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280" r:id="rId47"/>
    <p:sldId id="281" r:id="rId48"/>
    <p:sldId id="282" r:id="rId49"/>
    <p:sldId id="283" r:id="rId50"/>
    <p:sldId id="284" r:id="rId51"/>
    <p:sldId id="285" r:id="rId52"/>
    <p:sldId id="286" r:id="rId53"/>
    <p:sldId id="287" r:id="rId54"/>
    <p:sldId id="288" r:id="rId55"/>
    <p:sldId id="291" r:id="rId5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416EFB4-E8FB-4379-ACA8-AB9B0966166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Lst>
        </p14:section>
        <p14:section name="生产者消费者问题" id="{52AB0C36-6E4F-4EEA-8DE7-E1FF61D963D9}">
          <p14:sldIdLst>
            <p14:sldId id="292"/>
            <p14:sldId id="293"/>
            <p14:sldId id="294"/>
            <p14:sldId id="295"/>
            <p14:sldId id="296"/>
            <p14:sldId id="297"/>
            <p14:sldId id="298"/>
            <p14:sldId id="299"/>
            <p14:sldId id="300"/>
            <p14:sldId id="301"/>
            <p14:sldId id="302"/>
            <p14:sldId id="303"/>
            <p14:sldId id="304"/>
            <p14:sldId id="305"/>
          </p14:sldIdLst>
        </p14:section>
        <p14:section name="哲学家问题" id="{86DDEA55-EEF2-49E0-8397-57BD78E58D6B}">
          <p14:sldIdLst>
            <p14:sldId id="306"/>
            <p14:sldId id="307"/>
            <p14:sldId id="308"/>
            <p14:sldId id="309"/>
            <p14:sldId id="310"/>
            <p14:sldId id="311"/>
          </p14:sldIdLst>
        </p14:section>
        <p14:section name="读写者问题" id="{81E32233-157D-41AA-A1A5-2A3F0ED7CBD5}">
          <p14:sldIdLst>
            <p14:sldId id="280"/>
            <p14:sldId id="281"/>
            <p14:sldId id="282"/>
            <p14:sldId id="283"/>
            <p14:sldId id="284"/>
            <p14:sldId id="285"/>
            <p14:sldId id="286"/>
            <p14:sldId id="287"/>
            <p14:sldId id="288"/>
            <p14:sldId id="29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909" autoAdjust="0"/>
  </p:normalViewPr>
  <p:slideViewPr>
    <p:cSldViewPr>
      <p:cViewPr varScale="1">
        <p:scale>
          <a:sx n="48" d="100"/>
          <a:sy n="48" d="100"/>
        </p:scale>
        <p:origin x="-1636" y="-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E1C4A3-6683-48A2-BD6E-22167E82803F}" type="datetimeFigureOut">
              <a:rPr lang="zh-CN" altLang="en-US" smtClean="0"/>
              <a:t>2018/4/11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72F125-A10A-4A4B-B3C1-2CA84FA674C1}" type="slidenum">
              <a:rPr lang="zh-CN" altLang="en-US" smtClean="0"/>
              <a:t>‹#›</a:t>
            </a:fld>
            <a:endParaRPr lang="zh-CN" altLang="en-US"/>
          </a:p>
        </p:txBody>
      </p:sp>
    </p:spTree>
    <p:extLst>
      <p:ext uri="{BB962C8B-B14F-4D97-AF65-F5344CB8AC3E}">
        <p14:creationId xmlns:p14="http://schemas.microsoft.com/office/powerpoint/2010/main" val="2733183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F7ED468-C966-4B12-A552-1DF1C7511E00}" type="slidenum">
              <a:rPr lang="en-US" altLang="zh-CN" smtClean="0">
                <a:solidFill>
                  <a:prstClr val="black"/>
                </a:solidFill>
              </a:rPr>
              <a:pPr>
                <a:defRPr/>
              </a:pPr>
              <a:t>20</a:t>
            </a:fld>
            <a:endParaRPr lang="en-US" altLang="zh-CN">
              <a:solidFill>
                <a:prstClr val="black"/>
              </a:solidFill>
            </a:endParaRPr>
          </a:p>
        </p:txBody>
      </p:sp>
    </p:spTree>
    <p:extLst>
      <p:ext uri="{BB962C8B-B14F-4D97-AF65-F5344CB8AC3E}">
        <p14:creationId xmlns:p14="http://schemas.microsoft.com/office/powerpoint/2010/main" val="1101826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1224B71-8A16-463F-93BD-B85D1668800F}" type="slidenum">
              <a:rPr lang="en-US" altLang="zh-CN">
                <a:solidFill>
                  <a:srgbClr val="000000"/>
                </a:solidFill>
              </a:rPr>
              <a:pPr>
                <a:spcBef>
                  <a:spcPct val="0"/>
                </a:spcBef>
              </a:pPr>
              <a:t>25</a:t>
            </a:fld>
            <a:endParaRPr lang="en-US" altLang="zh-CN">
              <a:solidFill>
                <a:srgbClr val="000000"/>
              </a:solidFill>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xfrm>
            <a:off x="914400" y="4343400"/>
            <a:ext cx="5029200" cy="4114800"/>
          </a:xfrm>
          <a:noFill/>
        </p:spPr>
        <p:txBody>
          <a:bodyPr/>
          <a:lstStyle/>
          <a:p>
            <a:pPr eaLnBrk="1" hangingPunct="1"/>
            <a:r>
              <a:rPr lang="zh-CN" altLang="en-US" smtClean="0"/>
              <a:t>生产者</a:t>
            </a:r>
            <a:r>
              <a:rPr lang="en-US" altLang="zh-CN" smtClean="0"/>
              <a:t>-</a:t>
            </a:r>
            <a:r>
              <a:rPr lang="zh-CN" altLang="en-US" smtClean="0"/>
              <a:t>消费者问题属于合作产生的制约；生产者之间是属于资源共享产生的制约，消费者之间也是；两种情况均有共享资源。</a:t>
            </a:r>
          </a:p>
        </p:txBody>
      </p:sp>
    </p:spTree>
    <p:extLst>
      <p:ext uri="{BB962C8B-B14F-4D97-AF65-F5344CB8AC3E}">
        <p14:creationId xmlns:p14="http://schemas.microsoft.com/office/powerpoint/2010/main" val="1082993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282D230-431B-452D-86F4-CF007098FA7E}" type="slidenum">
              <a:rPr lang="en-US" altLang="zh-CN">
                <a:solidFill>
                  <a:srgbClr val="000000"/>
                </a:solidFill>
              </a:rPr>
              <a:pPr>
                <a:spcBef>
                  <a:spcPct val="0"/>
                </a:spcBef>
              </a:pPr>
              <a:t>26</a:t>
            </a:fld>
            <a:endParaRPr lang="en-US" altLang="zh-CN">
              <a:solidFill>
                <a:srgbClr val="000000"/>
              </a:solidFill>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xfrm>
            <a:off x="914400" y="4343400"/>
            <a:ext cx="5029200" cy="4114800"/>
          </a:xfrm>
          <a:noFill/>
        </p:spPr>
        <p:txBody>
          <a:bodyPr/>
          <a:lstStyle/>
          <a:p>
            <a:pPr eaLnBrk="1" hangingPunct="1"/>
            <a:r>
              <a:rPr lang="zh-CN" altLang="en-US" smtClean="0"/>
              <a:t>生产者</a:t>
            </a:r>
            <a:r>
              <a:rPr lang="en-US" altLang="zh-CN" smtClean="0"/>
              <a:t>-</a:t>
            </a:r>
            <a:r>
              <a:rPr lang="zh-CN" altLang="en-US" smtClean="0"/>
              <a:t>消费者问题属于合作产生的制约；生产者之间是属于资源共享产生的制约，消费者之间也是；两种情况均有共享资源。</a:t>
            </a:r>
          </a:p>
        </p:txBody>
      </p:sp>
    </p:spTree>
    <p:extLst>
      <p:ext uri="{BB962C8B-B14F-4D97-AF65-F5344CB8AC3E}">
        <p14:creationId xmlns:p14="http://schemas.microsoft.com/office/powerpoint/2010/main" val="1179622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282D230-431B-452D-86F4-CF007098FA7E}" type="slidenum">
              <a:rPr lang="en-US" altLang="zh-CN">
                <a:solidFill>
                  <a:srgbClr val="000000"/>
                </a:solidFill>
              </a:rPr>
              <a:pPr>
                <a:spcBef>
                  <a:spcPct val="0"/>
                </a:spcBef>
              </a:pPr>
              <a:t>27</a:t>
            </a:fld>
            <a:endParaRPr lang="en-US" altLang="zh-CN">
              <a:solidFill>
                <a:srgbClr val="000000"/>
              </a:solidFill>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xfrm>
            <a:off x="914400" y="4343400"/>
            <a:ext cx="5029200" cy="4114800"/>
          </a:xfrm>
          <a:noFill/>
        </p:spPr>
        <p:txBody>
          <a:bodyPr/>
          <a:lstStyle/>
          <a:p>
            <a:pPr eaLnBrk="1" hangingPunct="1"/>
            <a:r>
              <a:rPr lang="zh-CN" altLang="en-US" dirty="0" smtClean="0"/>
              <a:t>生产者</a:t>
            </a:r>
            <a:r>
              <a:rPr lang="en-US" altLang="zh-CN" dirty="0" smtClean="0"/>
              <a:t>-</a:t>
            </a:r>
            <a:r>
              <a:rPr lang="zh-CN" altLang="en-US" dirty="0" smtClean="0"/>
              <a:t>消费者问题属于合作产生的制约；生产者之间是属于资源共享产生的制约，消费者之间也是；两种情况均有共享资源。</a:t>
            </a:r>
          </a:p>
        </p:txBody>
      </p:sp>
    </p:spTree>
    <p:extLst>
      <p:ext uri="{BB962C8B-B14F-4D97-AF65-F5344CB8AC3E}">
        <p14:creationId xmlns:p14="http://schemas.microsoft.com/office/powerpoint/2010/main" val="2144427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282D230-431B-452D-86F4-CF007098FA7E}" type="slidenum">
              <a:rPr lang="en-US" altLang="zh-CN">
                <a:solidFill>
                  <a:srgbClr val="000000"/>
                </a:solidFill>
              </a:rPr>
              <a:pPr>
                <a:spcBef>
                  <a:spcPct val="0"/>
                </a:spcBef>
              </a:pPr>
              <a:t>28</a:t>
            </a:fld>
            <a:endParaRPr lang="en-US" altLang="zh-CN">
              <a:solidFill>
                <a:srgbClr val="000000"/>
              </a:solidFill>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xfrm>
            <a:off x="914400" y="4343400"/>
            <a:ext cx="5029200" cy="4114800"/>
          </a:xfrm>
          <a:noFill/>
        </p:spPr>
        <p:txBody>
          <a:bodyPr/>
          <a:lstStyle/>
          <a:p>
            <a:pPr eaLnBrk="1" hangingPunct="1"/>
            <a:r>
              <a:rPr lang="zh-CN" altLang="en-US" smtClean="0"/>
              <a:t>生产者</a:t>
            </a:r>
            <a:r>
              <a:rPr lang="en-US" altLang="zh-CN" smtClean="0"/>
              <a:t>-</a:t>
            </a:r>
            <a:r>
              <a:rPr lang="zh-CN" altLang="en-US" smtClean="0"/>
              <a:t>消费者问题属于合作产生的制约；生产者之间是属于资源共享产生的制约，消费者之间也是；两种情况均有共享资源。</a:t>
            </a:r>
          </a:p>
        </p:txBody>
      </p:sp>
    </p:spTree>
    <p:extLst>
      <p:ext uri="{BB962C8B-B14F-4D97-AF65-F5344CB8AC3E}">
        <p14:creationId xmlns:p14="http://schemas.microsoft.com/office/powerpoint/2010/main" val="3252888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282D230-431B-452D-86F4-CF007098FA7E}" type="slidenum">
              <a:rPr lang="en-US" altLang="zh-CN">
                <a:solidFill>
                  <a:srgbClr val="000000"/>
                </a:solidFill>
              </a:rPr>
              <a:pPr>
                <a:spcBef>
                  <a:spcPct val="0"/>
                </a:spcBef>
              </a:pPr>
              <a:t>29</a:t>
            </a:fld>
            <a:endParaRPr lang="en-US" altLang="zh-CN">
              <a:solidFill>
                <a:srgbClr val="000000"/>
              </a:solidFill>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xfrm>
            <a:off x="914400" y="4343400"/>
            <a:ext cx="5029200" cy="4114800"/>
          </a:xfrm>
          <a:noFill/>
        </p:spPr>
        <p:txBody>
          <a:bodyPr/>
          <a:lstStyle/>
          <a:p>
            <a:pPr eaLnBrk="1" hangingPunct="1"/>
            <a:r>
              <a:rPr lang="zh-CN" altLang="en-US" smtClean="0"/>
              <a:t>生产者</a:t>
            </a:r>
            <a:r>
              <a:rPr lang="en-US" altLang="zh-CN" smtClean="0"/>
              <a:t>-</a:t>
            </a:r>
            <a:r>
              <a:rPr lang="zh-CN" altLang="en-US" smtClean="0"/>
              <a:t>消费者问题属于合作产生的制约；生产者之间是属于资源共享产生的制约，消费者之间也是；两种情况均有共享资源。</a:t>
            </a:r>
          </a:p>
        </p:txBody>
      </p:sp>
    </p:spTree>
    <p:extLst>
      <p:ext uri="{BB962C8B-B14F-4D97-AF65-F5344CB8AC3E}">
        <p14:creationId xmlns:p14="http://schemas.microsoft.com/office/powerpoint/2010/main" val="2153989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dirty="0">
              <a:solidFill>
                <a:srgbClr val="000000"/>
              </a:solidFill>
            </a:endParaRPr>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dirty="0">
              <a:solidFill>
                <a:srgbClr val="000000"/>
              </a:solidFill>
            </a:endParaRPr>
          </a:p>
        </p:txBody>
      </p:sp>
      <p:sp>
        <p:nvSpPr>
          <p:cNvPr id="6" name="Rectangle 9"/>
          <p:cNvSpPr>
            <a:spLocks noGrp="1" noChangeArrowheads="1"/>
          </p:cNvSpPr>
          <p:nvPr>
            <p:ph type="sldNum" sz="quarter" idx="12"/>
          </p:nvPr>
        </p:nvSpPr>
        <p:spPr>
          <a:ln/>
        </p:spPr>
        <p:txBody>
          <a:bodyPr/>
          <a:lstStyle>
            <a:lvl1pPr>
              <a:defRPr/>
            </a:lvl1pPr>
          </a:lstStyle>
          <a:p>
            <a:fld id="{1BBE0C12-7544-44FC-A20A-75D981A2BE0D}"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1707856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dirty="0">
              <a:solidFill>
                <a:srgbClr val="000000"/>
              </a:solidFill>
            </a:endParaRPr>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dirty="0">
              <a:solidFill>
                <a:srgbClr val="000000"/>
              </a:solidFill>
            </a:endParaRPr>
          </a:p>
        </p:txBody>
      </p:sp>
      <p:sp>
        <p:nvSpPr>
          <p:cNvPr id="6" name="Rectangle 9"/>
          <p:cNvSpPr>
            <a:spLocks noGrp="1" noChangeArrowheads="1"/>
          </p:cNvSpPr>
          <p:nvPr>
            <p:ph type="sldNum" sz="quarter" idx="12"/>
          </p:nvPr>
        </p:nvSpPr>
        <p:spPr>
          <a:ln/>
        </p:spPr>
        <p:txBody>
          <a:bodyPr/>
          <a:lstStyle>
            <a:lvl1pPr>
              <a:defRPr/>
            </a:lvl1pPr>
          </a:lstStyle>
          <a:p>
            <a:fld id="{F78D2C46-DA83-45ED-9DAF-4492C7859748}"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931391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dirty="0">
              <a:solidFill>
                <a:srgbClr val="000000"/>
              </a:solidFill>
            </a:endParaRPr>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dirty="0">
              <a:solidFill>
                <a:srgbClr val="000000"/>
              </a:solidFill>
            </a:endParaRPr>
          </a:p>
        </p:txBody>
      </p:sp>
      <p:sp>
        <p:nvSpPr>
          <p:cNvPr id="6" name="Rectangle 9"/>
          <p:cNvSpPr>
            <a:spLocks noGrp="1" noChangeArrowheads="1"/>
          </p:cNvSpPr>
          <p:nvPr>
            <p:ph type="sldNum" sz="quarter" idx="12"/>
          </p:nvPr>
        </p:nvSpPr>
        <p:spPr>
          <a:ln/>
        </p:spPr>
        <p:txBody>
          <a:bodyPr/>
          <a:lstStyle>
            <a:lvl1pPr>
              <a:defRPr/>
            </a:lvl1pPr>
          </a:lstStyle>
          <a:p>
            <a:fld id="{ED01281A-6725-404B-86B0-BBD6FD64D597}"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2459374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dirty="0">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dirty="0">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CCAEAB67-878A-4876-83F5-7AEFF6B8B7A9}"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367726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dirty="0">
              <a:solidFill>
                <a:srgbClr val="000000"/>
              </a:solidFill>
            </a:endParaRPr>
          </a:p>
        </p:txBody>
      </p:sp>
      <p:sp>
        <p:nvSpPr>
          <p:cNvPr id="8" name="Rectangle 8"/>
          <p:cNvSpPr>
            <a:spLocks noGrp="1" noChangeArrowheads="1"/>
          </p:cNvSpPr>
          <p:nvPr>
            <p:ph type="ftr" sz="quarter" idx="11"/>
          </p:nvPr>
        </p:nvSpPr>
        <p:spPr>
          <a:ln/>
        </p:spPr>
        <p:txBody>
          <a:bodyPr/>
          <a:lstStyle>
            <a:lvl1pPr>
              <a:defRPr/>
            </a:lvl1pPr>
          </a:lstStyle>
          <a:p>
            <a:pPr>
              <a:defRPr/>
            </a:pPr>
            <a:endParaRPr lang="en-US" altLang="zh-CN" dirty="0">
              <a:solidFill>
                <a:srgbClr val="000000"/>
              </a:solidFill>
            </a:endParaRPr>
          </a:p>
        </p:txBody>
      </p:sp>
      <p:sp>
        <p:nvSpPr>
          <p:cNvPr id="9" name="Rectangle 9"/>
          <p:cNvSpPr>
            <a:spLocks noGrp="1" noChangeArrowheads="1"/>
          </p:cNvSpPr>
          <p:nvPr>
            <p:ph type="sldNum" sz="quarter" idx="12"/>
          </p:nvPr>
        </p:nvSpPr>
        <p:spPr>
          <a:ln/>
        </p:spPr>
        <p:txBody>
          <a:bodyPr/>
          <a:lstStyle>
            <a:lvl1pPr>
              <a:defRPr/>
            </a:lvl1pPr>
          </a:lstStyle>
          <a:p>
            <a:fld id="{95C4914F-598C-42B0-A6FB-659F04858914}"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3461912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zh-CN" dirty="0">
              <a:solidFill>
                <a:srgbClr val="000000"/>
              </a:solidFill>
            </a:endParaRPr>
          </a:p>
        </p:txBody>
      </p:sp>
      <p:sp>
        <p:nvSpPr>
          <p:cNvPr id="4" name="Rectangle 8"/>
          <p:cNvSpPr>
            <a:spLocks noGrp="1" noChangeArrowheads="1"/>
          </p:cNvSpPr>
          <p:nvPr>
            <p:ph type="ftr" sz="quarter" idx="11"/>
          </p:nvPr>
        </p:nvSpPr>
        <p:spPr>
          <a:ln/>
        </p:spPr>
        <p:txBody>
          <a:bodyPr/>
          <a:lstStyle>
            <a:lvl1pPr>
              <a:defRPr/>
            </a:lvl1pPr>
          </a:lstStyle>
          <a:p>
            <a:pPr>
              <a:defRPr/>
            </a:pPr>
            <a:endParaRPr lang="en-US" altLang="zh-CN" dirty="0">
              <a:solidFill>
                <a:srgbClr val="000000"/>
              </a:solidFill>
            </a:endParaRPr>
          </a:p>
        </p:txBody>
      </p:sp>
      <p:sp>
        <p:nvSpPr>
          <p:cNvPr id="5" name="Rectangle 9"/>
          <p:cNvSpPr>
            <a:spLocks noGrp="1" noChangeArrowheads="1"/>
          </p:cNvSpPr>
          <p:nvPr>
            <p:ph type="sldNum" sz="quarter" idx="12"/>
          </p:nvPr>
        </p:nvSpPr>
        <p:spPr>
          <a:ln/>
        </p:spPr>
        <p:txBody>
          <a:bodyPr/>
          <a:lstStyle>
            <a:lvl1pPr>
              <a:defRPr/>
            </a:lvl1pPr>
          </a:lstStyle>
          <a:p>
            <a:fld id="{65FEEC70-A637-4AF6-A287-A29DB042EC19}"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9438197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ltLang="zh-CN" dirty="0">
              <a:solidFill>
                <a:srgbClr val="000000"/>
              </a:solidFill>
            </a:endParaRPr>
          </a:p>
        </p:txBody>
      </p:sp>
      <p:sp>
        <p:nvSpPr>
          <p:cNvPr id="3" name="Rectangle 8"/>
          <p:cNvSpPr>
            <a:spLocks noGrp="1" noChangeArrowheads="1"/>
          </p:cNvSpPr>
          <p:nvPr>
            <p:ph type="ftr" sz="quarter" idx="11"/>
          </p:nvPr>
        </p:nvSpPr>
        <p:spPr>
          <a:ln/>
        </p:spPr>
        <p:txBody>
          <a:bodyPr/>
          <a:lstStyle>
            <a:lvl1pPr>
              <a:defRPr/>
            </a:lvl1pPr>
          </a:lstStyle>
          <a:p>
            <a:pPr>
              <a:defRPr/>
            </a:pPr>
            <a:endParaRPr lang="en-US" altLang="zh-CN" dirty="0">
              <a:solidFill>
                <a:srgbClr val="000000"/>
              </a:solidFill>
            </a:endParaRPr>
          </a:p>
        </p:txBody>
      </p:sp>
      <p:sp>
        <p:nvSpPr>
          <p:cNvPr id="4" name="Rectangle 9"/>
          <p:cNvSpPr>
            <a:spLocks noGrp="1" noChangeArrowheads="1"/>
          </p:cNvSpPr>
          <p:nvPr>
            <p:ph type="sldNum" sz="quarter" idx="12"/>
          </p:nvPr>
        </p:nvSpPr>
        <p:spPr>
          <a:ln/>
        </p:spPr>
        <p:txBody>
          <a:bodyPr/>
          <a:lstStyle>
            <a:lvl1pPr>
              <a:defRPr/>
            </a:lvl1pPr>
          </a:lstStyle>
          <a:p>
            <a:fld id="{D44F6C96-FE36-42CD-93D5-3A41D44BB155}"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8893237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dirty="0">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dirty="0">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8ADBA115-CEB8-445E-9886-73D337F77496}"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2110027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dirty="0">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dirty="0">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E8EF52EC-5635-4AF5-B0D2-4E79B7571182}"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22619391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dirty="0">
              <a:solidFill>
                <a:srgbClr val="000000"/>
              </a:solidFill>
            </a:endParaRPr>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dirty="0">
              <a:solidFill>
                <a:srgbClr val="000000"/>
              </a:solidFill>
            </a:endParaRPr>
          </a:p>
        </p:txBody>
      </p:sp>
      <p:sp>
        <p:nvSpPr>
          <p:cNvPr id="6" name="Rectangle 9"/>
          <p:cNvSpPr>
            <a:spLocks noGrp="1" noChangeArrowheads="1"/>
          </p:cNvSpPr>
          <p:nvPr>
            <p:ph type="sldNum" sz="quarter" idx="12"/>
          </p:nvPr>
        </p:nvSpPr>
        <p:spPr>
          <a:ln/>
        </p:spPr>
        <p:txBody>
          <a:bodyPr/>
          <a:lstStyle>
            <a:lvl1pPr>
              <a:defRPr/>
            </a:lvl1pPr>
          </a:lstStyle>
          <a:p>
            <a:fld id="{DAD1A963-60A8-4DE1-B60B-9B69EF1C1C4E}"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5638009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451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7451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dirty="0">
              <a:solidFill>
                <a:srgbClr val="000000"/>
              </a:solidFill>
            </a:endParaRPr>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dirty="0">
              <a:solidFill>
                <a:srgbClr val="000000"/>
              </a:solidFill>
            </a:endParaRPr>
          </a:p>
        </p:txBody>
      </p:sp>
      <p:sp>
        <p:nvSpPr>
          <p:cNvPr id="6" name="Rectangle 9"/>
          <p:cNvSpPr>
            <a:spLocks noGrp="1" noChangeArrowheads="1"/>
          </p:cNvSpPr>
          <p:nvPr>
            <p:ph type="sldNum" sz="quarter" idx="12"/>
          </p:nvPr>
        </p:nvSpPr>
        <p:spPr>
          <a:ln/>
        </p:spPr>
        <p:txBody>
          <a:bodyPr/>
          <a:lstStyle>
            <a:lvl1pPr>
              <a:defRPr/>
            </a:lvl1pPr>
          </a:lstStyle>
          <a:p>
            <a:fld id="{07A7128B-9D00-4843-BA99-7CDCDD2B41C5}"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830932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2018/4/11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2018/4/11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2018/4/11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2018/4/11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2"/>
          <p:cNvGrpSpPr>
            <a:grpSpLocks noChangeAspect="1"/>
          </p:cNvGrpSpPr>
          <p:nvPr userDrawn="1"/>
        </p:nvGrpSpPr>
        <p:grpSpPr bwMode="auto">
          <a:xfrm>
            <a:off x="0" y="0"/>
            <a:ext cx="9144000" cy="6858000"/>
            <a:chOff x="0" y="0"/>
            <a:chExt cx="9144000" cy="6858000"/>
          </a:xfrm>
        </p:grpSpPr>
        <p:pic>
          <p:nvPicPr>
            <p:cNvPr id="3080" name="Picture 12" descr="서브배경"/>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836613"/>
              <a:ext cx="9144000" cy="602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1" name="Picture 11" descr="서브바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5" name="Rectangle 5"/>
          <p:cNvSpPr>
            <a:spLocks noGrp="1" noChangeArrowheads="1"/>
          </p:cNvSpPr>
          <p:nvPr>
            <p:ph type="title"/>
          </p:nvPr>
        </p:nvSpPr>
        <p:spPr bwMode="auto">
          <a:xfrm>
            <a:off x="457200" y="274638"/>
            <a:ext cx="7696200" cy="33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6" name="Rectangle 6"/>
          <p:cNvSpPr>
            <a:spLocks noGrp="1" noChangeArrowheads="1"/>
          </p:cNvSpPr>
          <p:nvPr>
            <p:ph type="body" idx="1"/>
          </p:nvPr>
        </p:nvSpPr>
        <p:spPr bwMode="auto">
          <a:xfrm>
            <a:off x="457200" y="1066800"/>
            <a:ext cx="8229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0359" name="Rectangle 7"/>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FontTx/>
              <a:buNone/>
              <a:defRPr kumimoji="0" sz="1400" b="0">
                <a:ea typeface="宋体" pitchFamily="2" charset="-122"/>
              </a:defRPr>
            </a:lvl1pPr>
          </a:lstStyle>
          <a:p>
            <a:pPr fontAlgn="base">
              <a:spcAft>
                <a:spcPct val="0"/>
              </a:spcAft>
              <a:defRPr/>
            </a:pPr>
            <a:endParaRPr lang="en-US" altLang="zh-CN" dirty="0">
              <a:solidFill>
                <a:srgbClr val="000000"/>
              </a:solidFill>
            </a:endParaRPr>
          </a:p>
        </p:txBody>
      </p:sp>
      <p:sp>
        <p:nvSpPr>
          <p:cNvPr id="100360" name="Rectangle 8"/>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FontTx/>
              <a:buNone/>
              <a:defRPr kumimoji="0" sz="1400" b="0">
                <a:ea typeface="宋体" pitchFamily="2" charset="-122"/>
              </a:defRPr>
            </a:lvl1pPr>
          </a:lstStyle>
          <a:p>
            <a:pPr fontAlgn="base">
              <a:spcAft>
                <a:spcPct val="0"/>
              </a:spcAft>
              <a:defRPr/>
            </a:pPr>
            <a:endParaRPr lang="en-US" altLang="zh-CN" dirty="0">
              <a:solidFill>
                <a:srgbClr val="000000"/>
              </a:solidFill>
            </a:endParaRPr>
          </a:p>
        </p:txBody>
      </p:sp>
      <p:sp>
        <p:nvSpPr>
          <p:cNvPr id="100361" name="Rectangle 9"/>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0" sz="1400" b="0">
                <a:ea typeface="宋体" panose="02010600030101010101" pitchFamily="2" charset="-122"/>
              </a:defRPr>
            </a:lvl1pPr>
          </a:lstStyle>
          <a:p>
            <a:pPr fontAlgn="base">
              <a:spcBef>
                <a:spcPct val="0"/>
              </a:spcBef>
              <a:spcAft>
                <a:spcPct val="0"/>
              </a:spcAft>
            </a:pPr>
            <a:fld id="{9504A7B8-862D-4B1A-85EC-27E2736C8D27}" type="slidenum">
              <a:rPr lang="en-US" altLang="zh-CN">
                <a:solidFill>
                  <a:srgbClr val="000000"/>
                </a:solidFill>
              </a:rPr>
              <a:pPr fontAlgn="base">
                <a:spcBef>
                  <a:spcPct val="0"/>
                </a:spcBef>
                <a:spcAft>
                  <a:spcPct val="0"/>
                </a:spcAft>
              </a:pPr>
              <a:t>‹#›</a:t>
            </a:fld>
            <a:endParaRPr lang="en-US" altLang="zh-CN" dirty="0">
              <a:solidFill>
                <a:srgbClr val="000000"/>
              </a:solidFill>
            </a:endParaRPr>
          </a:p>
        </p:txBody>
      </p:sp>
    </p:spTree>
    <p:extLst>
      <p:ext uri="{BB962C8B-B14F-4D97-AF65-F5344CB8AC3E}">
        <p14:creationId xmlns:p14="http://schemas.microsoft.com/office/powerpoint/2010/main" val="2963038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Arial" pitchFamily="34" charset="0"/>
          <a:ea typeface="楷体_GB2312" pitchFamily="49" charset="-122"/>
        </a:defRPr>
      </a:lvl2pPr>
      <a:lvl3pPr algn="ctr" rtl="0" eaLnBrk="0" fontAlgn="base" hangingPunct="0">
        <a:spcBef>
          <a:spcPct val="0"/>
        </a:spcBef>
        <a:spcAft>
          <a:spcPct val="0"/>
        </a:spcAft>
        <a:defRPr sz="3600" b="1">
          <a:solidFill>
            <a:schemeClr val="bg1"/>
          </a:solidFill>
          <a:latin typeface="Arial" pitchFamily="34" charset="0"/>
          <a:ea typeface="楷体_GB2312" pitchFamily="49" charset="-122"/>
        </a:defRPr>
      </a:lvl3pPr>
      <a:lvl4pPr algn="ctr" rtl="0" eaLnBrk="0" fontAlgn="base" hangingPunct="0">
        <a:spcBef>
          <a:spcPct val="0"/>
        </a:spcBef>
        <a:spcAft>
          <a:spcPct val="0"/>
        </a:spcAft>
        <a:defRPr sz="3600" b="1">
          <a:solidFill>
            <a:schemeClr val="bg1"/>
          </a:solidFill>
          <a:latin typeface="Arial" pitchFamily="34" charset="0"/>
          <a:ea typeface="楷体_GB2312" pitchFamily="49" charset="-122"/>
        </a:defRPr>
      </a:lvl4pPr>
      <a:lvl5pPr algn="ctr" rtl="0" eaLnBrk="0" fontAlgn="base" hangingPunct="0">
        <a:spcBef>
          <a:spcPct val="0"/>
        </a:spcBef>
        <a:spcAft>
          <a:spcPct val="0"/>
        </a:spcAft>
        <a:defRPr sz="3600" b="1">
          <a:solidFill>
            <a:schemeClr val="bg1"/>
          </a:solidFill>
          <a:latin typeface="Arial" pitchFamily="34" charset="0"/>
          <a:ea typeface="楷体_GB2312" pitchFamily="49" charset="-122"/>
        </a:defRPr>
      </a:lvl5pPr>
      <a:lvl6pPr marL="457200" algn="ctr" rtl="0" fontAlgn="base">
        <a:spcBef>
          <a:spcPct val="0"/>
        </a:spcBef>
        <a:spcAft>
          <a:spcPct val="0"/>
        </a:spcAft>
        <a:defRPr sz="3600" b="1">
          <a:solidFill>
            <a:schemeClr val="bg1"/>
          </a:solidFill>
          <a:latin typeface="Arial" pitchFamily="34" charset="0"/>
          <a:ea typeface="楷体_GB2312" pitchFamily="49" charset="-122"/>
        </a:defRPr>
      </a:lvl6pPr>
      <a:lvl7pPr marL="914400" algn="ctr" rtl="0" fontAlgn="base">
        <a:spcBef>
          <a:spcPct val="0"/>
        </a:spcBef>
        <a:spcAft>
          <a:spcPct val="0"/>
        </a:spcAft>
        <a:defRPr sz="3600" b="1">
          <a:solidFill>
            <a:schemeClr val="bg1"/>
          </a:solidFill>
          <a:latin typeface="Arial" pitchFamily="34" charset="0"/>
          <a:ea typeface="楷体_GB2312" pitchFamily="49" charset="-122"/>
        </a:defRPr>
      </a:lvl7pPr>
      <a:lvl8pPr marL="1371600" algn="ctr" rtl="0" fontAlgn="base">
        <a:spcBef>
          <a:spcPct val="0"/>
        </a:spcBef>
        <a:spcAft>
          <a:spcPct val="0"/>
        </a:spcAft>
        <a:defRPr sz="3600" b="1">
          <a:solidFill>
            <a:schemeClr val="bg1"/>
          </a:solidFill>
          <a:latin typeface="Arial" pitchFamily="34" charset="0"/>
          <a:ea typeface="楷体_GB2312" pitchFamily="49" charset="-122"/>
        </a:defRPr>
      </a:lvl8pPr>
      <a:lvl9pPr marL="1828800" algn="ctr" rtl="0" fontAlgn="base">
        <a:spcBef>
          <a:spcPct val="0"/>
        </a:spcBef>
        <a:spcAft>
          <a:spcPct val="0"/>
        </a:spcAft>
        <a:defRPr sz="3600" b="1">
          <a:solidFill>
            <a:schemeClr val="bg1"/>
          </a:solidFill>
          <a:latin typeface="Arial" pitchFamily="34" charset="0"/>
          <a:ea typeface="楷体_GB2312" pitchFamily="49" charset="-122"/>
        </a:defRPr>
      </a:lvl9pPr>
    </p:titleStyle>
    <p:bodyStyle>
      <a:lvl1pPr marL="342900" indent="-342900" algn="l" rtl="0" eaLnBrk="0" fontAlgn="base" hangingPunct="0">
        <a:spcBef>
          <a:spcPct val="20000"/>
        </a:spcBef>
        <a:spcAft>
          <a:spcPct val="0"/>
        </a:spcAft>
        <a:buBlip>
          <a:blip r:embed="rId15"/>
        </a:buBlip>
        <a:defRPr sz="3200" b="1">
          <a:solidFill>
            <a:schemeClr val="tx1"/>
          </a:solidFill>
          <a:latin typeface="+mn-lt"/>
          <a:ea typeface="+mn-ea"/>
          <a:cs typeface="+mn-cs"/>
        </a:defRPr>
      </a:lvl1pPr>
      <a:lvl2pPr marL="742950" indent="-285750" algn="l" rtl="0" eaLnBrk="0" fontAlgn="base" hangingPunct="0">
        <a:spcBef>
          <a:spcPct val="20000"/>
        </a:spcBef>
        <a:spcAft>
          <a:spcPct val="0"/>
        </a:spcAft>
        <a:buBlip>
          <a:blip r:embed="rId15"/>
        </a:buBlip>
        <a:defRPr sz="2800" b="1">
          <a:solidFill>
            <a:schemeClr val="tx1"/>
          </a:solidFill>
          <a:latin typeface="+mn-lt"/>
          <a:ea typeface="+mn-ea"/>
        </a:defRPr>
      </a:lvl2pPr>
      <a:lvl3pPr marL="1143000" indent="-228600" algn="l" rtl="0" eaLnBrk="0" fontAlgn="base" hangingPunct="0">
        <a:spcBef>
          <a:spcPct val="20000"/>
        </a:spcBef>
        <a:spcAft>
          <a:spcPct val="0"/>
        </a:spcAft>
        <a:buBlip>
          <a:blip r:embed="rId15"/>
        </a:buBlip>
        <a:defRPr sz="2400" b="1">
          <a:solidFill>
            <a:schemeClr val="tx1"/>
          </a:solidFill>
          <a:latin typeface="+mn-lt"/>
          <a:ea typeface="+mn-ea"/>
        </a:defRPr>
      </a:lvl3pPr>
      <a:lvl4pPr marL="1600200" indent="-228600" algn="l" rtl="0" eaLnBrk="0" fontAlgn="base" hangingPunct="0">
        <a:spcBef>
          <a:spcPct val="20000"/>
        </a:spcBef>
        <a:spcAft>
          <a:spcPct val="0"/>
        </a:spcAft>
        <a:buBlip>
          <a:blip r:embed="rId15"/>
        </a:buBlip>
        <a:defRPr sz="2000" b="1">
          <a:solidFill>
            <a:schemeClr val="tx1"/>
          </a:solidFill>
          <a:latin typeface="+mn-lt"/>
          <a:ea typeface="+mn-ea"/>
        </a:defRPr>
      </a:lvl4pPr>
      <a:lvl5pPr marL="2057400" indent="-228600" algn="l" rtl="0" eaLnBrk="0" fontAlgn="base" hangingPunct="0">
        <a:spcBef>
          <a:spcPct val="20000"/>
        </a:spcBef>
        <a:spcAft>
          <a:spcPct val="0"/>
        </a:spcAft>
        <a:buBlip>
          <a:blip r:embed="rId15"/>
        </a:buBlip>
        <a:defRPr sz="2000" b="1">
          <a:solidFill>
            <a:schemeClr val="tx1"/>
          </a:solidFill>
          <a:latin typeface="+mn-lt"/>
          <a:ea typeface="+mn-ea"/>
        </a:defRPr>
      </a:lvl5pPr>
      <a:lvl6pPr marL="2514600" indent="-228600" algn="l" rtl="0" fontAlgn="base">
        <a:spcBef>
          <a:spcPct val="20000"/>
        </a:spcBef>
        <a:spcAft>
          <a:spcPct val="0"/>
        </a:spcAft>
        <a:buBlip>
          <a:blip r:embed="rId15"/>
        </a:buBlip>
        <a:defRPr sz="2000" b="1">
          <a:solidFill>
            <a:schemeClr val="tx1"/>
          </a:solidFill>
          <a:latin typeface="+mn-lt"/>
          <a:ea typeface="+mn-ea"/>
        </a:defRPr>
      </a:lvl6pPr>
      <a:lvl7pPr marL="2971800" indent="-228600" algn="l" rtl="0" fontAlgn="base">
        <a:spcBef>
          <a:spcPct val="20000"/>
        </a:spcBef>
        <a:spcAft>
          <a:spcPct val="0"/>
        </a:spcAft>
        <a:buBlip>
          <a:blip r:embed="rId15"/>
        </a:buBlip>
        <a:defRPr sz="2000" b="1">
          <a:solidFill>
            <a:schemeClr val="tx1"/>
          </a:solidFill>
          <a:latin typeface="+mn-lt"/>
          <a:ea typeface="+mn-ea"/>
        </a:defRPr>
      </a:lvl7pPr>
      <a:lvl8pPr marL="3429000" indent="-228600" algn="l" rtl="0" fontAlgn="base">
        <a:spcBef>
          <a:spcPct val="20000"/>
        </a:spcBef>
        <a:spcAft>
          <a:spcPct val="0"/>
        </a:spcAft>
        <a:buBlip>
          <a:blip r:embed="rId15"/>
        </a:buBlip>
        <a:defRPr sz="2000" b="1">
          <a:solidFill>
            <a:schemeClr val="tx1"/>
          </a:solidFill>
          <a:latin typeface="+mn-lt"/>
          <a:ea typeface="+mn-ea"/>
        </a:defRPr>
      </a:lvl8pPr>
      <a:lvl9pPr marL="3886200" indent="-228600" algn="l" rtl="0" fontAlgn="base">
        <a:spcBef>
          <a:spcPct val="20000"/>
        </a:spcBef>
        <a:spcAft>
          <a:spcPct val="0"/>
        </a:spcAft>
        <a:buBlip>
          <a:blip r:embed="rId15"/>
        </a:buBlip>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9.png"/><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3.jpe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5.jpeg"/><Relationship Id="rId7" Type="http://schemas.openxmlformats.org/officeDocument/2006/relationships/image" Target="../media/image19.wmf"/><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 Id="rId9" Type="http://schemas.openxmlformats.org/officeDocument/2006/relationships/image" Target="../media/image21.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sz="3200" smtClean="0"/>
              <a:t>2.2 </a:t>
            </a:r>
            <a:r>
              <a:rPr lang="zh-CN" altLang="en-US" sz="3200" smtClean="0"/>
              <a:t>进程同步</a:t>
            </a:r>
          </a:p>
        </p:txBody>
      </p:sp>
      <p:sp>
        <p:nvSpPr>
          <p:cNvPr id="44035" name="Rectangle 9"/>
          <p:cNvSpPr>
            <a:spLocks noGrp="1" noChangeArrowheads="1"/>
          </p:cNvSpPr>
          <p:nvPr>
            <p:ph type="body" idx="1"/>
          </p:nvPr>
        </p:nvSpPr>
        <p:spPr/>
        <p:txBody>
          <a:bodyPr/>
          <a:lstStyle/>
          <a:p>
            <a:pPr eaLnBrk="1" hangingPunct="1">
              <a:lnSpc>
                <a:spcPct val="90000"/>
              </a:lnSpc>
            </a:pPr>
            <a:r>
              <a:rPr lang="zh-CN" altLang="en-US" sz="2800" smtClean="0">
                <a:solidFill>
                  <a:srgbClr val="FF0000"/>
                </a:solidFill>
              </a:rPr>
              <a:t>进程同步的主要任务</a:t>
            </a:r>
            <a:r>
              <a:rPr lang="zh-CN" altLang="en-US" sz="2800" smtClean="0"/>
              <a:t>是对多个</a:t>
            </a:r>
            <a:r>
              <a:rPr lang="zh-CN" altLang="en-US" sz="2800" smtClean="0">
                <a:solidFill>
                  <a:srgbClr val="3333CC"/>
                </a:solidFill>
              </a:rPr>
              <a:t>相关进程</a:t>
            </a:r>
            <a:r>
              <a:rPr lang="zh-CN" altLang="en-US" sz="2800" smtClean="0"/>
              <a:t>在</a:t>
            </a:r>
            <a:r>
              <a:rPr lang="zh-CN" altLang="en-US" sz="2800" smtClean="0">
                <a:solidFill>
                  <a:srgbClr val="3333CC"/>
                </a:solidFill>
              </a:rPr>
              <a:t>执行次序</a:t>
            </a:r>
            <a:r>
              <a:rPr lang="zh-CN" altLang="en-US" sz="2800" smtClean="0"/>
              <a:t>上进行</a:t>
            </a:r>
            <a:r>
              <a:rPr lang="zh-CN" altLang="en-US" sz="2800" smtClean="0">
                <a:solidFill>
                  <a:srgbClr val="3333CC"/>
                </a:solidFill>
              </a:rPr>
              <a:t>协调</a:t>
            </a:r>
            <a:r>
              <a:rPr lang="zh-CN" altLang="en-US" sz="2800" smtClean="0"/>
              <a:t>，以使</a:t>
            </a:r>
            <a:r>
              <a:rPr lang="zh-CN" altLang="en-US" sz="2800" smtClean="0">
                <a:solidFill>
                  <a:srgbClr val="3333CC"/>
                </a:solidFill>
              </a:rPr>
              <a:t>并发执行</a:t>
            </a:r>
            <a:r>
              <a:rPr lang="zh-CN" altLang="en-US" sz="2800" smtClean="0"/>
              <a:t>的诸</a:t>
            </a:r>
            <a:r>
              <a:rPr lang="zh-CN" altLang="en-US" sz="2800" smtClean="0">
                <a:solidFill>
                  <a:srgbClr val="3333CC"/>
                </a:solidFill>
              </a:rPr>
              <a:t>进程</a:t>
            </a:r>
            <a:r>
              <a:rPr lang="zh-CN" altLang="en-US" sz="2800" smtClean="0"/>
              <a:t>之间能有效地</a:t>
            </a:r>
            <a:r>
              <a:rPr lang="zh-CN" altLang="en-US" sz="2800" smtClean="0">
                <a:solidFill>
                  <a:srgbClr val="3333CC"/>
                </a:solidFill>
              </a:rPr>
              <a:t>共享资源</a:t>
            </a:r>
            <a:r>
              <a:rPr lang="zh-CN" altLang="en-US" sz="2800" smtClean="0"/>
              <a:t>和</a:t>
            </a:r>
            <a:r>
              <a:rPr lang="zh-CN" altLang="en-US" sz="2800" smtClean="0">
                <a:solidFill>
                  <a:srgbClr val="3333CC"/>
                </a:solidFill>
              </a:rPr>
              <a:t>相互合作</a:t>
            </a:r>
            <a:r>
              <a:rPr lang="zh-CN" altLang="en-US" sz="2800" smtClean="0"/>
              <a:t>，从而使程序的执行具有</a:t>
            </a:r>
            <a:r>
              <a:rPr lang="zh-CN" altLang="en-US" sz="2800" smtClean="0">
                <a:solidFill>
                  <a:srgbClr val="3333CC"/>
                </a:solidFill>
              </a:rPr>
              <a:t>可再现性</a:t>
            </a:r>
            <a:r>
              <a:rPr lang="zh-CN" altLang="en-US" sz="2800" smtClean="0"/>
              <a:t>。</a:t>
            </a:r>
          </a:p>
          <a:p>
            <a:pPr eaLnBrk="1" hangingPunct="1">
              <a:lnSpc>
                <a:spcPct val="90000"/>
              </a:lnSpc>
            </a:pPr>
            <a:r>
              <a:rPr kumimoji="1" lang="zh-CN" altLang="en-US" sz="2800" smtClean="0"/>
              <a:t>进程同步既是</a:t>
            </a:r>
            <a:r>
              <a:rPr kumimoji="1" lang="en-US" altLang="zh-CN" sz="2800" smtClean="0"/>
              <a:t>OS</a:t>
            </a:r>
            <a:r>
              <a:rPr kumimoji="1" lang="zh-CN" altLang="en-US" sz="2800" smtClean="0"/>
              <a:t>中的一个重要概念，又是保证系统中诸进程间能协调运行的关键，应对以下几个基本概念有较好的理解和掌握：</a:t>
            </a:r>
          </a:p>
          <a:p>
            <a:pPr lvl="1" eaLnBrk="1" hangingPunct="1">
              <a:lnSpc>
                <a:spcPct val="90000"/>
              </a:lnSpc>
            </a:pPr>
            <a:r>
              <a:rPr kumimoji="1" lang="zh-CN" altLang="en-US" sz="2400" smtClean="0">
                <a:solidFill>
                  <a:srgbClr val="FF0000"/>
                </a:solidFill>
              </a:rPr>
              <a:t>临界资源</a:t>
            </a:r>
            <a:r>
              <a:rPr kumimoji="1" lang="zh-CN" altLang="en-US" sz="2400" smtClean="0"/>
              <a:t>：什么是临界资源？应如何共享临界资源？</a:t>
            </a:r>
          </a:p>
          <a:p>
            <a:pPr lvl="1" eaLnBrk="1" hangingPunct="1">
              <a:lnSpc>
                <a:spcPct val="90000"/>
              </a:lnSpc>
            </a:pPr>
            <a:r>
              <a:rPr kumimoji="1" lang="zh-CN" altLang="en-US" sz="2400" smtClean="0">
                <a:solidFill>
                  <a:srgbClr val="FF0000"/>
                </a:solidFill>
              </a:rPr>
              <a:t>临界区</a:t>
            </a:r>
            <a:r>
              <a:rPr kumimoji="1" lang="zh-CN" altLang="en-US" sz="2400" smtClean="0"/>
              <a:t>：什么是临界区？应采用什么样的同步机制来实现进程互斥地进入临界区？</a:t>
            </a:r>
          </a:p>
          <a:p>
            <a:pPr lvl="1" eaLnBrk="1" hangingPunct="1">
              <a:lnSpc>
                <a:spcPct val="90000"/>
              </a:lnSpc>
            </a:pPr>
            <a:r>
              <a:rPr kumimoji="1" lang="zh-CN" altLang="en-US" sz="2400" smtClean="0">
                <a:solidFill>
                  <a:srgbClr val="FF0000"/>
                </a:solidFill>
              </a:rPr>
              <a:t>同步机制应遵循的准则</a:t>
            </a:r>
            <a:r>
              <a:rPr kumimoji="1" lang="zh-CN" altLang="en-US" sz="2400" smtClean="0"/>
              <a:t>：哪些准则？违背某准则的后果是什么？</a:t>
            </a:r>
          </a:p>
          <a:p>
            <a:pPr eaLnBrk="1" hangingPunct="1">
              <a:lnSpc>
                <a:spcPct val="90000"/>
              </a:lnSpc>
            </a:pPr>
            <a:endParaRPr lang="zh-CN" altLang="en-US" sz="2800" smtClean="0"/>
          </a:p>
          <a:p>
            <a:pPr eaLnBrk="1" hangingPunct="1">
              <a:lnSpc>
                <a:spcPct val="90000"/>
              </a:lnSpc>
            </a:pPr>
            <a:endParaRPr lang="en-US" altLang="zh-CN" sz="2800" smtClean="0"/>
          </a:p>
        </p:txBody>
      </p:sp>
    </p:spTree>
    <p:extLst>
      <p:ext uri="{BB962C8B-B14F-4D97-AF65-F5344CB8AC3E}">
        <p14:creationId xmlns:p14="http://schemas.microsoft.com/office/powerpoint/2010/main" val="10969102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2.3 </a:t>
            </a:r>
            <a:r>
              <a:rPr lang="zh-CN" altLang="en-US" dirty="0" smtClean="0"/>
              <a:t>进程同步</a:t>
            </a:r>
            <a:endParaRPr lang="zh-CN" altLang="en-US" dirty="0"/>
          </a:p>
        </p:txBody>
      </p:sp>
      <p:sp>
        <p:nvSpPr>
          <p:cNvPr id="4" name="TextBox 3"/>
          <p:cNvSpPr txBox="1"/>
          <p:nvPr/>
        </p:nvSpPr>
        <p:spPr>
          <a:xfrm>
            <a:off x="609600" y="838200"/>
            <a:ext cx="1026243" cy="461665"/>
          </a:xfrm>
          <a:prstGeom prst="rect">
            <a:avLst/>
          </a:prstGeom>
          <a:noFill/>
        </p:spPr>
        <p:txBody>
          <a:bodyPr wrap="none" rtlCol="0">
            <a:spAutoFit/>
          </a:bodyPr>
          <a:lstStyle/>
          <a:p>
            <a:pPr eaLnBrk="0" fontAlgn="base" hangingPunct="0">
              <a:spcBef>
                <a:spcPct val="0"/>
              </a:spcBef>
              <a:spcAft>
                <a:spcPct val="0"/>
              </a:spcAft>
            </a:pPr>
            <a:r>
              <a:rPr kumimoji="1" lang="zh-CN" altLang="en-US" sz="2400" b="1" dirty="0">
                <a:solidFill>
                  <a:srgbClr val="000000"/>
                </a:solidFill>
              </a:rPr>
              <a:t>进程</a:t>
            </a:r>
            <a:r>
              <a:rPr kumimoji="1" lang="en-US" altLang="zh-CN" sz="2400" b="1" dirty="0">
                <a:solidFill>
                  <a:srgbClr val="000000"/>
                </a:solidFill>
              </a:rPr>
              <a:t>A</a:t>
            </a:r>
            <a:endParaRPr kumimoji="1" lang="zh-CN" altLang="en-US" sz="2400" b="1" dirty="0">
              <a:solidFill>
                <a:srgbClr val="000000"/>
              </a:solidFill>
            </a:endParaRPr>
          </a:p>
        </p:txBody>
      </p:sp>
      <p:sp>
        <p:nvSpPr>
          <p:cNvPr id="5" name="TextBox 4"/>
          <p:cNvSpPr txBox="1"/>
          <p:nvPr/>
        </p:nvSpPr>
        <p:spPr>
          <a:xfrm>
            <a:off x="4953000" y="847928"/>
            <a:ext cx="1026243" cy="461665"/>
          </a:xfrm>
          <a:prstGeom prst="rect">
            <a:avLst/>
          </a:prstGeom>
          <a:noFill/>
        </p:spPr>
        <p:txBody>
          <a:bodyPr wrap="none" rtlCol="0">
            <a:spAutoFit/>
          </a:bodyPr>
          <a:lstStyle/>
          <a:p>
            <a:pPr eaLnBrk="0" fontAlgn="base" hangingPunct="0">
              <a:spcBef>
                <a:spcPct val="0"/>
              </a:spcBef>
              <a:spcAft>
                <a:spcPct val="0"/>
              </a:spcAft>
            </a:pPr>
            <a:r>
              <a:rPr kumimoji="1" lang="zh-CN" altLang="en-US" sz="2400" b="1" dirty="0">
                <a:solidFill>
                  <a:srgbClr val="000000"/>
                </a:solidFill>
              </a:rPr>
              <a:t>进程</a:t>
            </a:r>
            <a:r>
              <a:rPr kumimoji="1" lang="en-US" altLang="zh-CN" sz="2400" b="1" dirty="0">
                <a:solidFill>
                  <a:srgbClr val="000000"/>
                </a:solidFill>
              </a:rPr>
              <a:t>B</a:t>
            </a:r>
            <a:endParaRPr kumimoji="1" lang="zh-CN" altLang="en-US" sz="2400" b="1" dirty="0">
              <a:solidFill>
                <a:srgbClr val="000000"/>
              </a:solidFill>
            </a:endParaRPr>
          </a:p>
        </p:txBody>
      </p:sp>
      <p:sp>
        <p:nvSpPr>
          <p:cNvPr id="6" name="TextBox 5"/>
          <p:cNvSpPr txBox="1"/>
          <p:nvPr/>
        </p:nvSpPr>
        <p:spPr>
          <a:xfrm>
            <a:off x="629055" y="1299865"/>
            <a:ext cx="2379177" cy="1569660"/>
          </a:xfrm>
          <a:prstGeom prst="rect">
            <a:avLst/>
          </a:prstGeom>
          <a:noFill/>
        </p:spPr>
        <p:txBody>
          <a:bodyPr wrap="none" rtlCol="0">
            <a:spAutoFit/>
          </a:bodyPr>
          <a:lstStyle/>
          <a:p>
            <a:pPr eaLnBrk="0" fontAlgn="base" hangingPunct="0">
              <a:spcBef>
                <a:spcPct val="0"/>
              </a:spcBef>
              <a:spcAft>
                <a:spcPct val="0"/>
              </a:spcAft>
            </a:pPr>
            <a:r>
              <a:rPr kumimoji="1" lang="en-US" altLang="zh-CN" sz="2400" b="1" dirty="0">
                <a:solidFill>
                  <a:srgbClr val="000000"/>
                </a:solidFill>
              </a:rPr>
              <a:t>while (</a:t>
            </a:r>
            <a:r>
              <a:rPr kumimoji="1" lang="en-US" altLang="zh-CN" sz="2400" b="1" dirty="0">
                <a:solidFill>
                  <a:srgbClr val="0000FF"/>
                </a:solidFill>
              </a:rPr>
              <a:t>true</a:t>
            </a:r>
            <a:r>
              <a:rPr kumimoji="1" lang="en-US" altLang="zh-CN" sz="2400" b="1" dirty="0">
                <a:solidFill>
                  <a:srgbClr val="000000"/>
                </a:solidFill>
              </a:rPr>
              <a:t>)</a:t>
            </a:r>
          </a:p>
          <a:p>
            <a:pPr eaLnBrk="0" fontAlgn="base" hangingPunct="0">
              <a:spcBef>
                <a:spcPct val="0"/>
              </a:spcBef>
              <a:spcAft>
                <a:spcPct val="0"/>
              </a:spcAft>
            </a:pPr>
            <a:r>
              <a:rPr kumimoji="1" lang="en-US" altLang="zh-CN" sz="2400" b="1" dirty="0">
                <a:solidFill>
                  <a:srgbClr val="000000"/>
                </a:solidFill>
              </a:rPr>
              <a:t>{</a:t>
            </a:r>
          </a:p>
          <a:p>
            <a:pPr eaLnBrk="0" fontAlgn="base" hangingPunct="0">
              <a:spcBef>
                <a:spcPct val="0"/>
              </a:spcBef>
              <a:spcAft>
                <a:spcPct val="0"/>
              </a:spcAft>
            </a:pPr>
            <a:r>
              <a:rPr kumimoji="1" lang="en-US" altLang="zh-CN" sz="2400" b="1" dirty="0">
                <a:solidFill>
                  <a:srgbClr val="000000"/>
                </a:solidFill>
              </a:rPr>
              <a:t>    </a:t>
            </a:r>
            <a:r>
              <a:rPr kumimoji="1" lang="zh-CN" altLang="en-US" sz="2400" b="1" dirty="0" smtClean="0">
                <a:solidFill>
                  <a:srgbClr val="000000"/>
                </a:solidFill>
              </a:rPr>
              <a:t>播放音乐</a:t>
            </a:r>
            <a:r>
              <a:rPr kumimoji="1" lang="en-US" altLang="zh-CN" sz="2400" b="1" dirty="0" smtClean="0">
                <a:solidFill>
                  <a:srgbClr val="000000"/>
                </a:solidFill>
              </a:rPr>
              <a:t>A();</a:t>
            </a:r>
            <a:endParaRPr kumimoji="1" lang="en-US" altLang="zh-CN" sz="2400" b="1" dirty="0">
              <a:solidFill>
                <a:srgbClr val="000000"/>
              </a:solidFill>
            </a:endParaRPr>
          </a:p>
          <a:p>
            <a:pPr eaLnBrk="0" fontAlgn="base" hangingPunct="0">
              <a:spcBef>
                <a:spcPct val="0"/>
              </a:spcBef>
              <a:spcAft>
                <a:spcPct val="0"/>
              </a:spcAft>
            </a:pPr>
            <a:r>
              <a:rPr kumimoji="1" lang="en-US" altLang="zh-CN" sz="2400" b="1" dirty="0">
                <a:solidFill>
                  <a:srgbClr val="000000"/>
                </a:solidFill>
              </a:rPr>
              <a:t>}</a:t>
            </a:r>
            <a:endParaRPr kumimoji="1" lang="zh-CN" altLang="en-US" sz="2400" b="1" dirty="0">
              <a:solidFill>
                <a:srgbClr val="000000"/>
              </a:solidFill>
            </a:endParaRPr>
          </a:p>
        </p:txBody>
      </p:sp>
      <p:sp>
        <p:nvSpPr>
          <p:cNvPr id="7" name="TextBox 6"/>
          <p:cNvSpPr txBox="1"/>
          <p:nvPr/>
        </p:nvSpPr>
        <p:spPr>
          <a:xfrm>
            <a:off x="5029200" y="1219200"/>
            <a:ext cx="2292615" cy="1569660"/>
          </a:xfrm>
          <a:prstGeom prst="rect">
            <a:avLst/>
          </a:prstGeom>
          <a:noFill/>
        </p:spPr>
        <p:txBody>
          <a:bodyPr wrap="none" rtlCol="0">
            <a:spAutoFit/>
          </a:bodyPr>
          <a:lstStyle/>
          <a:p>
            <a:pPr eaLnBrk="0" fontAlgn="base" hangingPunct="0">
              <a:spcBef>
                <a:spcPct val="0"/>
              </a:spcBef>
              <a:spcAft>
                <a:spcPct val="0"/>
              </a:spcAft>
            </a:pPr>
            <a:r>
              <a:rPr kumimoji="1" lang="en-US" altLang="zh-CN" sz="2400" b="1" dirty="0">
                <a:solidFill>
                  <a:srgbClr val="000000"/>
                </a:solidFill>
              </a:rPr>
              <a:t>while (</a:t>
            </a:r>
            <a:r>
              <a:rPr kumimoji="1" lang="en-US" altLang="zh-CN" sz="2400" b="1" dirty="0">
                <a:solidFill>
                  <a:srgbClr val="0000FF"/>
                </a:solidFill>
              </a:rPr>
              <a:t>true</a:t>
            </a:r>
            <a:r>
              <a:rPr kumimoji="1" lang="en-US" altLang="zh-CN" sz="2400" b="1" dirty="0">
                <a:solidFill>
                  <a:srgbClr val="000000"/>
                </a:solidFill>
              </a:rPr>
              <a:t>)</a:t>
            </a:r>
          </a:p>
          <a:p>
            <a:pPr eaLnBrk="0" fontAlgn="base" hangingPunct="0">
              <a:spcBef>
                <a:spcPct val="0"/>
              </a:spcBef>
              <a:spcAft>
                <a:spcPct val="0"/>
              </a:spcAft>
            </a:pPr>
            <a:r>
              <a:rPr kumimoji="1" lang="en-US" altLang="zh-CN" sz="2400" b="1" dirty="0">
                <a:solidFill>
                  <a:srgbClr val="000000"/>
                </a:solidFill>
              </a:rPr>
              <a:t>{</a:t>
            </a:r>
          </a:p>
          <a:p>
            <a:pPr eaLnBrk="0" fontAlgn="base" hangingPunct="0">
              <a:spcBef>
                <a:spcPct val="0"/>
              </a:spcBef>
              <a:spcAft>
                <a:spcPct val="0"/>
              </a:spcAft>
            </a:pPr>
            <a:r>
              <a:rPr kumimoji="1" lang="en-US" altLang="zh-CN" sz="2400" b="1" dirty="0">
                <a:solidFill>
                  <a:srgbClr val="000000"/>
                </a:solidFill>
              </a:rPr>
              <a:t>    </a:t>
            </a:r>
            <a:r>
              <a:rPr kumimoji="1" lang="zh-CN" altLang="en-US" sz="2400" b="1" dirty="0" smtClean="0">
                <a:solidFill>
                  <a:srgbClr val="000000"/>
                </a:solidFill>
              </a:rPr>
              <a:t>播放音乐</a:t>
            </a:r>
            <a:r>
              <a:rPr kumimoji="1" lang="en-US" altLang="zh-CN" sz="2400" b="1" dirty="0" smtClean="0">
                <a:solidFill>
                  <a:srgbClr val="000000"/>
                </a:solidFill>
              </a:rPr>
              <a:t>B();</a:t>
            </a:r>
            <a:endParaRPr kumimoji="1" lang="en-US" altLang="zh-CN" sz="2400" b="1" dirty="0">
              <a:solidFill>
                <a:srgbClr val="000000"/>
              </a:solidFill>
            </a:endParaRPr>
          </a:p>
          <a:p>
            <a:pPr eaLnBrk="0" fontAlgn="base" hangingPunct="0">
              <a:spcBef>
                <a:spcPct val="0"/>
              </a:spcBef>
              <a:spcAft>
                <a:spcPct val="0"/>
              </a:spcAft>
            </a:pPr>
            <a:r>
              <a:rPr kumimoji="1" lang="en-US" altLang="zh-CN" sz="2400" b="1" dirty="0">
                <a:solidFill>
                  <a:srgbClr val="000000"/>
                </a:solidFill>
              </a:rPr>
              <a:t>}</a:t>
            </a:r>
            <a:endParaRPr kumimoji="1" lang="zh-CN" altLang="en-US" sz="2400" b="1" dirty="0">
              <a:solidFill>
                <a:srgbClr val="000000"/>
              </a:solidFill>
            </a:endParaRPr>
          </a:p>
        </p:txBody>
      </p:sp>
      <p:cxnSp>
        <p:nvCxnSpPr>
          <p:cNvPr id="9" name="Straight Connector 8"/>
          <p:cNvCxnSpPr/>
          <p:nvPr/>
        </p:nvCxnSpPr>
        <p:spPr bwMode="auto">
          <a:xfrm>
            <a:off x="4114800" y="1143000"/>
            <a:ext cx="0" cy="2514600"/>
          </a:xfrm>
          <a:prstGeom prst="line">
            <a:avLst/>
          </a:prstGeom>
          <a:noFill/>
          <a:ln w="952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ounded Rectangle 11"/>
          <p:cNvSpPr/>
          <p:nvPr/>
        </p:nvSpPr>
        <p:spPr bwMode="auto">
          <a:xfrm>
            <a:off x="990600" y="1989439"/>
            <a:ext cx="2017632" cy="506105"/>
          </a:xfrm>
          <a:prstGeom prst="roundRect">
            <a:avLst/>
          </a:prstGeom>
          <a:solidFill>
            <a:srgbClr val="FF0000">
              <a:alpha val="19000"/>
            </a:srgbClr>
          </a:solidFill>
          <a:ln>
            <a:noFill/>
          </a:ln>
          <a:effectLst/>
          <a:extLst/>
        </p:spPr>
        <p:txBody>
          <a:bodyPr vert="horz" wrap="square" lIns="91440" tIns="45720" rIns="91440" bIns="45720" numCol="1" rtlCol="0" anchor="t" anchorCtr="0" compatLnSpc="1">
            <a:prstTxWarp prst="textNoShape">
              <a:avLst/>
            </a:prstTxWarp>
          </a:bodyPr>
          <a:lstStyle/>
          <a:p>
            <a:pPr marL="342900" indent="-342900" fontAlgn="base">
              <a:lnSpc>
                <a:spcPct val="80000"/>
              </a:lnSpc>
              <a:spcBef>
                <a:spcPct val="20000"/>
              </a:spcBef>
              <a:spcAft>
                <a:spcPct val="0"/>
              </a:spcAft>
              <a:buFontTx/>
              <a:buBlip>
                <a:blip r:embed="rId2"/>
              </a:buBlip>
            </a:pPr>
            <a:endParaRPr kumimoji="1" lang="zh-CN" altLang="en-US" sz="2400" b="1">
              <a:solidFill>
                <a:srgbClr val="000000"/>
              </a:solidFill>
            </a:endParaRPr>
          </a:p>
        </p:txBody>
      </p:sp>
      <p:sp>
        <p:nvSpPr>
          <p:cNvPr id="13" name="Rounded Rectangle 12"/>
          <p:cNvSpPr/>
          <p:nvPr/>
        </p:nvSpPr>
        <p:spPr bwMode="auto">
          <a:xfrm>
            <a:off x="5466121" y="1904189"/>
            <a:ext cx="2251636" cy="534211"/>
          </a:xfrm>
          <a:prstGeom prst="roundRect">
            <a:avLst/>
          </a:prstGeom>
          <a:solidFill>
            <a:srgbClr val="FF0000">
              <a:alpha val="19000"/>
            </a:srgbClr>
          </a:solidFill>
          <a:ln>
            <a:noFill/>
          </a:ln>
          <a:effectLst/>
          <a:extLst/>
        </p:spPr>
        <p:txBody>
          <a:bodyPr vert="horz" wrap="square" lIns="91440" tIns="45720" rIns="91440" bIns="45720" numCol="1" rtlCol="0" anchor="t" anchorCtr="0" compatLnSpc="1">
            <a:prstTxWarp prst="textNoShape">
              <a:avLst/>
            </a:prstTxWarp>
          </a:bodyPr>
          <a:lstStyle/>
          <a:p>
            <a:pPr marL="342900" indent="-342900" fontAlgn="base">
              <a:lnSpc>
                <a:spcPct val="80000"/>
              </a:lnSpc>
              <a:spcBef>
                <a:spcPct val="20000"/>
              </a:spcBef>
              <a:spcAft>
                <a:spcPct val="0"/>
              </a:spcAft>
              <a:buFontTx/>
              <a:buBlip>
                <a:blip r:embed="rId2"/>
              </a:buBlip>
            </a:pPr>
            <a:endParaRPr kumimoji="1" lang="zh-CN" altLang="en-US" sz="2400" b="1">
              <a:solidFill>
                <a:srgbClr val="000000"/>
              </a:solidFill>
            </a:endParaRPr>
          </a:p>
        </p:txBody>
      </p:sp>
      <p:sp>
        <p:nvSpPr>
          <p:cNvPr id="26" name="TextBox 25"/>
          <p:cNvSpPr txBox="1"/>
          <p:nvPr/>
        </p:nvSpPr>
        <p:spPr>
          <a:xfrm>
            <a:off x="152400" y="3048000"/>
            <a:ext cx="2350323" cy="461665"/>
          </a:xfrm>
          <a:prstGeom prst="rect">
            <a:avLst/>
          </a:prstGeom>
          <a:noFill/>
        </p:spPr>
        <p:txBody>
          <a:bodyPr wrap="none" rtlCol="0">
            <a:spAutoFit/>
          </a:bodyPr>
          <a:lstStyle/>
          <a:p>
            <a:pPr eaLnBrk="0" fontAlgn="base" hangingPunct="0">
              <a:spcBef>
                <a:spcPct val="0"/>
              </a:spcBef>
              <a:spcAft>
                <a:spcPct val="0"/>
              </a:spcAft>
            </a:pPr>
            <a:r>
              <a:rPr kumimoji="1" lang="zh-CN" altLang="en-US" sz="2400" b="1" dirty="0">
                <a:solidFill>
                  <a:srgbClr val="000000"/>
                </a:solidFill>
              </a:rPr>
              <a:t>方法一：关中断</a:t>
            </a:r>
          </a:p>
        </p:txBody>
      </p:sp>
      <p:sp>
        <p:nvSpPr>
          <p:cNvPr id="28" name="TextBox 27"/>
          <p:cNvSpPr txBox="1"/>
          <p:nvPr/>
        </p:nvSpPr>
        <p:spPr>
          <a:xfrm>
            <a:off x="152400" y="3617202"/>
            <a:ext cx="8238702" cy="707886"/>
          </a:xfrm>
          <a:prstGeom prst="rect">
            <a:avLst/>
          </a:prstGeom>
          <a:noFill/>
        </p:spPr>
        <p:txBody>
          <a:bodyPr wrap="square" rtlCol="0">
            <a:spAutoFit/>
          </a:bodyPr>
          <a:lstStyle/>
          <a:p>
            <a:pPr eaLnBrk="0" fontAlgn="base" hangingPunct="0">
              <a:spcBef>
                <a:spcPct val="0"/>
              </a:spcBef>
              <a:spcAft>
                <a:spcPct val="0"/>
              </a:spcAft>
            </a:pPr>
            <a:r>
              <a:rPr kumimoji="1" lang="zh-CN" altLang="en-US" sz="2000" b="1" dirty="0">
                <a:solidFill>
                  <a:srgbClr val="000000"/>
                </a:solidFill>
              </a:rPr>
              <a:t>例如，进程</a:t>
            </a:r>
            <a:r>
              <a:rPr kumimoji="1" lang="en-US" altLang="zh-CN" sz="2000" b="1" dirty="0">
                <a:solidFill>
                  <a:srgbClr val="000000"/>
                </a:solidFill>
              </a:rPr>
              <a:t>A</a:t>
            </a:r>
            <a:r>
              <a:rPr kumimoji="1" lang="zh-CN" altLang="en-US" sz="2000" b="1" dirty="0">
                <a:solidFill>
                  <a:srgbClr val="000000"/>
                </a:solidFill>
              </a:rPr>
              <a:t>在播放</a:t>
            </a:r>
            <a:r>
              <a:rPr kumimoji="1" lang="en-US" altLang="zh-CN" sz="2000" b="1" dirty="0" smtClean="0">
                <a:solidFill>
                  <a:srgbClr val="000000"/>
                </a:solidFill>
              </a:rPr>
              <a:t>《</a:t>
            </a:r>
            <a:r>
              <a:rPr kumimoji="1" lang="zh-CN" altLang="en-US" sz="2000" b="1" dirty="0" smtClean="0">
                <a:solidFill>
                  <a:srgbClr val="000000"/>
                </a:solidFill>
              </a:rPr>
              <a:t>音乐</a:t>
            </a:r>
            <a:r>
              <a:rPr kumimoji="1" lang="en-US" altLang="zh-CN" sz="2000" b="1" dirty="0" smtClean="0">
                <a:solidFill>
                  <a:srgbClr val="000000"/>
                </a:solidFill>
              </a:rPr>
              <a:t>A》</a:t>
            </a:r>
            <a:r>
              <a:rPr kumimoji="1" lang="zh-CN" altLang="en-US" sz="2000" b="1" dirty="0">
                <a:solidFill>
                  <a:srgbClr val="000000"/>
                </a:solidFill>
              </a:rPr>
              <a:t>途中，因为计算机系统不响应中断，从而不会引发调度，也就不会发生进程</a:t>
            </a:r>
            <a:r>
              <a:rPr kumimoji="1" lang="en-US" altLang="zh-CN" sz="2000" b="1" dirty="0">
                <a:solidFill>
                  <a:srgbClr val="000000"/>
                </a:solidFill>
              </a:rPr>
              <a:t>/</a:t>
            </a:r>
            <a:r>
              <a:rPr kumimoji="1" lang="zh-CN" altLang="en-US" sz="2000" b="1" dirty="0">
                <a:solidFill>
                  <a:srgbClr val="000000"/>
                </a:solidFill>
              </a:rPr>
              <a:t>线程切换。因此进程</a:t>
            </a:r>
            <a:r>
              <a:rPr kumimoji="1" lang="en-US" altLang="zh-CN" sz="2000" b="1" dirty="0">
                <a:solidFill>
                  <a:srgbClr val="000000"/>
                </a:solidFill>
              </a:rPr>
              <a:t>B</a:t>
            </a:r>
            <a:r>
              <a:rPr kumimoji="1" lang="zh-CN" altLang="en-US" sz="2000" b="1" dirty="0">
                <a:solidFill>
                  <a:srgbClr val="000000"/>
                </a:solidFill>
              </a:rPr>
              <a:t>不会执行。</a:t>
            </a:r>
          </a:p>
        </p:txBody>
      </p:sp>
      <p:sp>
        <p:nvSpPr>
          <p:cNvPr id="18" name="TextBox 17"/>
          <p:cNvSpPr txBox="1"/>
          <p:nvPr/>
        </p:nvSpPr>
        <p:spPr>
          <a:xfrm>
            <a:off x="185949" y="4536067"/>
            <a:ext cx="8238702" cy="2308324"/>
          </a:xfrm>
          <a:prstGeom prst="rect">
            <a:avLst/>
          </a:prstGeom>
          <a:noFill/>
        </p:spPr>
        <p:txBody>
          <a:bodyPr wrap="square" rtlCol="0">
            <a:spAutoFit/>
          </a:bodyPr>
          <a:lstStyle/>
          <a:p>
            <a:pPr eaLnBrk="0" fontAlgn="base" hangingPunct="0">
              <a:spcBef>
                <a:spcPct val="0"/>
              </a:spcBef>
              <a:spcAft>
                <a:spcPct val="0"/>
              </a:spcAft>
            </a:pPr>
            <a:r>
              <a:rPr kumimoji="1" lang="zh-CN" altLang="en-US" sz="2400" b="1" dirty="0">
                <a:solidFill>
                  <a:srgbClr val="000000"/>
                </a:solidFill>
              </a:rPr>
              <a:t>缺点</a:t>
            </a:r>
            <a:r>
              <a:rPr kumimoji="1" lang="zh-CN" altLang="en-US" sz="2400" b="1" dirty="0">
                <a:solidFill>
                  <a:srgbClr val="000000"/>
                </a:solidFill>
                <a:sym typeface="Wingdings" panose="05000000000000000000" pitchFamily="2" charset="2"/>
              </a:rPr>
              <a:t>：</a:t>
            </a:r>
            <a:endParaRPr kumimoji="1" lang="en-US" altLang="zh-CN" sz="2400" b="1" dirty="0">
              <a:solidFill>
                <a:srgbClr val="000000"/>
              </a:solidFill>
              <a:sym typeface="Wingdings" panose="05000000000000000000" pitchFamily="2" charset="2"/>
            </a:endParaRPr>
          </a:p>
          <a:p>
            <a:pPr eaLnBrk="0" fontAlgn="base" hangingPunct="0">
              <a:spcBef>
                <a:spcPct val="0"/>
              </a:spcBef>
              <a:spcAft>
                <a:spcPct val="0"/>
              </a:spcAft>
            </a:pPr>
            <a:r>
              <a:rPr kumimoji="1" lang="en-US" altLang="zh-CN" sz="2400" b="1" dirty="0">
                <a:solidFill>
                  <a:srgbClr val="000000"/>
                </a:solidFill>
                <a:sym typeface="Wingdings" panose="05000000000000000000" pitchFamily="2" charset="2"/>
              </a:rPr>
              <a:t>(1) </a:t>
            </a:r>
            <a:r>
              <a:rPr kumimoji="1" lang="zh-CN" altLang="en-US" sz="2400" b="1" dirty="0">
                <a:solidFill>
                  <a:srgbClr val="000000"/>
                </a:solidFill>
                <a:sym typeface="Wingdings" panose="05000000000000000000" pitchFamily="2" charset="2"/>
              </a:rPr>
              <a:t>滥用关中断权利可能导致严重后果。</a:t>
            </a:r>
            <a:endParaRPr kumimoji="1" lang="en-US" altLang="zh-CN" sz="2400" b="1" dirty="0">
              <a:solidFill>
                <a:srgbClr val="000000"/>
              </a:solidFill>
              <a:sym typeface="Wingdings" panose="05000000000000000000" pitchFamily="2" charset="2"/>
            </a:endParaRPr>
          </a:p>
          <a:p>
            <a:pPr eaLnBrk="0" fontAlgn="base" hangingPunct="0">
              <a:spcBef>
                <a:spcPct val="0"/>
              </a:spcBef>
              <a:spcAft>
                <a:spcPct val="0"/>
              </a:spcAft>
            </a:pPr>
            <a:r>
              <a:rPr kumimoji="1" lang="en-US" altLang="zh-CN" sz="2400" b="1" dirty="0">
                <a:solidFill>
                  <a:srgbClr val="000000"/>
                </a:solidFill>
                <a:sym typeface="Wingdings" panose="05000000000000000000" pitchFamily="2" charset="2"/>
              </a:rPr>
              <a:t>(2) </a:t>
            </a:r>
            <a:r>
              <a:rPr kumimoji="1" lang="zh-CN" altLang="en-US" sz="2400" b="1" dirty="0">
                <a:solidFill>
                  <a:srgbClr val="000000"/>
                </a:solidFill>
                <a:sym typeface="Wingdings" panose="05000000000000000000" pitchFamily="2" charset="2"/>
              </a:rPr>
              <a:t>关中断时间过长，限制了处理器并发执行进程的能力，影响系统效率。</a:t>
            </a:r>
            <a:endParaRPr kumimoji="1" lang="en-US" altLang="zh-CN" sz="2400" b="1" dirty="0">
              <a:solidFill>
                <a:srgbClr val="000000"/>
              </a:solidFill>
              <a:sym typeface="Wingdings" panose="05000000000000000000" pitchFamily="2" charset="2"/>
            </a:endParaRPr>
          </a:p>
          <a:p>
            <a:pPr eaLnBrk="0" fontAlgn="base" hangingPunct="0">
              <a:spcBef>
                <a:spcPct val="0"/>
              </a:spcBef>
              <a:spcAft>
                <a:spcPct val="0"/>
              </a:spcAft>
            </a:pPr>
            <a:r>
              <a:rPr kumimoji="1" lang="en-US" altLang="zh-CN" sz="2400" b="1" dirty="0">
                <a:solidFill>
                  <a:srgbClr val="000000"/>
                </a:solidFill>
                <a:sym typeface="Wingdings" panose="05000000000000000000" pitchFamily="2" charset="2"/>
              </a:rPr>
              <a:t>(3) </a:t>
            </a:r>
            <a:r>
              <a:rPr kumimoji="1" lang="zh-CN" altLang="en-US" sz="2400" b="1" dirty="0">
                <a:solidFill>
                  <a:srgbClr val="000000"/>
                </a:solidFill>
                <a:sym typeface="Wingdings" panose="05000000000000000000" pitchFamily="2" charset="2"/>
              </a:rPr>
              <a:t>不适用于多</a:t>
            </a:r>
            <a:r>
              <a:rPr kumimoji="1" lang="en-US" altLang="zh-CN" sz="2400" b="1" dirty="0">
                <a:solidFill>
                  <a:srgbClr val="000000"/>
                </a:solidFill>
                <a:sym typeface="Wingdings" panose="05000000000000000000" pitchFamily="2" charset="2"/>
              </a:rPr>
              <a:t>CPU</a:t>
            </a:r>
            <a:r>
              <a:rPr kumimoji="1" lang="zh-CN" altLang="en-US" sz="2400" b="1" dirty="0">
                <a:solidFill>
                  <a:srgbClr val="000000"/>
                </a:solidFill>
                <a:sym typeface="Wingdings" panose="05000000000000000000" pitchFamily="2" charset="2"/>
              </a:rPr>
              <a:t>，因为在一个处理器上关中断不能防止进程在其它处理器上执行临界区代码。</a:t>
            </a:r>
            <a:r>
              <a:rPr kumimoji="1" lang="en-US" altLang="zh-CN" sz="2400" b="1" dirty="0">
                <a:solidFill>
                  <a:srgbClr val="000000"/>
                </a:solidFill>
                <a:sym typeface="Wingdings" panose="05000000000000000000" pitchFamily="2" charset="2"/>
              </a:rPr>
              <a:t>  </a:t>
            </a:r>
            <a:endParaRPr kumimoji="1" lang="zh-CN" altLang="en-US" sz="2400" b="1" dirty="0">
              <a:solidFill>
                <a:srgbClr val="000000"/>
              </a:solidFill>
            </a:endParaRPr>
          </a:p>
        </p:txBody>
      </p:sp>
    </p:spTree>
    <p:extLst>
      <p:ext uri="{BB962C8B-B14F-4D97-AF65-F5344CB8AC3E}">
        <p14:creationId xmlns:p14="http://schemas.microsoft.com/office/powerpoint/2010/main" val="27761037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2.3 </a:t>
            </a:r>
            <a:r>
              <a:rPr lang="zh-CN" altLang="en-US" dirty="0" smtClean="0"/>
              <a:t>进程同步</a:t>
            </a:r>
            <a:endParaRPr lang="zh-CN" altLang="en-US" dirty="0"/>
          </a:p>
        </p:txBody>
      </p:sp>
      <p:sp>
        <p:nvSpPr>
          <p:cNvPr id="4" name="TextBox 3"/>
          <p:cNvSpPr txBox="1"/>
          <p:nvPr/>
        </p:nvSpPr>
        <p:spPr>
          <a:xfrm>
            <a:off x="381000" y="3266735"/>
            <a:ext cx="1026243" cy="461665"/>
          </a:xfrm>
          <a:prstGeom prst="rect">
            <a:avLst/>
          </a:prstGeom>
          <a:noFill/>
        </p:spPr>
        <p:txBody>
          <a:bodyPr wrap="none" rtlCol="0">
            <a:spAutoFit/>
          </a:bodyPr>
          <a:lstStyle/>
          <a:p>
            <a:pPr eaLnBrk="0" fontAlgn="base" hangingPunct="0">
              <a:spcBef>
                <a:spcPct val="0"/>
              </a:spcBef>
              <a:spcAft>
                <a:spcPct val="0"/>
              </a:spcAft>
            </a:pPr>
            <a:r>
              <a:rPr kumimoji="1" lang="zh-CN" altLang="en-US" sz="2400" b="1" dirty="0">
                <a:solidFill>
                  <a:srgbClr val="000000"/>
                </a:solidFill>
              </a:rPr>
              <a:t>进程</a:t>
            </a:r>
            <a:r>
              <a:rPr kumimoji="1" lang="en-US" altLang="zh-CN" sz="2400" b="1" dirty="0">
                <a:solidFill>
                  <a:srgbClr val="000000"/>
                </a:solidFill>
              </a:rPr>
              <a:t>A</a:t>
            </a:r>
            <a:endParaRPr kumimoji="1" lang="zh-CN" altLang="en-US" sz="2400" b="1" dirty="0">
              <a:solidFill>
                <a:srgbClr val="000000"/>
              </a:solidFill>
            </a:endParaRPr>
          </a:p>
        </p:txBody>
      </p:sp>
      <p:sp>
        <p:nvSpPr>
          <p:cNvPr id="5" name="TextBox 4"/>
          <p:cNvSpPr txBox="1"/>
          <p:nvPr/>
        </p:nvSpPr>
        <p:spPr>
          <a:xfrm>
            <a:off x="4745467" y="3200400"/>
            <a:ext cx="1026243" cy="461665"/>
          </a:xfrm>
          <a:prstGeom prst="rect">
            <a:avLst/>
          </a:prstGeom>
          <a:noFill/>
        </p:spPr>
        <p:txBody>
          <a:bodyPr wrap="none" rtlCol="0">
            <a:spAutoFit/>
          </a:bodyPr>
          <a:lstStyle/>
          <a:p>
            <a:pPr eaLnBrk="0" fontAlgn="base" hangingPunct="0">
              <a:spcBef>
                <a:spcPct val="0"/>
              </a:spcBef>
              <a:spcAft>
                <a:spcPct val="0"/>
              </a:spcAft>
            </a:pPr>
            <a:r>
              <a:rPr kumimoji="1" lang="zh-CN" altLang="en-US" sz="2400" b="1" dirty="0">
                <a:solidFill>
                  <a:srgbClr val="000000"/>
                </a:solidFill>
              </a:rPr>
              <a:t>进程</a:t>
            </a:r>
            <a:r>
              <a:rPr kumimoji="1" lang="en-US" altLang="zh-CN" sz="2400" b="1" dirty="0">
                <a:solidFill>
                  <a:srgbClr val="000000"/>
                </a:solidFill>
              </a:rPr>
              <a:t>B</a:t>
            </a:r>
            <a:endParaRPr kumimoji="1" lang="zh-CN" altLang="en-US" sz="2400" b="1" dirty="0">
              <a:solidFill>
                <a:srgbClr val="000000"/>
              </a:solidFill>
            </a:endParaRPr>
          </a:p>
        </p:txBody>
      </p:sp>
      <p:sp>
        <p:nvSpPr>
          <p:cNvPr id="6" name="TextBox 5"/>
          <p:cNvSpPr txBox="1"/>
          <p:nvPr/>
        </p:nvSpPr>
        <p:spPr>
          <a:xfrm>
            <a:off x="400455" y="3662065"/>
            <a:ext cx="2379177" cy="3046988"/>
          </a:xfrm>
          <a:prstGeom prst="rect">
            <a:avLst/>
          </a:prstGeom>
          <a:noFill/>
        </p:spPr>
        <p:txBody>
          <a:bodyPr wrap="none" rtlCol="0">
            <a:spAutoFit/>
          </a:bodyPr>
          <a:lstStyle/>
          <a:p>
            <a:pPr eaLnBrk="0" fontAlgn="base" hangingPunct="0">
              <a:spcBef>
                <a:spcPct val="0"/>
              </a:spcBef>
              <a:spcAft>
                <a:spcPct val="0"/>
              </a:spcAft>
            </a:pPr>
            <a:r>
              <a:rPr kumimoji="1" lang="en-US" altLang="zh-CN" sz="2400" b="1" dirty="0">
                <a:solidFill>
                  <a:srgbClr val="000000"/>
                </a:solidFill>
              </a:rPr>
              <a:t>while (</a:t>
            </a:r>
            <a:r>
              <a:rPr kumimoji="1" lang="en-US" altLang="zh-CN" sz="2400" b="1" dirty="0">
                <a:solidFill>
                  <a:srgbClr val="0000FF"/>
                </a:solidFill>
              </a:rPr>
              <a:t>true</a:t>
            </a:r>
            <a:r>
              <a:rPr kumimoji="1" lang="en-US" altLang="zh-CN" sz="2400" b="1" dirty="0">
                <a:solidFill>
                  <a:srgbClr val="000000"/>
                </a:solidFill>
              </a:rPr>
              <a:t>)</a:t>
            </a:r>
          </a:p>
          <a:p>
            <a:pPr eaLnBrk="0" fontAlgn="base" hangingPunct="0">
              <a:spcBef>
                <a:spcPct val="0"/>
              </a:spcBef>
              <a:spcAft>
                <a:spcPct val="0"/>
              </a:spcAft>
            </a:pPr>
            <a:r>
              <a:rPr kumimoji="1" lang="en-US" altLang="zh-CN" sz="2400" b="1" dirty="0">
                <a:solidFill>
                  <a:srgbClr val="000000"/>
                </a:solidFill>
              </a:rPr>
              <a:t>{</a:t>
            </a:r>
          </a:p>
          <a:p>
            <a:pPr eaLnBrk="0" fontAlgn="base" hangingPunct="0">
              <a:spcBef>
                <a:spcPct val="0"/>
              </a:spcBef>
              <a:spcAft>
                <a:spcPct val="0"/>
              </a:spcAft>
            </a:pPr>
            <a:r>
              <a:rPr kumimoji="1" lang="en-US" altLang="zh-CN" sz="2400" b="1" dirty="0">
                <a:solidFill>
                  <a:srgbClr val="000000"/>
                </a:solidFill>
              </a:rPr>
              <a:t>    </a:t>
            </a:r>
            <a:r>
              <a:rPr kumimoji="1" lang="zh-CN" altLang="en-US" sz="2400" b="1" dirty="0">
                <a:solidFill>
                  <a:srgbClr val="000000"/>
                </a:solidFill>
              </a:rPr>
              <a:t>试图关锁</a:t>
            </a:r>
            <a:r>
              <a:rPr kumimoji="1" lang="en-US" altLang="zh-CN" sz="2400" b="1" dirty="0">
                <a:solidFill>
                  <a:srgbClr val="000000"/>
                </a:solidFill>
              </a:rPr>
              <a:t>();</a:t>
            </a:r>
          </a:p>
          <a:p>
            <a:pPr eaLnBrk="0" fontAlgn="base" hangingPunct="0">
              <a:spcBef>
                <a:spcPct val="0"/>
              </a:spcBef>
              <a:spcAft>
                <a:spcPct val="0"/>
              </a:spcAft>
            </a:pPr>
            <a:endParaRPr kumimoji="1" lang="en-US" altLang="zh-CN" sz="2400" b="1" dirty="0">
              <a:solidFill>
                <a:srgbClr val="000000"/>
              </a:solidFill>
            </a:endParaRPr>
          </a:p>
          <a:p>
            <a:pPr eaLnBrk="0" fontAlgn="base" hangingPunct="0">
              <a:spcBef>
                <a:spcPct val="0"/>
              </a:spcBef>
              <a:spcAft>
                <a:spcPct val="0"/>
              </a:spcAft>
            </a:pPr>
            <a:r>
              <a:rPr kumimoji="1" lang="en-US" altLang="zh-CN" sz="2400" b="1" dirty="0">
                <a:solidFill>
                  <a:srgbClr val="000000"/>
                </a:solidFill>
              </a:rPr>
              <a:t>    </a:t>
            </a:r>
            <a:r>
              <a:rPr kumimoji="1" lang="zh-CN" altLang="en-US" sz="2400" b="1" dirty="0" smtClean="0">
                <a:solidFill>
                  <a:srgbClr val="000000"/>
                </a:solidFill>
              </a:rPr>
              <a:t>播放音乐</a:t>
            </a:r>
            <a:r>
              <a:rPr kumimoji="1" lang="en-US" altLang="zh-CN" sz="2400" b="1" dirty="0" smtClean="0">
                <a:solidFill>
                  <a:srgbClr val="000000"/>
                </a:solidFill>
              </a:rPr>
              <a:t>A();</a:t>
            </a:r>
            <a:endParaRPr kumimoji="1" lang="en-US" altLang="zh-CN" sz="2400" b="1" dirty="0">
              <a:solidFill>
                <a:srgbClr val="000000"/>
              </a:solidFill>
            </a:endParaRPr>
          </a:p>
          <a:p>
            <a:pPr eaLnBrk="0" fontAlgn="base" hangingPunct="0">
              <a:spcBef>
                <a:spcPct val="0"/>
              </a:spcBef>
              <a:spcAft>
                <a:spcPct val="0"/>
              </a:spcAft>
            </a:pPr>
            <a:endParaRPr kumimoji="1" lang="en-US" altLang="zh-CN" sz="2400" b="1" dirty="0">
              <a:solidFill>
                <a:srgbClr val="000000"/>
              </a:solidFill>
            </a:endParaRPr>
          </a:p>
          <a:p>
            <a:pPr eaLnBrk="0" fontAlgn="base" hangingPunct="0">
              <a:spcBef>
                <a:spcPct val="0"/>
              </a:spcBef>
              <a:spcAft>
                <a:spcPct val="0"/>
              </a:spcAft>
            </a:pPr>
            <a:r>
              <a:rPr kumimoji="1" lang="en-US" altLang="zh-CN" sz="2400" b="1" dirty="0">
                <a:solidFill>
                  <a:srgbClr val="000000"/>
                </a:solidFill>
              </a:rPr>
              <a:t>    </a:t>
            </a:r>
            <a:r>
              <a:rPr kumimoji="1" lang="zh-CN" altLang="en-US" sz="2400" b="1" dirty="0">
                <a:solidFill>
                  <a:srgbClr val="000000"/>
                </a:solidFill>
              </a:rPr>
              <a:t>开锁</a:t>
            </a:r>
            <a:r>
              <a:rPr kumimoji="1" lang="en-US" altLang="zh-CN" sz="2400" b="1" dirty="0">
                <a:solidFill>
                  <a:srgbClr val="000000"/>
                </a:solidFill>
              </a:rPr>
              <a:t>();</a:t>
            </a:r>
          </a:p>
          <a:p>
            <a:pPr eaLnBrk="0" fontAlgn="base" hangingPunct="0">
              <a:spcBef>
                <a:spcPct val="0"/>
              </a:spcBef>
              <a:spcAft>
                <a:spcPct val="0"/>
              </a:spcAft>
            </a:pPr>
            <a:r>
              <a:rPr kumimoji="1" lang="en-US" altLang="zh-CN" sz="2400" b="1" dirty="0">
                <a:solidFill>
                  <a:srgbClr val="000000"/>
                </a:solidFill>
              </a:rPr>
              <a:t>}</a:t>
            </a:r>
            <a:endParaRPr kumimoji="1" lang="zh-CN" altLang="en-US" sz="2400" b="1" dirty="0">
              <a:solidFill>
                <a:srgbClr val="000000"/>
              </a:solidFill>
            </a:endParaRPr>
          </a:p>
        </p:txBody>
      </p:sp>
      <p:sp>
        <p:nvSpPr>
          <p:cNvPr id="7" name="TextBox 6"/>
          <p:cNvSpPr txBox="1"/>
          <p:nvPr/>
        </p:nvSpPr>
        <p:spPr>
          <a:xfrm>
            <a:off x="4800600" y="3581400"/>
            <a:ext cx="2292615" cy="3046988"/>
          </a:xfrm>
          <a:prstGeom prst="rect">
            <a:avLst/>
          </a:prstGeom>
          <a:noFill/>
        </p:spPr>
        <p:txBody>
          <a:bodyPr wrap="none" rtlCol="0">
            <a:spAutoFit/>
          </a:bodyPr>
          <a:lstStyle/>
          <a:p>
            <a:pPr eaLnBrk="0" fontAlgn="base" hangingPunct="0">
              <a:spcBef>
                <a:spcPct val="0"/>
              </a:spcBef>
              <a:spcAft>
                <a:spcPct val="0"/>
              </a:spcAft>
            </a:pPr>
            <a:r>
              <a:rPr kumimoji="1" lang="en-US" altLang="zh-CN" sz="2400" b="1" dirty="0">
                <a:solidFill>
                  <a:srgbClr val="000000"/>
                </a:solidFill>
              </a:rPr>
              <a:t>while (</a:t>
            </a:r>
            <a:r>
              <a:rPr kumimoji="1" lang="en-US" altLang="zh-CN" sz="2400" b="1" dirty="0">
                <a:solidFill>
                  <a:srgbClr val="0000FF"/>
                </a:solidFill>
              </a:rPr>
              <a:t>true</a:t>
            </a:r>
            <a:r>
              <a:rPr kumimoji="1" lang="en-US" altLang="zh-CN" sz="2400" b="1" dirty="0">
                <a:solidFill>
                  <a:srgbClr val="000000"/>
                </a:solidFill>
              </a:rPr>
              <a:t>)</a:t>
            </a:r>
          </a:p>
          <a:p>
            <a:pPr eaLnBrk="0" fontAlgn="base" hangingPunct="0">
              <a:spcBef>
                <a:spcPct val="0"/>
              </a:spcBef>
              <a:spcAft>
                <a:spcPct val="0"/>
              </a:spcAft>
            </a:pPr>
            <a:r>
              <a:rPr kumimoji="1" lang="en-US" altLang="zh-CN" sz="2400" b="1" dirty="0">
                <a:solidFill>
                  <a:srgbClr val="000000"/>
                </a:solidFill>
              </a:rPr>
              <a:t>{</a:t>
            </a:r>
          </a:p>
          <a:p>
            <a:pPr eaLnBrk="0" fontAlgn="base" hangingPunct="0">
              <a:spcBef>
                <a:spcPct val="0"/>
              </a:spcBef>
              <a:spcAft>
                <a:spcPct val="0"/>
              </a:spcAft>
            </a:pPr>
            <a:r>
              <a:rPr kumimoji="1" lang="en-US" altLang="zh-CN" sz="2400" b="1" dirty="0">
                <a:solidFill>
                  <a:srgbClr val="000000"/>
                </a:solidFill>
              </a:rPr>
              <a:t>    </a:t>
            </a:r>
            <a:r>
              <a:rPr kumimoji="1" lang="zh-CN" altLang="en-US" sz="2400" b="1" dirty="0">
                <a:solidFill>
                  <a:srgbClr val="000000"/>
                </a:solidFill>
              </a:rPr>
              <a:t>试图关锁</a:t>
            </a:r>
            <a:r>
              <a:rPr kumimoji="1" lang="en-US" altLang="zh-CN" sz="2400" b="1" dirty="0">
                <a:solidFill>
                  <a:srgbClr val="000000"/>
                </a:solidFill>
              </a:rPr>
              <a:t>();</a:t>
            </a:r>
          </a:p>
          <a:p>
            <a:pPr eaLnBrk="0" fontAlgn="base" hangingPunct="0">
              <a:spcBef>
                <a:spcPct val="0"/>
              </a:spcBef>
              <a:spcAft>
                <a:spcPct val="0"/>
              </a:spcAft>
            </a:pPr>
            <a:endParaRPr kumimoji="1" lang="en-US" altLang="zh-CN" sz="2400" b="1" dirty="0">
              <a:solidFill>
                <a:srgbClr val="000000"/>
              </a:solidFill>
            </a:endParaRPr>
          </a:p>
          <a:p>
            <a:pPr eaLnBrk="0" fontAlgn="base" hangingPunct="0">
              <a:spcBef>
                <a:spcPct val="0"/>
              </a:spcBef>
              <a:spcAft>
                <a:spcPct val="0"/>
              </a:spcAft>
            </a:pPr>
            <a:r>
              <a:rPr kumimoji="1" lang="en-US" altLang="zh-CN" sz="2400" b="1" dirty="0">
                <a:solidFill>
                  <a:srgbClr val="000000"/>
                </a:solidFill>
              </a:rPr>
              <a:t>    </a:t>
            </a:r>
            <a:r>
              <a:rPr kumimoji="1" lang="zh-CN" altLang="en-US" sz="2400" b="1" dirty="0" smtClean="0">
                <a:solidFill>
                  <a:srgbClr val="000000"/>
                </a:solidFill>
              </a:rPr>
              <a:t>播放音乐</a:t>
            </a:r>
            <a:r>
              <a:rPr kumimoji="1" lang="en-US" altLang="zh-CN" sz="2400" b="1" dirty="0" smtClean="0">
                <a:solidFill>
                  <a:srgbClr val="000000"/>
                </a:solidFill>
              </a:rPr>
              <a:t>B();</a:t>
            </a:r>
            <a:endParaRPr kumimoji="1" lang="en-US" altLang="zh-CN" sz="2400" b="1" dirty="0">
              <a:solidFill>
                <a:srgbClr val="000000"/>
              </a:solidFill>
            </a:endParaRPr>
          </a:p>
          <a:p>
            <a:pPr eaLnBrk="0" fontAlgn="base" hangingPunct="0">
              <a:spcBef>
                <a:spcPct val="0"/>
              </a:spcBef>
              <a:spcAft>
                <a:spcPct val="0"/>
              </a:spcAft>
            </a:pPr>
            <a:endParaRPr kumimoji="1" lang="en-US" altLang="zh-CN" sz="2400" b="1" dirty="0">
              <a:solidFill>
                <a:srgbClr val="000000"/>
              </a:solidFill>
            </a:endParaRPr>
          </a:p>
          <a:p>
            <a:pPr eaLnBrk="0" fontAlgn="base" hangingPunct="0">
              <a:spcBef>
                <a:spcPct val="0"/>
              </a:spcBef>
              <a:spcAft>
                <a:spcPct val="0"/>
              </a:spcAft>
            </a:pPr>
            <a:r>
              <a:rPr kumimoji="1" lang="en-US" altLang="zh-CN" sz="2400" b="1" dirty="0">
                <a:solidFill>
                  <a:srgbClr val="000000"/>
                </a:solidFill>
              </a:rPr>
              <a:t>    </a:t>
            </a:r>
            <a:r>
              <a:rPr kumimoji="1" lang="zh-CN" altLang="en-US" sz="2400" b="1" dirty="0">
                <a:solidFill>
                  <a:srgbClr val="000000"/>
                </a:solidFill>
              </a:rPr>
              <a:t>开锁</a:t>
            </a:r>
            <a:r>
              <a:rPr kumimoji="1" lang="en-US" altLang="zh-CN" sz="2400" b="1" dirty="0">
                <a:solidFill>
                  <a:srgbClr val="000000"/>
                </a:solidFill>
              </a:rPr>
              <a:t>();</a:t>
            </a:r>
          </a:p>
          <a:p>
            <a:pPr eaLnBrk="0" fontAlgn="base" hangingPunct="0">
              <a:spcBef>
                <a:spcPct val="0"/>
              </a:spcBef>
              <a:spcAft>
                <a:spcPct val="0"/>
              </a:spcAft>
            </a:pPr>
            <a:r>
              <a:rPr kumimoji="1" lang="en-US" altLang="zh-CN" sz="2400" b="1" dirty="0">
                <a:solidFill>
                  <a:srgbClr val="000000"/>
                </a:solidFill>
              </a:rPr>
              <a:t>}</a:t>
            </a:r>
            <a:endParaRPr kumimoji="1" lang="zh-CN" altLang="en-US" sz="2400" b="1" dirty="0">
              <a:solidFill>
                <a:srgbClr val="000000"/>
              </a:solidFill>
            </a:endParaRPr>
          </a:p>
        </p:txBody>
      </p:sp>
      <p:cxnSp>
        <p:nvCxnSpPr>
          <p:cNvPr id="9" name="Straight Connector 8"/>
          <p:cNvCxnSpPr/>
          <p:nvPr/>
        </p:nvCxnSpPr>
        <p:spPr bwMode="auto">
          <a:xfrm>
            <a:off x="3886200" y="3769069"/>
            <a:ext cx="0" cy="2859319"/>
          </a:xfrm>
          <a:prstGeom prst="line">
            <a:avLst/>
          </a:prstGeom>
          <a:noFill/>
          <a:ln w="952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ounded Rectangle 11"/>
          <p:cNvSpPr/>
          <p:nvPr/>
        </p:nvSpPr>
        <p:spPr bwMode="auto">
          <a:xfrm>
            <a:off x="749029" y="5105400"/>
            <a:ext cx="2017632" cy="506105"/>
          </a:xfrm>
          <a:prstGeom prst="roundRect">
            <a:avLst/>
          </a:prstGeom>
          <a:solidFill>
            <a:srgbClr val="FF0000">
              <a:alpha val="19000"/>
            </a:srgbClr>
          </a:solidFill>
          <a:ln>
            <a:noFill/>
          </a:ln>
          <a:effectLst/>
          <a:extLst/>
        </p:spPr>
        <p:txBody>
          <a:bodyPr vert="horz" wrap="square" lIns="91440" tIns="45720" rIns="91440" bIns="45720" numCol="1" rtlCol="0" anchor="t" anchorCtr="0" compatLnSpc="1">
            <a:prstTxWarp prst="textNoShape">
              <a:avLst/>
            </a:prstTxWarp>
          </a:bodyPr>
          <a:lstStyle/>
          <a:p>
            <a:pPr marL="342900" indent="-342900" fontAlgn="base">
              <a:lnSpc>
                <a:spcPct val="80000"/>
              </a:lnSpc>
              <a:spcBef>
                <a:spcPct val="20000"/>
              </a:spcBef>
              <a:spcAft>
                <a:spcPct val="0"/>
              </a:spcAft>
              <a:buFontTx/>
              <a:buBlip>
                <a:blip r:embed="rId2"/>
              </a:buBlip>
            </a:pPr>
            <a:endParaRPr kumimoji="1" lang="zh-CN" altLang="en-US" sz="2400" b="1">
              <a:solidFill>
                <a:srgbClr val="000000"/>
              </a:solidFill>
            </a:endParaRPr>
          </a:p>
        </p:txBody>
      </p:sp>
      <p:sp>
        <p:nvSpPr>
          <p:cNvPr id="13" name="Rounded Rectangle 12"/>
          <p:cNvSpPr/>
          <p:nvPr/>
        </p:nvSpPr>
        <p:spPr bwMode="auto">
          <a:xfrm>
            <a:off x="5181600" y="5026369"/>
            <a:ext cx="2251636" cy="534211"/>
          </a:xfrm>
          <a:prstGeom prst="roundRect">
            <a:avLst/>
          </a:prstGeom>
          <a:solidFill>
            <a:srgbClr val="FF0000">
              <a:alpha val="19000"/>
            </a:srgbClr>
          </a:solidFill>
          <a:ln>
            <a:noFill/>
          </a:ln>
          <a:effectLst/>
          <a:extLst/>
        </p:spPr>
        <p:txBody>
          <a:bodyPr vert="horz" wrap="square" lIns="91440" tIns="45720" rIns="91440" bIns="45720" numCol="1" rtlCol="0" anchor="t" anchorCtr="0" compatLnSpc="1">
            <a:prstTxWarp prst="textNoShape">
              <a:avLst/>
            </a:prstTxWarp>
          </a:bodyPr>
          <a:lstStyle/>
          <a:p>
            <a:pPr marL="342900" indent="-342900" fontAlgn="base">
              <a:lnSpc>
                <a:spcPct val="80000"/>
              </a:lnSpc>
              <a:spcBef>
                <a:spcPct val="20000"/>
              </a:spcBef>
              <a:spcAft>
                <a:spcPct val="0"/>
              </a:spcAft>
              <a:buFontTx/>
              <a:buBlip>
                <a:blip r:embed="rId2"/>
              </a:buBlip>
            </a:pPr>
            <a:endParaRPr kumimoji="1" lang="zh-CN" altLang="en-US" sz="2400" b="1">
              <a:solidFill>
                <a:srgbClr val="000000"/>
              </a:solidFill>
            </a:endParaRPr>
          </a:p>
        </p:txBody>
      </p:sp>
      <p:sp>
        <p:nvSpPr>
          <p:cNvPr id="26" name="TextBox 25"/>
          <p:cNvSpPr txBox="1"/>
          <p:nvPr/>
        </p:nvSpPr>
        <p:spPr>
          <a:xfrm>
            <a:off x="304800" y="869602"/>
            <a:ext cx="2350323" cy="461665"/>
          </a:xfrm>
          <a:prstGeom prst="rect">
            <a:avLst/>
          </a:prstGeom>
          <a:noFill/>
        </p:spPr>
        <p:txBody>
          <a:bodyPr wrap="none" rtlCol="0">
            <a:spAutoFit/>
          </a:bodyPr>
          <a:lstStyle/>
          <a:p>
            <a:pPr eaLnBrk="0" fontAlgn="base" hangingPunct="0">
              <a:spcBef>
                <a:spcPct val="0"/>
              </a:spcBef>
              <a:spcAft>
                <a:spcPct val="0"/>
              </a:spcAft>
            </a:pPr>
            <a:r>
              <a:rPr kumimoji="1" lang="zh-CN" altLang="en-US" sz="2400" b="1" dirty="0">
                <a:solidFill>
                  <a:srgbClr val="000000"/>
                </a:solidFill>
              </a:rPr>
              <a:t>方法二：上锁！</a:t>
            </a:r>
          </a:p>
        </p:txBody>
      </p:sp>
      <p:sp>
        <p:nvSpPr>
          <p:cNvPr id="14" name="Rectangle 5"/>
          <p:cNvSpPr>
            <a:spLocks noChangeArrowheads="1"/>
          </p:cNvSpPr>
          <p:nvPr/>
        </p:nvSpPr>
        <p:spPr bwMode="auto">
          <a:xfrm>
            <a:off x="304800" y="1329505"/>
            <a:ext cx="8153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None/>
            </a:pPr>
            <a:r>
              <a:rPr lang="zh-CN" altLang="en-US" sz="2400" dirty="0">
                <a:solidFill>
                  <a:srgbClr val="000000"/>
                </a:solidFill>
              </a:rPr>
              <a:t>我</a:t>
            </a:r>
            <a:r>
              <a:rPr lang="zh-CN" altLang="en-US" sz="2400" dirty="0" smtClean="0">
                <a:solidFill>
                  <a:srgbClr val="000000"/>
                </a:solidFill>
              </a:rPr>
              <a:t>们设置一把锁</a:t>
            </a:r>
            <a:r>
              <a:rPr kumimoji="1" lang="en-US" altLang="zh-CN" sz="2400" dirty="0">
                <a:solidFill>
                  <a:srgbClr val="000000"/>
                </a:solidFill>
                <a:effectLst>
                  <a:outerShdw blurRad="38100" dist="38100" dir="2700000" algn="tl">
                    <a:srgbClr val="000000">
                      <a:alpha val="43137"/>
                    </a:srgbClr>
                  </a:outerShdw>
                </a:effectLst>
              </a:rPr>
              <a:t>lock</a:t>
            </a:r>
            <a:r>
              <a:rPr lang="zh-CN" altLang="en-US" sz="2400" dirty="0" smtClean="0">
                <a:solidFill>
                  <a:srgbClr val="000000"/>
                </a:solidFill>
              </a:rPr>
              <a:t>，</a:t>
            </a:r>
            <a:r>
              <a:rPr kumimoji="1" lang="en-US" altLang="zh-CN" sz="2400" dirty="0">
                <a:solidFill>
                  <a:srgbClr val="000000"/>
                </a:solidFill>
                <a:effectLst>
                  <a:outerShdw blurRad="38100" dist="38100" dir="2700000" algn="tl">
                    <a:srgbClr val="000000">
                      <a:alpha val="43137"/>
                    </a:srgbClr>
                  </a:outerShdw>
                </a:effectLst>
              </a:rPr>
              <a:t>lock</a:t>
            </a:r>
            <a:r>
              <a:rPr lang="zh-CN" altLang="en-US" sz="2400" dirty="0" smtClean="0">
                <a:solidFill>
                  <a:srgbClr val="000000"/>
                </a:solidFill>
              </a:rPr>
              <a:t>取</a:t>
            </a:r>
            <a:r>
              <a:rPr lang="zh-CN" altLang="en-US" sz="2400" dirty="0">
                <a:solidFill>
                  <a:srgbClr val="000000"/>
                </a:solidFill>
              </a:rPr>
              <a:t>值</a:t>
            </a:r>
            <a:r>
              <a:rPr lang="zh-CN" altLang="en-US" sz="2400" dirty="0" smtClean="0">
                <a:solidFill>
                  <a:srgbClr val="000000"/>
                </a:solidFill>
              </a:rPr>
              <a:t>为</a:t>
            </a:r>
            <a:r>
              <a:rPr lang="en-US" altLang="zh-CN" sz="2400" dirty="0" smtClean="0">
                <a:solidFill>
                  <a:srgbClr val="0000FF"/>
                </a:solidFill>
              </a:rPr>
              <a:t>true</a:t>
            </a:r>
            <a:r>
              <a:rPr lang="zh-CN" altLang="en-US" sz="2400" dirty="0" smtClean="0">
                <a:solidFill>
                  <a:srgbClr val="000000"/>
                </a:solidFill>
              </a:rPr>
              <a:t>或</a:t>
            </a:r>
            <a:r>
              <a:rPr lang="en-US" altLang="zh-CN" sz="2400" dirty="0" smtClean="0">
                <a:solidFill>
                  <a:srgbClr val="0000FF"/>
                </a:solidFill>
              </a:rPr>
              <a:t>false</a:t>
            </a:r>
            <a:r>
              <a:rPr lang="zh-CN" altLang="en-US" sz="2400" dirty="0" smtClean="0">
                <a:solidFill>
                  <a:srgbClr val="000000"/>
                </a:solidFill>
              </a:rPr>
              <a:t>。</a:t>
            </a:r>
            <a:endParaRPr lang="zh-CN" altLang="en-US" sz="2400" dirty="0">
              <a:solidFill>
                <a:srgbClr val="000000"/>
              </a:solidFill>
            </a:endParaRPr>
          </a:p>
          <a:p>
            <a:pPr fontAlgn="base">
              <a:spcBef>
                <a:spcPct val="0"/>
              </a:spcBef>
              <a:spcAft>
                <a:spcPct val="0"/>
              </a:spcAft>
              <a:buFontTx/>
              <a:buNone/>
            </a:pPr>
            <a:r>
              <a:rPr lang="zh-CN" altLang="en-US" sz="2400" dirty="0" smtClean="0">
                <a:solidFill>
                  <a:srgbClr val="000000"/>
                </a:solidFill>
              </a:rPr>
              <a:t>当</a:t>
            </a:r>
            <a:r>
              <a:rPr kumimoji="1" lang="en-US" altLang="zh-CN" sz="2400" dirty="0">
                <a:solidFill>
                  <a:srgbClr val="000000"/>
                </a:solidFill>
                <a:effectLst>
                  <a:outerShdw blurRad="38100" dist="38100" dir="2700000" algn="tl">
                    <a:srgbClr val="000000">
                      <a:alpha val="43137"/>
                    </a:srgbClr>
                  </a:outerShdw>
                </a:effectLst>
              </a:rPr>
              <a:t>lock</a:t>
            </a:r>
            <a:r>
              <a:rPr lang="en-US" altLang="zh-CN" sz="2400" dirty="0" smtClean="0">
                <a:solidFill>
                  <a:srgbClr val="000000"/>
                </a:solidFill>
              </a:rPr>
              <a:t>=</a:t>
            </a:r>
            <a:r>
              <a:rPr lang="en-US" altLang="zh-CN" sz="2400" dirty="0" smtClean="0">
                <a:solidFill>
                  <a:srgbClr val="0000FF"/>
                </a:solidFill>
              </a:rPr>
              <a:t>false</a:t>
            </a:r>
            <a:r>
              <a:rPr lang="zh-CN" altLang="en-US" sz="2400" dirty="0" smtClean="0">
                <a:solidFill>
                  <a:srgbClr val="000000"/>
                </a:solidFill>
              </a:rPr>
              <a:t>时</a:t>
            </a:r>
            <a:r>
              <a:rPr lang="zh-CN" altLang="en-US" sz="2400" dirty="0">
                <a:solidFill>
                  <a:srgbClr val="000000"/>
                </a:solidFill>
              </a:rPr>
              <a:t>，表示锁处于打开状</a:t>
            </a:r>
            <a:r>
              <a:rPr lang="zh-CN" altLang="en-US" sz="2400" dirty="0" smtClean="0">
                <a:solidFill>
                  <a:srgbClr val="000000"/>
                </a:solidFill>
              </a:rPr>
              <a:t>态，临界区资源可用；</a:t>
            </a:r>
            <a:endParaRPr lang="zh-CN" altLang="en-US" sz="2400" dirty="0">
              <a:solidFill>
                <a:srgbClr val="000000"/>
              </a:solidFill>
            </a:endParaRPr>
          </a:p>
          <a:p>
            <a:pPr fontAlgn="base">
              <a:spcBef>
                <a:spcPct val="0"/>
              </a:spcBef>
              <a:spcAft>
                <a:spcPct val="0"/>
              </a:spcAft>
              <a:buFontTx/>
              <a:buNone/>
            </a:pPr>
            <a:r>
              <a:rPr lang="zh-CN" altLang="en-US" sz="2400" dirty="0">
                <a:solidFill>
                  <a:srgbClr val="000000"/>
                </a:solidFill>
              </a:rPr>
              <a:t>    </a:t>
            </a:r>
            <a:r>
              <a:rPr kumimoji="1" lang="en-US" altLang="zh-CN" sz="2400" dirty="0">
                <a:solidFill>
                  <a:srgbClr val="000000"/>
                </a:solidFill>
                <a:effectLst>
                  <a:outerShdw blurRad="38100" dist="38100" dir="2700000" algn="tl">
                    <a:srgbClr val="000000">
                      <a:alpha val="43137"/>
                    </a:srgbClr>
                  </a:outerShdw>
                </a:effectLst>
              </a:rPr>
              <a:t>lock</a:t>
            </a:r>
            <a:r>
              <a:rPr lang="en-US" altLang="zh-CN" sz="2400" dirty="0" smtClean="0">
                <a:solidFill>
                  <a:srgbClr val="000000"/>
                </a:solidFill>
              </a:rPr>
              <a:t>=</a:t>
            </a:r>
            <a:r>
              <a:rPr lang="en-US" altLang="zh-CN" sz="2400" dirty="0" smtClean="0">
                <a:solidFill>
                  <a:srgbClr val="0000FF"/>
                </a:solidFill>
              </a:rPr>
              <a:t>true</a:t>
            </a:r>
            <a:r>
              <a:rPr lang="zh-CN" altLang="en-US" sz="2400" dirty="0" smtClean="0">
                <a:solidFill>
                  <a:srgbClr val="000000"/>
                </a:solidFill>
              </a:rPr>
              <a:t>时</a:t>
            </a:r>
            <a:r>
              <a:rPr lang="zh-CN" altLang="en-US" sz="2400" dirty="0">
                <a:solidFill>
                  <a:srgbClr val="000000"/>
                </a:solidFill>
              </a:rPr>
              <a:t>，表示锁处于关闭状态</a:t>
            </a:r>
            <a:r>
              <a:rPr lang="zh-CN" altLang="en-US" sz="2400" dirty="0" smtClean="0">
                <a:solidFill>
                  <a:srgbClr val="000000"/>
                </a:solidFill>
              </a:rPr>
              <a:t>。</a:t>
            </a:r>
            <a:r>
              <a:rPr lang="en-US" altLang="zh-CN" sz="2400" dirty="0">
                <a:solidFill>
                  <a:srgbClr val="000000"/>
                </a:solidFill>
              </a:rPr>
              <a:t>	</a:t>
            </a:r>
            <a:endParaRPr kumimoji="1" lang="en-US" altLang="zh-CN" sz="2400" dirty="0">
              <a:solidFill>
                <a:srgbClr val="000000"/>
              </a:solidFill>
            </a:endParaRPr>
          </a:p>
        </p:txBody>
      </p:sp>
      <p:sp>
        <p:nvSpPr>
          <p:cNvPr id="16" name="Rectangle 15"/>
          <p:cNvSpPr/>
          <p:nvPr/>
        </p:nvSpPr>
        <p:spPr bwMode="auto">
          <a:xfrm>
            <a:off x="3048000" y="2676836"/>
            <a:ext cx="91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lnSpc>
                <a:spcPct val="80000"/>
              </a:lnSpc>
              <a:spcBef>
                <a:spcPct val="20000"/>
              </a:spcBef>
              <a:spcAft>
                <a:spcPct val="0"/>
              </a:spcAft>
            </a:pPr>
            <a:r>
              <a:rPr kumimoji="1" lang="en-US" altLang="zh-CN" sz="2400" b="1" dirty="0">
                <a:solidFill>
                  <a:srgbClr val="000000"/>
                </a:solidFill>
                <a:effectLst>
                  <a:outerShdw blurRad="38100" dist="38100" dir="2700000" algn="tl">
                    <a:srgbClr val="000000">
                      <a:alpha val="43137"/>
                    </a:srgbClr>
                  </a:outerShdw>
                </a:effectLst>
              </a:rPr>
              <a:t>lock</a:t>
            </a:r>
            <a:endParaRPr kumimoji="1" lang="zh-CN" altLang="en-US" sz="2400" b="1" dirty="0">
              <a:solidFill>
                <a:srgbClr val="000000"/>
              </a:solidFill>
              <a:effectLst>
                <a:outerShdw blurRad="38100" dist="38100" dir="2700000" algn="tl">
                  <a:srgbClr val="000000">
                    <a:alpha val="43137"/>
                  </a:srgbClr>
                </a:outerShdw>
              </a:effectLst>
            </a:endParaRPr>
          </a:p>
        </p:txBody>
      </p:sp>
      <p:cxnSp>
        <p:nvCxnSpPr>
          <p:cNvPr id="11" name="Straight Arrow Connector 10"/>
          <p:cNvCxnSpPr/>
          <p:nvPr/>
        </p:nvCxnSpPr>
        <p:spPr bwMode="auto">
          <a:xfrm flipV="1">
            <a:off x="1757845" y="2914421"/>
            <a:ext cx="1219200" cy="505136"/>
          </a:xfrm>
          <a:prstGeom prst="straightConnector1">
            <a:avLst/>
          </a:prstGeom>
          <a:noFill/>
          <a:ln w="19050" cap="flat" cmpd="sng" algn="ctr">
            <a:solidFill>
              <a:schemeClr val="tx1"/>
            </a:solidFill>
            <a:prstDash val="solid"/>
            <a:round/>
            <a:headEnd type="none" w="med" len="me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Arrow Connector 19"/>
          <p:cNvCxnSpPr>
            <a:stCxn id="5" idx="0"/>
            <a:endCxn id="16" idx="3"/>
          </p:cNvCxnSpPr>
          <p:nvPr/>
        </p:nvCxnSpPr>
        <p:spPr bwMode="auto">
          <a:xfrm flipH="1" flipV="1">
            <a:off x="3962400" y="2867336"/>
            <a:ext cx="1296189" cy="333064"/>
          </a:xfrm>
          <a:prstGeom prst="straightConnector1">
            <a:avLst/>
          </a:prstGeom>
          <a:noFill/>
          <a:ln w="19050" cap="flat" cmpd="sng" algn="ctr">
            <a:solidFill>
              <a:schemeClr val="tx1"/>
            </a:solidFill>
            <a:prstDash val="solid"/>
            <a:round/>
            <a:headEnd type="none" w="med" len="me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0"/>
          <p:cNvSpPr txBox="1"/>
          <p:nvPr/>
        </p:nvSpPr>
        <p:spPr>
          <a:xfrm>
            <a:off x="4539145" y="2658861"/>
            <a:ext cx="3536546" cy="400110"/>
          </a:xfrm>
          <a:prstGeom prst="rect">
            <a:avLst/>
          </a:prstGeom>
          <a:noFill/>
        </p:spPr>
        <p:txBody>
          <a:bodyPr wrap="none" rtlCol="0">
            <a:spAutoFit/>
          </a:bodyPr>
          <a:lstStyle/>
          <a:p>
            <a:pPr eaLnBrk="0" fontAlgn="base" hangingPunct="0">
              <a:spcBef>
                <a:spcPct val="0"/>
              </a:spcBef>
              <a:spcAft>
                <a:spcPct val="0"/>
              </a:spcAft>
            </a:pPr>
            <a:r>
              <a:rPr kumimoji="1" lang="zh-CN" altLang="en-US" sz="2000" b="1" dirty="0">
                <a:solidFill>
                  <a:srgbClr val="000000"/>
                </a:solidFill>
              </a:rPr>
              <a:t>需要同步的进程之间共享</a:t>
            </a:r>
            <a:r>
              <a:rPr kumimoji="1" lang="en-US" altLang="zh-CN" sz="2000" b="1" dirty="0">
                <a:solidFill>
                  <a:srgbClr val="000000"/>
                </a:solidFill>
                <a:effectLst>
                  <a:outerShdw blurRad="38100" dist="38100" dir="2700000" algn="tl">
                    <a:srgbClr val="000000">
                      <a:alpha val="43137"/>
                    </a:srgbClr>
                  </a:outerShdw>
                </a:effectLst>
              </a:rPr>
              <a:t>lock</a:t>
            </a:r>
            <a:endParaRPr kumimoji="1" lang="zh-CN" altLang="en-US" sz="2000" b="1" dirty="0">
              <a:solidFill>
                <a:srgbClr val="000000"/>
              </a:solidFill>
              <a:effectLst>
                <a:outerShdw blurRad="38100" dist="38100" dir="2700000" algn="tl">
                  <a:srgbClr val="000000">
                    <a:alpha val="43137"/>
                  </a:srgbClr>
                </a:outerShdw>
              </a:effectLst>
            </a:endParaRPr>
          </a:p>
        </p:txBody>
      </p:sp>
      <p:sp>
        <p:nvSpPr>
          <p:cNvPr id="24" name="Rounded Rectangle 23"/>
          <p:cNvSpPr/>
          <p:nvPr/>
        </p:nvSpPr>
        <p:spPr bwMode="auto">
          <a:xfrm>
            <a:off x="685800" y="4369117"/>
            <a:ext cx="2017632" cy="506105"/>
          </a:xfrm>
          <a:prstGeom prst="roundRect">
            <a:avLst/>
          </a:prstGeom>
          <a:solidFill>
            <a:srgbClr val="FFFF00">
              <a:alpha val="19000"/>
            </a:srgbClr>
          </a:solidFill>
          <a:ln>
            <a:noFill/>
          </a:ln>
          <a:effectLst/>
          <a:extLst/>
        </p:spPr>
        <p:txBody>
          <a:bodyPr vert="horz" wrap="square" lIns="91440" tIns="45720" rIns="91440" bIns="45720" numCol="1" rtlCol="0" anchor="t" anchorCtr="0" compatLnSpc="1">
            <a:prstTxWarp prst="textNoShape">
              <a:avLst/>
            </a:prstTxWarp>
          </a:bodyPr>
          <a:lstStyle/>
          <a:p>
            <a:pPr marL="342900" indent="-342900" fontAlgn="base">
              <a:lnSpc>
                <a:spcPct val="80000"/>
              </a:lnSpc>
              <a:spcBef>
                <a:spcPct val="20000"/>
              </a:spcBef>
              <a:spcAft>
                <a:spcPct val="0"/>
              </a:spcAft>
              <a:buFontTx/>
              <a:buBlip>
                <a:blip r:embed="rId2"/>
              </a:buBlip>
            </a:pPr>
            <a:endParaRPr kumimoji="1" lang="zh-CN" altLang="en-US" sz="2400" b="1">
              <a:solidFill>
                <a:srgbClr val="000000"/>
              </a:solidFill>
            </a:endParaRPr>
          </a:p>
        </p:txBody>
      </p:sp>
      <p:sp>
        <p:nvSpPr>
          <p:cNvPr id="25" name="Rounded Rectangle 24"/>
          <p:cNvSpPr/>
          <p:nvPr/>
        </p:nvSpPr>
        <p:spPr bwMode="auto">
          <a:xfrm>
            <a:off x="5181600" y="4319072"/>
            <a:ext cx="2017632" cy="506105"/>
          </a:xfrm>
          <a:prstGeom prst="roundRect">
            <a:avLst/>
          </a:prstGeom>
          <a:solidFill>
            <a:srgbClr val="FFFF00">
              <a:alpha val="19000"/>
            </a:srgbClr>
          </a:solidFill>
          <a:ln>
            <a:noFill/>
          </a:ln>
          <a:effectLst/>
          <a:extLst/>
        </p:spPr>
        <p:txBody>
          <a:bodyPr vert="horz" wrap="square" lIns="91440" tIns="45720" rIns="91440" bIns="45720" numCol="1" rtlCol="0" anchor="t" anchorCtr="0" compatLnSpc="1">
            <a:prstTxWarp prst="textNoShape">
              <a:avLst/>
            </a:prstTxWarp>
          </a:bodyPr>
          <a:lstStyle/>
          <a:p>
            <a:pPr marL="342900" indent="-342900" fontAlgn="base">
              <a:lnSpc>
                <a:spcPct val="80000"/>
              </a:lnSpc>
              <a:spcBef>
                <a:spcPct val="20000"/>
              </a:spcBef>
              <a:spcAft>
                <a:spcPct val="0"/>
              </a:spcAft>
              <a:buFontTx/>
              <a:buBlip>
                <a:blip r:embed="rId2"/>
              </a:buBlip>
            </a:pPr>
            <a:endParaRPr kumimoji="1" lang="zh-CN" altLang="en-US" sz="2400" b="1">
              <a:solidFill>
                <a:srgbClr val="000000"/>
              </a:solidFill>
            </a:endParaRPr>
          </a:p>
        </p:txBody>
      </p:sp>
      <p:sp>
        <p:nvSpPr>
          <p:cNvPr id="27" name="Rounded Rectangle 26"/>
          <p:cNvSpPr/>
          <p:nvPr/>
        </p:nvSpPr>
        <p:spPr bwMode="auto">
          <a:xfrm>
            <a:off x="662072" y="5778910"/>
            <a:ext cx="2017632" cy="506105"/>
          </a:xfrm>
          <a:prstGeom prst="roundRect">
            <a:avLst/>
          </a:prstGeom>
          <a:solidFill>
            <a:srgbClr val="92D050">
              <a:alpha val="19000"/>
            </a:srgbClr>
          </a:solidFill>
          <a:ln>
            <a:noFill/>
          </a:ln>
          <a:effectLst/>
          <a:extLst/>
        </p:spPr>
        <p:txBody>
          <a:bodyPr vert="horz" wrap="square" lIns="91440" tIns="45720" rIns="91440" bIns="45720" numCol="1" rtlCol="0" anchor="t" anchorCtr="0" compatLnSpc="1">
            <a:prstTxWarp prst="textNoShape">
              <a:avLst/>
            </a:prstTxWarp>
          </a:bodyPr>
          <a:lstStyle/>
          <a:p>
            <a:pPr marL="342900" indent="-342900" fontAlgn="base">
              <a:lnSpc>
                <a:spcPct val="80000"/>
              </a:lnSpc>
              <a:spcBef>
                <a:spcPct val="20000"/>
              </a:spcBef>
              <a:spcAft>
                <a:spcPct val="0"/>
              </a:spcAft>
              <a:buFontTx/>
              <a:buBlip>
                <a:blip r:embed="rId2"/>
              </a:buBlip>
            </a:pPr>
            <a:endParaRPr kumimoji="1" lang="zh-CN" altLang="en-US" sz="2400" b="1">
              <a:solidFill>
                <a:srgbClr val="000000"/>
              </a:solidFill>
            </a:endParaRPr>
          </a:p>
        </p:txBody>
      </p:sp>
      <p:sp>
        <p:nvSpPr>
          <p:cNvPr id="29" name="Rounded Rectangle 28"/>
          <p:cNvSpPr/>
          <p:nvPr/>
        </p:nvSpPr>
        <p:spPr bwMode="auto">
          <a:xfrm>
            <a:off x="5181600" y="5715000"/>
            <a:ext cx="2017632" cy="506105"/>
          </a:xfrm>
          <a:prstGeom prst="roundRect">
            <a:avLst/>
          </a:prstGeom>
          <a:solidFill>
            <a:srgbClr val="92D050">
              <a:alpha val="19000"/>
            </a:srgbClr>
          </a:solidFill>
          <a:ln>
            <a:noFill/>
          </a:ln>
          <a:effectLst/>
          <a:extLst/>
        </p:spPr>
        <p:txBody>
          <a:bodyPr vert="horz" wrap="square" lIns="91440" tIns="45720" rIns="91440" bIns="45720" numCol="1" rtlCol="0" anchor="t" anchorCtr="0" compatLnSpc="1">
            <a:prstTxWarp prst="textNoShape">
              <a:avLst/>
            </a:prstTxWarp>
          </a:bodyPr>
          <a:lstStyle/>
          <a:p>
            <a:pPr marL="342900" indent="-342900" fontAlgn="base">
              <a:lnSpc>
                <a:spcPct val="80000"/>
              </a:lnSpc>
              <a:spcBef>
                <a:spcPct val="20000"/>
              </a:spcBef>
              <a:spcAft>
                <a:spcPct val="0"/>
              </a:spcAft>
              <a:buFontTx/>
              <a:buBlip>
                <a:blip r:embed="rId2"/>
              </a:buBlip>
            </a:pPr>
            <a:endParaRPr kumimoji="1" lang="zh-CN" altLang="en-US" sz="2400" b="1">
              <a:solidFill>
                <a:srgbClr val="000000"/>
              </a:solidFill>
            </a:endParaRPr>
          </a:p>
        </p:txBody>
      </p:sp>
      <p:sp>
        <p:nvSpPr>
          <p:cNvPr id="30" name="TextBox 29"/>
          <p:cNvSpPr txBox="1"/>
          <p:nvPr/>
        </p:nvSpPr>
        <p:spPr>
          <a:xfrm>
            <a:off x="3402270" y="4416750"/>
            <a:ext cx="958917" cy="400110"/>
          </a:xfrm>
          <a:prstGeom prst="rect">
            <a:avLst/>
          </a:prstGeom>
          <a:noFill/>
        </p:spPr>
        <p:txBody>
          <a:bodyPr wrap="none" rtlCol="0">
            <a:spAutoFit/>
          </a:bodyPr>
          <a:lstStyle/>
          <a:p>
            <a:pPr eaLnBrk="0" fontAlgn="base" hangingPunct="0">
              <a:spcBef>
                <a:spcPct val="0"/>
              </a:spcBef>
              <a:spcAft>
                <a:spcPct val="0"/>
              </a:spcAft>
            </a:pPr>
            <a:r>
              <a:rPr kumimoji="1" lang="zh-CN" altLang="en-US" sz="2000" b="1" dirty="0">
                <a:solidFill>
                  <a:srgbClr val="000000"/>
                </a:solidFill>
              </a:rPr>
              <a:t>进入区</a:t>
            </a:r>
            <a:endParaRPr kumimoji="1" lang="en-US" altLang="zh-CN" sz="2000" b="1" dirty="0">
              <a:solidFill>
                <a:srgbClr val="000000"/>
              </a:solidFill>
            </a:endParaRPr>
          </a:p>
        </p:txBody>
      </p:sp>
      <p:cxnSp>
        <p:nvCxnSpPr>
          <p:cNvPr id="31" name="Straight Arrow Connector 30"/>
          <p:cNvCxnSpPr>
            <a:stCxn id="30" idx="1"/>
            <a:endCxn id="24" idx="3"/>
          </p:cNvCxnSpPr>
          <p:nvPr/>
        </p:nvCxnSpPr>
        <p:spPr bwMode="auto">
          <a:xfrm flipH="1">
            <a:off x="2703432" y="4616805"/>
            <a:ext cx="698838" cy="5365"/>
          </a:xfrm>
          <a:prstGeom prst="straightConnector1">
            <a:avLst/>
          </a:prstGeom>
          <a:noFill/>
          <a:ln w="19050" cap="flat" cmpd="sng" algn="ctr">
            <a:solidFill>
              <a:schemeClr val="tx1"/>
            </a:solidFill>
            <a:prstDash val="solid"/>
            <a:round/>
            <a:headEnd type="none" w="med" len="me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Arrow Connector 31"/>
          <p:cNvCxnSpPr>
            <a:stCxn id="30" idx="3"/>
          </p:cNvCxnSpPr>
          <p:nvPr/>
        </p:nvCxnSpPr>
        <p:spPr bwMode="auto">
          <a:xfrm flipV="1">
            <a:off x="4361187" y="4606173"/>
            <a:ext cx="820413" cy="10632"/>
          </a:xfrm>
          <a:prstGeom prst="straightConnector1">
            <a:avLst/>
          </a:prstGeom>
          <a:noFill/>
          <a:ln w="19050" cap="flat" cmpd="sng" algn="ctr">
            <a:solidFill>
              <a:schemeClr val="tx1"/>
            </a:solidFill>
            <a:prstDash val="solid"/>
            <a:round/>
            <a:headEnd type="none" w="med" len="me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TextBox 36"/>
          <p:cNvSpPr txBox="1"/>
          <p:nvPr/>
        </p:nvSpPr>
        <p:spPr>
          <a:xfrm>
            <a:off x="3365838" y="5791200"/>
            <a:ext cx="958917" cy="400110"/>
          </a:xfrm>
          <a:prstGeom prst="rect">
            <a:avLst/>
          </a:prstGeom>
          <a:noFill/>
        </p:spPr>
        <p:txBody>
          <a:bodyPr wrap="none" rtlCol="0">
            <a:spAutoFit/>
          </a:bodyPr>
          <a:lstStyle/>
          <a:p>
            <a:pPr eaLnBrk="0" fontAlgn="base" hangingPunct="0">
              <a:spcBef>
                <a:spcPct val="0"/>
              </a:spcBef>
              <a:spcAft>
                <a:spcPct val="0"/>
              </a:spcAft>
            </a:pPr>
            <a:r>
              <a:rPr kumimoji="1" lang="zh-CN" altLang="en-US" sz="2000" b="1" dirty="0">
                <a:solidFill>
                  <a:srgbClr val="000000"/>
                </a:solidFill>
              </a:rPr>
              <a:t>退出区</a:t>
            </a:r>
            <a:endParaRPr kumimoji="1" lang="en-US" altLang="zh-CN" sz="2000" b="1" dirty="0">
              <a:solidFill>
                <a:srgbClr val="000000"/>
              </a:solidFill>
            </a:endParaRPr>
          </a:p>
        </p:txBody>
      </p:sp>
      <p:cxnSp>
        <p:nvCxnSpPr>
          <p:cNvPr id="38" name="Straight Arrow Connector 37"/>
          <p:cNvCxnSpPr>
            <a:stCxn id="37" idx="1"/>
          </p:cNvCxnSpPr>
          <p:nvPr/>
        </p:nvCxnSpPr>
        <p:spPr bwMode="auto">
          <a:xfrm flipH="1">
            <a:off x="2667000" y="5991255"/>
            <a:ext cx="698838" cy="5365"/>
          </a:xfrm>
          <a:prstGeom prst="straightConnector1">
            <a:avLst/>
          </a:prstGeom>
          <a:noFill/>
          <a:ln w="19050" cap="flat" cmpd="sng" algn="ctr">
            <a:solidFill>
              <a:schemeClr val="tx1"/>
            </a:solidFill>
            <a:prstDash val="solid"/>
            <a:round/>
            <a:headEnd type="none" w="med" len="me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Arrow Connector 38"/>
          <p:cNvCxnSpPr>
            <a:stCxn id="37" idx="3"/>
          </p:cNvCxnSpPr>
          <p:nvPr/>
        </p:nvCxnSpPr>
        <p:spPr bwMode="auto">
          <a:xfrm flipV="1">
            <a:off x="4324755" y="5980623"/>
            <a:ext cx="820413" cy="10632"/>
          </a:xfrm>
          <a:prstGeom prst="straightConnector1">
            <a:avLst/>
          </a:prstGeom>
          <a:noFill/>
          <a:ln w="19050" cap="flat" cmpd="sng" algn="ctr">
            <a:solidFill>
              <a:schemeClr val="tx1"/>
            </a:solidFill>
            <a:prstDash val="solid"/>
            <a:round/>
            <a:headEnd type="none" w="med" len="me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3442038" y="5181600"/>
            <a:ext cx="958917" cy="400110"/>
          </a:xfrm>
          <a:prstGeom prst="rect">
            <a:avLst/>
          </a:prstGeom>
          <a:noFill/>
        </p:spPr>
        <p:txBody>
          <a:bodyPr wrap="none" rtlCol="0">
            <a:spAutoFit/>
          </a:bodyPr>
          <a:lstStyle/>
          <a:p>
            <a:pPr eaLnBrk="0" fontAlgn="base" hangingPunct="0">
              <a:spcBef>
                <a:spcPct val="0"/>
              </a:spcBef>
              <a:spcAft>
                <a:spcPct val="0"/>
              </a:spcAft>
            </a:pPr>
            <a:r>
              <a:rPr kumimoji="1" lang="zh-CN" altLang="en-US" sz="2000" b="1" dirty="0">
                <a:solidFill>
                  <a:srgbClr val="000000"/>
                </a:solidFill>
              </a:rPr>
              <a:t>临界区</a:t>
            </a:r>
            <a:endParaRPr kumimoji="1" lang="en-US" altLang="zh-CN" sz="2000" b="1" dirty="0">
              <a:solidFill>
                <a:srgbClr val="000000"/>
              </a:solidFill>
            </a:endParaRPr>
          </a:p>
        </p:txBody>
      </p:sp>
      <p:cxnSp>
        <p:nvCxnSpPr>
          <p:cNvPr id="41" name="Straight Arrow Connector 40"/>
          <p:cNvCxnSpPr>
            <a:stCxn id="40" idx="1"/>
          </p:cNvCxnSpPr>
          <p:nvPr/>
        </p:nvCxnSpPr>
        <p:spPr bwMode="auto">
          <a:xfrm flipH="1">
            <a:off x="2743200" y="5381655"/>
            <a:ext cx="698838" cy="5365"/>
          </a:xfrm>
          <a:prstGeom prst="straightConnector1">
            <a:avLst/>
          </a:prstGeom>
          <a:noFill/>
          <a:ln w="19050" cap="flat" cmpd="sng" algn="ctr">
            <a:solidFill>
              <a:schemeClr val="tx1"/>
            </a:solidFill>
            <a:prstDash val="solid"/>
            <a:round/>
            <a:headEnd type="none" w="med" len="me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Arrow Connector 41"/>
          <p:cNvCxnSpPr>
            <a:stCxn id="40" idx="3"/>
          </p:cNvCxnSpPr>
          <p:nvPr/>
        </p:nvCxnSpPr>
        <p:spPr bwMode="auto">
          <a:xfrm flipV="1">
            <a:off x="4400955" y="5371023"/>
            <a:ext cx="820413" cy="10632"/>
          </a:xfrm>
          <a:prstGeom prst="straightConnector1">
            <a:avLst/>
          </a:prstGeom>
          <a:noFill/>
          <a:ln w="19050" cap="flat" cmpd="sng" algn="ctr">
            <a:solidFill>
              <a:schemeClr val="tx1"/>
            </a:solidFill>
            <a:prstDash val="solid"/>
            <a:round/>
            <a:headEnd type="none" w="med" len="me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90418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p:bldP spid="30" grpId="0"/>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2.3 </a:t>
            </a:r>
            <a:r>
              <a:rPr lang="zh-CN" altLang="en-US" dirty="0" smtClean="0"/>
              <a:t>进程同步</a:t>
            </a:r>
            <a:endParaRPr lang="zh-CN" altLang="en-US" dirty="0"/>
          </a:p>
        </p:txBody>
      </p:sp>
      <p:sp>
        <p:nvSpPr>
          <p:cNvPr id="33" name="TextBox 32"/>
          <p:cNvSpPr txBox="1"/>
          <p:nvPr/>
        </p:nvSpPr>
        <p:spPr>
          <a:xfrm>
            <a:off x="304800" y="732293"/>
            <a:ext cx="2747868" cy="1938992"/>
          </a:xfrm>
          <a:prstGeom prst="rect">
            <a:avLst/>
          </a:prstGeom>
          <a:noFill/>
        </p:spPr>
        <p:txBody>
          <a:bodyPr wrap="none" rtlCol="0">
            <a:spAutoFit/>
          </a:bodyPr>
          <a:lstStyle/>
          <a:p>
            <a:pPr eaLnBrk="0" fontAlgn="base" hangingPunct="0">
              <a:spcBef>
                <a:spcPct val="0"/>
              </a:spcBef>
              <a:spcAft>
                <a:spcPct val="0"/>
              </a:spcAft>
            </a:pPr>
            <a:r>
              <a:rPr kumimoji="1" lang="zh-CN" altLang="en-US" sz="2400" b="1" dirty="0">
                <a:solidFill>
                  <a:srgbClr val="000000"/>
                </a:solidFill>
              </a:rPr>
              <a:t>开锁操作：</a:t>
            </a:r>
            <a:endParaRPr kumimoji="1" lang="en-US" altLang="zh-CN" sz="2400" b="1" dirty="0">
              <a:solidFill>
                <a:srgbClr val="000000"/>
              </a:solidFill>
            </a:endParaRPr>
          </a:p>
          <a:p>
            <a:pPr eaLnBrk="0" fontAlgn="base" hangingPunct="0">
              <a:spcBef>
                <a:spcPct val="0"/>
              </a:spcBef>
              <a:spcAft>
                <a:spcPct val="0"/>
              </a:spcAft>
            </a:pPr>
            <a:r>
              <a:rPr kumimoji="1" lang="en-US" altLang="zh-CN" sz="2400" b="1" dirty="0">
                <a:solidFill>
                  <a:srgbClr val="000000"/>
                </a:solidFill>
              </a:rPr>
              <a:t>void Unlock(</a:t>
            </a:r>
            <a:r>
              <a:rPr kumimoji="1" lang="en-US" altLang="zh-CN" sz="2400" b="1" dirty="0">
                <a:solidFill>
                  <a:srgbClr val="000000"/>
                </a:solidFill>
                <a:effectLst>
                  <a:outerShdw blurRad="38100" dist="38100" dir="2700000" algn="tl">
                    <a:srgbClr val="000000">
                      <a:alpha val="43137"/>
                    </a:srgbClr>
                  </a:outerShdw>
                </a:effectLst>
              </a:rPr>
              <a:t>lock</a:t>
            </a:r>
            <a:r>
              <a:rPr kumimoji="1" lang="en-US" altLang="zh-CN" sz="2400" b="1" dirty="0">
                <a:solidFill>
                  <a:srgbClr val="000000"/>
                </a:solidFill>
              </a:rPr>
              <a:t>)</a:t>
            </a:r>
          </a:p>
          <a:p>
            <a:pPr eaLnBrk="0" fontAlgn="base" hangingPunct="0">
              <a:spcBef>
                <a:spcPct val="0"/>
              </a:spcBef>
              <a:spcAft>
                <a:spcPct val="0"/>
              </a:spcAft>
            </a:pPr>
            <a:r>
              <a:rPr kumimoji="1" lang="en-US" altLang="zh-CN" sz="2400" b="1" dirty="0">
                <a:solidFill>
                  <a:srgbClr val="000000"/>
                </a:solidFill>
              </a:rPr>
              <a:t>{</a:t>
            </a:r>
          </a:p>
          <a:p>
            <a:pPr eaLnBrk="0" fontAlgn="base" hangingPunct="0">
              <a:spcBef>
                <a:spcPct val="0"/>
              </a:spcBef>
              <a:spcAft>
                <a:spcPct val="0"/>
              </a:spcAft>
            </a:pPr>
            <a:r>
              <a:rPr kumimoji="1" lang="en-US" altLang="zh-CN" sz="2400" b="1" dirty="0">
                <a:solidFill>
                  <a:srgbClr val="000000"/>
                </a:solidFill>
              </a:rPr>
              <a:t>     </a:t>
            </a:r>
            <a:r>
              <a:rPr kumimoji="1" lang="en-US" altLang="zh-CN" sz="2400" b="1" dirty="0">
                <a:solidFill>
                  <a:srgbClr val="000000"/>
                </a:solidFill>
                <a:effectLst>
                  <a:outerShdw blurRad="38100" dist="38100" dir="2700000" algn="tl">
                    <a:srgbClr val="000000">
                      <a:alpha val="43137"/>
                    </a:srgbClr>
                  </a:outerShdw>
                </a:effectLst>
              </a:rPr>
              <a:t>lock</a:t>
            </a:r>
            <a:r>
              <a:rPr kumimoji="1" lang="en-US" altLang="zh-CN" sz="2400" b="1" dirty="0">
                <a:solidFill>
                  <a:srgbClr val="000000"/>
                </a:solidFill>
              </a:rPr>
              <a:t> = false;</a:t>
            </a:r>
          </a:p>
          <a:p>
            <a:pPr eaLnBrk="0" fontAlgn="base" hangingPunct="0">
              <a:spcBef>
                <a:spcPct val="0"/>
              </a:spcBef>
              <a:spcAft>
                <a:spcPct val="0"/>
              </a:spcAft>
            </a:pPr>
            <a:r>
              <a:rPr kumimoji="1" lang="en-US" altLang="zh-CN" sz="2400" b="1" dirty="0">
                <a:solidFill>
                  <a:srgbClr val="000000"/>
                </a:solidFill>
              </a:rPr>
              <a:t>}</a:t>
            </a:r>
            <a:endParaRPr kumimoji="1" lang="zh-CN" altLang="en-US" sz="2400" b="1" dirty="0">
              <a:solidFill>
                <a:srgbClr val="000000"/>
              </a:solidFill>
            </a:endParaRPr>
          </a:p>
        </p:txBody>
      </p:sp>
      <p:sp>
        <p:nvSpPr>
          <p:cNvPr id="34" name="TextBox 33"/>
          <p:cNvSpPr txBox="1"/>
          <p:nvPr/>
        </p:nvSpPr>
        <p:spPr>
          <a:xfrm>
            <a:off x="457200" y="3339482"/>
            <a:ext cx="1026243" cy="461665"/>
          </a:xfrm>
          <a:prstGeom prst="rect">
            <a:avLst/>
          </a:prstGeom>
          <a:noFill/>
        </p:spPr>
        <p:txBody>
          <a:bodyPr wrap="none" rtlCol="0">
            <a:spAutoFit/>
          </a:bodyPr>
          <a:lstStyle/>
          <a:p>
            <a:pPr eaLnBrk="0" fontAlgn="base" hangingPunct="0">
              <a:spcBef>
                <a:spcPct val="0"/>
              </a:spcBef>
              <a:spcAft>
                <a:spcPct val="0"/>
              </a:spcAft>
            </a:pPr>
            <a:r>
              <a:rPr kumimoji="1" lang="zh-CN" altLang="en-US" sz="2400" b="1" dirty="0">
                <a:solidFill>
                  <a:srgbClr val="000000"/>
                </a:solidFill>
              </a:rPr>
              <a:t>进程</a:t>
            </a:r>
            <a:r>
              <a:rPr kumimoji="1" lang="en-US" altLang="zh-CN" sz="2400" b="1" dirty="0">
                <a:solidFill>
                  <a:srgbClr val="000000"/>
                </a:solidFill>
              </a:rPr>
              <a:t>A</a:t>
            </a:r>
            <a:endParaRPr kumimoji="1" lang="zh-CN" altLang="en-US" sz="2400" b="1" dirty="0">
              <a:solidFill>
                <a:srgbClr val="000000"/>
              </a:solidFill>
            </a:endParaRPr>
          </a:p>
        </p:txBody>
      </p:sp>
      <p:sp>
        <p:nvSpPr>
          <p:cNvPr id="36" name="TextBox 35"/>
          <p:cNvSpPr txBox="1"/>
          <p:nvPr/>
        </p:nvSpPr>
        <p:spPr>
          <a:xfrm>
            <a:off x="476655" y="3734812"/>
            <a:ext cx="3121367" cy="3046988"/>
          </a:xfrm>
          <a:prstGeom prst="rect">
            <a:avLst/>
          </a:prstGeom>
          <a:noFill/>
        </p:spPr>
        <p:txBody>
          <a:bodyPr wrap="none" rtlCol="0">
            <a:spAutoFit/>
          </a:bodyPr>
          <a:lstStyle/>
          <a:p>
            <a:pPr eaLnBrk="0" fontAlgn="base" hangingPunct="0">
              <a:spcBef>
                <a:spcPct val="0"/>
              </a:spcBef>
              <a:spcAft>
                <a:spcPct val="0"/>
              </a:spcAft>
            </a:pPr>
            <a:r>
              <a:rPr kumimoji="1" lang="en-US" altLang="zh-CN" sz="2400" b="1" dirty="0">
                <a:solidFill>
                  <a:srgbClr val="000000"/>
                </a:solidFill>
              </a:rPr>
              <a:t>while (</a:t>
            </a:r>
            <a:r>
              <a:rPr kumimoji="1" lang="en-US" altLang="zh-CN" sz="2400" b="1" dirty="0">
                <a:solidFill>
                  <a:srgbClr val="0000FF"/>
                </a:solidFill>
              </a:rPr>
              <a:t>true</a:t>
            </a:r>
            <a:r>
              <a:rPr kumimoji="1" lang="en-US" altLang="zh-CN" sz="2400" b="1" dirty="0">
                <a:solidFill>
                  <a:srgbClr val="000000"/>
                </a:solidFill>
              </a:rPr>
              <a:t>)</a:t>
            </a:r>
          </a:p>
          <a:p>
            <a:pPr eaLnBrk="0" fontAlgn="base" hangingPunct="0">
              <a:spcBef>
                <a:spcPct val="0"/>
              </a:spcBef>
              <a:spcAft>
                <a:spcPct val="0"/>
              </a:spcAft>
            </a:pPr>
            <a:r>
              <a:rPr kumimoji="1" lang="en-US" altLang="zh-CN" sz="2400" b="1" dirty="0">
                <a:solidFill>
                  <a:srgbClr val="000000"/>
                </a:solidFill>
              </a:rPr>
              <a:t>{</a:t>
            </a:r>
          </a:p>
          <a:p>
            <a:pPr eaLnBrk="0" fontAlgn="base" hangingPunct="0">
              <a:spcBef>
                <a:spcPct val="0"/>
              </a:spcBef>
              <a:spcAft>
                <a:spcPct val="0"/>
              </a:spcAft>
            </a:pPr>
            <a:r>
              <a:rPr kumimoji="1" lang="en-US" altLang="zh-CN" sz="2400" b="1" dirty="0">
                <a:solidFill>
                  <a:srgbClr val="000000"/>
                </a:solidFill>
              </a:rPr>
              <a:t>    while (TS(</a:t>
            </a:r>
            <a:r>
              <a:rPr kumimoji="1" lang="en-US" altLang="zh-CN" sz="2400" b="1" dirty="0">
                <a:solidFill>
                  <a:srgbClr val="000000"/>
                </a:solidFill>
                <a:effectLst>
                  <a:outerShdw blurRad="38100" dist="38100" dir="2700000" algn="tl">
                    <a:srgbClr val="000000">
                      <a:alpha val="43137"/>
                    </a:srgbClr>
                  </a:outerShdw>
                </a:effectLst>
              </a:rPr>
              <a:t>lock</a:t>
            </a:r>
            <a:r>
              <a:rPr kumimoji="1" lang="en-US" altLang="zh-CN" sz="2400" b="1" dirty="0">
                <a:solidFill>
                  <a:srgbClr val="000000"/>
                </a:solidFill>
              </a:rPr>
              <a:t>)) {}</a:t>
            </a:r>
          </a:p>
          <a:p>
            <a:pPr eaLnBrk="0" fontAlgn="base" hangingPunct="0">
              <a:spcBef>
                <a:spcPct val="0"/>
              </a:spcBef>
              <a:spcAft>
                <a:spcPct val="0"/>
              </a:spcAft>
            </a:pPr>
            <a:endParaRPr kumimoji="1" lang="en-US" altLang="zh-CN" sz="2400" b="1" dirty="0">
              <a:solidFill>
                <a:srgbClr val="000000"/>
              </a:solidFill>
            </a:endParaRPr>
          </a:p>
          <a:p>
            <a:pPr eaLnBrk="0" fontAlgn="base" hangingPunct="0">
              <a:spcBef>
                <a:spcPct val="0"/>
              </a:spcBef>
              <a:spcAft>
                <a:spcPct val="0"/>
              </a:spcAft>
            </a:pPr>
            <a:r>
              <a:rPr kumimoji="1" lang="en-US" altLang="zh-CN" sz="2400" b="1" dirty="0">
                <a:solidFill>
                  <a:srgbClr val="000000"/>
                </a:solidFill>
              </a:rPr>
              <a:t>    </a:t>
            </a:r>
            <a:r>
              <a:rPr kumimoji="1" lang="zh-CN" altLang="en-US" sz="2400" b="1" dirty="0" smtClean="0">
                <a:solidFill>
                  <a:srgbClr val="000000"/>
                </a:solidFill>
              </a:rPr>
              <a:t>播放音乐</a:t>
            </a:r>
            <a:r>
              <a:rPr kumimoji="1" lang="en-US" altLang="zh-CN" sz="2400" b="1" dirty="0" smtClean="0">
                <a:solidFill>
                  <a:srgbClr val="000000"/>
                </a:solidFill>
              </a:rPr>
              <a:t>A();</a:t>
            </a:r>
            <a:endParaRPr kumimoji="1" lang="en-US" altLang="zh-CN" sz="2400" b="1" dirty="0">
              <a:solidFill>
                <a:srgbClr val="000000"/>
              </a:solidFill>
            </a:endParaRPr>
          </a:p>
          <a:p>
            <a:pPr eaLnBrk="0" fontAlgn="base" hangingPunct="0">
              <a:spcBef>
                <a:spcPct val="0"/>
              </a:spcBef>
              <a:spcAft>
                <a:spcPct val="0"/>
              </a:spcAft>
            </a:pPr>
            <a:endParaRPr kumimoji="1" lang="en-US" altLang="zh-CN" sz="2400" b="1" dirty="0">
              <a:solidFill>
                <a:srgbClr val="000000"/>
              </a:solidFill>
            </a:endParaRPr>
          </a:p>
          <a:p>
            <a:pPr eaLnBrk="0" fontAlgn="base" hangingPunct="0">
              <a:spcBef>
                <a:spcPct val="0"/>
              </a:spcBef>
              <a:spcAft>
                <a:spcPct val="0"/>
              </a:spcAft>
            </a:pPr>
            <a:r>
              <a:rPr kumimoji="1" lang="en-US" altLang="zh-CN" sz="2400" b="1" dirty="0">
                <a:solidFill>
                  <a:srgbClr val="000000"/>
                </a:solidFill>
              </a:rPr>
              <a:t>    Unlock(</a:t>
            </a:r>
            <a:r>
              <a:rPr kumimoji="1" lang="en-US" altLang="zh-CN" sz="2400" b="1" dirty="0">
                <a:solidFill>
                  <a:srgbClr val="000000"/>
                </a:solidFill>
                <a:effectLst>
                  <a:outerShdw blurRad="38100" dist="38100" dir="2700000" algn="tl">
                    <a:srgbClr val="000000">
                      <a:alpha val="43137"/>
                    </a:srgbClr>
                  </a:outerShdw>
                </a:effectLst>
              </a:rPr>
              <a:t>lock</a:t>
            </a:r>
            <a:r>
              <a:rPr kumimoji="1" lang="en-US" altLang="zh-CN" sz="2400" b="1" dirty="0">
                <a:solidFill>
                  <a:srgbClr val="000000"/>
                </a:solidFill>
              </a:rPr>
              <a:t>);</a:t>
            </a:r>
          </a:p>
          <a:p>
            <a:pPr eaLnBrk="0" fontAlgn="base" hangingPunct="0">
              <a:spcBef>
                <a:spcPct val="0"/>
              </a:spcBef>
              <a:spcAft>
                <a:spcPct val="0"/>
              </a:spcAft>
            </a:pPr>
            <a:r>
              <a:rPr kumimoji="1" lang="en-US" altLang="zh-CN" sz="2400" b="1" dirty="0">
                <a:solidFill>
                  <a:srgbClr val="000000"/>
                </a:solidFill>
              </a:rPr>
              <a:t>}</a:t>
            </a:r>
            <a:endParaRPr kumimoji="1" lang="zh-CN" altLang="en-US" sz="2400" b="1" dirty="0">
              <a:solidFill>
                <a:srgbClr val="000000"/>
              </a:solidFill>
            </a:endParaRPr>
          </a:p>
        </p:txBody>
      </p:sp>
      <p:cxnSp>
        <p:nvCxnSpPr>
          <p:cNvPr id="44" name="Straight Connector 43"/>
          <p:cNvCxnSpPr/>
          <p:nvPr/>
        </p:nvCxnSpPr>
        <p:spPr bwMode="auto">
          <a:xfrm>
            <a:off x="3733800" y="1071265"/>
            <a:ext cx="0" cy="5329535"/>
          </a:xfrm>
          <a:prstGeom prst="line">
            <a:avLst/>
          </a:prstGeom>
          <a:noFill/>
          <a:ln w="952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Rounded Rectangle 44"/>
          <p:cNvSpPr/>
          <p:nvPr/>
        </p:nvSpPr>
        <p:spPr bwMode="auto">
          <a:xfrm>
            <a:off x="825229" y="5178147"/>
            <a:ext cx="2017632" cy="506105"/>
          </a:xfrm>
          <a:prstGeom prst="roundRect">
            <a:avLst/>
          </a:prstGeom>
          <a:solidFill>
            <a:srgbClr val="FF0000">
              <a:alpha val="19000"/>
            </a:srgbClr>
          </a:solidFill>
          <a:ln>
            <a:noFill/>
          </a:ln>
          <a:effectLst/>
          <a:extLst/>
        </p:spPr>
        <p:txBody>
          <a:bodyPr vert="horz" wrap="square" lIns="91440" tIns="45720" rIns="91440" bIns="45720" numCol="1" rtlCol="0" anchor="t" anchorCtr="0" compatLnSpc="1">
            <a:prstTxWarp prst="textNoShape">
              <a:avLst/>
            </a:prstTxWarp>
          </a:bodyPr>
          <a:lstStyle/>
          <a:p>
            <a:pPr marL="342900" indent="-342900" fontAlgn="base">
              <a:lnSpc>
                <a:spcPct val="80000"/>
              </a:lnSpc>
              <a:spcBef>
                <a:spcPct val="20000"/>
              </a:spcBef>
              <a:spcAft>
                <a:spcPct val="0"/>
              </a:spcAft>
              <a:buFontTx/>
              <a:buBlip>
                <a:blip r:embed="rId2"/>
              </a:buBlip>
            </a:pPr>
            <a:endParaRPr kumimoji="1" lang="zh-CN" altLang="en-US" sz="2400" b="1">
              <a:solidFill>
                <a:srgbClr val="000000"/>
              </a:solidFill>
            </a:endParaRPr>
          </a:p>
        </p:txBody>
      </p:sp>
      <p:sp>
        <p:nvSpPr>
          <p:cNvPr id="51" name="Rounded Rectangle 50"/>
          <p:cNvSpPr/>
          <p:nvPr/>
        </p:nvSpPr>
        <p:spPr bwMode="auto">
          <a:xfrm>
            <a:off x="762000" y="4441865"/>
            <a:ext cx="2971800" cy="456060"/>
          </a:xfrm>
          <a:prstGeom prst="roundRect">
            <a:avLst/>
          </a:prstGeom>
          <a:solidFill>
            <a:srgbClr val="FFFF00">
              <a:alpha val="19000"/>
            </a:srgbClr>
          </a:solidFill>
          <a:ln>
            <a:noFill/>
          </a:ln>
          <a:effectLst/>
          <a:extLst/>
        </p:spPr>
        <p:txBody>
          <a:bodyPr vert="horz" wrap="square" lIns="91440" tIns="45720" rIns="91440" bIns="45720" numCol="1" rtlCol="0" anchor="t" anchorCtr="0" compatLnSpc="1">
            <a:prstTxWarp prst="textNoShape">
              <a:avLst/>
            </a:prstTxWarp>
          </a:bodyPr>
          <a:lstStyle/>
          <a:p>
            <a:pPr marL="342900" indent="-342900" fontAlgn="base">
              <a:lnSpc>
                <a:spcPct val="80000"/>
              </a:lnSpc>
              <a:spcBef>
                <a:spcPct val="20000"/>
              </a:spcBef>
              <a:spcAft>
                <a:spcPct val="0"/>
              </a:spcAft>
              <a:buFontTx/>
              <a:buBlip>
                <a:blip r:embed="rId2"/>
              </a:buBlip>
            </a:pPr>
            <a:endParaRPr kumimoji="1" lang="zh-CN" altLang="en-US" sz="2400" b="1">
              <a:solidFill>
                <a:srgbClr val="000000"/>
              </a:solidFill>
            </a:endParaRPr>
          </a:p>
        </p:txBody>
      </p:sp>
      <p:sp>
        <p:nvSpPr>
          <p:cNvPr id="53" name="Rounded Rectangle 52"/>
          <p:cNvSpPr/>
          <p:nvPr/>
        </p:nvSpPr>
        <p:spPr bwMode="auto">
          <a:xfrm>
            <a:off x="738272" y="5851657"/>
            <a:ext cx="2017632" cy="506105"/>
          </a:xfrm>
          <a:prstGeom prst="roundRect">
            <a:avLst/>
          </a:prstGeom>
          <a:solidFill>
            <a:srgbClr val="92D050">
              <a:alpha val="19000"/>
            </a:srgbClr>
          </a:solidFill>
          <a:ln>
            <a:noFill/>
          </a:ln>
          <a:effectLst/>
          <a:extLst/>
        </p:spPr>
        <p:txBody>
          <a:bodyPr vert="horz" wrap="square" lIns="91440" tIns="45720" rIns="91440" bIns="45720" numCol="1" rtlCol="0" anchor="t" anchorCtr="0" compatLnSpc="1">
            <a:prstTxWarp prst="textNoShape">
              <a:avLst/>
            </a:prstTxWarp>
          </a:bodyPr>
          <a:lstStyle/>
          <a:p>
            <a:pPr marL="342900" indent="-342900" fontAlgn="base">
              <a:lnSpc>
                <a:spcPct val="80000"/>
              </a:lnSpc>
              <a:spcBef>
                <a:spcPct val="20000"/>
              </a:spcBef>
              <a:spcAft>
                <a:spcPct val="0"/>
              </a:spcAft>
              <a:buFontTx/>
              <a:buBlip>
                <a:blip r:embed="rId2"/>
              </a:buBlip>
            </a:pPr>
            <a:endParaRPr kumimoji="1" lang="zh-CN" altLang="en-US" sz="2400" b="1">
              <a:solidFill>
                <a:srgbClr val="000000"/>
              </a:solidFill>
            </a:endParaRPr>
          </a:p>
        </p:txBody>
      </p:sp>
      <p:sp>
        <p:nvSpPr>
          <p:cNvPr id="64" name="TextBox 63"/>
          <p:cNvSpPr txBox="1"/>
          <p:nvPr/>
        </p:nvSpPr>
        <p:spPr>
          <a:xfrm>
            <a:off x="4772631" y="674667"/>
            <a:ext cx="2694969" cy="2246769"/>
          </a:xfrm>
          <a:prstGeom prst="rect">
            <a:avLst/>
          </a:prstGeom>
          <a:noFill/>
        </p:spPr>
        <p:txBody>
          <a:bodyPr wrap="none" rtlCol="0">
            <a:spAutoFit/>
          </a:bodyPr>
          <a:lstStyle/>
          <a:p>
            <a:pPr eaLnBrk="0" fontAlgn="base" hangingPunct="0">
              <a:spcBef>
                <a:spcPct val="0"/>
              </a:spcBef>
              <a:spcAft>
                <a:spcPct val="0"/>
              </a:spcAft>
            </a:pPr>
            <a:r>
              <a:rPr kumimoji="1" lang="zh-CN" altLang="en-US" sz="2000" b="1" dirty="0">
                <a:solidFill>
                  <a:srgbClr val="000000"/>
                </a:solidFill>
              </a:rPr>
              <a:t>试图关锁操作：</a:t>
            </a:r>
            <a:endParaRPr kumimoji="1" lang="en-US" altLang="zh-CN" sz="2000" b="1" dirty="0">
              <a:solidFill>
                <a:srgbClr val="000000"/>
              </a:solidFill>
            </a:endParaRPr>
          </a:p>
          <a:p>
            <a:pPr eaLnBrk="0" fontAlgn="base" hangingPunct="0">
              <a:spcBef>
                <a:spcPct val="0"/>
              </a:spcBef>
              <a:spcAft>
                <a:spcPct val="0"/>
              </a:spcAft>
            </a:pPr>
            <a:r>
              <a:rPr kumimoji="1" lang="en-US" altLang="zh-CN" sz="2000" b="1" dirty="0">
                <a:solidFill>
                  <a:srgbClr val="000000"/>
                </a:solidFill>
              </a:rPr>
              <a:t>bool TS( </a:t>
            </a:r>
            <a:r>
              <a:rPr kumimoji="1" lang="en-US" altLang="zh-CN" sz="2000" b="1" dirty="0">
                <a:solidFill>
                  <a:srgbClr val="000000"/>
                </a:solidFill>
                <a:effectLst>
                  <a:outerShdw blurRad="38100" dist="38100" dir="2700000" algn="tl">
                    <a:srgbClr val="000000">
                      <a:alpha val="43137"/>
                    </a:srgbClr>
                  </a:outerShdw>
                </a:effectLst>
              </a:rPr>
              <a:t>lock</a:t>
            </a:r>
            <a:r>
              <a:rPr kumimoji="1" lang="en-US" altLang="zh-CN" sz="2000" b="1" dirty="0">
                <a:solidFill>
                  <a:srgbClr val="000000"/>
                </a:solidFill>
              </a:rPr>
              <a:t>)</a:t>
            </a:r>
          </a:p>
          <a:p>
            <a:pPr eaLnBrk="0" fontAlgn="base" hangingPunct="0">
              <a:spcBef>
                <a:spcPct val="0"/>
              </a:spcBef>
              <a:spcAft>
                <a:spcPct val="0"/>
              </a:spcAft>
            </a:pPr>
            <a:r>
              <a:rPr kumimoji="1" lang="en-US" altLang="zh-CN" sz="2000" b="1" dirty="0">
                <a:solidFill>
                  <a:srgbClr val="000000"/>
                </a:solidFill>
              </a:rPr>
              <a:t>{</a:t>
            </a:r>
          </a:p>
          <a:p>
            <a:pPr eaLnBrk="0" fontAlgn="base" hangingPunct="0">
              <a:spcBef>
                <a:spcPct val="0"/>
              </a:spcBef>
              <a:spcAft>
                <a:spcPct val="0"/>
              </a:spcAft>
            </a:pPr>
            <a:r>
              <a:rPr kumimoji="1" lang="en-US" altLang="zh-CN" sz="2000" b="1" dirty="0">
                <a:solidFill>
                  <a:srgbClr val="000000"/>
                </a:solidFill>
              </a:rPr>
              <a:t>     bool old = </a:t>
            </a:r>
            <a:r>
              <a:rPr kumimoji="1" lang="en-US" altLang="zh-CN" sz="2000" b="1" dirty="0">
                <a:solidFill>
                  <a:srgbClr val="000000"/>
                </a:solidFill>
                <a:effectLst>
                  <a:outerShdw blurRad="38100" dist="38100" dir="2700000" algn="tl">
                    <a:srgbClr val="000000">
                      <a:alpha val="43137"/>
                    </a:srgbClr>
                  </a:outerShdw>
                </a:effectLst>
              </a:rPr>
              <a:t>lock</a:t>
            </a:r>
            <a:r>
              <a:rPr kumimoji="1" lang="zh-CN" altLang="en-US" sz="2000" b="1" dirty="0">
                <a:solidFill>
                  <a:srgbClr val="000000"/>
                </a:solidFill>
              </a:rPr>
              <a:t>；</a:t>
            </a:r>
            <a:endParaRPr kumimoji="1" lang="en-US" altLang="zh-CN" sz="2000" b="1" dirty="0">
              <a:solidFill>
                <a:srgbClr val="000000"/>
              </a:solidFill>
            </a:endParaRPr>
          </a:p>
          <a:p>
            <a:pPr eaLnBrk="0" fontAlgn="base" hangingPunct="0">
              <a:spcBef>
                <a:spcPct val="0"/>
              </a:spcBef>
              <a:spcAft>
                <a:spcPct val="0"/>
              </a:spcAft>
            </a:pPr>
            <a:r>
              <a:rPr kumimoji="1" lang="en-US" altLang="zh-CN" sz="2000" b="1" dirty="0">
                <a:solidFill>
                  <a:srgbClr val="000000"/>
                </a:solidFill>
              </a:rPr>
              <a:t>     </a:t>
            </a:r>
            <a:r>
              <a:rPr kumimoji="1" lang="en-US" altLang="zh-CN" sz="2000" b="1" dirty="0">
                <a:solidFill>
                  <a:srgbClr val="000000"/>
                </a:solidFill>
                <a:effectLst>
                  <a:outerShdw blurRad="38100" dist="38100" dir="2700000" algn="tl">
                    <a:srgbClr val="000000">
                      <a:alpha val="43137"/>
                    </a:srgbClr>
                  </a:outerShdw>
                </a:effectLst>
              </a:rPr>
              <a:t>lock</a:t>
            </a:r>
            <a:r>
              <a:rPr kumimoji="1" lang="en-US" altLang="zh-CN" sz="2000" b="1" dirty="0">
                <a:solidFill>
                  <a:srgbClr val="000000"/>
                </a:solidFill>
              </a:rPr>
              <a:t> = true;</a:t>
            </a:r>
          </a:p>
          <a:p>
            <a:pPr eaLnBrk="0" fontAlgn="base" hangingPunct="0">
              <a:spcBef>
                <a:spcPct val="0"/>
              </a:spcBef>
              <a:spcAft>
                <a:spcPct val="0"/>
              </a:spcAft>
            </a:pPr>
            <a:r>
              <a:rPr kumimoji="1" lang="en-US" altLang="zh-CN" sz="2000" b="1" dirty="0">
                <a:solidFill>
                  <a:srgbClr val="000000"/>
                </a:solidFill>
              </a:rPr>
              <a:t>     return old;</a:t>
            </a:r>
          </a:p>
          <a:p>
            <a:pPr eaLnBrk="0" fontAlgn="base" hangingPunct="0">
              <a:spcBef>
                <a:spcPct val="0"/>
              </a:spcBef>
              <a:spcAft>
                <a:spcPct val="0"/>
              </a:spcAft>
            </a:pPr>
            <a:r>
              <a:rPr kumimoji="1" lang="en-US" altLang="zh-CN" sz="2000" b="1" dirty="0">
                <a:solidFill>
                  <a:srgbClr val="000000"/>
                </a:solidFill>
              </a:rPr>
              <a:t>}</a:t>
            </a:r>
            <a:endParaRPr kumimoji="1" lang="zh-CN" altLang="en-US" sz="2000" b="1" dirty="0">
              <a:solidFill>
                <a:srgbClr val="000000"/>
              </a:solidFill>
            </a:endParaRPr>
          </a:p>
        </p:txBody>
      </p:sp>
      <p:graphicFrame>
        <p:nvGraphicFramePr>
          <p:cNvPr id="4" name="表格 3"/>
          <p:cNvGraphicFramePr>
            <a:graphicFrameLocks noGrp="1"/>
          </p:cNvGraphicFramePr>
          <p:nvPr>
            <p:extLst/>
          </p:nvPr>
        </p:nvGraphicFramePr>
        <p:xfrm>
          <a:off x="4495800" y="3085171"/>
          <a:ext cx="3867590" cy="1460702"/>
        </p:xfrm>
        <a:graphic>
          <a:graphicData uri="http://schemas.openxmlformats.org/drawingml/2006/table">
            <a:tbl>
              <a:tblPr firstRow="1" bandRow="1">
                <a:tableStyleId>{5C22544A-7EE6-4342-B048-85BDC9FD1C3A}</a:tableStyleId>
              </a:tblPr>
              <a:tblGrid>
                <a:gridCol w="1289197"/>
                <a:gridCol w="1206792"/>
                <a:gridCol w="1371601"/>
              </a:tblGrid>
              <a:tr h="729182">
                <a:tc>
                  <a:txBody>
                    <a:bodyPr/>
                    <a:lstStyle/>
                    <a:p>
                      <a:r>
                        <a:rPr lang="zh-CN" altLang="en-US" b="1" dirty="0" smtClean="0">
                          <a:solidFill>
                            <a:schemeClr val="tx1"/>
                          </a:solidFill>
                        </a:rPr>
                        <a:t>执行</a:t>
                      </a:r>
                      <a:r>
                        <a:rPr lang="en-US" altLang="zh-CN" b="1" dirty="0" smtClean="0">
                          <a:solidFill>
                            <a:schemeClr val="tx1"/>
                          </a:solidFill>
                        </a:rPr>
                        <a:t>TS</a:t>
                      </a:r>
                      <a:r>
                        <a:rPr lang="zh-CN" altLang="en-US" b="1" dirty="0" smtClean="0">
                          <a:solidFill>
                            <a:schemeClr val="tx1"/>
                          </a:solidFill>
                        </a:rPr>
                        <a:t>前</a:t>
                      </a:r>
                      <a:endParaRPr lang="zh-CN" altLang="en-US" b="1" dirty="0">
                        <a:solidFill>
                          <a:schemeClr val="tx1"/>
                        </a:solidFill>
                      </a:endParaRPr>
                    </a:p>
                    <a:p>
                      <a:pPr marL="0" algn="ctr" defTabSz="914400" rtl="0" eaLnBrk="1" latinLnBrk="0" hangingPunct="1"/>
                      <a:r>
                        <a:rPr lang="en-US" altLang="zh-CN" sz="1800" b="1" kern="1200" dirty="0" smtClean="0">
                          <a:solidFill>
                            <a:schemeClr val="tx1"/>
                          </a:solidFill>
                          <a:latin typeface="+mn-lt"/>
                          <a:ea typeface="+mn-ea"/>
                          <a:cs typeface="+mn-cs"/>
                        </a:rPr>
                        <a:t>lock</a:t>
                      </a:r>
                      <a:r>
                        <a:rPr lang="zh-CN" altLang="en-US" sz="1800" b="1" kern="1200" dirty="0" smtClean="0">
                          <a:solidFill>
                            <a:schemeClr val="tx1"/>
                          </a:solidFill>
                          <a:latin typeface="+mn-lt"/>
                          <a:ea typeface="+mn-ea"/>
                          <a:cs typeface="+mn-cs"/>
                        </a:rPr>
                        <a:t>的值</a:t>
                      </a:r>
                      <a:endParaRPr lang="zh-CN" altLang="en-US" sz="1800" b="1" kern="1200" dirty="0">
                        <a:solidFill>
                          <a:schemeClr val="tx1"/>
                        </a:solidFill>
                        <a:latin typeface="+mn-lt"/>
                        <a:ea typeface="+mn-ea"/>
                        <a:cs typeface="+mn-cs"/>
                      </a:endParaRPr>
                    </a:p>
                  </a:txBody>
                  <a:tcPr/>
                </a:tc>
                <a:tc gridSpan="2">
                  <a:txBody>
                    <a:bodyPr/>
                    <a:lstStyle/>
                    <a:p>
                      <a:pPr algn="ctr"/>
                      <a:r>
                        <a:rPr lang="zh-CN" altLang="en-US" b="1" dirty="0" smtClean="0">
                          <a:solidFill>
                            <a:schemeClr val="tx1"/>
                          </a:solidFill>
                        </a:rPr>
                        <a:t>执行函数</a:t>
                      </a:r>
                      <a:r>
                        <a:rPr lang="en-US" altLang="zh-CN" b="1" dirty="0" smtClean="0">
                          <a:solidFill>
                            <a:schemeClr val="tx1"/>
                          </a:solidFill>
                        </a:rPr>
                        <a:t>TS</a:t>
                      </a:r>
                      <a:r>
                        <a:rPr lang="zh-CN" altLang="en-US" b="1" dirty="0" smtClean="0">
                          <a:solidFill>
                            <a:schemeClr val="tx1"/>
                          </a:solidFill>
                        </a:rPr>
                        <a:t>后</a:t>
                      </a:r>
                      <a:endParaRPr lang="zh-CN" altLang="en-US" b="1" dirty="0">
                        <a:solidFill>
                          <a:schemeClr val="tx1"/>
                        </a:solidFill>
                      </a:endParaRPr>
                    </a:p>
                    <a:p>
                      <a:pPr marL="0" algn="ctr" defTabSz="914400" rtl="0" eaLnBrk="1" latinLnBrk="0" hangingPunct="1"/>
                      <a:r>
                        <a:rPr lang="zh-CN" altLang="en-US" sz="1800" b="1" kern="1200" dirty="0" smtClean="0">
                          <a:solidFill>
                            <a:schemeClr val="tx1"/>
                          </a:solidFill>
                          <a:latin typeface="+mn-lt"/>
                          <a:ea typeface="+mn-ea"/>
                          <a:cs typeface="+mn-cs"/>
                        </a:rPr>
                        <a:t>函数返回       </a:t>
                      </a:r>
                      <a:r>
                        <a:rPr lang="en-US" altLang="zh-CN" sz="1800" b="1" kern="1200" dirty="0" smtClean="0">
                          <a:solidFill>
                            <a:schemeClr val="tx1"/>
                          </a:solidFill>
                          <a:latin typeface="+mn-lt"/>
                          <a:ea typeface="+mn-ea"/>
                          <a:cs typeface="+mn-cs"/>
                        </a:rPr>
                        <a:t>lock</a:t>
                      </a:r>
                      <a:r>
                        <a:rPr lang="zh-CN" altLang="en-US" sz="1800" b="1" kern="1200" dirty="0" smtClean="0">
                          <a:solidFill>
                            <a:schemeClr val="tx1"/>
                          </a:solidFill>
                          <a:latin typeface="+mn-lt"/>
                          <a:ea typeface="+mn-ea"/>
                          <a:cs typeface="+mn-cs"/>
                        </a:rPr>
                        <a:t>的值</a:t>
                      </a:r>
                      <a:endParaRPr lang="zh-CN" altLang="en-US" sz="1800" b="1" kern="1200" dirty="0">
                        <a:solidFill>
                          <a:schemeClr val="tx1"/>
                        </a:solidFill>
                        <a:latin typeface="+mn-lt"/>
                        <a:ea typeface="+mn-ea"/>
                        <a:cs typeface="+mn-cs"/>
                      </a:endParaRPr>
                    </a:p>
                  </a:txBody>
                  <a:tcPr/>
                </a:tc>
                <a:tc hMerge="1">
                  <a:txBody>
                    <a:bodyPr/>
                    <a:lstStyle/>
                    <a:p>
                      <a:endParaRPr lang="zh-CN" altLang="en-US" b="1" dirty="0">
                        <a:solidFill>
                          <a:schemeClr val="tx1"/>
                        </a:solidFill>
                      </a:endParaRPr>
                    </a:p>
                  </a:txBody>
                  <a:tcPr/>
                </a:tc>
              </a:tr>
              <a:tr h="364591">
                <a:tc>
                  <a:txBody>
                    <a:bodyPr/>
                    <a:lstStyle/>
                    <a:p>
                      <a:r>
                        <a:rPr lang="en-US" altLang="zh-CN" b="1" dirty="0" smtClean="0">
                          <a:solidFill>
                            <a:schemeClr val="tx1"/>
                          </a:solidFill>
                        </a:rPr>
                        <a:t>false</a:t>
                      </a:r>
                      <a:endParaRPr lang="zh-CN" altLang="en-US" b="1" dirty="0">
                        <a:solidFill>
                          <a:schemeClr val="tx1"/>
                        </a:solidFill>
                      </a:endParaRPr>
                    </a:p>
                  </a:txBody>
                  <a:tcPr/>
                </a:tc>
                <a:tc>
                  <a:txBody>
                    <a:bodyPr/>
                    <a:lstStyle/>
                    <a:p>
                      <a:r>
                        <a:rPr lang="en-US" altLang="zh-CN" b="1" dirty="0" smtClean="0">
                          <a:solidFill>
                            <a:schemeClr val="tx1"/>
                          </a:solidFill>
                        </a:rPr>
                        <a:t>false</a:t>
                      </a:r>
                      <a:endParaRPr lang="zh-CN" altLang="en-US" b="1" dirty="0">
                        <a:solidFill>
                          <a:schemeClr val="tx1"/>
                        </a:solidFill>
                      </a:endParaRPr>
                    </a:p>
                  </a:txBody>
                  <a:tcPr/>
                </a:tc>
                <a:tc>
                  <a:txBody>
                    <a:bodyPr/>
                    <a:lstStyle/>
                    <a:p>
                      <a:r>
                        <a:rPr lang="en-US" altLang="zh-CN" b="1" dirty="0" smtClean="0">
                          <a:solidFill>
                            <a:schemeClr val="tx1"/>
                          </a:solidFill>
                        </a:rPr>
                        <a:t>true</a:t>
                      </a:r>
                      <a:endParaRPr lang="zh-CN" altLang="en-US" b="1" dirty="0">
                        <a:solidFill>
                          <a:schemeClr val="tx1"/>
                        </a:solidFill>
                      </a:endParaRPr>
                    </a:p>
                  </a:txBody>
                  <a:tcPr/>
                </a:tc>
              </a:tr>
              <a:tr h="364591">
                <a:tc>
                  <a:txBody>
                    <a:bodyPr/>
                    <a:lstStyle/>
                    <a:p>
                      <a:r>
                        <a:rPr lang="en-US" altLang="zh-CN" b="1" dirty="0" smtClean="0">
                          <a:solidFill>
                            <a:schemeClr val="tx1"/>
                          </a:solidFill>
                        </a:rPr>
                        <a:t>true</a:t>
                      </a:r>
                      <a:endParaRPr lang="zh-CN" altLang="en-US" b="1" dirty="0">
                        <a:solidFill>
                          <a:schemeClr val="tx1"/>
                        </a:solidFill>
                      </a:endParaRPr>
                    </a:p>
                  </a:txBody>
                  <a:tcPr/>
                </a:tc>
                <a:tc>
                  <a:txBody>
                    <a:bodyPr/>
                    <a:lstStyle/>
                    <a:p>
                      <a:r>
                        <a:rPr lang="en-US" altLang="zh-CN" b="1" dirty="0" smtClean="0">
                          <a:solidFill>
                            <a:schemeClr val="tx1"/>
                          </a:solidFill>
                        </a:rPr>
                        <a:t>true</a:t>
                      </a:r>
                      <a:endParaRPr lang="zh-CN" altLang="en-US" b="1" dirty="0">
                        <a:solidFill>
                          <a:schemeClr val="tx1"/>
                        </a:solidFill>
                      </a:endParaRPr>
                    </a:p>
                  </a:txBody>
                  <a:tcPr/>
                </a:tc>
                <a:tc>
                  <a:txBody>
                    <a:bodyPr/>
                    <a:lstStyle/>
                    <a:p>
                      <a:r>
                        <a:rPr lang="en-US" altLang="zh-CN" b="1" dirty="0" smtClean="0">
                          <a:solidFill>
                            <a:schemeClr val="tx1"/>
                          </a:solidFill>
                        </a:rPr>
                        <a:t>true</a:t>
                      </a:r>
                      <a:endParaRPr lang="zh-CN" altLang="en-US" b="1" dirty="0">
                        <a:solidFill>
                          <a:schemeClr val="tx1"/>
                        </a:solidFill>
                      </a:endParaRPr>
                    </a:p>
                  </a:txBody>
                  <a:tcPr/>
                </a:tc>
              </a:tr>
            </a:tbl>
          </a:graphicData>
        </a:graphic>
      </p:graphicFrame>
      <p:cxnSp>
        <p:nvCxnSpPr>
          <p:cNvPr id="20" name="Straight Connector 43"/>
          <p:cNvCxnSpPr/>
          <p:nvPr/>
        </p:nvCxnSpPr>
        <p:spPr bwMode="auto">
          <a:xfrm>
            <a:off x="476655" y="3048000"/>
            <a:ext cx="3104745" cy="0"/>
          </a:xfrm>
          <a:prstGeom prst="line">
            <a:avLst/>
          </a:prstGeom>
          <a:noFill/>
          <a:ln w="952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矩形 7"/>
          <p:cNvSpPr/>
          <p:nvPr/>
        </p:nvSpPr>
        <p:spPr>
          <a:xfrm>
            <a:off x="3820841" y="4648200"/>
            <a:ext cx="5323160" cy="923330"/>
          </a:xfrm>
          <a:prstGeom prst="rect">
            <a:avLst/>
          </a:prstGeom>
        </p:spPr>
        <p:txBody>
          <a:bodyPr wrap="square">
            <a:spAutoFit/>
          </a:bodyPr>
          <a:lstStyle/>
          <a:p>
            <a:pPr eaLnBrk="0" fontAlgn="base" hangingPunct="0">
              <a:spcBef>
                <a:spcPct val="0"/>
              </a:spcBef>
              <a:spcAft>
                <a:spcPct val="0"/>
              </a:spcAft>
            </a:pPr>
            <a:r>
              <a:rPr kumimoji="1" lang="zh-CN" altLang="en-US" b="1" dirty="0">
                <a:solidFill>
                  <a:srgbClr val="000000"/>
                </a:solidFill>
              </a:rPr>
              <a:t>情况</a:t>
            </a:r>
            <a:r>
              <a:rPr kumimoji="1" lang="en-US" altLang="zh-CN" b="1" dirty="0">
                <a:solidFill>
                  <a:srgbClr val="000000"/>
                </a:solidFill>
              </a:rPr>
              <a:t>1</a:t>
            </a:r>
            <a:r>
              <a:rPr kumimoji="1" lang="zh-CN" altLang="en-US" b="1" dirty="0">
                <a:solidFill>
                  <a:srgbClr val="000000"/>
                </a:solidFill>
              </a:rPr>
              <a:t>：执行</a:t>
            </a:r>
            <a:r>
              <a:rPr kumimoji="1" lang="en-US" altLang="zh-CN" b="1" dirty="0">
                <a:solidFill>
                  <a:srgbClr val="000000"/>
                </a:solidFill>
              </a:rPr>
              <a:t>TS</a:t>
            </a:r>
            <a:r>
              <a:rPr kumimoji="1" lang="zh-CN" altLang="en-US" b="1" dirty="0">
                <a:solidFill>
                  <a:srgbClr val="000000"/>
                </a:solidFill>
              </a:rPr>
              <a:t>前，</a:t>
            </a:r>
            <a:r>
              <a:rPr kumimoji="1" lang="en-US" altLang="zh-CN" b="1" dirty="0">
                <a:solidFill>
                  <a:srgbClr val="000000"/>
                </a:solidFill>
                <a:effectLst>
                  <a:outerShdw blurRad="38100" dist="38100" dir="2700000" algn="tl">
                    <a:srgbClr val="000000">
                      <a:alpha val="43137"/>
                    </a:srgbClr>
                  </a:outerShdw>
                </a:effectLst>
              </a:rPr>
              <a:t>lock</a:t>
            </a:r>
            <a:r>
              <a:rPr kumimoji="1" lang="zh-CN" altLang="en-US" b="1" dirty="0">
                <a:solidFill>
                  <a:srgbClr val="000000"/>
                </a:solidFill>
              </a:rPr>
              <a:t>为</a:t>
            </a:r>
            <a:r>
              <a:rPr kumimoji="1" lang="en-US" altLang="zh-CN" b="1" dirty="0">
                <a:solidFill>
                  <a:srgbClr val="000000"/>
                </a:solidFill>
              </a:rPr>
              <a:t>false</a:t>
            </a:r>
            <a:r>
              <a:rPr kumimoji="1" lang="zh-CN" altLang="en-US" b="1" dirty="0">
                <a:solidFill>
                  <a:srgbClr val="000000"/>
                </a:solidFill>
              </a:rPr>
              <a:t>，表示临界区资源未被占用；执行</a:t>
            </a:r>
            <a:r>
              <a:rPr kumimoji="1" lang="en-US" altLang="zh-CN" b="1" dirty="0">
                <a:solidFill>
                  <a:srgbClr val="000000"/>
                </a:solidFill>
              </a:rPr>
              <a:t>TS</a:t>
            </a:r>
            <a:r>
              <a:rPr kumimoji="1" lang="zh-CN" altLang="en-US" b="1" dirty="0">
                <a:solidFill>
                  <a:srgbClr val="000000"/>
                </a:solidFill>
              </a:rPr>
              <a:t>后，返回</a:t>
            </a:r>
            <a:r>
              <a:rPr kumimoji="1" lang="en-US" altLang="zh-CN" b="1" dirty="0">
                <a:solidFill>
                  <a:srgbClr val="000000"/>
                </a:solidFill>
              </a:rPr>
              <a:t>false</a:t>
            </a:r>
            <a:r>
              <a:rPr kumimoji="1" lang="zh-CN" altLang="en-US" b="1" dirty="0">
                <a:solidFill>
                  <a:srgbClr val="000000"/>
                </a:solidFill>
              </a:rPr>
              <a:t>，意味着</a:t>
            </a:r>
            <a:r>
              <a:rPr kumimoji="1" lang="en-US" altLang="zh-CN" b="1" dirty="0">
                <a:solidFill>
                  <a:srgbClr val="000000"/>
                </a:solidFill>
              </a:rPr>
              <a:t>while</a:t>
            </a:r>
            <a:r>
              <a:rPr kumimoji="1" lang="zh-CN" altLang="en-US" b="1" dirty="0">
                <a:solidFill>
                  <a:srgbClr val="000000"/>
                </a:solidFill>
              </a:rPr>
              <a:t>循环的条件为</a:t>
            </a:r>
            <a:r>
              <a:rPr kumimoji="1" lang="en-US" altLang="zh-CN" b="1" dirty="0">
                <a:solidFill>
                  <a:srgbClr val="000000"/>
                </a:solidFill>
              </a:rPr>
              <a:t>false</a:t>
            </a:r>
            <a:r>
              <a:rPr kumimoji="1" lang="zh-CN" altLang="en-US" b="1" dirty="0">
                <a:solidFill>
                  <a:srgbClr val="000000"/>
                </a:solidFill>
              </a:rPr>
              <a:t>，循环终止，进入临界区。</a:t>
            </a:r>
          </a:p>
        </p:txBody>
      </p:sp>
      <p:sp>
        <p:nvSpPr>
          <p:cNvPr id="24" name="矩形 23"/>
          <p:cNvSpPr/>
          <p:nvPr/>
        </p:nvSpPr>
        <p:spPr>
          <a:xfrm>
            <a:off x="3810000" y="5703794"/>
            <a:ext cx="5323160" cy="923330"/>
          </a:xfrm>
          <a:prstGeom prst="rect">
            <a:avLst/>
          </a:prstGeom>
        </p:spPr>
        <p:txBody>
          <a:bodyPr wrap="square">
            <a:spAutoFit/>
          </a:bodyPr>
          <a:lstStyle/>
          <a:p>
            <a:pPr eaLnBrk="0" fontAlgn="base" hangingPunct="0">
              <a:spcBef>
                <a:spcPct val="0"/>
              </a:spcBef>
              <a:spcAft>
                <a:spcPct val="0"/>
              </a:spcAft>
            </a:pPr>
            <a:r>
              <a:rPr kumimoji="1" lang="zh-CN" altLang="en-US" b="1" dirty="0">
                <a:solidFill>
                  <a:srgbClr val="000000"/>
                </a:solidFill>
              </a:rPr>
              <a:t>情况</a:t>
            </a:r>
            <a:r>
              <a:rPr kumimoji="1" lang="en-US" altLang="zh-CN" b="1" dirty="0">
                <a:solidFill>
                  <a:srgbClr val="000000"/>
                </a:solidFill>
              </a:rPr>
              <a:t>2</a:t>
            </a:r>
            <a:r>
              <a:rPr kumimoji="1" lang="zh-CN" altLang="en-US" b="1" dirty="0">
                <a:solidFill>
                  <a:srgbClr val="000000"/>
                </a:solidFill>
              </a:rPr>
              <a:t>：执行</a:t>
            </a:r>
            <a:r>
              <a:rPr kumimoji="1" lang="en-US" altLang="zh-CN" b="1" dirty="0">
                <a:solidFill>
                  <a:srgbClr val="000000"/>
                </a:solidFill>
              </a:rPr>
              <a:t>TS</a:t>
            </a:r>
            <a:r>
              <a:rPr kumimoji="1" lang="zh-CN" altLang="en-US" b="1" dirty="0">
                <a:solidFill>
                  <a:srgbClr val="000000"/>
                </a:solidFill>
              </a:rPr>
              <a:t>前，</a:t>
            </a:r>
            <a:r>
              <a:rPr kumimoji="1" lang="en-US" altLang="zh-CN" b="1" dirty="0">
                <a:solidFill>
                  <a:srgbClr val="000000"/>
                </a:solidFill>
                <a:effectLst>
                  <a:outerShdw blurRad="38100" dist="38100" dir="2700000" algn="tl">
                    <a:srgbClr val="000000">
                      <a:alpha val="43137"/>
                    </a:srgbClr>
                  </a:outerShdw>
                </a:effectLst>
              </a:rPr>
              <a:t>lock</a:t>
            </a:r>
            <a:r>
              <a:rPr kumimoji="1" lang="zh-CN" altLang="en-US" b="1" dirty="0">
                <a:solidFill>
                  <a:srgbClr val="000000"/>
                </a:solidFill>
              </a:rPr>
              <a:t>为</a:t>
            </a:r>
            <a:r>
              <a:rPr kumimoji="1" lang="en-US" altLang="zh-CN" b="1" dirty="0">
                <a:solidFill>
                  <a:srgbClr val="000000"/>
                </a:solidFill>
              </a:rPr>
              <a:t>true</a:t>
            </a:r>
            <a:r>
              <a:rPr kumimoji="1" lang="zh-CN" altLang="en-US" b="1" dirty="0">
                <a:solidFill>
                  <a:srgbClr val="000000"/>
                </a:solidFill>
              </a:rPr>
              <a:t>，表示临界区资源被占用；执行</a:t>
            </a:r>
            <a:r>
              <a:rPr kumimoji="1" lang="en-US" altLang="zh-CN" b="1" dirty="0">
                <a:solidFill>
                  <a:srgbClr val="000000"/>
                </a:solidFill>
              </a:rPr>
              <a:t>TS</a:t>
            </a:r>
            <a:r>
              <a:rPr kumimoji="1" lang="zh-CN" altLang="en-US" b="1" dirty="0">
                <a:solidFill>
                  <a:srgbClr val="000000"/>
                </a:solidFill>
              </a:rPr>
              <a:t>后，返回</a:t>
            </a:r>
            <a:r>
              <a:rPr kumimoji="1" lang="en-US" altLang="zh-CN" b="1" dirty="0">
                <a:solidFill>
                  <a:srgbClr val="000000"/>
                </a:solidFill>
              </a:rPr>
              <a:t>true</a:t>
            </a:r>
            <a:r>
              <a:rPr kumimoji="1" lang="zh-CN" altLang="en-US" b="1" dirty="0">
                <a:solidFill>
                  <a:srgbClr val="000000"/>
                </a:solidFill>
              </a:rPr>
              <a:t>，意味着</a:t>
            </a:r>
            <a:r>
              <a:rPr kumimoji="1" lang="en-US" altLang="zh-CN" b="1" dirty="0">
                <a:solidFill>
                  <a:srgbClr val="000000"/>
                </a:solidFill>
              </a:rPr>
              <a:t>while</a:t>
            </a:r>
            <a:r>
              <a:rPr kumimoji="1" lang="zh-CN" altLang="en-US" b="1" dirty="0">
                <a:solidFill>
                  <a:srgbClr val="000000"/>
                </a:solidFill>
              </a:rPr>
              <a:t>循环的条件为</a:t>
            </a:r>
            <a:r>
              <a:rPr kumimoji="1" lang="en-US" altLang="zh-CN" b="1" dirty="0">
                <a:solidFill>
                  <a:srgbClr val="000000"/>
                </a:solidFill>
              </a:rPr>
              <a:t>true</a:t>
            </a:r>
            <a:r>
              <a:rPr kumimoji="1" lang="zh-CN" altLang="en-US" b="1" dirty="0">
                <a:solidFill>
                  <a:srgbClr val="000000"/>
                </a:solidFill>
              </a:rPr>
              <a:t>，继续循环执行</a:t>
            </a:r>
            <a:r>
              <a:rPr kumimoji="1" lang="en-US" altLang="zh-CN" b="1" dirty="0">
                <a:solidFill>
                  <a:srgbClr val="000000"/>
                </a:solidFill>
              </a:rPr>
              <a:t>TS</a:t>
            </a:r>
            <a:r>
              <a:rPr kumimoji="1" lang="zh-CN" altLang="en-US" b="1" dirty="0">
                <a:solidFill>
                  <a:srgbClr val="000000"/>
                </a:solidFill>
              </a:rPr>
              <a:t>，未能进入临界区</a:t>
            </a:r>
          </a:p>
        </p:txBody>
      </p:sp>
      <p:sp>
        <p:nvSpPr>
          <p:cNvPr id="9" name="TextBox 8"/>
          <p:cNvSpPr txBox="1"/>
          <p:nvPr/>
        </p:nvSpPr>
        <p:spPr>
          <a:xfrm>
            <a:off x="7315200" y="1071265"/>
            <a:ext cx="1422184" cy="461665"/>
          </a:xfrm>
          <a:prstGeom prst="rect">
            <a:avLst/>
          </a:prstGeom>
          <a:noFill/>
        </p:spPr>
        <p:txBody>
          <a:bodyPr wrap="none" rtlCol="0">
            <a:spAutoFit/>
          </a:bodyPr>
          <a:lstStyle/>
          <a:p>
            <a:pPr eaLnBrk="0" fontAlgn="base" hangingPunct="0">
              <a:spcBef>
                <a:spcPct val="0"/>
              </a:spcBef>
              <a:spcAft>
                <a:spcPct val="0"/>
              </a:spcAft>
            </a:pPr>
            <a:r>
              <a:rPr kumimoji="1" lang="zh-CN" altLang="en-US" sz="2400" b="1" dirty="0">
                <a:solidFill>
                  <a:srgbClr val="FF0000"/>
                </a:solidFill>
              </a:rPr>
              <a:t>自旋锁！</a:t>
            </a:r>
          </a:p>
        </p:txBody>
      </p:sp>
      <p:grpSp>
        <p:nvGrpSpPr>
          <p:cNvPr id="17" name="Group 172"/>
          <p:cNvGrpSpPr>
            <a:grpSpLocks/>
          </p:cNvGrpSpPr>
          <p:nvPr/>
        </p:nvGrpSpPr>
        <p:grpSpPr bwMode="auto">
          <a:xfrm>
            <a:off x="4572000" y="3086100"/>
            <a:ext cx="3048000" cy="2971800"/>
            <a:chOff x="4080" y="2448"/>
            <a:chExt cx="1680" cy="1872"/>
          </a:xfrm>
        </p:grpSpPr>
        <p:pic>
          <p:nvPicPr>
            <p:cNvPr id="18" name="Picture 169" descr="MC900434389[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 y="2448"/>
              <a:ext cx="1188"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AutoShape 171"/>
            <p:cNvSpPr>
              <a:spLocks noChangeArrowheads="1"/>
            </p:cNvSpPr>
            <p:nvPr/>
          </p:nvSpPr>
          <p:spPr bwMode="auto">
            <a:xfrm>
              <a:off x="4080" y="2448"/>
              <a:ext cx="1680" cy="864"/>
            </a:xfrm>
            <a:prstGeom prst="cloudCallout">
              <a:avLst>
                <a:gd name="adj1" fmla="val 28454"/>
                <a:gd name="adj2" fmla="val 47801"/>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algn="ctr" fontAlgn="base">
                <a:lnSpc>
                  <a:spcPct val="80000"/>
                </a:lnSpc>
                <a:spcAft>
                  <a:spcPct val="0"/>
                </a:spcAft>
                <a:buFontTx/>
                <a:buNone/>
              </a:pPr>
              <a:r>
                <a:rPr kumimoji="1" lang="zh-CN" altLang="en-US" sz="2000" dirty="0" smtClean="0">
                  <a:solidFill>
                    <a:srgbClr val="000000"/>
                  </a:solidFill>
                </a:rPr>
                <a:t>试分析：自旋锁满足进程同步的四条原则吗？</a:t>
              </a:r>
              <a:endParaRPr kumimoji="1" lang="zh-CN" altLang="en-US" sz="2000" dirty="0">
                <a:solidFill>
                  <a:srgbClr val="000000"/>
                </a:solidFill>
              </a:endParaRPr>
            </a:p>
          </p:txBody>
        </p:sp>
      </p:grpSp>
      <p:sp>
        <p:nvSpPr>
          <p:cNvPr id="21" name="TextBox 20"/>
          <p:cNvSpPr txBox="1"/>
          <p:nvPr/>
        </p:nvSpPr>
        <p:spPr>
          <a:xfrm>
            <a:off x="6731216" y="2129135"/>
            <a:ext cx="2659702" cy="461665"/>
          </a:xfrm>
          <a:prstGeom prst="rect">
            <a:avLst/>
          </a:prstGeom>
          <a:noFill/>
        </p:spPr>
        <p:txBody>
          <a:bodyPr wrap="none" rtlCol="0">
            <a:spAutoFit/>
          </a:bodyPr>
          <a:lstStyle/>
          <a:p>
            <a:pPr eaLnBrk="0" fontAlgn="base" hangingPunct="0">
              <a:spcBef>
                <a:spcPct val="0"/>
              </a:spcBef>
              <a:spcAft>
                <a:spcPct val="0"/>
              </a:spcAft>
            </a:pPr>
            <a:r>
              <a:rPr kumimoji="1" lang="zh-CN" altLang="en-US" sz="2400" b="1" dirty="0">
                <a:solidFill>
                  <a:srgbClr val="FF0000"/>
                </a:solidFill>
              </a:rPr>
              <a:t>不满足让权等待！</a:t>
            </a:r>
          </a:p>
        </p:txBody>
      </p:sp>
    </p:spTree>
    <p:extLst>
      <p:ext uri="{BB962C8B-B14F-4D97-AF65-F5344CB8AC3E}">
        <p14:creationId xmlns:p14="http://schemas.microsoft.com/office/powerpoint/2010/main" val="257405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linds(horizontal)">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838200" y="3124200"/>
            <a:ext cx="3096094" cy="2819400"/>
          </a:xfrm>
          <a:prstGeom prst="rect">
            <a:avLst/>
          </a:prstGeom>
          <a:solidFill>
            <a:schemeClr val="accent1">
              <a:tint val="40000"/>
            </a:schemeClr>
          </a:solidFill>
          <a:ln>
            <a:noFill/>
          </a:ln>
          <a:effectLst/>
          <a:extLst/>
        </p:spPr>
        <p:txBody>
          <a:bodyPr vert="horz" wrap="square" lIns="91440" tIns="45720" rIns="91440" bIns="45720" numCol="1" rtlCol="0" anchor="t" anchorCtr="0" compatLnSpc="1">
            <a:prstTxWarp prst="textNoShape">
              <a:avLst/>
            </a:prstTxWarp>
          </a:bodyPr>
          <a:lstStyle/>
          <a:p>
            <a:pPr marL="342900" indent="-342900" fontAlgn="base">
              <a:lnSpc>
                <a:spcPct val="80000"/>
              </a:lnSpc>
              <a:spcBef>
                <a:spcPct val="20000"/>
              </a:spcBef>
              <a:spcAft>
                <a:spcPct val="0"/>
              </a:spcAft>
              <a:buFontTx/>
              <a:buBlip>
                <a:blip r:embed="rId2"/>
              </a:buBlip>
            </a:pPr>
            <a:endParaRPr kumimoji="1" lang="zh-CN" altLang="en-US" sz="2400" b="1">
              <a:solidFill>
                <a:srgbClr val="000000"/>
              </a:solidFill>
            </a:endParaRPr>
          </a:p>
        </p:txBody>
      </p:sp>
      <p:sp>
        <p:nvSpPr>
          <p:cNvPr id="2" name="Title 1"/>
          <p:cNvSpPr>
            <a:spLocks noGrp="1"/>
          </p:cNvSpPr>
          <p:nvPr>
            <p:ph type="title"/>
          </p:nvPr>
        </p:nvSpPr>
        <p:spPr/>
        <p:txBody>
          <a:bodyPr/>
          <a:lstStyle/>
          <a:p>
            <a:r>
              <a:rPr lang="en-US" altLang="zh-CN" dirty="0" smtClean="0"/>
              <a:t>2.3 </a:t>
            </a:r>
            <a:r>
              <a:rPr lang="zh-CN" altLang="en-US" dirty="0" smtClean="0"/>
              <a:t>进程同步</a:t>
            </a:r>
            <a:endParaRPr lang="zh-CN" altLang="en-US" dirty="0"/>
          </a:p>
        </p:txBody>
      </p:sp>
      <p:sp>
        <p:nvSpPr>
          <p:cNvPr id="8" name="矩形 7"/>
          <p:cNvSpPr/>
          <p:nvPr/>
        </p:nvSpPr>
        <p:spPr>
          <a:xfrm>
            <a:off x="464634" y="886361"/>
            <a:ext cx="8069766" cy="1138773"/>
          </a:xfrm>
          <a:prstGeom prst="rect">
            <a:avLst/>
          </a:prstGeom>
        </p:spPr>
        <p:txBody>
          <a:bodyPr wrap="square">
            <a:spAutoFit/>
          </a:bodyPr>
          <a:lstStyle/>
          <a:p>
            <a:pPr eaLnBrk="0" fontAlgn="base" hangingPunct="0">
              <a:spcBef>
                <a:spcPct val="0"/>
              </a:spcBef>
              <a:spcAft>
                <a:spcPct val="0"/>
              </a:spcAft>
            </a:pPr>
            <a:r>
              <a:rPr kumimoji="1" lang="zh-CN" altLang="en-US" sz="2000" b="1" dirty="0">
                <a:solidFill>
                  <a:srgbClr val="000000"/>
                </a:solidFill>
              </a:rPr>
              <a:t>改进：当进程执行</a:t>
            </a:r>
            <a:r>
              <a:rPr kumimoji="1" lang="en-US" altLang="zh-CN" sz="2000" b="1" dirty="0">
                <a:solidFill>
                  <a:srgbClr val="000000"/>
                </a:solidFill>
              </a:rPr>
              <a:t>TS</a:t>
            </a:r>
            <a:r>
              <a:rPr kumimoji="1" lang="zh-CN" altLang="en-US" sz="2000" b="1" dirty="0">
                <a:solidFill>
                  <a:srgbClr val="000000"/>
                </a:solidFill>
              </a:rPr>
              <a:t>返回</a:t>
            </a:r>
            <a:r>
              <a:rPr kumimoji="1" lang="en-US" altLang="zh-CN" sz="2000" b="1" dirty="0">
                <a:solidFill>
                  <a:srgbClr val="000000"/>
                </a:solidFill>
              </a:rPr>
              <a:t>true</a:t>
            </a:r>
            <a:r>
              <a:rPr kumimoji="1" lang="zh-CN" altLang="en-US" sz="2000" b="1" dirty="0">
                <a:solidFill>
                  <a:srgbClr val="000000"/>
                </a:solidFill>
              </a:rPr>
              <a:t>后（即临界区资源被占用），立刻令进程阻塞，不再占用</a:t>
            </a:r>
            <a:r>
              <a:rPr kumimoji="1" lang="en-US" altLang="zh-CN" sz="2000" b="1" dirty="0">
                <a:solidFill>
                  <a:srgbClr val="000000"/>
                </a:solidFill>
              </a:rPr>
              <a:t>CPU</a:t>
            </a:r>
            <a:r>
              <a:rPr kumimoji="1" lang="zh-CN" altLang="en-US" sz="2000" b="1" dirty="0">
                <a:solidFill>
                  <a:srgbClr val="000000"/>
                </a:solidFill>
              </a:rPr>
              <a:t>。</a:t>
            </a:r>
            <a:endParaRPr kumimoji="1" lang="en-US" altLang="zh-CN" sz="2000" b="1" dirty="0">
              <a:solidFill>
                <a:srgbClr val="000000"/>
              </a:solidFill>
            </a:endParaRPr>
          </a:p>
          <a:p>
            <a:pPr eaLnBrk="0" fontAlgn="base" hangingPunct="0">
              <a:spcBef>
                <a:spcPct val="0"/>
              </a:spcBef>
              <a:spcAft>
                <a:spcPct val="0"/>
              </a:spcAft>
            </a:pPr>
            <a:endParaRPr kumimoji="1" lang="en-US" altLang="zh-CN" sz="800" b="1" dirty="0">
              <a:solidFill>
                <a:srgbClr val="000000"/>
              </a:solidFill>
            </a:endParaRPr>
          </a:p>
          <a:p>
            <a:pPr eaLnBrk="0" fontAlgn="base" hangingPunct="0">
              <a:spcBef>
                <a:spcPct val="0"/>
              </a:spcBef>
              <a:spcAft>
                <a:spcPct val="0"/>
              </a:spcAft>
            </a:pPr>
            <a:r>
              <a:rPr kumimoji="1" lang="zh-CN" altLang="en-US" sz="2000" b="1" dirty="0">
                <a:solidFill>
                  <a:srgbClr val="000000"/>
                </a:solidFill>
              </a:rPr>
              <a:t>做法：增加一个因</a:t>
            </a:r>
            <a:r>
              <a:rPr kumimoji="1" lang="en-US" altLang="zh-CN" sz="2000" b="1" dirty="0">
                <a:solidFill>
                  <a:srgbClr val="000000"/>
                </a:solidFill>
                <a:effectLst>
                  <a:outerShdw blurRad="38100" dist="38100" dir="2700000" algn="tl">
                    <a:srgbClr val="000000">
                      <a:alpha val="43137"/>
                    </a:srgbClr>
                  </a:outerShdw>
                </a:effectLst>
              </a:rPr>
              <a:t>lock</a:t>
            </a:r>
            <a:r>
              <a:rPr kumimoji="1" lang="en-US" altLang="zh-CN" sz="2000" b="1" dirty="0">
                <a:solidFill>
                  <a:srgbClr val="000000"/>
                </a:solidFill>
              </a:rPr>
              <a:t>=true</a:t>
            </a:r>
            <a:r>
              <a:rPr kumimoji="1" lang="zh-CN" altLang="en-US" sz="2000" b="1" dirty="0">
                <a:solidFill>
                  <a:srgbClr val="000000"/>
                </a:solidFill>
              </a:rPr>
              <a:t>阻塞的队列</a:t>
            </a:r>
            <a:r>
              <a:rPr kumimoji="1" lang="en-US" altLang="zh-CN" sz="2000" b="1" dirty="0">
                <a:solidFill>
                  <a:srgbClr val="000000"/>
                </a:solidFill>
              </a:rPr>
              <a:t>L</a:t>
            </a:r>
            <a:r>
              <a:rPr kumimoji="1" lang="zh-CN" altLang="en-US" sz="2000" b="1" dirty="0">
                <a:solidFill>
                  <a:srgbClr val="000000"/>
                </a:solidFill>
              </a:rPr>
              <a:t>。</a:t>
            </a:r>
          </a:p>
        </p:txBody>
      </p:sp>
      <p:sp>
        <p:nvSpPr>
          <p:cNvPr id="22" name="TextBox 21"/>
          <p:cNvSpPr txBox="1"/>
          <p:nvPr/>
        </p:nvSpPr>
        <p:spPr>
          <a:xfrm>
            <a:off x="479502" y="2197524"/>
            <a:ext cx="3454792" cy="4093428"/>
          </a:xfrm>
          <a:prstGeom prst="rect">
            <a:avLst/>
          </a:prstGeom>
          <a:noFill/>
        </p:spPr>
        <p:txBody>
          <a:bodyPr wrap="none" rtlCol="0">
            <a:spAutoFit/>
          </a:bodyPr>
          <a:lstStyle/>
          <a:p>
            <a:pPr eaLnBrk="0" fontAlgn="base" hangingPunct="0">
              <a:spcBef>
                <a:spcPct val="0"/>
              </a:spcBef>
              <a:spcAft>
                <a:spcPct val="0"/>
              </a:spcAft>
            </a:pPr>
            <a:r>
              <a:rPr kumimoji="1" lang="zh-CN" altLang="en-US" sz="2000" b="1" dirty="0">
                <a:solidFill>
                  <a:srgbClr val="000000"/>
                </a:solidFill>
              </a:rPr>
              <a:t>关锁操作：</a:t>
            </a:r>
            <a:endParaRPr kumimoji="1" lang="en-US" altLang="zh-CN" sz="2000" b="1" dirty="0">
              <a:solidFill>
                <a:srgbClr val="000000"/>
              </a:solidFill>
            </a:endParaRPr>
          </a:p>
          <a:p>
            <a:pPr eaLnBrk="0" fontAlgn="base" hangingPunct="0">
              <a:spcBef>
                <a:spcPct val="0"/>
              </a:spcBef>
              <a:spcAft>
                <a:spcPct val="0"/>
              </a:spcAft>
            </a:pPr>
            <a:r>
              <a:rPr kumimoji="1" lang="en-US" altLang="zh-CN" sz="2000" b="1" dirty="0">
                <a:solidFill>
                  <a:srgbClr val="000000"/>
                </a:solidFill>
              </a:rPr>
              <a:t>void Lock( </a:t>
            </a:r>
            <a:r>
              <a:rPr kumimoji="1" lang="en-US" altLang="zh-CN" sz="2000" b="1" dirty="0">
                <a:solidFill>
                  <a:srgbClr val="000000"/>
                </a:solidFill>
                <a:effectLst>
                  <a:outerShdw blurRad="38100" dist="38100" dir="2700000" algn="tl">
                    <a:srgbClr val="000000">
                      <a:alpha val="43137"/>
                    </a:srgbClr>
                  </a:outerShdw>
                </a:effectLst>
              </a:rPr>
              <a:t>lock</a:t>
            </a:r>
            <a:r>
              <a:rPr kumimoji="1" lang="en-US" altLang="zh-CN" sz="2000" b="1" dirty="0">
                <a:solidFill>
                  <a:srgbClr val="000000"/>
                </a:solidFill>
              </a:rPr>
              <a:t>)</a:t>
            </a:r>
          </a:p>
          <a:p>
            <a:pPr eaLnBrk="0" fontAlgn="base" hangingPunct="0">
              <a:spcBef>
                <a:spcPct val="0"/>
              </a:spcBef>
              <a:spcAft>
                <a:spcPct val="0"/>
              </a:spcAft>
            </a:pPr>
            <a:r>
              <a:rPr kumimoji="1" lang="en-US" altLang="zh-CN" sz="2000" b="1" dirty="0">
                <a:solidFill>
                  <a:srgbClr val="000000"/>
                </a:solidFill>
              </a:rPr>
              <a:t>{</a:t>
            </a:r>
          </a:p>
          <a:p>
            <a:pPr eaLnBrk="0" fontAlgn="base" hangingPunct="0">
              <a:spcBef>
                <a:spcPct val="0"/>
              </a:spcBef>
              <a:spcAft>
                <a:spcPct val="0"/>
              </a:spcAft>
            </a:pPr>
            <a:r>
              <a:rPr kumimoji="1" lang="en-US" altLang="zh-CN" sz="2000" b="1" dirty="0">
                <a:solidFill>
                  <a:srgbClr val="000000"/>
                </a:solidFill>
              </a:rPr>
              <a:t>     if (</a:t>
            </a:r>
            <a:r>
              <a:rPr kumimoji="1" lang="en-US" altLang="zh-CN" sz="2000" b="1" dirty="0">
                <a:solidFill>
                  <a:srgbClr val="000000"/>
                </a:solidFill>
                <a:effectLst>
                  <a:outerShdw blurRad="38100" dist="38100" dir="2700000" algn="tl">
                    <a:srgbClr val="000000">
                      <a:alpha val="43137"/>
                    </a:srgbClr>
                  </a:outerShdw>
                </a:effectLst>
              </a:rPr>
              <a:t>lock</a:t>
            </a:r>
            <a:r>
              <a:rPr kumimoji="1" lang="en-US" altLang="zh-CN" sz="2000" b="1" dirty="0">
                <a:solidFill>
                  <a:srgbClr val="000000"/>
                </a:solidFill>
              </a:rPr>
              <a:t>) </a:t>
            </a:r>
          </a:p>
          <a:p>
            <a:pPr eaLnBrk="0" fontAlgn="base" hangingPunct="0">
              <a:spcBef>
                <a:spcPct val="0"/>
              </a:spcBef>
              <a:spcAft>
                <a:spcPct val="0"/>
              </a:spcAft>
            </a:pPr>
            <a:r>
              <a:rPr kumimoji="1" lang="en-US" altLang="zh-CN" sz="2000" b="1" dirty="0">
                <a:solidFill>
                  <a:srgbClr val="000000"/>
                </a:solidFill>
              </a:rPr>
              <a:t>     {</a:t>
            </a:r>
          </a:p>
          <a:p>
            <a:pPr eaLnBrk="0" fontAlgn="base" hangingPunct="0">
              <a:spcBef>
                <a:spcPct val="0"/>
              </a:spcBef>
              <a:spcAft>
                <a:spcPct val="0"/>
              </a:spcAft>
            </a:pPr>
            <a:r>
              <a:rPr kumimoji="1" lang="zh-CN" altLang="en-US" sz="2000" b="1" dirty="0">
                <a:solidFill>
                  <a:srgbClr val="000000"/>
                </a:solidFill>
              </a:rPr>
              <a:t>          阻塞当前进程</a:t>
            </a:r>
            <a:r>
              <a:rPr kumimoji="1" lang="en-US" altLang="zh-CN" sz="2000" b="1" dirty="0">
                <a:solidFill>
                  <a:srgbClr val="000000"/>
                </a:solidFill>
              </a:rPr>
              <a:t>;</a:t>
            </a:r>
          </a:p>
          <a:p>
            <a:pPr eaLnBrk="0" fontAlgn="base" hangingPunct="0">
              <a:spcBef>
                <a:spcPct val="0"/>
              </a:spcBef>
              <a:spcAft>
                <a:spcPct val="0"/>
              </a:spcAft>
            </a:pPr>
            <a:r>
              <a:rPr kumimoji="1" lang="en-US" altLang="zh-CN" sz="2000" b="1" dirty="0">
                <a:solidFill>
                  <a:srgbClr val="000000"/>
                </a:solidFill>
              </a:rPr>
              <a:t>          </a:t>
            </a:r>
            <a:r>
              <a:rPr kumimoji="1" lang="zh-CN" altLang="en-US" sz="2000" b="1" dirty="0">
                <a:solidFill>
                  <a:srgbClr val="000000"/>
                </a:solidFill>
              </a:rPr>
              <a:t>将当前进程放进队列</a:t>
            </a:r>
            <a:r>
              <a:rPr kumimoji="1" lang="en-US" altLang="zh-CN" sz="2000" b="1" dirty="0">
                <a:solidFill>
                  <a:srgbClr val="000000"/>
                </a:solidFill>
              </a:rPr>
              <a:t>L;</a:t>
            </a:r>
          </a:p>
          <a:p>
            <a:pPr eaLnBrk="0" fontAlgn="base" hangingPunct="0">
              <a:spcBef>
                <a:spcPct val="0"/>
              </a:spcBef>
              <a:spcAft>
                <a:spcPct val="0"/>
              </a:spcAft>
            </a:pPr>
            <a:r>
              <a:rPr kumimoji="1" lang="en-US" altLang="zh-CN" sz="2000" b="1" dirty="0">
                <a:solidFill>
                  <a:srgbClr val="000000"/>
                </a:solidFill>
              </a:rPr>
              <a:t>     }</a:t>
            </a:r>
          </a:p>
          <a:p>
            <a:pPr eaLnBrk="0" fontAlgn="base" hangingPunct="0">
              <a:spcBef>
                <a:spcPct val="0"/>
              </a:spcBef>
              <a:spcAft>
                <a:spcPct val="0"/>
              </a:spcAft>
            </a:pPr>
            <a:r>
              <a:rPr kumimoji="1" lang="en-US" altLang="zh-CN" sz="2000" b="1" dirty="0">
                <a:solidFill>
                  <a:srgbClr val="000000"/>
                </a:solidFill>
              </a:rPr>
              <a:t>     else</a:t>
            </a:r>
          </a:p>
          <a:p>
            <a:pPr eaLnBrk="0" fontAlgn="base" hangingPunct="0">
              <a:spcBef>
                <a:spcPct val="0"/>
              </a:spcBef>
              <a:spcAft>
                <a:spcPct val="0"/>
              </a:spcAft>
            </a:pPr>
            <a:r>
              <a:rPr kumimoji="1" lang="en-US" altLang="zh-CN" sz="2000" b="1" dirty="0">
                <a:solidFill>
                  <a:srgbClr val="000000"/>
                </a:solidFill>
              </a:rPr>
              <a:t>     {</a:t>
            </a:r>
          </a:p>
          <a:p>
            <a:pPr eaLnBrk="0" fontAlgn="base" hangingPunct="0">
              <a:spcBef>
                <a:spcPct val="0"/>
              </a:spcBef>
              <a:spcAft>
                <a:spcPct val="0"/>
              </a:spcAft>
            </a:pPr>
            <a:r>
              <a:rPr kumimoji="1" lang="en-US" altLang="zh-CN" sz="2000" b="1" dirty="0">
                <a:solidFill>
                  <a:srgbClr val="000000"/>
                </a:solidFill>
              </a:rPr>
              <a:t>           </a:t>
            </a:r>
            <a:r>
              <a:rPr kumimoji="1" lang="en-US" altLang="zh-CN" sz="2000" b="1" dirty="0">
                <a:solidFill>
                  <a:srgbClr val="000000"/>
                </a:solidFill>
                <a:effectLst>
                  <a:outerShdw blurRad="38100" dist="38100" dir="2700000" algn="tl">
                    <a:srgbClr val="000000">
                      <a:alpha val="43137"/>
                    </a:srgbClr>
                  </a:outerShdw>
                </a:effectLst>
              </a:rPr>
              <a:t>lock</a:t>
            </a:r>
            <a:r>
              <a:rPr kumimoji="1" lang="en-US" altLang="zh-CN" sz="2000" b="1" dirty="0">
                <a:solidFill>
                  <a:srgbClr val="000000"/>
                </a:solidFill>
              </a:rPr>
              <a:t> = true;</a:t>
            </a:r>
          </a:p>
          <a:p>
            <a:pPr eaLnBrk="0" fontAlgn="base" hangingPunct="0">
              <a:spcBef>
                <a:spcPct val="0"/>
              </a:spcBef>
              <a:spcAft>
                <a:spcPct val="0"/>
              </a:spcAft>
            </a:pPr>
            <a:r>
              <a:rPr kumimoji="1" lang="en-US" altLang="zh-CN" sz="2000" b="1" dirty="0">
                <a:solidFill>
                  <a:srgbClr val="000000"/>
                </a:solidFill>
              </a:rPr>
              <a:t>     }</a:t>
            </a:r>
          </a:p>
          <a:p>
            <a:pPr eaLnBrk="0" fontAlgn="base" hangingPunct="0">
              <a:spcBef>
                <a:spcPct val="0"/>
              </a:spcBef>
              <a:spcAft>
                <a:spcPct val="0"/>
              </a:spcAft>
            </a:pPr>
            <a:r>
              <a:rPr kumimoji="1" lang="en-US" altLang="zh-CN" sz="2000" b="1" dirty="0">
                <a:solidFill>
                  <a:srgbClr val="000000"/>
                </a:solidFill>
              </a:rPr>
              <a:t>}</a:t>
            </a:r>
            <a:endParaRPr kumimoji="1" lang="zh-CN" altLang="en-US" sz="2000" b="1" dirty="0">
              <a:solidFill>
                <a:srgbClr val="000000"/>
              </a:solidFill>
            </a:endParaRPr>
          </a:p>
        </p:txBody>
      </p:sp>
      <p:sp>
        <p:nvSpPr>
          <p:cNvPr id="6" name="右大括号 5"/>
          <p:cNvSpPr/>
          <p:nvPr/>
        </p:nvSpPr>
        <p:spPr bwMode="auto">
          <a:xfrm>
            <a:off x="3934294" y="3124200"/>
            <a:ext cx="256706" cy="2819400"/>
          </a:xfrm>
          <a:prstGeom prst="righ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342900" indent="-342900" fontAlgn="base">
              <a:lnSpc>
                <a:spcPct val="80000"/>
              </a:lnSpc>
              <a:spcBef>
                <a:spcPct val="20000"/>
              </a:spcBef>
              <a:spcAft>
                <a:spcPct val="0"/>
              </a:spcAft>
              <a:buFontTx/>
              <a:buBlip>
                <a:blip r:embed="rId2"/>
              </a:buBlip>
            </a:pPr>
            <a:endParaRPr kumimoji="1" lang="zh-CN" altLang="en-US" sz="2400" b="1">
              <a:solidFill>
                <a:srgbClr val="000000"/>
              </a:solidFill>
            </a:endParaRPr>
          </a:p>
        </p:txBody>
      </p:sp>
      <p:sp>
        <p:nvSpPr>
          <p:cNvPr id="7" name="TextBox 6"/>
          <p:cNvSpPr txBox="1"/>
          <p:nvPr/>
        </p:nvSpPr>
        <p:spPr>
          <a:xfrm>
            <a:off x="4216616" y="4267200"/>
            <a:ext cx="812584" cy="830997"/>
          </a:xfrm>
          <a:prstGeom prst="rect">
            <a:avLst/>
          </a:prstGeom>
          <a:noFill/>
        </p:spPr>
        <p:txBody>
          <a:bodyPr wrap="square" rtlCol="0">
            <a:spAutoFit/>
          </a:bodyPr>
          <a:lstStyle/>
          <a:p>
            <a:pPr eaLnBrk="0" fontAlgn="base" hangingPunct="0">
              <a:spcBef>
                <a:spcPct val="0"/>
              </a:spcBef>
              <a:spcAft>
                <a:spcPct val="0"/>
              </a:spcAft>
            </a:pPr>
            <a:r>
              <a:rPr kumimoji="1" lang="zh-CN" altLang="en-US" sz="2400" b="1" dirty="0">
                <a:solidFill>
                  <a:srgbClr val="000000"/>
                </a:solidFill>
              </a:rPr>
              <a:t>原子操作</a:t>
            </a:r>
          </a:p>
        </p:txBody>
      </p:sp>
      <p:sp>
        <p:nvSpPr>
          <p:cNvPr id="25" name="TextBox 24"/>
          <p:cNvSpPr txBox="1"/>
          <p:nvPr/>
        </p:nvSpPr>
        <p:spPr>
          <a:xfrm>
            <a:off x="5715000" y="2583757"/>
            <a:ext cx="3017173" cy="1938992"/>
          </a:xfrm>
          <a:prstGeom prst="rect">
            <a:avLst/>
          </a:prstGeom>
          <a:noFill/>
        </p:spPr>
        <p:txBody>
          <a:bodyPr wrap="none" rtlCol="0">
            <a:spAutoFit/>
          </a:bodyPr>
          <a:lstStyle/>
          <a:p>
            <a:pPr eaLnBrk="0" fontAlgn="base" hangingPunct="0">
              <a:spcBef>
                <a:spcPct val="0"/>
              </a:spcBef>
              <a:spcAft>
                <a:spcPct val="0"/>
              </a:spcAft>
            </a:pPr>
            <a:r>
              <a:rPr kumimoji="1" lang="zh-CN" altLang="en-US" sz="2000" b="1" dirty="0">
                <a:solidFill>
                  <a:srgbClr val="000000"/>
                </a:solidFill>
              </a:rPr>
              <a:t>开锁操作：</a:t>
            </a:r>
            <a:endParaRPr kumimoji="1" lang="en-US" altLang="zh-CN" sz="2000" b="1" dirty="0">
              <a:solidFill>
                <a:srgbClr val="000000"/>
              </a:solidFill>
            </a:endParaRPr>
          </a:p>
          <a:p>
            <a:pPr eaLnBrk="0" fontAlgn="base" hangingPunct="0">
              <a:spcBef>
                <a:spcPct val="0"/>
              </a:spcBef>
              <a:spcAft>
                <a:spcPct val="0"/>
              </a:spcAft>
            </a:pPr>
            <a:r>
              <a:rPr kumimoji="1" lang="en-US" altLang="zh-CN" sz="2000" b="1" dirty="0">
                <a:solidFill>
                  <a:srgbClr val="000000"/>
                </a:solidFill>
              </a:rPr>
              <a:t>void Unlock( </a:t>
            </a:r>
            <a:r>
              <a:rPr kumimoji="1" lang="en-US" altLang="zh-CN" sz="2000" b="1" dirty="0">
                <a:solidFill>
                  <a:srgbClr val="000000"/>
                </a:solidFill>
                <a:effectLst>
                  <a:outerShdw blurRad="38100" dist="38100" dir="2700000" algn="tl">
                    <a:srgbClr val="000000">
                      <a:alpha val="43137"/>
                    </a:srgbClr>
                  </a:outerShdw>
                </a:effectLst>
              </a:rPr>
              <a:t>lock</a:t>
            </a:r>
            <a:r>
              <a:rPr kumimoji="1" lang="en-US" altLang="zh-CN" sz="2000" b="1" dirty="0">
                <a:solidFill>
                  <a:srgbClr val="000000"/>
                </a:solidFill>
              </a:rPr>
              <a:t>)</a:t>
            </a:r>
          </a:p>
          <a:p>
            <a:pPr eaLnBrk="0" fontAlgn="base" hangingPunct="0">
              <a:spcBef>
                <a:spcPct val="0"/>
              </a:spcBef>
              <a:spcAft>
                <a:spcPct val="0"/>
              </a:spcAft>
            </a:pPr>
            <a:r>
              <a:rPr kumimoji="1" lang="en-US" altLang="zh-CN" sz="2000" b="1" dirty="0">
                <a:solidFill>
                  <a:srgbClr val="000000"/>
                </a:solidFill>
              </a:rPr>
              <a:t>{</a:t>
            </a:r>
          </a:p>
          <a:p>
            <a:pPr eaLnBrk="0" fontAlgn="base" hangingPunct="0">
              <a:spcBef>
                <a:spcPct val="0"/>
              </a:spcBef>
              <a:spcAft>
                <a:spcPct val="0"/>
              </a:spcAft>
            </a:pPr>
            <a:r>
              <a:rPr kumimoji="1" lang="en-US" altLang="zh-CN" sz="2000" b="1" dirty="0">
                <a:solidFill>
                  <a:srgbClr val="000000"/>
                </a:solidFill>
              </a:rPr>
              <a:t>     </a:t>
            </a:r>
            <a:r>
              <a:rPr kumimoji="1" lang="en-US" altLang="zh-CN" sz="2000" b="1" dirty="0">
                <a:solidFill>
                  <a:srgbClr val="000000"/>
                </a:solidFill>
                <a:effectLst>
                  <a:outerShdw blurRad="38100" dist="38100" dir="2700000" algn="tl">
                    <a:srgbClr val="000000">
                      <a:alpha val="43137"/>
                    </a:srgbClr>
                  </a:outerShdw>
                </a:effectLst>
              </a:rPr>
              <a:t>lock</a:t>
            </a:r>
            <a:r>
              <a:rPr kumimoji="1" lang="en-US" altLang="zh-CN" sz="2000" b="1" dirty="0">
                <a:solidFill>
                  <a:srgbClr val="000000"/>
                </a:solidFill>
              </a:rPr>
              <a:t> = false;</a:t>
            </a:r>
          </a:p>
          <a:p>
            <a:pPr eaLnBrk="0" fontAlgn="base" hangingPunct="0">
              <a:spcBef>
                <a:spcPct val="0"/>
              </a:spcBef>
              <a:spcAft>
                <a:spcPct val="0"/>
              </a:spcAft>
            </a:pPr>
            <a:r>
              <a:rPr kumimoji="1" lang="en-US" altLang="zh-CN" sz="2000" b="1" dirty="0">
                <a:solidFill>
                  <a:srgbClr val="000000"/>
                </a:solidFill>
              </a:rPr>
              <a:t>     </a:t>
            </a:r>
            <a:r>
              <a:rPr kumimoji="1" lang="zh-CN" altLang="en-US" sz="2000" b="1" dirty="0">
                <a:solidFill>
                  <a:srgbClr val="000000"/>
                </a:solidFill>
              </a:rPr>
              <a:t>从队列</a:t>
            </a:r>
            <a:r>
              <a:rPr kumimoji="1" lang="en-US" altLang="zh-CN" sz="2000" b="1" dirty="0">
                <a:solidFill>
                  <a:srgbClr val="000000"/>
                </a:solidFill>
              </a:rPr>
              <a:t>L</a:t>
            </a:r>
            <a:r>
              <a:rPr kumimoji="1" lang="zh-CN" altLang="en-US" sz="2000" b="1" dirty="0">
                <a:solidFill>
                  <a:srgbClr val="000000"/>
                </a:solidFill>
              </a:rPr>
              <a:t>唤醒一个进程</a:t>
            </a:r>
            <a:endParaRPr kumimoji="1" lang="en-US" altLang="zh-CN" sz="2000" b="1" dirty="0">
              <a:solidFill>
                <a:srgbClr val="000000"/>
              </a:solidFill>
            </a:endParaRPr>
          </a:p>
          <a:p>
            <a:pPr eaLnBrk="0" fontAlgn="base" hangingPunct="0">
              <a:spcBef>
                <a:spcPct val="0"/>
              </a:spcBef>
              <a:spcAft>
                <a:spcPct val="0"/>
              </a:spcAft>
            </a:pPr>
            <a:r>
              <a:rPr kumimoji="1" lang="en-US" altLang="zh-CN" sz="2000" b="1" dirty="0">
                <a:solidFill>
                  <a:srgbClr val="000000"/>
                </a:solidFill>
              </a:rPr>
              <a:t>}</a:t>
            </a:r>
            <a:endParaRPr kumimoji="1" lang="zh-CN" altLang="en-US" sz="2000" b="1" dirty="0">
              <a:solidFill>
                <a:srgbClr val="000000"/>
              </a:solidFill>
            </a:endParaRPr>
          </a:p>
        </p:txBody>
      </p:sp>
      <p:cxnSp>
        <p:nvCxnSpPr>
          <p:cNvPr id="13" name="直接连接符 12"/>
          <p:cNvCxnSpPr/>
          <p:nvPr/>
        </p:nvCxnSpPr>
        <p:spPr bwMode="auto">
          <a:xfrm>
            <a:off x="5334000" y="2286000"/>
            <a:ext cx="0" cy="3657600"/>
          </a:xfrm>
          <a:prstGeom prst="line">
            <a:avLst/>
          </a:prstGeom>
          <a:noFill/>
          <a:ln w="952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510023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2.3 </a:t>
            </a:r>
            <a:r>
              <a:rPr lang="zh-CN" altLang="en-US" dirty="0" smtClean="0"/>
              <a:t>进程同步</a:t>
            </a:r>
            <a:endParaRPr lang="zh-CN" altLang="en-US" dirty="0"/>
          </a:p>
        </p:txBody>
      </p:sp>
      <p:sp>
        <p:nvSpPr>
          <p:cNvPr id="8" name="矩形 7"/>
          <p:cNvSpPr/>
          <p:nvPr/>
        </p:nvSpPr>
        <p:spPr>
          <a:xfrm>
            <a:off x="464634" y="886361"/>
            <a:ext cx="8069766" cy="400110"/>
          </a:xfrm>
          <a:prstGeom prst="rect">
            <a:avLst/>
          </a:prstGeom>
        </p:spPr>
        <p:txBody>
          <a:bodyPr wrap="square">
            <a:spAutoFit/>
          </a:bodyPr>
          <a:lstStyle/>
          <a:p>
            <a:pPr eaLnBrk="0" fontAlgn="base" hangingPunct="0">
              <a:spcBef>
                <a:spcPct val="0"/>
              </a:spcBef>
              <a:spcAft>
                <a:spcPct val="0"/>
              </a:spcAft>
            </a:pPr>
            <a:r>
              <a:rPr kumimoji="1" lang="zh-CN" altLang="en-US" sz="2000" b="1" dirty="0">
                <a:solidFill>
                  <a:srgbClr val="000000"/>
                </a:solidFill>
              </a:rPr>
              <a:t>例：进程</a:t>
            </a:r>
            <a:r>
              <a:rPr kumimoji="1" lang="en-US" altLang="zh-CN" sz="2000" b="1" dirty="0">
                <a:solidFill>
                  <a:srgbClr val="000000"/>
                </a:solidFill>
              </a:rPr>
              <a:t>A</a:t>
            </a:r>
            <a:r>
              <a:rPr kumimoji="1" lang="zh-CN" altLang="en-US" sz="2000" b="1" dirty="0">
                <a:solidFill>
                  <a:srgbClr val="000000"/>
                </a:solidFill>
              </a:rPr>
              <a:t>、</a:t>
            </a:r>
            <a:r>
              <a:rPr kumimoji="1" lang="en-US" altLang="zh-CN" sz="2000" b="1" dirty="0">
                <a:solidFill>
                  <a:srgbClr val="000000"/>
                </a:solidFill>
              </a:rPr>
              <a:t>B</a:t>
            </a:r>
            <a:r>
              <a:rPr kumimoji="1" lang="zh-CN" altLang="en-US" sz="2000" b="1" dirty="0">
                <a:solidFill>
                  <a:srgbClr val="000000"/>
                </a:solidFill>
              </a:rPr>
              <a:t>、</a:t>
            </a:r>
            <a:r>
              <a:rPr kumimoji="1" lang="en-US" altLang="zh-CN" sz="2000" b="1" dirty="0">
                <a:solidFill>
                  <a:srgbClr val="000000"/>
                </a:solidFill>
              </a:rPr>
              <a:t>C</a:t>
            </a:r>
            <a:r>
              <a:rPr kumimoji="1" lang="zh-CN" altLang="en-US" sz="2000" b="1" dirty="0">
                <a:solidFill>
                  <a:srgbClr val="000000"/>
                </a:solidFill>
              </a:rPr>
              <a:t>需要互斥访问临界区资源。</a:t>
            </a:r>
          </a:p>
        </p:txBody>
      </p:sp>
      <p:sp>
        <p:nvSpPr>
          <p:cNvPr id="22" name="TextBox 21"/>
          <p:cNvSpPr txBox="1"/>
          <p:nvPr/>
        </p:nvSpPr>
        <p:spPr>
          <a:xfrm>
            <a:off x="490653" y="1536538"/>
            <a:ext cx="2032929" cy="1323439"/>
          </a:xfrm>
          <a:prstGeom prst="rect">
            <a:avLst/>
          </a:prstGeom>
          <a:noFill/>
          <a:ln>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ln>
        </p:spPr>
        <p:txBody>
          <a:bodyPr wrap="none" rtlCol="0">
            <a:spAutoFit/>
          </a:bodyPr>
          <a:lstStyle/>
          <a:p>
            <a:pPr eaLnBrk="0" fontAlgn="base" hangingPunct="0">
              <a:spcBef>
                <a:spcPct val="0"/>
              </a:spcBef>
              <a:spcAft>
                <a:spcPct val="0"/>
              </a:spcAft>
            </a:pPr>
            <a:r>
              <a:rPr kumimoji="1" lang="zh-CN" altLang="en-US" sz="2000" b="1" dirty="0">
                <a:solidFill>
                  <a:srgbClr val="000000"/>
                </a:solidFill>
              </a:rPr>
              <a:t>进程</a:t>
            </a:r>
            <a:r>
              <a:rPr kumimoji="1" lang="en-US" altLang="zh-CN" sz="2000" b="1" dirty="0">
                <a:solidFill>
                  <a:srgbClr val="000000"/>
                </a:solidFill>
              </a:rPr>
              <a:t>A</a:t>
            </a:r>
            <a:r>
              <a:rPr kumimoji="1" lang="zh-CN" altLang="en-US" sz="2000" b="1" dirty="0">
                <a:solidFill>
                  <a:srgbClr val="000000"/>
                </a:solidFill>
              </a:rPr>
              <a:t>、</a:t>
            </a:r>
            <a:r>
              <a:rPr kumimoji="1" lang="en-US" altLang="zh-CN" sz="2000" b="1" dirty="0">
                <a:solidFill>
                  <a:srgbClr val="000000"/>
                </a:solidFill>
              </a:rPr>
              <a:t>B</a:t>
            </a:r>
            <a:r>
              <a:rPr kumimoji="1" lang="zh-CN" altLang="en-US" sz="2000" b="1" dirty="0">
                <a:solidFill>
                  <a:srgbClr val="000000"/>
                </a:solidFill>
              </a:rPr>
              <a:t>、</a:t>
            </a:r>
            <a:r>
              <a:rPr kumimoji="1" lang="en-US" altLang="zh-CN" sz="2000" b="1" dirty="0">
                <a:solidFill>
                  <a:srgbClr val="000000"/>
                </a:solidFill>
              </a:rPr>
              <a:t>C</a:t>
            </a:r>
            <a:r>
              <a:rPr kumimoji="1" lang="zh-CN" altLang="en-US" sz="2000" b="1" dirty="0">
                <a:solidFill>
                  <a:srgbClr val="000000"/>
                </a:solidFill>
              </a:rPr>
              <a:t>：</a:t>
            </a:r>
            <a:endParaRPr kumimoji="1" lang="en-US" altLang="zh-CN" sz="2000" b="1" dirty="0">
              <a:solidFill>
                <a:srgbClr val="000000"/>
              </a:solidFill>
            </a:endParaRPr>
          </a:p>
          <a:p>
            <a:pPr eaLnBrk="0" fontAlgn="base" hangingPunct="0">
              <a:spcBef>
                <a:spcPct val="0"/>
              </a:spcBef>
              <a:spcAft>
                <a:spcPct val="0"/>
              </a:spcAft>
            </a:pPr>
            <a:r>
              <a:rPr kumimoji="1" lang="en-US" altLang="zh-CN" sz="2000" b="1" dirty="0">
                <a:solidFill>
                  <a:srgbClr val="000000"/>
                </a:solidFill>
              </a:rPr>
              <a:t>Lock( </a:t>
            </a:r>
            <a:r>
              <a:rPr kumimoji="1" lang="en-US" altLang="zh-CN" sz="2000" b="1" dirty="0">
                <a:solidFill>
                  <a:srgbClr val="000000"/>
                </a:solidFill>
                <a:effectLst>
                  <a:outerShdw blurRad="38100" dist="38100" dir="2700000" algn="tl">
                    <a:srgbClr val="000000">
                      <a:alpha val="43137"/>
                    </a:srgbClr>
                  </a:outerShdw>
                </a:effectLst>
              </a:rPr>
              <a:t>lock</a:t>
            </a:r>
            <a:r>
              <a:rPr kumimoji="1" lang="en-US" altLang="zh-CN" sz="2000" b="1" dirty="0">
                <a:solidFill>
                  <a:srgbClr val="000000"/>
                </a:solidFill>
              </a:rPr>
              <a:t>);</a:t>
            </a:r>
          </a:p>
          <a:p>
            <a:pPr eaLnBrk="0" fontAlgn="base" hangingPunct="0">
              <a:spcBef>
                <a:spcPct val="0"/>
              </a:spcBef>
              <a:spcAft>
                <a:spcPct val="0"/>
              </a:spcAft>
            </a:pPr>
            <a:r>
              <a:rPr kumimoji="1" lang="zh-CN" altLang="en-US" sz="2000" b="1" dirty="0">
                <a:solidFill>
                  <a:srgbClr val="000000"/>
                </a:solidFill>
              </a:rPr>
              <a:t>临界区</a:t>
            </a:r>
            <a:endParaRPr kumimoji="1" lang="en-US" altLang="zh-CN" sz="2000" b="1" dirty="0">
              <a:solidFill>
                <a:srgbClr val="000000"/>
              </a:solidFill>
            </a:endParaRPr>
          </a:p>
          <a:p>
            <a:pPr eaLnBrk="0" fontAlgn="base" hangingPunct="0">
              <a:spcBef>
                <a:spcPct val="0"/>
              </a:spcBef>
              <a:spcAft>
                <a:spcPct val="0"/>
              </a:spcAft>
            </a:pPr>
            <a:r>
              <a:rPr kumimoji="1" lang="en-US" altLang="zh-CN" sz="2000" b="1" dirty="0">
                <a:solidFill>
                  <a:srgbClr val="000000"/>
                </a:solidFill>
              </a:rPr>
              <a:t>Unlock(</a:t>
            </a:r>
            <a:r>
              <a:rPr kumimoji="1" lang="en-US" altLang="zh-CN" sz="2000" b="1" dirty="0">
                <a:solidFill>
                  <a:srgbClr val="000000"/>
                </a:solidFill>
                <a:effectLst>
                  <a:outerShdw blurRad="38100" dist="38100" dir="2700000" algn="tl">
                    <a:srgbClr val="000000">
                      <a:alpha val="43137"/>
                    </a:srgbClr>
                  </a:outerShdw>
                </a:effectLst>
              </a:rPr>
              <a:t>lock</a:t>
            </a:r>
            <a:r>
              <a:rPr kumimoji="1" lang="en-US" altLang="zh-CN" sz="2000" b="1" dirty="0">
                <a:solidFill>
                  <a:srgbClr val="000000"/>
                </a:solidFill>
              </a:rPr>
              <a:t>);</a:t>
            </a:r>
          </a:p>
        </p:txBody>
      </p:sp>
      <p:sp>
        <p:nvSpPr>
          <p:cNvPr id="10" name="TextBox 9"/>
          <p:cNvSpPr txBox="1"/>
          <p:nvPr/>
        </p:nvSpPr>
        <p:spPr>
          <a:xfrm>
            <a:off x="490653" y="3244338"/>
            <a:ext cx="4241867" cy="400110"/>
          </a:xfrm>
          <a:prstGeom prst="rect">
            <a:avLst/>
          </a:prstGeom>
          <a:noFill/>
          <a:ln>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ln>
        </p:spPr>
        <p:txBody>
          <a:bodyPr wrap="none" rtlCol="0">
            <a:spAutoFit/>
          </a:bodyPr>
          <a:lstStyle/>
          <a:p>
            <a:pPr eaLnBrk="0" fontAlgn="base" hangingPunct="0">
              <a:spcBef>
                <a:spcPct val="0"/>
              </a:spcBef>
              <a:spcAft>
                <a:spcPct val="0"/>
              </a:spcAft>
            </a:pPr>
            <a:r>
              <a:rPr kumimoji="1" lang="zh-CN" altLang="en-US" sz="2000" b="1" dirty="0">
                <a:solidFill>
                  <a:srgbClr val="000000"/>
                </a:solidFill>
              </a:rPr>
              <a:t>假设当前进程</a:t>
            </a:r>
            <a:r>
              <a:rPr kumimoji="1" lang="en-US" altLang="zh-CN" sz="2000" b="1" dirty="0">
                <a:solidFill>
                  <a:srgbClr val="000000"/>
                </a:solidFill>
              </a:rPr>
              <a:t>A</a:t>
            </a:r>
            <a:r>
              <a:rPr kumimoji="1" lang="zh-CN" altLang="en-US" sz="2000" b="1" dirty="0">
                <a:solidFill>
                  <a:srgbClr val="000000"/>
                </a:solidFill>
              </a:rPr>
              <a:t>正在使用临界区资源</a:t>
            </a:r>
            <a:endParaRPr kumimoji="1" lang="en-US" altLang="zh-CN" sz="2000" b="1" dirty="0">
              <a:solidFill>
                <a:srgbClr val="000000"/>
              </a:solidFill>
            </a:endParaRPr>
          </a:p>
        </p:txBody>
      </p:sp>
      <p:sp>
        <p:nvSpPr>
          <p:cNvPr id="3" name="矩形 2"/>
          <p:cNvSpPr/>
          <p:nvPr/>
        </p:nvSpPr>
        <p:spPr bwMode="auto">
          <a:xfrm>
            <a:off x="503665" y="3823010"/>
            <a:ext cx="457200" cy="457200"/>
          </a:xfrm>
          <a:prstGeom prst="rect">
            <a:avLst/>
          </a:prstGeom>
          <a:solidFill>
            <a:srgbClr val="FF0000">
              <a:alpha val="45000"/>
            </a:srgbClr>
          </a:solidFill>
          <a:ln>
            <a:noFill/>
          </a:ln>
          <a:effectLst/>
          <a:extLst/>
        </p:spPr>
        <p:txBody>
          <a:bodyPr vert="horz" wrap="square" lIns="91440" tIns="45720" rIns="91440" bIns="45720" numCol="1" rtlCol="0" anchor="t" anchorCtr="0" compatLnSpc="1">
            <a:prstTxWarp prst="textNoShape">
              <a:avLst/>
            </a:prstTxWarp>
          </a:bodyPr>
          <a:lstStyle/>
          <a:p>
            <a:pPr fontAlgn="base">
              <a:lnSpc>
                <a:spcPct val="80000"/>
              </a:lnSpc>
              <a:spcBef>
                <a:spcPct val="20000"/>
              </a:spcBef>
              <a:spcAft>
                <a:spcPct val="0"/>
              </a:spcAft>
            </a:pPr>
            <a:r>
              <a:rPr kumimoji="1" lang="en-US" altLang="zh-CN" sz="2400" b="1" dirty="0">
                <a:solidFill>
                  <a:srgbClr val="000000"/>
                </a:solidFill>
              </a:rPr>
              <a:t>A</a:t>
            </a:r>
            <a:endParaRPr kumimoji="1" lang="zh-CN" altLang="en-US" sz="2400" b="1" dirty="0">
              <a:solidFill>
                <a:srgbClr val="000000"/>
              </a:solidFill>
            </a:endParaRPr>
          </a:p>
        </p:txBody>
      </p:sp>
      <p:sp>
        <p:nvSpPr>
          <p:cNvPr id="12" name="TextBox 11"/>
          <p:cNvSpPr txBox="1"/>
          <p:nvPr/>
        </p:nvSpPr>
        <p:spPr>
          <a:xfrm>
            <a:off x="490652" y="4419600"/>
            <a:ext cx="7765267" cy="400110"/>
          </a:xfrm>
          <a:prstGeom prst="rect">
            <a:avLst/>
          </a:prstGeom>
          <a:noFill/>
          <a:ln>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ln>
        </p:spPr>
        <p:txBody>
          <a:bodyPr wrap="none" rtlCol="0">
            <a:spAutoFit/>
          </a:bodyPr>
          <a:lstStyle/>
          <a:p>
            <a:pPr eaLnBrk="0" fontAlgn="base" hangingPunct="0">
              <a:spcBef>
                <a:spcPct val="0"/>
              </a:spcBef>
              <a:spcAft>
                <a:spcPct val="0"/>
              </a:spcAft>
            </a:pPr>
            <a:r>
              <a:rPr kumimoji="1" lang="zh-CN" altLang="en-US" sz="2000" b="1" dirty="0">
                <a:solidFill>
                  <a:srgbClr val="000000"/>
                </a:solidFill>
              </a:rPr>
              <a:t>此时，若调度进程</a:t>
            </a:r>
            <a:r>
              <a:rPr kumimoji="1" lang="en-US" altLang="zh-CN" sz="2000" b="1" dirty="0">
                <a:solidFill>
                  <a:srgbClr val="000000"/>
                </a:solidFill>
              </a:rPr>
              <a:t>B</a:t>
            </a:r>
            <a:r>
              <a:rPr kumimoji="1" lang="zh-CN" altLang="en-US" sz="2000" b="1" dirty="0">
                <a:solidFill>
                  <a:srgbClr val="000000"/>
                </a:solidFill>
              </a:rPr>
              <a:t>，在</a:t>
            </a:r>
            <a:r>
              <a:rPr kumimoji="1" lang="en-US" altLang="zh-CN" sz="2000" b="1" dirty="0">
                <a:solidFill>
                  <a:srgbClr val="000000"/>
                </a:solidFill>
              </a:rPr>
              <a:t>Lock</a:t>
            </a:r>
            <a:r>
              <a:rPr kumimoji="1" lang="zh-CN" altLang="en-US" sz="2000" b="1" dirty="0">
                <a:solidFill>
                  <a:srgbClr val="000000"/>
                </a:solidFill>
              </a:rPr>
              <a:t>操作中，</a:t>
            </a:r>
            <a:r>
              <a:rPr kumimoji="1" lang="en-US" altLang="zh-CN" sz="2000" b="1" dirty="0">
                <a:solidFill>
                  <a:srgbClr val="000000"/>
                </a:solidFill>
              </a:rPr>
              <a:t>B</a:t>
            </a:r>
            <a:r>
              <a:rPr kumimoji="1" lang="zh-CN" altLang="en-US" sz="2000" b="1" dirty="0">
                <a:solidFill>
                  <a:srgbClr val="000000"/>
                </a:solidFill>
              </a:rPr>
              <a:t>被阻塞，加进等待队列</a:t>
            </a:r>
            <a:r>
              <a:rPr kumimoji="1" lang="en-US" altLang="zh-CN" sz="2000" b="1" dirty="0">
                <a:solidFill>
                  <a:srgbClr val="000000"/>
                </a:solidFill>
              </a:rPr>
              <a:t>L</a:t>
            </a:r>
            <a:r>
              <a:rPr kumimoji="1" lang="zh-CN" altLang="en-US" sz="2000" b="1" dirty="0">
                <a:solidFill>
                  <a:srgbClr val="000000"/>
                </a:solidFill>
              </a:rPr>
              <a:t>。</a:t>
            </a:r>
            <a:endParaRPr kumimoji="1" lang="en-US" altLang="zh-CN" sz="2000" b="1" dirty="0">
              <a:solidFill>
                <a:srgbClr val="000000"/>
              </a:solidFill>
            </a:endParaRPr>
          </a:p>
        </p:txBody>
      </p:sp>
      <p:sp>
        <p:nvSpPr>
          <p:cNvPr id="4" name="TextBox 3"/>
          <p:cNvSpPr txBox="1"/>
          <p:nvPr/>
        </p:nvSpPr>
        <p:spPr>
          <a:xfrm>
            <a:off x="1507116" y="3786950"/>
            <a:ext cx="1919115" cy="461665"/>
          </a:xfrm>
          <a:prstGeom prst="rect">
            <a:avLst/>
          </a:prstGeom>
          <a:noFill/>
        </p:spPr>
        <p:txBody>
          <a:bodyPr wrap="none" rtlCol="0">
            <a:spAutoFit/>
          </a:bodyPr>
          <a:lstStyle/>
          <a:p>
            <a:pPr eaLnBrk="0" fontAlgn="base" hangingPunct="0">
              <a:spcBef>
                <a:spcPct val="0"/>
              </a:spcBef>
              <a:spcAft>
                <a:spcPct val="0"/>
              </a:spcAft>
            </a:pPr>
            <a:r>
              <a:rPr kumimoji="1" lang="zh-CN" altLang="en-US" sz="2400" b="1" dirty="0">
                <a:solidFill>
                  <a:srgbClr val="000000"/>
                </a:solidFill>
              </a:rPr>
              <a:t>等待队列</a:t>
            </a:r>
            <a:r>
              <a:rPr kumimoji="1" lang="en-US" altLang="zh-CN" sz="2400" b="1" dirty="0">
                <a:solidFill>
                  <a:srgbClr val="000000"/>
                </a:solidFill>
              </a:rPr>
              <a:t>L</a:t>
            </a:r>
            <a:r>
              <a:rPr kumimoji="1" lang="zh-CN" altLang="en-US" sz="2400" b="1" dirty="0">
                <a:solidFill>
                  <a:srgbClr val="000000"/>
                </a:solidFill>
              </a:rPr>
              <a:t>：</a:t>
            </a:r>
          </a:p>
        </p:txBody>
      </p:sp>
      <p:sp>
        <p:nvSpPr>
          <p:cNvPr id="14" name="矩形 13"/>
          <p:cNvSpPr/>
          <p:nvPr/>
        </p:nvSpPr>
        <p:spPr bwMode="auto">
          <a:xfrm>
            <a:off x="3418797" y="3809252"/>
            <a:ext cx="457200" cy="457200"/>
          </a:xfrm>
          <a:prstGeom prst="rect">
            <a:avLst/>
          </a:prstGeom>
          <a:solidFill>
            <a:srgbClr val="92D050">
              <a:alpha val="45000"/>
            </a:srgbClr>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fontAlgn="base">
              <a:lnSpc>
                <a:spcPct val="80000"/>
              </a:lnSpc>
              <a:spcBef>
                <a:spcPct val="20000"/>
              </a:spcBef>
              <a:spcAft>
                <a:spcPct val="0"/>
              </a:spcAft>
            </a:pPr>
            <a:endParaRPr kumimoji="1" lang="zh-CN" altLang="en-US" sz="2400" b="1" dirty="0">
              <a:solidFill>
                <a:srgbClr val="000000"/>
              </a:solidFill>
            </a:endParaRPr>
          </a:p>
        </p:txBody>
      </p:sp>
      <p:sp>
        <p:nvSpPr>
          <p:cNvPr id="15" name="矩形 14"/>
          <p:cNvSpPr/>
          <p:nvPr/>
        </p:nvSpPr>
        <p:spPr bwMode="auto">
          <a:xfrm>
            <a:off x="3897351" y="3810000"/>
            <a:ext cx="457200" cy="457200"/>
          </a:xfrm>
          <a:prstGeom prst="rect">
            <a:avLst/>
          </a:prstGeom>
          <a:solidFill>
            <a:srgbClr val="92D050">
              <a:alpha val="45000"/>
            </a:srgbClr>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fontAlgn="base">
              <a:lnSpc>
                <a:spcPct val="80000"/>
              </a:lnSpc>
              <a:spcBef>
                <a:spcPct val="20000"/>
              </a:spcBef>
              <a:spcAft>
                <a:spcPct val="0"/>
              </a:spcAft>
            </a:pPr>
            <a:endParaRPr kumimoji="1" lang="zh-CN" altLang="en-US" sz="2400" b="1" dirty="0">
              <a:solidFill>
                <a:srgbClr val="000000"/>
              </a:solidFill>
            </a:endParaRPr>
          </a:p>
        </p:txBody>
      </p:sp>
      <p:sp>
        <p:nvSpPr>
          <p:cNvPr id="16" name="矩形 15"/>
          <p:cNvSpPr/>
          <p:nvPr/>
        </p:nvSpPr>
        <p:spPr bwMode="auto">
          <a:xfrm>
            <a:off x="4365702" y="3810000"/>
            <a:ext cx="457200" cy="457200"/>
          </a:xfrm>
          <a:prstGeom prst="rect">
            <a:avLst/>
          </a:prstGeom>
          <a:solidFill>
            <a:srgbClr val="92D050">
              <a:alpha val="45000"/>
            </a:srgbClr>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fontAlgn="base">
              <a:lnSpc>
                <a:spcPct val="80000"/>
              </a:lnSpc>
              <a:spcBef>
                <a:spcPct val="20000"/>
              </a:spcBef>
              <a:spcAft>
                <a:spcPct val="0"/>
              </a:spcAft>
            </a:pPr>
            <a:endParaRPr kumimoji="1" lang="zh-CN" altLang="en-US" sz="2400" b="1" dirty="0">
              <a:solidFill>
                <a:srgbClr val="000000"/>
              </a:solidFill>
            </a:endParaRPr>
          </a:p>
        </p:txBody>
      </p:sp>
      <p:sp>
        <p:nvSpPr>
          <p:cNvPr id="17" name="矩形 16"/>
          <p:cNvSpPr/>
          <p:nvPr/>
        </p:nvSpPr>
        <p:spPr bwMode="auto">
          <a:xfrm>
            <a:off x="4811751" y="3818546"/>
            <a:ext cx="457200" cy="457200"/>
          </a:xfrm>
          <a:prstGeom prst="rect">
            <a:avLst/>
          </a:prstGeom>
          <a:solidFill>
            <a:srgbClr val="92D050">
              <a:alpha val="45000"/>
            </a:srgbClr>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fontAlgn="base">
              <a:lnSpc>
                <a:spcPct val="80000"/>
              </a:lnSpc>
              <a:spcBef>
                <a:spcPct val="20000"/>
              </a:spcBef>
              <a:spcAft>
                <a:spcPct val="0"/>
              </a:spcAft>
            </a:pPr>
            <a:endParaRPr kumimoji="1" lang="zh-CN" altLang="en-US" sz="2400" b="1" dirty="0">
              <a:solidFill>
                <a:srgbClr val="000000"/>
              </a:solidFill>
            </a:endParaRPr>
          </a:p>
        </p:txBody>
      </p:sp>
      <p:sp>
        <p:nvSpPr>
          <p:cNvPr id="18" name="矩形 17"/>
          <p:cNvSpPr/>
          <p:nvPr/>
        </p:nvSpPr>
        <p:spPr bwMode="auto">
          <a:xfrm>
            <a:off x="5279154" y="3808143"/>
            <a:ext cx="457200" cy="457200"/>
          </a:xfrm>
          <a:prstGeom prst="rect">
            <a:avLst/>
          </a:prstGeom>
          <a:solidFill>
            <a:srgbClr val="92D050">
              <a:alpha val="45000"/>
            </a:srgbClr>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fontAlgn="base">
              <a:lnSpc>
                <a:spcPct val="80000"/>
              </a:lnSpc>
              <a:spcBef>
                <a:spcPct val="20000"/>
              </a:spcBef>
              <a:spcAft>
                <a:spcPct val="0"/>
              </a:spcAft>
            </a:pPr>
            <a:endParaRPr kumimoji="1" lang="zh-CN" altLang="en-US" sz="2400" b="1" dirty="0">
              <a:solidFill>
                <a:srgbClr val="000000"/>
              </a:solidFill>
            </a:endParaRPr>
          </a:p>
        </p:txBody>
      </p:sp>
      <p:sp>
        <p:nvSpPr>
          <p:cNvPr id="19" name="矩形 18"/>
          <p:cNvSpPr/>
          <p:nvPr/>
        </p:nvSpPr>
        <p:spPr bwMode="auto">
          <a:xfrm>
            <a:off x="5747505" y="3818545"/>
            <a:ext cx="457200" cy="457200"/>
          </a:xfrm>
          <a:prstGeom prst="rect">
            <a:avLst/>
          </a:prstGeom>
          <a:solidFill>
            <a:srgbClr val="92D050">
              <a:alpha val="45000"/>
            </a:srgbClr>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fontAlgn="base">
              <a:lnSpc>
                <a:spcPct val="80000"/>
              </a:lnSpc>
              <a:spcBef>
                <a:spcPct val="20000"/>
              </a:spcBef>
              <a:spcAft>
                <a:spcPct val="0"/>
              </a:spcAft>
            </a:pPr>
            <a:endParaRPr kumimoji="1" lang="zh-CN" altLang="en-US" sz="2400" b="1" dirty="0">
              <a:solidFill>
                <a:srgbClr val="000000"/>
              </a:solidFill>
            </a:endParaRPr>
          </a:p>
        </p:txBody>
      </p:sp>
      <p:sp>
        <p:nvSpPr>
          <p:cNvPr id="20" name="矩形 19"/>
          <p:cNvSpPr/>
          <p:nvPr/>
        </p:nvSpPr>
        <p:spPr bwMode="auto">
          <a:xfrm>
            <a:off x="3418797" y="3823010"/>
            <a:ext cx="457200" cy="457200"/>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fontAlgn="base">
              <a:lnSpc>
                <a:spcPct val="80000"/>
              </a:lnSpc>
              <a:spcBef>
                <a:spcPct val="20000"/>
              </a:spcBef>
              <a:spcAft>
                <a:spcPct val="0"/>
              </a:spcAft>
            </a:pPr>
            <a:r>
              <a:rPr kumimoji="1" lang="en-US" altLang="zh-CN" sz="2400" b="1" dirty="0">
                <a:solidFill>
                  <a:srgbClr val="000000"/>
                </a:solidFill>
              </a:rPr>
              <a:t>B</a:t>
            </a:r>
            <a:endParaRPr kumimoji="1" lang="zh-CN" altLang="en-US" sz="2400" b="1" dirty="0">
              <a:solidFill>
                <a:srgbClr val="000000"/>
              </a:solidFill>
            </a:endParaRPr>
          </a:p>
        </p:txBody>
      </p:sp>
      <p:sp>
        <p:nvSpPr>
          <p:cNvPr id="21" name="TextBox 20"/>
          <p:cNvSpPr txBox="1"/>
          <p:nvPr/>
        </p:nvSpPr>
        <p:spPr>
          <a:xfrm>
            <a:off x="510027" y="4933890"/>
            <a:ext cx="7765267" cy="400110"/>
          </a:xfrm>
          <a:prstGeom prst="rect">
            <a:avLst/>
          </a:prstGeom>
          <a:noFill/>
          <a:ln>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ln>
        </p:spPr>
        <p:txBody>
          <a:bodyPr wrap="none" rtlCol="0">
            <a:spAutoFit/>
          </a:bodyPr>
          <a:lstStyle/>
          <a:p>
            <a:pPr eaLnBrk="0" fontAlgn="base" hangingPunct="0">
              <a:spcBef>
                <a:spcPct val="0"/>
              </a:spcBef>
              <a:spcAft>
                <a:spcPct val="0"/>
              </a:spcAft>
            </a:pPr>
            <a:r>
              <a:rPr kumimoji="1" lang="zh-CN" altLang="en-US" sz="2000" b="1" dirty="0">
                <a:solidFill>
                  <a:srgbClr val="000000"/>
                </a:solidFill>
              </a:rPr>
              <a:t>此时，若调度进程</a:t>
            </a:r>
            <a:r>
              <a:rPr kumimoji="1" lang="en-US" altLang="zh-CN" sz="2000" b="1" dirty="0">
                <a:solidFill>
                  <a:srgbClr val="000000"/>
                </a:solidFill>
              </a:rPr>
              <a:t>C</a:t>
            </a:r>
            <a:r>
              <a:rPr kumimoji="1" lang="zh-CN" altLang="en-US" sz="2000" b="1" dirty="0">
                <a:solidFill>
                  <a:srgbClr val="000000"/>
                </a:solidFill>
              </a:rPr>
              <a:t>，在</a:t>
            </a:r>
            <a:r>
              <a:rPr kumimoji="1" lang="en-US" altLang="zh-CN" sz="2000" b="1" dirty="0">
                <a:solidFill>
                  <a:srgbClr val="000000"/>
                </a:solidFill>
              </a:rPr>
              <a:t>Lock</a:t>
            </a:r>
            <a:r>
              <a:rPr kumimoji="1" lang="zh-CN" altLang="en-US" sz="2000" b="1" dirty="0">
                <a:solidFill>
                  <a:srgbClr val="000000"/>
                </a:solidFill>
              </a:rPr>
              <a:t>操作中，</a:t>
            </a:r>
            <a:r>
              <a:rPr kumimoji="1" lang="en-US" altLang="zh-CN" sz="2000" b="1" dirty="0">
                <a:solidFill>
                  <a:srgbClr val="000000"/>
                </a:solidFill>
              </a:rPr>
              <a:t>C</a:t>
            </a:r>
            <a:r>
              <a:rPr kumimoji="1" lang="zh-CN" altLang="en-US" sz="2000" b="1" dirty="0">
                <a:solidFill>
                  <a:srgbClr val="000000"/>
                </a:solidFill>
              </a:rPr>
              <a:t>被阻塞，加进等待队列</a:t>
            </a:r>
            <a:r>
              <a:rPr kumimoji="1" lang="en-US" altLang="zh-CN" sz="2000" b="1" dirty="0">
                <a:solidFill>
                  <a:srgbClr val="000000"/>
                </a:solidFill>
              </a:rPr>
              <a:t>L</a:t>
            </a:r>
            <a:r>
              <a:rPr kumimoji="1" lang="zh-CN" altLang="en-US" sz="2000" b="1" dirty="0">
                <a:solidFill>
                  <a:srgbClr val="000000"/>
                </a:solidFill>
              </a:rPr>
              <a:t>。</a:t>
            </a:r>
            <a:endParaRPr kumimoji="1" lang="en-US" altLang="zh-CN" sz="2000" b="1" dirty="0">
              <a:solidFill>
                <a:srgbClr val="000000"/>
              </a:solidFill>
            </a:endParaRPr>
          </a:p>
        </p:txBody>
      </p:sp>
      <p:sp>
        <p:nvSpPr>
          <p:cNvPr id="23" name="矩形 22"/>
          <p:cNvSpPr/>
          <p:nvPr/>
        </p:nvSpPr>
        <p:spPr bwMode="auto">
          <a:xfrm>
            <a:off x="3875997" y="3823010"/>
            <a:ext cx="457200" cy="457200"/>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fontAlgn="base">
              <a:lnSpc>
                <a:spcPct val="80000"/>
              </a:lnSpc>
              <a:spcBef>
                <a:spcPct val="20000"/>
              </a:spcBef>
              <a:spcAft>
                <a:spcPct val="0"/>
              </a:spcAft>
            </a:pPr>
            <a:r>
              <a:rPr kumimoji="1" lang="en-US" altLang="zh-CN" sz="2400" b="1" dirty="0">
                <a:solidFill>
                  <a:srgbClr val="000000"/>
                </a:solidFill>
              </a:rPr>
              <a:t>C</a:t>
            </a:r>
            <a:endParaRPr kumimoji="1" lang="zh-CN" altLang="en-US" sz="2400" b="1" dirty="0">
              <a:solidFill>
                <a:srgbClr val="000000"/>
              </a:solidFill>
            </a:endParaRPr>
          </a:p>
        </p:txBody>
      </p:sp>
      <p:sp>
        <p:nvSpPr>
          <p:cNvPr id="24" name="TextBox 23"/>
          <p:cNvSpPr txBox="1"/>
          <p:nvPr/>
        </p:nvSpPr>
        <p:spPr>
          <a:xfrm>
            <a:off x="490653" y="5486400"/>
            <a:ext cx="6463629" cy="400110"/>
          </a:xfrm>
          <a:prstGeom prst="rect">
            <a:avLst/>
          </a:prstGeom>
          <a:noFill/>
          <a:ln>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ln>
        </p:spPr>
        <p:txBody>
          <a:bodyPr wrap="none" rtlCol="0">
            <a:spAutoFit/>
          </a:bodyPr>
          <a:lstStyle/>
          <a:p>
            <a:pPr eaLnBrk="0" fontAlgn="base" hangingPunct="0">
              <a:spcBef>
                <a:spcPct val="0"/>
              </a:spcBef>
              <a:spcAft>
                <a:spcPct val="0"/>
              </a:spcAft>
            </a:pPr>
            <a:r>
              <a:rPr kumimoji="1" lang="zh-CN" altLang="en-US" sz="2000" b="1" dirty="0">
                <a:solidFill>
                  <a:srgbClr val="000000"/>
                </a:solidFill>
              </a:rPr>
              <a:t>当进程</a:t>
            </a:r>
            <a:r>
              <a:rPr kumimoji="1" lang="en-US" altLang="zh-CN" sz="2000" b="1" dirty="0">
                <a:solidFill>
                  <a:srgbClr val="000000"/>
                </a:solidFill>
              </a:rPr>
              <a:t>A</a:t>
            </a:r>
            <a:r>
              <a:rPr kumimoji="1" lang="zh-CN" altLang="en-US" sz="2000" b="1" dirty="0">
                <a:solidFill>
                  <a:srgbClr val="000000"/>
                </a:solidFill>
              </a:rPr>
              <a:t>使用完临界区资源后，从</a:t>
            </a:r>
            <a:r>
              <a:rPr kumimoji="1" lang="en-US" altLang="zh-CN" sz="2000" b="1" dirty="0">
                <a:solidFill>
                  <a:srgbClr val="000000"/>
                </a:solidFill>
              </a:rPr>
              <a:t>L</a:t>
            </a:r>
            <a:r>
              <a:rPr kumimoji="1" lang="zh-CN" altLang="en-US" sz="2000" b="1" dirty="0">
                <a:solidFill>
                  <a:srgbClr val="000000"/>
                </a:solidFill>
              </a:rPr>
              <a:t>中唤醒其中一个进程</a:t>
            </a:r>
            <a:endParaRPr kumimoji="1" lang="en-US" altLang="zh-CN" sz="2000" b="1" dirty="0">
              <a:solidFill>
                <a:srgbClr val="000000"/>
              </a:solidFill>
            </a:endParaRPr>
          </a:p>
        </p:txBody>
      </p:sp>
      <p:sp>
        <p:nvSpPr>
          <p:cNvPr id="26" name="矩形 25"/>
          <p:cNvSpPr/>
          <p:nvPr/>
        </p:nvSpPr>
        <p:spPr bwMode="auto">
          <a:xfrm>
            <a:off x="503665" y="3810000"/>
            <a:ext cx="457200" cy="457200"/>
          </a:xfrm>
          <a:prstGeom prst="rect">
            <a:avLst/>
          </a:prstGeom>
          <a:solidFill>
            <a:srgbClr val="FF0000">
              <a:alpha val="45000"/>
            </a:srgbClr>
          </a:solidFill>
          <a:ln>
            <a:noFill/>
          </a:ln>
          <a:effectLst/>
          <a:extLst/>
        </p:spPr>
        <p:txBody>
          <a:bodyPr vert="horz" wrap="square" lIns="91440" tIns="45720" rIns="91440" bIns="45720" numCol="1" rtlCol="0" anchor="t" anchorCtr="0" compatLnSpc="1">
            <a:prstTxWarp prst="textNoShape">
              <a:avLst/>
            </a:prstTxWarp>
          </a:bodyPr>
          <a:lstStyle/>
          <a:p>
            <a:pPr fontAlgn="base">
              <a:lnSpc>
                <a:spcPct val="80000"/>
              </a:lnSpc>
              <a:spcBef>
                <a:spcPct val="20000"/>
              </a:spcBef>
              <a:spcAft>
                <a:spcPct val="0"/>
              </a:spcAft>
            </a:pPr>
            <a:endParaRPr kumimoji="1" lang="zh-CN" altLang="en-US" sz="2400" b="1" dirty="0">
              <a:solidFill>
                <a:srgbClr val="000000"/>
              </a:solidFill>
            </a:endParaRPr>
          </a:p>
        </p:txBody>
      </p:sp>
    </p:spTree>
    <p:extLst>
      <p:ext uri="{BB962C8B-B14F-4D97-AF65-F5344CB8AC3E}">
        <p14:creationId xmlns:p14="http://schemas.microsoft.com/office/powerpoint/2010/main" val="3503009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down)">
                                      <p:cBhvr>
                                        <p:cTn id="11" dur="580">
                                          <p:stCondLst>
                                            <p:cond delay="0"/>
                                          </p:stCondLst>
                                        </p:cTn>
                                        <p:tgtEl>
                                          <p:spTgt spid="20"/>
                                        </p:tgtEl>
                                      </p:cBhvr>
                                    </p:animEffect>
                                    <p:anim calcmode="lin" valueType="num">
                                      <p:cBhvr>
                                        <p:cTn id="12"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17" dur="26">
                                          <p:stCondLst>
                                            <p:cond delay="650"/>
                                          </p:stCondLst>
                                        </p:cTn>
                                        <p:tgtEl>
                                          <p:spTgt spid="20"/>
                                        </p:tgtEl>
                                      </p:cBhvr>
                                      <p:to x="100000" y="60000"/>
                                    </p:animScale>
                                    <p:animScale>
                                      <p:cBhvr>
                                        <p:cTn id="18" dur="166" decel="50000">
                                          <p:stCondLst>
                                            <p:cond delay="676"/>
                                          </p:stCondLst>
                                        </p:cTn>
                                        <p:tgtEl>
                                          <p:spTgt spid="20"/>
                                        </p:tgtEl>
                                      </p:cBhvr>
                                      <p:to x="100000" y="100000"/>
                                    </p:animScale>
                                    <p:animScale>
                                      <p:cBhvr>
                                        <p:cTn id="19" dur="26">
                                          <p:stCondLst>
                                            <p:cond delay="1312"/>
                                          </p:stCondLst>
                                        </p:cTn>
                                        <p:tgtEl>
                                          <p:spTgt spid="20"/>
                                        </p:tgtEl>
                                      </p:cBhvr>
                                      <p:to x="100000" y="80000"/>
                                    </p:animScale>
                                    <p:animScale>
                                      <p:cBhvr>
                                        <p:cTn id="20" dur="166" decel="50000">
                                          <p:stCondLst>
                                            <p:cond delay="1338"/>
                                          </p:stCondLst>
                                        </p:cTn>
                                        <p:tgtEl>
                                          <p:spTgt spid="20"/>
                                        </p:tgtEl>
                                      </p:cBhvr>
                                      <p:to x="100000" y="100000"/>
                                    </p:animScale>
                                    <p:animScale>
                                      <p:cBhvr>
                                        <p:cTn id="21" dur="26">
                                          <p:stCondLst>
                                            <p:cond delay="1642"/>
                                          </p:stCondLst>
                                        </p:cTn>
                                        <p:tgtEl>
                                          <p:spTgt spid="20"/>
                                        </p:tgtEl>
                                      </p:cBhvr>
                                      <p:to x="100000" y="90000"/>
                                    </p:animScale>
                                    <p:animScale>
                                      <p:cBhvr>
                                        <p:cTn id="22" dur="166" decel="50000">
                                          <p:stCondLst>
                                            <p:cond delay="1668"/>
                                          </p:stCondLst>
                                        </p:cTn>
                                        <p:tgtEl>
                                          <p:spTgt spid="20"/>
                                        </p:tgtEl>
                                      </p:cBhvr>
                                      <p:to x="100000" y="100000"/>
                                    </p:animScale>
                                    <p:animScale>
                                      <p:cBhvr>
                                        <p:cTn id="23" dur="26">
                                          <p:stCondLst>
                                            <p:cond delay="1808"/>
                                          </p:stCondLst>
                                        </p:cTn>
                                        <p:tgtEl>
                                          <p:spTgt spid="20"/>
                                        </p:tgtEl>
                                      </p:cBhvr>
                                      <p:to x="100000" y="95000"/>
                                    </p:animScale>
                                    <p:animScale>
                                      <p:cBhvr>
                                        <p:cTn id="24" dur="166" decel="50000">
                                          <p:stCondLst>
                                            <p:cond delay="1834"/>
                                          </p:stCondLst>
                                        </p:cTn>
                                        <p:tgtEl>
                                          <p:spTgt spid="20"/>
                                        </p:tgtEl>
                                      </p:cBhvr>
                                      <p:to x="100000" y="100000"/>
                                    </p:animScale>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down)">
                                      <p:cBhvr>
                                        <p:cTn id="33" dur="580">
                                          <p:stCondLst>
                                            <p:cond delay="0"/>
                                          </p:stCondLst>
                                        </p:cTn>
                                        <p:tgtEl>
                                          <p:spTgt spid="23"/>
                                        </p:tgtEl>
                                      </p:cBhvr>
                                    </p:animEffect>
                                    <p:anim calcmode="lin" valueType="num">
                                      <p:cBhvr>
                                        <p:cTn id="34"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39" dur="26">
                                          <p:stCondLst>
                                            <p:cond delay="650"/>
                                          </p:stCondLst>
                                        </p:cTn>
                                        <p:tgtEl>
                                          <p:spTgt spid="23"/>
                                        </p:tgtEl>
                                      </p:cBhvr>
                                      <p:to x="100000" y="60000"/>
                                    </p:animScale>
                                    <p:animScale>
                                      <p:cBhvr>
                                        <p:cTn id="40" dur="166" decel="50000">
                                          <p:stCondLst>
                                            <p:cond delay="676"/>
                                          </p:stCondLst>
                                        </p:cTn>
                                        <p:tgtEl>
                                          <p:spTgt spid="23"/>
                                        </p:tgtEl>
                                      </p:cBhvr>
                                      <p:to x="100000" y="100000"/>
                                    </p:animScale>
                                    <p:animScale>
                                      <p:cBhvr>
                                        <p:cTn id="41" dur="26">
                                          <p:stCondLst>
                                            <p:cond delay="1312"/>
                                          </p:stCondLst>
                                        </p:cTn>
                                        <p:tgtEl>
                                          <p:spTgt spid="23"/>
                                        </p:tgtEl>
                                      </p:cBhvr>
                                      <p:to x="100000" y="80000"/>
                                    </p:animScale>
                                    <p:animScale>
                                      <p:cBhvr>
                                        <p:cTn id="42" dur="166" decel="50000">
                                          <p:stCondLst>
                                            <p:cond delay="1338"/>
                                          </p:stCondLst>
                                        </p:cTn>
                                        <p:tgtEl>
                                          <p:spTgt spid="23"/>
                                        </p:tgtEl>
                                      </p:cBhvr>
                                      <p:to x="100000" y="100000"/>
                                    </p:animScale>
                                    <p:animScale>
                                      <p:cBhvr>
                                        <p:cTn id="43" dur="26">
                                          <p:stCondLst>
                                            <p:cond delay="1642"/>
                                          </p:stCondLst>
                                        </p:cTn>
                                        <p:tgtEl>
                                          <p:spTgt spid="23"/>
                                        </p:tgtEl>
                                      </p:cBhvr>
                                      <p:to x="100000" y="90000"/>
                                    </p:animScale>
                                    <p:animScale>
                                      <p:cBhvr>
                                        <p:cTn id="44" dur="166" decel="50000">
                                          <p:stCondLst>
                                            <p:cond delay="1668"/>
                                          </p:stCondLst>
                                        </p:cTn>
                                        <p:tgtEl>
                                          <p:spTgt spid="23"/>
                                        </p:tgtEl>
                                      </p:cBhvr>
                                      <p:to x="100000" y="100000"/>
                                    </p:animScale>
                                    <p:animScale>
                                      <p:cBhvr>
                                        <p:cTn id="45" dur="26">
                                          <p:stCondLst>
                                            <p:cond delay="1808"/>
                                          </p:stCondLst>
                                        </p:cTn>
                                        <p:tgtEl>
                                          <p:spTgt spid="23"/>
                                        </p:tgtEl>
                                      </p:cBhvr>
                                      <p:to x="100000" y="95000"/>
                                    </p:animScale>
                                    <p:animScale>
                                      <p:cBhvr>
                                        <p:cTn id="46" dur="166" decel="50000">
                                          <p:stCondLst>
                                            <p:cond delay="1834"/>
                                          </p:stCondLst>
                                        </p:cTn>
                                        <p:tgtEl>
                                          <p:spTgt spid="23"/>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0" nodeType="clickEffect">
                                  <p:stCondLst>
                                    <p:cond delay="0"/>
                                  </p:stCondLst>
                                  <p:childTnLst>
                                    <p:anim calcmode="lin" valueType="num">
                                      <p:cBhvr additive="base">
                                        <p:cTn id="54" dur="500"/>
                                        <p:tgtEl>
                                          <p:spTgt spid="3"/>
                                        </p:tgtEl>
                                        <p:attrNameLst>
                                          <p:attrName>ppt_x</p:attrName>
                                        </p:attrNameLst>
                                      </p:cBhvr>
                                      <p:tavLst>
                                        <p:tav tm="0">
                                          <p:val>
                                            <p:strVal val="ppt_x"/>
                                          </p:val>
                                        </p:tav>
                                        <p:tav tm="100000">
                                          <p:val>
                                            <p:strVal val="ppt_x"/>
                                          </p:val>
                                        </p:tav>
                                      </p:tavLst>
                                    </p:anim>
                                    <p:anim calcmode="lin" valueType="num">
                                      <p:cBhvr additive="base">
                                        <p:cTn id="55" dur="500"/>
                                        <p:tgtEl>
                                          <p:spTgt spid="3"/>
                                        </p:tgtEl>
                                        <p:attrNameLst>
                                          <p:attrName>ppt_y</p:attrName>
                                        </p:attrNameLst>
                                      </p:cBhvr>
                                      <p:tavLst>
                                        <p:tav tm="0">
                                          <p:val>
                                            <p:strVal val="ppt_y"/>
                                          </p:val>
                                        </p:tav>
                                        <p:tav tm="100000">
                                          <p:val>
                                            <p:strVal val="1+ppt_h/2"/>
                                          </p:val>
                                        </p:tav>
                                      </p:tavLst>
                                    </p:anim>
                                    <p:set>
                                      <p:cBhvr>
                                        <p:cTn id="56"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20" grpId="0"/>
      <p:bldP spid="21" grpId="0" animBg="1"/>
      <p:bldP spid="23" grpId="0"/>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smtClean="0"/>
              <a:t>信号量机制</a:t>
            </a:r>
          </a:p>
        </p:txBody>
      </p:sp>
      <p:graphicFrame>
        <p:nvGraphicFramePr>
          <p:cNvPr id="4" name="对象 3"/>
          <p:cNvGraphicFramePr>
            <a:graphicFrameLocks noChangeAspect="1"/>
          </p:cNvGraphicFramePr>
          <p:nvPr>
            <p:extLst>
              <p:ext uri="{D42A27DB-BD31-4B8C-83A1-F6EECF244321}">
                <p14:modId xmlns:p14="http://schemas.microsoft.com/office/powerpoint/2010/main" val="408565440"/>
              </p:ext>
            </p:extLst>
          </p:nvPr>
        </p:nvGraphicFramePr>
        <p:xfrm>
          <a:off x="838200" y="4114800"/>
          <a:ext cx="4743450" cy="2219325"/>
        </p:xfrm>
        <a:graphic>
          <a:graphicData uri="http://schemas.openxmlformats.org/presentationml/2006/ole">
            <mc:AlternateContent xmlns:mc="http://schemas.openxmlformats.org/markup-compatibility/2006">
              <mc:Choice xmlns:v="urn:schemas-microsoft-com:vml" Requires="v">
                <p:oleObj spid="_x0000_s1026" name="Visio" r:id="rId3" imgW="1755228" imgH="820943" progId="Visio.Drawing.11">
                  <p:embed/>
                </p:oleObj>
              </mc:Choice>
              <mc:Fallback>
                <p:oleObj name="Visio" r:id="rId3" imgW="1755228" imgH="820943" progId="Visio.Drawing.11">
                  <p:embed/>
                  <p:pic>
                    <p:nvPicPr>
                      <p:cNvPr id="0" name=""/>
                      <p:cNvPicPr>
                        <a:picLocks noChangeAspect="1" noChangeArrowheads="1"/>
                      </p:cNvPicPr>
                      <p:nvPr/>
                    </p:nvPicPr>
                    <p:blipFill>
                      <a:blip r:embed="rId4"/>
                      <a:srcRect/>
                      <a:stretch>
                        <a:fillRect/>
                      </a:stretch>
                    </p:blipFill>
                    <p:spPr bwMode="auto">
                      <a:xfrm>
                        <a:off x="838200" y="4114800"/>
                        <a:ext cx="4743450"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5155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524000"/>
            <a:ext cx="6913563" cy="236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066800" y="990600"/>
            <a:ext cx="8228535" cy="461665"/>
          </a:xfrm>
          <a:prstGeom prst="rect">
            <a:avLst/>
          </a:prstGeom>
          <a:noFill/>
        </p:spPr>
        <p:txBody>
          <a:bodyPr wrap="none" rtlCol="0">
            <a:spAutoFit/>
          </a:bodyPr>
          <a:lstStyle/>
          <a:p>
            <a:pPr eaLnBrk="0" fontAlgn="base" hangingPunct="0">
              <a:spcBef>
                <a:spcPct val="0"/>
              </a:spcBef>
              <a:spcAft>
                <a:spcPct val="0"/>
              </a:spcAft>
            </a:pPr>
            <a:r>
              <a:rPr kumimoji="1" lang="zh-CN" altLang="en-US" sz="2400" b="1" dirty="0">
                <a:solidFill>
                  <a:srgbClr val="000000"/>
                </a:solidFill>
              </a:rPr>
              <a:t>有时候，进程之间除了需要互斥访问外，还需要同步执行。</a:t>
            </a:r>
          </a:p>
        </p:txBody>
      </p:sp>
      <p:sp>
        <p:nvSpPr>
          <p:cNvPr id="3" name="TextBox 2"/>
          <p:cNvSpPr txBox="1"/>
          <p:nvPr/>
        </p:nvSpPr>
        <p:spPr>
          <a:xfrm>
            <a:off x="5181067" y="3473876"/>
            <a:ext cx="3785525" cy="304698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eaLnBrk="0" fontAlgn="base" hangingPunct="0">
              <a:spcBef>
                <a:spcPct val="0"/>
              </a:spcBef>
              <a:spcAft>
                <a:spcPct val="0"/>
              </a:spcAft>
            </a:pPr>
            <a:r>
              <a:rPr kumimoji="1" lang="en-US" altLang="zh-CN" sz="2400" b="1" dirty="0" smtClean="0">
                <a:solidFill>
                  <a:srgbClr val="000000"/>
                </a:solidFill>
              </a:rPr>
              <a:t>S1</a:t>
            </a:r>
            <a:r>
              <a:rPr kumimoji="1" lang="zh-CN" altLang="en-US" sz="2400" b="1" dirty="0" smtClean="0">
                <a:solidFill>
                  <a:srgbClr val="000000"/>
                </a:solidFill>
              </a:rPr>
              <a:t>、</a:t>
            </a:r>
            <a:r>
              <a:rPr kumimoji="1" lang="en-US" altLang="zh-CN" sz="2400" b="1" dirty="0" smtClean="0">
                <a:solidFill>
                  <a:srgbClr val="000000"/>
                </a:solidFill>
              </a:rPr>
              <a:t>S2</a:t>
            </a:r>
            <a:r>
              <a:rPr kumimoji="1" lang="zh-CN" altLang="en-US" sz="2400" b="1" dirty="0" smtClean="0">
                <a:solidFill>
                  <a:srgbClr val="000000"/>
                </a:solidFill>
              </a:rPr>
              <a:t>、</a:t>
            </a:r>
            <a:r>
              <a:rPr kumimoji="1" lang="en-US" altLang="zh-CN" sz="2400" b="1" dirty="0" smtClean="0">
                <a:solidFill>
                  <a:srgbClr val="000000"/>
                </a:solidFill>
              </a:rPr>
              <a:t>S3</a:t>
            </a:r>
            <a:r>
              <a:rPr kumimoji="1" lang="zh-CN" altLang="en-US" sz="2400" b="1" dirty="0" smtClean="0">
                <a:solidFill>
                  <a:srgbClr val="000000"/>
                </a:solidFill>
              </a:rPr>
              <a:t>、</a:t>
            </a:r>
            <a:r>
              <a:rPr kumimoji="1" lang="en-US" altLang="zh-CN" sz="2400" b="1" dirty="0" smtClean="0">
                <a:solidFill>
                  <a:srgbClr val="000000"/>
                </a:solidFill>
              </a:rPr>
              <a:t>S4</a:t>
            </a:r>
            <a:r>
              <a:rPr kumimoji="1" lang="zh-CN" altLang="en-US" sz="2400" b="1" dirty="0" smtClean="0">
                <a:solidFill>
                  <a:srgbClr val="000000"/>
                </a:solidFill>
              </a:rPr>
              <a:t>并发执行，以不可预知的速度往前推进（因为进程</a:t>
            </a:r>
            <a:r>
              <a:rPr kumimoji="1" lang="en-US" altLang="zh-CN" sz="2400" b="1" dirty="0" smtClean="0">
                <a:solidFill>
                  <a:srgbClr val="000000"/>
                </a:solidFill>
              </a:rPr>
              <a:t>/</a:t>
            </a:r>
            <a:r>
              <a:rPr kumimoji="1" lang="zh-CN" altLang="en-US" sz="2400" b="1" dirty="0" smtClean="0">
                <a:solidFill>
                  <a:srgbClr val="000000"/>
                </a:solidFill>
              </a:rPr>
              <a:t>线程并发执行由操作系统调度，程序员干预不了）。</a:t>
            </a:r>
            <a:endParaRPr kumimoji="1" lang="en-US" altLang="zh-CN" sz="2400" b="1" dirty="0" smtClean="0">
              <a:solidFill>
                <a:srgbClr val="000000"/>
              </a:solidFill>
            </a:endParaRPr>
          </a:p>
          <a:p>
            <a:pPr eaLnBrk="0" fontAlgn="base" hangingPunct="0">
              <a:spcBef>
                <a:spcPct val="0"/>
              </a:spcBef>
              <a:spcAft>
                <a:spcPct val="0"/>
              </a:spcAft>
            </a:pPr>
            <a:r>
              <a:rPr kumimoji="1" lang="zh-CN" altLang="en-US" sz="2400" b="1" dirty="0" smtClean="0">
                <a:solidFill>
                  <a:srgbClr val="000000"/>
                </a:solidFill>
              </a:rPr>
              <a:t>现要求：</a:t>
            </a:r>
            <a:r>
              <a:rPr kumimoji="1" lang="en-US" altLang="zh-CN" sz="2400" b="1" dirty="0" smtClean="0">
                <a:solidFill>
                  <a:srgbClr val="000000"/>
                </a:solidFill>
              </a:rPr>
              <a:t>S1</a:t>
            </a:r>
            <a:r>
              <a:rPr kumimoji="1" lang="zh-CN" altLang="en-US" sz="2400" b="1" dirty="0" smtClean="0">
                <a:solidFill>
                  <a:srgbClr val="000000"/>
                </a:solidFill>
              </a:rPr>
              <a:t>、</a:t>
            </a:r>
            <a:r>
              <a:rPr kumimoji="1" lang="en-US" altLang="zh-CN" sz="2400" b="1" dirty="0" smtClean="0">
                <a:solidFill>
                  <a:srgbClr val="000000"/>
                </a:solidFill>
              </a:rPr>
              <a:t>S2</a:t>
            </a:r>
            <a:r>
              <a:rPr kumimoji="1" lang="zh-CN" altLang="en-US" sz="2400" b="1" dirty="0" smtClean="0">
                <a:solidFill>
                  <a:srgbClr val="000000"/>
                </a:solidFill>
              </a:rPr>
              <a:t>完成后才能启动执行</a:t>
            </a:r>
            <a:r>
              <a:rPr kumimoji="1" lang="en-US" altLang="zh-CN" sz="2400" b="1" dirty="0" smtClean="0">
                <a:solidFill>
                  <a:srgbClr val="000000"/>
                </a:solidFill>
              </a:rPr>
              <a:t>S3</a:t>
            </a:r>
            <a:r>
              <a:rPr kumimoji="1" lang="zh-CN" altLang="en-US" sz="2400" b="1" dirty="0" smtClean="0">
                <a:solidFill>
                  <a:srgbClr val="000000"/>
                </a:solidFill>
              </a:rPr>
              <a:t>。 </a:t>
            </a:r>
            <a:r>
              <a:rPr kumimoji="1" lang="en-US" altLang="zh-CN" sz="2400" b="1" dirty="0" smtClean="0">
                <a:solidFill>
                  <a:srgbClr val="000000"/>
                </a:solidFill>
              </a:rPr>
              <a:t>S4</a:t>
            </a:r>
            <a:r>
              <a:rPr kumimoji="1" lang="zh-CN" altLang="en-US" sz="2400" b="1" dirty="0" smtClean="0">
                <a:solidFill>
                  <a:srgbClr val="000000"/>
                </a:solidFill>
              </a:rPr>
              <a:t>在</a:t>
            </a:r>
            <a:r>
              <a:rPr kumimoji="1" lang="en-US" altLang="zh-CN" sz="2400" b="1" dirty="0" smtClean="0">
                <a:solidFill>
                  <a:srgbClr val="000000"/>
                </a:solidFill>
              </a:rPr>
              <a:t>S3</a:t>
            </a:r>
            <a:r>
              <a:rPr kumimoji="1" lang="zh-CN" altLang="en-US" sz="2400" b="1" dirty="0" smtClean="0">
                <a:solidFill>
                  <a:srgbClr val="000000"/>
                </a:solidFill>
              </a:rPr>
              <a:t>完成后才能启动执行。</a:t>
            </a:r>
            <a:endParaRPr kumimoji="1" lang="zh-CN" altLang="en-US" sz="2400" b="1" dirty="0">
              <a:solidFill>
                <a:srgbClr val="000000"/>
              </a:solidFill>
            </a:endParaRPr>
          </a:p>
        </p:txBody>
      </p:sp>
    </p:spTree>
    <p:extLst>
      <p:ext uri="{BB962C8B-B14F-4D97-AF65-F5344CB8AC3E}">
        <p14:creationId xmlns:p14="http://schemas.microsoft.com/office/powerpoint/2010/main" val="3160319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r>
              <a:rPr lang="zh-CN" altLang="en-US" dirty="0"/>
              <a:t>引子</a:t>
            </a:r>
            <a:endParaRPr lang="zh-CN" altLang="zh-CN" dirty="0" smtClean="0"/>
          </a:p>
        </p:txBody>
      </p:sp>
      <p:sp>
        <p:nvSpPr>
          <p:cNvPr id="153603" name="Rectangle 3"/>
          <p:cNvSpPr>
            <a:spLocks noGrp="1" noChangeArrowheads="1"/>
          </p:cNvSpPr>
          <p:nvPr>
            <p:ph type="body" idx="1"/>
          </p:nvPr>
        </p:nvSpPr>
        <p:spPr>
          <a:xfrm>
            <a:off x="457200" y="1066800"/>
            <a:ext cx="8229600" cy="2133600"/>
          </a:xfrm>
        </p:spPr>
        <p:txBody>
          <a:bodyPr/>
          <a:lstStyle/>
          <a:p>
            <a:pPr marL="0" indent="0" eaLnBrk="1" hangingPunct="1"/>
            <a:r>
              <a:rPr lang="zh-CN" altLang="en-US" sz="2400" dirty="0" smtClean="0"/>
              <a:t>司机</a:t>
            </a:r>
            <a:r>
              <a:rPr lang="en-US" altLang="zh-CN" sz="2400" dirty="0" smtClean="0"/>
              <a:t>-</a:t>
            </a:r>
            <a:r>
              <a:rPr lang="zh-CN" altLang="en-US" sz="2400" dirty="0" smtClean="0"/>
              <a:t>售票员问题</a:t>
            </a:r>
          </a:p>
          <a:p>
            <a:pPr marL="0" indent="0" eaLnBrk="1" hangingPunct="1">
              <a:buFontTx/>
              <a:buNone/>
            </a:pPr>
            <a:r>
              <a:rPr lang="zh-CN" altLang="en-US" sz="2400" dirty="0" smtClean="0"/>
              <a:t>在一辆公车上，司机和售票员各司其职。司机负责开车和到站停车，售票员负责售票和开、关门。当车到站后，售票员才能开门。当售票员关好车门后，司机才能继续开车行驶。如何实现司机与售票员之间的同步</a:t>
            </a:r>
            <a:r>
              <a:rPr lang="en-US" altLang="zh-CN" sz="2400" dirty="0"/>
              <a:t>?</a:t>
            </a:r>
            <a:endParaRPr lang="zh-CN" altLang="en-US" sz="2400" dirty="0" smtClean="0"/>
          </a:p>
        </p:txBody>
      </p:sp>
      <p:sp>
        <p:nvSpPr>
          <p:cNvPr id="153604" name="Text Box 4"/>
          <p:cNvSpPr txBox="1">
            <a:spLocks noChangeArrowheads="1"/>
          </p:cNvSpPr>
          <p:nvPr/>
        </p:nvSpPr>
        <p:spPr bwMode="auto">
          <a:xfrm>
            <a:off x="1555750" y="4186238"/>
            <a:ext cx="1419225" cy="393700"/>
          </a:xfrm>
          <a:prstGeom prst="rect">
            <a:avLst/>
          </a:prstGeom>
          <a:noFill/>
          <a:ln w="9525"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lnSpc>
                <a:spcPct val="80000"/>
              </a:lnSpc>
              <a:spcAft>
                <a:spcPct val="0"/>
              </a:spcAft>
              <a:buFontTx/>
              <a:buNone/>
            </a:pPr>
            <a:r>
              <a:rPr kumimoji="1" lang="zh-CN" altLang="en-US" sz="2400">
                <a:solidFill>
                  <a:srgbClr val="000000"/>
                </a:solidFill>
              </a:rPr>
              <a:t>正常行驶</a:t>
            </a:r>
          </a:p>
        </p:txBody>
      </p:sp>
      <p:sp>
        <p:nvSpPr>
          <p:cNvPr id="153605" name="Text Box 5"/>
          <p:cNvSpPr txBox="1">
            <a:spLocks noChangeArrowheads="1"/>
          </p:cNvSpPr>
          <p:nvPr/>
        </p:nvSpPr>
        <p:spPr bwMode="auto">
          <a:xfrm>
            <a:off x="1524000" y="4940300"/>
            <a:ext cx="1419225" cy="393700"/>
          </a:xfrm>
          <a:prstGeom prst="rect">
            <a:avLst/>
          </a:prstGeom>
          <a:noFill/>
          <a:ln w="9525"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lnSpc>
                <a:spcPct val="80000"/>
              </a:lnSpc>
              <a:spcAft>
                <a:spcPct val="0"/>
              </a:spcAft>
              <a:buFontTx/>
              <a:buNone/>
            </a:pPr>
            <a:r>
              <a:rPr kumimoji="1" lang="zh-CN" altLang="en-US" sz="2400">
                <a:solidFill>
                  <a:srgbClr val="000000"/>
                </a:solidFill>
              </a:rPr>
              <a:t>到站停车</a:t>
            </a:r>
          </a:p>
        </p:txBody>
      </p:sp>
      <p:sp>
        <p:nvSpPr>
          <p:cNvPr id="153606" name="Line 6"/>
          <p:cNvSpPr>
            <a:spLocks noChangeShapeType="1"/>
          </p:cNvSpPr>
          <p:nvPr/>
        </p:nvSpPr>
        <p:spPr bwMode="auto">
          <a:xfrm>
            <a:off x="2181225" y="4559300"/>
            <a:ext cx="0" cy="38100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b="1">
              <a:solidFill>
                <a:srgbClr val="000000"/>
              </a:solidFill>
            </a:endParaRPr>
          </a:p>
        </p:txBody>
      </p:sp>
      <p:sp>
        <p:nvSpPr>
          <p:cNvPr id="153607" name="Text Box 7"/>
          <p:cNvSpPr txBox="1">
            <a:spLocks noChangeArrowheads="1"/>
          </p:cNvSpPr>
          <p:nvPr/>
        </p:nvSpPr>
        <p:spPr bwMode="auto">
          <a:xfrm>
            <a:off x="1524000" y="5702300"/>
            <a:ext cx="1419225" cy="393700"/>
          </a:xfrm>
          <a:prstGeom prst="rect">
            <a:avLst/>
          </a:prstGeom>
          <a:noFill/>
          <a:ln w="9525"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lnSpc>
                <a:spcPct val="80000"/>
              </a:lnSpc>
              <a:spcAft>
                <a:spcPct val="0"/>
              </a:spcAft>
              <a:buFontTx/>
              <a:buNone/>
            </a:pPr>
            <a:r>
              <a:rPr kumimoji="1" lang="zh-CN" altLang="en-US" sz="2400">
                <a:solidFill>
                  <a:srgbClr val="000000"/>
                </a:solidFill>
              </a:rPr>
              <a:t>启动车辆</a:t>
            </a:r>
          </a:p>
        </p:txBody>
      </p:sp>
      <p:sp>
        <p:nvSpPr>
          <p:cNvPr id="153608" name="Line 8"/>
          <p:cNvSpPr>
            <a:spLocks noChangeShapeType="1"/>
          </p:cNvSpPr>
          <p:nvPr/>
        </p:nvSpPr>
        <p:spPr bwMode="auto">
          <a:xfrm>
            <a:off x="2181225" y="5321300"/>
            <a:ext cx="0" cy="38100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b="1">
              <a:solidFill>
                <a:srgbClr val="000000"/>
              </a:solidFill>
            </a:endParaRPr>
          </a:p>
        </p:txBody>
      </p:sp>
      <p:sp>
        <p:nvSpPr>
          <p:cNvPr id="153609" name="Line 9"/>
          <p:cNvSpPr>
            <a:spLocks noChangeShapeType="1"/>
          </p:cNvSpPr>
          <p:nvPr/>
        </p:nvSpPr>
        <p:spPr bwMode="auto">
          <a:xfrm>
            <a:off x="2133600" y="3581400"/>
            <a:ext cx="0" cy="609600"/>
          </a:xfrm>
          <a:prstGeom prst="line">
            <a:avLst/>
          </a:prstGeom>
          <a:noFill/>
          <a:ln w="254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b="1">
              <a:solidFill>
                <a:srgbClr val="000000"/>
              </a:solidFill>
            </a:endParaRPr>
          </a:p>
        </p:txBody>
      </p:sp>
      <p:sp>
        <p:nvSpPr>
          <p:cNvPr id="153610" name="Line 11"/>
          <p:cNvSpPr>
            <a:spLocks noChangeShapeType="1"/>
          </p:cNvSpPr>
          <p:nvPr/>
        </p:nvSpPr>
        <p:spPr bwMode="auto">
          <a:xfrm>
            <a:off x="2133600" y="6096000"/>
            <a:ext cx="0" cy="457200"/>
          </a:xfrm>
          <a:prstGeom prst="line">
            <a:avLst/>
          </a:prstGeom>
          <a:noFill/>
          <a:ln w="254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b="1">
              <a:solidFill>
                <a:srgbClr val="000000"/>
              </a:solidFill>
            </a:endParaRPr>
          </a:p>
        </p:txBody>
      </p:sp>
      <p:sp>
        <p:nvSpPr>
          <p:cNvPr id="153611" name="Line 12"/>
          <p:cNvSpPr>
            <a:spLocks noChangeShapeType="1"/>
          </p:cNvSpPr>
          <p:nvPr/>
        </p:nvSpPr>
        <p:spPr bwMode="auto">
          <a:xfrm flipH="1">
            <a:off x="990600" y="6553200"/>
            <a:ext cx="1143000" cy="0"/>
          </a:xfrm>
          <a:prstGeom prst="line">
            <a:avLst/>
          </a:prstGeom>
          <a:noFill/>
          <a:ln w="254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b="1">
              <a:solidFill>
                <a:srgbClr val="000000"/>
              </a:solidFill>
            </a:endParaRPr>
          </a:p>
        </p:txBody>
      </p:sp>
      <p:sp>
        <p:nvSpPr>
          <p:cNvPr id="153612" name="Line 13"/>
          <p:cNvSpPr>
            <a:spLocks noChangeShapeType="1"/>
          </p:cNvSpPr>
          <p:nvPr/>
        </p:nvSpPr>
        <p:spPr bwMode="auto">
          <a:xfrm>
            <a:off x="990600" y="3886200"/>
            <a:ext cx="0" cy="2667000"/>
          </a:xfrm>
          <a:prstGeom prst="line">
            <a:avLst/>
          </a:prstGeom>
          <a:noFill/>
          <a:ln w="254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b="1">
              <a:solidFill>
                <a:srgbClr val="000000"/>
              </a:solidFill>
            </a:endParaRPr>
          </a:p>
        </p:txBody>
      </p:sp>
      <p:sp>
        <p:nvSpPr>
          <p:cNvPr id="153613" name="Line 14"/>
          <p:cNvSpPr>
            <a:spLocks noChangeShapeType="1"/>
          </p:cNvSpPr>
          <p:nvPr/>
        </p:nvSpPr>
        <p:spPr bwMode="auto">
          <a:xfrm>
            <a:off x="990600" y="3886200"/>
            <a:ext cx="11430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b="1">
              <a:solidFill>
                <a:srgbClr val="000000"/>
              </a:solidFill>
            </a:endParaRPr>
          </a:p>
        </p:txBody>
      </p:sp>
      <p:sp>
        <p:nvSpPr>
          <p:cNvPr id="153614" name="Text Box 15"/>
          <p:cNvSpPr txBox="1">
            <a:spLocks noChangeArrowheads="1"/>
          </p:cNvSpPr>
          <p:nvPr/>
        </p:nvSpPr>
        <p:spPr bwMode="auto">
          <a:xfrm>
            <a:off x="1793875" y="3197225"/>
            <a:ext cx="79692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lnSpc>
                <a:spcPct val="80000"/>
              </a:lnSpc>
              <a:spcAft>
                <a:spcPct val="0"/>
              </a:spcAft>
              <a:buFontTx/>
              <a:buNone/>
            </a:pPr>
            <a:r>
              <a:rPr kumimoji="1" lang="zh-CN" altLang="en-US" sz="2400">
                <a:solidFill>
                  <a:srgbClr val="000000"/>
                </a:solidFill>
              </a:rPr>
              <a:t>司机</a:t>
            </a:r>
          </a:p>
        </p:txBody>
      </p:sp>
      <p:sp>
        <p:nvSpPr>
          <p:cNvPr id="153615" name="Text Box 16"/>
          <p:cNvSpPr txBox="1">
            <a:spLocks noChangeArrowheads="1"/>
          </p:cNvSpPr>
          <p:nvPr/>
        </p:nvSpPr>
        <p:spPr bwMode="auto">
          <a:xfrm>
            <a:off x="5365750" y="4189413"/>
            <a:ext cx="806450" cy="393700"/>
          </a:xfrm>
          <a:prstGeom prst="rect">
            <a:avLst/>
          </a:prstGeom>
          <a:noFill/>
          <a:ln w="9525"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lnSpc>
                <a:spcPct val="80000"/>
              </a:lnSpc>
              <a:spcAft>
                <a:spcPct val="0"/>
              </a:spcAft>
              <a:buFontTx/>
              <a:buNone/>
            </a:pPr>
            <a:r>
              <a:rPr kumimoji="1" lang="zh-CN" altLang="en-US" sz="2400">
                <a:solidFill>
                  <a:srgbClr val="000000"/>
                </a:solidFill>
              </a:rPr>
              <a:t>售票</a:t>
            </a:r>
          </a:p>
        </p:txBody>
      </p:sp>
      <p:sp>
        <p:nvSpPr>
          <p:cNvPr id="153616" name="Text Box 17"/>
          <p:cNvSpPr txBox="1">
            <a:spLocks noChangeArrowheads="1"/>
          </p:cNvSpPr>
          <p:nvPr/>
        </p:nvSpPr>
        <p:spPr bwMode="auto">
          <a:xfrm>
            <a:off x="5334000" y="4943475"/>
            <a:ext cx="806450" cy="393700"/>
          </a:xfrm>
          <a:prstGeom prst="rect">
            <a:avLst/>
          </a:prstGeom>
          <a:noFill/>
          <a:ln w="9525"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lnSpc>
                <a:spcPct val="80000"/>
              </a:lnSpc>
              <a:spcAft>
                <a:spcPct val="0"/>
              </a:spcAft>
              <a:buFontTx/>
              <a:buNone/>
            </a:pPr>
            <a:r>
              <a:rPr kumimoji="1" lang="zh-CN" altLang="en-US" sz="2400">
                <a:solidFill>
                  <a:srgbClr val="000000"/>
                </a:solidFill>
              </a:rPr>
              <a:t>开门</a:t>
            </a:r>
          </a:p>
        </p:txBody>
      </p:sp>
      <p:sp>
        <p:nvSpPr>
          <p:cNvPr id="153617" name="Line 18"/>
          <p:cNvSpPr>
            <a:spLocks noChangeShapeType="1"/>
          </p:cNvSpPr>
          <p:nvPr/>
        </p:nvSpPr>
        <p:spPr bwMode="auto">
          <a:xfrm>
            <a:off x="5762625" y="4562475"/>
            <a:ext cx="0" cy="38100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b="1">
              <a:solidFill>
                <a:srgbClr val="000000"/>
              </a:solidFill>
            </a:endParaRPr>
          </a:p>
        </p:txBody>
      </p:sp>
      <p:sp>
        <p:nvSpPr>
          <p:cNvPr id="153618" name="Text Box 19"/>
          <p:cNvSpPr txBox="1">
            <a:spLocks noChangeArrowheads="1"/>
          </p:cNvSpPr>
          <p:nvPr/>
        </p:nvSpPr>
        <p:spPr bwMode="auto">
          <a:xfrm>
            <a:off x="5334000" y="5705475"/>
            <a:ext cx="806450" cy="393700"/>
          </a:xfrm>
          <a:prstGeom prst="rect">
            <a:avLst/>
          </a:prstGeom>
          <a:noFill/>
          <a:ln w="9525"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lnSpc>
                <a:spcPct val="80000"/>
              </a:lnSpc>
              <a:spcAft>
                <a:spcPct val="0"/>
              </a:spcAft>
              <a:buFontTx/>
              <a:buNone/>
            </a:pPr>
            <a:r>
              <a:rPr kumimoji="1" lang="zh-CN" altLang="en-US" sz="2400">
                <a:solidFill>
                  <a:srgbClr val="000000"/>
                </a:solidFill>
              </a:rPr>
              <a:t>关门</a:t>
            </a:r>
          </a:p>
        </p:txBody>
      </p:sp>
      <p:sp>
        <p:nvSpPr>
          <p:cNvPr id="153619" name="Line 20"/>
          <p:cNvSpPr>
            <a:spLocks noChangeShapeType="1"/>
          </p:cNvSpPr>
          <p:nvPr/>
        </p:nvSpPr>
        <p:spPr bwMode="auto">
          <a:xfrm>
            <a:off x="5762625" y="5324475"/>
            <a:ext cx="0" cy="38100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b="1">
              <a:solidFill>
                <a:srgbClr val="000000"/>
              </a:solidFill>
            </a:endParaRPr>
          </a:p>
        </p:txBody>
      </p:sp>
      <p:sp>
        <p:nvSpPr>
          <p:cNvPr id="153620" name="Line 21"/>
          <p:cNvSpPr>
            <a:spLocks noChangeShapeType="1"/>
          </p:cNvSpPr>
          <p:nvPr/>
        </p:nvSpPr>
        <p:spPr bwMode="auto">
          <a:xfrm>
            <a:off x="5715000" y="3584575"/>
            <a:ext cx="0" cy="609600"/>
          </a:xfrm>
          <a:prstGeom prst="line">
            <a:avLst/>
          </a:prstGeom>
          <a:noFill/>
          <a:ln w="254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b="1">
              <a:solidFill>
                <a:srgbClr val="000000"/>
              </a:solidFill>
            </a:endParaRPr>
          </a:p>
        </p:txBody>
      </p:sp>
      <p:sp>
        <p:nvSpPr>
          <p:cNvPr id="153621" name="Line 22"/>
          <p:cNvSpPr>
            <a:spLocks noChangeShapeType="1"/>
          </p:cNvSpPr>
          <p:nvPr/>
        </p:nvSpPr>
        <p:spPr bwMode="auto">
          <a:xfrm>
            <a:off x="5791200" y="6096000"/>
            <a:ext cx="0" cy="457200"/>
          </a:xfrm>
          <a:prstGeom prst="line">
            <a:avLst/>
          </a:prstGeom>
          <a:noFill/>
          <a:ln w="254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b="1">
              <a:solidFill>
                <a:srgbClr val="000000"/>
              </a:solidFill>
            </a:endParaRPr>
          </a:p>
        </p:txBody>
      </p:sp>
      <p:sp>
        <p:nvSpPr>
          <p:cNvPr id="153622" name="Line 23"/>
          <p:cNvSpPr>
            <a:spLocks noChangeShapeType="1"/>
          </p:cNvSpPr>
          <p:nvPr/>
        </p:nvSpPr>
        <p:spPr bwMode="auto">
          <a:xfrm flipH="1">
            <a:off x="5791200" y="6553200"/>
            <a:ext cx="685800" cy="0"/>
          </a:xfrm>
          <a:prstGeom prst="line">
            <a:avLst/>
          </a:prstGeom>
          <a:noFill/>
          <a:ln w="254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b="1">
              <a:solidFill>
                <a:srgbClr val="000000"/>
              </a:solidFill>
            </a:endParaRPr>
          </a:p>
        </p:txBody>
      </p:sp>
      <p:sp>
        <p:nvSpPr>
          <p:cNvPr id="153623" name="Line 24"/>
          <p:cNvSpPr>
            <a:spLocks noChangeShapeType="1"/>
          </p:cNvSpPr>
          <p:nvPr/>
        </p:nvSpPr>
        <p:spPr bwMode="auto">
          <a:xfrm>
            <a:off x="6477000" y="3886200"/>
            <a:ext cx="0" cy="2667000"/>
          </a:xfrm>
          <a:prstGeom prst="line">
            <a:avLst/>
          </a:prstGeom>
          <a:noFill/>
          <a:ln w="254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b="1">
              <a:solidFill>
                <a:srgbClr val="000000"/>
              </a:solidFill>
            </a:endParaRPr>
          </a:p>
        </p:txBody>
      </p:sp>
      <p:sp>
        <p:nvSpPr>
          <p:cNvPr id="153624" name="Line 25"/>
          <p:cNvSpPr>
            <a:spLocks noChangeShapeType="1"/>
          </p:cNvSpPr>
          <p:nvPr/>
        </p:nvSpPr>
        <p:spPr bwMode="auto">
          <a:xfrm flipH="1">
            <a:off x="5715000" y="3886200"/>
            <a:ext cx="7620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b="1">
              <a:solidFill>
                <a:srgbClr val="000000"/>
              </a:solidFill>
            </a:endParaRPr>
          </a:p>
        </p:txBody>
      </p:sp>
      <p:sp>
        <p:nvSpPr>
          <p:cNvPr id="153625" name="Text Box 26"/>
          <p:cNvSpPr txBox="1">
            <a:spLocks noChangeArrowheads="1"/>
          </p:cNvSpPr>
          <p:nvPr/>
        </p:nvSpPr>
        <p:spPr bwMode="auto">
          <a:xfrm>
            <a:off x="5603875" y="3200400"/>
            <a:ext cx="110331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lnSpc>
                <a:spcPct val="80000"/>
              </a:lnSpc>
              <a:spcAft>
                <a:spcPct val="0"/>
              </a:spcAft>
              <a:buFontTx/>
              <a:buNone/>
            </a:pPr>
            <a:r>
              <a:rPr kumimoji="1" lang="zh-CN" altLang="en-US" sz="2400">
                <a:solidFill>
                  <a:srgbClr val="000000"/>
                </a:solidFill>
              </a:rPr>
              <a:t>售票员</a:t>
            </a:r>
          </a:p>
        </p:txBody>
      </p:sp>
      <p:sp>
        <p:nvSpPr>
          <p:cNvPr id="153626" name="Line 27"/>
          <p:cNvSpPr>
            <a:spLocks noChangeShapeType="1"/>
          </p:cNvSpPr>
          <p:nvPr/>
        </p:nvSpPr>
        <p:spPr bwMode="auto">
          <a:xfrm>
            <a:off x="2209800" y="5410200"/>
            <a:ext cx="1295400"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b="1">
              <a:solidFill>
                <a:srgbClr val="000000"/>
              </a:solidFill>
            </a:endParaRPr>
          </a:p>
        </p:txBody>
      </p:sp>
      <p:sp>
        <p:nvSpPr>
          <p:cNvPr id="153627" name="Line 28"/>
          <p:cNvSpPr>
            <a:spLocks noChangeShapeType="1"/>
          </p:cNvSpPr>
          <p:nvPr/>
        </p:nvSpPr>
        <p:spPr bwMode="auto">
          <a:xfrm>
            <a:off x="2209800" y="5486400"/>
            <a:ext cx="1295400" cy="0"/>
          </a:xfrm>
          <a:prstGeom prst="line">
            <a:avLst/>
          </a:prstGeom>
          <a:noFill/>
          <a:ln w="25400">
            <a:solidFill>
              <a:schemeClr val="tx1"/>
            </a:solidFill>
            <a:prstDash val="sysDot"/>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b="1">
              <a:solidFill>
                <a:srgbClr val="000000"/>
              </a:solidFill>
            </a:endParaRPr>
          </a:p>
        </p:txBody>
      </p:sp>
      <p:sp>
        <p:nvSpPr>
          <p:cNvPr id="153628" name="Line 29"/>
          <p:cNvSpPr>
            <a:spLocks noChangeShapeType="1"/>
          </p:cNvSpPr>
          <p:nvPr/>
        </p:nvSpPr>
        <p:spPr bwMode="auto">
          <a:xfrm>
            <a:off x="3505200" y="4724400"/>
            <a:ext cx="0" cy="6858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b="1">
              <a:solidFill>
                <a:srgbClr val="000000"/>
              </a:solidFill>
            </a:endParaRPr>
          </a:p>
        </p:txBody>
      </p:sp>
      <p:sp>
        <p:nvSpPr>
          <p:cNvPr id="153629" name="Line 30"/>
          <p:cNvSpPr>
            <a:spLocks noChangeShapeType="1"/>
          </p:cNvSpPr>
          <p:nvPr/>
        </p:nvSpPr>
        <p:spPr bwMode="auto">
          <a:xfrm>
            <a:off x="3505200" y="5486400"/>
            <a:ext cx="0" cy="838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b="1">
              <a:solidFill>
                <a:srgbClr val="000000"/>
              </a:solidFill>
            </a:endParaRPr>
          </a:p>
        </p:txBody>
      </p:sp>
      <p:sp>
        <p:nvSpPr>
          <p:cNvPr id="153630" name="Line 31"/>
          <p:cNvSpPr>
            <a:spLocks noChangeShapeType="1"/>
          </p:cNvSpPr>
          <p:nvPr/>
        </p:nvSpPr>
        <p:spPr bwMode="auto">
          <a:xfrm>
            <a:off x="3505200" y="4724400"/>
            <a:ext cx="2209800" cy="0"/>
          </a:xfrm>
          <a:prstGeom prst="line">
            <a:avLst/>
          </a:prstGeom>
          <a:noFill/>
          <a:ln w="25400">
            <a:solidFill>
              <a:schemeClr val="tx1"/>
            </a:solidFill>
            <a:prstDash val="sysDot"/>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b="1">
              <a:solidFill>
                <a:srgbClr val="000000"/>
              </a:solidFill>
            </a:endParaRPr>
          </a:p>
        </p:txBody>
      </p:sp>
      <p:sp>
        <p:nvSpPr>
          <p:cNvPr id="153631" name="Line 32"/>
          <p:cNvSpPr>
            <a:spLocks noChangeShapeType="1"/>
          </p:cNvSpPr>
          <p:nvPr/>
        </p:nvSpPr>
        <p:spPr bwMode="auto">
          <a:xfrm>
            <a:off x="3505200" y="6324600"/>
            <a:ext cx="2286000"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b="1">
              <a:solidFill>
                <a:srgbClr val="000000"/>
              </a:solidFill>
            </a:endParaRPr>
          </a:p>
        </p:txBody>
      </p:sp>
    </p:spTree>
    <p:extLst>
      <p:ext uri="{BB962C8B-B14F-4D97-AF65-F5344CB8AC3E}">
        <p14:creationId xmlns:p14="http://schemas.microsoft.com/office/powerpoint/2010/main" val="590423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endParaRPr lang="zh-CN" altLang="zh-CN" smtClean="0"/>
          </a:p>
        </p:txBody>
      </p:sp>
      <p:sp>
        <p:nvSpPr>
          <p:cNvPr id="154627" name="Rectangle 3"/>
          <p:cNvSpPr>
            <a:spLocks noGrp="1" noChangeArrowheads="1"/>
          </p:cNvSpPr>
          <p:nvPr>
            <p:ph type="body" idx="1"/>
          </p:nvPr>
        </p:nvSpPr>
        <p:spPr>
          <a:xfrm>
            <a:off x="457200" y="1066800"/>
            <a:ext cx="8229600" cy="1371600"/>
          </a:xfrm>
        </p:spPr>
        <p:txBody>
          <a:bodyPr/>
          <a:lstStyle/>
          <a:p>
            <a:pPr eaLnBrk="1" hangingPunct="1"/>
            <a:r>
              <a:rPr lang="zh-CN" altLang="en-US" sz="2400" smtClean="0"/>
              <a:t>司机</a:t>
            </a:r>
            <a:r>
              <a:rPr lang="en-US" altLang="zh-CN" sz="2400" smtClean="0"/>
              <a:t>-</a:t>
            </a:r>
            <a:r>
              <a:rPr lang="zh-CN" altLang="en-US" sz="2400" smtClean="0"/>
              <a:t>售票员问题</a:t>
            </a:r>
          </a:p>
          <a:p>
            <a:pPr eaLnBrk="1" hangingPunct="1"/>
            <a:r>
              <a:rPr lang="zh-CN" altLang="en-US" sz="2400" smtClean="0"/>
              <a:t>设置信号量</a:t>
            </a:r>
            <a:r>
              <a:rPr lang="en-US" altLang="zh-CN" sz="2400" smtClean="0"/>
              <a:t>drive</a:t>
            </a:r>
            <a:r>
              <a:rPr lang="zh-CN" altLang="en-US" sz="2400" smtClean="0"/>
              <a:t>表示司机是否可开车，</a:t>
            </a:r>
            <a:r>
              <a:rPr lang="en-US" altLang="zh-CN" sz="2400" smtClean="0"/>
              <a:t>door</a:t>
            </a:r>
            <a:r>
              <a:rPr lang="zh-CN" altLang="en-US" sz="2400" smtClean="0"/>
              <a:t>表示售票员是否可开门。</a:t>
            </a:r>
          </a:p>
        </p:txBody>
      </p:sp>
      <p:sp>
        <p:nvSpPr>
          <p:cNvPr id="154628" name="Text Box 4"/>
          <p:cNvSpPr txBox="1">
            <a:spLocks noChangeArrowheads="1"/>
          </p:cNvSpPr>
          <p:nvPr/>
        </p:nvSpPr>
        <p:spPr bwMode="auto">
          <a:xfrm>
            <a:off x="381000" y="2667000"/>
            <a:ext cx="110331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lnSpc>
                <a:spcPct val="80000"/>
              </a:lnSpc>
              <a:spcAft>
                <a:spcPct val="0"/>
              </a:spcAft>
              <a:buFontTx/>
              <a:buNone/>
            </a:pPr>
            <a:r>
              <a:rPr kumimoji="1" lang="zh-CN" altLang="en-US" sz="2400">
                <a:solidFill>
                  <a:srgbClr val="000000"/>
                </a:solidFill>
              </a:rPr>
              <a:t>司机：</a:t>
            </a:r>
          </a:p>
        </p:txBody>
      </p:sp>
      <p:sp>
        <p:nvSpPr>
          <p:cNvPr id="154629" name="Text Box 5"/>
          <p:cNvSpPr txBox="1">
            <a:spLocks noChangeArrowheads="1"/>
          </p:cNvSpPr>
          <p:nvPr/>
        </p:nvSpPr>
        <p:spPr bwMode="auto">
          <a:xfrm>
            <a:off x="304800" y="3124200"/>
            <a:ext cx="2568332" cy="2973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lnSpc>
                <a:spcPct val="80000"/>
              </a:lnSpc>
              <a:spcAft>
                <a:spcPct val="0"/>
              </a:spcAft>
              <a:buFontTx/>
              <a:buNone/>
            </a:pPr>
            <a:r>
              <a:rPr kumimoji="1" lang="en-US" altLang="zh-CN" sz="2400" dirty="0">
                <a:solidFill>
                  <a:srgbClr val="000000"/>
                </a:solidFill>
              </a:rPr>
              <a:t>while (true)</a:t>
            </a:r>
          </a:p>
          <a:p>
            <a:pPr fontAlgn="base">
              <a:lnSpc>
                <a:spcPct val="80000"/>
              </a:lnSpc>
              <a:spcAft>
                <a:spcPct val="0"/>
              </a:spcAft>
              <a:buFontTx/>
              <a:buNone/>
            </a:pPr>
            <a:r>
              <a:rPr kumimoji="1" lang="en-US" altLang="zh-CN" sz="2400" dirty="0">
                <a:solidFill>
                  <a:srgbClr val="000000"/>
                </a:solidFill>
              </a:rPr>
              <a:t>{</a:t>
            </a:r>
          </a:p>
          <a:p>
            <a:pPr fontAlgn="base">
              <a:lnSpc>
                <a:spcPct val="80000"/>
              </a:lnSpc>
              <a:spcAft>
                <a:spcPct val="0"/>
              </a:spcAft>
              <a:buFontTx/>
              <a:buNone/>
            </a:pPr>
            <a:r>
              <a:rPr kumimoji="1" lang="en-US" altLang="zh-CN" sz="2400" dirty="0">
                <a:solidFill>
                  <a:srgbClr val="000000"/>
                </a:solidFill>
              </a:rPr>
              <a:t>    </a:t>
            </a:r>
            <a:r>
              <a:rPr kumimoji="1" lang="zh-CN" altLang="en-US" sz="2400" dirty="0">
                <a:solidFill>
                  <a:srgbClr val="000000"/>
                </a:solidFill>
              </a:rPr>
              <a:t>正常行驶</a:t>
            </a:r>
            <a:r>
              <a:rPr kumimoji="1" lang="en-US" altLang="zh-CN" sz="2400" dirty="0">
                <a:solidFill>
                  <a:srgbClr val="000000"/>
                </a:solidFill>
              </a:rPr>
              <a:t>;</a:t>
            </a:r>
          </a:p>
          <a:p>
            <a:pPr fontAlgn="base">
              <a:lnSpc>
                <a:spcPct val="80000"/>
              </a:lnSpc>
              <a:spcAft>
                <a:spcPct val="0"/>
              </a:spcAft>
              <a:buFontTx/>
              <a:buNone/>
            </a:pPr>
            <a:r>
              <a:rPr kumimoji="1" lang="en-US" altLang="zh-CN" sz="2400" dirty="0">
                <a:solidFill>
                  <a:srgbClr val="000000"/>
                </a:solidFill>
              </a:rPr>
              <a:t>     </a:t>
            </a:r>
            <a:r>
              <a:rPr kumimoji="1" lang="zh-CN" altLang="en-US" sz="2400" dirty="0">
                <a:solidFill>
                  <a:srgbClr val="000000"/>
                </a:solidFill>
              </a:rPr>
              <a:t>到站停车</a:t>
            </a:r>
            <a:r>
              <a:rPr kumimoji="1" lang="en-US" altLang="zh-CN" sz="2400" dirty="0">
                <a:solidFill>
                  <a:srgbClr val="000000"/>
                </a:solidFill>
              </a:rPr>
              <a:t>;</a:t>
            </a:r>
          </a:p>
          <a:p>
            <a:pPr fontAlgn="base">
              <a:lnSpc>
                <a:spcPct val="80000"/>
              </a:lnSpc>
              <a:spcAft>
                <a:spcPct val="0"/>
              </a:spcAft>
              <a:buFontTx/>
              <a:buNone/>
            </a:pPr>
            <a:r>
              <a:rPr kumimoji="1" lang="en-US" altLang="zh-CN" sz="2400" dirty="0">
                <a:solidFill>
                  <a:srgbClr val="000000"/>
                </a:solidFill>
              </a:rPr>
              <a:t>     </a:t>
            </a:r>
            <a:r>
              <a:rPr kumimoji="1" lang="zh-CN" altLang="en-US" sz="2400" dirty="0" smtClean="0">
                <a:solidFill>
                  <a:srgbClr val="00B050"/>
                </a:solidFill>
              </a:rPr>
              <a:t>通知</a:t>
            </a:r>
            <a:r>
              <a:rPr kumimoji="1" lang="zh-CN" altLang="en-US" sz="2400" smtClean="0">
                <a:solidFill>
                  <a:srgbClr val="000000"/>
                </a:solidFill>
              </a:rPr>
              <a:t>（开门）</a:t>
            </a:r>
            <a:r>
              <a:rPr kumimoji="1" lang="en-US" altLang="zh-CN" sz="2400" dirty="0" smtClean="0">
                <a:solidFill>
                  <a:srgbClr val="000000"/>
                </a:solidFill>
              </a:rPr>
              <a:t>;</a:t>
            </a:r>
          </a:p>
          <a:p>
            <a:pPr fontAlgn="base">
              <a:lnSpc>
                <a:spcPct val="80000"/>
              </a:lnSpc>
              <a:spcAft>
                <a:spcPct val="0"/>
              </a:spcAft>
              <a:buFontTx/>
              <a:buNone/>
            </a:pPr>
            <a:r>
              <a:rPr kumimoji="1" lang="en-US" altLang="zh-CN" sz="2400" dirty="0" smtClean="0">
                <a:solidFill>
                  <a:srgbClr val="000000"/>
                </a:solidFill>
              </a:rPr>
              <a:t>     </a:t>
            </a:r>
            <a:r>
              <a:rPr kumimoji="1" lang="zh-CN" altLang="en-US" sz="2400" dirty="0" smtClean="0">
                <a:solidFill>
                  <a:srgbClr val="FF0000"/>
                </a:solidFill>
              </a:rPr>
              <a:t>等待</a:t>
            </a:r>
            <a:r>
              <a:rPr kumimoji="1" lang="zh-CN" altLang="en-US" sz="2400" dirty="0" smtClean="0">
                <a:solidFill>
                  <a:srgbClr val="000000"/>
                </a:solidFill>
              </a:rPr>
              <a:t>（关门）</a:t>
            </a:r>
            <a:r>
              <a:rPr kumimoji="1" lang="en-US" altLang="zh-CN" sz="2400" dirty="0" smtClean="0">
                <a:solidFill>
                  <a:srgbClr val="000000"/>
                </a:solidFill>
              </a:rPr>
              <a:t>;</a:t>
            </a:r>
            <a:endParaRPr kumimoji="1" lang="en-US" altLang="zh-CN" sz="2400" dirty="0">
              <a:solidFill>
                <a:srgbClr val="000000"/>
              </a:solidFill>
            </a:endParaRPr>
          </a:p>
          <a:p>
            <a:pPr fontAlgn="base">
              <a:lnSpc>
                <a:spcPct val="80000"/>
              </a:lnSpc>
              <a:spcAft>
                <a:spcPct val="0"/>
              </a:spcAft>
              <a:buFontTx/>
              <a:buNone/>
            </a:pPr>
            <a:r>
              <a:rPr kumimoji="1" lang="zh-CN" altLang="en-US" sz="2400" dirty="0" smtClean="0">
                <a:solidFill>
                  <a:srgbClr val="000000"/>
                </a:solidFill>
              </a:rPr>
              <a:t>     </a:t>
            </a:r>
            <a:r>
              <a:rPr kumimoji="1" lang="zh-CN" altLang="en-US" sz="2400" dirty="0">
                <a:solidFill>
                  <a:srgbClr val="000000"/>
                </a:solidFill>
              </a:rPr>
              <a:t>启动车辆</a:t>
            </a:r>
            <a:r>
              <a:rPr kumimoji="1" lang="en-US" altLang="zh-CN" sz="2400" dirty="0">
                <a:solidFill>
                  <a:srgbClr val="000000"/>
                </a:solidFill>
              </a:rPr>
              <a:t>;</a:t>
            </a:r>
          </a:p>
          <a:p>
            <a:pPr fontAlgn="base">
              <a:lnSpc>
                <a:spcPct val="80000"/>
              </a:lnSpc>
              <a:spcAft>
                <a:spcPct val="0"/>
              </a:spcAft>
              <a:buFontTx/>
              <a:buNone/>
            </a:pPr>
            <a:r>
              <a:rPr kumimoji="1" lang="en-US" altLang="zh-CN" sz="2400" dirty="0">
                <a:solidFill>
                  <a:srgbClr val="000000"/>
                </a:solidFill>
              </a:rPr>
              <a:t>}</a:t>
            </a:r>
          </a:p>
        </p:txBody>
      </p:sp>
      <p:sp>
        <p:nvSpPr>
          <p:cNvPr id="154630" name="Line 6"/>
          <p:cNvSpPr>
            <a:spLocks noChangeShapeType="1"/>
          </p:cNvSpPr>
          <p:nvPr/>
        </p:nvSpPr>
        <p:spPr bwMode="auto">
          <a:xfrm>
            <a:off x="4648200" y="2590800"/>
            <a:ext cx="0" cy="3581400"/>
          </a:xfrm>
          <a:prstGeom prst="line">
            <a:avLst/>
          </a:prstGeom>
          <a:noFill/>
          <a:ln w="9525">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b="1">
              <a:solidFill>
                <a:srgbClr val="000000"/>
              </a:solidFill>
            </a:endParaRPr>
          </a:p>
        </p:txBody>
      </p:sp>
      <p:sp>
        <p:nvSpPr>
          <p:cNvPr id="154631" name="Text Box 7"/>
          <p:cNvSpPr txBox="1">
            <a:spLocks noChangeArrowheads="1"/>
          </p:cNvSpPr>
          <p:nvPr/>
        </p:nvSpPr>
        <p:spPr bwMode="auto">
          <a:xfrm>
            <a:off x="4897438" y="2667000"/>
            <a:ext cx="14097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lnSpc>
                <a:spcPct val="80000"/>
              </a:lnSpc>
              <a:spcAft>
                <a:spcPct val="0"/>
              </a:spcAft>
              <a:buFontTx/>
              <a:buNone/>
            </a:pPr>
            <a:r>
              <a:rPr kumimoji="1" lang="zh-CN" altLang="en-US" sz="2400">
                <a:solidFill>
                  <a:srgbClr val="000000"/>
                </a:solidFill>
              </a:rPr>
              <a:t>售票员：</a:t>
            </a:r>
          </a:p>
        </p:txBody>
      </p:sp>
      <p:sp>
        <p:nvSpPr>
          <p:cNvPr id="154632" name="Text Box 8"/>
          <p:cNvSpPr txBox="1">
            <a:spLocks noChangeArrowheads="1"/>
          </p:cNvSpPr>
          <p:nvPr/>
        </p:nvSpPr>
        <p:spPr bwMode="auto">
          <a:xfrm>
            <a:off x="4821238" y="3124200"/>
            <a:ext cx="2568332" cy="2973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lnSpc>
                <a:spcPct val="80000"/>
              </a:lnSpc>
              <a:spcAft>
                <a:spcPct val="0"/>
              </a:spcAft>
              <a:buFontTx/>
              <a:buNone/>
            </a:pPr>
            <a:r>
              <a:rPr kumimoji="1" lang="en-US" altLang="zh-CN" sz="2400" dirty="0">
                <a:solidFill>
                  <a:srgbClr val="000000"/>
                </a:solidFill>
              </a:rPr>
              <a:t>while (true)</a:t>
            </a:r>
          </a:p>
          <a:p>
            <a:pPr fontAlgn="base">
              <a:lnSpc>
                <a:spcPct val="80000"/>
              </a:lnSpc>
              <a:spcAft>
                <a:spcPct val="0"/>
              </a:spcAft>
              <a:buFontTx/>
              <a:buNone/>
            </a:pPr>
            <a:r>
              <a:rPr kumimoji="1" lang="en-US" altLang="zh-CN" sz="2400" dirty="0">
                <a:solidFill>
                  <a:srgbClr val="000000"/>
                </a:solidFill>
              </a:rPr>
              <a:t>{</a:t>
            </a:r>
          </a:p>
          <a:p>
            <a:pPr fontAlgn="base">
              <a:lnSpc>
                <a:spcPct val="80000"/>
              </a:lnSpc>
              <a:spcAft>
                <a:spcPct val="0"/>
              </a:spcAft>
              <a:buFontTx/>
              <a:buNone/>
            </a:pPr>
            <a:r>
              <a:rPr kumimoji="1" lang="en-US" altLang="zh-CN" sz="2400" dirty="0">
                <a:solidFill>
                  <a:srgbClr val="000000"/>
                </a:solidFill>
              </a:rPr>
              <a:t>     </a:t>
            </a:r>
            <a:r>
              <a:rPr kumimoji="1" lang="zh-CN" altLang="en-US" sz="2400" dirty="0">
                <a:solidFill>
                  <a:srgbClr val="000000"/>
                </a:solidFill>
              </a:rPr>
              <a:t>售票</a:t>
            </a:r>
            <a:r>
              <a:rPr kumimoji="1" lang="en-US" altLang="zh-CN" sz="2400" dirty="0">
                <a:solidFill>
                  <a:srgbClr val="000000"/>
                </a:solidFill>
              </a:rPr>
              <a:t>;</a:t>
            </a:r>
          </a:p>
          <a:p>
            <a:pPr fontAlgn="base">
              <a:lnSpc>
                <a:spcPct val="80000"/>
              </a:lnSpc>
              <a:spcAft>
                <a:spcPct val="0"/>
              </a:spcAft>
              <a:buFontTx/>
              <a:buNone/>
            </a:pPr>
            <a:r>
              <a:rPr kumimoji="1" lang="en-US" altLang="zh-CN" sz="2400" dirty="0">
                <a:solidFill>
                  <a:srgbClr val="000000"/>
                </a:solidFill>
              </a:rPr>
              <a:t>     </a:t>
            </a:r>
            <a:r>
              <a:rPr kumimoji="1" lang="zh-CN" altLang="en-US" sz="2400" dirty="0" smtClean="0">
                <a:solidFill>
                  <a:srgbClr val="FF0000"/>
                </a:solidFill>
              </a:rPr>
              <a:t>等待</a:t>
            </a:r>
            <a:r>
              <a:rPr kumimoji="1" lang="zh-CN" altLang="en-US" sz="2400" dirty="0" smtClean="0">
                <a:solidFill>
                  <a:srgbClr val="000000"/>
                </a:solidFill>
              </a:rPr>
              <a:t>（开门）</a:t>
            </a:r>
            <a:r>
              <a:rPr kumimoji="1" lang="en-US" altLang="zh-CN" sz="2400" dirty="0" smtClean="0">
                <a:solidFill>
                  <a:srgbClr val="000000"/>
                </a:solidFill>
              </a:rPr>
              <a:t>;</a:t>
            </a:r>
            <a:endParaRPr kumimoji="1" lang="zh-CN" altLang="en-US" sz="2400" dirty="0">
              <a:solidFill>
                <a:srgbClr val="000000"/>
              </a:solidFill>
            </a:endParaRPr>
          </a:p>
          <a:p>
            <a:pPr fontAlgn="base">
              <a:lnSpc>
                <a:spcPct val="80000"/>
              </a:lnSpc>
              <a:spcAft>
                <a:spcPct val="0"/>
              </a:spcAft>
              <a:buFontTx/>
              <a:buNone/>
            </a:pPr>
            <a:r>
              <a:rPr kumimoji="1" lang="zh-CN" altLang="en-US" sz="2400" dirty="0">
                <a:solidFill>
                  <a:srgbClr val="000000"/>
                </a:solidFill>
              </a:rPr>
              <a:t>     开门</a:t>
            </a:r>
            <a:r>
              <a:rPr kumimoji="1" lang="en-US" altLang="zh-CN" sz="2400" dirty="0">
                <a:solidFill>
                  <a:srgbClr val="000000"/>
                </a:solidFill>
              </a:rPr>
              <a:t>;</a:t>
            </a:r>
          </a:p>
          <a:p>
            <a:pPr fontAlgn="base">
              <a:lnSpc>
                <a:spcPct val="80000"/>
              </a:lnSpc>
              <a:spcAft>
                <a:spcPct val="0"/>
              </a:spcAft>
              <a:buFontTx/>
              <a:buNone/>
            </a:pPr>
            <a:r>
              <a:rPr kumimoji="1" lang="en-US" altLang="zh-CN" sz="2400" dirty="0">
                <a:solidFill>
                  <a:srgbClr val="000000"/>
                </a:solidFill>
              </a:rPr>
              <a:t>     </a:t>
            </a:r>
            <a:r>
              <a:rPr kumimoji="1" lang="zh-CN" altLang="en-US" sz="2400" dirty="0">
                <a:solidFill>
                  <a:srgbClr val="000000"/>
                </a:solidFill>
              </a:rPr>
              <a:t>关门</a:t>
            </a:r>
            <a:r>
              <a:rPr kumimoji="1" lang="en-US" altLang="zh-CN" sz="2400" dirty="0">
                <a:solidFill>
                  <a:srgbClr val="000000"/>
                </a:solidFill>
              </a:rPr>
              <a:t>;</a:t>
            </a:r>
          </a:p>
          <a:p>
            <a:pPr fontAlgn="base">
              <a:lnSpc>
                <a:spcPct val="80000"/>
              </a:lnSpc>
              <a:spcAft>
                <a:spcPct val="0"/>
              </a:spcAft>
              <a:buFontTx/>
              <a:buNone/>
            </a:pPr>
            <a:r>
              <a:rPr kumimoji="1" lang="en-US" altLang="zh-CN" sz="2400" dirty="0">
                <a:solidFill>
                  <a:srgbClr val="000000"/>
                </a:solidFill>
              </a:rPr>
              <a:t>    </a:t>
            </a:r>
            <a:r>
              <a:rPr kumimoji="1" lang="en-US" altLang="zh-CN" sz="2400" dirty="0" smtClean="0">
                <a:solidFill>
                  <a:srgbClr val="000000"/>
                </a:solidFill>
              </a:rPr>
              <a:t> </a:t>
            </a:r>
            <a:r>
              <a:rPr kumimoji="1" lang="zh-CN" altLang="en-US" sz="2400" dirty="0">
                <a:solidFill>
                  <a:srgbClr val="00B050"/>
                </a:solidFill>
              </a:rPr>
              <a:t>通知</a:t>
            </a:r>
            <a:r>
              <a:rPr kumimoji="1" lang="zh-CN" altLang="en-US" sz="2400" dirty="0" smtClean="0">
                <a:solidFill>
                  <a:srgbClr val="000000"/>
                </a:solidFill>
              </a:rPr>
              <a:t>（关门）</a:t>
            </a:r>
            <a:r>
              <a:rPr kumimoji="1" lang="en-US" altLang="zh-CN" sz="2400" dirty="0" smtClean="0">
                <a:solidFill>
                  <a:srgbClr val="000000"/>
                </a:solidFill>
              </a:rPr>
              <a:t>;</a:t>
            </a:r>
            <a:endParaRPr kumimoji="1" lang="zh-CN" altLang="en-US" sz="2400" dirty="0">
              <a:solidFill>
                <a:srgbClr val="000000"/>
              </a:solidFill>
            </a:endParaRPr>
          </a:p>
          <a:p>
            <a:pPr fontAlgn="base">
              <a:lnSpc>
                <a:spcPct val="80000"/>
              </a:lnSpc>
              <a:spcAft>
                <a:spcPct val="0"/>
              </a:spcAft>
              <a:buFontTx/>
              <a:buNone/>
            </a:pPr>
            <a:r>
              <a:rPr kumimoji="1" lang="en-US" altLang="zh-CN" sz="2400" dirty="0">
                <a:solidFill>
                  <a:srgbClr val="000000"/>
                </a:solidFill>
              </a:rPr>
              <a:t>}</a:t>
            </a:r>
          </a:p>
        </p:txBody>
      </p:sp>
    </p:spTree>
    <p:extLst>
      <p:ext uri="{BB962C8B-B14F-4D97-AF65-F5344CB8AC3E}">
        <p14:creationId xmlns:p14="http://schemas.microsoft.com/office/powerpoint/2010/main" val="25426447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ChangeArrowheads="1"/>
          </p:cNvSpPr>
          <p:nvPr/>
        </p:nvSpPr>
        <p:spPr bwMode="auto">
          <a:xfrm>
            <a:off x="457200" y="274638"/>
            <a:ext cx="7696200" cy="33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algn="ctr" fontAlgn="base">
              <a:spcBef>
                <a:spcPct val="0"/>
              </a:spcBef>
              <a:spcAft>
                <a:spcPct val="0"/>
              </a:spcAft>
              <a:buFontTx/>
              <a:buNone/>
            </a:pPr>
            <a:r>
              <a:rPr lang="en-US" altLang="zh-CN" sz="3600" dirty="0" smtClean="0">
                <a:solidFill>
                  <a:srgbClr val="FFFFFF"/>
                </a:solidFill>
              </a:rPr>
              <a:t> </a:t>
            </a:r>
            <a:r>
              <a:rPr lang="zh-CN" altLang="en-US" sz="3600" dirty="0">
                <a:solidFill>
                  <a:srgbClr val="FFFFFF"/>
                </a:solidFill>
              </a:rPr>
              <a:t>进程同步</a:t>
            </a:r>
          </a:p>
        </p:txBody>
      </p:sp>
      <p:sp>
        <p:nvSpPr>
          <p:cNvPr id="54275" name="Text Box 4"/>
          <p:cNvSpPr txBox="1">
            <a:spLocks noChangeArrowheads="1"/>
          </p:cNvSpPr>
          <p:nvPr/>
        </p:nvSpPr>
        <p:spPr bwMode="auto">
          <a:xfrm>
            <a:off x="685800" y="914400"/>
            <a:ext cx="21691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None/>
            </a:pPr>
            <a:r>
              <a:rPr lang="en-US" altLang="zh-CN" sz="2800" dirty="0" smtClean="0">
                <a:solidFill>
                  <a:srgbClr val="000000"/>
                </a:solidFill>
                <a:latin typeface="楷体_GB2312" pitchFamily="49" charset="-122"/>
              </a:rPr>
              <a:t> </a:t>
            </a:r>
            <a:r>
              <a:rPr lang="zh-CN" altLang="en-US" sz="2800" dirty="0">
                <a:solidFill>
                  <a:srgbClr val="000000"/>
                </a:solidFill>
                <a:latin typeface="楷体_GB2312" pitchFamily="49" charset="-122"/>
              </a:rPr>
              <a:t>信号量机制</a:t>
            </a:r>
          </a:p>
        </p:txBody>
      </p:sp>
      <p:sp>
        <p:nvSpPr>
          <p:cNvPr id="54276" name="Rectangle 9"/>
          <p:cNvSpPr>
            <a:spLocks noGrp="1" noChangeArrowheads="1"/>
          </p:cNvSpPr>
          <p:nvPr>
            <p:ph type="body" idx="1"/>
          </p:nvPr>
        </p:nvSpPr>
        <p:spPr>
          <a:xfrm>
            <a:off x="457200" y="1600200"/>
            <a:ext cx="8229600" cy="1981200"/>
          </a:xfrm>
        </p:spPr>
        <p:txBody>
          <a:bodyPr/>
          <a:lstStyle/>
          <a:p>
            <a:pPr eaLnBrk="1" hangingPunct="1"/>
            <a:r>
              <a:rPr kumimoji="1" lang="zh-CN" altLang="en-US" sz="2800" smtClean="0"/>
              <a:t>信号量机制（</a:t>
            </a:r>
            <a:r>
              <a:rPr kumimoji="1" lang="en-US" altLang="zh-CN" sz="2800" smtClean="0"/>
              <a:t>Semaphore)</a:t>
            </a:r>
            <a:r>
              <a:rPr kumimoji="1" lang="zh-CN" altLang="en-US" sz="2800" smtClean="0"/>
              <a:t>是一种卓有成效的进程同步工具。</a:t>
            </a:r>
          </a:p>
          <a:p>
            <a:pPr eaLnBrk="1" hangingPunct="1"/>
            <a:r>
              <a:rPr kumimoji="1" lang="zh-CN" altLang="en-US" sz="2800" smtClean="0"/>
              <a:t>信号量是由荷兰人</a:t>
            </a:r>
            <a:r>
              <a:rPr kumimoji="1" lang="en-US" altLang="zh-CN" sz="2800" smtClean="0"/>
              <a:t>E.W.Dijkstra</a:t>
            </a:r>
            <a:r>
              <a:rPr kumimoji="1" lang="zh-CN" altLang="en-US" sz="2800" smtClean="0"/>
              <a:t>在</a:t>
            </a:r>
            <a:r>
              <a:rPr kumimoji="1" lang="en-US" altLang="zh-CN" sz="2800" smtClean="0"/>
              <a:t>20</a:t>
            </a:r>
            <a:r>
              <a:rPr kumimoji="1" lang="zh-CN" altLang="en-US" sz="2800" smtClean="0"/>
              <a:t>世纪</a:t>
            </a:r>
            <a:r>
              <a:rPr kumimoji="1" lang="en-US" altLang="zh-CN" sz="2800" smtClean="0"/>
              <a:t>60</a:t>
            </a:r>
            <a:r>
              <a:rPr kumimoji="1" lang="zh-CN" altLang="en-US" sz="2800" smtClean="0"/>
              <a:t>年代所构思出的。</a:t>
            </a:r>
          </a:p>
          <a:p>
            <a:pPr eaLnBrk="1" hangingPunct="1"/>
            <a:r>
              <a:rPr kumimoji="1" lang="zh-CN" altLang="en-US" sz="2800" smtClean="0"/>
              <a:t>其原型来源于铁路的运行</a:t>
            </a:r>
            <a:endParaRPr lang="zh-CN" altLang="en-US" sz="2800" smtClean="0"/>
          </a:p>
        </p:txBody>
      </p:sp>
      <p:pic>
        <p:nvPicPr>
          <p:cNvPr id="54277" name="Picture 10" descr="2657063_090845016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352800"/>
            <a:ext cx="2055813" cy="289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943432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ChangeArrowheads="1"/>
          </p:cNvSpPr>
          <p:nvPr/>
        </p:nvSpPr>
        <p:spPr bwMode="auto">
          <a:xfrm>
            <a:off x="457200" y="228600"/>
            <a:ext cx="76962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algn="ctr" fontAlgn="base">
              <a:spcBef>
                <a:spcPct val="0"/>
              </a:spcBef>
              <a:spcAft>
                <a:spcPct val="0"/>
              </a:spcAft>
              <a:buFontTx/>
              <a:buNone/>
            </a:pPr>
            <a:r>
              <a:rPr lang="en-US" altLang="zh-CN" sz="3600" dirty="0" smtClean="0">
                <a:solidFill>
                  <a:srgbClr val="FFFFFF"/>
                </a:solidFill>
              </a:rPr>
              <a:t> </a:t>
            </a:r>
            <a:r>
              <a:rPr lang="zh-CN" altLang="en-US" sz="3600" dirty="0">
                <a:solidFill>
                  <a:srgbClr val="FFFFFF"/>
                </a:solidFill>
              </a:rPr>
              <a:t>进程同步</a:t>
            </a:r>
          </a:p>
        </p:txBody>
      </p:sp>
      <p:sp>
        <p:nvSpPr>
          <p:cNvPr id="56323" name="Text Box 4"/>
          <p:cNvSpPr txBox="1">
            <a:spLocks noChangeArrowheads="1"/>
          </p:cNvSpPr>
          <p:nvPr/>
        </p:nvSpPr>
        <p:spPr bwMode="auto">
          <a:xfrm>
            <a:off x="685800" y="914400"/>
            <a:ext cx="21691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None/>
            </a:pPr>
            <a:r>
              <a:rPr lang="en-US" altLang="zh-CN" sz="2800" dirty="0" smtClean="0">
                <a:solidFill>
                  <a:srgbClr val="000000"/>
                </a:solidFill>
                <a:latin typeface="楷体_GB2312" pitchFamily="49" charset="-122"/>
              </a:rPr>
              <a:t> </a:t>
            </a:r>
            <a:r>
              <a:rPr lang="zh-CN" altLang="en-US" sz="2800" dirty="0">
                <a:solidFill>
                  <a:srgbClr val="000000"/>
                </a:solidFill>
                <a:latin typeface="楷体_GB2312" pitchFamily="49" charset="-122"/>
              </a:rPr>
              <a:t>信号量机制</a:t>
            </a:r>
          </a:p>
        </p:txBody>
      </p:sp>
      <p:sp>
        <p:nvSpPr>
          <p:cNvPr id="56324" name="Rectangle 5"/>
          <p:cNvSpPr>
            <a:spLocks noChangeArrowheads="1"/>
          </p:cNvSpPr>
          <p:nvPr/>
        </p:nvSpPr>
        <p:spPr bwMode="auto">
          <a:xfrm>
            <a:off x="685800" y="14478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None/>
            </a:pPr>
            <a:r>
              <a:rPr kumimoji="1" lang="zh-CN" altLang="en-US" sz="2400" dirty="0" smtClean="0">
                <a:solidFill>
                  <a:srgbClr val="000000"/>
                </a:solidFill>
              </a:rPr>
              <a:t>记录</a:t>
            </a:r>
            <a:r>
              <a:rPr kumimoji="1" lang="zh-CN" altLang="en-US" sz="2400" dirty="0">
                <a:solidFill>
                  <a:srgbClr val="000000"/>
                </a:solidFill>
              </a:rPr>
              <a:t>型信号量</a:t>
            </a:r>
          </a:p>
        </p:txBody>
      </p:sp>
      <p:sp>
        <p:nvSpPr>
          <p:cNvPr id="56325" name="Rectangle 6"/>
          <p:cNvSpPr>
            <a:spLocks noChangeArrowheads="1"/>
          </p:cNvSpPr>
          <p:nvPr/>
        </p:nvSpPr>
        <p:spPr bwMode="auto">
          <a:xfrm>
            <a:off x="914400" y="2362200"/>
            <a:ext cx="7924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None/>
            </a:pPr>
            <a:r>
              <a:rPr kumimoji="1" lang="zh-CN" altLang="en-US" sz="2400">
                <a:solidFill>
                  <a:srgbClr val="000000"/>
                </a:solidFill>
              </a:rPr>
              <a:t>记录型信号量中除了一个整型变量</a:t>
            </a:r>
            <a:r>
              <a:rPr lang="en-US" altLang="zh-CN" sz="2400">
                <a:solidFill>
                  <a:srgbClr val="0000FF"/>
                </a:solidFill>
              </a:rPr>
              <a:t>value</a:t>
            </a:r>
            <a:r>
              <a:rPr kumimoji="1" lang="zh-CN" altLang="en-US" sz="2400">
                <a:solidFill>
                  <a:srgbClr val="000000"/>
                </a:solidFill>
              </a:rPr>
              <a:t>外，还</a:t>
            </a:r>
          </a:p>
          <a:p>
            <a:pPr fontAlgn="base">
              <a:spcBef>
                <a:spcPct val="0"/>
              </a:spcBef>
              <a:spcAft>
                <a:spcPct val="0"/>
              </a:spcAft>
              <a:buFontTx/>
              <a:buNone/>
            </a:pPr>
            <a:r>
              <a:rPr kumimoji="1" lang="zh-CN" altLang="en-US" sz="2400">
                <a:solidFill>
                  <a:srgbClr val="000000"/>
                </a:solidFill>
              </a:rPr>
              <a:t>增加了一个指向</a:t>
            </a:r>
            <a:r>
              <a:rPr kumimoji="1" lang="en-US" altLang="zh-CN" sz="2400">
                <a:solidFill>
                  <a:srgbClr val="000000"/>
                </a:solidFill>
              </a:rPr>
              <a:t>PCB</a:t>
            </a:r>
            <a:r>
              <a:rPr kumimoji="1" lang="zh-CN" altLang="en-US" sz="2400">
                <a:solidFill>
                  <a:srgbClr val="000000"/>
                </a:solidFill>
              </a:rPr>
              <a:t>的</a:t>
            </a:r>
            <a:r>
              <a:rPr lang="zh-CN" altLang="en-US" sz="2400">
                <a:solidFill>
                  <a:srgbClr val="0000FF"/>
                </a:solidFill>
              </a:rPr>
              <a:t>等待队列队首指针</a:t>
            </a:r>
            <a:r>
              <a:rPr lang="en-US" altLang="zh-CN" sz="2400">
                <a:solidFill>
                  <a:srgbClr val="0000FF"/>
                </a:solidFill>
              </a:rPr>
              <a:t>L</a:t>
            </a:r>
            <a:r>
              <a:rPr kumimoji="1" lang="zh-CN" altLang="en-US" sz="2400">
                <a:solidFill>
                  <a:srgbClr val="000000"/>
                </a:solidFill>
              </a:rPr>
              <a:t>：</a:t>
            </a:r>
          </a:p>
        </p:txBody>
      </p:sp>
      <p:sp>
        <p:nvSpPr>
          <p:cNvPr id="56326" name="Text Box 7"/>
          <p:cNvSpPr txBox="1">
            <a:spLocks noChangeArrowheads="1"/>
          </p:cNvSpPr>
          <p:nvPr/>
        </p:nvSpPr>
        <p:spPr bwMode="auto">
          <a:xfrm>
            <a:off x="914400" y="3505200"/>
            <a:ext cx="2947988" cy="1552575"/>
          </a:xfrm>
          <a:prstGeom prst="rect">
            <a:avLst/>
          </a:prstGeom>
          <a:solidFill>
            <a:srgbClr val="CC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None/>
            </a:pPr>
            <a:r>
              <a:rPr lang="en-US" altLang="zh-CN" sz="2400">
                <a:solidFill>
                  <a:srgbClr val="0000FF"/>
                </a:solidFill>
              </a:rPr>
              <a:t>struct </a:t>
            </a:r>
            <a:r>
              <a:rPr kumimoji="1" lang="en-US" altLang="zh-CN" sz="2400">
                <a:solidFill>
                  <a:srgbClr val="000000"/>
                </a:solidFill>
              </a:rPr>
              <a:t>semaphore{</a:t>
            </a:r>
          </a:p>
          <a:p>
            <a:pPr fontAlgn="base">
              <a:spcBef>
                <a:spcPct val="0"/>
              </a:spcBef>
              <a:spcAft>
                <a:spcPct val="0"/>
              </a:spcAft>
              <a:buFontTx/>
              <a:buNone/>
            </a:pPr>
            <a:r>
              <a:rPr kumimoji="1" lang="en-US" altLang="zh-CN" sz="2400">
                <a:solidFill>
                  <a:srgbClr val="000000"/>
                </a:solidFill>
              </a:rPr>
              <a:t>    int 	value;</a:t>
            </a:r>
          </a:p>
          <a:p>
            <a:pPr fontAlgn="base">
              <a:spcBef>
                <a:spcPct val="0"/>
              </a:spcBef>
              <a:spcAft>
                <a:spcPct val="0"/>
              </a:spcAft>
              <a:buFontTx/>
              <a:buNone/>
            </a:pPr>
            <a:r>
              <a:rPr kumimoji="1" lang="en-US" altLang="zh-CN" sz="2400">
                <a:solidFill>
                  <a:srgbClr val="000000"/>
                </a:solidFill>
              </a:rPr>
              <a:t>    list	L; </a:t>
            </a:r>
            <a:r>
              <a:rPr kumimoji="1" lang="en-US" altLang="zh-CN" sz="2400">
                <a:solidFill>
                  <a:srgbClr val="008000"/>
                </a:solidFill>
              </a:rPr>
              <a:t>// </a:t>
            </a:r>
            <a:r>
              <a:rPr kumimoji="1" lang="zh-CN" altLang="en-US" sz="2400">
                <a:solidFill>
                  <a:srgbClr val="008000"/>
                </a:solidFill>
              </a:rPr>
              <a:t>进程列表</a:t>
            </a:r>
          </a:p>
          <a:p>
            <a:pPr fontAlgn="base">
              <a:spcBef>
                <a:spcPct val="0"/>
              </a:spcBef>
              <a:spcAft>
                <a:spcPct val="0"/>
              </a:spcAft>
              <a:buFontTx/>
              <a:buNone/>
            </a:pPr>
            <a:r>
              <a:rPr kumimoji="1" lang="en-US" altLang="zh-CN" sz="2400">
                <a:solidFill>
                  <a:srgbClr val="000000"/>
                </a:solidFill>
              </a:rPr>
              <a:t>};</a:t>
            </a:r>
          </a:p>
        </p:txBody>
      </p:sp>
      <p:pic>
        <p:nvPicPr>
          <p:cNvPr id="56327" name="Picture 13" descr="MC900183408[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0200" y="3657600"/>
            <a:ext cx="2286000" cy="227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8" name="Text Box 14"/>
          <p:cNvSpPr txBox="1">
            <a:spLocks noChangeArrowheads="1"/>
          </p:cNvSpPr>
          <p:nvPr/>
        </p:nvSpPr>
        <p:spPr bwMode="auto">
          <a:xfrm>
            <a:off x="822325" y="5280025"/>
            <a:ext cx="47402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lnSpc>
                <a:spcPct val="80000"/>
              </a:lnSpc>
              <a:spcAft>
                <a:spcPct val="0"/>
              </a:spcAft>
              <a:buFontTx/>
              <a:buNone/>
            </a:pPr>
            <a:r>
              <a:rPr kumimoji="1" lang="zh-CN" altLang="en-US" sz="2400">
                <a:solidFill>
                  <a:srgbClr val="000000"/>
                </a:solidFill>
              </a:rPr>
              <a:t>相应地定义</a:t>
            </a:r>
            <a:r>
              <a:rPr kumimoji="1" lang="en-US" altLang="zh-CN" sz="2400">
                <a:solidFill>
                  <a:srgbClr val="000000"/>
                </a:solidFill>
              </a:rPr>
              <a:t>wait(S)</a:t>
            </a:r>
            <a:r>
              <a:rPr kumimoji="1" lang="zh-CN" altLang="en-US" sz="2400">
                <a:solidFill>
                  <a:srgbClr val="000000"/>
                </a:solidFill>
              </a:rPr>
              <a:t>与</a:t>
            </a:r>
            <a:r>
              <a:rPr kumimoji="1" lang="en-US" altLang="zh-CN" sz="2400">
                <a:solidFill>
                  <a:srgbClr val="000000"/>
                </a:solidFill>
              </a:rPr>
              <a:t>signal(S)</a:t>
            </a:r>
            <a:r>
              <a:rPr kumimoji="1" lang="zh-CN" altLang="en-US" sz="2400">
                <a:solidFill>
                  <a:srgbClr val="000000"/>
                </a:solidFill>
              </a:rPr>
              <a:t>两个</a:t>
            </a:r>
            <a:r>
              <a:rPr kumimoji="1" lang="zh-CN" altLang="en-US" sz="2400">
                <a:solidFill>
                  <a:srgbClr val="FF0000"/>
                </a:solidFill>
              </a:rPr>
              <a:t>原子操作</a:t>
            </a:r>
            <a:r>
              <a:rPr kumimoji="1" lang="zh-CN" altLang="en-US" sz="2400">
                <a:solidFill>
                  <a:srgbClr val="000000"/>
                </a:solidFill>
              </a:rPr>
              <a:t>。</a:t>
            </a:r>
          </a:p>
        </p:txBody>
      </p:sp>
    </p:spTree>
    <p:extLst>
      <p:ext uri="{BB962C8B-B14F-4D97-AF65-F5344CB8AC3E}">
        <p14:creationId xmlns:p14="http://schemas.microsoft.com/office/powerpoint/2010/main" val="380535973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sz="3200" smtClean="0"/>
              <a:t>2.3 </a:t>
            </a:r>
            <a:r>
              <a:rPr lang="zh-CN" altLang="en-US" sz="3200" smtClean="0"/>
              <a:t>进程同步</a:t>
            </a:r>
          </a:p>
        </p:txBody>
      </p:sp>
      <p:sp>
        <p:nvSpPr>
          <p:cNvPr id="45059" name="Text Box 3"/>
          <p:cNvSpPr txBox="1">
            <a:spLocks noChangeArrowheads="1"/>
          </p:cNvSpPr>
          <p:nvPr/>
        </p:nvSpPr>
        <p:spPr bwMode="auto">
          <a:xfrm>
            <a:off x="593725" y="806450"/>
            <a:ext cx="4492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None/>
            </a:pPr>
            <a:r>
              <a:rPr lang="en-US" altLang="zh-CN" sz="2800">
                <a:solidFill>
                  <a:srgbClr val="000000"/>
                </a:solidFill>
                <a:latin typeface="楷体_GB2312" pitchFamily="49" charset="-122"/>
              </a:rPr>
              <a:t>2.3.1	 </a:t>
            </a:r>
            <a:r>
              <a:rPr lang="zh-CN" altLang="en-US" sz="2800">
                <a:solidFill>
                  <a:srgbClr val="000000"/>
                </a:solidFill>
                <a:latin typeface="楷体_GB2312" pitchFamily="49" charset="-122"/>
              </a:rPr>
              <a:t>进程同步的基本概念</a:t>
            </a:r>
          </a:p>
        </p:txBody>
      </p:sp>
      <p:sp>
        <p:nvSpPr>
          <p:cNvPr id="45060" name="Text Box 4"/>
          <p:cNvSpPr txBox="1">
            <a:spLocks noChangeArrowheads="1"/>
          </p:cNvSpPr>
          <p:nvPr/>
        </p:nvSpPr>
        <p:spPr bwMode="auto">
          <a:xfrm>
            <a:off x="609600" y="1462088"/>
            <a:ext cx="28654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None/>
            </a:pPr>
            <a:r>
              <a:rPr lang="en-US" altLang="zh-CN" sz="2800">
                <a:solidFill>
                  <a:srgbClr val="000000"/>
                </a:solidFill>
                <a:latin typeface="楷体_GB2312" pitchFamily="49" charset="-122"/>
              </a:rPr>
              <a:t>1. </a:t>
            </a:r>
            <a:r>
              <a:rPr lang="zh-CN" altLang="en-US" sz="2800">
                <a:solidFill>
                  <a:srgbClr val="000000"/>
                </a:solidFill>
                <a:latin typeface="楷体_GB2312" pitchFamily="49" charset="-122"/>
              </a:rPr>
              <a:t>两种制约关系</a:t>
            </a:r>
          </a:p>
        </p:txBody>
      </p:sp>
      <p:sp>
        <p:nvSpPr>
          <p:cNvPr id="45061" name="Rectangle 5"/>
          <p:cNvSpPr>
            <a:spLocks noGrp="1" noChangeArrowheads="1"/>
          </p:cNvSpPr>
          <p:nvPr>
            <p:ph type="body" idx="1"/>
          </p:nvPr>
        </p:nvSpPr>
        <p:spPr>
          <a:xfrm>
            <a:off x="533400" y="2133600"/>
            <a:ext cx="8153400" cy="2819400"/>
          </a:xfrm>
        </p:spPr>
        <p:txBody>
          <a:bodyPr/>
          <a:lstStyle/>
          <a:p>
            <a:pPr eaLnBrk="1" hangingPunct="1"/>
            <a:r>
              <a:rPr lang="zh-CN" altLang="en-US" sz="2800" smtClean="0"/>
              <a:t>在多道程序的环境下，进程之间存在着以下两种制约关系：</a:t>
            </a:r>
          </a:p>
          <a:p>
            <a:pPr lvl="1" eaLnBrk="1" hangingPunct="1"/>
            <a:r>
              <a:rPr lang="zh-CN" altLang="en-US" smtClean="0"/>
              <a:t>间接制约。主要源于资源共享。</a:t>
            </a:r>
          </a:p>
          <a:p>
            <a:pPr lvl="1" eaLnBrk="1" hangingPunct="1"/>
            <a:r>
              <a:rPr lang="zh-CN" altLang="en-US" smtClean="0"/>
              <a:t>直接制约。主要源于进程合作。</a:t>
            </a:r>
          </a:p>
        </p:txBody>
      </p:sp>
      <p:pic>
        <p:nvPicPr>
          <p:cNvPr id="45062" name="Picture 7" descr="MC90023949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4419600"/>
            <a:ext cx="2286000"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9591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ChangeArrowheads="1"/>
          </p:cNvSpPr>
          <p:nvPr/>
        </p:nvSpPr>
        <p:spPr bwMode="auto">
          <a:xfrm>
            <a:off x="457200" y="274638"/>
            <a:ext cx="7696200" cy="33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Blip>
                <a:blip r:embed="rId3"/>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3"/>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3"/>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3"/>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9pPr>
          </a:lstStyle>
          <a:p>
            <a:pPr algn="ctr" fontAlgn="base">
              <a:spcBef>
                <a:spcPct val="0"/>
              </a:spcBef>
              <a:spcAft>
                <a:spcPct val="0"/>
              </a:spcAft>
              <a:buFontTx/>
              <a:buNone/>
            </a:pPr>
            <a:r>
              <a:rPr lang="en-US" altLang="zh-CN" sz="3600" dirty="0" smtClean="0">
                <a:solidFill>
                  <a:srgbClr val="FFFFFF"/>
                </a:solidFill>
              </a:rPr>
              <a:t> </a:t>
            </a:r>
            <a:r>
              <a:rPr lang="zh-CN" altLang="en-US" sz="3600" dirty="0">
                <a:solidFill>
                  <a:srgbClr val="FFFFFF"/>
                </a:solidFill>
              </a:rPr>
              <a:t>进程同步</a:t>
            </a:r>
          </a:p>
        </p:txBody>
      </p:sp>
      <p:sp>
        <p:nvSpPr>
          <p:cNvPr id="57349" name="Text Box 13"/>
          <p:cNvSpPr txBox="1">
            <a:spLocks noChangeArrowheads="1"/>
          </p:cNvSpPr>
          <p:nvPr/>
        </p:nvSpPr>
        <p:spPr bwMode="auto">
          <a:xfrm>
            <a:off x="304800" y="739676"/>
            <a:ext cx="3634328" cy="2308324"/>
          </a:xfrm>
          <a:prstGeom prst="rect">
            <a:avLst/>
          </a:prstGeom>
          <a:solidFill>
            <a:srgbClr val="CC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3"/>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3"/>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3"/>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3"/>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None/>
            </a:pPr>
            <a:r>
              <a:rPr lang="en-US" altLang="zh-CN" sz="2400" dirty="0">
                <a:solidFill>
                  <a:srgbClr val="0000FF"/>
                </a:solidFill>
              </a:rPr>
              <a:t>wait</a:t>
            </a:r>
            <a:r>
              <a:rPr kumimoji="1" lang="en-US" altLang="zh-CN" sz="2400" dirty="0">
                <a:solidFill>
                  <a:srgbClr val="000000"/>
                </a:solidFill>
              </a:rPr>
              <a:t>(S)</a:t>
            </a:r>
            <a:r>
              <a:rPr kumimoji="1" lang="zh-CN" altLang="en-US" sz="2400" dirty="0">
                <a:solidFill>
                  <a:srgbClr val="000000"/>
                </a:solidFill>
              </a:rPr>
              <a:t>：</a:t>
            </a:r>
          </a:p>
          <a:p>
            <a:pPr lvl="1" fontAlgn="base">
              <a:spcBef>
                <a:spcPct val="0"/>
              </a:spcBef>
              <a:spcAft>
                <a:spcPct val="0"/>
              </a:spcAft>
              <a:buFontTx/>
              <a:buNone/>
            </a:pPr>
            <a:r>
              <a:rPr kumimoji="1" lang="en-US" altLang="zh-CN" sz="2000" dirty="0" err="1" smtClean="0">
                <a:solidFill>
                  <a:srgbClr val="000000"/>
                </a:solidFill>
              </a:rPr>
              <a:t>S.value</a:t>
            </a:r>
            <a:r>
              <a:rPr kumimoji="1" lang="en-US" altLang="zh-CN" sz="2000" dirty="0" smtClean="0">
                <a:solidFill>
                  <a:srgbClr val="000000"/>
                </a:solidFill>
              </a:rPr>
              <a:t> = </a:t>
            </a:r>
            <a:r>
              <a:rPr kumimoji="1" lang="en-US" altLang="zh-CN" sz="2000" dirty="0" err="1" smtClean="0">
                <a:solidFill>
                  <a:srgbClr val="000000"/>
                </a:solidFill>
              </a:rPr>
              <a:t>S.value</a:t>
            </a:r>
            <a:r>
              <a:rPr kumimoji="1" lang="en-US" altLang="zh-CN" sz="2000" dirty="0" smtClean="0">
                <a:solidFill>
                  <a:srgbClr val="000000"/>
                </a:solidFill>
              </a:rPr>
              <a:t> - 1;</a:t>
            </a:r>
            <a:endParaRPr kumimoji="1" lang="en-US" altLang="zh-CN" sz="2000" dirty="0">
              <a:solidFill>
                <a:srgbClr val="000000"/>
              </a:solidFill>
            </a:endParaRPr>
          </a:p>
          <a:p>
            <a:pPr lvl="1" fontAlgn="base">
              <a:spcBef>
                <a:spcPct val="0"/>
              </a:spcBef>
              <a:spcAft>
                <a:spcPct val="0"/>
              </a:spcAft>
              <a:buFontTx/>
              <a:buNone/>
            </a:pPr>
            <a:r>
              <a:rPr kumimoji="1" lang="en-US" altLang="zh-CN" sz="2000" dirty="0">
                <a:solidFill>
                  <a:srgbClr val="000000"/>
                </a:solidFill>
              </a:rPr>
              <a:t>if (</a:t>
            </a:r>
            <a:r>
              <a:rPr kumimoji="1" lang="en-US" altLang="zh-CN" sz="2000" dirty="0" err="1">
                <a:solidFill>
                  <a:srgbClr val="000000"/>
                </a:solidFill>
              </a:rPr>
              <a:t>S.value</a:t>
            </a:r>
            <a:r>
              <a:rPr kumimoji="1" lang="en-US" altLang="zh-CN" sz="2000" dirty="0">
                <a:solidFill>
                  <a:srgbClr val="000000"/>
                </a:solidFill>
              </a:rPr>
              <a:t> &lt; 0) </a:t>
            </a:r>
            <a:endParaRPr kumimoji="1" lang="en-US" altLang="zh-CN" sz="2000" dirty="0" smtClean="0">
              <a:solidFill>
                <a:srgbClr val="000000"/>
              </a:solidFill>
            </a:endParaRPr>
          </a:p>
          <a:p>
            <a:pPr lvl="1" fontAlgn="base">
              <a:spcBef>
                <a:spcPct val="0"/>
              </a:spcBef>
              <a:spcAft>
                <a:spcPct val="0"/>
              </a:spcAft>
              <a:buFontTx/>
              <a:buNone/>
            </a:pPr>
            <a:r>
              <a:rPr kumimoji="1" lang="en-US" altLang="zh-CN" sz="2000" dirty="0" smtClean="0">
                <a:solidFill>
                  <a:srgbClr val="000000"/>
                </a:solidFill>
              </a:rPr>
              <a:t>{ </a:t>
            </a:r>
          </a:p>
          <a:p>
            <a:pPr lvl="1" fontAlgn="base">
              <a:spcBef>
                <a:spcPct val="0"/>
              </a:spcBef>
              <a:spcAft>
                <a:spcPct val="0"/>
              </a:spcAft>
              <a:buFontTx/>
              <a:buNone/>
            </a:pPr>
            <a:r>
              <a:rPr kumimoji="1" lang="en-US" altLang="zh-CN" sz="2000" dirty="0">
                <a:solidFill>
                  <a:srgbClr val="000000"/>
                </a:solidFill>
              </a:rPr>
              <a:t> </a:t>
            </a:r>
            <a:r>
              <a:rPr kumimoji="1" lang="en-US" altLang="zh-CN" sz="2000" dirty="0" smtClean="0">
                <a:solidFill>
                  <a:srgbClr val="000000"/>
                </a:solidFill>
              </a:rPr>
              <a:t>     </a:t>
            </a:r>
            <a:r>
              <a:rPr kumimoji="1" lang="zh-CN" altLang="en-US" sz="2000" dirty="0" smtClean="0">
                <a:solidFill>
                  <a:srgbClr val="000000"/>
                </a:solidFill>
              </a:rPr>
              <a:t>将当前进程加进队列</a:t>
            </a:r>
            <a:r>
              <a:rPr kumimoji="1" lang="en-US" altLang="zh-CN" sz="2000" dirty="0" smtClean="0">
                <a:solidFill>
                  <a:srgbClr val="000000"/>
                </a:solidFill>
              </a:rPr>
              <a:t>L;</a:t>
            </a:r>
          </a:p>
          <a:p>
            <a:pPr lvl="1" fontAlgn="base">
              <a:spcBef>
                <a:spcPct val="0"/>
              </a:spcBef>
              <a:spcAft>
                <a:spcPct val="0"/>
              </a:spcAft>
              <a:buFontTx/>
              <a:buNone/>
            </a:pPr>
            <a:r>
              <a:rPr kumimoji="1" lang="en-US" altLang="zh-CN" sz="2000" dirty="0">
                <a:solidFill>
                  <a:srgbClr val="000000"/>
                </a:solidFill>
              </a:rPr>
              <a:t> </a:t>
            </a:r>
            <a:r>
              <a:rPr kumimoji="1" lang="en-US" altLang="zh-CN" sz="2000" dirty="0" smtClean="0">
                <a:solidFill>
                  <a:srgbClr val="000000"/>
                </a:solidFill>
              </a:rPr>
              <a:t>      </a:t>
            </a:r>
            <a:r>
              <a:rPr kumimoji="1" lang="zh-CN" altLang="en-US" sz="2000" dirty="0" smtClean="0">
                <a:solidFill>
                  <a:srgbClr val="000000"/>
                </a:solidFill>
              </a:rPr>
              <a:t>阻塞当前进程</a:t>
            </a:r>
            <a:r>
              <a:rPr kumimoji="1" lang="en-US" altLang="zh-CN" sz="2000" dirty="0" smtClean="0">
                <a:solidFill>
                  <a:srgbClr val="000000"/>
                </a:solidFill>
              </a:rPr>
              <a:t>;</a:t>
            </a:r>
          </a:p>
          <a:p>
            <a:pPr lvl="1" fontAlgn="base">
              <a:spcBef>
                <a:spcPct val="0"/>
              </a:spcBef>
              <a:spcAft>
                <a:spcPct val="0"/>
              </a:spcAft>
              <a:buFontTx/>
              <a:buNone/>
            </a:pPr>
            <a:r>
              <a:rPr kumimoji="1" lang="en-US" altLang="zh-CN" sz="2000" dirty="0">
                <a:solidFill>
                  <a:srgbClr val="000000"/>
                </a:solidFill>
              </a:rPr>
              <a:t>}</a:t>
            </a:r>
          </a:p>
        </p:txBody>
      </p:sp>
      <p:sp>
        <p:nvSpPr>
          <p:cNvPr id="425998" name="Text Box 14"/>
          <p:cNvSpPr txBox="1">
            <a:spLocks noChangeArrowheads="1"/>
          </p:cNvSpPr>
          <p:nvPr/>
        </p:nvSpPr>
        <p:spPr bwMode="auto">
          <a:xfrm>
            <a:off x="228600" y="3070225"/>
            <a:ext cx="39624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3"/>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3"/>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3"/>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3"/>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9pPr>
          </a:lstStyle>
          <a:p>
            <a:pPr fontAlgn="base">
              <a:lnSpc>
                <a:spcPct val="80000"/>
              </a:lnSpc>
              <a:spcAft>
                <a:spcPct val="0"/>
              </a:spcAft>
            </a:pPr>
            <a:r>
              <a:rPr kumimoji="1" lang="en-US" altLang="zh-CN" sz="2400">
                <a:solidFill>
                  <a:srgbClr val="000000"/>
                </a:solidFill>
              </a:rPr>
              <a:t> S.value&gt;=0</a:t>
            </a:r>
            <a:r>
              <a:rPr kumimoji="1" lang="zh-CN" altLang="en-US" sz="2400">
                <a:solidFill>
                  <a:srgbClr val="000000"/>
                </a:solidFill>
              </a:rPr>
              <a:t>时，其值表示系统中该类资源当前可用的数目。</a:t>
            </a:r>
          </a:p>
          <a:p>
            <a:pPr fontAlgn="base">
              <a:lnSpc>
                <a:spcPct val="80000"/>
              </a:lnSpc>
              <a:spcAft>
                <a:spcPct val="0"/>
              </a:spcAft>
            </a:pPr>
            <a:r>
              <a:rPr kumimoji="1" lang="zh-CN" altLang="en-US" sz="2400">
                <a:solidFill>
                  <a:srgbClr val="000000"/>
                </a:solidFill>
              </a:rPr>
              <a:t> </a:t>
            </a:r>
            <a:r>
              <a:rPr lang="en-US" altLang="zh-CN" sz="2400">
                <a:solidFill>
                  <a:srgbClr val="0000FF"/>
                </a:solidFill>
              </a:rPr>
              <a:t>block(S.L)</a:t>
            </a:r>
            <a:r>
              <a:rPr kumimoji="1" lang="zh-CN" altLang="en-US" sz="2400">
                <a:solidFill>
                  <a:srgbClr val="000000"/>
                </a:solidFill>
              </a:rPr>
              <a:t>将当前进程的</a:t>
            </a:r>
            <a:r>
              <a:rPr kumimoji="1" lang="en-US" altLang="zh-CN" sz="2400">
                <a:solidFill>
                  <a:srgbClr val="000000"/>
                </a:solidFill>
              </a:rPr>
              <a:t>PCB</a:t>
            </a:r>
            <a:r>
              <a:rPr kumimoji="1" lang="zh-CN" altLang="en-US" sz="2400">
                <a:solidFill>
                  <a:srgbClr val="000000"/>
                </a:solidFill>
              </a:rPr>
              <a:t>插入信号量</a:t>
            </a:r>
            <a:r>
              <a:rPr kumimoji="1" lang="en-US" altLang="zh-CN" sz="2400">
                <a:solidFill>
                  <a:srgbClr val="000000"/>
                </a:solidFill>
              </a:rPr>
              <a:t>S</a:t>
            </a:r>
            <a:r>
              <a:rPr kumimoji="1" lang="zh-CN" altLang="en-US" sz="2400">
                <a:solidFill>
                  <a:srgbClr val="000000"/>
                </a:solidFill>
              </a:rPr>
              <a:t>的等待队列</a:t>
            </a:r>
            <a:r>
              <a:rPr kumimoji="1" lang="en-US" altLang="zh-CN" sz="2400">
                <a:solidFill>
                  <a:srgbClr val="000000"/>
                </a:solidFill>
              </a:rPr>
              <a:t>L</a:t>
            </a:r>
            <a:r>
              <a:rPr kumimoji="1" lang="zh-CN" altLang="en-US" sz="2400">
                <a:solidFill>
                  <a:srgbClr val="000000"/>
                </a:solidFill>
              </a:rPr>
              <a:t>中，并将自己阻塞。因此解决了信号量“忙等”的问题，做到了“</a:t>
            </a:r>
            <a:r>
              <a:rPr lang="zh-CN" altLang="en-US" sz="2400">
                <a:solidFill>
                  <a:srgbClr val="0000FF"/>
                </a:solidFill>
              </a:rPr>
              <a:t>让权等待</a:t>
            </a:r>
            <a:r>
              <a:rPr kumimoji="1" lang="zh-CN" altLang="en-US" sz="2400">
                <a:solidFill>
                  <a:srgbClr val="000000"/>
                </a:solidFill>
              </a:rPr>
              <a:t>”</a:t>
            </a:r>
          </a:p>
          <a:p>
            <a:pPr fontAlgn="base">
              <a:lnSpc>
                <a:spcPct val="80000"/>
              </a:lnSpc>
              <a:spcAft>
                <a:spcPct val="0"/>
              </a:spcAft>
            </a:pPr>
            <a:r>
              <a:rPr kumimoji="1" lang="zh-CN" altLang="en-US" sz="2400">
                <a:solidFill>
                  <a:srgbClr val="000000"/>
                </a:solidFill>
              </a:rPr>
              <a:t> </a:t>
            </a:r>
            <a:r>
              <a:rPr kumimoji="1" lang="en-US" altLang="zh-CN" sz="2400">
                <a:solidFill>
                  <a:srgbClr val="000000"/>
                </a:solidFill>
              </a:rPr>
              <a:t>S.value&lt;0</a:t>
            </a:r>
            <a:r>
              <a:rPr kumimoji="1" lang="zh-CN" altLang="en-US" sz="2400">
                <a:solidFill>
                  <a:srgbClr val="000000"/>
                </a:solidFill>
              </a:rPr>
              <a:t>时，表示该类资源分配已</a:t>
            </a:r>
            <a:r>
              <a:rPr lang="zh-CN" altLang="en-US" sz="2400">
                <a:solidFill>
                  <a:srgbClr val="0000FF"/>
                </a:solidFill>
              </a:rPr>
              <a:t>完毕</a:t>
            </a:r>
            <a:r>
              <a:rPr kumimoji="1" lang="zh-CN" altLang="en-US" sz="2400">
                <a:solidFill>
                  <a:srgbClr val="000000"/>
                </a:solidFill>
              </a:rPr>
              <a:t>，其绝对值表示因申请该类资源而</a:t>
            </a:r>
            <a:r>
              <a:rPr lang="zh-CN" altLang="en-US" sz="2400">
                <a:solidFill>
                  <a:srgbClr val="0000FF"/>
                </a:solidFill>
              </a:rPr>
              <a:t>阻塞在</a:t>
            </a:r>
            <a:r>
              <a:rPr lang="en-US" altLang="zh-CN" sz="2400">
                <a:solidFill>
                  <a:srgbClr val="0000FF"/>
                </a:solidFill>
              </a:rPr>
              <a:t>S.L</a:t>
            </a:r>
            <a:r>
              <a:rPr lang="zh-CN" altLang="en-US" sz="2400">
                <a:solidFill>
                  <a:srgbClr val="0000FF"/>
                </a:solidFill>
              </a:rPr>
              <a:t>上的进程数目。</a:t>
            </a:r>
          </a:p>
        </p:txBody>
      </p:sp>
      <p:sp>
        <p:nvSpPr>
          <p:cNvPr id="425999" name="Text Box 15"/>
          <p:cNvSpPr txBox="1">
            <a:spLocks noChangeArrowheads="1"/>
          </p:cNvSpPr>
          <p:nvPr/>
        </p:nvSpPr>
        <p:spPr bwMode="auto">
          <a:xfrm>
            <a:off x="4518025" y="761901"/>
            <a:ext cx="3890809" cy="2308324"/>
          </a:xfrm>
          <a:prstGeom prst="rect">
            <a:avLst/>
          </a:prstGeom>
          <a:solidFill>
            <a:srgbClr val="CC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3"/>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3"/>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3"/>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3"/>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None/>
            </a:pPr>
            <a:r>
              <a:rPr lang="en-US" altLang="zh-CN" sz="2400" dirty="0">
                <a:solidFill>
                  <a:srgbClr val="0000FF"/>
                </a:solidFill>
              </a:rPr>
              <a:t>signal</a:t>
            </a:r>
            <a:r>
              <a:rPr kumimoji="1" lang="en-US" altLang="zh-CN" sz="2400" dirty="0">
                <a:solidFill>
                  <a:srgbClr val="000000"/>
                </a:solidFill>
              </a:rPr>
              <a:t>(S)</a:t>
            </a:r>
            <a:r>
              <a:rPr kumimoji="1" lang="zh-CN" altLang="en-US" sz="2400" dirty="0">
                <a:solidFill>
                  <a:srgbClr val="000000"/>
                </a:solidFill>
              </a:rPr>
              <a:t>：</a:t>
            </a:r>
          </a:p>
          <a:p>
            <a:pPr fontAlgn="base">
              <a:spcBef>
                <a:spcPct val="0"/>
              </a:spcBef>
              <a:spcAft>
                <a:spcPct val="0"/>
              </a:spcAft>
              <a:buFontTx/>
              <a:buNone/>
            </a:pPr>
            <a:r>
              <a:rPr kumimoji="1" lang="en-US" altLang="zh-CN" sz="2400" dirty="0" err="1">
                <a:solidFill>
                  <a:srgbClr val="000000"/>
                </a:solidFill>
              </a:rPr>
              <a:t>S.value</a:t>
            </a:r>
            <a:r>
              <a:rPr kumimoji="1" lang="en-US" altLang="zh-CN" sz="2400" dirty="0">
                <a:solidFill>
                  <a:srgbClr val="000000"/>
                </a:solidFill>
              </a:rPr>
              <a:t> = </a:t>
            </a:r>
            <a:r>
              <a:rPr kumimoji="1" lang="en-US" altLang="zh-CN" sz="2400" dirty="0" err="1">
                <a:solidFill>
                  <a:srgbClr val="000000"/>
                </a:solidFill>
              </a:rPr>
              <a:t>S.value</a:t>
            </a:r>
            <a:r>
              <a:rPr kumimoji="1" lang="en-US" altLang="zh-CN" sz="2400" dirty="0">
                <a:solidFill>
                  <a:srgbClr val="000000"/>
                </a:solidFill>
              </a:rPr>
              <a:t> + 1;</a:t>
            </a:r>
          </a:p>
          <a:p>
            <a:pPr fontAlgn="base">
              <a:spcBef>
                <a:spcPct val="0"/>
              </a:spcBef>
              <a:spcAft>
                <a:spcPct val="0"/>
              </a:spcAft>
              <a:buFontTx/>
              <a:buNone/>
            </a:pPr>
            <a:r>
              <a:rPr kumimoji="1" lang="en-US" altLang="zh-CN" sz="2400" dirty="0">
                <a:solidFill>
                  <a:srgbClr val="000000"/>
                </a:solidFill>
              </a:rPr>
              <a:t>if (</a:t>
            </a:r>
            <a:r>
              <a:rPr kumimoji="1" lang="en-US" altLang="zh-CN" sz="2400" dirty="0" err="1">
                <a:solidFill>
                  <a:srgbClr val="000000"/>
                </a:solidFill>
              </a:rPr>
              <a:t>S.value</a:t>
            </a:r>
            <a:r>
              <a:rPr kumimoji="1" lang="en-US" altLang="zh-CN" sz="2400" dirty="0">
                <a:solidFill>
                  <a:srgbClr val="000000"/>
                </a:solidFill>
              </a:rPr>
              <a:t> &lt;= 0</a:t>
            </a:r>
            <a:r>
              <a:rPr kumimoji="1" lang="en-US" altLang="zh-CN" sz="2400" dirty="0" smtClean="0">
                <a:solidFill>
                  <a:srgbClr val="000000"/>
                </a:solidFill>
              </a:rPr>
              <a:t>)</a:t>
            </a:r>
          </a:p>
          <a:p>
            <a:pPr fontAlgn="base">
              <a:spcBef>
                <a:spcPct val="0"/>
              </a:spcBef>
              <a:spcAft>
                <a:spcPct val="0"/>
              </a:spcAft>
              <a:buFontTx/>
              <a:buNone/>
            </a:pPr>
            <a:r>
              <a:rPr kumimoji="1" lang="en-US" altLang="zh-CN" sz="2400" dirty="0" smtClean="0">
                <a:solidFill>
                  <a:srgbClr val="000000"/>
                </a:solidFill>
              </a:rPr>
              <a:t>{</a:t>
            </a:r>
          </a:p>
          <a:p>
            <a:pPr fontAlgn="base">
              <a:spcBef>
                <a:spcPct val="0"/>
              </a:spcBef>
              <a:spcAft>
                <a:spcPct val="0"/>
              </a:spcAft>
              <a:buFontTx/>
              <a:buNone/>
            </a:pPr>
            <a:r>
              <a:rPr kumimoji="1" lang="en-US" altLang="zh-CN" sz="2400" dirty="0">
                <a:solidFill>
                  <a:srgbClr val="000000"/>
                </a:solidFill>
              </a:rPr>
              <a:t> </a:t>
            </a:r>
            <a:r>
              <a:rPr kumimoji="1" lang="en-US" altLang="zh-CN" sz="2400" dirty="0" smtClean="0">
                <a:solidFill>
                  <a:srgbClr val="000000"/>
                </a:solidFill>
              </a:rPr>
              <a:t>    </a:t>
            </a:r>
            <a:r>
              <a:rPr kumimoji="1" lang="zh-CN" altLang="en-US" sz="2400" dirty="0" smtClean="0">
                <a:solidFill>
                  <a:srgbClr val="000000"/>
                </a:solidFill>
              </a:rPr>
              <a:t>唤醒队列</a:t>
            </a:r>
            <a:r>
              <a:rPr kumimoji="1" lang="en-US" altLang="zh-CN" sz="2400" dirty="0" smtClean="0">
                <a:solidFill>
                  <a:srgbClr val="000000"/>
                </a:solidFill>
              </a:rPr>
              <a:t>L</a:t>
            </a:r>
            <a:r>
              <a:rPr kumimoji="1" lang="zh-CN" altLang="en-US" sz="2400" dirty="0" smtClean="0">
                <a:solidFill>
                  <a:srgbClr val="000000"/>
                </a:solidFill>
              </a:rPr>
              <a:t>中的一个进程</a:t>
            </a:r>
            <a:endParaRPr kumimoji="1" lang="en-US" altLang="zh-CN" sz="2400" dirty="0" smtClean="0">
              <a:solidFill>
                <a:srgbClr val="000000"/>
              </a:solidFill>
            </a:endParaRPr>
          </a:p>
          <a:p>
            <a:pPr fontAlgn="base">
              <a:spcBef>
                <a:spcPct val="0"/>
              </a:spcBef>
              <a:spcAft>
                <a:spcPct val="0"/>
              </a:spcAft>
              <a:buFontTx/>
              <a:buNone/>
            </a:pPr>
            <a:r>
              <a:rPr kumimoji="1" lang="en-US" altLang="zh-CN" sz="2400" dirty="0" smtClean="0">
                <a:solidFill>
                  <a:srgbClr val="000000"/>
                </a:solidFill>
              </a:rPr>
              <a:t>}</a:t>
            </a:r>
            <a:endParaRPr kumimoji="1" lang="en-US" altLang="zh-CN" sz="2400" dirty="0">
              <a:solidFill>
                <a:srgbClr val="000000"/>
              </a:solidFill>
            </a:endParaRPr>
          </a:p>
        </p:txBody>
      </p:sp>
      <p:sp>
        <p:nvSpPr>
          <p:cNvPr id="426000" name="Line 16"/>
          <p:cNvSpPr>
            <a:spLocks noChangeShapeType="1"/>
          </p:cNvSpPr>
          <p:nvPr/>
        </p:nvSpPr>
        <p:spPr bwMode="auto">
          <a:xfrm>
            <a:off x="4343400" y="1600200"/>
            <a:ext cx="0" cy="5029200"/>
          </a:xfrm>
          <a:prstGeom prst="line">
            <a:avLst/>
          </a:prstGeom>
          <a:noFill/>
          <a:ln w="9525">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b="1">
              <a:solidFill>
                <a:srgbClr val="000000"/>
              </a:solidFill>
            </a:endParaRPr>
          </a:p>
        </p:txBody>
      </p:sp>
      <p:sp>
        <p:nvSpPr>
          <p:cNvPr id="426001" name="Text Box 17"/>
          <p:cNvSpPr txBox="1">
            <a:spLocks noChangeArrowheads="1"/>
          </p:cNvSpPr>
          <p:nvPr/>
        </p:nvSpPr>
        <p:spPr bwMode="auto">
          <a:xfrm>
            <a:off x="4495800" y="3289300"/>
            <a:ext cx="4419600" cy="250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3"/>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3"/>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3"/>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3"/>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9pPr>
          </a:lstStyle>
          <a:p>
            <a:pPr fontAlgn="base">
              <a:lnSpc>
                <a:spcPct val="80000"/>
              </a:lnSpc>
              <a:spcAft>
                <a:spcPct val="0"/>
              </a:spcAft>
            </a:pPr>
            <a:r>
              <a:rPr kumimoji="1" lang="en-US" altLang="zh-CN" sz="2400" dirty="0">
                <a:solidFill>
                  <a:srgbClr val="000000"/>
                </a:solidFill>
              </a:rPr>
              <a:t> </a:t>
            </a:r>
            <a:r>
              <a:rPr kumimoji="1" lang="en-US" altLang="zh-CN" sz="2400" dirty="0" err="1">
                <a:solidFill>
                  <a:srgbClr val="000000"/>
                </a:solidFill>
              </a:rPr>
              <a:t>S.value</a:t>
            </a:r>
            <a:r>
              <a:rPr kumimoji="1" lang="en-US" altLang="zh-CN" sz="2400" dirty="0">
                <a:solidFill>
                  <a:srgbClr val="000000"/>
                </a:solidFill>
              </a:rPr>
              <a:t> = </a:t>
            </a:r>
            <a:r>
              <a:rPr kumimoji="1" lang="en-US" altLang="zh-CN" sz="2400" dirty="0" err="1">
                <a:solidFill>
                  <a:srgbClr val="000000"/>
                </a:solidFill>
              </a:rPr>
              <a:t>S.vaule</a:t>
            </a:r>
            <a:r>
              <a:rPr kumimoji="1" lang="en-US" altLang="zh-CN" sz="2400" dirty="0">
                <a:solidFill>
                  <a:srgbClr val="000000"/>
                </a:solidFill>
              </a:rPr>
              <a:t> + 1</a:t>
            </a:r>
            <a:r>
              <a:rPr kumimoji="1" lang="zh-CN" altLang="en-US" sz="2400" dirty="0">
                <a:solidFill>
                  <a:srgbClr val="000000"/>
                </a:solidFill>
              </a:rPr>
              <a:t>，表示有进程释放一个单位的该类资源。</a:t>
            </a:r>
          </a:p>
          <a:p>
            <a:pPr fontAlgn="base">
              <a:lnSpc>
                <a:spcPct val="80000"/>
              </a:lnSpc>
              <a:spcAft>
                <a:spcPct val="0"/>
              </a:spcAft>
            </a:pPr>
            <a:r>
              <a:rPr kumimoji="1" lang="zh-CN" altLang="en-US" sz="2400" dirty="0">
                <a:solidFill>
                  <a:srgbClr val="000000"/>
                </a:solidFill>
              </a:rPr>
              <a:t> 若释放了一个单位的该类资源后， </a:t>
            </a:r>
            <a:r>
              <a:rPr kumimoji="1" lang="en-US" altLang="zh-CN" sz="2400" dirty="0" err="1">
                <a:solidFill>
                  <a:srgbClr val="000000"/>
                </a:solidFill>
              </a:rPr>
              <a:t>S.value</a:t>
            </a:r>
            <a:r>
              <a:rPr kumimoji="1" lang="en-US" altLang="zh-CN" sz="2400" dirty="0">
                <a:solidFill>
                  <a:srgbClr val="000000"/>
                </a:solidFill>
              </a:rPr>
              <a:t> &lt;= 0</a:t>
            </a:r>
            <a:r>
              <a:rPr kumimoji="1" lang="zh-CN" altLang="en-US" sz="2400" dirty="0">
                <a:solidFill>
                  <a:srgbClr val="000000"/>
                </a:solidFill>
              </a:rPr>
              <a:t>，表示存在等待该资源的进程被阻塞，于是调用</a:t>
            </a:r>
            <a:r>
              <a:rPr lang="en-US" altLang="zh-CN" sz="2400" dirty="0">
                <a:solidFill>
                  <a:srgbClr val="0000FF"/>
                </a:solidFill>
              </a:rPr>
              <a:t>wakeup(S.L)</a:t>
            </a:r>
            <a:r>
              <a:rPr kumimoji="1" lang="zh-CN" altLang="en-US" sz="2400" dirty="0">
                <a:solidFill>
                  <a:srgbClr val="000000"/>
                </a:solidFill>
              </a:rPr>
              <a:t>唤醒</a:t>
            </a:r>
            <a:r>
              <a:rPr kumimoji="1" lang="en-US" altLang="zh-CN" sz="2400" dirty="0">
                <a:solidFill>
                  <a:srgbClr val="000000"/>
                </a:solidFill>
              </a:rPr>
              <a:t>S.L</a:t>
            </a:r>
            <a:r>
              <a:rPr kumimoji="1" lang="zh-CN" altLang="en-US" sz="2400" dirty="0">
                <a:solidFill>
                  <a:srgbClr val="000000"/>
                </a:solidFill>
              </a:rPr>
              <a:t>中的一个进程。</a:t>
            </a:r>
            <a:endParaRPr kumimoji="1" lang="zh-CN" altLang="en-US" sz="2400" dirty="0">
              <a:solidFill>
                <a:srgbClr val="3366FF"/>
              </a:solidFill>
            </a:endParaRPr>
          </a:p>
        </p:txBody>
      </p:sp>
    </p:spTree>
    <p:extLst>
      <p:ext uri="{BB962C8B-B14F-4D97-AF65-F5344CB8AC3E}">
        <p14:creationId xmlns:p14="http://schemas.microsoft.com/office/powerpoint/2010/main" val="37993488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5998">
                                            <p:txEl>
                                              <p:pRg st="0" end="0"/>
                                            </p:txEl>
                                          </p:spTgt>
                                        </p:tgtEl>
                                        <p:attrNameLst>
                                          <p:attrName>style.visibility</p:attrName>
                                        </p:attrNameLst>
                                      </p:cBhvr>
                                      <p:to>
                                        <p:strVal val="visible"/>
                                      </p:to>
                                    </p:set>
                                    <p:animEffect transition="in" filter="blinds(horizontal)">
                                      <p:cBhvr>
                                        <p:cTn id="7" dur="500"/>
                                        <p:tgtEl>
                                          <p:spTgt spid="4259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25998">
                                            <p:txEl>
                                              <p:pRg st="1" end="1"/>
                                            </p:txEl>
                                          </p:spTgt>
                                        </p:tgtEl>
                                        <p:attrNameLst>
                                          <p:attrName>style.visibility</p:attrName>
                                        </p:attrNameLst>
                                      </p:cBhvr>
                                      <p:to>
                                        <p:strVal val="visible"/>
                                      </p:to>
                                    </p:set>
                                    <p:animEffect transition="in" filter="blinds(horizontal)">
                                      <p:cBhvr>
                                        <p:cTn id="12" dur="500"/>
                                        <p:tgtEl>
                                          <p:spTgt spid="4259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25998">
                                            <p:txEl>
                                              <p:pRg st="2" end="2"/>
                                            </p:txEl>
                                          </p:spTgt>
                                        </p:tgtEl>
                                        <p:attrNameLst>
                                          <p:attrName>style.visibility</p:attrName>
                                        </p:attrNameLst>
                                      </p:cBhvr>
                                      <p:to>
                                        <p:strVal val="visible"/>
                                      </p:to>
                                    </p:set>
                                    <p:animEffect transition="in" filter="blinds(horizontal)">
                                      <p:cBhvr>
                                        <p:cTn id="17" dur="500"/>
                                        <p:tgtEl>
                                          <p:spTgt spid="42599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26000"/>
                                        </p:tgtEl>
                                        <p:attrNameLst>
                                          <p:attrName>style.visibility</p:attrName>
                                        </p:attrNameLst>
                                      </p:cBhvr>
                                      <p:to>
                                        <p:strVal val="visible"/>
                                      </p:to>
                                    </p:set>
                                    <p:animEffect transition="in" filter="blinds(horizontal)">
                                      <p:cBhvr>
                                        <p:cTn id="22" dur="500"/>
                                        <p:tgtEl>
                                          <p:spTgt spid="42600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25999"/>
                                        </p:tgtEl>
                                        <p:attrNameLst>
                                          <p:attrName>style.visibility</p:attrName>
                                        </p:attrNameLst>
                                      </p:cBhvr>
                                      <p:to>
                                        <p:strVal val="visible"/>
                                      </p:to>
                                    </p:set>
                                    <p:animEffect transition="in" filter="blinds(horizontal)">
                                      <p:cBhvr>
                                        <p:cTn id="25" dur="500"/>
                                        <p:tgtEl>
                                          <p:spTgt spid="42599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426001">
                                            <p:txEl>
                                              <p:pRg st="0" end="0"/>
                                            </p:txEl>
                                          </p:spTgt>
                                        </p:tgtEl>
                                        <p:attrNameLst>
                                          <p:attrName>style.visibility</p:attrName>
                                        </p:attrNameLst>
                                      </p:cBhvr>
                                      <p:to>
                                        <p:strVal val="visible"/>
                                      </p:to>
                                    </p:set>
                                    <p:animEffect transition="in" filter="blinds(horizontal)">
                                      <p:cBhvr>
                                        <p:cTn id="30" dur="500"/>
                                        <p:tgtEl>
                                          <p:spTgt spid="426001">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426001">
                                            <p:txEl>
                                              <p:pRg st="1" end="1"/>
                                            </p:txEl>
                                          </p:spTgt>
                                        </p:tgtEl>
                                        <p:attrNameLst>
                                          <p:attrName>style.visibility</p:attrName>
                                        </p:attrNameLst>
                                      </p:cBhvr>
                                      <p:to>
                                        <p:strVal val="visible"/>
                                      </p:to>
                                    </p:set>
                                    <p:animEffect transition="in" filter="blinds(horizontal)">
                                      <p:cBhvr>
                                        <p:cTn id="35" dur="500"/>
                                        <p:tgtEl>
                                          <p:spTgt spid="42600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99" grpId="0" animBg="1"/>
      <p:bldP spid="42600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ChangeArrowheads="1"/>
          </p:cNvSpPr>
          <p:nvPr/>
        </p:nvSpPr>
        <p:spPr bwMode="auto">
          <a:xfrm>
            <a:off x="457200" y="274638"/>
            <a:ext cx="7696200" cy="33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algn="ctr" fontAlgn="base">
              <a:spcBef>
                <a:spcPct val="0"/>
              </a:spcBef>
              <a:spcAft>
                <a:spcPct val="0"/>
              </a:spcAft>
              <a:buFontTx/>
              <a:buNone/>
            </a:pPr>
            <a:r>
              <a:rPr lang="en-US" altLang="zh-CN" sz="3600" dirty="0" smtClean="0">
                <a:solidFill>
                  <a:srgbClr val="FFFFFF"/>
                </a:solidFill>
              </a:rPr>
              <a:t> </a:t>
            </a:r>
            <a:r>
              <a:rPr lang="zh-CN" altLang="en-US" sz="3600" dirty="0">
                <a:solidFill>
                  <a:srgbClr val="FFFFFF"/>
                </a:solidFill>
              </a:rPr>
              <a:t>进程同步</a:t>
            </a:r>
          </a:p>
        </p:txBody>
      </p:sp>
      <p:sp>
        <p:nvSpPr>
          <p:cNvPr id="55299" name="Text Box 4"/>
          <p:cNvSpPr txBox="1">
            <a:spLocks noChangeArrowheads="1"/>
          </p:cNvSpPr>
          <p:nvPr/>
        </p:nvSpPr>
        <p:spPr bwMode="auto">
          <a:xfrm>
            <a:off x="685800" y="838200"/>
            <a:ext cx="21691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None/>
            </a:pPr>
            <a:r>
              <a:rPr lang="en-US" altLang="zh-CN" sz="2800" dirty="0" smtClean="0">
                <a:solidFill>
                  <a:srgbClr val="000000"/>
                </a:solidFill>
                <a:latin typeface="楷体_GB2312" pitchFamily="49" charset="-122"/>
              </a:rPr>
              <a:t> </a:t>
            </a:r>
            <a:r>
              <a:rPr lang="zh-CN" altLang="en-US" sz="2800" dirty="0">
                <a:solidFill>
                  <a:srgbClr val="000000"/>
                </a:solidFill>
                <a:latin typeface="楷体_GB2312" pitchFamily="49" charset="-122"/>
              </a:rPr>
              <a:t>信号量机制</a:t>
            </a:r>
          </a:p>
        </p:txBody>
      </p:sp>
      <p:sp>
        <p:nvSpPr>
          <p:cNvPr id="55300" name="Rectangle 8"/>
          <p:cNvSpPr>
            <a:spLocks noChangeArrowheads="1"/>
          </p:cNvSpPr>
          <p:nvPr/>
        </p:nvSpPr>
        <p:spPr bwMode="auto">
          <a:xfrm>
            <a:off x="685800" y="13716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None/>
            </a:pPr>
            <a:r>
              <a:rPr kumimoji="1" lang="en-US" altLang="zh-CN" sz="2400" dirty="0" smtClean="0">
                <a:solidFill>
                  <a:srgbClr val="000000"/>
                </a:solidFill>
              </a:rPr>
              <a:t> </a:t>
            </a:r>
            <a:r>
              <a:rPr kumimoji="1" lang="zh-CN" altLang="en-US" sz="2400" dirty="0">
                <a:solidFill>
                  <a:srgbClr val="000000"/>
                </a:solidFill>
              </a:rPr>
              <a:t>整型信号量</a:t>
            </a:r>
          </a:p>
        </p:txBody>
      </p:sp>
      <p:sp>
        <p:nvSpPr>
          <p:cNvPr id="55301" name="Rectangle 9"/>
          <p:cNvSpPr>
            <a:spLocks noChangeArrowheads="1"/>
          </p:cNvSpPr>
          <p:nvPr/>
        </p:nvSpPr>
        <p:spPr bwMode="auto">
          <a:xfrm>
            <a:off x="914400" y="1905000"/>
            <a:ext cx="7467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None/>
            </a:pPr>
            <a:r>
              <a:rPr lang="zh-CN" altLang="en-US" sz="2400">
                <a:solidFill>
                  <a:srgbClr val="0000FF"/>
                </a:solidFill>
              </a:rPr>
              <a:t>整型信号量</a:t>
            </a:r>
            <a:r>
              <a:rPr kumimoji="1" lang="zh-CN" altLang="en-US" sz="2400">
                <a:solidFill>
                  <a:srgbClr val="000000"/>
                </a:solidFill>
              </a:rPr>
              <a:t>是一个</a:t>
            </a:r>
            <a:r>
              <a:rPr kumimoji="1" lang="zh-CN" altLang="en-US" sz="2400">
                <a:solidFill>
                  <a:srgbClr val="FF0000"/>
                </a:solidFill>
              </a:rPr>
              <a:t>非负的</a:t>
            </a:r>
            <a:r>
              <a:rPr kumimoji="1" lang="zh-CN" altLang="en-US" sz="2400">
                <a:solidFill>
                  <a:srgbClr val="000000"/>
                </a:solidFill>
              </a:rPr>
              <a:t>共享整型量</a:t>
            </a:r>
            <a:r>
              <a:rPr lang="en-US" altLang="zh-CN" sz="2400">
                <a:solidFill>
                  <a:srgbClr val="0000FF"/>
                </a:solidFill>
              </a:rPr>
              <a:t>S</a:t>
            </a:r>
            <a:r>
              <a:rPr kumimoji="1" lang="zh-CN" altLang="en-US" sz="2400">
                <a:solidFill>
                  <a:srgbClr val="000000"/>
                </a:solidFill>
              </a:rPr>
              <a:t>，除</a:t>
            </a:r>
            <a:r>
              <a:rPr lang="zh-CN" altLang="en-US" sz="2400">
                <a:solidFill>
                  <a:srgbClr val="0000FF"/>
                </a:solidFill>
              </a:rPr>
              <a:t>初始化外</a:t>
            </a:r>
            <a:r>
              <a:rPr kumimoji="1" lang="zh-CN" altLang="en-US" sz="2400">
                <a:solidFill>
                  <a:srgbClr val="000000"/>
                </a:solidFill>
              </a:rPr>
              <a:t>，仅能通过两个标准的</a:t>
            </a:r>
            <a:r>
              <a:rPr kumimoji="1" lang="zh-CN" altLang="en-US" sz="2400">
                <a:solidFill>
                  <a:srgbClr val="FF0000"/>
                </a:solidFill>
              </a:rPr>
              <a:t>原子操作</a:t>
            </a:r>
            <a:r>
              <a:rPr kumimoji="1" lang="en-US" altLang="zh-CN" sz="2400">
                <a:solidFill>
                  <a:srgbClr val="000000"/>
                </a:solidFill>
              </a:rPr>
              <a:t>(Atomic Operation) </a:t>
            </a:r>
            <a:r>
              <a:rPr lang="en-US" altLang="zh-CN" sz="2400">
                <a:solidFill>
                  <a:srgbClr val="0000FF"/>
                </a:solidFill>
              </a:rPr>
              <a:t>wait</a:t>
            </a:r>
            <a:r>
              <a:rPr kumimoji="1" lang="en-US" altLang="zh-CN" sz="2400">
                <a:solidFill>
                  <a:srgbClr val="000000"/>
                </a:solidFill>
              </a:rPr>
              <a:t>(S)(</a:t>
            </a:r>
            <a:r>
              <a:rPr kumimoji="1" lang="zh-CN" altLang="en-US" sz="2400">
                <a:solidFill>
                  <a:srgbClr val="000000"/>
                </a:solidFill>
              </a:rPr>
              <a:t>也叫</a:t>
            </a:r>
            <a:r>
              <a:rPr lang="en-US" altLang="zh-CN" sz="2400">
                <a:solidFill>
                  <a:srgbClr val="0000FF"/>
                </a:solidFill>
              </a:rPr>
              <a:t>P</a:t>
            </a:r>
            <a:r>
              <a:rPr lang="zh-CN" altLang="en-US" sz="2400">
                <a:solidFill>
                  <a:srgbClr val="0000FF"/>
                </a:solidFill>
              </a:rPr>
              <a:t>操作</a:t>
            </a:r>
            <a:r>
              <a:rPr kumimoji="1" lang="en-US" altLang="zh-CN" sz="2400">
                <a:solidFill>
                  <a:srgbClr val="000000"/>
                </a:solidFill>
              </a:rPr>
              <a:t>)</a:t>
            </a:r>
            <a:r>
              <a:rPr kumimoji="1" lang="zh-CN" altLang="en-US" sz="2400">
                <a:solidFill>
                  <a:srgbClr val="000000"/>
                </a:solidFill>
              </a:rPr>
              <a:t>和</a:t>
            </a:r>
            <a:r>
              <a:rPr lang="en-US" altLang="zh-CN" sz="2400">
                <a:solidFill>
                  <a:srgbClr val="0000FF"/>
                </a:solidFill>
              </a:rPr>
              <a:t>signal</a:t>
            </a:r>
            <a:r>
              <a:rPr kumimoji="1" lang="en-US" altLang="zh-CN" sz="2400">
                <a:solidFill>
                  <a:srgbClr val="000000"/>
                </a:solidFill>
              </a:rPr>
              <a:t>(S)(</a:t>
            </a:r>
            <a:r>
              <a:rPr kumimoji="1" lang="zh-CN" altLang="en-US" sz="2400">
                <a:solidFill>
                  <a:srgbClr val="000000"/>
                </a:solidFill>
              </a:rPr>
              <a:t>也叫</a:t>
            </a:r>
            <a:r>
              <a:rPr lang="en-US" altLang="zh-CN" sz="2400">
                <a:solidFill>
                  <a:srgbClr val="0000FF"/>
                </a:solidFill>
              </a:rPr>
              <a:t>V</a:t>
            </a:r>
            <a:r>
              <a:rPr lang="zh-CN" altLang="en-US" sz="2400">
                <a:solidFill>
                  <a:srgbClr val="0000FF"/>
                </a:solidFill>
              </a:rPr>
              <a:t>操作</a:t>
            </a:r>
            <a:r>
              <a:rPr kumimoji="1" lang="en-US" altLang="zh-CN" sz="2400">
                <a:solidFill>
                  <a:srgbClr val="000000"/>
                </a:solidFill>
              </a:rPr>
              <a:t>)</a:t>
            </a:r>
            <a:r>
              <a:rPr kumimoji="1" lang="zh-CN" altLang="en-US" sz="2400">
                <a:solidFill>
                  <a:srgbClr val="000000"/>
                </a:solidFill>
              </a:rPr>
              <a:t>来访问</a:t>
            </a:r>
            <a:r>
              <a:rPr lang="en-US" altLang="zh-CN" sz="2400">
                <a:solidFill>
                  <a:srgbClr val="0000FF"/>
                </a:solidFill>
              </a:rPr>
              <a:t>S</a:t>
            </a:r>
            <a:r>
              <a:rPr kumimoji="1" lang="en-US" altLang="zh-CN" sz="2400">
                <a:solidFill>
                  <a:srgbClr val="000000"/>
                </a:solidFill>
              </a:rPr>
              <a:t> </a:t>
            </a:r>
            <a:r>
              <a:rPr kumimoji="1" lang="zh-CN" altLang="en-US" sz="2400">
                <a:solidFill>
                  <a:srgbClr val="000000"/>
                </a:solidFill>
              </a:rPr>
              <a:t>：</a:t>
            </a:r>
          </a:p>
        </p:txBody>
      </p:sp>
      <p:sp>
        <p:nvSpPr>
          <p:cNvPr id="209942" name="Rectangle 22"/>
          <p:cNvSpPr>
            <a:spLocks noChangeArrowheads="1"/>
          </p:cNvSpPr>
          <p:nvPr/>
        </p:nvSpPr>
        <p:spPr bwMode="auto">
          <a:xfrm>
            <a:off x="762000" y="3581400"/>
            <a:ext cx="7620000" cy="2308324"/>
          </a:xfrm>
          <a:prstGeom prst="rect">
            <a:avLst/>
          </a:prstGeom>
          <a:ln/>
          <a:ex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Char char="•"/>
            </a:pPr>
            <a:r>
              <a:rPr kumimoji="1" lang="zh-CN" altLang="en-US" sz="2400" dirty="0">
                <a:solidFill>
                  <a:srgbClr val="000000"/>
                </a:solidFill>
              </a:rPr>
              <a:t>一个</a:t>
            </a:r>
            <a:r>
              <a:rPr kumimoji="1" lang="zh-CN" altLang="en-US" sz="2400" dirty="0">
                <a:solidFill>
                  <a:srgbClr val="FF0000"/>
                </a:solidFill>
              </a:rPr>
              <a:t>信号量</a:t>
            </a:r>
            <a:r>
              <a:rPr kumimoji="1" lang="zh-CN" altLang="en-US" sz="2400" dirty="0">
                <a:solidFill>
                  <a:srgbClr val="000000"/>
                </a:solidFill>
              </a:rPr>
              <a:t>通常对应一类临界资源。在使用前，信号量必须赋适当的值，表示最多能使用该类资源的数目。</a:t>
            </a:r>
          </a:p>
          <a:p>
            <a:pPr fontAlgn="base">
              <a:spcBef>
                <a:spcPct val="0"/>
              </a:spcBef>
              <a:spcAft>
                <a:spcPct val="0"/>
              </a:spcAft>
              <a:buFontTx/>
              <a:buChar char="•"/>
            </a:pPr>
            <a:r>
              <a:rPr kumimoji="1" lang="zh-CN" altLang="en-US" sz="2400" dirty="0">
                <a:solidFill>
                  <a:srgbClr val="000000"/>
                </a:solidFill>
              </a:rPr>
              <a:t>每次对信号量进行</a:t>
            </a:r>
            <a:r>
              <a:rPr lang="en-US" altLang="zh-CN" sz="2400" dirty="0">
                <a:solidFill>
                  <a:srgbClr val="0000FF"/>
                </a:solidFill>
              </a:rPr>
              <a:t>wait</a:t>
            </a:r>
            <a:r>
              <a:rPr kumimoji="1" lang="zh-CN" altLang="en-US" sz="2400" dirty="0">
                <a:solidFill>
                  <a:srgbClr val="000000"/>
                </a:solidFill>
              </a:rPr>
              <a:t>操作，意味着</a:t>
            </a:r>
            <a:r>
              <a:rPr lang="zh-CN" altLang="en-US" sz="2400" dirty="0">
                <a:solidFill>
                  <a:srgbClr val="0000FF"/>
                </a:solidFill>
              </a:rPr>
              <a:t>申请</a:t>
            </a:r>
            <a:r>
              <a:rPr kumimoji="1" lang="zh-CN" altLang="en-US" sz="2400" dirty="0">
                <a:solidFill>
                  <a:srgbClr val="000000"/>
                </a:solidFill>
              </a:rPr>
              <a:t>一个单位的该类资源，</a:t>
            </a:r>
            <a:r>
              <a:rPr lang="en-US" altLang="zh-CN" sz="2400" dirty="0">
                <a:solidFill>
                  <a:srgbClr val="0000FF"/>
                </a:solidFill>
              </a:rPr>
              <a:t>signal</a:t>
            </a:r>
            <a:r>
              <a:rPr kumimoji="1" lang="zh-CN" altLang="en-US" sz="2400" dirty="0">
                <a:solidFill>
                  <a:srgbClr val="000000"/>
                </a:solidFill>
              </a:rPr>
              <a:t>操作，意味着</a:t>
            </a:r>
            <a:r>
              <a:rPr lang="zh-CN" altLang="en-US" sz="2400" dirty="0">
                <a:solidFill>
                  <a:srgbClr val="0000FF"/>
                </a:solidFill>
              </a:rPr>
              <a:t>归还</a:t>
            </a:r>
            <a:r>
              <a:rPr kumimoji="1" lang="zh-CN" altLang="en-US" sz="2400" dirty="0">
                <a:solidFill>
                  <a:srgbClr val="000000"/>
                </a:solidFill>
              </a:rPr>
              <a:t>一个单位的该类资源。</a:t>
            </a:r>
          </a:p>
          <a:p>
            <a:pPr fontAlgn="base">
              <a:spcBef>
                <a:spcPct val="0"/>
              </a:spcBef>
              <a:spcAft>
                <a:spcPct val="0"/>
              </a:spcAft>
              <a:buFontTx/>
              <a:buChar char="•"/>
            </a:pPr>
            <a:r>
              <a:rPr kumimoji="1" lang="zh-CN" altLang="en-US" sz="2400" dirty="0">
                <a:solidFill>
                  <a:srgbClr val="000000"/>
                </a:solidFill>
              </a:rPr>
              <a:t>若</a:t>
            </a:r>
            <a:r>
              <a:rPr kumimoji="1" lang="en-US" altLang="zh-CN" sz="2400" dirty="0">
                <a:solidFill>
                  <a:srgbClr val="000000"/>
                </a:solidFill>
              </a:rPr>
              <a:t>S</a:t>
            </a:r>
            <a:r>
              <a:rPr kumimoji="1" lang="zh-CN" altLang="en-US" sz="2400" dirty="0">
                <a:solidFill>
                  <a:srgbClr val="000000"/>
                </a:solidFill>
              </a:rPr>
              <a:t>的初值为</a:t>
            </a:r>
            <a:r>
              <a:rPr kumimoji="1" lang="en-US" altLang="zh-CN" sz="2400" dirty="0">
                <a:solidFill>
                  <a:srgbClr val="000000"/>
                </a:solidFill>
              </a:rPr>
              <a:t>1</a:t>
            </a:r>
            <a:r>
              <a:rPr kumimoji="1" lang="zh-CN" altLang="en-US" sz="2400" dirty="0">
                <a:solidFill>
                  <a:srgbClr val="000000"/>
                </a:solidFill>
              </a:rPr>
              <a:t>，则为互斥信号量（锁）。</a:t>
            </a:r>
          </a:p>
        </p:txBody>
      </p:sp>
    </p:spTree>
    <p:extLst>
      <p:ext uri="{BB962C8B-B14F-4D97-AF65-F5344CB8AC3E}">
        <p14:creationId xmlns:p14="http://schemas.microsoft.com/office/powerpoint/2010/main" val="9965783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9942">
                                            <p:txEl>
                                              <p:pRg st="0" end="0"/>
                                            </p:txEl>
                                          </p:spTgt>
                                        </p:tgtEl>
                                        <p:attrNameLst>
                                          <p:attrName>style.visibility</p:attrName>
                                        </p:attrNameLst>
                                      </p:cBhvr>
                                      <p:to>
                                        <p:strVal val="visible"/>
                                      </p:to>
                                    </p:set>
                                    <p:animEffect transition="in" filter="blinds(horizontal)">
                                      <p:cBhvr>
                                        <p:cTn id="7" dur="500"/>
                                        <p:tgtEl>
                                          <p:spTgt spid="2099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9942">
                                            <p:txEl>
                                              <p:pRg st="1" end="1"/>
                                            </p:txEl>
                                          </p:spTgt>
                                        </p:tgtEl>
                                        <p:attrNameLst>
                                          <p:attrName>style.visibility</p:attrName>
                                        </p:attrNameLst>
                                      </p:cBhvr>
                                      <p:to>
                                        <p:strVal val="visible"/>
                                      </p:to>
                                    </p:set>
                                    <p:animEffect transition="in" filter="blinds(horizontal)">
                                      <p:cBhvr>
                                        <p:cTn id="12" dur="500"/>
                                        <p:tgtEl>
                                          <p:spTgt spid="20994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9942">
                                            <p:txEl>
                                              <p:pRg st="2" end="2"/>
                                            </p:txEl>
                                          </p:spTgt>
                                        </p:tgtEl>
                                        <p:attrNameLst>
                                          <p:attrName>style.visibility</p:attrName>
                                        </p:attrNameLst>
                                      </p:cBhvr>
                                      <p:to>
                                        <p:strVal val="visible"/>
                                      </p:to>
                                    </p:set>
                                    <p:animEffect transition="in" filter="blinds(horizontal)">
                                      <p:cBhvr>
                                        <p:cTn id="17" dur="500"/>
                                        <p:tgtEl>
                                          <p:spTgt spid="20994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ChangeArrowheads="1"/>
          </p:cNvSpPr>
          <p:nvPr/>
        </p:nvSpPr>
        <p:spPr bwMode="auto">
          <a:xfrm>
            <a:off x="457200" y="274638"/>
            <a:ext cx="7696200" cy="33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algn="ctr" fontAlgn="base">
              <a:spcBef>
                <a:spcPct val="0"/>
              </a:spcBef>
              <a:spcAft>
                <a:spcPct val="0"/>
              </a:spcAft>
              <a:buFontTx/>
              <a:buNone/>
            </a:pPr>
            <a:r>
              <a:rPr lang="zh-CN" altLang="en-US" sz="3600" dirty="0" smtClean="0">
                <a:solidFill>
                  <a:srgbClr val="FFFFFF"/>
                </a:solidFill>
              </a:rPr>
              <a:t>进程同步</a:t>
            </a:r>
            <a:endParaRPr lang="zh-CN" altLang="en-US" sz="3600" dirty="0">
              <a:solidFill>
                <a:srgbClr val="FFFFFF"/>
              </a:solidFill>
            </a:endParaRPr>
          </a:p>
        </p:txBody>
      </p:sp>
      <p:sp>
        <p:nvSpPr>
          <p:cNvPr id="58372" name="Text Box 4"/>
          <p:cNvSpPr txBox="1">
            <a:spLocks noChangeArrowheads="1"/>
          </p:cNvSpPr>
          <p:nvPr/>
        </p:nvSpPr>
        <p:spPr bwMode="auto">
          <a:xfrm>
            <a:off x="685800" y="685800"/>
            <a:ext cx="252986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None/>
            </a:pPr>
            <a:r>
              <a:rPr lang="en-US" altLang="zh-CN" sz="2800" dirty="0" smtClean="0">
                <a:solidFill>
                  <a:srgbClr val="000000"/>
                </a:solidFill>
                <a:latin typeface="楷体_GB2312" pitchFamily="49" charset="-122"/>
              </a:rPr>
              <a:t> </a:t>
            </a:r>
            <a:r>
              <a:rPr lang="zh-CN" altLang="en-US" sz="2800" dirty="0">
                <a:solidFill>
                  <a:srgbClr val="000000"/>
                </a:solidFill>
                <a:latin typeface="楷体_GB2312" pitchFamily="49" charset="-122"/>
              </a:rPr>
              <a:t>信号量的应用</a:t>
            </a:r>
          </a:p>
        </p:txBody>
      </p:sp>
      <p:sp>
        <p:nvSpPr>
          <p:cNvPr id="58373" name="Rectangle 5"/>
          <p:cNvSpPr>
            <a:spLocks noChangeArrowheads="1"/>
          </p:cNvSpPr>
          <p:nvPr/>
        </p:nvSpPr>
        <p:spPr bwMode="auto">
          <a:xfrm>
            <a:off x="685800" y="11430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None/>
            </a:pPr>
            <a:r>
              <a:rPr kumimoji="1" lang="en-US" altLang="zh-CN" sz="2400" dirty="0" smtClean="0">
                <a:solidFill>
                  <a:srgbClr val="000000"/>
                </a:solidFill>
              </a:rPr>
              <a:t> </a:t>
            </a:r>
            <a:r>
              <a:rPr kumimoji="1" lang="zh-CN" altLang="en-US" sz="2400" dirty="0">
                <a:solidFill>
                  <a:srgbClr val="000000"/>
                </a:solidFill>
              </a:rPr>
              <a:t>利用信号量实现进程互斥</a:t>
            </a:r>
          </a:p>
        </p:txBody>
      </p:sp>
      <p:sp>
        <p:nvSpPr>
          <p:cNvPr id="58374" name="Text Box 6"/>
          <p:cNvSpPr txBox="1">
            <a:spLocks noChangeArrowheads="1"/>
          </p:cNvSpPr>
          <p:nvPr/>
        </p:nvSpPr>
        <p:spPr bwMode="auto">
          <a:xfrm>
            <a:off x="609600" y="1524000"/>
            <a:ext cx="83026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None/>
            </a:pPr>
            <a:r>
              <a:rPr kumimoji="1" lang="zh-CN" altLang="en-US" sz="2400">
                <a:solidFill>
                  <a:srgbClr val="000000"/>
                </a:solidFill>
              </a:rPr>
              <a:t>为使</a:t>
            </a:r>
            <a:r>
              <a:rPr lang="zh-CN" altLang="en-US" sz="2400">
                <a:solidFill>
                  <a:srgbClr val="0000FF"/>
                </a:solidFill>
              </a:rPr>
              <a:t>多个进程</a:t>
            </a:r>
            <a:r>
              <a:rPr kumimoji="1" lang="zh-CN" altLang="en-US" sz="2400">
                <a:solidFill>
                  <a:srgbClr val="000000"/>
                </a:solidFill>
              </a:rPr>
              <a:t>能</a:t>
            </a:r>
            <a:r>
              <a:rPr lang="zh-CN" altLang="en-US" sz="2400">
                <a:solidFill>
                  <a:srgbClr val="0000FF"/>
                </a:solidFill>
              </a:rPr>
              <a:t>互斥地访问</a:t>
            </a:r>
            <a:r>
              <a:rPr kumimoji="1" lang="zh-CN" altLang="en-US" sz="2400">
                <a:solidFill>
                  <a:srgbClr val="000000"/>
                </a:solidFill>
              </a:rPr>
              <a:t>某</a:t>
            </a:r>
            <a:r>
              <a:rPr lang="zh-CN" altLang="en-US" sz="2400">
                <a:solidFill>
                  <a:srgbClr val="0000FF"/>
                </a:solidFill>
              </a:rPr>
              <a:t>临界资源</a:t>
            </a:r>
            <a:r>
              <a:rPr kumimoji="1" lang="zh-CN" altLang="en-US" sz="2400">
                <a:solidFill>
                  <a:srgbClr val="000000"/>
                </a:solidFill>
              </a:rPr>
              <a:t>，只须为该资源设置一</a:t>
            </a:r>
            <a:r>
              <a:rPr lang="zh-CN" altLang="en-US" sz="2400">
                <a:solidFill>
                  <a:srgbClr val="0000FF"/>
                </a:solidFill>
              </a:rPr>
              <a:t>互斥信号量</a:t>
            </a:r>
            <a:r>
              <a:rPr lang="en-US" altLang="zh-CN" sz="2400">
                <a:solidFill>
                  <a:srgbClr val="0000FF"/>
                </a:solidFill>
              </a:rPr>
              <a:t>mutex</a:t>
            </a:r>
            <a:r>
              <a:rPr kumimoji="1" lang="zh-CN" altLang="en-US" sz="2400">
                <a:solidFill>
                  <a:srgbClr val="000000"/>
                </a:solidFill>
              </a:rPr>
              <a:t>，并设其</a:t>
            </a:r>
            <a:r>
              <a:rPr lang="zh-CN" altLang="en-US" sz="2400">
                <a:solidFill>
                  <a:srgbClr val="0000FF"/>
                </a:solidFill>
              </a:rPr>
              <a:t>初始值为</a:t>
            </a:r>
            <a:r>
              <a:rPr lang="en-US" altLang="zh-CN" sz="2400">
                <a:solidFill>
                  <a:srgbClr val="0000FF"/>
                </a:solidFill>
              </a:rPr>
              <a:t>1</a:t>
            </a:r>
            <a:r>
              <a:rPr kumimoji="1" lang="zh-CN" altLang="en-US" sz="2400">
                <a:solidFill>
                  <a:srgbClr val="000000"/>
                </a:solidFill>
              </a:rPr>
              <a:t>，然后将各进程访问该资源的</a:t>
            </a:r>
            <a:r>
              <a:rPr lang="zh-CN" altLang="en-US" sz="2400">
                <a:solidFill>
                  <a:srgbClr val="0000FF"/>
                </a:solidFill>
              </a:rPr>
              <a:t>临界区</a:t>
            </a:r>
            <a:r>
              <a:rPr kumimoji="1" lang="en-US" altLang="zh-CN" sz="2400">
                <a:solidFill>
                  <a:srgbClr val="000000"/>
                </a:solidFill>
              </a:rPr>
              <a:t>CS</a:t>
            </a:r>
            <a:r>
              <a:rPr kumimoji="1" lang="zh-CN" altLang="en-US" sz="2400">
                <a:solidFill>
                  <a:srgbClr val="000000"/>
                </a:solidFill>
              </a:rPr>
              <a:t>置于</a:t>
            </a:r>
            <a:r>
              <a:rPr lang="en-US" altLang="zh-CN" sz="2400">
                <a:solidFill>
                  <a:srgbClr val="0000FF"/>
                </a:solidFill>
              </a:rPr>
              <a:t>wait(mutex)</a:t>
            </a:r>
            <a:r>
              <a:rPr kumimoji="1" lang="zh-CN" altLang="en-US" sz="2400">
                <a:solidFill>
                  <a:srgbClr val="000000"/>
                </a:solidFill>
              </a:rPr>
              <a:t>和</a:t>
            </a:r>
            <a:r>
              <a:rPr lang="en-US" altLang="zh-CN" sz="2400">
                <a:solidFill>
                  <a:srgbClr val="0000FF"/>
                </a:solidFill>
              </a:rPr>
              <a:t>signal(mutex)</a:t>
            </a:r>
            <a:r>
              <a:rPr kumimoji="1" lang="zh-CN" altLang="en-US" sz="2400">
                <a:solidFill>
                  <a:srgbClr val="000000"/>
                </a:solidFill>
              </a:rPr>
              <a:t>操作之间即可。</a:t>
            </a:r>
          </a:p>
        </p:txBody>
      </p:sp>
      <p:sp>
        <p:nvSpPr>
          <p:cNvPr id="429063" name="Text Box 7"/>
          <p:cNvSpPr txBox="1">
            <a:spLocks noChangeArrowheads="1"/>
          </p:cNvSpPr>
          <p:nvPr/>
        </p:nvSpPr>
        <p:spPr bwMode="auto">
          <a:xfrm>
            <a:off x="2057400" y="2971800"/>
            <a:ext cx="6024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None/>
            </a:pPr>
            <a:r>
              <a:rPr kumimoji="1" lang="en-US" altLang="zh-CN" sz="2400">
                <a:solidFill>
                  <a:srgbClr val="FF0000"/>
                </a:solidFill>
                <a:latin typeface="楷体_GB2312" pitchFamily="49" charset="-122"/>
              </a:rPr>
              <a:t>wait(mutex)</a:t>
            </a:r>
            <a:r>
              <a:rPr kumimoji="1" lang="zh-CN" altLang="en-US" sz="2400">
                <a:solidFill>
                  <a:srgbClr val="FF0000"/>
                </a:solidFill>
                <a:latin typeface="楷体_GB2312" pitchFamily="49" charset="-122"/>
              </a:rPr>
              <a:t>和</a:t>
            </a:r>
            <a:r>
              <a:rPr kumimoji="1" lang="en-US" altLang="zh-CN" sz="2400">
                <a:solidFill>
                  <a:srgbClr val="FF0000"/>
                </a:solidFill>
                <a:latin typeface="楷体_GB2312" pitchFamily="49" charset="-122"/>
              </a:rPr>
              <a:t>signal(mutex)</a:t>
            </a:r>
            <a:r>
              <a:rPr kumimoji="1" lang="zh-CN" altLang="en-US" sz="2400">
                <a:solidFill>
                  <a:srgbClr val="FF0000"/>
                </a:solidFill>
                <a:latin typeface="楷体_GB2312" pitchFamily="49" charset="-122"/>
              </a:rPr>
              <a:t>必须成对出现</a:t>
            </a:r>
          </a:p>
        </p:txBody>
      </p:sp>
      <p:sp>
        <p:nvSpPr>
          <p:cNvPr id="58376" name="Text Box 8"/>
          <p:cNvSpPr txBox="1">
            <a:spLocks noChangeArrowheads="1"/>
          </p:cNvSpPr>
          <p:nvPr/>
        </p:nvSpPr>
        <p:spPr bwMode="auto">
          <a:xfrm>
            <a:off x="381000" y="3429000"/>
            <a:ext cx="344357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None/>
            </a:pPr>
            <a:r>
              <a:rPr lang="en-US" altLang="zh-CN" sz="2400" dirty="0">
                <a:solidFill>
                  <a:srgbClr val="000000"/>
                </a:solidFill>
              </a:rPr>
              <a:t>semaphore </a:t>
            </a:r>
            <a:r>
              <a:rPr lang="en-US" altLang="zh-CN" sz="2400" dirty="0" err="1">
                <a:solidFill>
                  <a:srgbClr val="000000"/>
                </a:solidFill>
              </a:rPr>
              <a:t>mutex</a:t>
            </a:r>
            <a:r>
              <a:rPr lang="en-US" altLang="zh-CN" sz="2400" dirty="0">
                <a:solidFill>
                  <a:srgbClr val="000000"/>
                </a:solidFill>
              </a:rPr>
              <a:t> = 1;</a:t>
            </a:r>
          </a:p>
          <a:p>
            <a:pPr fontAlgn="base">
              <a:spcBef>
                <a:spcPct val="0"/>
              </a:spcBef>
              <a:spcAft>
                <a:spcPct val="0"/>
              </a:spcAft>
              <a:buFontTx/>
              <a:buNone/>
            </a:pPr>
            <a:r>
              <a:rPr lang="en-US" altLang="zh-CN" sz="2400" dirty="0">
                <a:solidFill>
                  <a:srgbClr val="000000"/>
                </a:solidFill>
              </a:rPr>
              <a:t>process 1:</a:t>
            </a:r>
          </a:p>
          <a:p>
            <a:pPr fontAlgn="base">
              <a:spcBef>
                <a:spcPct val="0"/>
              </a:spcBef>
              <a:spcAft>
                <a:spcPct val="0"/>
              </a:spcAft>
              <a:buFontTx/>
              <a:buNone/>
            </a:pPr>
            <a:r>
              <a:rPr lang="en-US" altLang="zh-CN" sz="2400" dirty="0">
                <a:solidFill>
                  <a:srgbClr val="000000"/>
                </a:solidFill>
              </a:rPr>
              <a:t>     while (true)</a:t>
            </a:r>
          </a:p>
          <a:p>
            <a:pPr fontAlgn="base">
              <a:spcBef>
                <a:spcPct val="0"/>
              </a:spcBef>
              <a:spcAft>
                <a:spcPct val="0"/>
              </a:spcAft>
              <a:buFontTx/>
              <a:buNone/>
            </a:pPr>
            <a:r>
              <a:rPr lang="en-US" altLang="zh-CN" sz="2400" dirty="0">
                <a:solidFill>
                  <a:srgbClr val="000000"/>
                </a:solidFill>
              </a:rPr>
              <a:t>    {</a:t>
            </a:r>
          </a:p>
          <a:p>
            <a:pPr fontAlgn="base">
              <a:spcBef>
                <a:spcPct val="0"/>
              </a:spcBef>
              <a:spcAft>
                <a:spcPct val="0"/>
              </a:spcAft>
              <a:buFontTx/>
              <a:buNone/>
            </a:pPr>
            <a:r>
              <a:rPr lang="en-US" altLang="zh-CN" sz="2400" dirty="0">
                <a:solidFill>
                  <a:srgbClr val="000000"/>
                </a:solidFill>
              </a:rPr>
              <a:t>         </a:t>
            </a:r>
            <a:r>
              <a:rPr lang="en-US" altLang="zh-CN" sz="2400" dirty="0">
                <a:solidFill>
                  <a:srgbClr val="0000FF"/>
                </a:solidFill>
              </a:rPr>
              <a:t>wait(</a:t>
            </a:r>
            <a:r>
              <a:rPr lang="en-US" altLang="zh-CN" sz="2400" dirty="0" err="1">
                <a:solidFill>
                  <a:srgbClr val="0000FF"/>
                </a:solidFill>
              </a:rPr>
              <a:t>mutex</a:t>
            </a:r>
            <a:r>
              <a:rPr lang="en-US" altLang="zh-CN" sz="2400" dirty="0">
                <a:solidFill>
                  <a:srgbClr val="0000FF"/>
                </a:solidFill>
              </a:rPr>
              <a:t>);</a:t>
            </a:r>
          </a:p>
          <a:p>
            <a:pPr fontAlgn="base">
              <a:spcBef>
                <a:spcPct val="0"/>
              </a:spcBef>
              <a:spcAft>
                <a:spcPct val="0"/>
              </a:spcAft>
              <a:buFontTx/>
              <a:buNone/>
            </a:pPr>
            <a:r>
              <a:rPr lang="en-US" altLang="zh-CN" sz="2400" dirty="0">
                <a:solidFill>
                  <a:srgbClr val="000000"/>
                </a:solidFill>
              </a:rPr>
              <a:t>         </a:t>
            </a:r>
            <a:r>
              <a:rPr lang="zh-CN" altLang="en-US" sz="2400" dirty="0" smtClean="0">
                <a:solidFill>
                  <a:srgbClr val="000000"/>
                </a:solidFill>
              </a:rPr>
              <a:t>临界区</a:t>
            </a:r>
            <a:endParaRPr lang="en-US" altLang="zh-CN" sz="2400" dirty="0">
              <a:solidFill>
                <a:srgbClr val="FF0000"/>
              </a:solidFill>
            </a:endParaRPr>
          </a:p>
          <a:p>
            <a:pPr fontAlgn="base">
              <a:spcBef>
                <a:spcPct val="0"/>
              </a:spcBef>
              <a:spcAft>
                <a:spcPct val="0"/>
              </a:spcAft>
              <a:buFontTx/>
              <a:buNone/>
            </a:pPr>
            <a:r>
              <a:rPr lang="en-US" altLang="zh-CN" sz="2400" dirty="0">
                <a:solidFill>
                  <a:srgbClr val="000000"/>
                </a:solidFill>
              </a:rPr>
              <a:t>         </a:t>
            </a:r>
            <a:r>
              <a:rPr lang="en-US" altLang="zh-CN" sz="2400" dirty="0">
                <a:solidFill>
                  <a:srgbClr val="0000FF"/>
                </a:solidFill>
              </a:rPr>
              <a:t>signal(</a:t>
            </a:r>
            <a:r>
              <a:rPr lang="en-US" altLang="zh-CN" sz="2400" dirty="0" err="1">
                <a:solidFill>
                  <a:srgbClr val="0000FF"/>
                </a:solidFill>
              </a:rPr>
              <a:t>mutex</a:t>
            </a:r>
            <a:r>
              <a:rPr lang="en-US" altLang="zh-CN" sz="2400" dirty="0">
                <a:solidFill>
                  <a:srgbClr val="0000FF"/>
                </a:solidFill>
              </a:rPr>
              <a:t>);</a:t>
            </a:r>
          </a:p>
          <a:p>
            <a:pPr fontAlgn="base">
              <a:spcBef>
                <a:spcPct val="0"/>
              </a:spcBef>
              <a:spcAft>
                <a:spcPct val="0"/>
              </a:spcAft>
              <a:buFontTx/>
              <a:buNone/>
            </a:pPr>
            <a:r>
              <a:rPr lang="en-US" altLang="zh-CN" sz="2400" dirty="0">
                <a:solidFill>
                  <a:srgbClr val="000000"/>
                </a:solidFill>
              </a:rPr>
              <a:t>         </a:t>
            </a:r>
            <a:r>
              <a:rPr lang="zh-CN" altLang="en-US" sz="2400" dirty="0" smtClean="0">
                <a:solidFill>
                  <a:srgbClr val="000000"/>
                </a:solidFill>
              </a:rPr>
              <a:t>剩余区</a:t>
            </a:r>
            <a:endParaRPr lang="en-US" altLang="zh-CN" sz="2400" dirty="0">
              <a:solidFill>
                <a:srgbClr val="000000"/>
              </a:solidFill>
            </a:endParaRPr>
          </a:p>
          <a:p>
            <a:pPr fontAlgn="base">
              <a:spcBef>
                <a:spcPct val="0"/>
              </a:spcBef>
              <a:spcAft>
                <a:spcPct val="0"/>
              </a:spcAft>
              <a:buFontTx/>
              <a:buNone/>
            </a:pPr>
            <a:r>
              <a:rPr lang="en-US" altLang="zh-CN" sz="2400" dirty="0">
                <a:solidFill>
                  <a:srgbClr val="000000"/>
                </a:solidFill>
              </a:rPr>
              <a:t>     }</a:t>
            </a:r>
          </a:p>
        </p:txBody>
      </p:sp>
      <p:sp>
        <p:nvSpPr>
          <p:cNvPr id="58377" name="Text Box 9"/>
          <p:cNvSpPr txBox="1">
            <a:spLocks noChangeArrowheads="1"/>
          </p:cNvSpPr>
          <p:nvPr/>
        </p:nvSpPr>
        <p:spPr bwMode="auto">
          <a:xfrm>
            <a:off x="4953000" y="3429000"/>
            <a:ext cx="305243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None/>
            </a:pPr>
            <a:endParaRPr lang="en-US" altLang="zh-CN" sz="2400" dirty="0">
              <a:solidFill>
                <a:srgbClr val="000000"/>
              </a:solidFill>
            </a:endParaRPr>
          </a:p>
          <a:p>
            <a:pPr fontAlgn="base">
              <a:spcBef>
                <a:spcPct val="0"/>
              </a:spcBef>
              <a:spcAft>
                <a:spcPct val="0"/>
              </a:spcAft>
              <a:buFontTx/>
              <a:buNone/>
            </a:pPr>
            <a:r>
              <a:rPr lang="en-US" altLang="zh-CN" sz="2400" dirty="0">
                <a:solidFill>
                  <a:srgbClr val="000000"/>
                </a:solidFill>
              </a:rPr>
              <a:t>process 2:</a:t>
            </a:r>
          </a:p>
          <a:p>
            <a:pPr fontAlgn="base">
              <a:spcBef>
                <a:spcPct val="0"/>
              </a:spcBef>
              <a:spcAft>
                <a:spcPct val="0"/>
              </a:spcAft>
              <a:buFontTx/>
              <a:buNone/>
            </a:pPr>
            <a:r>
              <a:rPr lang="en-US" altLang="zh-CN" sz="2400" dirty="0">
                <a:solidFill>
                  <a:srgbClr val="000000"/>
                </a:solidFill>
              </a:rPr>
              <a:t>    while (true)</a:t>
            </a:r>
          </a:p>
          <a:p>
            <a:pPr fontAlgn="base">
              <a:spcBef>
                <a:spcPct val="0"/>
              </a:spcBef>
              <a:spcAft>
                <a:spcPct val="0"/>
              </a:spcAft>
              <a:buFontTx/>
              <a:buNone/>
            </a:pPr>
            <a:r>
              <a:rPr lang="en-US" altLang="zh-CN" sz="2400" dirty="0">
                <a:solidFill>
                  <a:srgbClr val="000000"/>
                </a:solidFill>
              </a:rPr>
              <a:t>    {</a:t>
            </a:r>
          </a:p>
          <a:p>
            <a:pPr fontAlgn="base">
              <a:spcBef>
                <a:spcPct val="0"/>
              </a:spcBef>
              <a:spcAft>
                <a:spcPct val="0"/>
              </a:spcAft>
              <a:buFontTx/>
              <a:buNone/>
            </a:pPr>
            <a:r>
              <a:rPr lang="en-US" altLang="zh-CN" sz="2400" dirty="0">
                <a:solidFill>
                  <a:srgbClr val="000000"/>
                </a:solidFill>
              </a:rPr>
              <a:t>         </a:t>
            </a:r>
            <a:r>
              <a:rPr lang="en-US" altLang="zh-CN" sz="2400" dirty="0">
                <a:solidFill>
                  <a:srgbClr val="0000FF"/>
                </a:solidFill>
              </a:rPr>
              <a:t>wait(</a:t>
            </a:r>
            <a:r>
              <a:rPr lang="en-US" altLang="zh-CN" sz="2400" dirty="0" err="1">
                <a:solidFill>
                  <a:srgbClr val="0000FF"/>
                </a:solidFill>
              </a:rPr>
              <a:t>mutex</a:t>
            </a:r>
            <a:r>
              <a:rPr lang="en-US" altLang="zh-CN" sz="2400" dirty="0">
                <a:solidFill>
                  <a:srgbClr val="0000FF"/>
                </a:solidFill>
              </a:rPr>
              <a:t>);</a:t>
            </a:r>
          </a:p>
          <a:p>
            <a:pPr fontAlgn="base">
              <a:spcBef>
                <a:spcPct val="0"/>
              </a:spcBef>
              <a:spcAft>
                <a:spcPct val="0"/>
              </a:spcAft>
              <a:buFontTx/>
              <a:buNone/>
            </a:pPr>
            <a:r>
              <a:rPr lang="en-US" altLang="zh-CN" sz="2400" dirty="0">
                <a:solidFill>
                  <a:srgbClr val="000000"/>
                </a:solidFill>
              </a:rPr>
              <a:t>         </a:t>
            </a:r>
            <a:r>
              <a:rPr lang="zh-CN" altLang="en-US" sz="2400" dirty="0" smtClean="0">
                <a:solidFill>
                  <a:srgbClr val="000000"/>
                </a:solidFill>
              </a:rPr>
              <a:t>临界区</a:t>
            </a:r>
            <a:endParaRPr lang="en-US" altLang="zh-CN" sz="2400" dirty="0" smtClean="0">
              <a:solidFill>
                <a:srgbClr val="000000"/>
              </a:solidFill>
            </a:endParaRPr>
          </a:p>
          <a:p>
            <a:pPr fontAlgn="base">
              <a:spcBef>
                <a:spcPct val="0"/>
              </a:spcBef>
              <a:spcAft>
                <a:spcPct val="0"/>
              </a:spcAft>
              <a:buFontTx/>
              <a:buNone/>
            </a:pPr>
            <a:r>
              <a:rPr lang="en-US" altLang="zh-CN" sz="2400" dirty="0" smtClean="0">
                <a:solidFill>
                  <a:srgbClr val="000000"/>
                </a:solidFill>
              </a:rPr>
              <a:t>         </a:t>
            </a:r>
            <a:r>
              <a:rPr lang="en-US" altLang="zh-CN" sz="2400" dirty="0">
                <a:solidFill>
                  <a:srgbClr val="0000FF"/>
                </a:solidFill>
              </a:rPr>
              <a:t>signal(</a:t>
            </a:r>
            <a:r>
              <a:rPr lang="en-US" altLang="zh-CN" sz="2400" dirty="0" err="1">
                <a:solidFill>
                  <a:srgbClr val="0000FF"/>
                </a:solidFill>
              </a:rPr>
              <a:t>mutex</a:t>
            </a:r>
            <a:r>
              <a:rPr lang="en-US" altLang="zh-CN" sz="2400" dirty="0">
                <a:solidFill>
                  <a:srgbClr val="0000FF"/>
                </a:solidFill>
              </a:rPr>
              <a:t>);</a:t>
            </a:r>
          </a:p>
          <a:p>
            <a:pPr fontAlgn="base">
              <a:spcBef>
                <a:spcPct val="0"/>
              </a:spcBef>
              <a:spcAft>
                <a:spcPct val="0"/>
              </a:spcAft>
              <a:buFontTx/>
              <a:buNone/>
            </a:pPr>
            <a:r>
              <a:rPr lang="en-US" altLang="zh-CN" sz="2400" dirty="0">
                <a:solidFill>
                  <a:srgbClr val="000000"/>
                </a:solidFill>
              </a:rPr>
              <a:t>         </a:t>
            </a:r>
            <a:r>
              <a:rPr lang="zh-CN" altLang="en-US" sz="2400" dirty="0" smtClean="0">
                <a:solidFill>
                  <a:srgbClr val="000000"/>
                </a:solidFill>
              </a:rPr>
              <a:t>剩余区</a:t>
            </a:r>
            <a:endParaRPr lang="en-US" altLang="zh-CN" sz="2400" dirty="0">
              <a:solidFill>
                <a:srgbClr val="000000"/>
              </a:solidFill>
            </a:endParaRPr>
          </a:p>
          <a:p>
            <a:pPr fontAlgn="base">
              <a:spcBef>
                <a:spcPct val="0"/>
              </a:spcBef>
              <a:spcAft>
                <a:spcPct val="0"/>
              </a:spcAft>
              <a:buFontTx/>
              <a:buNone/>
            </a:pPr>
            <a:r>
              <a:rPr lang="en-US" altLang="zh-CN" sz="2400" dirty="0">
                <a:solidFill>
                  <a:srgbClr val="000000"/>
                </a:solidFill>
              </a:rPr>
              <a:t>    }</a:t>
            </a:r>
          </a:p>
        </p:txBody>
      </p:sp>
      <p:sp>
        <p:nvSpPr>
          <p:cNvPr id="58378" name="Line 10"/>
          <p:cNvSpPr>
            <a:spLocks noChangeShapeType="1"/>
          </p:cNvSpPr>
          <p:nvPr/>
        </p:nvSpPr>
        <p:spPr bwMode="auto">
          <a:xfrm>
            <a:off x="4724400" y="3581400"/>
            <a:ext cx="0" cy="2895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b="1">
              <a:solidFill>
                <a:srgbClr val="000000"/>
              </a:solidFill>
            </a:endParaRPr>
          </a:p>
        </p:txBody>
      </p:sp>
    </p:spTree>
    <p:extLst>
      <p:ext uri="{BB962C8B-B14F-4D97-AF65-F5344CB8AC3E}">
        <p14:creationId xmlns:p14="http://schemas.microsoft.com/office/powerpoint/2010/main" val="33443905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9063"/>
                                        </p:tgtEl>
                                        <p:attrNameLst>
                                          <p:attrName>style.visibility</p:attrName>
                                        </p:attrNameLst>
                                      </p:cBhvr>
                                      <p:to>
                                        <p:strVal val="visible"/>
                                      </p:to>
                                    </p:set>
                                    <p:anim calcmode="lin" valueType="num">
                                      <p:cBhvr additive="base">
                                        <p:cTn id="7" dur="500" fill="hold"/>
                                        <p:tgtEl>
                                          <p:spTgt spid="429063"/>
                                        </p:tgtEl>
                                        <p:attrNameLst>
                                          <p:attrName>ppt_x</p:attrName>
                                        </p:attrNameLst>
                                      </p:cBhvr>
                                      <p:tavLst>
                                        <p:tav tm="0">
                                          <p:val>
                                            <p:strVal val="#ppt_x"/>
                                          </p:val>
                                        </p:tav>
                                        <p:tav tm="100000">
                                          <p:val>
                                            <p:strVal val="#ppt_x"/>
                                          </p:val>
                                        </p:tav>
                                      </p:tavLst>
                                    </p:anim>
                                    <p:anim calcmode="lin" valueType="num">
                                      <p:cBhvr additive="base">
                                        <p:cTn id="8" dur="500" fill="hold"/>
                                        <p:tgtEl>
                                          <p:spTgt spid="4290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8" name="Text Box 6"/>
          <p:cNvSpPr txBox="1">
            <a:spLocks noChangeArrowheads="1"/>
          </p:cNvSpPr>
          <p:nvPr/>
        </p:nvSpPr>
        <p:spPr bwMode="auto">
          <a:xfrm>
            <a:off x="609600" y="1600200"/>
            <a:ext cx="81502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3"/>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3"/>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3"/>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3"/>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None/>
            </a:pPr>
            <a:r>
              <a:rPr kumimoji="1" lang="zh-CN" altLang="en-US" sz="2400">
                <a:solidFill>
                  <a:srgbClr val="000000"/>
                </a:solidFill>
              </a:rPr>
              <a:t>可设置一个</a:t>
            </a:r>
            <a:r>
              <a:rPr lang="zh-CN" altLang="en-US" sz="2400">
                <a:solidFill>
                  <a:srgbClr val="0000FF"/>
                </a:solidFill>
              </a:rPr>
              <a:t>初值为</a:t>
            </a:r>
            <a:r>
              <a:rPr lang="en-US" altLang="zh-CN" sz="2400">
                <a:solidFill>
                  <a:srgbClr val="0000FF"/>
                </a:solidFill>
              </a:rPr>
              <a:t>0</a:t>
            </a:r>
            <a:r>
              <a:rPr kumimoji="1" lang="zh-CN" altLang="en-US" sz="2400">
                <a:solidFill>
                  <a:srgbClr val="000000"/>
                </a:solidFill>
              </a:rPr>
              <a:t>的</a:t>
            </a:r>
            <a:r>
              <a:rPr lang="zh-CN" altLang="en-US" sz="2400">
                <a:solidFill>
                  <a:srgbClr val="0000FF"/>
                </a:solidFill>
              </a:rPr>
              <a:t>公共信号量</a:t>
            </a:r>
            <a:r>
              <a:rPr lang="en-US" altLang="zh-CN" sz="2400">
                <a:solidFill>
                  <a:srgbClr val="0000FF"/>
                </a:solidFill>
              </a:rPr>
              <a:t>S</a:t>
            </a:r>
            <a:r>
              <a:rPr kumimoji="1" lang="zh-CN" altLang="en-US" sz="2400">
                <a:solidFill>
                  <a:srgbClr val="3333CC"/>
                </a:solidFill>
              </a:rPr>
              <a:t>。</a:t>
            </a:r>
            <a:r>
              <a:rPr kumimoji="1" lang="zh-CN" altLang="en-US" sz="2400">
                <a:solidFill>
                  <a:srgbClr val="000000"/>
                </a:solidFill>
              </a:rPr>
              <a:t>若</a:t>
            </a:r>
            <a:r>
              <a:rPr kumimoji="1" lang="en-US" altLang="zh-CN" sz="2400">
                <a:solidFill>
                  <a:srgbClr val="000000"/>
                </a:solidFill>
              </a:rPr>
              <a:t>Pi → Pj</a:t>
            </a:r>
            <a:r>
              <a:rPr kumimoji="1" lang="zh-CN" altLang="en-US" sz="2400">
                <a:solidFill>
                  <a:srgbClr val="000000"/>
                </a:solidFill>
              </a:rPr>
              <a:t>，则将</a:t>
            </a:r>
            <a:r>
              <a:rPr lang="en-US" altLang="zh-CN" sz="2400">
                <a:solidFill>
                  <a:srgbClr val="0000FF"/>
                </a:solidFill>
              </a:rPr>
              <a:t>signal(S)</a:t>
            </a:r>
            <a:r>
              <a:rPr kumimoji="1" lang="zh-CN" altLang="en-US" sz="2400">
                <a:solidFill>
                  <a:srgbClr val="000000"/>
                </a:solidFill>
              </a:rPr>
              <a:t>操作放在</a:t>
            </a:r>
            <a:r>
              <a:rPr lang="en-US" altLang="zh-CN" sz="2400">
                <a:solidFill>
                  <a:srgbClr val="0000FF"/>
                </a:solidFill>
              </a:rPr>
              <a:t>Pi</a:t>
            </a:r>
            <a:r>
              <a:rPr kumimoji="1" lang="zh-CN" altLang="en-US" sz="2400">
                <a:solidFill>
                  <a:srgbClr val="3333CC"/>
                </a:solidFill>
              </a:rPr>
              <a:t>后</a:t>
            </a:r>
            <a:r>
              <a:rPr kumimoji="1" lang="zh-CN" altLang="en-US" sz="2400">
                <a:solidFill>
                  <a:srgbClr val="000000"/>
                </a:solidFill>
              </a:rPr>
              <a:t>，而在</a:t>
            </a:r>
            <a:r>
              <a:rPr lang="en-US" altLang="zh-CN" sz="2400">
                <a:solidFill>
                  <a:srgbClr val="0000FF"/>
                </a:solidFill>
              </a:rPr>
              <a:t>Pj</a:t>
            </a:r>
            <a:r>
              <a:rPr kumimoji="1" lang="zh-CN" altLang="en-US" sz="2400">
                <a:solidFill>
                  <a:srgbClr val="000000"/>
                </a:solidFill>
              </a:rPr>
              <a:t>前插入</a:t>
            </a:r>
            <a:r>
              <a:rPr lang="en-US" altLang="zh-CN" sz="2400">
                <a:solidFill>
                  <a:srgbClr val="0000FF"/>
                </a:solidFill>
              </a:rPr>
              <a:t>wait(S)</a:t>
            </a:r>
            <a:r>
              <a:rPr kumimoji="1" lang="zh-CN" altLang="en-US" sz="2400">
                <a:solidFill>
                  <a:srgbClr val="000000"/>
                </a:solidFill>
              </a:rPr>
              <a:t>操作，以保证</a:t>
            </a:r>
            <a:r>
              <a:rPr lang="en-US" altLang="zh-CN" sz="2400">
                <a:solidFill>
                  <a:srgbClr val="0000FF"/>
                </a:solidFill>
              </a:rPr>
              <a:t>Pi</a:t>
            </a:r>
            <a:r>
              <a:rPr lang="zh-CN" altLang="en-US" sz="2400">
                <a:solidFill>
                  <a:srgbClr val="0000FF"/>
                </a:solidFill>
              </a:rPr>
              <a:t>在</a:t>
            </a:r>
            <a:r>
              <a:rPr lang="en-US" altLang="zh-CN" sz="2400">
                <a:solidFill>
                  <a:srgbClr val="0000FF"/>
                </a:solidFill>
              </a:rPr>
              <a:t>Pj</a:t>
            </a:r>
            <a:r>
              <a:rPr lang="zh-CN" altLang="en-US" sz="2400">
                <a:solidFill>
                  <a:srgbClr val="0000FF"/>
                </a:solidFill>
              </a:rPr>
              <a:t>开始执行之前完成</a:t>
            </a:r>
            <a:r>
              <a:rPr kumimoji="1" lang="zh-CN" altLang="en-US" sz="2400">
                <a:solidFill>
                  <a:srgbClr val="000000"/>
                </a:solidFill>
              </a:rPr>
              <a:t>。</a:t>
            </a:r>
          </a:p>
        </p:txBody>
      </p:sp>
      <p:graphicFrame>
        <p:nvGraphicFramePr>
          <p:cNvPr id="59399" name="Object 7"/>
          <p:cNvGraphicFramePr>
            <a:graphicFrameLocks noChangeAspect="1"/>
          </p:cNvGraphicFramePr>
          <p:nvPr/>
        </p:nvGraphicFramePr>
        <p:xfrm>
          <a:off x="4267200" y="2895600"/>
          <a:ext cx="4402138" cy="3167063"/>
        </p:xfrm>
        <a:graphic>
          <a:graphicData uri="http://schemas.openxmlformats.org/presentationml/2006/ole">
            <mc:AlternateContent xmlns:mc="http://schemas.openxmlformats.org/markup-compatibility/2006">
              <mc:Choice xmlns:v="urn:schemas-microsoft-com:vml" Requires="v">
                <p:oleObj spid="_x0000_s2050" name="VISIO" r:id="rId4" imgW="1813560" imgH="1310640" progId="Visio.Drawing.4">
                  <p:embed/>
                </p:oleObj>
              </mc:Choice>
              <mc:Fallback>
                <p:oleObj name="VISIO" r:id="rId4" imgW="1813560" imgH="1310640" progId="Visio.Drawing.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2895600"/>
                        <a:ext cx="4402138" cy="316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400" name="Rectangle 8"/>
          <p:cNvSpPr>
            <a:spLocks noChangeArrowheads="1"/>
          </p:cNvSpPr>
          <p:nvPr/>
        </p:nvSpPr>
        <p:spPr bwMode="auto">
          <a:xfrm>
            <a:off x="457200" y="2895600"/>
            <a:ext cx="739140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3"/>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3"/>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3"/>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3"/>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None/>
            </a:pPr>
            <a:r>
              <a:rPr lang="en-US" altLang="zh-CN" sz="2000">
                <a:solidFill>
                  <a:srgbClr val="000000"/>
                </a:solidFill>
              </a:rPr>
              <a:t>parbegin</a:t>
            </a:r>
          </a:p>
          <a:p>
            <a:pPr fontAlgn="base">
              <a:spcBef>
                <a:spcPct val="0"/>
              </a:spcBef>
              <a:spcAft>
                <a:spcPct val="0"/>
              </a:spcAft>
              <a:buFontTx/>
              <a:buNone/>
            </a:pPr>
            <a:r>
              <a:rPr lang="en-US" altLang="zh-CN" sz="2000">
                <a:solidFill>
                  <a:srgbClr val="000000"/>
                </a:solidFill>
              </a:rPr>
              <a:t>     	begin </a:t>
            </a:r>
          </a:p>
          <a:p>
            <a:pPr fontAlgn="base">
              <a:spcBef>
                <a:spcPct val="0"/>
              </a:spcBef>
              <a:spcAft>
                <a:spcPct val="0"/>
              </a:spcAft>
              <a:buFontTx/>
              <a:buNone/>
            </a:pPr>
            <a:r>
              <a:rPr lang="en-US" altLang="zh-CN" sz="2000">
                <a:solidFill>
                  <a:srgbClr val="000000"/>
                </a:solidFill>
              </a:rPr>
              <a:t>                S1; </a:t>
            </a:r>
          </a:p>
          <a:p>
            <a:pPr fontAlgn="base">
              <a:spcBef>
                <a:spcPct val="0"/>
              </a:spcBef>
              <a:spcAft>
                <a:spcPct val="0"/>
              </a:spcAft>
              <a:buFontTx/>
              <a:buNone/>
            </a:pPr>
            <a:r>
              <a:rPr lang="en-US" altLang="zh-CN" sz="2000">
                <a:solidFill>
                  <a:srgbClr val="000000"/>
                </a:solidFill>
              </a:rPr>
              <a:t>                signal(a); signal(b); </a:t>
            </a:r>
          </a:p>
          <a:p>
            <a:pPr fontAlgn="base">
              <a:spcBef>
                <a:spcPct val="0"/>
              </a:spcBef>
              <a:spcAft>
                <a:spcPct val="0"/>
              </a:spcAft>
              <a:buFontTx/>
              <a:buNone/>
            </a:pPr>
            <a:r>
              <a:rPr lang="en-US" altLang="zh-CN" sz="2000">
                <a:solidFill>
                  <a:srgbClr val="000000"/>
                </a:solidFill>
              </a:rPr>
              <a:t>             end;</a:t>
            </a:r>
          </a:p>
          <a:p>
            <a:pPr fontAlgn="base">
              <a:spcBef>
                <a:spcPct val="0"/>
              </a:spcBef>
              <a:spcAft>
                <a:spcPct val="0"/>
              </a:spcAft>
              <a:buFontTx/>
              <a:buNone/>
            </a:pPr>
            <a:r>
              <a:rPr lang="en-US" altLang="zh-CN" sz="2000">
                <a:solidFill>
                  <a:srgbClr val="000000"/>
                </a:solidFill>
              </a:rPr>
              <a:t>     	begin </a:t>
            </a:r>
          </a:p>
          <a:p>
            <a:pPr fontAlgn="base">
              <a:spcBef>
                <a:spcPct val="0"/>
              </a:spcBef>
              <a:spcAft>
                <a:spcPct val="0"/>
              </a:spcAft>
              <a:buFontTx/>
              <a:buNone/>
            </a:pPr>
            <a:r>
              <a:rPr lang="en-US" altLang="zh-CN" sz="2000">
                <a:solidFill>
                  <a:srgbClr val="000000"/>
                </a:solidFill>
              </a:rPr>
              <a:t>                wait(a); </a:t>
            </a:r>
          </a:p>
          <a:p>
            <a:pPr fontAlgn="base">
              <a:spcBef>
                <a:spcPct val="0"/>
              </a:spcBef>
              <a:spcAft>
                <a:spcPct val="0"/>
              </a:spcAft>
              <a:buFontTx/>
              <a:buNone/>
            </a:pPr>
            <a:r>
              <a:rPr lang="en-US" altLang="zh-CN" sz="2000">
                <a:solidFill>
                  <a:srgbClr val="000000"/>
                </a:solidFill>
              </a:rPr>
              <a:t>                S2; </a:t>
            </a:r>
          </a:p>
          <a:p>
            <a:pPr fontAlgn="base">
              <a:spcBef>
                <a:spcPct val="0"/>
              </a:spcBef>
              <a:spcAft>
                <a:spcPct val="0"/>
              </a:spcAft>
              <a:buFontTx/>
              <a:buNone/>
            </a:pPr>
            <a:r>
              <a:rPr lang="en-US" altLang="zh-CN" sz="2000">
                <a:solidFill>
                  <a:srgbClr val="000000"/>
                </a:solidFill>
              </a:rPr>
              <a:t>                signal(c); signal(d); </a:t>
            </a:r>
          </a:p>
          <a:p>
            <a:pPr fontAlgn="base">
              <a:spcBef>
                <a:spcPct val="0"/>
              </a:spcBef>
              <a:spcAft>
                <a:spcPct val="0"/>
              </a:spcAft>
              <a:buFontTx/>
              <a:buNone/>
            </a:pPr>
            <a:r>
              <a:rPr lang="en-US" altLang="zh-CN" sz="2000">
                <a:solidFill>
                  <a:srgbClr val="000000"/>
                </a:solidFill>
              </a:rPr>
              <a:t>             end;</a:t>
            </a:r>
          </a:p>
          <a:p>
            <a:pPr fontAlgn="base">
              <a:spcBef>
                <a:spcPct val="0"/>
              </a:spcBef>
              <a:spcAft>
                <a:spcPct val="0"/>
              </a:spcAft>
              <a:buFontTx/>
              <a:buNone/>
            </a:pPr>
            <a:r>
              <a:rPr lang="en-US" altLang="zh-CN" sz="2000">
                <a:solidFill>
                  <a:srgbClr val="000000"/>
                </a:solidFill>
              </a:rPr>
              <a:t>     	……</a:t>
            </a:r>
          </a:p>
          <a:p>
            <a:pPr fontAlgn="base">
              <a:spcBef>
                <a:spcPct val="0"/>
              </a:spcBef>
              <a:spcAft>
                <a:spcPct val="0"/>
              </a:spcAft>
              <a:buFontTx/>
              <a:buNone/>
            </a:pPr>
            <a:r>
              <a:rPr lang="en-US" altLang="zh-CN" sz="2000">
                <a:solidFill>
                  <a:srgbClr val="000000"/>
                </a:solidFill>
              </a:rPr>
              <a:t>parend;</a:t>
            </a:r>
          </a:p>
        </p:txBody>
      </p:sp>
      <p:sp>
        <p:nvSpPr>
          <p:cNvPr id="59401" name="Text Box 9"/>
          <p:cNvSpPr txBox="1">
            <a:spLocks noChangeArrowheads="1"/>
          </p:cNvSpPr>
          <p:nvPr/>
        </p:nvSpPr>
        <p:spPr bwMode="auto">
          <a:xfrm>
            <a:off x="6461125" y="31638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3"/>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3"/>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3"/>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3"/>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None/>
            </a:pPr>
            <a:r>
              <a:rPr lang="en-US" altLang="zh-CN" sz="2400">
                <a:solidFill>
                  <a:srgbClr val="000000"/>
                </a:solidFill>
              </a:rPr>
              <a:t>a</a:t>
            </a:r>
          </a:p>
        </p:txBody>
      </p:sp>
      <p:sp>
        <p:nvSpPr>
          <p:cNvPr id="59402" name="Text Box 10"/>
          <p:cNvSpPr txBox="1">
            <a:spLocks noChangeArrowheads="1"/>
          </p:cNvSpPr>
          <p:nvPr/>
        </p:nvSpPr>
        <p:spPr bwMode="auto">
          <a:xfrm>
            <a:off x="7696200" y="35814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3"/>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3"/>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3"/>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3"/>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None/>
            </a:pPr>
            <a:r>
              <a:rPr lang="en-US" altLang="zh-CN" sz="2400">
                <a:solidFill>
                  <a:srgbClr val="000000"/>
                </a:solidFill>
              </a:rPr>
              <a:t>b</a:t>
            </a:r>
          </a:p>
        </p:txBody>
      </p:sp>
      <p:sp>
        <p:nvSpPr>
          <p:cNvPr id="59403" name="Text Box 11"/>
          <p:cNvSpPr txBox="1">
            <a:spLocks noChangeArrowheads="1"/>
          </p:cNvSpPr>
          <p:nvPr/>
        </p:nvSpPr>
        <p:spPr bwMode="auto">
          <a:xfrm>
            <a:off x="5105400" y="38862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3"/>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3"/>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3"/>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3"/>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None/>
            </a:pPr>
            <a:r>
              <a:rPr lang="en-US" altLang="zh-CN" sz="2400">
                <a:solidFill>
                  <a:srgbClr val="000000"/>
                </a:solidFill>
              </a:rPr>
              <a:t>c</a:t>
            </a:r>
          </a:p>
        </p:txBody>
      </p:sp>
      <p:sp>
        <p:nvSpPr>
          <p:cNvPr id="59404" name="Text Box 12"/>
          <p:cNvSpPr txBox="1">
            <a:spLocks noChangeArrowheads="1"/>
          </p:cNvSpPr>
          <p:nvPr/>
        </p:nvSpPr>
        <p:spPr bwMode="auto">
          <a:xfrm>
            <a:off x="6172200" y="38862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3"/>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3"/>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3"/>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3"/>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None/>
            </a:pPr>
            <a:r>
              <a:rPr lang="en-US" altLang="zh-CN" sz="2400">
                <a:solidFill>
                  <a:srgbClr val="000000"/>
                </a:solidFill>
              </a:rPr>
              <a:t>d</a:t>
            </a:r>
          </a:p>
        </p:txBody>
      </p:sp>
    </p:spTree>
    <p:extLst>
      <p:ext uri="{BB962C8B-B14F-4D97-AF65-F5344CB8AC3E}">
        <p14:creationId xmlns:p14="http://schemas.microsoft.com/office/powerpoint/2010/main" val="404831036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r>
              <a:rPr lang="zh-CN" altLang="en-US" dirty="0" smtClean="0"/>
              <a:t>吃水果问题</a:t>
            </a:r>
            <a:endParaRPr lang="zh-CN" altLang="zh-CN" dirty="0" smtClean="0"/>
          </a:p>
        </p:txBody>
      </p:sp>
      <p:sp>
        <p:nvSpPr>
          <p:cNvPr id="155651" name="Rectangle 3"/>
          <p:cNvSpPr>
            <a:spLocks noGrp="1" noChangeArrowheads="1"/>
          </p:cNvSpPr>
          <p:nvPr>
            <p:ph type="body" idx="1"/>
          </p:nvPr>
        </p:nvSpPr>
        <p:spPr>
          <a:xfrm>
            <a:off x="457200" y="1066800"/>
            <a:ext cx="8686800" cy="4953000"/>
          </a:xfrm>
        </p:spPr>
        <p:txBody>
          <a:bodyPr/>
          <a:lstStyle/>
          <a:p>
            <a:pPr eaLnBrk="1" hangingPunct="1"/>
            <a:r>
              <a:rPr lang="zh-CN" altLang="en-US" sz="2800" dirty="0" smtClean="0"/>
              <a:t> 桌上有一个空盘子。爸爸每次向盘子放一个橘子或苹果，儿子专等吃盘中的橘子，女儿专等吃苹果。试用信号量实现爸爸、儿子、女儿动作的同步。</a:t>
            </a:r>
            <a:endParaRPr lang="en-US" altLang="zh-CN" sz="2800" dirty="0" smtClean="0"/>
          </a:p>
          <a:p>
            <a:pPr marL="0" indent="0" eaLnBrk="1" hangingPunct="1">
              <a:buNone/>
            </a:pPr>
            <a:endParaRPr lang="en-US" altLang="zh-CN" sz="2800" dirty="0" smtClean="0"/>
          </a:p>
          <a:p>
            <a:pPr eaLnBrk="1" hangingPunct="1"/>
            <a:r>
              <a:rPr lang="zh-CN" altLang="en-US" sz="2800" dirty="0" smtClean="0"/>
              <a:t>同上题，增加条件：盘子上最多只能放三个水果。</a:t>
            </a:r>
            <a:endParaRPr lang="en-US" altLang="zh-CN" sz="2800" dirty="0" smtClean="0"/>
          </a:p>
          <a:p>
            <a:pPr marL="0" indent="0" eaLnBrk="1" hangingPunct="1">
              <a:buNone/>
            </a:pPr>
            <a:endParaRPr lang="en-US" altLang="zh-CN" sz="2800" dirty="0" smtClean="0"/>
          </a:p>
          <a:p>
            <a:pPr eaLnBrk="1" hangingPunct="1"/>
            <a:r>
              <a:rPr lang="zh-CN" altLang="en-US" sz="2800" dirty="0" smtClean="0"/>
              <a:t>桌上有一个空盘子，盘子上最多只能放三个水果。爸爸每次向盘子投放一个橘子，妈妈每次向盘子投放一个苹果。两个儿子专等吃盘中的橘子，两个女儿专等吃苹果。试用记录型信号量实现爸爸、妈妈、儿子、女儿动作的同步。</a:t>
            </a:r>
            <a:endParaRPr lang="en-US" altLang="zh-CN" sz="2800" dirty="0" smtClean="0"/>
          </a:p>
          <a:p>
            <a:pPr lvl="1" eaLnBrk="1" hangingPunct="1"/>
            <a:endParaRPr lang="zh-CN" altLang="en-US" dirty="0" smtClean="0"/>
          </a:p>
        </p:txBody>
      </p:sp>
    </p:spTree>
    <p:extLst>
      <p:ext uri="{BB962C8B-B14F-4D97-AF65-F5344CB8AC3E}">
        <p14:creationId xmlns:p14="http://schemas.microsoft.com/office/powerpoint/2010/main" val="35610206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CN" smtClean="0"/>
              <a:t>2.3 </a:t>
            </a:r>
            <a:r>
              <a:rPr lang="zh-CN" altLang="en-US" smtClean="0"/>
              <a:t>进程同步</a:t>
            </a:r>
          </a:p>
        </p:txBody>
      </p:sp>
      <p:sp>
        <p:nvSpPr>
          <p:cNvPr id="60419" name="Rectangle 3"/>
          <p:cNvSpPr>
            <a:spLocks noGrp="1" noChangeArrowheads="1"/>
          </p:cNvSpPr>
          <p:nvPr>
            <p:ph type="body" idx="1"/>
          </p:nvPr>
        </p:nvSpPr>
        <p:spPr>
          <a:xfrm>
            <a:off x="228600" y="1828800"/>
            <a:ext cx="8229600" cy="4670425"/>
          </a:xfrm>
        </p:spPr>
        <p:txBody>
          <a:bodyPr/>
          <a:lstStyle/>
          <a:p>
            <a:pPr algn="just" eaLnBrk="1" hangingPunct="1">
              <a:buFontTx/>
              <a:buNone/>
            </a:pPr>
            <a:r>
              <a:rPr lang="en-US" altLang="zh-CN" sz="2800" smtClean="0"/>
              <a:t>	</a:t>
            </a:r>
            <a:r>
              <a:rPr lang="zh-CN" altLang="en-US" sz="2800" smtClean="0">
                <a:solidFill>
                  <a:srgbClr val="FF0000"/>
                </a:solidFill>
              </a:rPr>
              <a:t>生产者</a:t>
            </a:r>
            <a:r>
              <a:rPr lang="en-US" altLang="zh-CN" sz="2800" smtClean="0">
                <a:solidFill>
                  <a:srgbClr val="FF0000"/>
                </a:solidFill>
              </a:rPr>
              <a:t>-</a:t>
            </a:r>
            <a:r>
              <a:rPr lang="zh-CN" altLang="en-US" sz="2800" smtClean="0">
                <a:solidFill>
                  <a:srgbClr val="FF0000"/>
                </a:solidFill>
              </a:rPr>
              <a:t>消费者</a:t>
            </a:r>
            <a:r>
              <a:rPr lang="en-US" altLang="zh-CN" sz="2800" smtClean="0">
                <a:solidFill>
                  <a:srgbClr val="FF0000"/>
                </a:solidFill>
              </a:rPr>
              <a:t>(producer-consumer)</a:t>
            </a:r>
            <a:r>
              <a:rPr lang="zh-CN" altLang="en-US" sz="2800" smtClean="0">
                <a:solidFill>
                  <a:srgbClr val="FF0000"/>
                </a:solidFill>
              </a:rPr>
              <a:t>问题</a:t>
            </a:r>
            <a:r>
              <a:rPr lang="zh-CN" altLang="en-US" sz="2800" smtClean="0"/>
              <a:t>是一个著名的</a:t>
            </a:r>
            <a:r>
              <a:rPr lang="zh-CN" altLang="en-US" sz="2800" smtClean="0">
                <a:solidFill>
                  <a:srgbClr val="0000FF"/>
                </a:solidFill>
              </a:rPr>
              <a:t>进程同步</a:t>
            </a:r>
            <a:r>
              <a:rPr lang="zh-CN" altLang="en-US" sz="2800" smtClean="0"/>
              <a:t>问题。</a:t>
            </a:r>
          </a:p>
        </p:txBody>
      </p:sp>
      <p:sp>
        <p:nvSpPr>
          <p:cNvPr id="60420" name="Text Box 4"/>
          <p:cNvSpPr txBox="1">
            <a:spLocks noChangeArrowheads="1"/>
          </p:cNvSpPr>
          <p:nvPr/>
        </p:nvSpPr>
        <p:spPr bwMode="auto">
          <a:xfrm>
            <a:off x="685800" y="1143000"/>
            <a:ext cx="7150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3"/>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3"/>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3"/>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3"/>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9pPr>
          </a:lstStyle>
          <a:p>
            <a:pPr eaLnBrk="1" hangingPunct="1">
              <a:spcBef>
                <a:spcPct val="0"/>
              </a:spcBef>
              <a:buFontTx/>
              <a:buNone/>
            </a:pPr>
            <a:r>
              <a:rPr kumimoji="0" lang="zh-CN" altLang="en-US" sz="2800">
                <a:solidFill>
                  <a:srgbClr val="000000"/>
                </a:solidFill>
                <a:latin typeface="楷体_GB2312" pitchFamily="49" charset="-122"/>
              </a:rPr>
              <a:t>利用记录型信号量解决生产者</a:t>
            </a:r>
            <a:r>
              <a:rPr kumimoji="0" lang="en-US" altLang="zh-CN" sz="2800">
                <a:solidFill>
                  <a:srgbClr val="000000"/>
                </a:solidFill>
                <a:latin typeface="楷体_GB2312" pitchFamily="49" charset="-122"/>
              </a:rPr>
              <a:t>-</a:t>
            </a:r>
            <a:r>
              <a:rPr kumimoji="0" lang="zh-CN" altLang="en-US" sz="2800">
                <a:solidFill>
                  <a:srgbClr val="000000"/>
                </a:solidFill>
                <a:latin typeface="楷体_GB2312" pitchFamily="49" charset="-122"/>
              </a:rPr>
              <a:t>消费者问题。</a:t>
            </a:r>
          </a:p>
        </p:txBody>
      </p:sp>
      <p:pic>
        <p:nvPicPr>
          <p:cNvPr id="60421" name="Picture 5" descr="12804036-vector-cartoon-of-woman-shopping-in-supermark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895600"/>
            <a:ext cx="5257800" cy="368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2" name="Text Box 6"/>
          <p:cNvSpPr txBox="1">
            <a:spLocks noChangeArrowheads="1"/>
          </p:cNvSpPr>
          <p:nvPr/>
        </p:nvSpPr>
        <p:spPr bwMode="auto">
          <a:xfrm>
            <a:off x="6003925" y="2827338"/>
            <a:ext cx="2911475"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17463">
              <a:spcBef>
                <a:spcPct val="20000"/>
              </a:spcBef>
              <a:buBlip>
                <a:blip r:embed="rId3"/>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3"/>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3"/>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3"/>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9pPr>
          </a:lstStyle>
          <a:p>
            <a:pPr eaLnBrk="1" hangingPunct="1">
              <a:lnSpc>
                <a:spcPct val="80000"/>
              </a:lnSpc>
            </a:pPr>
            <a:r>
              <a:rPr lang="zh-CN" altLang="en-US" sz="2400" dirty="0">
                <a:solidFill>
                  <a:srgbClr val="000000"/>
                </a:solidFill>
              </a:rPr>
              <a:t>生产者生产产品</a:t>
            </a:r>
          </a:p>
          <a:p>
            <a:pPr eaLnBrk="1" hangingPunct="1">
              <a:lnSpc>
                <a:spcPct val="80000"/>
              </a:lnSpc>
            </a:pPr>
            <a:r>
              <a:rPr lang="zh-CN" altLang="en-US" sz="2400" dirty="0">
                <a:solidFill>
                  <a:srgbClr val="000000"/>
                </a:solidFill>
              </a:rPr>
              <a:t>消费者消费产品</a:t>
            </a:r>
          </a:p>
          <a:p>
            <a:pPr eaLnBrk="1" hangingPunct="1">
              <a:lnSpc>
                <a:spcPct val="80000"/>
              </a:lnSpc>
            </a:pPr>
            <a:r>
              <a:rPr lang="zh-CN" altLang="en-US" sz="2400" dirty="0">
                <a:solidFill>
                  <a:srgbClr val="000000"/>
                </a:solidFill>
              </a:rPr>
              <a:t>市场饱和时，生产者不能再投放产品</a:t>
            </a:r>
          </a:p>
          <a:p>
            <a:pPr eaLnBrk="1" hangingPunct="1">
              <a:lnSpc>
                <a:spcPct val="80000"/>
              </a:lnSpc>
            </a:pPr>
            <a:r>
              <a:rPr lang="zh-CN" altLang="en-US" sz="2400" dirty="0">
                <a:solidFill>
                  <a:srgbClr val="000000"/>
                </a:solidFill>
              </a:rPr>
              <a:t>市场无产品时，消费者不能消费产品</a:t>
            </a:r>
          </a:p>
        </p:txBody>
      </p:sp>
    </p:spTree>
    <p:extLst>
      <p:ext uri="{BB962C8B-B14F-4D97-AF65-F5344CB8AC3E}">
        <p14:creationId xmlns:p14="http://schemas.microsoft.com/office/powerpoint/2010/main" val="40817924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smtClean="0"/>
              <a:t>2.3 </a:t>
            </a:r>
            <a:r>
              <a:rPr lang="zh-CN" altLang="en-US" smtClean="0"/>
              <a:t>进程同步</a:t>
            </a:r>
          </a:p>
        </p:txBody>
      </p:sp>
      <p:sp>
        <p:nvSpPr>
          <p:cNvPr id="61443" name="Rectangle 4"/>
          <p:cNvSpPr>
            <a:spLocks noGrp="1" noChangeArrowheads="1"/>
          </p:cNvSpPr>
          <p:nvPr>
            <p:ph type="body" idx="1"/>
          </p:nvPr>
        </p:nvSpPr>
        <p:spPr>
          <a:xfrm>
            <a:off x="304800" y="914400"/>
            <a:ext cx="8229600" cy="914400"/>
          </a:xfrm>
          <a:noFill/>
        </p:spPr>
        <p:txBody>
          <a:bodyPr/>
          <a:lstStyle/>
          <a:p>
            <a:pPr marL="0" indent="0" algn="just" eaLnBrk="1" hangingPunct="1">
              <a:buFontTx/>
              <a:buNone/>
            </a:pPr>
            <a:r>
              <a:rPr lang="zh-CN" altLang="en-US" sz="2200" dirty="0" smtClean="0">
                <a:solidFill>
                  <a:srgbClr val="FF0000"/>
                </a:solidFill>
              </a:rPr>
              <a:t>生产者</a:t>
            </a:r>
            <a:r>
              <a:rPr lang="en-US" altLang="zh-CN" sz="2200" dirty="0" smtClean="0">
                <a:solidFill>
                  <a:srgbClr val="FF0000"/>
                </a:solidFill>
              </a:rPr>
              <a:t>-</a:t>
            </a:r>
            <a:r>
              <a:rPr lang="zh-CN" altLang="en-US" sz="2200" dirty="0" smtClean="0">
                <a:solidFill>
                  <a:srgbClr val="FF0000"/>
                </a:solidFill>
              </a:rPr>
              <a:t>消费者</a:t>
            </a:r>
            <a:r>
              <a:rPr lang="en-US" altLang="zh-CN" sz="2200" dirty="0" smtClean="0">
                <a:solidFill>
                  <a:srgbClr val="FF0000"/>
                </a:solidFill>
              </a:rPr>
              <a:t>(producer-consumer)</a:t>
            </a:r>
            <a:r>
              <a:rPr lang="zh-CN" altLang="en-US" sz="2200" dirty="0" smtClean="0">
                <a:solidFill>
                  <a:srgbClr val="FF0000"/>
                </a:solidFill>
              </a:rPr>
              <a:t>问题</a:t>
            </a:r>
            <a:r>
              <a:rPr lang="zh-CN" altLang="en-US" sz="2200" dirty="0" smtClean="0"/>
              <a:t>的描述</a:t>
            </a:r>
          </a:p>
        </p:txBody>
      </p:sp>
      <p:sp>
        <p:nvSpPr>
          <p:cNvPr id="3" name="Rectangle 2"/>
          <p:cNvSpPr/>
          <p:nvPr/>
        </p:nvSpPr>
        <p:spPr>
          <a:xfrm>
            <a:off x="266700" y="1524000"/>
            <a:ext cx="8077200" cy="2419124"/>
          </a:xfrm>
          <a:prstGeom prst="rect">
            <a:avLst/>
          </a:prstGeom>
        </p:spPr>
        <p:txBody>
          <a:bodyPr wrap="square">
            <a:spAutoFit/>
          </a:bodyPr>
          <a:lstStyle/>
          <a:p>
            <a:pPr marL="742950" lvl="1" indent="-285750" eaLnBrk="1" hangingPunct="1">
              <a:spcBef>
                <a:spcPct val="20000"/>
              </a:spcBef>
              <a:buBlip>
                <a:blip r:embed="rId3"/>
              </a:buBlip>
            </a:pPr>
            <a:r>
              <a:rPr kumimoji="0" lang="zh-CN" altLang="en-US" sz="2800" kern="0" dirty="0" smtClean="0">
                <a:solidFill>
                  <a:srgbClr val="000000"/>
                </a:solidFill>
                <a:latin typeface="Arial"/>
                <a:ea typeface="楷体_GB2312"/>
              </a:rPr>
              <a:t>市场（货架）容量为</a:t>
            </a:r>
            <a:r>
              <a:rPr kumimoji="0" lang="en-US" altLang="zh-CN" sz="2800" kern="0" dirty="0" smtClean="0">
                <a:solidFill>
                  <a:srgbClr val="000000"/>
                </a:solidFill>
                <a:latin typeface="Arial"/>
                <a:ea typeface="楷体_GB2312"/>
              </a:rPr>
              <a:t>n</a:t>
            </a:r>
            <a:r>
              <a:rPr kumimoji="0" lang="zh-CN" altLang="en-US" sz="2800" kern="0" dirty="0" smtClean="0">
                <a:solidFill>
                  <a:srgbClr val="000000"/>
                </a:solidFill>
                <a:latin typeface="Arial"/>
                <a:ea typeface="楷体_GB2312"/>
              </a:rPr>
              <a:t>。初始时市场为空。</a:t>
            </a:r>
            <a:endParaRPr kumimoji="0" lang="en-US" altLang="zh-CN" sz="2800" kern="0" dirty="0" smtClean="0">
              <a:solidFill>
                <a:srgbClr val="000000"/>
              </a:solidFill>
              <a:latin typeface="Arial"/>
              <a:ea typeface="楷体_GB2312"/>
            </a:endParaRPr>
          </a:p>
          <a:p>
            <a:pPr marL="742950" lvl="1" indent="-285750" eaLnBrk="1" hangingPunct="1">
              <a:spcBef>
                <a:spcPct val="20000"/>
              </a:spcBef>
              <a:buBlip>
                <a:blip r:embed="rId3"/>
              </a:buBlip>
            </a:pPr>
            <a:r>
              <a:rPr kumimoji="0" lang="zh-CN" altLang="en-US" sz="2800" kern="0" dirty="0" smtClean="0">
                <a:solidFill>
                  <a:srgbClr val="000000"/>
                </a:solidFill>
                <a:latin typeface="Arial"/>
                <a:ea typeface="楷体_GB2312"/>
              </a:rPr>
              <a:t>生产者往市场投放产品。当市场饱和（货架上商品数量达到</a:t>
            </a:r>
            <a:r>
              <a:rPr kumimoji="0" lang="en-US" altLang="zh-CN" sz="2800" kern="0" dirty="0" smtClean="0">
                <a:solidFill>
                  <a:srgbClr val="000000"/>
                </a:solidFill>
                <a:latin typeface="Arial"/>
                <a:ea typeface="楷体_GB2312"/>
              </a:rPr>
              <a:t>n</a:t>
            </a:r>
            <a:r>
              <a:rPr kumimoji="0" lang="zh-CN" altLang="en-US" sz="2800" kern="0" dirty="0" smtClean="0">
                <a:solidFill>
                  <a:srgbClr val="000000"/>
                </a:solidFill>
                <a:latin typeface="Arial"/>
                <a:ea typeface="楷体_GB2312"/>
              </a:rPr>
              <a:t>）时，生产者不能投放产品。</a:t>
            </a:r>
            <a:endParaRPr kumimoji="0" lang="en-US" altLang="zh-CN" sz="2800" kern="0" dirty="0" smtClean="0">
              <a:solidFill>
                <a:srgbClr val="000000"/>
              </a:solidFill>
              <a:latin typeface="Arial"/>
              <a:ea typeface="楷体_GB2312"/>
            </a:endParaRPr>
          </a:p>
          <a:p>
            <a:pPr marL="742950" lvl="1" indent="-285750" eaLnBrk="1" hangingPunct="1">
              <a:spcBef>
                <a:spcPct val="20000"/>
              </a:spcBef>
              <a:buBlip>
                <a:blip r:embed="rId3"/>
              </a:buBlip>
            </a:pPr>
            <a:r>
              <a:rPr kumimoji="0" lang="zh-CN" altLang="en-US" sz="2800" kern="0" dirty="0">
                <a:solidFill>
                  <a:srgbClr val="000000"/>
                </a:solidFill>
                <a:latin typeface="Arial"/>
                <a:ea typeface="楷体_GB2312"/>
              </a:rPr>
              <a:t>消费</a:t>
            </a:r>
            <a:r>
              <a:rPr kumimoji="0" lang="zh-CN" altLang="en-US" sz="2800" kern="0" dirty="0" smtClean="0">
                <a:solidFill>
                  <a:srgbClr val="000000"/>
                </a:solidFill>
                <a:latin typeface="Arial"/>
                <a:ea typeface="楷体_GB2312"/>
              </a:rPr>
              <a:t>者从市场取得产品。当市场为空时（货架上商品数量为</a:t>
            </a:r>
            <a:r>
              <a:rPr kumimoji="0" lang="en-US" altLang="zh-CN" sz="2800" kern="0" dirty="0" smtClean="0">
                <a:solidFill>
                  <a:srgbClr val="000000"/>
                </a:solidFill>
                <a:latin typeface="Arial"/>
                <a:ea typeface="楷体_GB2312"/>
              </a:rPr>
              <a:t>0</a:t>
            </a:r>
            <a:r>
              <a:rPr kumimoji="0" lang="zh-CN" altLang="en-US" sz="2800" kern="0" dirty="0" smtClean="0">
                <a:solidFill>
                  <a:srgbClr val="000000"/>
                </a:solidFill>
                <a:latin typeface="Arial"/>
                <a:ea typeface="楷体_GB2312"/>
              </a:rPr>
              <a:t>）时，消费者不能消费产品。</a:t>
            </a:r>
            <a:endParaRPr kumimoji="0" lang="zh-CN" altLang="en-US" sz="2800" kern="0" dirty="0">
              <a:solidFill>
                <a:srgbClr val="000000"/>
              </a:solidFill>
              <a:latin typeface="Arial"/>
              <a:ea typeface="楷体_GB2312"/>
            </a:endParaRPr>
          </a:p>
        </p:txBody>
      </p:sp>
      <p:sp>
        <p:nvSpPr>
          <p:cNvPr id="46" name="Rectangle 45"/>
          <p:cNvSpPr/>
          <p:nvPr/>
        </p:nvSpPr>
        <p:spPr>
          <a:xfrm>
            <a:off x="228600" y="4134076"/>
            <a:ext cx="8077200" cy="2332946"/>
          </a:xfrm>
          <a:prstGeom prst="rect">
            <a:avLst/>
          </a:prstGeom>
        </p:spPr>
        <p:txBody>
          <a:bodyPr wrap="square">
            <a:spAutoFit/>
          </a:bodyPr>
          <a:lstStyle/>
          <a:p>
            <a:pPr lvl="1" eaLnBrk="1" hangingPunct="1">
              <a:spcBef>
                <a:spcPct val="20000"/>
              </a:spcBef>
            </a:pPr>
            <a:r>
              <a:rPr kumimoji="0" lang="zh-CN" altLang="en-US" sz="2800" kern="0" dirty="0" smtClean="0">
                <a:solidFill>
                  <a:srgbClr val="000000"/>
                </a:solidFill>
                <a:latin typeface="Arial"/>
                <a:ea typeface="楷体_GB2312"/>
              </a:rPr>
              <a:t>问题</a:t>
            </a:r>
            <a:r>
              <a:rPr kumimoji="0" lang="en-US" altLang="zh-CN" sz="2800" kern="0" dirty="0" smtClean="0">
                <a:solidFill>
                  <a:srgbClr val="000000"/>
                </a:solidFill>
                <a:latin typeface="Arial"/>
                <a:ea typeface="楷体_GB2312"/>
              </a:rPr>
              <a:t>1</a:t>
            </a:r>
            <a:r>
              <a:rPr kumimoji="0" lang="zh-CN" altLang="en-US" sz="2800" kern="0" dirty="0" smtClean="0">
                <a:solidFill>
                  <a:srgbClr val="000000"/>
                </a:solidFill>
                <a:latin typeface="Arial"/>
                <a:ea typeface="楷体_GB2312"/>
              </a:rPr>
              <a:t>：试用记录型信号量实现“单生产者</a:t>
            </a:r>
            <a:r>
              <a:rPr kumimoji="0" lang="en-US" altLang="zh-CN" sz="2800" kern="0" dirty="0" smtClean="0">
                <a:solidFill>
                  <a:srgbClr val="000000"/>
                </a:solidFill>
                <a:latin typeface="Arial"/>
                <a:ea typeface="楷体_GB2312"/>
              </a:rPr>
              <a:t>-</a:t>
            </a:r>
            <a:r>
              <a:rPr kumimoji="0" lang="zh-CN" altLang="en-US" sz="2800" kern="0" dirty="0" smtClean="0">
                <a:solidFill>
                  <a:srgbClr val="000000"/>
                </a:solidFill>
                <a:latin typeface="Arial"/>
                <a:ea typeface="楷体_GB2312"/>
              </a:rPr>
              <a:t>单消费者”的动作的同步。</a:t>
            </a:r>
            <a:endParaRPr kumimoji="0" lang="en-US" altLang="zh-CN" sz="2800" kern="0" dirty="0" smtClean="0">
              <a:solidFill>
                <a:srgbClr val="000000"/>
              </a:solidFill>
              <a:latin typeface="Arial"/>
              <a:ea typeface="楷体_GB2312"/>
            </a:endParaRPr>
          </a:p>
          <a:p>
            <a:pPr lvl="1" eaLnBrk="1" hangingPunct="1">
              <a:spcBef>
                <a:spcPct val="20000"/>
              </a:spcBef>
            </a:pPr>
            <a:r>
              <a:rPr kumimoji="0" lang="zh-CN" altLang="en-US" sz="2800" kern="0" dirty="0">
                <a:solidFill>
                  <a:srgbClr val="000000"/>
                </a:solidFill>
                <a:latin typeface="Arial"/>
                <a:ea typeface="楷体_GB2312"/>
              </a:rPr>
              <a:t>问</a:t>
            </a:r>
            <a:r>
              <a:rPr kumimoji="0" lang="zh-CN" altLang="en-US" sz="2800" kern="0" dirty="0" smtClean="0">
                <a:solidFill>
                  <a:srgbClr val="000000"/>
                </a:solidFill>
                <a:latin typeface="Arial"/>
                <a:ea typeface="楷体_GB2312"/>
              </a:rPr>
              <a:t>题</a:t>
            </a:r>
            <a:r>
              <a:rPr kumimoji="0" lang="en-US" altLang="zh-CN" sz="2800" kern="0" dirty="0" smtClean="0">
                <a:solidFill>
                  <a:srgbClr val="000000"/>
                </a:solidFill>
                <a:latin typeface="Arial"/>
                <a:ea typeface="楷体_GB2312"/>
              </a:rPr>
              <a:t>2</a:t>
            </a:r>
            <a:r>
              <a:rPr kumimoji="0" lang="zh-CN" altLang="en-US" sz="2800" kern="0" dirty="0" smtClean="0">
                <a:solidFill>
                  <a:srgbClr val="000000"/>
                </a:solidFill>
                <a:latin typeface="Arial"/>
                <a:ea typeface="楷体_GB2312"/>
              </a:rPr>
              <a:t>：当有三个生产者，一个消费者的时候，试分析信号量取值分别为正、负和</a:t>
            </a:r>
            <a:r>
              <a:rPr kumimoji="0" lang="en-US" altLang="zh-CN" sz="2800" kern="0" dirty="0" smtClean="0">
                <a:solidFill>
                  <a:srgbClr val="000000"/>
                </a:solidFill>
                <a:latin typeface="Arial"/>
                <a:ea typeface="楷体_GB2312"/>
              </a:rPr>
              <a:t>0</a:t>
            </a:r>
            <a:r>
              <a:rPr kumimoji="0" lang="zh-CN" altLang="en-US" sz="2800" kern="0" dirty="0" smtClean="0">
                <a:solidFill>
                  <a:srgbClr val="000000"/>
                </a:solidFill>
                <a:latin typeface="Arial"/>
                <a:ea typeface="楷体_GB2312"/>
              </a:rPr>
              <a:t>的含义，并求信号量</a:t>
            </a:r>
            <a:r>
              <a:rPr kumimoji="0" lang="zh-CN" altLang="en-US" sz="2800" kern="0" smtClean="0">
                <a:solidFill>
                  <a:srgbClr val="000000"/>
                </a:solidFill>
                <a:latin typeface="Arial"/>
                <a:ea typeface="楷体_GB2312"/>
              </a:rPr>
              <a:t>的取值范围。</a:t>
            </a:r>
            <a:endParaRPr kumimoji="0" lang="zh-CN" altLang="en-US" sz="2800" kern="0" dirty="0">
              <a:solidFill>
                <a:srgbClr val="000000"/>
              </a:solidFill>
              <a:latin typeface="Arial"/>
              <a:ea typeface="楷体_GB2312"/>
            </a:endParaRPr>
          </a:p>
        </p:txBody>
      </p:sp>
    </p:spTree>
    <p:extLst>
      <p:ext uri="{BB962C8B-B14F-4D97-AF65-F5344CB8AC3E}">
        <p14:creationId xmlns:p14="http://schemas.microsoft.com/office/powerpoint/2010/main" val="235391658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smtClean="0"/>
              <a:t>2.3 </a:t>
            </a:r>
            <a:r>
              <a:rPr lang="zh-CN" altLang="en-US" smtClean="0"/>
              <a:t>进程同步</a:t>
            </a:r>
          </a:p>
        </p:txBody>
      </p:sp>
      <p:sp>
        <p:nvSpPr>
          <p:cNvPr id="61443" name="Rectangle 4"/>
          <p:cNvSpPr>
            <a:spLocks noGrp="1" noChangeArrowheads="1"/>
          </p:cNvSpPr>
          <p:nvPr>
            <p:ph type="body" idx="1"/>
          </p:nvPr>
        </p:nvSpPr>
        <p:spPr>
          <a:xfrm>
            <a:off x="304800" y="914400"/>
            <a:ext cx="8229600" cy="457200"/>
          </a:xfrm>
          <a:noFill/>
        </p:spPr>
        <p:txBody>
          <a:bodyPr/>
          <a:lstStyle/>
          <a:p>
            <a:pPr marL="0" indent="0" algn="just" eaLnBrk="1" hangingPunct="1">
              <a:buFontTx/>
              <a:buNone/>
            </a:pPr>
            <a:r>
              <a:rPr lang="zh-CN" altLang="en-US" sz="2200" dirty="0" smtClean="0">
                <a:solidFill>
                  <a:srgbClr val="FF0000"/>
                </a:solidFill>
              </a:rPr>
              <a:t>生产者</a:t>
            </a:r>
            <a:r>
              <a:rPr lang="en-US" altLang="zh-CN" sz="2200" dirty="0" smtClean="0">
                <a:solidFill>
                  <a:srgbClr val="FF0000"/>
                </a:solidFill>
              </a:rPr>
              <a:t>-</a:t>
            </a:r>
            <a:r>
              <a:rPr lang="zh-CN" altLang="en-US" sz="2200" dirty="0" smtClean="0">
                <a:solidFill>
                  <a:srgbClr val="FF0000"/>
                </a:solidFill>
              </a:rPr>
              <a:t>消费者</a:t>
            </a:r>
            <a:r>
              <a:rPr lang="en-US" altLang="zh-CN" sz="2200" dirty="0" smtClean="0">
                <a:solidFill>
                  <a:srgbClr val="FF0000"/>
                </a:solidFill>
              </a:rPr>
              <a:t>(producer-consumer)</a:t>
            </a:r>
            <a:r>
              <a:rPr lang="zh-CN" altLang="en-US" sz="2200" dirty="0" smtClean="0">
                <a:solidFill>
                  <a:srgbClr val="FF0000"/>
                </a:solidFill>
              </a:rPr>
              <a:t>问题</a:t>
            </a:r>
            <a:endParaRPr lang="zh-CN" altLang="en-US" sz="2200" dirty="0" smtClean="0"/>
          </a:p>
        </p:txBody>
      </p:sp>
      <p:sp>
        <p:nvSpPr>
          <p:cNvPr id="46" name="Rectangle 45"/>
          <p:cNvSpPr/>
          <p:nvPr/>
        </p:nvSpPr>
        <p:spPr>
          <a:xfrm>
            <a:off x="288471" y="2590800"/>
            <a:ext cx="2971800" cy="2074414"/>
          </a:xfrm>
          <a:prstGeom prst="rect">
            <a:avLst/>
          </a:prstGeom>
        </p:spPr>
        <p:txBody>
          <a:bodyPr wrap="square">
            <a:spAutoFit/>
          </a:bodyPr>
          <a:lstStyle/>
          <a:p>
            <a:pPr lvl="1" eaLnBrk="1" hangingPunct="1">
              <a:spcBef>
                <a:spcPct val="20000"/>
              </a:spcBef>
            </a:pPr>
            <a:r>
              <a:rPr kumimoji="0" lang="en-US" altLang="zh-CN" sz="2800" kern="0" dirty="0" smtClean="0">
                <a:solidFill>
                  <a:srgbClr val="000000"/>
                </a:solidFill>
                <a:latin typeface="Arial"/>
                <a:ea typeface="楷体_GB2312"/>
              </a:rPr>
              <a:t>while (true)</a:t>
            </a:r>
          </a:p>
          <a:p>
            <a:pPr lvl="1" eaLnBrk="1" hangingPunct="1">
              <a:spcBef>
                <a:spcPct val="20000"/>
              </a:spcBef>
            </a:pPr>
            <a:r>
              <a:rPr kumimoji="0" lang="en-US" altLang="zh-CN" sz="2800" kern="0" dirty="0" smtClean="0">
                <a:solidFill>
                  <a:srgbClr val="000000"/>
                </a:solidFill>
                <a:latin typeface="Arial"/>
                <a:ea typeface="楷体_GB2312"/>
              </a:rPr>
              <a:t>{</a:t>
            </a:r>
          </a:p>
          <a:p>
            <a:pPr lvl="1" eaLnBrk="1" hangingPunct="1">
              <a:spcBef>
                <a:spcPct val="20000"/>
              </a:spcBef>
            </a:pPr>
            <a:r>
              <a:rPr kumimoji="0" lang="en-US" altLang="zh-CN" sz="2800" kern="0" dirty="0">
                <a:solidFill>
                  <a:srgbClr val="000000"/>
                </a:solidFill>
                <a:latin typeface="Arial"/>
                <a:ea typeface="楷体_GB2312"/>
              </a:rPr>
              <a:t> </a:t>
            </a:r>
            <a:r>
              <a:rPr kumimoji="0" lang="en-US" altLang="zh-CN" sz="2800" kern="0" dirty="0" smtClean="0">
                <a:solidFill>
                  <a:srgbClr val="000000"/>
                </a:solidFill>
                <a:latin typeface="Arial"/>
                <a:ea typeface="楷体_GB2312"/>
              </a:rPr>
              <a:t>    </a:t>
            </a:r>
            <a:r>
              <a:rPr kumimoji="0" lang="zh-CN" altLang="en-US" sz="2800" kern="0" dirty="0" smtClean="0">
                <a:solidFill>
                  <a:srgbClr val="000000"/>
                </a:solidFill>
                <a:latin typeface="Arial"/>
                <a:ea typeface="楷体_GB2312"/>
              </a:rPr>
              <a:t>投放产品</a:t>
            </a:r>
            <a:r>
              <a:rPr kumimoji="0" lang="en-US" altLang="zh-CN" sz="2800" kern="0" dirty="0" smtClean="0">
                <a:solidFill>
                  <a:srgbClr val="000000"/>
                </a:solidFill>
                <a:latin typeface="Arial"/>
                <a:ea typeface="楷体_GB2312"/>
              </a:rPr>
              <a:t>;</a:t>
            </a:r>
          </a:p>
          <a:p>
            <a:pPr lvl="1" eaLnBrk="1" hangingPunct="1">
              <a:spcBef>
                <a:spcPct val="20000"/>
              </a:spcBef>
            </a:pPr>
            <a:r>
              <a:rPr kumimoji="0" lang="en-US" altLang="zh-CN" sz="2800" kern="0" dirty="0">
                <a:solidFill>
                  <a:srgbClr val="000000"/>
                </a:solidFill>
                <a:latin typeface="Arial"/>
                <a:ea typeface="楷体_GB2312"/>
              </a:rPr>
              <a:t>}</a:t>
            </a:r>
            <a:endParaRPr kumimoji="0" lang="zh-CN" altLang="en-US" sz="2800" kern="0" dirty="0">
              <a:solidFill>
                <a:srgbClr val="000000"/>
              </a:solidFill>
              <a:latin typeface="Arial"/>
              <a:ea typeface="楷体_GB2312"/>
            </a:endParaRPr>
          </a:p>
        </p:txBody>
      </p:sp>
      <p:sp>
        <p:nvSpPr>
          <p:cNvPr id="6" name="Rectangle 5"/>
          <p:cNvSpPr/>
          <p:nvPr/>
        </p:nvSpPr>
        <p:spPr>
          <a:xfrm>
            <a:off x="4800600" y="2514600"/>
            <a:ext cx="2971800" cy="2074414"/>
          </a:xfrm>
          <a:prstGeom prst="rect">
            <a:avLst/>
          </a:prstGeom>
        </p:spPr>
        <p:txBody>
          <a:bodyPr wrap="square">
            <a:spAutoFit/>
          </a:bodyPr>
          <a:lstStyle/>
          <a:p>
            <a:pPr lvl="1" eaLnBrk="1" hangingPunct="1">
              <a:spcBef>
                <a:spcPct val="20000"/>
              </a:spcBef>
            </a:pPr>
            <a:r>
              <a:rPr kumimoji="0" lang="en-US" altLang="zh-CN" sz="2800" kern="0" dirty="0" smtClean="0">
                <a:solidFill>
                  <a:srgbClr val="000000"/>
                </a:solidFill>
                <a:latin typeface="Arial"/>
                <a:ea typeface="楷体_GB2312"/>
              </a:rPr>
              <a:t>while (true)</a:t>
            </a:r>
          </a:p>
          <a:p>
            <a:pPr lvl="1" eaLnBrk="1" hangingPunct="1">
              <a:spcBef>
                <a:spcPct val="20000"/>
              </a:spcBef>
            </a:pPr>
            <a:r>
              <a:rPr kumimoji="0" lang="en-US" altLang="zh-CN" sz="2800" kern="0" dirty="0" smtClean="0">
                <a:solidFill>
                  <a:srgbClr val="000000"/>
                </a:solidFill>
                <a:latin typeface="Arial"/>
                <a:ea typeface="楷体_GB2312"/>
              </a:rPr>
              <a:t>{</a:t>
            </a:r>
          </a:p>
          <a:p>
            <a:pPr lvl="1" eaLnBrk="1" hangingPunct="1">
              <a:spcBef>
                <a:spcPct val="20000"/>
              </a:spcBef>
            </a:pPr>
            <a:r>
              <a:rPr kumimoji="0" lang="en-US" altLang="zh-CN" sz="2800" kern="0" dirty="0">
                <a:solidFill>
                  <a:srgbClr val="000000"/>
                </a:solidFill>
                <a:latin typeface="Arial"/>
                <a:ea typeface="楷体_GB2312"/>
              </a:rPr>
              <a:t> </a:t>
            </a:r>
            <a:r>
              <a:rPr kumimoji="0" lang="en-US" altLang="zh-CN" sz="2800" kern="0" dirty="0" smtClean="0">
                <a:solidFill>
                  <a:srgbClr val="000000"/>
                </a:solidFill>
                <a:latin typeface="Arial"/>
                <a:ea typeface="楷体_GB2312"/>
              </a:rPr>
              <a:t>    </a:t>
            </a:r>
            <a:r>
              <a:rPr kumimoji="0" lang="zh-CN" altLang="en-US" sz="2800" kern="0" dirty="0" smtClean="0">
                <a:solidFill>
                  <a:srgbClr val="000000"/>
                </a:solidFill>
                <a:latin typeface="Arial"/>
                <a:ea typeface="楷体_GB2312"/>
              </a:rPr>
              <a:t>消费产品</a:t>
            </a:r>
            <a:r>
              <a:rPr kumimoji="0" lang="en-US" altLang="zh-CN" sz="2800" kern="0" dirty="0" smtClean="0">
                <a:solidFill>
                  <a:srgbClr val="000000"/>
                </a:solidFill>
                <a:latin typeface="Arial"/>
                <a:ea typeface="楷体_GB2312"/>
              </a:rPr>
              <a:t>;</a:t>
            </a:r>
          </a:p>
          <a:p>
            <a:pPr lvl="1" eaLnBrk="1" hangingPunct="1">
              <a:spcBef>
                <a:spcPct val="20000"/>
              </a:spcBef>
            </a:pPr>
            <a:r>
              <a:rPr kumimoji="0" lang="en-US" altLang="zh-CN" sz="2800" kern="0" dirty="0">
                <a:solidFill>
                  <a:srgbClr val="000000"/>
                </a:solidFill>
                <a:latin typeface="Arial"/>
                <a:ea typeface="楷体_GB2312"/>
              </a:rPr>
              <a:t>}</a:t>
            </a:r>
            <a:endParaRPr kumimoji="0" lang="zh-CN" altLang="en-US" sz="2800" kern="0" dirty="0">
              <a:solidFill>
                <a:srgbClr val="000000"/>
              </a:solidFill>
              <a:latin typeface="Arial"/>
              <a:ea typeface="楷体_GB2312"/>
            </a:endParaRPr>
          </a:p>
        </p:txBody>
      </p:sp>
      <p:sp>
        <p:nvSpPr>
          <p:cNvPr id="2" name="TextBox 1"/>
          <p:cNvSpPr txBox="1"/>
          <p:nvPr/>
        </p:nvSpPr>
        <p:spPr>
          <a:xfrm>
            <a:off x="5181600" y="1935424"/>
            <a:ext cx="1981200" cy="461665"/>
          </a:xfrm>
          <a:prstGeom prst="rect">
            <a:avLst/>
          </a:prstGeom>
          <a:noFill/>
        </p:spPr>
        <p:txBody>
          <a:bodyPr wrap="square" rtlCol="0">
            <a:spAutoFit/>
          </a:bodyPr>
          <a:lstStyle/>
          <a:p>
            <a:r>
              <a:rPr lang="zh-CN" altLang="en-US" dirty="0" smtClean="0"/>
              <a:t>消费者</a:t>
            </a:r>
            <a:endParaRPr lang="zh-CN" altLang="en-US" dirty="0"/>
          </a:p>
        </p:txBody>
      </p:sp>
      <p:sp>
        <p:nvSpPr>
          <p:cNvPr id="8" name="TextBox 7"/>
          <p:cNvSpPr txBox="1"/>
          <p:nvPr/>
        </p:nvSpPr>
        <p:spPr>
          <a:xfrm>
            <a:off x="936171" y="2136810"/>
            <a:ext cx="1981200" cy="461665"/>
          </a:xfrm>
          <a:prstGeom prst="rect">
            <a:avLst/>
          </a:prstGeom>
          <a:noFill/>
        </p:spPr>
        <p:txBody>
          <a:bodyPr wrap="square" rtlCol="0">
            <a:spAutoFit/>
          </a:bodyPr>
          <a:lstStyle/>
          <a:p>
            <a:r>
              <a:rPr lang="zh-CN" altLang="en-US" dirty="0" smtClean="0"/>
              <a:t>生产者</a:t>
            </a:r>
            <a:endParaRPr lang="zh-CN" altLang="en-US" dirty="0"/>
          </a:p>
        </p:txBody>
      </p:sp>
    </p:spTree>
    <p:extLst>
      <p:ext uri="{BB962C8B-B14F-4D97-AF65-F5344CB8AC3E}">
        <p14:creationId xmlns:p14="http://schemas.microsoft.com/office/powerpoint/2010/main" val="204000906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smtClean="0"/>
              <a:t>2.3 </a:t>
            </a:r>
            <a:r>
              <a:rPr lang="zh-CN" altLang="en-US" smtClean="0"/>
              <a:t>进程同步</a:t>
            </a:r>
          </a:p>
        </p:txBody>
      </p:sp>
      <p:sp>
        <p:nvSpPr>
          <p:cNvPr id="61443" name="Rectangle 4"/>
          <p:cNvSpPr>
            <a:spLocks noGrp="1" noChangeArrowheads="1"/>
          </p:cNvSpPr>
          <p:nvPr>
            <p:ph type="body" idx="1"/>
          </p:nvPr>
        </p:nvSpPr>
        <p:spPr>
          <a:xfrm>
            <a:off x="304800" y="914400"/>
            <a:ext cx="8229600" cy="457200"/>
          </a:xfrm>
          <a:noFill/>
        </p:spPr>
        <p:txBody>
          <a:bodyPr/>
          <a:lstStyle/>
          <a:p>
            <a:pPr marL="0" indent="0" algn="just" eaLnBrk="1" hangingPunct="1">
              <a:buFontTx/>
              <a:buNone/>
            </a:pPr>
            <a:r>
              <a:rPr lang="zh-CN" altLang="en-US" sz="2200" dirty="0" smtClean="0">
                <a:solidFill>
                  <a:srgbClr val="FF0000"/>
                </a:solidFill>
              </a:rPr>
              <a:t>生产者</a:t>
            </a:r>
            <a:r>
              <a:rPr lang="en-US" altLang="zh-CN" sz="2200" dirty="0" smtClean="0">
                <a:solidFill>
                  <a:srgbClr val="FF0000"/>
                </a:solidFill>
              </a:rPr>
              <a:t>-</a:t>
            </a:r>
            <a:r>
              <a:rPr lang="zh-CN" altLang="en-US" sz="2200" dirty="0" smtClean="0">
                <a:solidFill>
                  <a:srgbClr val="FF0000"/>
                </a:solidFill>
              </a:rPr>
              <a:t>消费者</a:t>
            </a:r>
            <a:r>
              <a:rPr lang="en-US" altLang="zh-CN" sz="2200" dirty="0" smtClean="0">
                <a:solidFill>
                  <a:srgbClr val="FF0000"/>
                </a:solidFill>
              </a:rPr>
              <a:t>(producer-consumer)</a:t>
            </a:r>
            <a:r>
              <a:rPr lang="zh-CN" altLang="en-US" sz="2200" dirty="0" smtClean="0">
                <a:solidFill>
                  <a:srgbClr val="FF0000"/>
                </a:solidFill>
              </a:rPr>
              <a:t>问题</a:t>
            </a:r>
            <a:endParaRPr lang="zh-CN" altLang="en-US" sz="2200" dirty="0" smtClean="0"/>
          </a:p>
        </p:txBody>
      </p:sp>
      <p:sp>
        <p:nvSpPr>
          <p:cNvPr id="46" name="Rectangle 45"/>
          <p:cNvSpPr/>
          <p:nvPr/>
        </p:nvSpPr>
        <p:spPr>
          <a:xfrm>
            <a:off x="381000" y="2909010"/>
            <a:ext cx="3581400" cy="3108543"/>
          </a:xfrm>
          <a:prstGeom prst="rect">
            <a:avLst/>
          </a:prstGeom>
        </p:spPr>
        <p:txBody>
          <a:bodyPr wrap="square">
            <a:spAutoFit/>
          </a:bodyPr>
          <a:lstStyle/>
          <a:p>
            <a:pPr lvl="1" eaLnBrk="1" hangingPunct="1">
              <a:spcBef>
                <a:spcPct val="20000"/>
              </a:spcBef>
            </a:pPr>
            <a:r>
              <a:rPr kumimoji="0" lang="en-US" altLang="zh-CN" sz="2800" kern="0" dirty="0" smtClean="0">
                <a:solidFill>
                  <a:srgbClr val="000000"/>
                </a:solidFill>
                <a:latin typeface="Arial"/>
                <a:ea typeface="楷体_GB2312"/>
              </a:rPr>
              <a:t>while (true)</a:t>
            </a:r>
          </a:p>
          <a:p>
            <a:pPr lvl="1" eaLnBrk="1" hangingPunct="1">
              <a:spcBef>
                <a:spcPct val="20000"/>
              </a:spcBef>
            </a:pPr>
            <a:r>
              <a:rPr kumimoji="0" lang="en-US" altLang="zh-CN" sz="2800" kern="0" dirty="0" smtClean="0">
                <a:solidFill>
                  <a:srgbClr val="000000"/>
                </a:solidFill>
                <a:latin typeface="Arial"/>
                <a:ea typeface="楷体_GB2312"/>
              </a:rPr>
              <a:t>{</a:t>
            </a:r>
          </a:p>
          <a:p>
            <a:pPr lvl="1" eaLnBrk="1" hangingPunct="1">
              <a:spcBef>
                <a:spcPct val="20000"/>
              </a:spcBef>
            </a:pPr>
            <a:r>
              <a:rPr kumimoji="0" lang="en-US" altLang="zh-CN" sz="2800" kern="0" dirty="0">
                <a:solidFill>
                  <a:srgbClr val="000000"/>
                </a:solidFill>
                <a:latin typeface="Arial"/>
                <a:ea typeface="楷体_GB2312"/>
              </a:rPr>
              <a:t> </a:t>
            </a:r>
            <a:r>
              <a:rPr kumimoji="0" lang="en-US" altLang="zh-CN" sz="2800" kern="0" dirty="0" smtClean="0">
                <a:solidFill>
                  <a:srgbClr val="000000"/>
                </a:solidFill>
                <a:latin typeface="Arial"/>
                <a:ea typeface="楷体_GB2312"/>
              </a:rPr>
              <a:t>     wait(empty);</a:t>
            </a:r>
          </a:p>
          <a:p>
            <a:pPr lvl="1" eaLnBrk="1" hangingPunct="1">
              <a:spcBef>
                <a:spcPct val="20000"/>
              </a:spcBef>
            </a:pPr>
            <a:r>
              <a:rPr kumimoji="0" lang="en-US" altLang="zh-CN" sz="2800" kern="0" dirty="0">
                <a:solidFill>
                  <a:srgbClr val="000000"/>
                </a:solidFill>
                <a:latin typeface="Arial"/>
                <a:ea typeface="楷体_GB2312"/>
              </a:rPr>
              <a:t> </a:t>
            </a:r>
            <a:r>
              <a:rPr kumimoji="0" lang="en-US" altLang="zh-CN" sz="2800" kern="0" dirty="0" smtClean="0">
                <a:solidFill>
                  <a:srgbClr val="000000"/>
                </a:solidFill>
                <a:latin typeface="Arial"/>
                <a:ea typeface="楷体_GB2312"/>
              </a:rPr>
              <a:t>    </a:t>
            </a:r>
            <a:r>
              <a:rPr kumimoji="0" lang="zh-CN" altLang="en-US" sz="2800" kern="0" dirty="0" smtClean="0">
                <a:solidFill>
                  <a:srgbClr val="000000"/>
                </a:solidFill>
                <a:latin typeface="Arial"/>
                <a:ea typeface="楷体_GB2312"/>
              </a:rPr>
              <a:t>投放产品</a:t>
            </a:r>
            <a:r>
              <a:rPr kumimoji="0" lang="en-US" altLang="zh-CN" sz="2800" kern="0" dirty="0" smtClean="0">
                <a:solidFill>
                  <a:srgbClr val="000000"/>
                </a:solidFill>
                <a:latin typeface="Arial"/>
                <a:ea typeface="楷体_GB2312"/>
              </a:rPr>
              <a:t>;</a:t>
            </a:r>
          </a:p>
          <a:p>
            <a:pPr lvl="1" eaLnBrk="1" hangingPunct="1">
              <a:spcBef>
                <a:spcPct val="20000"/>
              </a:spcBef>
            </a:pPr>
            <a:r>
              <a:rPr kumimoji="0" lang="en-US" altLang="zh-CN" sz="2800" kern="0" dirty="0">
                <a:solidFill>
                  <a:srgbClr val="000000"/>
                </a:solidFill>
                <a:latin typeface="Arial"/>
                <a:ea typeface="楷体_GB2312"/>
              </a:rPr>
              <a:t> </a:t>
            </a:r>
            <a:r>
              <a:rPr kumimoji="0" lang="en-US" altLang="zh-CN" sz="2800" kern="0" dirty="0" smtClean="0">
                <a:solidFill>
                  <a:srgbClr val="000000"/>
                </a:solidFill>
                <a:latin typeface="Arial"/>
                <a:ea typeface="楷体_GB2312"/>
              </a:rPr>
              <a:t>     signal(full);</a:t>
            </a:r>
          </a:p>
          <a:p>
            <a:pPr lvl="1" eaLnBrk="1" hangingPunct="1">
              <a:spcBef>
                <a:spcPct val="20000"/>
              </a:spcBef>
            </a:pPr>
            <a:r>
              <a:rPr kumimoji="0" lang="en-US" altLang="zh-CN" sz="2800" kern="0" dirty="0">
                <a:solidFill>
                  <a:srgbClr val="000000"/>
                </a:solidFill>
                <a:latin typeface="Arial"/>
                <a:ea typeface="楷体_GB2312"/>
              </a:rPr>
              <a:t>}</a:t>
            </a:r>
            <a:endParaRPr kumimoji="0" lang="zh-CN" altLang="en-US" sz="2800" kern="0" dirty="0">
              <a:solidFill>
                <a:srgbClr val="000000"/>
              </a:solidFill>
              <a:latin typeface="Arial"/>
              <a:ea typeface="楷体_GB2312"/>
            </a:endParaRPr>
          </a:p>
        </p:txBody>
      </p:sp>
      <p:sp>
        <p:nvSpPr>
          <p:cNvPr id="6" name="Rectangle 5"/>
          <p:cNvSpPr/>
          <p:nvPr/>
        </p:nvSpPr>
        <p:spPr>
          <a:xfrm>
            <a:off x="4800600" y="2911257"/>
            <a:ext cx="3886200" cy="3108543"/>
          </a:xfrm>
          <a:prstGeom prst="rect">
            <a:avLst/>
          </a:prstGeom>
        </p:spPr>
        <p:txBody>
          <a:bodyPr wrap="square">
            <a:spAutoFit/>
          </a:bodyPr>
          <a:lstStyle/>
          <a:p>
            <a:pPr lvl="1" eaLnBrk="1" hangingPunct="1">
              <a:spcBef>
                <a:spcPct val="20000"/>
              </a:spcBef>
            </a:pPr>
            <a:r>
              <a:rPr kumimoji="0" lang="en-US" altLang="zh-CN" sz="2800" kern="0" dirty="0" smtClean="0">
                <a:solidFill>
                  <a:srgbClr val="000000"/>
                </a:solidFill>
                <a:latin typeface="Arial"/>
                <a:ea typeface="楷体_GB2312"/>
              </a:rPr>
              <a:t>while (true)</a:t>
            </a:r>
          </a:p>
          <a:p>
            <a:pPr lvl="1" eaLnBrk="1" hangingPunct="1">
              <a:spcBef>
                <a:spcPct val="20000"/>
              </a:spcBef>
            </a:pPr>
            <a:r>
              <a:rPr kumimoji="0" lang="en-US" altLang="zh-CN" sz="2800" kern="0" dirty="0" smtClean="0">
                <a:solidFill>
                  <a:srgbClr val="000000"/>
                </a:solidFill>
                <a:latin typeface="Arial"/>
                <a:ea typeface="楷体_GB2312"/>
              </a:rPr>
              <a:t>{</a:t>
            </a:r>
          </a:p>
          <a:p>
            <a:pPr lvl="1" eaLnBrk="1" hangingPunct="1">
              <a:spcBef>
                <a:spcPct val="20000"/>
              </a:spcBef>
            </a:pPr>
            <a:r>
              <a:rPr kumimoji="0" lang="en-US" altLang="zh-CN" sz="2800" kern="0" dirty="0">
                <a:solidFill>
                  <a:srgbClr val="000000"/>
                </a:solidFill>
                <a:latin typeface="Arial"/>
                <a:ea typeface="楷体_GB2312"/>
              </a:rPr>
              <a:t> </a:t>
            </a:r>
            <a:r>
              <a:rPr kumimoji="0" lang="en-US" altLang="zh-CN" sz="2800" kern="0" dirty="0" smtClean="0">
                <a:solidFill>
                  <a:srgbClr val="000000"/>
                </a:solidFill>
                <a:latin typeface="Arial"/>
                <a:ea typeface="楷体_GB2312"/>
              </a:rPr>
              <a:t>    wait(full);</a:t>
            </a:r>
          </a:p>
          <a:p>
            <a:pPr lvl="1" eaLnBrk="1" hangingPunct="1">
              <a:spcBef>
                <a:spcPct val="20000"/>
              </a:spcBef>
            </a:pPr>
            <a:r>
              <a:rPr kumimoji="0" lang="en-US" altLang="zh-CN" sz="2800" kern="0" dirty="0">
                <a:solidFill>
                  <a:srgbClr val="000000"/>
                </a:solidFill>
                <a:latin typeface="Arial"/>
                <a:ea typeface="楷体_GB2312"/>
              </a:rPr>
              <a:t> </a:t>
            </a:r>
            <a:r>
              <a:rPr kumimoji="0" lang="en-US" altLang="zh-CN" sz="2800" kern="0" dirty="0" smtClean="0">
                <a:solidFill>
                  <a:srgbClr val="000000"/>
                </a:solidFill>
                <a:latin typeface="Arial"/>
                <a:ea typeface="楷体_GB2312"/>
              </a:rPr>
              <a:t>    </a:t>
            </a:r>
            <a:r>
              <a:rPr kumimoji="0" lang="zh-CN" altLang="en-US" sz="2800" kern="0" dirty="0" smtClean="0">
                <a:solidFill>
                  <a:srgbClr val="000000"/>
                </a:solidFill>
                <a:latin typeface="Arial"/>
                <a:ea typeface="楷体_GB2312"/>
              </a:rPr>
              <a:t>消费产品</a:t>
            </a:r>
            <a:r>
              <a:rPr kumimoji="0" lang="en-US" altLang="zh-CN" sz="2800" kern="0" dirty="0" smtClean="0">
                <a:solidFill>
                  <a:srgbClr val="000000"/>
                </a:solidFill>
                <a:latin typeface="Arial"/>
                <a:ea typeface="楷体_GB2312"/>
              </a:rPr>
              <a:t>;</a:t>
            </a:r>
          </a:p>
          <a:p>
            <a:pPr lvl="1" eaLnBrk="1" hangingPunct="1">
              <a:spcBef>
                <a:spcPct val="20000"/>
              </a:spcBef>
            </a:pPr>
            <a:r>
              <a:rPr kumimoji="0" lang="en-US" altLang="zh-CN" sz="2800" kern="0" dirty="0">
                <a:solidFill>
                  <a:srgbClr val="000000"/>
                </a:solidFill>
                <a:latin typeface="Arial"/>
                <a:ea typeface="楷体_GB2312"/>
              </a:rPr>
              <a:t> </a:t>
            </a:r>
            <a:r>
              <a:rPr kumimoji="0" lang="en-US" altLang="zh-CN" sz="2800" kern="0" dirty="0" smtClean="0">
                <a:solidFill>
                  <a:srgbClr val="000000"/>
                </a:solidFill>
                <a:latin typeface="Arial"/>
                <a:ea typeface="楷体_GB2312"/>
              </a:rPr>
              <a:t>    signal(empty);</a:t>
            </a:r>
          </a:p>
          <a:p>
            <a:pPr lvl="1" eaLnBrk="1" hangingPunct="1">
              <a:spcBef>
                <a:spcPct val="20000"/>
              </a:spcBef>
            </a:pPr>
            <a:r>
              <a:rPr kumimoji="0" lang="en-US" altLang="zh-CN" sz="2800" kern="0" dirty="0">
                <a:solidFill>
                  <a:srgbClr val="000000"/>
                </a:solidFill>
                <a:latin typeface="Arial"/>
                <a:ea typeface="楷体_GB2312"/>
              </a:rPr>
              <a:t>}</a:t>
            </a:r>
            <a:endParaRPr kumimoji="0" lang="zh-CN" altLang="en-US" sz="2800" kern="0" dirty="0">
              <a:solidFill>
                <a:srgbClr val="000000"/>
              </a:solidFill>
              <a:latin typeface="Arial"/>
              <a:ea typeface="楷体_GB2312"/>
            </a:endParaRPr>
          </a:p>
        </p:txBody>
      </p:sp>
      <p:sp>
        <p:nvSpPr>
          <p:cNvPr id="2" name="TextBox 1"/>
          <p:cNvSpPr txBox="1"/>
          <p:nvPr/>
        </p:nvSpPr>
        <p:spPr>
          <a:xfrm>
            <a:off x="5181600" y="2332081"/>
            <a:ext cx="1981200" cy="461665"/>
          </a:xfrm>
          <a:prstGeom prst="rect">
            <a:avLst/>
          </a:prstGeom>
          <a:noFill/>
        </p:spPr>
        <p:txBody>
          <a:bodyPr wrap="square" rtlCol="0">
            <a:spAutoFit/>
          </a:bodyPr>
          <a:lstStyle/>
          <a:p>
            <a:r>
              <a:rPr lang="zh-CN" altLang="en-US" dirty="0" smtClean="0"/>
              <a:t>消费者</a:t>
            </a:r>
            <a:endParaRPr lang="zh-CN" altLang="en-US" dirty="0"/>
          </a:p>
        </p:txBody>
      </p:sp>
      <p:sp>
        <p:nvSpPr>
          <p:cNvPr id="8" name="TextBox 7"/>
          <p:cNvSpPr txBox="1"/>
          <p:nvPr/>
        </p:nvSpPr>
        <p:spPr>
          <a:xfrm>
            <a:off x="1028700" y="2455020"/>
            <a:ext cx="1981200" cy="461665"/>
          </a:xfrm>
          <a:prstGeom prst="rect">
            <a:avLst/>
          </a:prstGeom>
          <a:noFill/>
        </p:spPr>
        <p:txBody>
          <a:bodyPr wrap="square" rtlCol="0">
            <a:spAutoFit/>
          </a:bodyPr>
          <a:lstStyle/>
          <a:p>
            <a:r>
              <a:rPr lang="zh-CN" altLang="en-US" dirty="0" smtClean="0"/>
              <a:t>生产者</a:t>
            </a:r>
            <a:endParaRPr lang="zh-CN" altLang="en-US" dirty="0"/>
          </a:p>
        </p:txBody>
      </p:sp>
      <p:sp>
        <p:nvSpPr>
          <p:cNvPr id="9" name="TextBox 8"/>
          <p:cNvSpPr txBox="1"/>
          <p:nvPr/>
        </p:nvSpPr>
        <p:spPr>
          <a:xfrm>
            <a:off x="838200" y="1473759"/>
            <a:ext cx="5638800" cy="461665"/>
          </a:xfrm>
          <a:prstGeom prst="rect">
            <a:avLst/>
          </a:prstGeom>
          <a:noFill/>
        </p:spPr>
        <p:txBody>
          <a:bodyPr wrap="square" rtlCol="0">
            <a:spAutoFit/>
          </a:bodyPr>
          <a:lstStyle/>
          <a:p>
            <a:r>
              <a:rPr lang="en-US" altLang="zh-CN" dirty="0" smtClean="0"/>
              <a:t>Semaphore full = 0, empty = n;</a:t>
            </a:r>
            <a:endParaRPr lang="zh-CN" altLang="en-US" dirty="0"/>
          </a:p>
        </p:txBody>
      </p:sp>
    </p:spTree>
    <p:extLst>
      <p:ext uri="{BB962C8B-B14F-4D97-AF65-F5344CB8AC3E}">
        <p14:creationId xmlns:p14="http://schemas.microsoft.com/office/powerpoint/2010/main" val="161285169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smtClean="0"/>
              <a:t>2.3 </a:t>
            </a:r>
            <a:r>
              <a:rPr lang="zh-CN" altLang="en-US" smtClean="0"/>
              <a:t>进程同步</a:t>
            </a:r>
          </a:p>
        </p:txBody>
      </p:sp>
      <p:sp>
        <p:nvSpPr>
          <p:cNvPr id="61443" name="Rectangle 4"/>
          <p:cNvSpPr>
            <a:spLocks noGrp="1" noChangeArrowheads="1"/>
          </p:cNvSpPr>
          <p:nvPr>
            <p:ph type="body" idx="1"/>
          </p:nvPr>
        </p:nvSpPr>
        <p:spPr>
          <a:xfrm>
            <a:off x="304800" y="914400"/>
            <a:ext cx="8229600" cy="914400"/>
          </a:xfrm>
          <a:noFill/>
        </p:spPr>
        <p:txBody>
          <a:bodyPr/>
          <a:lstStyle/>
          <a:p>
            <a:pPr marL="0" indent="0" algn="just" eaLnBrk="1" hangingPunct="1">
              <a:buFontTx/>
              <a:buNone/>
            </a:pPr>
            <a:r>
              <a:rPr lang="zh-CN" altLang="en-US" sz="2200" smtClean="0">
                <a:solidFill>
                  <a:srgbClr val="FF0000"/>
                </a:solidFill>
              </a:rPr>
              <a:t>生产者</a:t>
            </a:r>
            <a:r>
              <a:rPr lang="en-US" altLang="zh-CN" sz="2200" smtClean="0">
                <a:solidFill>
                  <a:srgbClr val="FF0000"/>
                </a:solidFill>
              </a:rPr>
              <a:t>-</a:t>
            </a:r>
            <a:r>
              <a:rPr lang="zh-CN" altLang="en-US" sz="2200" smtClean="0">
                <a:solidFill>
                  <a:srgbClr val="FF0000"/>
                </a:solidFill>
              </a:rPr>
              <a:t>消费者</a:t>
            </a:r>
            <a:r>
              <a:rPr lang="en-US" altLang="zh-CN" sz="2200" smtClean="0">
                <a:solidFill>
                  <a:srgbClr val="FF0000"/>
                </a:solidFill>
              </a:rPr>
              <a:t>(producer-consumer)</a:t>
            </a:r>
            <a:r>
              <a:rPr lang="zh-CN" altLang="en-US" sz="2200" smtClean="0">
                <a:solidFill>
                  <a:srgbClr val="FF0000"/>
                </a:solidFill>
              </a:rPr>
              <a:t>问题</a:t>
            </a:r>
            <a:r>
              <a:rPr lang="zh-CN" altLang="en-US" sz="2200" smtClean="0"/>
              <a:t>的数据结构</a:t>
            </a:r>
          </a:p>
        </p:txBody>
      </p:sp>
      <p:sp>
        <p:nvSpPr>
          <p:cNvPr id="61444" name="Rectangle 5"/>
          <p:cNvSpPr>
            <a:spLocks noChangeArrowheads="1"/>
          </p:cNvSpPr>
          <p:nvPr/>
        </p:nvSpPr>
        <p:spPr bwMode="auto">
          <a:xfrm>
            <a:off x="381000" y="1371600"/>
            <a:ext cx="4248150" cy="2382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Blip>
                <a:blip r:embed="rId3"/>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3"/>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3"/>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3"/>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9pPr>
          </a:lstStyle>
          <a:p>
            <a:pPr eaLnBrk="1" hangingPunct="1">
              <a:lnSpc>
                <a:spcPct val="80000"/>
              </a:lnSpc>
            </a:pPr>
            <a:r>
              <a:rPr lang="en-US" altLang="zh-CN" sz="2400">
                <a:solidFill>
                  <a:srgbClr val="3333CC"/>
                </a:solidFill>
              </a:rPr>
              <a:t>buffer</a:t>
            </a:r>
            <a:r>
              <a:rPr lang="zh-CN" altLang="en-US" sz="2400">
                <a:solidFill>
                  <a:srgbClr val="000000"/>
                </a:solidFill>
              </a:rPr>
              <a:t>：循环缓冲，存放产品，大小为</a:t>
            </a:r>
            <a:r>
              <a:rPr lang="en-US" altLang="zh-CN" sz="2400">
                <a:solidFill>
                  <a:srgbClr val="0000FF"/>
                </a:solidFill>
              </a:rPr>
              <a:t>n</a:t>
            </a:r>
          </a:p>
          <a:p>
            <a:pPr eaLnBrk="1" hangingPunct="1">
              <a:lnSpc>
                <a:spcPct val="80000"/>
              </a:lnSpc>
            </a:pPr>
            <a:r>
              <a:rPr lang="en-US" altLang="zh-CN" sz="2400">
                <a:solidFill>
                  <a:srgbClr val="3333CC"/>
                </a:solidFill>
              </a:rPr>
              <a:t>in</a:t>
            </a:r>
            <a:r>
              <a:rPr lang="zh-CN" altLang="en-US" sz="2400">
                <a:solidFill>
                  <a:srgbClr val="000000"/>
                </a:solidFill>
              </a:rPr>
              <a:t>：输入指针，生产， </a:t>
            </a:r>
            <a:r>
              <a:rPr lang="en-US" altLang="zh-CN" sz="2400">
                <a:solidFill>
                  <a:srgbClr val="000000"/>
                </a:solidFill>
              </a:rPr>
              <a:t>in=(in+1) % </a:t>
            </a:r>
            <a:r>
              <a:rPr lang="en-US" altLang="zh-CN" sz="2400">
                <a:solidFill>
                  <a:srgbClr val="0000FF"/>
                </a:solidFill>
              </a:rPr>
              <a:t>n</a:t>
            </a:r>
          </a:p>
          <a:p>
            <a:pPr eaLnBrk="1" hangingPunct="1">
              <a:lnSpc>
                <a:spcPct val="80000"/>
              </a:lnSpc>
            </a:pPr>
            <a:r>
              <a:rPr lang="en-US" altLang="zh-CN" sz="2400">
                <a:solidFill>
                  <a:srgbClr val="3333CC"/>
                </a:solidFill>
              </a:rPr>
              <a:t>out</a:t>
            </a:r>
            <a:r>
              <a:rPr lang="zh-CN" altLang="en-US" sz="2400">
                <a:solidFill>
                  <a:srgbClr val="000000"/>
                </a:solidFill>
              </a:rPr>
              <a:t>：输出指针，消费， </a:t>
            </a:r>
            <a:r>
              <a:rPr lang="en-US" altLang="zh-CN" sz="2400">
                <a:solidFill>
                  <a:srgbClr val="000000"/>
                </a:solidFill>
              </a:rPr>
              <a:t>out=(out+1) % </a:t>
            </a:r>
            <a:r>
              <a:rPr lang="en-US" altLang="zh-CN" sz="2400">
                <a:solidFill>
                  <a:srgbClr val="3333CC"/>
                </a:solidFill>
              </a:rPr>
              <a:t>n</a:t>
            </a:r>
            <a:r>
              <a:rPr lang="en-US" altLang="zh-CN" sz="2400">
                <a:solidFill>
                  <a:srgbClr val="000000"/>
                </a:solidFill>
              </a:rPr>
              <a:t> </a:t>
            </a:r>
          </a:p>
          <a:p>
            <a:pPr eaLnBrk="1" hangingPunct="1">
              <a:lnSpc>
                <a:spcPct val="80000"/>
              </a:lnSpc>
            </a:pPr>
            <a:r>
              <a:rPr lang="en-US" altLang="zh-CN" sz="2400">
                <a:solidFill>
                  <a:srgbClr val="3333CC"/>
                </a:solidFill>
              </a:rPr>
              <a:t>counter</a:t>
            </a:r>
            <a:r>
              <a:rPr lang="zh-CN" altLang="en-US" sz="2400">
                <a:solidFill>
                  <a:srgbClr val="000000"/>
                </a:solidFill>
              </a:rPr>
              <a:t>：产品计数器</a:t>
            </a:r>
            <a:endParaRPr kumimoji="0" lang="zh-CN" altLang="en-US">
              <a:solidFill>
                <a:srgbClr val="000000"/>
              </a:solidFill>
            </a:endParaRPr>
          </a:p>
        </p:txBody>
      </p:sp>
      <p:grpSp>
        <p:nvGrpSpPr>
          <p:cNvPr id="417798" name="Group 6"/>
          <p:cNvGrpSpPr>
            <a:grpSpLocks/>
          </p:cNvGrpSpPr>
          <p:nvPr/>
        </p:nvGrpSpPr>
        <p:grpSpPr bwMode="auto">
          <a:xfrm>
            <a:off x="1219200" y="4572000"/>
            <a:ext cx="5943600" cy="2060575"/>
            <a:chOff x="768" y="2880"/>
            <a:chExt cx="3744" cy="1298"/>
          </a:xfrm>
        </p:grpSpPr>
        <p:sp>
          <p:nvSpPr>
            <p:cNvPr id="61469" name="Rectangle 7"/>
            <p:cNvSpPr>
              <a:spLocks noChangeArrowheads="1"/>
            </p:cNvSpPr>
            <p:nvPr/>
          </p:nvSpPr>
          <p:spPr bwMode="auto">
            <a:xfrm>
              <a:off x="864" y="3024"/>
              <a:ext cx="288" cy="384"/>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3"/>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3"/>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3"/>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3"/>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Char char="•"/>
              </a:pPr>
              <a:endParaRPr lang="zh-CN" altLang="en-US" sz="2400">
                <a:solidFill>
                  <a:srgbClr val="000000"/>
                </a:solidFill>
              </a:endParaRPr>
            </a:p>
          </p:txBody>
        </p:sp>
        <p:sp>
          <p:nvSpPr>
            <p:cNvPr id="61470" name="Rectangle 8"/>
            <p:cNvSpPr>
              <a:spLocks noChangeArrowheads="1"/>
            </p:cNvSpPr>
            <p:nvPr/>
          </p:nvSpPr>
          <p:spPr bwMode="auto">
            <a:xfrm>
              <a:off x="1152" y="3024"/>
              <a:ext cx="576" cy="384"/>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Blip>
                  <a:blip r:embed="rId3"/>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3"/>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3"/>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3"/>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9pPr>
            </a:lstStyle>
            <a:p>
              <a:pPr algn="ctr" eaLnBrk="1" hangingPunct="1">
                <a:lnSpc>
                  <a:spcPct val="80000"/>
                </a:lnSpc>
                <a:buFontTx/>
                <a:buNone/>
              </a:pPr>
              <a:r>
                <a:rPr lang="en-US" altLang="zh-CN" sz="2400">
                  <a:solidFill>
                    <a:srgbClr val="000000"/>
                  </a:solidFill>
                </a:rPr>
                <a:t>……</a:t>
              </a:r>
            </a:p>
          </p:txBody>
        </p:sp>
        <p:sp>
          <p:nvSpPr>
            <p:cNvPr id="61471" name="Rectangle 9"/>
            <p:cNvSpPr>
              <a:spLocks noChangeArrowheads="1"/>
            </p:cNvSpPr>
            <p:nvPr/>
          </p:nvSpPr>
          <p:spPr bwMode="auto">
            <a:xfrm>
              <a:off x="1728" y="3024"/>
              <a:ext cx="288" cy="384"/>
            </a:xfrm>
            <a:prstGeom prst="rect">
              <a:avLst/>
            </a:prstGeom>
            <a:solidFill>
              <a:srgbClr val="008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3"/>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3"/>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3"/>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3"/>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Char char="•"/>
              </a:pPr>
              <a:endParaRPr lang="zh-CN" altLang="en-US" sz="2400">
                <a:solidFill>
                  <a:srgbClr val="000000"/>
                </a:solidFill>
              </a:endParaRPr>
            </a:p>
          </p:txBody>
        </p:sp>
        <p:sp>
          <p:nvSpPr>
            <p:cNvPr id="61472" name="Rectangle 10"/>
            <p:cNvSpPr>
              <a:spLocks noChangeArrowheads="1"/>
            </p:cNvSpPr>
            <p:nvPr/>
          </p:nvSpPr>
          <p:spPr bwMode="auto">
            <a:xfrm>
              <a:off x="2016" y="3024"/>
              <a:ext cx="288" cy="384"/>
            </a:xfrm>
            <a:prstGeom prst="rect">
              <a:avLst/>
            </a:prstGeom>
            <a:solidFill>
              <a:srgbClr val="008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3"/>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3"/>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3"/>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3"/>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Char char="•"/>
              </a:pPr>
              <a:endParaRPr lang="zh-CN" altLang="en-US" sz="2400">
                <a:solidFill>
                  <a:srgbClr val="000000"/>
                </a:solidFill>
              </a:endParaRPr>
            </a:p>
          </p:txBody>
        </p:sp>
        <p:sp>
          <p:nvSpPr>
            <p:cNvPr id="61473" name="Rectangle 11"/>
            <p:cNvSpPr>
              <a:spLocks noChangeArrowheads="1"/>
            </p:cNvSpPr>
            <p:nvPr/>
          </p:nvSpPr>
          <p:spPr bwMode="auto">
            <a:xfrm>
              <a:off x="3024" y="3024"/>
              <a:ext cx="288" cy="384"/>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3"/>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3"/>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3"/>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3"/>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Char char="•"/>
              </a:pPr>
              <a:endParaRPr lang="zh-CN" altLang="en-US" sz="2400">
                <a:solidFill>
                  <a:srgbClr val="000000"/>
                </a:solidFill>
              </a:endParaRPr>
            </a:p>
          </p:txBody>
        </p:sp>
        <p:sp>
          <p:nvSpPr>
            <p:cNvPr id="61474" name="Rectangle 12"/>
            <p:cNvSpPr>
              <a:spLocks noChangeArrowheads="1"/>
            </p:cNvSpPr>
            <p:nvPr/>
          </p:nvSpPr>
          <p:spPr bwMode="auto">
            <a:xfrm>
              <a:off x="3312" y="3024"/>
              <a:ext cx="288" cy="384"/>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3"/>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3"/>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3"/>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3"/>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Char char="•"/>
              </a:pPr>
              <a:endParaRPr lang="zh-CN" altLang="en-US" sz="2400">
                <a:solidFill>
                  <a:srgbClr val="000000"/>
                </a:solidFill>
              </a:endParaRPr>
            </a:p>
          </p:txBody>
        </p:sp>
        <p:sp>
          <p:nvSpPr>
            <p:cNvPr id="61475" name="Rectangle 13"/>
            <p:cNvSpPr>
              <a:spLocks noChangeArrowheads="1"/>
            </p:cNvSpPr>
            <p:nvPr/>
          </p:nvSpPr>
          <p:spPr bwMode="auto">
            <a:xfrm>
              <a:off x="2304" y="3024"/>
              <a:ext cx="720" cy="384"/>
            </a:xfrm>
            <a:prstGeom prst="rect">
              <a:avLst/>
            </a:prstGeom>
            <a:solidFill>
              <a:srgbClr val="008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Blip>
                  <a:blip r:embed="rId3"/>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3"/>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3"/>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3"/>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9pPr>
            </a:lstStyle>
            <a:p>
              <a:pPr algn="ctr" eaLnBrk="1" hangingPunct="1">
                <a:lnSpc>
                  <a:spcPct val="80000"/>
                </a:lnSpc>
                <a:buFontTx/>
                <a:buNone/>
              </a:pPr>
              <a:r>
                <a:rPr lang="en-US" altLang="zh-CN" sz="2400">
                  <a:solidFill>
                    <a:srgbClr val="000000"/>
                  </a:solidFill>
                </a:rPr>
                <a:t>……</a:t>
              </a:r>
            </a:p>
          </p:txBody>
        </p:sp>
        <p:sp>
          <p:nvSpPr>
            <p:cNvPr id="61476" name="Rectangle 14"/>
            <p:cNvSpPr>
              <a:spLocks noChangeArrowheads="1"/>
            </p:cNvSpPr>
            <p:nvPr/>
          </p:nvSpPr>
          <p:spPr bwMode="auto">
            <a:xfrm>
              <a:off x="3600" y="3024"/>
              <a:ext cx="576" cy="384"/>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Blip>
                  <a:blip r:embed="rId3"/>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3"/>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3"/>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3"/>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9pPr>
            </a:lstStyle>
            <a:p>
              <a:pPr algn="ctr" eaLnBrk="1" hangingPunct="1">
                <a:lnSpc>
                  <a:spcPct val="80000"/>
                </a:lnSpc>
                <a:buFontTx/>
                <a:buNone/>
              </a:pPr>
              <a:r>
                <a:rPr lang="en-US" altLang="zh-CN" sz="2400">
                  <a:solidFill>
                    <a:srgbClr val="000000"/>
                  </a:solidFill>
                </a:rPr>
                <a:t>……</a:t>
              </a:r>
            </a:p>
          </p:txBody>
        </p:sp>
        <p:sp>
          <p:nvSpPr>
            <p:cNvPr id="61477" name="Rectangle 15"/>
            <p:cNvSpPr>
              <a:spLocks noChangeArrowheads="1"/>
            </p:cNvSpPr>
            <p:nvPr/>
          </p:nvSpPr>
          <p:spPr bwMode="auto">
            <a:xfrm>
              <a:off x="4176" y="3024"/>
              <a:ext cx="240" cy="384"/>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3"/>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3"/>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3"/>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3"/>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Char char="•"/>
              </a:pPr>
              <a:endParaRPr lang="zh-CN" altLang="en-US" sz="2400">
                <a:solidFill>
                  <a:srgbClr val="000000"/>
                </a:solidFill>
              </a:endParaRPr>
            </a:p>
          </p:txBody>
        </p:sp>
        <p:sp>
          <p:nvSpPr>
            <p:cNvPr id="61478" name="Rectangle 16"/>
            <p:cNvSpPr>
              <a:spLocks noChangeArrowheads="1"/>
            </p:cNvSpPr>
            <p:nvPr/>
          </p:nvSpPr>
          <p:spPr bwMode="auto">
            <a:xfrm>
              <a:off x="2880" y="3936"/>
              <a:ext cx="240" cy="24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3"/>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3"/>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3"/>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3"/>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Char char="•"/>
              </a:pPr>
              <a:endParaRPr lang="zh-CN" altLang="en-US" sz="2400">
                <a:solidFill>
                  <a:srgbClr val="000000"/>
                </a:solidFill>
              </a:endParaRPr>
            </a:p>
          </p:txBody>
        </p:sp>
        <p:sp>
          <p:nvSpPr>
            <p:cNvPr id="61479" name="Text Box 17"/>
            <p:cNvSpPr txBox="1">
              <a:spLocks noChangeArrowheads="1"/>
            </p:cNvSpPr>
            <p:nvPr/>
          </p:nvSpPr>
          <p:spPr bwMode="auto">
            <a:xfrm>
              <a:off x="3146" y="3936"/>
              <a:ext cx="502"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Blip>
                  <a:blip r:embed="rId3"/>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3"/>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3"/>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3"/>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None/>
              </a:pPr>
              <a:r>
                <a:rPr lang="zh-CN" altLang="en-US" sz="2400">
                  <a:solidFill>
                    <a:srgbClr val="000000"/>
                  </a:solidFill>
                </a:rPr>
                <a:t>空位</a:t>
              </a:r>
            </a:p>
          </p:txBody>
        </p:sp>
        <p:sp>
          <p:nvSpPr>
            <p:cNvPr id="61480" name="Rectangle 18"/>
            <p:cNvSpPr>
              <a:spLocks noChangeArrowheads="1"/>
            </p:cNvSpPr>
            <p:nvPr/>
          </p:nvSpPr>
          <p:spPr bwMode="auto">
            <a:xfrm>
              <a:off x="3696" y="3936"/>
              <a:ext cx="240" cy="240"/>
            </a:xfrm>
            <a:prstGeom prst="rect">
              <a:avLst/>
            </a:prstGeom>
            <a:solidFill>
              <a:srgbClr val="008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3"/>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3"/>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3"/>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3"/>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Char char="•"/>
              </a:pPr>
              <a:endParaRPr lang="zh-CN" altLang="en-US" sz="2400">
                <a:solidFill>
                  <a:srgbClr val="000000"/>
                </a:solidFill>
              </a:endParaRPr>
            </a:p>
          </p:txBody>
        </p:sp>
        <p:sp>
          <p:nvSpPr>
            <p:cNvPr id="61481" name="Text Box 19"/>
            <p:cNvSpPr txBox="1">
              <a:spLocks noChangeArrowheads="1"/>
            </p:cNvSpPr>
            <p:nvPr/>
          </p:nvSpPr>
          <p:spPr bwMode="auto">
            <a:xfrm>
              <a:off x="3962" y="3936"/>
              <a:ext cx="502"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Blip>
                  <a:blip r:embed="rId3"/>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3"/>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3"/>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3"/>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None/>
              </a:pPr>
              <a:r>
                <a:rPr lang="zh-CN" altLang="en-US" sz="2400">
                  <a:solidFill>
                    <a:srgbClr val="000000"/>
                  </a:solidFill>
                </a:rPr>
                <a:t>产品</a:t>
              </a:r>
            </a:p>
          </p:txBody>
        </p:sp>
        <p:sp>
          <p:nvSpPr>
            <p:cNvPr id="61482" name="Rectangle 20"/>
            <p:cNvSpPr>
              <a:spLocks noChangeArrowheads="1"/>
            </p:cNvSpPr>
            <p:nvPr/>
          </p:nvSpPr>
          <p:spPr bwMode="auto">
            <a:xfrm>
              <a:off x="768" y="2880"/>
              <a:ext cx="3744" cy="624"/>
            </a:xfrm>
            <a:prstGeom prst="rect">
              <a:avLst/>
            </a:prstGeom>
            <a:noFill/>
            <a:ln w="9525" algn="ctr">
              <a:solidFill>
                <a:schemeClr val="tx1"/>
              </a:solidFill>
              <a:prstDash val="lgDashDot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3"/>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3"/>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3"/>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3"/>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Char char="•"/>
              </a:pPr>
              <a:endParaRPr lang="zh-CN" altLang="en-US" sz="2400">
                <a:solidFill>
                  <a:srgbClr val="000000"/>
                </a:solidFill>
              </a:endParaRPr>
            </a:p>
          </p:txBody>
        </p:sp>
        <p:sp>
          <p:nvSpPr>
            <p:cNvPr id="61483" name="Text Box 21"/>
            <p:cNvSpPr txBox="1">
              <a:spLocks noChangeArrowheads="1"/>
            </p:cNvSpPr>
            <p:nvPr/>
          </p:nvSpPr>
          <p:spPr bwMode="auto">
            <a:xfrm>
              <a:off x="2256" y="3552"/>
              <a:ext cx="660"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3"/>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3"/>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3"/>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3"/>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None/>
              </a:pPr>
              <a:r>
                <a:rPr lang="en-US" altLang="zh-CN" sz="2400">
                  <a:solidFill>
                    <a:srgbClr val="000000"/>
                  </a:solidFill>
                </a:rPr>
                <a:t>buffer</a:t>
              </a:r>
            </a:p>
          </p:txBody>
        </p:sp>
      </p:grpSp>
      <p:grpSp>
        <p:nvGrpSpPr>
          <p:cNvPr id="417814" name="Group 22"/>
          <p:cNvGrpSpPr>
            <a:grpSpLocks/>
          </p:cNvGrpSpPr>
          <p:nvPr/>
        </p:nvGrpSpPr>
        <p:grpSpPr bwMode="auto">
          <a:xfrm>
            <a:off x="5638800" y="3810000"/>
            <a:ext cx="3276600" cy="2514600"/>
            <a:chOff x="3552" y="2400"/>
            <a:chExt cx="2064" cy="1584"/>
          </a:xfrm>
        </p:grpSpPr>
        <p:sp>
          <p:nvSpPr>
            <p:cNvPr id="61463" name="Line 23"/>
            <p:cNvSpPr>
              <a:spLocks noChangeShapeType="1"/>
            </p:cNvSpPr>
            <p:nvPr/>
          </p:nvSpPr>
          <p:spPr bwMode="auto">
            <a:xfrm flipH="1">
              <a:off x="3552" y="2640"/>
              <a:ext cx="1152" cy="528"/>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sp>
          <p:nvSpPr>
            <p:cNvPr id="61464" name="Line 24"/>
            <p:cNvSpPr>
              <a:spLocks noChangeShapeType="1"/>
            </p:cNvSpPr>
            <p:nvPr/>
          </p:nvSpPr>
          <p:spPr bwMode="auto">
            <a:xfrm flipH="1">
              <a:off x="3552" y="3264"/>
              <a:ext cx="1248"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sp>
          <p:nvSpPr>
            <p:cNvPr id="61465" name="Line 25"/>
            <p:cNvSpPr>
              <a:spLocks noChangeShapeType="1"/>
            </p:cNvSpPr>
            <p:nvPr/>
          </p:nvSpPr>
          <p:spPr bwMode="auto">
            <a:xfrm flipH="1" flipV="1">
              <a:off x="3552" y="3360"/>
              <a:ext cx="1104" cy="432"/>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sp>
          <p:nvSpPr>
            <p:cNvPr id="61466" name="Oval 26"/>
            <p:cNvSpPr>
              <a:spLocks noChangeArrowheads="1"/>
            </p:cNvSpPr>
            <p:nvPr/>
          </p:nvSpPr>
          <p:spPr bwMode="auto">
            <a:xfrm>
              <a:off x="4752" y="3648"/>
              <a:ext cx="864" cy="336"/>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Blip>
                  <a:blip r:embed="rId3"/>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3"/>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3"/>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3"/>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9pPr>
            </a:lstStyle>
            <a:p>
              <a:pPr algn="ctr" eaLnBrk="1" hangingPunct="1">
                <a:lnSpc>
                  <a:spcPct val="80000"/>
                </a:lnSpc>
                <a:buFontTx/>
                <a:buNone/>
              </a:pPr>
              <a:r>
                <a:rPr lang="zh-CN" altLang="en-US" sz="2400">
                  <a:solidFill>
                    <a:srgbClr val="000000"/>
                  </a:solidFill>
                </a:rPr>
                <a:t>生产者</a:t>
              </a:r>
              <a:r>
                <a:rPr lang="en-US" altLang="zh-CN" sz="2400">
                  <a:solidFill>
                    <a:srgbClr val="000000"/>
                  </a:solidFill>
                </a:rPr>
                <a:t>n</a:t>
              </a:r>
            </a:p>
          </p:txBody>
        </p:sp>
        <p:sp>
          <p:nvSpPr>
            <p:cNvPr id="61467" name="Oval 27"/>
            <p:cNvSpPr>
              <a:spLocks noChangeArrowheads="1"/>
            </p:cNvSpPr>
            <p:nvPr/>
          </p:nvSpPr>
          <p:spPr bwMode="auto">
            <a:xfrm>
              <a:off x="4752" y="2400"/>
              <a:ext cx="864" cy="336"/>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Blip>
                  <a:blip r:embed="rId3"/>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3"/>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3"/>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3"/>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9pPr>
            </a:lstStyle>
            <a:p>
              <a:pPr algn="ctr" eaLnBrk="1" hangingPunct="1">
                <a:lnSpc>
                  <a:spcPct val="80000"/>
                </a:lnSpc>
                <a:buFontTx/>
                <a:buNone/>
              </a:pPr>
              <a:r>
                <a:rPr lang="zh-CN" altLang="en-US" sz="2400">
                  <a:solidFill>
                    <a:srgbClr val="000000"/>
                  </a:solidFill>
                </a:rPr>
                <a:t>生产者</a:t>
              </a:r>
              <a:r>
                <a:rPr lang="en-US" altLang="zh-CN" sz="2400">
                  <a:solidFill>
                    <a:srgbClr val="000000"/>
                  </a:solidFill>
                </a:rPr>
                <a:t>1</a:t>
              </a:r>
            </a:p>
          </p:txBody>
        </p:sp>
        <p:sp>
          <p:nvSpPr>
            <p:cNvPr id="61468" name="Text Box 28"/>
            <p:cNvSpPr txBox="1">
              <a:spLocks noChangeArrowheads="1"/>
            </p:cNvSpPr>
            <p:nvPr/>
          </p:nvSpPr>
          <p:spPr bwMode="auto">
            <a:xfrm>
              <a:off x="4896" y="3070"/>
              <a:ext cx="500"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3"/>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3"/>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3"/>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3"/>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None/>
              </a:pPr>
              <a:r>
                <a:rPr lang="en-US" altLang="zh-CN" sz="2400">
                  <a:solidFill>
                    <a:srgbClr val="000000"/>
                  </a:solidFill>
                </a:rPr>
                <a:t>……</a:t>
              </a:r>
            </a:p>
          </p:txBody>
        </p:sp>
      </p:grpSp>
      <p:grpSp>
        <p:nvGrpSpPr>
          <p:cNvPr id="417821" name="Group 29"/>
          <p:cNvGrpSpPr>
            <a:grpSpLocks/>
          </p:cNvGrpSpPr>
          <p:nvPr/>
        </p:nvGrpSpPr>
        <p:grpSpPr bwMode="auto">
          <a:xfrm>
            <a:off x="4800600" y="3756025"/>
            <a:ext cx="454025" cy="968375"/>
            <a:chOff x="3062" y="2366"/>
            <a:chExt cx="286" cy="610"/>
          </a:xfrm>
        </p:grpSpPr>
        <p:sp>
          <p:nvSpPr>
            <p:cNvPr id="61461" name="Line 30"/>
            <p:cNvSpPr>
              <a:spLocks noChangeShapeType="1"/>
            </p:cNvSpPr>
            <p:nvPr/>
          </p:nvSpPr>
          <p:spPr bwMode="auto">
            <a:xfrm>
              <a:off x="3168" y="2640"/>
              <a:ext cx="0" cy="336"/>
            </a:xfrm>
            <a:prstGeom prst="line">
              <a:avLst/>
            </a:prstGeom>
            <a:noFill/>
            <a:ln w="9525">
              <a:solidFill>
                <a:schemeClr val="accent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sp>
          <p:nvSpPr>
            <p:cNvPr id="61462" name="Text Box 31"/>
            <p:cNvSpPr txBox="1">
              <a:spLocks noChangeArrowheads="1"/>
            </p:cNvSpPr>
            <p:nvPr/>
          </p:nvSpPr>
          <p:spPr bwMode="auto">
            <a:xfrm>
              <a:off x="3062" y="2366"/>
              <a:ext cx="286"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3"/>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3"/>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3"/>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3"/>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None/>
              </a:pPr>
              <a:r>
                <a:rPr lang="en-US" altLang="zh-CN" sz="2400">
                  <a:solidFill>
                    <a:srgbClr val="333399"/>
                  </a:solidFill>
                </a:rPr>
                <a:t>in</a:t>
              </a:r>
            </a:p>
          </p:txBody>
        </p:sp>
      </p:grpSp>
      <p:sp>
        <p:nvSpPr>
          <p:cNvPr id="417824" name="Rectangle 32"/>
          <p:cNvSpPr>
            <a:spLocks noChangeArrowheads="1"/>
          </p:cNvSpPr>
          <p:nvPr/>
        </p:nvSpPr>
        <p:spPr bwMode="auto">
          <a:xfrm>
            <a:off x="4800600" y="4800600"/>
            <a:ext cx="457200" cy="609600"/>
          </a:xfrm>
          <a:prstGeom prst="rect">
            <a:avLst/>
          </a:prstGeom>
          <a:solidFill>
            <a:srgbClr val="008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3"/>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3"/>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3"/>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3"/>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Char char="•"/>
            </a:pPr>
            <a:endParaRPr lang="zh-CN" altLang="en-US" sz="2400">
              <a:solidFill>
                <a:srgbClr val="000000"/>
              </a:solidFill>
            </a:endParaRPr>
          </a:p>
        </p:txBody>
      </p:sp>
      <p:grpSp>
        <p:nvGrpSpPr>
          <p:cNvPr id="417825" name="Group 33"/>
          <p:cNvGrpSpPr>
            <a:grpSpLocks/>
          </p:cNvGrpSpPr>
          <p:nvPr/>
        </p:nvGrpSpPr>
        <p:grpSpPr bwMode="auto">
          <a:xfrm>
            <a:off x="2819400" y="3832225"/>
            <a:ext cx="657225" cy="968375"/>
            <a:chOff x="3062" y="2366"/>
            <a:chExt cx="414" cy="610"/>
          </a:xfrm>
        </p:grpSpPr>
        <p:sp>
          <p:nvSpPr>
            <p:cNvPr id="61459" name="Line 34"/>
            <p:cNvSpPr>
              <a:spLocks noChangeShapeType="1"/>
            </p:cNvSpPr>
            <p:nvPr/>
          </p:nvSpPr>
          <p:spPr bwMode="auto">
            <a:xfrm>
              <a:off x="3168" y="2640"/>
              <a:ext cx="0" cy="336"/>
            </a:xfrm>
            <a:prstGeom prst="line">
              <a:avLst/>
            </a:prstGeom>
            <a:noFill/>
            <a:ln w="9525">
              <a:solidFill>
                <a:schemeClr val="accent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sp>
          <p:nvSpPr>
            <p:cNvPr id="61460" name="Text Box 35"/>
            <p:cNvSpPr txBox="1">
              <a:spLocks noChangeArrowheads="1"/>
            </p:cNvSpPr>
            <p:nvPr/>
          </p:nvSpPr>
          <p:spPr bwMode="auto">
            <a:xfrm>
              <a:off x="3062" y="2366"/>
              <a:ext cx="414"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3"/>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3"/>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3"/>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3"/>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None/>
              </a:pPr>
              <a:r>
                <a:rPr lang="en-US" altLang="zh-CN" sz="2400">
                  <a:solidFill>
                    <a:srgbClr val="333399"/>
                  </a:solidFill>
                </a:rPr>
                <a:t>out</a:t>
              </a:r>
            </a:p>
          </p:txBody>
        </p:sp>
      </p:grpSp>
      <p:sp>
        <p:nvSpPr>
          <p:cNvPr id="417828" name="Rectangle 36"/>
          <p:cNvSpPr>
            <a:spLocks noChangeArrowheads="1"/>
          </p:cNvSpPr>
          <p:nvPr/>
        </p:nvSpPr>
        <p:spPr bwMode="auto">
          <a:xfrm>
            <a:off x="2743200" y="4800600"/>
            <a:ext cx="457200" cy="6096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3"/>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3"/>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3"/>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3"/>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Char char="•"/>
            </a:pPr>
            <a:endParaRPr lang="zh-CN" altLang="en-US" sz="2400">
              <a:solidFill>
                <a:srgbClr val="000000"/>
              </a:solidFill>
            </a:endParaRPr>
          </a:p>
        </p:txBody>
      </p:sp>
      <p:grpSp>
        <p:nvGrpSpPr>
          <p:cNvPr id="417829" name="Group 37"/>
          <p:cNvGrpSpPr>
            <a:grpSpLocks/>
          </p:cNvGrpSpPr>
          <p:nvPr/>
        </p:nvGrpSpPr>
        <p:grpSpPr bwMode="auto">
          <a:xfrm>
            <a:off x="152400" y="3810000"/>
            <a:ext cx="2743200" cy="2514600"/>
            <a:chOff x="96" y="2400"/>
            <a:chExt cx="1728" cy="1584"/>
          </a:xfrm>
        </p:grpSpPr>
        <p:sp>
          <p:nvSpPr>
            <p:cNvPr id="61453" name="Oval 38"/>
            <p:cNvSpPr>
              <a:spLocks noChangeArrowheads="1"/>
            </p:cNvSpPr>
            <p:nvPr/>
          </p:nvSpPr>
          <p:spPr bwMode="auto">
            <a:xfrm>
              <a:off x="96" y="3648"/>
              <a:ext cx="864" cy="336"/>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Blip>
                  <a:blip r:embed="rId3"/>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3"/>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3"/>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3"/>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9pPr>
            </a:lstStyle>
            <a:p>
              <a:pPr algn="ctr" eaLnBrk="1" hangingPunct="1">
                <a:lnSpc>
                  <a:spcPct val="80000"/>
                </a:lnSpc>
                <a:buFontTx/>
                <a:buNone/>
              </a:pPr>
              <a:r>
                <a:rPr lang="zh-CN" altLang="en-US" sz="2400">
                  <a:solidFill>
                    <a:srgbClr val="000000"/>
                  </a:solidFill>
                </a:rPr>
                <a:t>消费者</a:t>
              </a:r>
              <a:r>
                <a:rPr lang="en-US" altLang="zh-CN" sz="2400">
                  <a:solidFill>
                    <a:srgbClr val="000000"/>
                  </a:solidFill>
                </a:rPr>
                <a:t>m</a:t>
              </a:r>
            </a:p>
          </p:txBody>
        </p:sp>
        <p:sp>
          <p:nvSpPr>
            <p:cNvPr id="61454" name="Oval 39"/>
            <p:cNvSpPr>
              <a:spLocks noChangeArrowheads="1"/>
            </p:cNvSpPr>
            <p:nvPr/>
          </p:nvSpPr>
          <p:spPr bwMode="auto">
            <a:xfrm>
              <a:off x="96" y="2400"/>
              <a:ext cx="864" cy="336"/>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Blip>
                  <a:blip r:embed="rId3"/>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3"/>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3"/>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3"/>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9pPr>
            </a:lstStyle>
            <a:p>
              <a:pPr algn="ctr" eaLnBrk="1" hangingPunct="1">
                <a:lnSpc>
                  <a:spcPct val="80000"/>
                </a:lnSpc>
                <a:buFontTx/>
                <a:buNone/>
              </a:pPr>
              <a:r>
                <a:rPr lang="zh-CN" altLang="en-US" sz="2400">
                  <a:solidFill>
                    <a:srgbClr val="000000"/>
                  </a:solidFill>
                </a:rPr>
                <a:t>消费者</a:t>
              </a:r>
              <a:r>
                <a:rPr lang="en-US" altLang="zh-CN" sz="2400">
                  <a:solidFill>
                    <a:srgbClr val="000000"/>
                  </a:solidFill>
                </a:rPr>
                <a:t>1</a:t>
              </a:r>
            </a:p>
          </p:txBody>
        </p:sp>
        <p:sp>
          <p:nvSpPr>
            <p:cNvPr id="61455" name="Text Box 40"/>
            <p:cNvSpPr txBox="1">
              <a:spLocks noChangeArrowheads="1"/>
            </p:cNvSpPr>
            <p:nvPr/>
          </p:nvSpPr>
          <p:spPr bwMode="auto">
            <a:xfrm>
              <a:off x="240" y="3070"/>
              <a:ext cx="500"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3"/>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3"/>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3"/>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3"/>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3"/>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None/>
              </a:pPr>
              <a:r>
                <a:rPr lang="en-US" altLang="zh-CN" sz="2400">
                  <a:solidFill>
                    <a:srgbClr val="000000"/>
                  </a:solidFill>
                </a:rPr>
                <a:t>……</a:t>
              </a:r>
            </a:p>
          </p:txBody>
        </p:sp>
        <p:sp>
          <p:nvSpPr>
            <p:cNvPr id="61456" name="Line 41"/>
            <p:cNvSpPr>
              <a:spLocks noChangeShapeType="1"/>
            </p:cNvSpPr>
            <p:nvPr/>
          </p:nvSpPr>
          <p:spPr bwMode="auto">
            <a:xfrm flipH="1" flipV="1">
              <a:off x="912" y="2592"/>
              <a:ext cx="864" cy="576"/>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sp>
          <p:nvSpPr>
            <p:cNvPr id="61457" name="Line 42"/>
            <p:cNvSpPr>
              <a:spLocks noChangeShapeType="1"/>
            </p:cNvSpPr>
            <p:nvPr/>
          </p:nvSpPr>
          <p:spPr bwMode="auto">
            <a:xfrm flipH="1">
              <a:off x="672" y="3264"/>
              <a:ext cx="1104"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sp>
          <p:nvSpPr>
            <p:cNvPr id="61458" name="Line 43"/>
            <p:cNvSpPr>
              <a:spLocks noChangeShapeType="1"/>
            </p:cNvSpPr>
            <p:nvPr/>
          </p:nvSpPr>
          <p:spPr bwMode="auto">
            <a:xfrm flipH="1">
              <a:off x="912" y="3312"/>
              <a:ext cx="912" cy="384"/>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grpSp>
      <p:pic>
        <p:nvPicPr>
          <p:cNvPr id="61452" name="Picture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9688" y="1479550"/>
            <a:ext cx="3781425"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25279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7798"/>
                                        </p:tgtEl>
                                        <p:attrNameLst>
                                          <p:attrName>style.visibility</p:attrName>
                                        </p:attrNameLst>
                                      </p:cBhvr>
                                      <p:to>
                                        <p:strVal val="visible"/>
                                      </p:to>
                                    </p:set>
                                    <p:animEffect transition="in" filter="blinds(horizontal)">
                                      <p:cBhvr>
                                        <p:cTn id="7" dur="500"/>
                                        <p:tgtEl>
                                          <p:spTgt spid="4177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7821"/>
                                        </p:tgtEl>
                                        <p:attrNameLst>
                                          <p:attrName>style.visibility</p:attrName>
                                        </p:attrNameLst>
                                      </p:cBhvr>
                                      <p:to>
                                        <p:strVal val="visible"/>
                                      </p:to>
                                    </p:set>
                                    <p:animEffect transition="in" filter="blinds(horizontal)">
                                      <p:cBhvr>
                                        <p:cTn id="12" dur="500"/>
                                        <p:tgtEl>
                                          <p:spTgt spid="417821"/>
                                        </p:tgtEl>
                                      </p:cBhvr>
                                    </p:animEffect>
                                  </p:childTnLst>
                                </p:cTn>
                              </p:par>
                              <p:par>
                                <p:cTn id="13" presetID="3" presetClass="entr" presetSubtype="10" fill="hold" nodeType="withEffect">
                                  <p:stCondLst>
                                    <p:cond delay="0"/>
                                  </p:stCondLst>
                                  <p:childTnLst>
                                    <p:set>
                                      <p:cBhvr>
                                        <p:cTn id="14" dur="1" fill="hold">
                                          <p:stCondLst>
                                            <p:cond delay="0"/>
                                          </p:stCondLst>
                                        </p:cTn>
                                        <p:tgtEl>
                                          <p:spTgt spid="417814"/>
                                        </p:tgtEl>
                                        <p:attrNameLst>
                                          <p:attrName>style.visibility</p:attrName>
                                        </p:attrNameLst>
                                      </p:cBhvr>
                                      <p:to>
                                        <p:strVal val="visible"/>
                                      </p:to>
                                    </p:set>
                                    <p:animEffect transition="in" filter="blinds(horizontal)">
                                      <p:cBhvr>
                                        <p:cTn id="15" dur="500"/>
                                        <p:tgtEl>
                                          <p:spTgt spid="41781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17824"/>
                                        </p:tgtEl>
                                        <p:attrNameLst>
                                          <p:attrName>style.visibility</p:attrName>
                                        </p:attrNameLst>
                                      </p:cBhvr>
                                      <p:to>
                                        <p:strVal val="visible"/>
                                      </p:to>
                                    </p:set>
                                    <p:animEffect transition="in" filter="blinds(horizontal)">
                                      <p:cBhvr>
                                        <p:cTn id="20" dur="500"/>
                                        <p:tgtEl>
                                          <p:spTgt spid="417824"/>
                                        </p:tgtEl>
                                      </p:cBhvr>
                                    </p:animEffect>
                                  </p:childTnLst>
                                </p:cTn>
                              </p:par>
                              <p:par>
                                <p:cTn id="21" presetID="63" presetClass="path" presetSubtype="0" accel="50000" decel="50000" fill="hold" nodeType="withEffect">
                                  <p:stCondLst>
                                    <p:cond delay="0"/>
                                  </p:stCondLst>
                                  <p:childTnLst>
                                    <p:animMotion origin="layout" path="M 3.61111E-6 2.96296E-6 L 0.05017 0.00393 " pathEditMode="relative" rAng="0" ptsTypes="AA">
                                      <p:cBhvr>
                                        <p:cTn id="22" dur="2000" fill="hold"/>
                                        <p:tgtEl>
                                          <p:spTgt spid="417821"/>
                                        </p:tgtEl>
                                        <p:attrNameLst>
                                          <p:attrName>ppt_x</p:attrName>
                                          <p:attrName>ppt_y</p:attrName>
                                        </p:attrNameLst>
                                      </p:cBhvr>
                                      <p:rCtr x="2500" y="185"/>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17829"/>
                                        </p:tgtEl>
                                        <p:attrNameLst>
                                          <p:attrName>style.visibility</p:attrName>
                                        </p:attrNameLst>
                                      </p:cBhvr>
                                      <p:to>
                                        <p:strVal val="visible"/>
                                      </p:to>
                                    </p:set>
                                    <p:animEffect transition="in" filter="blinds(horizontal)">
                                      <p:cBhvr>
                                        <p:cTn id="27" dur="500"/>
                                        <p:tgtEl>
                                          <p:spTgt spid="417829"/>
                                        </p:tgtEl>
                                      </p:cBhvr>
                                    </p:animEffect>
                                  </p:childTnLst>
                                </p:cTn>
                              </p:par>
                              <p:par>
                                <p:cTn id="28" presetID="3" presetClass="entr" presetSubtype="10" fill="hold" nodeType="withEffect">
                                  <p:stCondLst>
                                    <p:cond delay="0"/>
                                  </p:stCondLst>
                                  <p:childTnLst>
                                    <p:set>
                                      <p:cBhvr>
                                        <p:cTn id="29" dur="1" fill="hold">
                                          <p:stCondLst>
                                            <p:cond delay="0"/>
                                          </p:stCondLst>
                                        </p:cTn>
                                        <p:tgtEl>
                                          <p:spTgt spid="417825"/>
                                        </p:tgtEl>
                                        <p:attrNameLst>
                                          <p:attrName>style.visibility</p:attrName>
                                        </p:attrNameLst>
                                      </p:cBhvr>
                                      <p:to>
                                        <p:strVal val="visible"/>
                                      </p:to>
                                    </p:set>
                                    <p:animEffect transition="in" filter="blinds(horizontal)">
                                      <p:cBhvr>
                                        <p:cTn id="30" dur="500"/>
                                        <p:tgtEl>
                                          <p:spTgt spid="41782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17828"/>
                                        </p:tgtEl>
                                        <p:attrNameLst>
                                          <p:attrName>style.visibility</p:attrName>
                                        </p:attrNameLst>
                                      </p:cBhvr>
                                      <p:to>
                                        <p:strVal val="visible"/>
                                      </p:to>
                                    </p:set>
                                    <p:animEffect transition="in" filter="blinds(horizontal)">
                                      <p:cBhvr>
                                        <p:cTn id="35" dur="500"/>
                                        <p:tgtEl>
                                          <p:spTgt spid="417828"/>
                                        </p:tgtEl>
                                      </p:cBhvr>
                                    </p:animEffect>
                                  </p:childTnLst>
                                </p:cTn>
                              </p:par>
                              <p:par>
                                <p:cTn id="36" presetID="63" presetClass="path" presetSubtype="0" accel="50000" decel="50000" fill="hold" nodeType="withEffect">
                                  <p:stCondLst>
                                    <p:cond delay="0"/>
                                  </p:stCondLst>
                                  <p:childTnLst>
                                    <p:animMotion origin="layout" path="M -8.33333E-7 1.85185E-6 L 0.03906 0.00393 " pathEditMode="relative" rAng="0" ptsTypes="AA">
                                      <p:cBhvr>
                                        <p:cTn id="37" dur="2000" fill="hold"/>
                                        <p:tgtEl>
                                          <p:spTgt spid="417825"/>
                                        </p:tgtEl>
                                        <p:attrNameLst>
                                          <p:attrName>ppt_x</p:attrName>
                                          <p:attrName>ppt_y</p:attrName>
                                        </p:attrNameLst>
                                      </p:cBhvr>
                                      <p:rCtr x="1944"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824" grpId="0" animBg="1"/>
      <p:bldP spid="4178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sz="3200" smtClean="0"/>
              <a:t>2.3 </a:t>
            </a:r>
            <a:r>
              <a:rPr lang="zh-CN" altLang="en-US" sz="3200" smtClean="0"/>
              <a:t>进程同步</a:t>
            </a:r>
          </a:p>
        </p:txBody>
      </p:sp>
      <p:sp>
        <p:nvSpPr>
          <p:cNvPr id="46083" name="Text Box 5"/>
          <p:cNvSpPr txBox="1">
            <a:spLocks noChangeArrowheads="1"/>
          </p:cNvSpPr>
          <p:nvPr/>
        </p:nvSpPr>
        <p:spPr bwMode="auto">
          <a:xfrm>
            <a:off x="593725" y="806450"/>
            <a:ext cx="232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None/>
            </a:pPr>
            <a:r>
              <a:rPr lang="zh-CN" altLang="en-US" sz="2800">
                <a:solidFill>
                  <a:srgbClr val="000000"/>
                </a:solidFill>
                <a:latin typeface="楷体_GB2312" pitchFamily="49" charset="-122"/>
              </a:rPr>
              <a:t>模拟车票售卖</a:t>
            </a:r>
          </a:p>
        </p:txBody>
      </p:sp>
      <p:sp>
        <p:nvSpPr>
          <p:cNvPr id="46084" name="Rectangle 11"/>
          <p:cNvSpPr>
            <a:spLocks noGrp="1" noChangeArrowheads="1"/>
          </p:cNvSpPr>
          <p:nvPr>
            <p:ph type="body" idx="1"/>
          </p:nvPr>
        </p:nvSpPr>
        <p:spPr>
          <a:xfrm>
            <a:off x="685800" y="1371600"/>
            <a:ext cx="6172200" cy="3886200"/>
          </a:xfrm>
          <a:noFill/>
          <a:ln>
            <a:solidFill>
              <a:schemeClr val="accent1"/>
            </a:solidFill>
            <a:miter lim="800000"/>
            <a:headEnd/>
            <a:tailEnd/>
          </a:ln>
        </p:spPr>
        <p:txBody>
          <a:bodyPr/>
          <a:lstStyle/>
          <a:p>
            <a:pPr eaLnBrk="1" hangingPunct="1">
              <a:lnSpc>
                <a:spcPct val="80000"/>
              </a:lnSpc>
              <a:buFontTx/>
              <a:buNone/>
            </a:pPr>
            <a:r>
              <a:rPr lang="en-US" altLang="zh-CN" sz="2000" smtClean="0"/>
              <a:t>void Sell()</a:t>
            </a:r>
          </a:p>
          <a:p>
            <a:pPr eaLnBrk="1" hangingPunct="1">
              <a:lnSpc>
                <a:spcPct val="80000"/>
              </a:lnSpc>
              <a:buFontTx/>
              <a:buNone/>
            </a:pPr>
            <a:r>
              <a:rPr lang="en-US" altLang="zh-CN" sz="2000" smtClean="0"/>
              <a:t>{</a:t>
            </a:r>
          </a:p>
          <a:p>
            <a:pPr eaLnBrk="1" hangingPunct="1">
              <a:lnSpc>
                <a:spcPct val="80000"/>
              </a:lnSpc>
              <a:buFontTx/>
              <a:buNone/>
            </a:pPr>
            <a:r>
              <a:rPr lang="en-US" altLang="zh-CN" sz="2000" smtClean="0"/>
              <a:t>    while (true)</a:t>
            </a:r>
          </a:p>
          <a:p>
            <a:pPr eaLnBrk="1" hangingPunct="1">
              <a:lnSpc>
                <a:spcPct val="80000"/>
              </a:lnSpc>
              <a:buFontTx/>
              <a:buNone/>
            </a:pPr>
            <a:r>
              <a:rPr lang="en-US" altLang="zh-CN" sz="2000" smtClean="0"/>
              <a:t>    {</a:t>
            </a:r>
          </a:p>
          <a:p>
            <a:pPr eaLnBrk="1" hangingPunct="1">
              <a:lnSpc>
                <a:spcPct val="80000"/>
              </a:lnSpc>
              <a:buFontTx/>
              <a:buNone/>
            </a:pPr>
            <a:r>
              <a:rPr lang="en-US" altLang="zh-CN" sz="2000" smtClean="0"/>
              <a:t>        if (ticket &gt; 0) </a:t>
            </a:r>
            <a:r>
              <a:rPr lang="en-US" altLang="zh-CN" sz="2000" smtClean="0">
                <a:solidFill>
                  <a:srgbClr val="008000"/>
                </a:solidFill>
              </a:rPr>
              <a:t>// ticket</a:t>
            </a:r>
            <a:r>
              <a:rPr lang="zh-CN" altLang="en-US" sz="2000" smtClean="0">
                <a:solidFill>
                  <a:srgbClr val="008000"/>
                </a:solidFill>
              </a:rPr>
              <a:t>为全局变量</a:t>
            </a:r>
          </a:p>
          <a:p>
            <a:pPr eaLnBrk="1" hangingPunct="1">
              <a:lnSpc>
                <a:spcPct val="80000"/>
              </a:lnSpc>
              <a:buFontTx/>
              <a:buNone/>
            </a:pPr>
            <a:r>
              <a:rPr lang="zh-CN" altLang="en-US" sz="2000" smtClean="0"/>
              <a:t>        </a:t>
            </a:r>
            <a:r>
              <a:rPr lang="en-US" altLang="zh-CN" sz="2000" smtClean="0"/>
              <a:t>{</a:t>
            </a:r>
          </a:p>
          <a:p>
            <a:pPr eaLnBrk="1" hangingPunct="1">
              <a:lnSpc>
                <a:spcPct val="80000"/>
              </a:lnSpc>
              <a:buFontTx/>
              <a:buNone/>
            </a:pPr>
            <a:r>
              <a:rPr lang="en-US" altLang="zh-CN" sz="2000" smtClean="0"/>
              <a:t>              ticket--;</a:t>
            </a:r>
          </a:p>
          <a:p>
            <a:pPr eaLnBrk="1" hangingPunct="1">
              <a:lnSpc>
                <a:spcPct val="80000"/>
              </a:lnSpc>
              <a:buFontTx/>
              <a:buNone/>
            </a:pPr>
            <a:r>
              <a:rPr lang="en-US" altLang="zh-CN" sz="2000" smtClean="0"/>
              <a:t>              Console.WriteLine("</a:t>
            </a:r>
            <a:r>
              <a:rPr lang="zh-CN" altLang="en-US" sz="2000" smtClean="0"/>
              <a:t>剩余</a:t>
            </a:r>
            <a:r>
              <a:rPr lang="en-US" altLang="zh-CN" sz="2000" smtClean="0"/>
              <a:t>{0}</a:t>
            </a:r>
            <a:r>
              <a:rPr lang="zh-CN" altLang="en-US" sz="2000" smtClean="0"/>
              <a:t>张票</a:t>
            </a:r>
            <a:r>
              <a:rPr lang="en-US" altLang="zh-CN" sz="2000" smtClean="0"/>
              <a:t>", ticket);</a:t>
            </a:r>
          </a:p>
          <a:p>
            <a:pPr eaLnBrk="1" hangingPunct="1">
              <a:lnSpc>
                <a:spcPct val="80000"/>
              </a:lnSpc>
              <a:buFontTx/>
              <a:buNone/>
            </a:pPr>
            <a:r>
              <a:rPr lang="en-US" altLang="zh-CN" sz="2000" smtClean="0"/>
              <a:t>        }</a:t>
            </a:r>
          </a:p>
          <a:p>
            <a:pPr eaLnBrk="1" hangingPunct="1">
              <a:lnSpc>
                <a:spcPct val="80000"/>
              </a:lnSpc>
              <a:buFontTx/>
              <a:buNone/>
            </a:pPr>
            <a:r>
              <a:rPr lang="en-US" altLang="zh-CN" sz="2000" smtClean="0"/>
              <a:t>        else break; </a:t>
            </a:r>
          </a:p>
          <a:p>
            <a:pPr eaLnBrk="1" hangingPunct="1">
              <a:lnSpc>
                <a:spcPct val="80000"/>
              </a:lnSpc>
              <a:buFontTx/>
              <a:buNone/>
            </a:pPr>
            <a:r>
              <a:rPr lang="en-US" altLang="zh-CN" sz="2000" smtClean="0"/>
              <a:t>    }</a:t>
            </a:r>
          </a:p>
          <a:p>
            <a:pPr eaLnBrk="1" hangingPunct="1">
              <a:lnSpc>
                <a:spcPct val="80000"/>
              </a:lnSpc>
              <a:buFontTx/>
              <a:buNone/>
            </a:pPr>
            <a:r>
              <a:rPr lang="en-US" altLang="zh-CN" sz="2000" smtClean="0"/>
              <a:t>}</a:t>
            </a:r>
          </a:p>
        </p:txBody>
      </p:sp>
      <p:pic>
        <p:nvPicPr>
          <p:cNvPr id="46085" name="Picture 13" descr="MC900434389[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5650" y="3810000"/>
            <a:ext cx="18859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6" name="AutoShape 14"/>
          <p:cNvSpPr>
            <a:spLocks noChangeArrowheads="1"/>
          </p:cNvSpPr>
          <p:nvPr/>
        </p:nvSpPr>
        <p:spPr bwMode="auto">
          <a:xfrm>
            <a:off x="5943600" y="3733800"/>
            <a:ext cx="3200400" cy="1524000"/>
          </a:xfrm>
          <a:prstGeom prst="cloudCallout">
            <a:avLst>
              <a:gd name="adj1" fmla="val 31796"/>
              <a:gd name="adj2" fmla="val 28958"/>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lnSpc>
                <a:spcPct val="80000"/>
              </a:lnSpc>
              <a:spcAft>
                <a:spcPct val="0"/>
              </a:spcAft>
              <a:buFontTx/>
              <a:buNone/>
            </a:pPr>
            <a:r>
              <a:rPr kumimoji="1" lang="zh-CN" altLang="en-US" sz="2400">
                <a:solidFill>
                  <a:srgbClr val="000000"/>
                </a:solidFill>
              </a:rPr>
              <a:t>若启动两个线程并发执行</a:t>
            </a:r>
            <a:r>
              <a:rPr kumimoji="1" lang="en-US" altLang="zh-CN" sz="2400">
                <a:solidFill>
                  <a:srgbClr val="000000"/>
                </a:solidFill>
              </a:rPr>
              <a:t>Sell()</a:t>
            </a:r>
            <a:r>
              <a:rPr kumimoji="1" lang="zh-CN" altLang="en-US" sz="2400">
                <a:solidFill>
                  <a:srgbClr val="000000"/>
                </a:solidFill>
              </a:rPr>
              <a:t>，执行结果正确吗？</a:t>
            </a:r>
          </a:p>
        </p:txBody>
      </p:sp>
    </p:spTree>
    <p:extLst>
      <p:ext uri="{BB962C8B-B14F-4D97-AF65-F5344CB8AC3E}">
        <p14:creationId xmlns:p14="http://schemas.microsoft.com/office/powerpoint/2010/main" val="39289054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457200" y="1752600"/>
            <a:ext cx="8507413" cy="3886200"/>
          </a:xfrm>
        </p:spPr>
        <p:txBody>
          <a:bodyPr/>
          <a:lstStyle/>
          <a:p>
            <a:pPr eaLnBrk="1" hangingPunct="1">
              <a:buFontTx/>
              <a:buNone/>
            </a:pPr>
            <a:r>
              <a:rPr kumimoji="1" lang="zh-CN" altLang="en-US" smtClean="0">
                <a:solidFill>
                  <a:srgbClr val="FF0000"/>
                </a:solidFill>
              </a:rPr>
              <a:t>生产者和消费者两进程共享以下变量</a:t>
            </a:r>
            <a:r>
              <a:rPr kumimoji="1" lang="zh-CN" altLang="en-US" smtClean="0"/>
              <a:t>：</a:t>
            </a:r>
          </a:p>
          <a:p>
            <a:pPr eaLnBrk="1" hangingPunct="1"/>
            <a:r>
              <a:rPr kumimoji="1" lang="en-US" altLang="zh-CN" smtClean="0">
                <a:solidFill>
                  <a:srgbClr val="3333CC"/>
                </a:solidFill>
              </a:rPr>
              <a:t>const int </a:t>
            </a:r>
            <a:r>
              <a:rPr kumimoji="1" lang="en-US" altLang="zh-CN" smtClean="0"/>
              <a:t>n;</a:t>
            </a:r>
          </a:p>
          <a:p>
            <a:pPr eaLnBrk="1" hangingPunct="1"/>
            <a:r>
              <a:rPr kumimoji="1" lang="en-US" altLang="zh-CN" smtClean="0">
                <a:solidFill>
                  <a:srgbClr val="3333CC"/>
                </a:solidFill>
              </a:rPr>
              <a:t>ItemType </a:t>
            </a:r>
            <a:r>
              <a:rPr kumimoji="1" lang="en-US" altLang="zh-CN" smtClean="0"/>
              <a:t>buffer[n];</a:t>
            </a:r>
          </a:p>
          <a:p>
            <a:pPr eaLnBrk="1" hangingPunct="1"/>
            <a:r>
              <a:rPr kumimoji="1" lang="en-US" altLang="zh-CN" smtClean="0">
                <a:solidFill>
                  <a:srgbClr val="3333CC"/>
                </a:solidFill>
              </a:rPr>
              <a:t>int </a:t>
            </a:r>
            <a:r>
              <a:rPr kumimoji="1" lang="en-US" altLang="zh-CN" smtClean="0"/>
              <a:t>in, out;</a:t>
            </a:r>
            <a:r>
              <a:rPr kumimoji="1" lang="en-US" altLang="zh-CN" smtClean="0">
                <a:solidFill>
                  <a:srgbClr val="3333CC"/>
                </a:solidFill>
              </a:rPr>
              <a:t> </a:t>
            </a:r>
            <a:r>
              <a:rPr kumimoji="1" lang="en-US" altLang="zh-CN" smtClean="0">
                <a:solidFill>
                  <a:srgbClr val="008000"/>
                </a:solidFill>
              </a:rPr>
              <a:t>// 0, 1, …, n-1</a:t>
            </a:r>
          </a:p>
          <a:p>
            <a:pPr eaLnBrk="1" hangingPunct="1"/>
            <a:r>
              <a:rPr kumimoji="1" lang="en-US" altLang="zh-CN" smtClean="0">
                <a:solidFill>
                  <a:srgbClr val="3333CC"/>
                </a:solidFill>
              </a:rPr>
              <a:t>int </a:t>
            </a:r>
            <a:r>
              <a:rPr kumimoji="1" lang="en-US" altLang="zh-CN" smtClean="0"/>
              <a:t>counter;</a:t>
            </a:r>
            <a:r>
              <a:rPr kumimoji="1" lang="en-US" altLang="zh-CN" smtClean="0">
                <a:solidFill>
                  <a:srgbClr val="3333CC"/>
                </a:solidFill>
              </a:rPr>
              <a:t> </a:t>
            </a:r>
            <a:r>
              <a:rPr kumimoji="1" lang="en-US" altLang="zh-CN" smtClean="0">
                <a:solidFill>
                  <a:srgbClr val="008000"/>
                </a:solidFill>
              </a:rPr>
              <a:t>//  0, 1, …, n;</a:t>
            </a:r>
          </a:p>
        </p:txBody>
      </p:sp>
      <p:sp>
        <p:nvSpPr>
          <p:cNvPr id="62467" name="Rectangle 3"/>
          <p:cNvSpPr>
            <a:spLocks noGrp="1" noChangeArrowheads="1"/>
          </p:cNvSpPr>
          <p:nvPr>
            <p:ph type="title"/>
          </p:nvPr>
        </p:nvSpPr>
        <p:spPr>
          <a:noFill/>
        </p:spPr>
        <p:txBody>
          <a:bodyPr/>
          <a:lstStyle/>
          <a:p>
            <a:pPr eaLnBrk="1" hangingPunct="1"/>
            <a:r>
              <a:rPr lang="en-US" altLang="zh-CN" smtClean="0"/>
              <a:t>2.3 </a:t>
            </a:r>
            <a:r>
              <a:rPr lang="zh-CN" altLang="en-US" smtClean="0"/>
              <a:t>进程同步</a:t>
            </a:r>
          </a:p>
        </p:txBody>
      </p:sp>
    </p:spTree>
    <p:extLst>
      <p:ext uri="{BB962C8B-B14F-4D97-AF65-F5344CB8AC3E}">
        <p14:creationId xmlns:p14="http://schemas.microsoft.com/office/powerpoint/2010/main" val="2595695250"/>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71438" y="152400"/>
            <a:ext cx="4343400" cy="4592638"/>
          </a:xfrm>
          <a:prstGeom prst="rect">
            <a:avLst/>
          </a:prstGeom>
          <a:solidFill>
            <a:schemeClr val="accent1"/>
          </a:solidFill>
          <a:ln w="9525">
            <a:solidFill>
              <a:srgbClr val="00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120000"/>
              </a:lnSpc>
              <a:spcBef>
                <a:spcPct val="0"/>
              </a:spcBef>
              <a:buFontTx/>
              <a:buNone/>
            </a:pPr>
            <a:r>
              <a:rPr lang="en-US" altLang="zh-CN" sz="2200">
                <a:solidFill>
                  <a:srgbClr val="FF0000"/>
                </a:solidFill>
                <a:latin typeface="Times New Roman" panose="02020603050405020304" pitchFamily="18" charset="0"/>
                <a:ea typeface="宋体" panose="02010600030101010101" pitchFamily="2" charset="-122"/>
              </a:rPr>
              <a:t>producer</a:t>
            </a:r>
            <a:r>
              <a:rPr lang="en-US" altLang="zh-CN" sz="2200">
                <a:solidFill>
                  <a:srgbClr val="000000"/>
                </a:solidFill>
                <a:latin typeface="Times New Roman" panose="02020603050405020304" pitchFamily="18" charset="0"/>
                <a:ea typeface="宋体" panose="02010600030101010101" pitchFamily="2" charset="-122"/>
              </a:rPr>
              <a:t>:</a:t>
            </a:r>
          </a:p>
          <a:p>
            <a:pPr eaLnBrk="1" hangingPunct="1">
              <a:lnSpc>
                <a:spcPct val="120000"/>
              </a:lnSpc>
              <a:spcBef>
                <a:spcPct val="0"/>
              </a:spcBef>
              <a:buFontTx/>
              <a:buNone/>
            </a:pPr>
            <a:r>
              <a:rPr lang="en-US" altLang="zh-CN" sz="2200">
                <a:solidFill>
                  <a:srgbClr val="000000"/>
                </a:solidFill>
                <a:latin typeface="Times New Roman" panose="02020603050405020304" pitchFamily="18" charset="0"/>
                <a:ea typeface="宋体" panose="02010600030101010101" pitchFamily="2" charset="-122"/>
              </a:rPr>
              <a:t>while (true)</a:t>
            </a:r>
          </a:p>
          <a:p>
            <a:pPr eaLnBrk="1" hangingPunct="1">
              <a:lnSpc>
                <a:spcPct val="120000"/>
              </a:lnSpc>
              <a:spcBef>
                <a:spcPct val="0"/>
              </a:spcBef>
              <a:buFontTx/>
              <a:buNone/>
            </a:pPr>
            <a:r>
              <a:rPr lang="en-US" altLang="zh-CN" sz="2200">
                <a:solidFill>
                  <a:srgbClr val="000000"/>
                </a:solidFill>
                <a:latin typeface="Times New Roman" panose="02020603050405020304" pitchFamily="18" charset="0"/>
                <a:ea typeface="宋体" panose="02010600030101010101" pitchFamily="2" charset="-122"/>
              </a:rPr>
              <a:t>{</a:t>
            </a:r>
          </a:p>
          <a:p>
            <a:pPr eaLnBrk="1" hangingPunct="1">
              <a:lnSpc>
                <a:spcPct val="120000"/>
              </a:lnSpc>
              <a:spcBef>
                <a:spcPct val="0"/>
              </a:spcBef>
              <a:buFontTx/>
              <a:buNone/>
            </a:pPr>
            <a:r>
              <a:rPr lang="en-US" altLang="zh-CN" sz="2200">
                <a:solidFill>
                  <a:srgbClr val="000000"/>
                </a:solidFill>
                <a:latin typeface="Times New Roman" panose="02020603050405020304" pitchFamily="18" charset="0"/>
                <a:ea typeface="宋体" panose="02010600030101010101" pitchFamily="2" charset="-122"/>
              </a:rPr>
              <a:t>    </a:t>
            </a:r>
            <a:r>
              <a:rPr lang="en-US" altLang="zh-CN" sz="2200">
                <a:solidFill>
                  <a:srgbClr val="000000"/>
                </a:solidFill>
                <a:latin typeface="Courier New" panose="02070309020205020404" pitchFamily="49" charset="0"/>
                <a:ea typeface="宋体" panose="02010600030101010101" pitchFamily="2" charset="-122"/>
              </a:rPr>
              <a:t>…</a:t>
            </a:r>
            <a:endParaRPr lang="en-US" altLang="zh-CN" sz="2200">
              <a:solidFill>
                <a:srgbClr val="000000"/>
              </a:solidFill>
              <a:latin typeface="Times New Roman" panose="02020603050405020304" pitchFamily="18" charset="0"/>
              <a:ea typeface="宋体" panose="02010600030101010101" pitchFamily="2" charset="-122"/>
            </a:endParaRPr>
          </a:p>
          <a:p>
            <a:pPr eaLnBrk="1" hangingPunct="1">
              <a:lnSpc>
                <a:spcPct val="120000"/>
              </a:lnSpc>
              <a:spcBef>
                <a:spcPct val="0"/>
              </a:spcBef>
              <a:buFontTx/>
              <a:buNone/>
            </a:pPr>
            <a:r>
              <a:rPr lang="en-US" altLang="zh-CN" sz="2200">
                <a:solidFill>
                  <a:srgbClr val="000000"/>
                </a:solidFill>
                <a:latin typeface="Times New Roman" panose="02020603050405020304" pitchFamily="18" charset="0"/>
                <a:ea typeface="宋体" panose="02010600030101010101" pitchFamily="2" charset="-122"/>
              </a:rPr>
              <a:t>    </a:t>
            </a:r>
            <a:r>
              <a:rPr lang="zh-CN" altLang="en-US" sz="2200">
                <a:solidFill>
                  <a:srgbClr val="000000"/>
                </a:solidFill>
                <a:latin typeface="Times New Roman" panose="02020603050405020304" pitchFamily="18" charset="0"/>
              </a:rPr>
              <a:t>生产产品</a:t>
            </a:r>
            <a:r>
              <a:rPr lang="zh-CN" altLang="en-US" sz="2200">
                <a:solidFill>
                  <a:srgbClr val="000000"/>
                </a:solidFill>
                <a:latin typeface="Times New Roman" panose="02020603050405020304" pitchFamily="18" charset="0"/>
                <a:ea typeface="宋体" panose="02010600030101010101" pitchFamily="2" charset="-122"/>
              </a:rPr>
              <a:t> </a:t>
            </a:r>
            <a:r>
              <a:rPr lang="en-US" altLang="zh-CN" sz="2200">
                <a:solidFill>
                  <a:srgbClr val="3333CC"/>
                </a:solidFill>
                <a:latin typeface="Times New Roman" panose="02020603050405020304" pitchFamily="18" charset="0"/>
                <a:ea typeface="宋体" panose="02010600030101010101" pitchFamily="2" charset="-122"/>
              </a:rPr>
              <a:t>p1</a:t>
            </a:r>
            <a:r>
              <a:rPr lang="en-US" altLang="zh-CN" sz="2200">
                <a:solidFill>
                  <a:srgbClr val="000000"/>
                </a:solidFill>
                <a:latin typeface="Times New Roman" panose="02020603050405020304" pitchFamily="18" charset="0"/>
                <a:ea typeface="宋体" panose="02010600030101010101" pitchFamily="2" charset="-122"/>
              </a:rPr>
              <a:t>;</a:t>
            </a:r>
          </a:p>
          <a:p>
            <a:pPr eaLnBrk="1" hangingPunct="1">
              <a:lnSpc>
                <a:spcPct val="120000"/>
              </a:lnSpc>
              <a:spcBef>
                <a:spcPct val="0"/>
              </a:spcBef>
              <a:buFontTx/>
              <a:buNone/>
            </a:pPr>
            <a:r>
              <a:rPr lang="en-US" altLang="zh-CN" sz="2200">
                <a:solidFill>
                  <a:srgbClr val="000000"/>
                </a:solidFill>
                <a:latin typeface="Times New Roman" panose="02020603050405020304" pitchFamily="18" charset="0"/>
                <a:ea typeface="宋体" panose="02010600030101010101" pitchFamily="2" charset="-122"/>
              </a:rPr>
              <a:t>    while (</a:t>
            </a:r>
            <a:r>
              <a:rPr lang="en-US" altLang="zh-CN" sz="2200">
                <a:solidFill>
                  <a:srgbClr val="3333CC"/>
                </a:solidFill>
                <a:latin typeface="Times New Roman" panose="02020603050405020304" pitchFamily="18" charset="0"/>
                <a:ea typeface="宋体" panose="02010600030101010101" pitchFamily="2" charset="-122"/>
              </a:rPr>
              <a:t>counter</a:t>
            </a:r>
            <a:r>
              <a:rPr lang="en-US" altLang="zh-CN" sz="2200">
                <a:solidFill>
                  <a:srgbClr val="000000"/>
                </a:solidFill>
                <a:latin typeface="Times New Roman" panose="02020603050405020304" pitchFamily="18" charset="0"/>
                <a:ea typeface="宋体" panose="02010600030101010101" pitchFamily="2" charset="-122"/>
              </a:rPr>
              <a:t> ==</a:t>
            </a:r>
            <a:r>
              <a:rPr lang="en-US" altLang="zh-CN" sz="2200">
                <a:solidFill>
                  <a:srgbClr val="3333CC"/>
                </a:solidFill>
                <a:latin typeface="Times New Roman" panose="02020603050405020304" pitchFamily="18" charset="0"/>
                <a:ea typeface="宋体" panose="02010600030101010101" pitchFamily="2" charset="-122"/>
              </a:rPr>
              <a:t> n</a:t>
            </a:r>
            <a:r>
              <a:rPr lang="en-US" altLang="zh-CN" sz="2200">
                <a:solidFill>
                  <a:srgbClr val="000000"/>
                </a:solidFill>
                <a:latin typeface="Times New Roman" panose="02020603050405020304" pitchFamily="18" charset="0"/>
                <a:ea typeface="宋体" panose="02010600030101010101" pitchFamily="2" charset="-122"/>
              </a:rPr>
              <a:t>) { } </a:t>
            </a:r>
            <a:r>
              <a:rPr lang="en-US" altLang="zh-CN" sz="2200">
                <a:solidFill>
                  <a:srgbClr val="008000"/>
                </a:solidFill>
              </a:rPr>
              <a:t>// </a:t>
            </a:r>
            <a:r>
              <a:rPr lang="zh-CN" altLang="en-US" sz="2200">
                <a:solidFill>
                  <a:srgbClr val="008000"/>
                </a:solidFill>
              </a:rPr>
              <a:t>等待</a:t>
            </a:r>
          </a:p>
          <a:p>
            <a:pPr eaLnBrk="1" hangingPunct="1">
              <a:lnSpc>
                <a:spcPct val="120000"/>
              </a:lnSpc>
              <a:spcBef>
                <a:spcPct val="0"/>
              </a:spcBef>
              <a:buFontTx/>
              <a:buNone/>
            </a:pPr>
            <a:r>
              <a:rPr lang="zh-CN" altLang="en-US" sz="2200">
                <a:solidFill>
                  <a:srgbClr val="008000"/>
                </a:solidFill>
                <a:latin typeface="Times New Roman" panose="02020603050405020304" pitchFamily="18" charset="0"/>
                <a:ea typeface="宋体" panose="02010600030101010101" pitchFamily="2" charset="-122"/>
              </a:rPr>
              <a:t>    </a:t>
            </a:r>
            <a:r>
              <a:rPr lang="en-US" altLang="zh-CN" sz="2200">
                <a:solidFill>
                  <a:srgbClr val="008000"/>
                </a:solidFill>
              </a:rPr>
              <a:t>// counter&lt;n</a:t>
            </a:r>
            <a:r>
              <a:rPr lang="zh-CN" altLang="en-US" sz="2200">
                <a:solidFill>
                  <a:srgbClr val="008000"/>
                </a:solidFill>
              </a:rPr>
              <a:t>，有位置放新产品</a:t>
            </a:r>
            <a:endParaRPr lang="zh-CN" altLang="en-US" sz="2200">
              <a:solidFill>
                <a:srgbClr val="008000"/>
              </a:solidFill>
              <a:latin typeface="Times New Roman" panose="02020603050405020304" pitchFamily="18" charset="0"/>
              <a:ea typeface="宋体" panose="02010600030101010101" pitchFamily="2" charset="-122"/>
            </a:endParaRPr>
          </a:p>
          <a:p>
            <a:pPr eaLnBrk="1" hangingPunct="1">
              <a:lnSpc>
                <a:spcPct val="120000"/>
              </a:lnSpc>
              <a:spcBef>
                <a:spcPct val="0"/>
              </a:spcBef>
              <a:buFontTx/>
              <a:buNone/>
            </a:pPr>
            <a:r>
              <a:rPr lang="zh-CN" altLang="en-US" sz="2200">
                <a:solidFill>
                  <a:srgbClr val="000000"/>
                </a:solidFill>
                <a:latin typeface="Times New Roman" panose="02020603050405020304" pitchFamily="18" charset="0"/>
                <a:ea typeface="宋体" panose="02010600030101010101" pitchFamily="2" charset="-122"/>
              </a:rPr>
              <a:t>    </a:t>
            </a:r>
            <a:r>
              <a:rPr lang="en-US" altLang="zh-CN" sz="2200">
                <a:solidFill>
                  <a:srgbClr val="3333CC"/>
                </a:solidFill>
                <a:latin typeface="Times New Roman" panose="02020603050405020304" pitchFamily="18" charset="0"/>
                <a:ea typeface="宋体" panose="02010600030101010101" pitchFamily="2" charset="-122"/>
              </a:rPr>
              <a:t>buffer[in]</a:t>
            </a:r>
            <a:r>
              <a:rPr lang="en-US" altLang="zh-CN" sz="2200">
                <a:solidFill>
                  <a:srgbClr val="000000"/>
                </a:solidFill>
                <a:latin typeface="Times New Roman" panose="02020603050405020304" pitchFamily="18" charset="0"/>
                <a:ea typeface="宋体" panose="02010600030101010101" pitchFamily="2" charset="-122"/>
              </a:rPr>
              <a:t> = </a:t>
            </a:r>
            <a:r>
              <a:rPr lang="en-US" altLang="zh-CN" sz="2200">
                <a:solidFill>
                  <a:srgbClr val="3333CC"/>
                </a:solidFill>
                <a:latin typeface="Times New Roman" panose="02020603050405020304" pitchFamily="18" charset="0"/>
                <a:ea typeface="宋体" panose="02010600030101010101" pitchFamily="2" charset="-122"/>
              </a:rPr>
              <a:t>p1</a:t>
            </a:r>
            <a:r>
              <a:rPr lang="en-US" altLang="zh-CN" sz="2200">
                <a:solidFill>
                  <a:srgbClr val="000000"/>
                </a:solidFill>
                <a:latin typeface="Times New Roman" panose="02020603050405020304" pitchFamily="18" charset="0"/>
                <a:ea typeface="宋体" panose="02010600030101010101" pitchFamily="2" charset="-122"/>
              </a:rPr>
              <a:t>; </a:t>
            </a:r>
            <a:r>
              <a:rPr lang="en-US" altLang="zh-CN" sz="2400">
                <a:solidFill>
                  <a:srgbClr val="008000"/>
                </a:solidFill>
              </a:rPr>
              <a:t>// </a:t>
            </a:r>
            <a:r>
              <a:rPr lang="zh-CN" altLang="en-US" sz="2400">
                <a:solidFill>
                  <a:srgbClr val="008000"/>
                </a:solidFill>
              </a:rPr>
              <a:t>放新产品</a:t>
            </a:r>
          </a:p>
          <a:p>
            <a:pPr eaLnBrk="1" hangingPunct="1">
              <a:lnSpc>
                <a:spcPct val="120000"/>
              </a:lnSpc>
              <a:spcBef>
                <a:spcPct val="0"/>
              </a:spcBef>
              <a:buFontTx/>
              <a:buNone/>
            </a:pPr>
            <a:r>
              <a:rPr lang="zh-CN" altLang="en-US" sz="2400">
                <a:solidFill>
                  <a:srgbClr val="008000"/>
                </a:solidFill>
              </a:rPr>
              <a:t>   </a:t>
            </a:r>
            <a:r>
              <a:rPr lang="en-US" altLang="zh-CN" sz="2200">
                <a:solidFill>
                  <a:srgbClr val="3333CC"/>
                </a:solidFill>
                <a:latin typeface="Times New Roman" panose="02020603050405020304" pitchFamily="18" charset="0"/>
                <a:ea typeface="宋体" panose="02010600030101010101" pitchFamily="2" charset="-122"/>
              </a:rPr>
              <a:t>in = (in + 1) % n; </a:t>
            </a:r>
          </a:p>
          <a:p>
            <a:pPr eaLnBrk="1" hangingPunct="1">
              <a:lnSpc>
                <a:spcPct val="120000"/>
              </a:lnSpc>
              <a:spcBef>
                <a:spcPct val="0"/>
              </a:spcBef>
              <a:buFontTx/>
              <a:buNone/>
            </a:pPr>
            <a:r>
              <a:rPr lang="en-US" altLang="zh-CN" sz="2200">
                <a:solidFill>
                  <a:srgbClr val="3333CC"/>
                </a:solidFill>
                <a:latin typeface="Times New Roman" panose="02020603050405020304" pitchFamily="18" charset="0"/>
                <a:ea typeface="宋体" panose="02010600030101010101" pitchFamily="2" charset="-122"/>
              </a:rPr>
              <a:t>    counter++;</a:t>
            </a:r>
            <a:endParaRPr lang="en-US" altLang="zh-CN" sz="2200">
              <a:solidFill>
                <a:srgbClr val="000000"/>
              </a:solidFill>
              <a:latin typeface="Times New Roman" panose="02020603050405020304" pitchFamily="18" charset="0"/>
              <a:ea typeface="宋体" panose="02010600030101010101" pitchFamily="2" charset="-122"/>
            </a:endParaRPr>
          </a:p>
          <a:p>
            <a:pPr eaLnBrk="1" hangingPunct="1">
              <a:lnSpc>
                <a:spcPct val="120000"/>
              </a:lnSpc>
              <a:spcBef>
                <a:spcPct val="0"/>
              </a:spcBef>
              <a:buFontTx/>
              <a:buNone/>
            </a:pPr>
            <a:r>
              <a:rPr lang="en-US" altLang="zh-CN" sz="2200">
                <a:solidFill>
                  <a:srgbClr val="000000"/>
                </a:solidFill>
                <a:latin typeface="Times New Roman" panose="02020603050405020304" pitchFamily="18" charset="0"/>
                <a:ea typeface="宋体" panose="02010600030101010101" pitchFamily="2" charset="-122"/>
              </a:rPr>
              <a:t>}</a:t>
            </a:r>
          </a:p>
        </p:txBody>
      </p:sp>
      <p:sp>
        <p:nvSpPr>
          <p:cNvPr id="420867" name="Text Box 3"/>
          <p:cNvSpPr txBox="1">
            <a:spLocks noChangeArrowheads="1"/>
          </p:cNvSpPr>
          <p:nvPr/>
        </p:nvSpPr>
        <p:spPr bwMode="auto">
          <a:xfrm>
            <a:off x="4525963" y="152400"/>
            <a:ext cx="4560887" cy="4519613"/>
          </a:xfrm>
          <a:prstGeom prst="rect">
            <a:avLst/>
          </a:prstGeom>
          <a:solidFill>
            <a:schemeClr val="accent1"/>
          </a:solidFill>
          <a:ln w="9525">
            <a:solidFill>
              <a:srgbClr val="00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120000"/>
              </a:lnSpc>
              <a:spcBef>
                <a:spcPct val="0"/>
              </a:spcBef>
              <a:buFontTx/>
              <a:buNone/>
            </a:pPr>
            <a:r>
              <a:rPr lang="en-US" altLang="zh-CN" sz="2200">
                <a:solidFill>
                  <a:srgbClr val="FF0000"/>
                </a:solidFill>
                <a:latin typeface="Times New Roman" panose="02020603050405020304" pitchFamily="18" charset="0"/>
                <a:ea typeface="宋体" panose="02010600030101010101" pitchFamily="2" charset="-122"/>
              </a:rPr>
              <a:t>consumer</a:t>
            </a:r>
            <a:r>
              <a:rPr lang="en-US" altLang="zh-CN" sz="2200">
                <a:solidFill>
                  <a:srgbClr val="000000"/>
                </a:solidFill>
                <a:latin typeface="Times New Roman" panose="02020603050405020304" pitchFamily="18" charset="0"/>
                <a:ea typeface="宋体" panose="02010600030101010101" pitchFamily="2" charset="-122"/>
              </a:rPr>
              <a:t>: </a:t>
            </a:r>
          </a:p>
          <a:p>
            <a:pPr eaLnBrk="1" hangingPunct="1">
              <a:lnSpc>
                <a:spcPct val="120000"/>
              </a:lnSpc>
              <a:spcBef>
                <a:spcPct val="0"/>
              </a:spcBef>
              <a:buFontTx/>
              <a:buNone/>
            </a:pPr>
            <a:r>
              <a:rPr lang="en-US" altLang="zh-CN" sz="2200">
                <a:solidFill>
                  <a:srgbClr val="000000"/>
                </a:solidFill>
                <a:latin typeface="Times New Roman" panose="02020603050405020304" pitchFamily="18" charset="0"/>
                <a:ea typeface="宋体" panose="02010600030101010101" pitchFamily="2" charset="-122"/>
              </a:rPr>
              <a:t>while (true)</a:t>
            </a:r>
          </a:p>
          <a:p>
            <a:pPr eaLnBrk="1" hangingPunct="1">
              <a:lnSpc>
                <a:spcPct val="120000"/>
              </a:lnSpc>
              <a:spcBef>
                <a:spcPct val="0"/>
              </a:spcBef>
              <a:buFontTx/>
              <a:buNone/>
            </a:pPr>
            <a:r>
              <a:rPr lang="en-US" altLang="zh-CN" sz="2200">
                <a:solidFill>
                  <a:srgbClr val="000000"/>
                </a:solidFill>
                <a:latin typeface="Times New Roman" panose="02020603050405020304" pitchFamily="18" charset="0"/>
                <a:ea typeface="宋体" panose="02010600030101010101" pitchFamily="2" charset="-122"/>
              </a:rPr>
              <a:t>{</a:t>
            </a:r>
          </a:p>
          <a:p>
            <a:pPr eaLnBrk="1" hangingPunct="1">
              <a:lnSpc>
                <a:spcPct val="120000"/>
              </a:lnSpc>
              <a:spcBef>
                <a:spcPct val="0"/>
              </a:spcBef>
              <a:buFontTx/>
              <a:buNone/>
            </a:pPr>
            <a:r>
              <a:rPr lang="en-US" altLang="zh-CN" sz="2200">
                <a:solidFill>
                  <a:srgbClr val="000000"/>
                </a:solidFill>
                <a:latin typeface="Times New Roman" panose="02020603050405020304" pitchFamily="18" charset="0"/>
                <a:ea typeface="宋体" panose="02010600030101010101" pitchFamily="2" charset="-122"/>
              </a:rPr>
              <a:t>    while (</a:t>
            </a:r>
            <a:r>
              <a:rPr lang="en-US" altLang="zh-CN" sz="2200">
                <a:solidFill>
                  <a:srgbClr val="3333CC"/>
                </a:solidFill>
                <a:latin typeface="Times New Roman" panose="02020603050405020304" pitchFamily="18" charset="0"/>
                <a:ea typeface="宋体" panose="02010600030101010101" pitchFamily="2" charset="-122"/>
              </a:rPr>
              <a:t>counter</a:t>
            </a:r>
            <a:r>
              <a:rPr lang="en-US" altLang="zh-CN" sz="2200">
                <a:solidFill>
                  <a:srgbClr val="000000"/>
                </a:solidFill>
                <a:latin typeface="Times New Roman" panose="02020603050405020304" pitchFamily="18" charset="0"/>
                <a:ea typeface="宋体" panose="02010600030101010101" pitchFamily="2" charset="-122"/>
              </a:rPr>
              <a:t> == </a:t>
            </a:r>
            <a:r>
              <a:rPr lang="en-US" altLang="zh-CN" sz="2200">
                <a:solidFill>
                  <a:srgbClr val="3333CC"/>
                </a:solidFill>
                <a:latin typeface="Times New Roman" panose="02020603050405020304" pitchFamily="18" charset="0"/>
                <a:ea typeface="宋体" panose="02010600030101010101" pitchFamily="2" charset="-122"/>
              </a:rPr>
              <a:t>0</a:t>
            </a:r>
            <a:r>
              <a:rPr lang="en-US" altLang="zh-CN" sz="2200">
                <a:solidFill>
                  <a:srgbClr val="000000"/>
                </a:solidFill>
                <a:latin typeface="Times New Roman" panose="02020603050405020304" pitchFamily="18" charset="0"/>
                <a:ea typeface="宋体" panose="02010600030101010101" pitchFamily="2" charset="-122"/>
              </a:rPr>
              <a:t>) { } </a:t>
            </a:r>
            <a:r>
              <a:rPr lang="en-US" altLang="zh-CN" sz="2200">
                <a:solidFill>
                  <a:srgbClr val="008000"/>
                </a:solidFill>
              </a:rPr>
              <a:t>// </a:t>
            </a:r>
            <a:r>
              <a:rPr lang="zh-CN" altLang="en-US" sz="2200">
                <a:solidFill>
                  <a:srgbClr val="008000"/>
                </a:solidFill>
              </a:rPr>
              <a:t>等待</a:t>
            </a:r>
          </a:p>
          <a:p>
            <a:pPr eaLnBrk="1" hangingPunct="1">
              <a:lnSpc>
                <a:spcPct val="120000"/>
              </a:lnSpc>
              <a:spcBef>
                <a:spcPct val="0"/>
              </a:spcBef>
              <a:buFontTx/>
              <a:buNone/>
            </a:pPr>
            <a:r>
              <a:rPr lang="zh-CN" altLang="en-US" sz="2200">
                <a:solidFill>
                  <a:srgbClr val="008000"/>
                </a:solidFill>
              </a:rPr>
              <a:t>   </a:t>
            </a:r>
            <a:r>
              <a:rPr lang="en-US" altLang="zh-CN" sz="2200">
                <a:solidFill>
                  <a:srgbClr val="008000"/>
                </a:solidFill>
              </a:rPr>
              <a:t>// counter&gt;0</a:t>
            </a:r>
            <a:r>
              <a:rPr lang="zh-CN" altLang="en-US" sz="2200">
                <a:solidFill>
                  <a:srgbClr val="008000"/>
                </a:solidFill>
              </a:rPr>
              <a:t>，有新产品</a:t>
            </a:r>
          </a:p>
          <a:p>
            <a:pPr eaLnBrk="1" hangingPunct="1">
              <a:lnSpc>
                <a:spcPct val="120000"/>
              </a:lnSpc>
              <a:spcBef>
                <a:spcPct val="0"/>
              </a:spcBef>
              <a:buFontTx/>
              <a:buNone/>
            </a:pPr>
            <a:r>
              <a:rPr lang="zh-CN" altLang="en-US" sz="2200">
                <a:solidFill>
                  <a:srgbClr val="008000"/>
                </a:solidFill>
              </a:rPr>
              <a:t>   </a:t>
            </a:r>
            <a:r>
              <a:rPr lang="en-US" altLang="zh-CN" sz="2200">
                <a:solidFill>
                  <a:srgbClr val="3333CC"/>
                </a:solidFill>
                <a:latin typeface="Times New Roman" panose="02020603050405020304" pitchFamily="18" charset="0"/>
                <a:ea typeface="宋体" panose="02010600030101010101" pitchFamily="2" charset="-122"/>
              </a:rPr>
              <a:t>p2 = buffer[out]; </a:t>
            </a:r>
            <a:r>
              <a:rPr lang="en-US" altLang="zh-CN" sz="2200">
                <a:solidFill>
                  <a:srgbClr val="008000"/>
                </a:solidFill>
              </a:rPr>
              <a:t>// </a:t>
            </a:r>
            <a:r>
              <a:rPr lang="zh-CN" altLang="en-US" sz="2200">
                <a:solidFill>
                  <a:srgbClr val="008000"/>
                </a:solidFill>
              </a:rPr>
              <a:t>取出产品</a:t>
            </a:r>
            <a:endParaRPr lang="zh-CN" altLang="en-US" sz="2200">
              <a:solidFill>
                <a:srgbClr val="3333CC"/>
              </a:solidFill>
              <a:latin typeface="Times New Roman" panose="02020603050405020304" pitchFamily="18" charset="0"/>
              <a:ea typeface="宋体" panose="02010600030101010101" pitchFamily="2" charset="-122"/>
            </a:endParaRPr>
          </a:p>
          <a:p>
            <a:pPr eaLnBrk="1" hangingPunct="1">
              <a:lnSpc>
                <a:spcPct val="120000"/>
              </a:lnSpc>
              <a:spcBef>
                <a:spcPct val="0"/>
              </a:spcBef>
              <a:buFontTx/>
              <a:buNone/>
            </a:pPr>
            <a:r>
              <a:rPr lang="zh-CN" altLang="en-US" sz="2200">
                <a:solidFill>
                  <a:srgbClr val="3333CC"/>
                </a:solidFill>
                <a:latin typeface="Times New Roman" panose="02020603050405020304" pitchFamily="18" charset="0"/>
                <a:ea typeface="宋体" panose="02010600030101010101" pitchFamily="2" charset="-122"/>
              </a:rPr>
              <a:t>    </a:t>
            </a:r>
            <a:r>
              <a:rPr lang="en-US" altLang="zh-CN" sz="2200">
                <a:solidFill>
                  <a:srgbClr val="3333CC"/>
                </a:solidFill>
                <a:latin typeface="Times New Roman" panose="02020603050405020304" pitchFamily="18" charset="0"/>
                <a:ea typeface="宋体" panose="02010600030101010101" pitchFamily="2" charset="-122"/>
              </a:rPr>
              <a:t>out = (out + 1) % n;</a:t>
            </a:r>
          </a:p>
          <a:p>
            <a:pPr eaLnBrk="1" hangingPunct="1">
              <a:lnSpc>
                <a:spcPct val="120000"/>
              </a:lnSpc>
              <a:spcBef>
                <a:spcPct val="0"/>
              </a:spcBef>
              <a:buFontTx/>
              <a:buNone/>
            </a:pPr>
            <a:r>
              <a:rPr lang="en-US" altLang="zh-CN" sz="2200">
                <a:solidFill>
                  <a:srgbClr val="3333CC"/>
                </a:solidFill>
                <a:latin typeface="Times New Roman" panose="02020603050405020304" pitchFamily="18" charset="0"/>
                <a:ea typeface="宋体" panose="02010600030101010101" pitchFamily="2" charset="-122"/>
              </a:rPr>
              <a:t>   counter--;</a:t>
            </a:r>
          </a:p>
          <a:p>
            <a:pPr eaLnBrk="1" hangingPunct="1">
              <a:lnSpc>
                <a:spcPct val="120000"/>
              </a:lnSpc>
              <a:spcBef>
                <a:spcPct val="0"/>
              </a:spcBef>
              <a:buFontTx/>
              <a:buNone/>
            </a:pPr>
            <a:r>
              <a:rPr lang="en-US" altLang="zh-CN" sz="2200">
                <a:solidFill>
                  <a:srgbClr val="3333CC"/>
                </a:solidFill>
                <a:latin typeface="Times New Roman" panose="02020603050405020304" pitchFamily="18" charset="0"/>
                <a:ea typeface="宋体" panose="02010600030101010101" pitchFamily="2" charset="-122"/>
              </a:rPr>
              <a:t>   </a:t>
            </a:r>
            <a:r>
              <a:rPr lang="zh-CN" altLang="en-US" sz="2200">
                <a:solidFill>
                  <a:srgbClr val="000000"/>
                </a:solidFill>
                <a:latin typeface="Times New Roman" panose="02020603050405020304" pitchFamily="18" charset="0"/>
              </a:rPr>
              <a:t>消耗产品</a:t>
            </a:r>
            <a:r>
              <a:rPr lang="en-US" altLang="zh-CN" sz="2200">
                <a:solidFill>
                  <a:srgbClr val="3333CC"/>
                </a:solidFill>
                <a:latin typeface="Times New Roman" panose="02020603050405020304" pitchFamily="18" charset="0"/>
                <a:ea typeface="宋体" panose="02010600030101010101" pitchFamily="2" charset="-122"/>
              </a:rPr>
              <a:t>p2;</a:t>
            </a:r>
          </a:p>
          <a:p>
            <a:pPr eaLnBrk="1" hangingPunct="1">
              <a:lnSpc>
                <a:spcPct val="120000"/>
              </a:lnSpc>
              <a:spcBef>
                <a:spcPct val="0"/>
              </a:spcBef>
              <a:buFontTx/>
              <a:buNone/>
            </a:pPr>
            <a:r>
              <a:rPr lang="en-US" altLang="zh-CN" sz="2200">
                <a:solidFill>
                  <a:srgbClr val="3333CC"/>
                </a:solidFill>
                <a:latin typeface="Times New Roman" panose="02020603050405020304" pitchFamily="18" charset="0"/>
                <a:ea typeface="宋体" panose="02010600030101010101" pitchFamily="2" charset="-122"/>
              </a:rPr>
              <a:t>   </a:t>
            </a:r>
            <a:r>
              <a:rPr lang="en-US" altLang="zh-CN" sz="2200">
                <a:solidFill>
                  <a:srgbClr val="000000"/>
                </a:solidFill>
                <a:latin typeface="Courier New" panose="02070309020205020404" pitchFamily="49" charset="0"/>
                <a:ea typeface="宋体" panose="02010600030101010101" pitchFamily="2" charset="-122"/>
              </a:rPr>
              <a:t>…</a:t>
            </a:r>
            <a:endParaRPr lang="en-US" altLang="zh-CN" sz="2200">
              <a:solidFill>
                <a:srgbClr val="000000"/>
              </a:solidFill>
              <a:latin typeface="Times New Roman" panose="02020603050405020304" pitchFamily="18" charset="0"/>
              <a:ea typeface="宋体" panose="02010600030101010101" pitchFamily="2" charset="-122"/>
            </a:endParaRPr>
          </a:p>
          <a:p>
            <a:pPr eaLnBrk="1" hangingPunct="1">
              <a:lnSpc>
                <a:spcPct val="120000"/>
              </a:lnSpc>
              <a:spcBef>
                <a:spcPct val="0"/>
              </a:spcBef>
              <a:buFontTx/>
              <a:buNone/>
            </a:pPr>
            <a:r>
              <a:rPr lang="en-US" altLang="zh-CN" sz="2200">
                <a:solidFill>
                  <a:srgbClr val="000000"/>
                </a:solidFill>
                <a:latin typeface="Times New Roman" panose="02020603050405020304" pitchFamily="18" charset="0"/>
                <a:ea typeface="宋体" panose="02010600030101010101" pitchFamily="2" charset="-122"/>
              </a:rPr>
              <a:t>}</a:t>
            </a:r>
          </a:p>
        </p:txBody>
      </p:sp>
      <p:grpSp>
        <p:nvGrpSpPr>
          <p:cNvPr id="63492" name="Group 4"/>
          <p:cNvGrpSpPr>
            <a:grpSpLocks/>
          </p:cNvGrpSpPr>
          <p:nvPr/>
        </p:nvGrpSpPr>
        <p:grpSpPr bwMode="auto">
          <a:xfrm>
            <a:off x="1676400" y="5638800"/>
            <a:ext cx="5943600" cy="990600"/>
            <a:chOff x="816" y="3408"/>
            <a:chExt cx="3744" cy="624"/>
          </a:xfrm>
        </p:grpSpPr>
        <p:sp>
          <p:nvSpPr>
            <p:cNvPr id="63506" name="Rectangle 5"/>
            <p:cNvSpPr>
              <a:spLocks noChangeArrowheads="1"/>
            </p:cNvSpPr>
            <p:nvPr/>
          </p:nvSpPr>
          <p:spPr bwMode="auto">
            <a:xfrm>
              <a:off x="912" y="3552"/>
              <a:ext cx="288" cy="384"/>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Char char="•"/>
              </a:pPr>
              <a:endParaRPr lang="zh-CN" altLang="en-US" sz="2400">
                <a:solidFill>
                  <a:srgbClr val="000000"/>
                </a:solidFill>
              </a:endParaRPr>
            </a:p>
          </p:txBody>
        </p:sp>
        <p:sp>
          <p:nvSpPr>
            <p:cNvPr id="63507" name="Rectangle 6"/>
            <p:cNvSpPr>
              <a:spLocks noChangeArrowheads="1"/>
            </p:cNvSpPr>
            <p:nvPr/>
          </p:nvSpPr>
          <p:spPr bwMode="auto">
            <a:xfrm>
              <a:off x="1200" y="3552"/>
              <a:ext cx="576" cy="384"/>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algn="ctr" eaLnBrk="1" hangingPunct="1">
                <a:lnSpc>
                  <a:spcPct val="80000"/>
                </a:lnSpc>
                <a:buFontTx/>
                <a:buNone/>
              </a:pPr>
              <a:r>
                <a:rPr lang="en-US" altLang="zh-CN" sz="2400">
                  <a:solidFill>
                    <a:srgbClr val="000000"/>
                  </a:solidFill>
                </a:rPr>
                <a:t>……</a:t>
              </a:r>
            </a:p>
          </p:txBody>
        </p:sp>
        <p:sp>
          <p:nvSpPr>
            <p:cNvPr id="63508" name="Rectangle 7"/>
            <p:cNvSpPr>
              <a:spLocks noChangeArrowheads="1"/>
            </p:cNvSpPr>
            <p:nvPr/>
          </p:nvSpPr>
          <p:spPr bwMode="auto">
            <a:xfrm>
              <a:off x="1776" y="3552"/>
              <a:ext cx="288" cy="384"/>
            </a:xfrm>
            <a:prstGeom prst="rect">
              <a:avLst/>
            </a:prstGeom>
            <a:solidFill>
              <a:srgbClr val="008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Char char="•"/>
              </a:pPr>
              <a:endParaRPr lang="zh-CN" altLang="en-US" sz="2400">
                <a:solidFill>
                  <a:srgbClr val="000000"/>
                </a:solidFill>
              </a:endParaRPr>
            </a:p>
          </p:txBody>
        </p:sp>
        <p:sp>
          <p:nvSpPr>
            <p:cNvPr id="63509" name="Rectangle 8"/>
            <p:cNvSpPr>
              <a:spLocks noChangeArrowheads="1"/>
            </p:cNvSpPr>
            <p:nvPr/>
          </p:nvSpPr>
          <p:spPr bwMode="auto">
            <a:xfrm>
              <a:off x="2064" y="3552"/>
              <a:ext cx="288" cy="384"/>
            </a:xfrm>
            <a:prstGeom prst="rect">
              <a:avLst/>
            </a:prstGeom>
            <a:solidFill>
              <a:srgbClr val="008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Char char="•"/>
              </a:pPr>
              <a:endParaRPr lang="zh-CN" altLang="en-US" sz="2400">
                <a:solidFill>
                  <a:srgbClr val="000000"/>
                </a:solidFill>
              </a:endParaRPr>
            </a:p>
          </p:txBody>
        </p:sp>
        <p:sp>
          <p:nvSpPr>
            <p:cNvPr id="63510" name="Rectangle 9"/>
            <p:cNvSpPr>
              <a:spLocks noChangeArrowheads="1"/>
            </p:cNvSpPr>
            <p:nvPr/>
          </p:nvSpPr>
          <p:spPr bwMode="auto">
            <a:xfrm>
              <a:off x="3072" y="3552"/>
              <a:ext cx="288" cy="384"/>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Char char="•"/>
              </a:pPr>
              <a:endParaRPr lang="zh-CN" altLang="en-US" sz="2400">
                <a:solidFill>
                  <a:srgbClr val="000000"/>
                </a:solidFill>
              </a:endParaRPr>
            </a:p>
          </p:txBody>
        </p:sp>
        <p:sp>
          <p:nvSpPr>
            <p:cNvPr id="63511" name="Rectangle 10"/>
            <p:cNvSpPr>
              <a:spLocks noChangeArrowheads="1"/>
            </p:cNvSpPr>
            <p:nvPr/>
          </p:nvSpPr>
          <p:spPr bwMode="auto">
            <a:xfrm>
              <a:off x="3360" y="3552"/>
              <a:ext cx="288" cy="384"/>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Char char="•"/>
              </a:pPr>
              <a:endParaRPr lang="zh-CN" altLang="en-US" sz="2400">
                <a:solidFill>
                  <a:srgbClr val="000000"/>
                </a:solidFill>
              </a:endParaRPr>
            </a:p>
          </p:txBody>
        </p:sp>
        <p:sp>
          <p:nvSpPr>
            <p:cNvPr id="63512" name="Rectangle 11"/>
            <p:cNvSpPr>
              <a:spLocks noChangeArrowheads="1"/>
            </p:cNvSpPr>
            <p:nvPr/>
          </p:nvSpPr>
          <p:spPr bwMode="auto">
            <a:xfrm>
              <a:off x="2352" y="3552"/>
              <a:ext cx="720" cy="384"/>
            </a:xfrm>
            <a:prstGeom prst="rect">
              <a:avLst/>
            </a:prstGeom>
            <a:solidFill>
              <a:srgbClr val="008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algn="ctr" eaLnBrk="1" hangingPunct="1">
                <a:lnSpc>
                  <a:spcPct val="80000"/>
                </a:lnSpc>
                <a:buFontTx/>
                <a:buNone/>
              </a:pPr>
              <a:r>
                <a:rPr lang="en-US" altLang="zh-CN" sz="2400">
                  <a:solidFill>
                    <a:srgbClr val="000000"/>
                  </a:solidFill>
                </a:rPr>
                <a:t>……</a:t>
              </a:r>
            </a:p>
          </p:txBody>
        </p:sp>
        <p:sp>
          <p:nvSpPr>
            <p:cNvPr id="63513" name="Rectangle 12"/>
            <p:cNvSpPr>
              <a:spLocks noChangeArrowheads="1"/>
            </p:cNvSpPr>
            <p:nvPr/>
          </p:nvSpPr>
          <p:spPr bwMode="auto">
            <a:xfrm>
              <a:off x="3648" y="3552"/>
              <a:ext cx="576" cy="384"/>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algn="ctr" eaLnBrk="1" hangingPunct="1">
                <a:lnSpc>
                  <a:spcPct val="80000"/>
                </a:lnSpc>
                <a:buFontTx/>
                <a:buNone/>
              </a:pPr>
              <a:r>
                <a:rPr lang="en-US" altLang="zh-CN" sz="2400">
                  <a:solidFill>
                    <a:srgbClr val="000000"/>
                  </a:solidFill>
                </a:rPr>
                <a:t>……</a:t>
              </a:r>
            </a:p>
          </p:txBody>
        </p:sp>
        <p:sp>
          <p:nvSpPr>
            <p:cNvPr id="63514" name="Rectangle 13"/>
            <p:cNvSpPr>
              <a:spLocks noChangeArrowheads="1"/>
            </p:cNvSpPr>
            <p:nvPr/>
          </p:nvSpPr>
          <p:spPr bwMode="auto">
            <a:xfrm>
              <a:off x="4224" y="3552"/>
              <a:ext cx="240" cy="384"/>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Char char="•"/>
              </a:pPr>
              <a:endParaRPr lang="zh-CN" altLang="en-US" sz="2400">
                <a:solidFill>
                  <a:srgbClr val="000000"/>
                </a:solidFill>
              </a:endParaRPr>
            </a:p>
          </p:txBody>
        </p:sp>
        <p:sp>
          <p:nvSpPr>
            <p:cNvPr id="63515" name="Rectangle 14"/>
            <p:cNvSpPr>
              <a:spLocks noChangeArrowheads="1"/>
            </p:cNvSpPr>
            <p:nvPr/>
          </p:nvSpPr>
          <p:spPr bwMode="auto">
            <a:xfrm>
              <a:off x="816" y="3408"/>
              <a:ext cx="3744" cy="624"/>
            </a:xfrm>
            <a:prstGeom prst="rect">
              <a:avLst/>
            </a:prstGeom>
            <a:noFill/>
            <a:ln w="9525" algn="ctr">
              <a:solidFill>
                <a:schemeClr val="tx1"/>
              </a:solidFill>
              <a:prstDash val="lgDashDot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Char char="•"/>
              </a:pPr>
              <a:endParaRPr lang="zh-CN" altLang="en-US" sz="2400">
                <a:solidFill>
                  <a:srgbClr val="000000"/>
                </a:solidFill>
              </a:endParaRPr>
            </a:p>
          </p:txBody>
        </p:sp>
      </p:grpSp>
      <p:grpSp>
        <p:nvGrpSpPr>
          <p:cNvPr id="420879" name="Group 15"/>
          <p:cNvGrpSpPr>
            <a:grpSpLocks/>
          </p:cNvGrpSpPr>
          <p:nvPr/>
        </p:nvGrpSpPr>
        <p:grpSpPr bwMode="auto">
          <a:xfrm>
            <a:off x="5257800" y="4822825"/>
            <a:ext cx="454025" cy="968375"/>
            <a:chOff x="3062" y="2366"/>
            <a:chExt cx="286" cy="610"/>
          </a:xfrm>
        </p:grpSpPr>
        <p:sp>
          <p:nvSpPr>
            <p:cNvPr id="63504" name="Line 16"/>
            <p:cNvSpPr>
              <a:spLocks noChangeShapeType="1"/>
            </p:cNvSpPr>
            <p:nvPr/>
          </p:nvSpPr>
          <p:spPr bwMode="auto">
            <a:xfrm>
              <a:off x="3168" y="2640"/>
              <a:ext cx="0" cy="336"/>
            </a:xfrm>
            <a:prstGeom prst="line">
              <a:avLst/>
            </a:prstGeom>
            <a:noFill/>
            <a:ln w="9525">
              <a:solidFill>
                <a:schemeClr val="accent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sp>
          <p:nvSpPr>
            <p:cNvPr id="63505" name="Text Box 17"/>
            <p:cNvSpPr txBox="1">
              <a:spLocks noChangeArrowheads="1"/>
            </p:cNvSpPr>
            <p:nvPr/>
          </p:nvSpPr>
          <p:spPr bwMode="auto">
            <a:xfrm>
              <a:off x="3062" y="2366"/>
              <a:ext cx="286"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None/>
              </a:pPr>
              <a:r>
                <a:rPr lang="en-US" altLang="zh-CN" sz="2400">
                  <a:solidFill>
                    <a:srgbClr val="333399"/>
                  </a:solidFill>
                </a:rPr>
                <a:t>in</a:t>
              </a:r>
            </a:p>
          </p:txBody>
        </p:sp>
      </p:grpSp>
      <p:sp>
        <p:nvSpPr>
          <p:cNvPr id="420882" name="Rectangle 18"/>
          <p:cNvSpPr>
            <a:spLocks noChangeArrowheads="1"/>
          </p:cNvSpPr>
          <p:nvPr/>
        </p:nvSpPr>
        <p:spPr bwMode="auto">
          <a:xfrm>
            <a:off x="5257800" y="5867400"/>
            <a:ext cx="457200" cy="609600"/>
          </a:xfrm>
          <a:prstGeom prst="rect">
            <a:avLst/>
          </a:prstGeom>
          <a:solidFill>
            <a:srgbClr val="008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Char char="•"/>
            </a:pPr>
            <a:endParaRPr lang="zh-CN" altLang="en-US" sz="2400">
              <a:solidFill>
                <a:srgbClr val="000000"/>
              </a:solidFill>
            </a:endParaRPr>
          </a:p>
        </p:txBody>
      </p:sp>
      <p:grpSp>
        <p:nvGrpSpPr>
          <p:cNvPr id="420883" name="Group 19"/>
          <p:cNvGrpSpPr>
            <a:grpSpLocks/>
          </p:cNvGrpSpPr>
          <p:nvPr/>
        </p:nvGrpSpPr>
        <p:grpSpPr bwMode="auto">
          <a:xfrm>
            <a:off x="3276600" y="4905375"/>
            <a:ext cx="657225" cy="968375"/>
            <a:chOff x="3062" y="2366"/>
            <a:chExt cx="414" cy="610"/>
          </a:xfrm>
        </p:grpSpPr>
        <p:sp>
          <p:nvSpPr>
            <p:cNvPr id="63502" name="Line 20"/>
            <p:cNvSpPr>
              <a:spLocks noChangeShapeType="1"/>
            </p:cNvSpPr>
            <p:nvPr/>
          </p:nvSpPr>
          <p:spPr bwMode="auto">
            <a:xfrm>
              <a:off x="3168" y="2640"/>
              <a:ext cx="0" cy="336"/>
            </a:xfrm>
            <a:prstGeom prst="line">
              <a:avLst/>
            </a:prstGeom>
            <a:noFill/>
            <a:ln w="9525">
              <a:solidFill>
                <a:schemeClr val="accent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sp>
          <p:nvSpPr>
            <p:cNvPr id="63503" name="Text Box 21"/>
            <p:cNvSpPr txBox="1">
              <a:spLocks noChangeArrowheads="1"/>
            </p:cNvSpPr>
            <p:nvPr/>
          </p:nvSpPr>
          <p:spPr bwMode="auto">
            <a:xfrm>
              <a:off x="3062" y="2366"/>
              <a:ext cx="414"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None/>
              </a:pPr>
              <a:r>
                <a:rPr lang="en-US" altLang="zh-CN" sz="2400">
                  <a:solidFill>
                    <a:srgbClr val="333399"/>
                  </a:solidFill>
                </a:rPr>
                <a:t>out</a:t>
              </a:r>
            </a:p>
          </p:txBody>
        </p:sp>
      </p:grpSp>
      <p:sp>
        <p:nvSpPr>
          <p:cNvPr id="420886" name="Rectangle 22"/>
          <p:cNvSpPr>
            <a:spLocks noChangeArrowheads="1"/>
          </p:cNvSpPr>
          <p:nvPr/>
        </p:nvSpPr>
        <p:spPr bwMode="auto">
          <a:xfrm>
            <a:off x="3200400" y="5873750"/>
            <a:ext cx="457200" cy="6096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Char char="•"/>
            </a:pPr>
            <a:endParaRPr lang="zh-CN" altLang="en-US" sz="2400">
              <a:solidFill>
                <a:srgbClr val="000000"/>
              </a:solidFill>
            </a:endParaRPr>
          </a:p>
        </p:txBody>
      </p:sp>
      <p:sp>
        <p:nvSpPr>
          <p:cNvPr id="420887" name="Oval 23"/>
          <p:cNvSpPr>
            <a:spLocks noChangeArrowheads="1"/>
          </p:cNvSpPr>
          <p:nvPr/>
        </p:nvSpPr>
        <p:spPr bwMode="auto">
          <a:xfrm>
            <a:off x="7391400" y="4953000"/>
            <a:ext cx="1600200" cy="685800"/>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algn="ctr" eaLnBrk="1" hangingPunct="1">
              <a:lnSpc>
                <a:spcPct val="80000"/>
              </a:lnSpc>
              <a:buFontTx/>
              <a:buNone/>
            </a:pPr>
            <a:r>
              <a:rPr lang="zh-CN" altLang="en-US" sz="2400">
                <a:solidFill>
                  <a:srgbClr val="000000"/>
                </a:solidFill>
              </a:rPr>
              <a:t>生产者</a:t>
            </a:r>
          </a:p>
        </p:txBody>
      </p:sp>
      <p:sp>
        <p:nvSpPr>
          <p:cNvPr id="420888" name="Oval 24"/>
          <p:cNvSpPr>
            <a:spLocks noChangeArrowheads="1"/>
          </p:cNvSpPr>
          <p:nvPr/>
        </p:nvSpPr>
        <p:spPr bwMode="auto">
          <a:xfrm>
            <a:off x="304800" y="4953000"/>
            <a:ext cx="1600200" cy="685800"/>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algn="ctr" eaLnBrk="1" hangingPunct="1">
              <a:lnSpc>
                <a:spcPct val="80000"/>
              </a:lnSpc>
              <a:buFontTx/>
              <a:buNone/>
            </a:pPr>
            <a:r>
              <a:rPr lang="zh-CN" altLang="en-US" sz="2400">
                <a:solidFill>
                  <a:srgbClr val="000000"/>
                </a:solidFill>
              </a:rPr>
              <a:t>消费者</a:t>
            </a:r>
          </a:p>
        </p:txBody>
      </p:sp>
      <p:grpSp>
        <p:nvGrpSpPr>
          <p:cNvPr id="420891" name="Group 27"/>
          <p:cNvGrpSpPr>
            <a:grpSpLocks/>
          </p:cNvGrpSpPr>
          <p:nvPr/>
        </p:nvGrpSpPr>
        <p:grpSpPr bwMode="auto">
          <a:xfrm>
            <a:off x="6400800" y="3352800"/>
            <a:ext cx="2514600" cy="3048000"/>
            <a:chOff x="4032" y="2112"/>
            <a:chExt cx="1584" cy="1920"/>
          </a:xfrm>
        </p:grpSpPr>
        <p:pic>
          <p:nvPicPr>
            <p:cNvPr id="63500" name="Picture 25" descr="MC900434389[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8" y="2160"/>
              <a:ext cx="1188"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01" name="AutoShape 26"/>
            <p:cNvSpPr>
              <a:spLocks noChangeArrowheads="1"/>
            </p:cNvSpPr>
            <p:nvPr/>
          </p:nvSpPr>
          <p:spPr bwMode="auto">
            <a:xfrm>
              <a:off x="4032" y="2112"/>
              <a:ext cx="1536" cy="912"/>
            </a:xfrm>
            <a:prstGeom prst="cloudCallout">
              <a:avLst>
                <a:gd name="adj1" fmla="val 35028"/>
                <a:gd name="adj2" fmla="val 39694"/>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None/>
              </a:pPr>
              <a:r>
                <a:rPr lang="zh-CN" altLang="en-US" sz="2400">
                  <a:solidFill>
                    <a:srgbClr val="000000"/>
                  </a:solidFill>
                </a:rPr>
                <a:t>满足“让权等待”吗</a:t>
              </a:r>
            </a:p>
          </p:txBody>
        </p:sp>
      </p:grpSp>
    </p:spTree>
    <p:extLst>
      <p:ext uri="{BB962C8B-B14F-4D97-AF65-F5344CB8AC3E}">
        <p14:creationId xmlns:p14="http://schemas.microsoft.com/office/powerpoint/2010/main" val="26644496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0887"/>
                                        </p:tgtEl>
                                        <p:attrNameLst>
                                          <p:attrName>style.visibility</p:attrName>
                                        </p:attrNameLst>
                                      </p:cBhvr>
                                      <p:to>
                                        <p:strVal val="visible"/>
                                      </p:to>
                                    </p:set>
                                    <p:animEffect transition="in" filter="blinds(horizontal)">
                                      <p:cBhvr>
                                        <p:cTn id="7" dur="500"/>
                                        <p:tgtEl>
                                          <p:spTgt spid="420887"/>
                                        </p:tgtEl>
                                      </p:cBhvr>
                                    </p:animEffect>
                                  </p:childTnLst>
                                </p:cTn>
                              </p:par>
                              <p:par>
                                <p:cTn id="8" presetID="3" presetClass="entr" presetSubtype="10" fill="hold" nodeType="withEffect">
                                  <p:stCondLst>
                                    <p:cond delay="0"/>
                                  </p:stCondLst>
                                  <p:childTnLst>
                                    <p:set>
                                      <p:cBhvr>
                                        <p:cTn id="9" dur="1" fill="hold">
                                          <p:stCondLst>
                                            <p:cond delay="0"/>
                                          </p:stCondLst>
                                        </p:cTn>
                                        <p:tgtEl>
                                          <p:spTgt spid="420879"/>
                                        </p:tgtEl>
                                        <p:attrNameLst>
                                          <p:attrName>style.visibility</p:attrName>
                                        </p:attrNameLst>
                                      </p:cBhvr>
                                      <p:to>
                                        <p:strVal val="visible"/>
                                      </p:to>
                                    </p:set>
                                    <p:animEffect transition="in" filter="blinds(horizontal)">
                                      <p:cBhvr>
                                        <p:cTn id="10" dur="500"/>
                                        <p:tgtEl>
                                          <p:spTgt spid="42087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20882"/>
                                        </p:tgtEl>
                                        <p:attrNameLst>
                                          <p:attrName>style.visibility</p:attrName>
                                        </p:attrNameLst>
                                      </p:cBhvr>
                                      <p:to>
                                        <p:strVal val="visible"/>
                                      </p:to>
                                    </p:set>
                                    <p:animEffect transition="in" filter="blinds(horizontal)">
                                      <p:cBhvr>
                                        <p:cTn id="15" dur="500"/>
                                        <p:tgtEl>
                                          <p:spTgt spid="420882"/>
                                        </p:tgtEl>
                                      </p:cBhvr>
                                    </p:animEffect>
                                  </p:childTnLst>
                                </p:cTn>
                              </p:par>
                              <p:par>
                                <p:cTn id="16" presetID="63" presetClass="path" presetSubtype="0" accel="50000" decel="50000" fill="hold" nodeType="withEffect">
                                  <p:stCondLst>
                                    <p:cond delay="0"/>
                                  </p:stCondLst>
                                  <p:childTnLst>
                                    <p:animMotion origin="layout" path="M 3.61111E-6 2.96296E-6 L 0.05017 0.00393 " pathEditMode="relative" rAng="0" ptsTypes="AA">
                                      <p:cBhvr>
                                        <p:cTn id="17" dur="2000" fill="hold"/>
                                        <p:tgtEl>
                                          <p:spTgt spid="420879"/>
                                        </p:tgtEl>
                                        <p:attrNameLst>
                                          <p:attrName>ppt_x</p:attrName>
                                          <p:attrName>ppt_y</p:attrName>
                                        </p:attrNameLst>
                                      </p:cBhvr>
                                      <p:rCtr x="2500" y="185"/>
                                    </p:animMotion>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20867"/>
                                        </p:tgtEl>
                                        <p:attrNameLst>
                                          <p:attrName>style.visibility</p:attrName>
                                        </p:attrNameLst>
                                      </p:cBhvr>
                                      <p:to>
                                        <p:strVal val="visible"/>
                                      </p:to>
                                    </p:set>
                                    <p:animEffect transition="in" filter="blinds(horizontal)">
                                      <p:cBhvr>
                                        <p:cTn id="22" dur="500"/>
                                        <p:tgtEl>
                                          <p:spTgt spid="4208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20888"/>
                                        </p:tgtEl>
                                        <p:attrNameLst>
                                          <p:attrName>style.visibility</p:attrName>
                                        </p:attrNameLst>
                                      </p:cBhvr>
                                      <p:to>
                                        <p:strVal val="visible"/>
                                      </p:to>
                                    </p:set>
                                    <p:animEffect transition="in" filter="blinds(horizontal)">
                                      <p:cBhvr>
                                        <p:cTn id="27" dur="500"/>
                                        <p:tgtEl>
                                          <p:spTgt spid="420888"/>
                                        </p:tgtEl>
                                      </p:cBhvr>
                                    </p:animEffect>
                                  </p:childTnLst>
                                </p:cTn>
                              </p:par>
                              <p:par>
                                <p:cTn id="28" presetID="3" presetClass="entr" presetSubtype="10" fill="hold" nodeType="withEffect">
                                  <p:stCondLst>
                                    <p:cond delay="0"/>
                                  </p:stCondLst>
                                  <p:childTnLst>
                                    <p:set>
                                      <p:cBhvr>
                                        <p:cTn id="29" dur="1" fill="hold">
                                          <p:stCondLst>
                                            <p:cond delay="0"/>
                                          </p:stCondLst>
                                        </p:cTn>
                                        <p:tgtEl>
                                          <p:spTgt spid="420883"/>
                                        </p:tgtEl>
                                        <p:attrNameLst>
                                          <p:attrName>style.visibility</p:attrName>
                                        </p:attrNameLst>
                                      </p:cBhvr>
                                      <p:to>
                                        <p:strVal val="visible"/>
                                      </p:to>
                                    </p:set>
                                    <p:animEffect transition="in" filter="blinds(horizontal)">
                                      <p:cBhvr>
                                        <p:cTn id="30" dur="500"/>
                                        <p:tgtEl>
                                          <p:spTgt spid="42088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20886"/>
                                        </p:tgtEl>
                                        <p:attrNameLst>
                                          <p:attrName>style.visibility</p:attrName>
                                        </p:attrNameLst>
                                      </p:cBhvr>
                                      <p:to>
                                        <p:strVal val="visible"/>
                                      </p:to>
                                    </p:set>
                                    <p:animEffect transition="in" filter="blinds(horizontal)">
                                      <p:cBhvr>
                                        <p:cTn id="35" dur="500"/>
                                        <p:tgtEl>
                                          <p:spTgt spid="420886"/>
                                        </p:tgtEl>
                                      </p:cBhvr>
                                    </p:animEffect>
                                  </p:childTnLst>
                                </p:cTn>
                              </p:par>
                              <p:par>
                                <p:cTn id="36" presetID="63" presetClass="path" presetSubtype="0" accel="50000" decel="50000" fill="hold" nodeType="withEffect">
                                  <p:stCondLst>
                                    <p:cond delay="0"/>
                                  </p:stCondLst>
                                  <p:childTnLst>
                                    <p:animMotion origin="layout" path="M -8.33333E-7 1.85185E-6 L 0.03906 0.00393 " pathEditMode="relative" rAng="0" ptsTypes="AA">
                                      <p:cBhvr>
                                        <p:cTn id="37" dur="2000" fill="hold"/>
                                        <p:tgtEl>
                                          <p:spTgt spid="420883"/>
                                        </p:tgtEl>
                                        <p:attrNameLst>
                                          <p:attrName>ppt_x</p:attrName>
                                          <p:attrName>ppt_y</p:attrName>
                                        </p:attrNameLst>
                                      </p:cBhvr>
                                      <p:rCtr x="1944" y="185"/>
                                    </p:animMotion>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20891"/>
                                        </p:tgtEl>
                                        <p:attrNameLst>
                                          <p:attrName>style.visibility</p:attrName>
                                        </p:attrNameLst>
                                      </p:cBhvr>
                                      <p:to>
                                        <p:strVal val="visible"/>
                                      </p:to>
                                    </p:set>
                                    <p:animEffect transition="in" filter="blinds(horizontal)">
                                      <p:cBhvr>
                                        <p:cTn id="42" dur="500"/>
                                        <p:tgtEl>
                                          <p:spTgt spid="420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7" grpId="0" animBg="1"/>
      <p:bldP spid="420882" grpId="0" animBg="1"/>
      <p:bldP spid="420886" grpId="0" animBg="1"/>
      <p:bldP spid="420887" grpId="0" animBg="1"/>
      <p:bldP spid="42088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endParaRPr lang="zh-CN" altLang="zh-CN" smtClean="0"/>
          </a:p>
        </p:txBody>
      </p:sp>
      <p:sp>
        <p:nvSpPr>
          <p:cNvPr id="64515" name="Rectangle 3"/>
          <p:cNvSpPr>
            <a:spLocks noChangeArrowheads="1"/>
          </p:cNvSpPr>
          <p:nvPr/>
        </p:nvSpPr>
        <p:spPr bwMode="auto">
          <a:xfrm>
            <a:off x="457200" y="274638"/>
            <a:ext cx="7696200" cy="33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algn="ctr" eaLnBrk="1" hangingPunct="1">
              <a:spcBef>
                <a:spcPct val="0"/>
              </a:spcBef>
              <a:buFontTx/>
              <a:buNone/>
            </a:pPr>
            <a:r>
              <a:rPr kumimoji="0" lang="en-US" altLang="zh-CN" sz="3600">
                <a:solidFill>
                  <a:srgbClr val="FFFFFF"/>
                </a:solidFill>
              </a:rPr>
              <a:t>2.3 </a:t>
            </a:r>
            <a:r>
              <a:rPr kumimoji="0" lang="zh-CN" altLang="en-US" sz="3600">
                <a:solidFill>
                  <a:srgbClr val="FFFFFF"/>
                </a:solidFill>
              </a:rPr>
              <a:t>进程同步</a:t>
            </a:r>
          </a:p>
        </p:txBody>
      </p:sp>
      <p:sp>
        <p:nvSpPr>
          <p:cNvPr id="64516" name="Rectangle 5"/>
          <p:cNvSpPr>
            <a:spLocks noChangeArrowheads="1"/>
          </p:cNvSpPr>
          <p:nvPr/>
        </p:nvSpPr>
        <p:spPr bwMode="auto">
          <a:xfrm>
            <a:off x="457200" y="2133600"/>
            <a:ext cx="83058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spcBef>
                <a:spcPct val="0"/>
              </a:spcBef>
              <a:buFontTx/>
              <a:buNone/>
            </a:pPr>
            <a:r>
              <a:rPr lang="zh-CN" altLang="en-US" sz="2400">
                <a:solidFill>
                  <a:srgbClr val="000000"/>
                </a:solidFill>
              </a:rPr>
              <a:t>虽然上面的生产者程序和消费者程序，在分别看时都是正确的，而且两者在顺序执行时其结果也会是正确的，但若并发执行时，就会出现差错，问题就在于这两个进程共享变量</a:t>
            </a:r>
            <a:r>
              <a:rPr lang="en-US" altLang="zh-CN" sz="2400">
                <a:solidFill>
                  <a:srgbClr val="3333CC"/>
                </a:solidFill>
              </a:rPr>
              <a:t>counter</a:t>
            </a:r>
            <a:r>
              <a:rPr lang="zh-CN" altLang="en-US" sz="2400">
                <a:solidFill>
                  <a:srgbClr val="000000"/>
                </a:solidFill>
              </a:rPr>
              <a:t>。生产者对它做加</a:t>
            </a:r>
            <a:r>
              <a:rPr lang="en-US" altLang="zh-CN" sz="2400">
                <a:solidFill>
                  <a:srgbClr val="000000"/>
                </a:solidFill>
              </a:rPr>
              <a:t>1</a:t>
            </a:r>
            <a:r>
              <a:rPr lang="zh-CN" altLang="en-US" sz="2400">
                <a:solidFill>
                  <a:srgbClr val="000000"/>
                </a:solidFill>
              </a:rPr>
              <a:t>操作，消费者对它做减</a:t>
            </a:r>
            <a:r>
              <a:rPr lang="en-US" altLang="zh-CN" sz="2400">
                <a:solidFill>
                  <a:srgbClr val="000000"/>
                </a:solidFill>
              </a:rPr>
              <a:t>1</a:t>
            </a:r>
            <a:r>
              <a:rPr lang="zh-CN" altLang="en-US" sz="2400">
                <a:solidFill>
                  <a:srgbClr val="000000"/>
                </a:solidFill>
              </a:rPr>
              <a:t>操作，这两个操作在用机器语言实现时， 常可用下面的形式描述：                 </a:t>
            </a:r>
            <a:r>
              <a:rPr lang="zh-CN" altLang="en-US" sz="2400" b="0">
                <a:solidFill>
                  <a:srgbClr val="000000"/>
                </a:solidFill>
              </a:rPr>
              <a:t>         </a:t>
            </a:r>
          </a:p>
          <a:p>
            <a:pPr eaLnBrk="1" hangingPunct="1">
              <a:spcBef>
                <a:spcPct val="0"/>
              </a:spcBef>
              <a:buFontTx/>
              <a:buNone/>
            </a:pPr>
            <a:r>
              <a:rPr lang="en-US" altLang="zh-CN" sz="2400">
                <a:solidFill>
                  <a:srgbClr val="3333CC"/>
                </a:solidFill>
              </a:rPr>
              <a:t>register 1 = counter; 		register 2 = counter;</a:t>
            </a:r>
          </a:p>
          <a:p>
            <a:pPr eaLnBrk="1" hangingPunct="1">
              <a:spcBef>
                <a:spcPct val="0"/>
              </a:spcBef>
              <a:buFontTx/>
              <a:buNone/>
            </a:pPr>
            <a:r>
              <a:rPr lang="en-US" altLang="zh-CN" sz="2400">
                <a:solidFill>
                  <a:srgbClr val="3333CC"/>
                </a:solidFill>
              </a:rPr>
              <a:t>register1 =</a:t>
            </a:r>
            <a:r>
              <a:rPr lang="en-US" altLang="zh-CN" sz="2400" b="0">
                <a:solidFill>
                  <a:srgbClr val="3333CC"/>
                </a:solidFill>
              </a:rPr>
              <a:t> </a:t>
            </a:r>
            <a:r>
              <a:rPr lang="en-US" altLang="zh-CN" sz="2400">
                <a:solidFill>
                  <a:srgbClr val="3333CC"/>
                </a:solidFill>
              </a:rPr>
              <a:t>register 1 + 1; 	register 2 =</a:t>
            </a:r>
            <a:r>
              <a:rPr lang="en-US" altLang="zh-CN" sz="2400" b="0">
                <a:solidFill>
                  <a:srgbClr val="3333CC"/>
                </a:solidFill>
              </a:rPr>
              <a:t> </a:t>
            </a:r>
            <a:r>
              <a:rPr lang="en-US" altLang="zh-CN" sz="2400">
                <a:solidFill>
                  <a:srgbClr val="3333CC"/>
                </a:solidFill>
              </a:rPr>
              <a:t>register 2 - 1;</a:t>
            </a:r>
          </a:p>
          <a:p>
            <a:pPr eaLnBrk="1" hangingPunct="1">
              <a:spcBef>
                <a:spcPct val="0"/>
              </a:spcBef>
              <a:buFontTx/>
              <a:buNone/>
            </a:pPr>
            <a:r>
              <a:rPr lang="en-US" altLang="zh-CN" sz="2400">
                <a:solidFill>
                  <a:srgbClr val="3333CC"/>
                </a:solidFill>
              </a:rPr>
              <a:t>counter =</a:t>
            </a:r>
            <a:r>
              <a:rPr lang="en-US" altLang="zh-CN" sz="2400" b="0">
                <a:solidFill>
                  <a:srgbClr val="3333CC"/>
                </a:solidFill>
              </a:rPr>
              <a:t> </a:t>
            </a:r>
            <a:r>
              <a:rPr lang="en-US" altLang="zh-CN" sz="2400">
                <a:solidFill>
                  <a:srgbClr val="3333CC"/>
                </a:solidFill>
              </a:rPr>
              <a:t>register 1; 		counter =</a:t>
            </a:r>
            <a:r>
              <a:rPr lang="en-US" altLang="zh-CN" sz="2400" b="0">
                <a:solidFill>
                  <a:srgbClr val="3333CC"/>
                </a:solidFill>
              </a:rPr>
              <a:t> </a:t>
            </a:r>
            <a:r>
              <a:rPr lang="en-US" altLang="zh-CN" sz="2400">
                <a:solidFill>
                  <a:srgbClr val="3333CC"/>
                </a:solidFill>
              </a:rPr>
              <a:t>register 2;</a:t>
            </a:r>
            <a:r>
              <a:rPr lang="en-US" altLang="zh-CN" sz="2400" b="0">
                <a:solidFill>
                  <a:srgbClr val="000000"/>
                </a:solidFill>
              </a:rPr>
              <a:t> </a:t>
            </a:r>
          </a:p>
        </p:txBody>
      </p:sp>
    </p:spTree>
    <p:extLst>
      <p:ext uri="{BB962C8B-B14F-4D97-AF65-F5344CB8AC3E}">
        <p14:creationId xmlns:p14="http://schemas.microsoft.com/office/powerpoint/2010/main" val="48960528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endParaRPr lang="zh-CN" altLang="zh-CN" smtClean="0"/>
          </a:p>
        </p:txBody>
      </p:sp>
      <p:sp>
        <p:nvSpPr>
          <p:cNvPr id="65539" name="Rectangle 3"/>
          <p:cNvSpPr>
            <a:spLocks noChangeArrowheads="1"/>
          </p:cNvSpPr>
          <p:nvPr/>
        </p:nvSpPr>
        <p:spPr bwMode="auto">
          <a:xfrm>
            <a:off x="457200" y="274638"/>
            <a:ext cx="7696200" cy="33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algn="ctr" eaLnBrk="1" hangingPunct="1">
              <a:spcBef>
                <a:spcPct val="0"/>
              </a:spcBef>
              <a:buFontTx/>
              <a:buNone/>
            </a:pPr>
            <a:r>
              <a:rPr kumimoji="0" lang="en-US" altLang="zh-CN" sz="3600">
                <a:solidFill>
                  <a:srgbClr val="FFFFFF"/>
                </a:solidFill>
              </a:rPr>
              <a:t>2.3 </a:t>
            </a:r>
            <a:r>
              <a:rPr kumimoji="0" lang="zh-CN" altLang="en-US" sz="3600">
                <a:solidFill>
                  <a:srgbClr val="FFFFFF"/>
                </a:solidFill>
              </a:rPr>
              <a:t>进程同步</a:t>
            </a:r>
          </a:p>
        </p:txBody>
      </p:sp>
      <p:sp>
        <p:nvSpPr>
          <p:cNvPr id="65540" name="Text Box 4"/>
          <p:cNvSpPr txBox="1">
            <a:spLocks noChangeArrowheads="1"/>
          </p:cNvSpPr>
          <p:nvPr/>
        </p:nvSpPr>
        <p:spPr bwMode="auto">
          <a:xfrm>
            <a:off x="685800" y="1143000"/>
            <a:ext cx="4492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spcBef>
                <a:spcPct val="0"/>
              </a:spcBef>
              <a:buFontTx/>
              <a:buNone/>
            </a:pPr>
            <a:r>
              <a:rPr kumimoji="0" lang="en-US" altLang="zh-CN" sz="2800">
                <a:solidFill>
                  <a:srgbClr val="000000"/>
                </a:solidFill>
                <a:latin typeface="楷体_GB2312" pitchFamily="49" charset="-122"/>
              </a:rPr>
              <a:t>2.3.1	 </a:t>
            </a:r>
            <a:r>
              <a:rPr kumimoji="0" lang="zh-CN" altLang="en-US" sz="2800">
                <a:solidFill>
                  <a:srgbClr val="000000"/>
                </a:solidFill>
                <a:latin typeface="楷体_GB2312" pitchFamily="49" charset="-122"/>
              </a:rPr>
              <a:t>进程同步的基本概念</a:t>
            </a:r>
          </a:p>
        </p:txBody>
      </p:sp>
      <p:sp>
        <p:nvSpPr>
          <p:cNvPr id="65541" name="Rectangle 5"/>
          <p:cNvSpPr>
            <a:spLocks noChangeArrowheads="1"/>
          </p:cNvSpPr>
          <p:nvPr/>
        </p:nvSpPr>
        <p:spPr bwMode="auto">
          <a:xfrm>
            <a:off x="457200" y="1676400"/>
            <a:ext cx="83058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spcBef>
                <a:spcPct val="0"/>
              </a:spcBef>
              <a:buFontTx/>
              <a:buNone/>
            </a:pPr>
            <a:r>
              <a:rPr lang="zh-CN" altLang="en-US" sz="2400">
                <a:solidFill>
                  <a:srgbClr val="000000"/>
                </a:solidFill>
              </a:rPr>
              <a:t>假设：</a:t>
            </a:r>
            <a:r>
              <a:rPr lang="en-US" altLang="zh-CN" sz="2400">
                <a:solidFill>
                  <a:srgbClr val="000000"/>
                </a:solidFill>
              </a:rPr>
              <a:t>counter</a:t>
            </a:r>
            <a:r>
              <a:rPr lang="zh-CN" altLang="en-US" sz="2400">
                <a:solidFill>
                  <a:srgbClr val="000000"/>
                </a:solidFill>
              </a:rPr>
              <a:t>的当前值是</a:t>
            </a:r>
            <a:r>
              <a:rPr lang="en-US" altLang="zh-CN" sz="2400">
                <a:solidFill>
                  <a:srgbClr val="000000"/>
                </a:solidFill>
              </a:rPr>
              <a:t>5</a:t>
            </a:r>
            <a:r>
              <a:rPr lang="zh-CN" altLang="en-US" sz="2400">
                <a:solidFill>
                  <a:srgbClr val="000000"/>
                </a:solidFill>
              </a:rPr>
              <a:t>。如果生产者进程先执行左列的三条机器语言语句，然后消费者进程再执行右列的三条语句， 则最后共享变量</a:t>
            </a:r>
            <a:r>
              <a:rPr lang="en-US" altLang="zh-CN" sz="2400">
                <a:solidFill>
                  <a:srgbClr val="000000"/>
                </a:solidFill>
              </a:rPr>
              <a:t>counter</a:t>
            </a:r>
            <a:r>
              <a:rPr lang="zh-CN" altLang="en-US" sz="2400">
                <a:solidFill>
                  <a:srgbClr val="000000"/>
                </a:solidFill>
              </a:rPr>
              <a:t>的值仍为</a:t>
            </a:r>
            <a:r>
              <a:rPr lang="en-US" altLang="zh-CN" sz="2400">
                <a:solidFill>
                  <a:srgbClr val="000000"/>
                </a:solidFill>
              </a:rPr>
              <a:t>5</a:t>
            </a:r>
            <a:r>
              <a:rPr lang="zh-CN" altLang="en-US" sz="2400">
                <a:solidFill>
                  <a:srgbClr val="000000"/>
                </a:solidFill>
              </a:rPr>
              <a:t>；反之，如果让消费者进程先执行右列的三条语句，然后再让生产者进程执行左列的三条语句，</a:t>
            </a:r>
            <a:r>
              <a:rPr lang="en-US" altLang="zh-CN" sz="2400">
                <a:solidFill>
                  <a:srgbClr val="000000"/>
                </a:solidFill>
              </a:rPr>
              <a:t>counter</a:t>
            </a:r>
            <a:r>
              <a:rPr lang="zh-CN" altLang="en-US" sz="2400">
                <a:solidFill>
                  <a:srgbClr val="000000"/>
                </a:solidFill>
              </a:rPr>
              <a:t>值也还是</a:t>
            </a:r>
            <a:r>
              <a:rPr lang="en-US" altLang="zh-CN" sz="2400">
                <a:solidFill>
                  <a:srgbClr val="000000"/>
                </a:solidFill>
              </a:rPr>
              <a:t>5</a:t>
            </a:r>
            <a:r>
              <a:rPr lang="zh-CN" altLang="en-US" sz="2400">
                <a:solidFill>
                  <a:srgbClr val="000000"/>
                </a:solidFill>
              </a:rPr>
              <a:t>，但是，如果按下述顺序执行：</a:t>
            </a:r>
          </a:p>
          <a:p>
            <a:pPr eaLnBrk="1" hangingPunct="1">
              <a:spcBef>
                <a:spcPct val="0"/>
              </a:spcBef>
              <a:buFontTx/>
              <a:buNone/>
            </a:pPr>
            <a:r>
              <a:rPr lang="zh-CN" altLang="en-US" sz="2400">
                <a:solidFill>
                  <a:srgbClr val="000000"/>
                </a:solidFill>
              </a:rPr>
              <a:t>         </a:t>
            </a:r>
            <a:r>
              <a:rPr lang="en-US" altLang="zh-CN" sz="2400">
                <a:solidFill>
                  <a:srgbClr val="3333CC"/>
                </a:solidFill>
              </a:rPr>
              <a:t>register 1    =  counter; 	(register 1=5)</a:t>
            </a:r>
          </a:p>
          <a:p>
            <a:pPr eaLnBrk="1" hangingPunct="1">
              <a:spcBef>
                <a:spcPct val="0"/>
              </a:spcBef>
              <a:buFontTx/>
              <a:buNone/>
            </a:pPr>
            <a:r>
              <a:rPr lang="en-US" altLang="zh-CN" sz="2400">
                <a:solidFill>
                  <a:srgbClr val="3333CC"/>
                </a:solidFill>
              </a:rPr>
              <a:t>         register 1    =  register 1 + 1;   (register 1=6)</a:t>
            </a:r>
          </a:p>
          <a:p>
            <a:pPr eaLnBrk="1" hangingPunct="1">
              <a:spcBef>
                <a:spcPct val="0"/>
              </a:spcBef>
              <a:buFontTx/>
              <a:buNone/>
            </a:pPr>
            <a:r>
              <a:rPr lang="en-US" altLang="zh-CN" sz="2400">
                <a:solidFill>
                  <a:srgbClr val="3333CC"/>
                </a:solidFill>
              </a:rPr>
              <a:t>         register 2    =  counter; 	(register 2=5)</a:t>
            </a:r>
          </a:p>
          <a:p>
            <a:pPr eaLnBrk="1" hangingPunct="1">
              <a:spcBef>
                <a:spcPct val="0"/>
              </a:spcBef>
              <a:buFontTx/>
              <a:buNone/>
            </a:pPr>
            <a:r>
              <a:rPr lang="en-US" altLang="zh-CN" sz="2400">
                <a:solidFill>
                  <a:srgbClr val="3333CC"/>
                </a:solidFill>
              </a:rPr>
              <a:t>         register 2    =  register 2 - 1; 	(register 2=4)</a:t>
            </a:r>
          </a:p>
          <a:p>
            <a:pPr eaLnBrk="1" hangingPunct="1">
              <a:spcBef>
                <a:spcPct val="0"/>
              </a:spcBef>
              <a:buFontTx/>
              <a:buNone/>
            </a:pPr>
            <a:r>
              <a:rPr lang="en-US" altLang="zh-CN" sz="2400">
                <a:solidFill>
                  <a:srgbClr val="3333CC"/>
                </a:solidFill>
              </a:rPr>
              <a:t>         counter       =  register 1;	(counter=6)</a:t>
            </a:r>
          </a:p>
          <a:p>
            <a:pPr eaLnBrk="1" hangingPunct="1">
              <a:spcBef>
                <a:spcPct val="0"/>
              </a:spcBef>
              <a:buFontTx/>
              <a:buNone/>
            </a:pPr>
            <a:r>
              <a:rPr lang="en-US" altLang="zh-CN" sz="2400">
                <a:solidFill>
                  <a:srgbClr val="3333CC"/>
                </a:solidFill>
              </a:rPr>
              <a:t>         counter       =  register 2; 	(counter=4)</a:t>
            </a:r>
            <a:r>
              <a:rPr lang="en-US" altLang="zh-CN" sz="2400">
                <a:solidFill>
                  <a:srgbClr val="000000"/>
                </a:solidFill>
              </a:rPr>
              <a:t> </a:t>
            </a:r>
          </a:p>
        </p:txBody>
      </p:sp>
    </p:spTree>
    <p:extLst>
      <p:ext uri="{BB962C8B-B14F-4D97-AF65-F5344CB8AC3E}">
        <p14:creationId xmlns:p14="http://schemas.microsoft.com/office/powerpoint/2010/main" val="32655026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381000" y="1752600"/>
            <a:ext cx="3352800" cy="4921250"/>
          </a:xfrm>
          <a:prstGeom prst="rect">
            <a:avLst/>
          </a:prstGeom>
          <a:solidFill>
            <a:schemeClr val="accent1"/>
          </a:solidFill>
          <a:ln w="9525">
            <a:solidFill>
              <a:srgbClr val="00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120000"/>
              </a:lnSpc>
              <a:spcBef>
                <a:spcPct val="0"/>
              </a:spcBef>
              <a:buFontTx/>
              <a:buNone/>
            </a:pPr>
            <a:r>
              <a:rPr lang="zh-CN" altLang="en-US" sz="2200">
                <a:solidFill>
                  <a:srgbClr val="FF0000"/>
                </a:solidFill>
                <a:latin typeface="Times New Roman" panose="02020603050405020304" pitchFamily="18" charset="0"/>
                <a:ea typeface="宋体" panose="02010600030101010101" pitchFamily="2" charset="-122"/>
              </a:rPr>
              <a:t>生产者</a:t>
            </a:r>
            <a:r>
              <a:rPr lang="en-US" altLang="zh-CN" sz="2200">
                <a:solidFill>
                  <a:srgbClr val="000000"/>
                </a:solidFill>
                <a:latin typeface="Times New Roman" panose="02020603050405020304" pitchFamily="18" charset="0"/>
                <a:ea typeface="宋体" panose="02010600030101010101" pitchFamily="2" charset="-122"/>
              </a:rPr>
              <a:t>:</a:t>
            </a:r>
          </a:p>
          <a:p>
            <a:pPr eaLnBrk="1" hangingPunct="1">
              <a:lnSpc>
                <a:spcPct val="120000"/>
              </a:lnSpc>
              <a:spcBef>
                <a:spcPct val="0"/>
              </a:spcBef>
              <a:buFontTx/>
              <a:buNone/>
            </a:pPr>
            <a:r>
              <a:rPr lang="en-US" altLang="zh-CN" sz="2200">
                <a:solidFill>
                  <a:srgbClr val="000000"/>
                </a:solidFill>
                <a:latin typeface="Times New Roman" panose="02020603050405020304" pitchFamily="18" charset="0"/>
                <a:ea typeface="宋体" panose="02010600030101010101" pitchFamily="2" charset="-122"/>
              </a:rPr>
              <a:t>while (true)</a:t>
            </a:r>
          </a:p>
          <a:p>
            <a:pPr eaLnBrk="1" hangingPunct="1">
              <a:lnSpc>
                <a:spcPct val="120000"/>
              </a:lnSpc>
              <a:spcBef>
                <a:spcPct val="0"/>
              </a:spcBef>
              <a:buFontTx/>
              <a:buNone/>
            </a:pPr>
            <a:r>
              <a:rPr lang="en-US" altLang="zh-CN" sz="2200">
                <a:solidFill>
                  <a:srgbClr val="000000"/>
                </a:solidFill>
                <a:latin typeface="Times New Roman" panose="02020603050405020304" pitchFamily="18" charset="0"/>
                <a:ea typeface="宋体" panose="02010600030101010101" pitchFamily="2" charset="-122"/>
              </a:rPr>
              <a:t>{</a:t>
            </a:r>
          </a:p>
          <a:p>
            <a:pPr eaLnBrk="1" hangingPunct="1">
              <a:lnSpc>
                <a:spcPct val="120000"/>
              </a:lnSpc>
              <a:spcBef>
                <a:spcPct val="0"/>
              </a:spcBef>
              <a:buFontTx/>
              <a:buNone/>
            </a:pPr>
            <a:r>
              <a:rPr lang="en-US" altLang="zh-CN" sz="2200">
                <a:solidFill>
                  <a:srgbClr val="000000"/>
                </a:solidFill>
                <a:latin typeface="Times New Roman" panose="02020603050405020304" pitchFamily="18" charset="0"/>
                <a:ea typeface="宋体" panose="02010600030101010101" pitchFamily="2" charset="-122"/>
              </a:rPr>
              <a:t>    </a:t>
            </a:r>
            <a:r>
              <a:rPr lang="en-US" altLang="zh-CN" sz="2200">
                <a:solidFill>
                  <a:srgbClr val="000000"/>
                </a:solidFill>
                <a:latin typeface="Courier New" panose="02070309020205020404" pitchFamily="49" charset="0"/>
                <a:ea typeface="宋体" panose="02010600030101010101" pitchFamily="2" charset="-122"/>
              </a:rPr>
              <a:t>…</a:t>
            </a:r>
            <a:endParaRPr lang="en-US" altLang="zh-CN" sz="2200">
              <a:solidFill>
                <a:srgbClr val="000000"/>
              </a:solidFill>
              <a:latin typeface="Times New Roman" panose="02020603050405020304" pitchFamily="18" charset="0"/>
              <a:ea typeface="宋体" panose="02010600030101010101" pitchFamily="2" charset="-122"/>
            </a:endParaRPr>
          </a:p>
          <a:p>
            <a:pPr eaLnBrk="1" hangingPunct="1">
              <a:lnSpc>
                <a:spcPct val="120000"/>
              </a:lnSpc>
              <a:spcBef>
                <a:spcPct val="0"/>
              </a:spcBef>
              <a:buFontTx/>
              <a:buNone/>
            </a:pPr>
            <a:r>
              <a:rPr lang="en-US" altLang="zh-CN" sz="2200">
                <a:solidFill>
                  <a:srgbClr val="000000"/>
                </a:solidFill>
                <a:latin typeface="Times New Roman" panose="02020603050405020304" pitchFamily="18" charset="0"/>
                <a:ea typeface="宋体" panose="02010600030101010101" pitchFamily="2" charset="-122"/>
              </a:rPr>
              <a:t>    </a:t>
            </a:r>
            <a:r>
              <a:rPr lang="zh-CN" altLang="en-US" sz="2200">
                <a:solidFill>
                  <a:srgbClr val="000000"/>
                </a:solidFill>
                <a:latin typeface="Times New Roman" panose="02020603050405020304" pitchFamily="18" charset="0"/>
              </a:rPr>
              <a:t>生产产品</a:t>
            </a:r>
            <a:r>
              <a:rPr lang="zh-CN" altLang="en-US" sz="2200">
                <a:solidFill>
                  <a:srgbClr val="000000"/>
                </a:solidFill>
                <a:latin typeface="Times New Roman" panose="02020603050405020304" pitchFamily="18" charset="0"/>
                <a:ea typeface="宋体" panose="02010600030101010101" pitchFamily="2" charset="-122"/>
              </a:rPr>
              <a:t> </a:t>
            </a:r>
            <a:r>
              <a:rPr lang="en-US" altLang="zh-CN" sz="2200">
                <a:solidFill>
                  <a:srgbClr val="0000FF"/>
                </a:solidFill>
                <a:latin typeface="Times New Roman" panose="02020603050405020304" pitchFamily="18" charset="0"/>
                <a:ea typeface="宋体" panose="02010600030101010101" pitchFamily="2" charset="-122"/>
              </a:rPr>
              <a:t>p1</a:t>
            </a:r>
            <a:r>
              <a:rPr lang="en-US" altLang="zh-CN" sz="2200">
                <a:solidFill>
                  <a:srgbClr val="000000"/>
                </a:solidFill>
                <a:latin typeface="Times New Roman" panose="02020603050405020304" pitchFamily="18" charset="0"/>
                <a:ea typeface="宋体" panose="02010600030101010101" pitchFamily="2" charset="-122"/>
              </a:rPr>
              <a:t>;</a:t>
            </a:r>
          </a:p>
          <a:p>
            <a:pPr eaLnBrk="1" hangingPunct="1">
              <a:lnSpc>
                <a:spcPct val="120000"/>
              </a:lnSpc>
              <a:spcBef>
                <a:spcPct val="0"/>
              </a:spcBef>
              <a:buFontTx/>
              <a:buNone/>
            </a:pPr>
            <a:r>
              <a:rPr lang="en-US" altLang="zh-CN" sz="2200">
                <a:solidFill>
                  <a:srgbClr val="000000"/>
                </a:solidFill>
                <a:latin typeface="Times New Roman" panose="02020603050405020304" pitchFamily="18" charset="0"/>
                <a:ea typeface="宋体" panose="02010600030101010101" pitchFamily="2" charset="-122"/>
              </a:rPr>
              <a:t>    wait(_________); </a:t>
            </a:r>
          </a:p>
          <a:p>
            <a:pPr eaLnBrk="1" hangingPunct="1">
              <a:lnSpc>
                <a:spcPct val="120000"/>
              </a:lnSpc>
              <a:spcBef>
                <a:spcPct val="0"/>
              </a:spcBef>
              <a:buFontTx/>
              <a:buNone/>
            </a:pPr>
            <a:r>
              <a:rPr lang="en-US" altLang="zh-CN" sz="2200">
                <a:solidFill>
                  <a:srgbClr val="000000"/>
                </a:solidFill>
                <a:latin typeface="Times New Roman" panose="02020603050405020304" pitchFamily="18" charset="0"/>
                <a:ea typeface="宋体" panose="02010600030101010101" pitchFamily="2" charset="-122"/>
              </a:rPr>
              <a:t>    </a:t>
            </a:r>
            <a:r>
              <a:rPr lang="en-US" altLang="zh-CN" sz="2200">
                <a:solidFill>
                  <a:srgbClr val="008000"/>
                </a:solidFill>
                <a:latin typeface="楷体_GB2312" pitchFamily="49" charset="-122"/>
              </a:rPr>
              <a:t>// </a:t>
            </a:r>
            <a:r>
              <a:rPr lang="zh-CN" altLang="en-US" sz="2200">
                <a:solidFill>
                  <a:srgbClr val="008000"/>
                </a:solidFill>
                <a:latin typeface="楷体_GB2312" pitchFamily="49" charset="-122"/>
              </a:rPr>
              <a:t>有空位放置新产品</a:t>
            </a:r>
          </a:p>
          <a:p>
            <a:pPr eaLnBrk="1" hangingPunct="1">
              <a:lnSpc>
                <a:spcPct val="120000"/>
              </a:lnSpc>
              <a:spcBef>
                <a:spcPct val="0"/>
              </a:spcBef>
              <a:buFontTx/>
              <a:buNone/>
            </a:pPr>
            <a:r>
              <a:rPr lang="zh-CN" altLang="en-US" sz="2200">
                <a:solidFill>
                  <a:srgbClr val="000000"/>
                </a:solidFill>
                <a:latin typeface="Times New Roman" panose="02020603050405020304" pitchFamily="18" charset="0"/>
                <a:ea typeface="宋体" panose="02010600030101010101" pitchFamily="2" charset="-122"/>
              </a:rPr>
              <a:t>    </a:t>
            </a:r>
            <a:r>
              <a:rPr lang="en-US" altLang="zh-CN" sz="2200">
                <a:solidFill>
                  <a:srgbClr val="0000FF"/>
                </a:solidFill>
                <a:latin typeface="Times New Roman" panose="02020603050405020304" pitchFamily="18" charset="0"/>
                <a:ea typeface="宋体" panose="02010600030101010101" pitchFamily="2" charset="-122"/>
              </a:rPr>
              <a:t>buffer[in] = p1</a:t>
            </a:r>
            <a:r>
              <a:rPr lang="en-US" altLang="zh-CN" sz="2200">
                <a:solidFill>
                  <a:srgbClr val="000000"/>
                </a:solidFill>
                <a:latin typeface="Times New Roman" panose="02020603050405020304" pitchFamily="18" charset="0"/>
                <a:ea typeface="宋体" panose="02010600030101010101" pitchFamily="2" charset="-122"/>
              </a:rPr>
              <a:t>; </a:t>
            </a:r>
          </a:p>
          <a:p>
            <a:pPr eaLnBrk="1" hangingPunct="1">
              <a:lnSpc>
                <a:spcPct val="120000"/>
              </a:lnSpc>
              <a:spcBef>
                <a:spcPct val="0"/>
              </a:spcBef>
              <a:buFontTx/>
              <a:buNone/>
            </a:pPr>
            <a:r>
              <a:rPr lang="en-US" altLang="zh-CN" sz="2200">
                <a:solidFill>
                  <a:srgbClr val="000000"/>
                </a:solidFill>
                <a:latin typeface="Times New Roman" panose="02020603050405020304" pitchFamily="18" charset="0"/>
                <a:ea typeface="宋体" panose="02010600030101010101" pitchFamily="2" charset="-122"/>
              </a:rPr>
              <a:t>    </a:t>
            </a:r>
            <a:r>
              <a:rPr lang="en-US" altLang="zh-CN" sz="2200">
                <a:solidFill>
                  <a:srgbClr val="0000FF"/>
                </a:solidFill>
                <a:latin typeface="Times New Roman" panose="02020603050405020304" pitchFamily="18" charset="0"/>
                <a:ea typeface="宋体" panose="02010600030101010101" pitchFamily="2" charset="-122"/>
              </a:rPr>
              <a:t>in = (in + 1) % n; </a:t>
            </a:r>
          </a:p>
          <a:p>
            <a:pPr eaLnBrk="1" hangingPunct="1">
              <a:lnSpc>
                <a:spcPct val="120000"/>
              </a:lnSpc>
              <a:spcBef>
                <a:spcPct val="0"/>
              </a:spcBef>
              <a:buFontTx/>
              <a:buNone/>
            </a:pPr>
            <a:r>
              <a:rPr lang="en-US" altLang="zh-CN" sz="2200">
                <a:solidFill>
                  <a:srgbClr val="3333CC"/>
                </a:solidFill>
                <a:latin typeface="Times New Roman" panose="02020603050405020304" pitchFamily="18" charset="0"/>
                <a:ea typeface="宋体" panose="02010600030101010101" pitchFamily="2" charset="-122"/>
              </a:rPr>
              <a:t>    </a:t>
            </a:r>
            <a:r>
              <a:rPr lang="en-US" altLang="zh-CN" sz="2200">
                <a:solidFill>
                  <a:srgbClr val="000000"/>
                </a:solidFill>
                <a:latin typeface="Times New Roman" panose="02020603050405020304" pitchFamily="18" charset="0"/>
                <a:ea typeface="宋体" panose="02010600030101010101" pitchFamily="2" charset="-122"/>
              </a:rPr>
              <a:t>signal(________);</a:t>
            </a:r>
          </a:p>
          <a:p>
            <a:pPr eaLnBrk="1" hangingPunct="1">
              <a:lnSpc>
                <a:spcPct val="120000"/>
              </a:lnSpc>
              <a:spcBef>
                <a:spcPct val="0"/>
              </a:spcBef>
              <a:buFontTx/>
              <a:buNone/>
            </a:pPr>
            <a:r>
              <a:rPr lang="en-US" altLang="zh-CN" sz="2200">
                <a:solidFill>
                  <a:srgbClr val="000000"/>
                </a:solidFill>
                <a:latin typeface="Times New Roman" panose="02020603050405020304" pitchFamily="18" charset="0"/>
                <a:ea typeface="宋体" panose="02010600030101010101" pitchFamily="2" charset="-122"/>
              </a:rPr>
              <a:t>    </a:t>
            </a:r>
            <a:r>
              <a:rPr lang="en-US" altLang="zh-CN" sz="2200">
                <a:solidFill>
                  <a:srgbClr val="000000"/>
                </a:solidFill>
                <a:latin typeface="Courier New" panose="02070309020205020404" pitchFamily="49" charset="0"/>
                <a:ea typeface="宋体" panose="02010600030101010101" pitchFamily="2" charset="-122"/>
              </a:rPr>
              <a:t>…</a:t>
            </a:r>
            <a:endParaRPr lang="en-US" altLang="zh-CN" sz="2200">
              <a:solidFill>
                <a:srgbClr val="000000"/>
              </a:solidFill>
              <a:latin typeface="Times New Roman" panose="02020603050405020304" pitchFamily="18" charset="0"/>
              <a:ea typeface="宋体" panose="02010600030101010101" pitchFamily="2" charset="-122"/>
            </a:endParaRPr>
          </a:p>
          <a:p>
            <a:pPr eaLnBrk="1" hangingPunct="1">
              <a:lnSpc>
                <a:spcPct val="120000"/>
              </a:lnSpc>
              <a:spcBef>
                <a:spcPct val="0"/>
              </a:spcBef>
              <a:buFontTx/>
              <a:buNone/>
            </a:pPr>
            <a:r>
              <a:rPr lang="en-US" altLang="zh-CN" sz="2200">
                <a:solidFill>
                  <a:srgbClr val="000000"/>
                </a:solidFill>
                <a:latin typeface="Times New Roman" panose="02020603050405020304" pitchFamily="18" charset="0"/>
                <a:ea typeface="宋体" panose="02010600030101010101" pitchFamily="2" charset="-122"/>
              </a:rPr>
              <a:t>}</a:t>
            </a:r>
          </a:p>
        </p:txBody>
      </p:sp>
      <p:sp>
        <p:nvSpPr>
          <p:cNvPr id="66563" name="Text Box 25"/>
          <p:cNvSpPr txBox="1">
            <a:spLocks noChangeArrowheads="1"/>
          </p:cNvSpPr>
          <p:nvPr/>
        </p:nvSpPr>
        <p:spPr bwMode="auto">
          <a:xfrm>
            <a:off x="212725" y="860425"/>
            <a:ext cx="87026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None/>
            </a:pPr>
            <a:r>
              <a:rPr lang="zh-CN" altLang="en-US" sz="2400">
                <a:solidFill>
                  <a:srgbClr val="000000"/>
                </a:solidFill>
              </a:rPr>
              <a:t>设置两个记录型信号量</a:t>
            </a:r>
            <a:r>
              <a:rPr lang="en-US" altLang="zh-CN" sz="2400">
                <a:solidFill>
                  <a:srgbClr val="0000FF"/>
                </a:solidFill>
              </a:rPr>
              <a:t>full</a:t>
            </a:r>
            <a:r>
              <a:rPr lang="zh-CN" altLang="en-US" sz="2400">
                <a:solidFill>
                  <a:srgbClr val="000000"/>
                </a:solidFill>
              </a:rPr>
              <a:t>和</a:t>
            </a:r>
            <a:r>
              <a:rPr lang="en-US" altLang="zh-CN" sz="2400">
                <a:solidFill>
                  <a:srgbClr val="0000FF"/>
                </a:solidFill>
              </a:rPr>
              <a:t>empty</a:t>
            </a:r>
            <a:r>
              <a:rPr lang="zh-CN" altLang="en-US" sz="2400">
                <a:solidFill>
                  <a:srgbClr val="000000"/>
                </a:solidFill>
              </a:rPr>
              <a:t>，分别表示缓冲区中已有产品数目和空位数目。初始时</a:t>
            </a:r>
            <a:r>
              <a:rPr lang="en-US" altLang="zh-CN" sz="2400">
                <a:solidFill>
                  <a:srgbClr val="0000FF"/>
                </a:solidFill>
              </a:rPr>
              <a:t>full</a:t>
            </a:r>
            <a:r>
              <a:rPr lang="en-US" altLang="zh-CN" sz="2400">
                <a:solidFill>
                  <a:srgbClr val="000000"/>
                </a:solidFill>
              </a:rPr>
              <a:t>=</a:t>
            </a:r>
            <a:r>
              <a:rPr lang="en-US" altLang="zh-CN" sz="2400">
                <a:solidFill>
                  <a:srgbClr val="0000FF"/>
                </a:solidFill>
              </a:rPr>
              <a:t>0</a:t>
            </a:r>
            <a:r>
              <a:rPr lang="en-US" altLang="zh-CN" sz="2400">
                <a:solidFill>
                  <a:srgbClr val="000000"/>
                </a:solidFill>
              </a:rPr>
              <a:t>, </a:t>
            </a:r>
            <a:r>
              <a:rPr lang="en-US" altLang="zh-CN" sz="2400">
                <a:solidFill>
                  <a:srgbClr val="0000FF"/>
                </a:solidFill>
              </a:rPr>
              <a:t>empty</a:t>
            </a:r>
            <a:r>
              <a:rPr lang="en-US" altLang="zh-CN" sz="2400">
                <a:solidFill>
                  <a:srgbClr val="000000"/>
                </a:solidFill>
              </a:rPr>
              <a:t> = </a:t>
            </a:r>
            <a:r>
              <a:rPr lang="en-US" altLang="zh-CN" sz="2400">
                <a:solidFill>
                  <a:srgbClr val="0000FF"/>
                </a:solidFill>
              </a:rPr>
              <a:t>n</a:t>
            </a:r>
            <a:r>
              <a:rPr lang="zh-CN" altLang="en-US" sz="2400">
                <a:solidFill>
                  <a:srgbClr val="000000"/>
                </a:solidFill>
              </a:rPr>
              <a:t>。</a:t>
            </a:r>
            <a:endParaRPr lang="zh-CN" altLang="en-US" sz="2400">
              <a:solidFill>
                <a:srgbClr val="0000FF"/>
              </a:solidFill>
            </a:endParaRPr>
          </a:p>
        </p:txBody>
      </p:sp>
      <p:sp>
        <p:nvSpPr>
          <p:cNvPr id="66564" name="Text Box 26"/>
          <p:cNvSpPr txBox="1">
            <a:spLocks noChangeArrowheads="1"/>
          </p:cNvSpPr>
          <p:nvPr/>
        </p:nvSpPr>
        <p:spPr bwMode="auto">
          <a:xfrm>
            <a:off x="4800600" y="1752600"/>
            <a:ext cx="3352800" cy="4921250"/>
          </a:xfrm>
          <a:prstGeom prst="rect">
            <a:avLst/>
          </a:prstGeom>
          <a:solidFill>
            <a:schemeClr val="accent1"/>
          </a:solidFill>
          <a:ln w="9525">
            <a:solidFill>
              <a:srgbClr val="00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120000"/>
              </a:lnSpc>
              <a:spcBef>
                <a:spcPct val="0"/>
              </a:spcBef>
              <a:buFontTx/>
              <a:buNone/>
            </a:pPr>
            <a:r>
              <a:rPr lang="zh-CN" altLang="en-US" sz="2200">
                <a:solidFill>
                  <a:srgbClr val="FF0000"/>
                </a:solidFill>
                <a:latin typeface="Times New Roman" panose="02020603050405020304" pitchFamily="18" charset="0"/>
                <a:ea typeface="宋体" panose="02010600030101010101" pitchFamily="2" charset="-122"/>
              </a:rPr>
              <a:t>消费者</a:t>
            </a:r>
            <a:r>
              <a:rPr lang="en-US" altLang="zh-CN" sz="2200">
                <a:solidFill>
                  <a:srgbClr val="000000"/>
                </a:solidFill>
                <a:latin typeface="Times New Roman" panose="02020603050405020304" pitchFamily="18" charset="0"/>
                <a:ea typeface="宋体" panose="02010600030101010101" pitchFamily="2" charset="-122"/>
              </a:rPr>
              <a:t>:</a:t>
            </a:r>
          </a:p>
          <a:p>
            <a:pPr eaLnBrk="1" hangingPunct="1">
              <a:lnSpc>
                <a:spcPct val="120000"/>
              </a:lnSpc>
              <a:spcBef>
                <a:spcPct val="0"/>
              </a:spcBef>
              <a:buFontTx/>
              <a:buNone/>
            </a:pPr>
            <a:r>
              <a:rPr lang="en-US" altLang="zh-CN" sz="2200">
                <a:solidFill>
                  <a:srgbClr val="000000"/>
                </a:solidFill>
                <a:latin typeface="Times New Roman" panose="02020603050405020304" pitchFamily="18" charset="0"/>
                <a:ea typeface="宋体" panose="02010600030101010101" pitchFamily="2" charset="-122"/>
              </a:rPr>
              <a:t>while (true)</a:t>
            </a:r>
          </a:p>
          <a:p>
            <a:pPr eaLnBrk="1" hangingPunct="1">
              <a:lnSpc>
                <a:spcPct val="120000"/>
              </a:lnSpc>
              <a:spcBef>
                <a:spcPct val="0"/>
              </a:spcBef>
              <a:buFontTx/>
              <a:buNone/>
            </a:pPr>
            <a:r>
              <a:rPr lang="en-US" altLang="zh-CN" sz="2200">
                <a:solidFill>
                  <a:srgbClr val="000000"/>
                </a:solidFill>
                <a:latin typeface="Times New Roman" panose="02020603050405020304" pitchFamily="18" charset="0"/>
                <a:ea typeface="宋体" panose="02010600030101010101" pitchFamily="2" charset="-122"/>
              </a:rPr>
              <a:t>{</a:t>
            </a:r>
          </a:p>
          <a:p>
            <a:pPr eaLnBrk="1" hangingPunct="1">
              <a:lnSpc>
                <a:spcPct val="120000"/>
              </a:lnSpc>
              <a:spcBef>
                <a:spcPct val="0"/>
              </a:spcBef>
              <a:buFontTx/>
              <a:buNone/>
            </a:pPr>
            <a:r>
              <a:rPr lang="en-US" altLang="zh-CN" sz="2200">
                <a:solidFill>
                  <a:srgbClr val="000000"/>
                </a:solidFill>
                <a:latin typeface="Times New Roman" panose="02020603050405020304" pitchFamily="18" charset="0"/>
                <a:ea typeface="宋体" panose="02010600030101010101" pitchFamily="2" charset="-122"/>
              </a:rPr>
              <a:t>    </a:t>
            </a:r>
            <a:r>
              <a:rPr lang="en-US" altLang="zh-CN" sz="2200">
                <a:solidFill>
                  <a:srgbClr val="000000"/>
                </a:solidFill>
                <a:latin typeface="Courier New" panose="02070309020205020404" pitchFamily="49" charset="0"/>
                <a:ea typeface="宋体" panose="02010600030101010101" pitchFamily="2" charset="-122"/>
              </a:rPr>
              <a:t>…</a:t>
            </a:r>
            <a:endParaRPr lang="en-US" altLang="zh-CN" sz="2200">
              <a:solidFill>
                <a:srgbClr val="000000"/>
              </a:solidFill>
              <a:latin typeface="Times New Roman" panose="02020603050405020304" pitchFamily="18" charset="0"/>
              <a:ea typeface="宋体" panose="02010600030101010101" pitchFamily="2" charset="-122"/>
            </a:endParaRPr>
          </a:p>
          <a:p>
            <a:pPr eaLnBrk="1" hangingPunct="1">
              <a:lnSpc>
                <a:spcPct val="120000"/>
              </a:lnSpc>
              <a:spcBef>
                <a:spcPct val="0"/>
              </a:spcBef>
              <a:buFontTx/>
              <a:buNone/>
            </a:pPr>
            <a:r>
              <a:rPr lang="en-US" altLang="zh-CN" sz="2200">
                <a:solidFill>
                  <a:srgbClr val="000000"/>
                </a:solidFill>
                <a:latin typeface="Times New Roman" panose="02020603050405020304" pitchFamily="18" charset="0"/>
                <a:ea typeface="宋体" panose="02010600030101010101" pitchFamily="2" charset="-122"/>
              </a:rPr>
              <a:t>    wait(_________); </a:t>
            </a:r>
          </a:p>
          <a:p>
            <a:pPr eaLnBrk="1" hangingPunct="1">
              <a:lnSpc>
                <a:spcPct val="120000"/>
              </a:lnSpc>
              <a:spcBef>
                <a:spcPct val="0"/>
              </a:spcBef>
              <a:buFontTx/>
              <a:buNone/>
            </a:pPr>
            <a:r>
              <a:rPr lang="en-US" altLang="zh-CN" sz="2200">
                <a:solidFill>
                  <a:srgbClr val="000000"/>
                </a:solidFill>
                <a:latin typeface="Times New Roman" panose="02020603050405020304" pitchFamily="18" charset="0"/>
                <a:ea typeface="宋体" panose="02010600030101010101" pitchFamily="2" charset="-122"/>
              </a:rPr>
              <a:t>    </a:t>
            </a:r>
            <a:r>
              <a:rPr lang="en-US" altLang="zh-CN" sz="2200">
                <a:solidFill>
                  <a:srgbClr val="008000"/>
                </a:solidFill>
                <a:latin typeface="楷体_GB2312" pitchFamily="49" charset="-122"/>
              </a:rPr>
              <a:t>// </a:t>
            </a:r>
            <a:r>
              <a:rPr lang="zh-CN" altLang="en-US" sz="2200">
                <a:solidFill>
                  <a:srgbClr val="008000"/>
                </a:solidFill>
                <a:latin typeface="楷体_GB2312" pitchFamily="49" charset="-122"/>
              </a:rPr>
              <a:t>有产品可取</a:t>
            </a:r>
          </a:p>
          <a:p>
            <a:pPr eaLnBrk="1" hangingPunct="1">
              <a:lnSpc>
                <a:spcPct val="120000"/>
              </a:lnSpc>
              <a:spcBef>
                <a:spcPct val="0"/>
              </a:spcBef>
              <a:buFontTx/>
              <a:buNone/>
            </a:pPr>
            <a:r>
              <a:rPr lang="zh-CN" altLang="en-US" sz="2200">
                <a:solidFill>
                  <a:srgbClr val="000000"/>
                </a:solidFill>
                <a:latin typeface="Times New Roman" panose="02020603050405020304" pitchFamily="18" charset="0"/>
                <a:ea typeface="宋体" panose="02010600030101010101" pitchFamily="2" charset="-122"/>
              </a:rPr>
              <a:t>    </a:t>
            </a:r>
            <a:r>
              <a:rPr lang="en-US" altLang="zh-CN" sz="2200">
                <a:solidFill>
                  <a:srgbClr val="0000FF"/>
                </a:solidFill>
                <a:latin typeface="Times New Roman" panose="02020603050405020304" pitchFamily="18" charset="0"/>
                <a:ea typeface="宋体" panose="02010600030101010101" pitchFamily="2" charset="-122"/>
              </a:rPr>
              <a:t>p2 = buffer[out];</a:t>
            </a:r>
            <a:r>
              <a:rPr lang="en-US" altLang="zh-CN" sz="2200">
                <a:solidFill>
                  <a:srgbClr val="000000"/>
                </a:solidFill>
                <a:latin typeface="Times New Roman" panose="02020603050405020304" pitchFamily="18" charset="0"/>
                <a:ea typeface="宋体" panose="02010600030101010101" pitchFamily="2" charset="-122"/>
              </a:rPr>
              <a:t> </a:t>
            </a:r>
          </a:p>
          <a:p>
            <a:pPr eaLnBrk="1" hangingPunct="1">
              <a:lnSpc>
                <a:spcPct val="120000"/>
              </a:lnSpc>
              <a:spcBef>
                <a:spcPct val="0"/>
              </a:spcBef>
              <a:buFontTx/>
              <a:buNone/>
            </a:pPr>
            <a:r>
              <a:rPr lang="en-US" altLang="zh-CN" sz="2200">
                <a:solidFill>
                  <a:srgbClr val="000000"/>
                </a:solidFill>
                <a:latin typeface="Times New Roman" panose="02020603050405020304" pitchFamily="18" charset="0"/>
                <a:ea typeface="宋体" panose="02010600030101010101" pitchFamily="2" charset="-122"/>
              </a:rPr>
              <a:t>    </a:t>
            </a:r>
            <a:r>
              <a:rPr lang="en-US" altLang="zh-CN" sz="2200">
                <a:solidFill>
                  <a:srgbClr val="0000FF"/>
                </a:solidFill>
                <a:latin typeface="Times New Roman" panose="02020603050405020304" pitchFamily="18" charset="0"/>
                <a:ea typeface="宋体" panose="02010600030101010101" pitchFamily="2" charset="-122"/>
              </a:rPr>
              <a:t>out = (out + 1) % n; </a:t>
            </a:r>
          </a:p>
          <a:p>
            <a:pPr eaLnBrk="1" hangingPunct="1">
              <a:lnSpc>
                <a:spcPct val="120000"/>
              </a:lnSpc>
              <a:spcBef>
                <a:spcPct val="0"/>
              </a:spcBef>
              <a:buFontTx/>
              <a:buNone/>
            </a:pPr>
            <a:r>
              <a:rPr lang="en-US" altLang="zh-CN" sz="2200">
                <a:solidFill>
                  <a:srgbClr val="3333CC"/>
                </a:solidFill>
                <a:latin typeface="Times New Roman" panose="02020603050405020304" pitchFamily="18" charset="0"/>
                <a:ea typeface="宋体" panose="02010600030101010101" pitchFamily="2" charset="-122"/>
              </a:rPr>
              <a:t>    </a:t>
            </a:r>
            <a:r>
              <a:rPr lang="en-US" altLang="zh-CN" sz="2200">
                <a:solidFill>
                  <a:srgbClr val="000000"/>
                </a:solidFill>
                <a:latin typeface="Times New Roman" panose="02020603050405020304" pitchFamily="18" charset="0"/>
                <a:ea typeface="宋体" panose="02010600030101010101" pitchFamily="2" charset="-122"/>
              </a:rPr>
              <a:t>signal(________);</a:t>
            </a:r>
          </a:p>
          <a:p>
            <a:pPr eaLnBrk="1" hangingPunct="1">
              <a:lnSpc>
                <a:spcPct val="120000"/>
              </a:lnSpc>
              <a:spcBef>
                <a:spcPct val="0"/>
              </a:spcBef>
              <a:buFontTx/>
              <a:buNone/>
            </a:pPr>
            <a:r>
              <a:rPr lang="en-US" altLang="zh-CN" sz="2200">
                <a:solidFill>
                  <a:srgbClr val="000000"/>
                </a:solidFill>
                <a:latin typeface="Times New Roman" panose="02020603050405020304" pitchFamily="18" charset="0"/>
                <a:ea typeface="宋体" panose="02010600030101010101" pitchFamily="2" charset="-122"/>
              </a:rPr>
              <a:t>    </a:t>
            </a:r>
            <a:r>
              <a:rPr lang="zh-CN" altLang="en-US" sz="2200">
                <a:solidFill>
                  <a:srgbClr val="000000"/>
                </a:solidFill>
                <a:latin typeface="Times New Roman" panose="02020603050405020304" pitchFamily="18" charset="0"/>
              </a:rPr>
              <a:t>消耗</a:t>
            </a:r>
            <a:r>
              <a:rPr lang="en-US" altLang="zh-CN" sz="2200">
                <a:solidFill>
                  <a:srgbClr val="0000FF"/>
                </a:solidFill>
                <a:latin typeface="Times New Roman" panose="02020603050405020304" pitchFamily="18" charset="0"/>
              </a:rPr>
              <a:t>p2</a:t>
            </a:r>
            <a:r>
              <a:rPr lang="en-US" altLang="zh-CN" sz="2200">
                <a:solidFill>
                  <a:srgbClr val="000000"/>
                </a:solidFill>
                <a:latin typeface="Times New Roman" panose="02020603050405020304" pitchFamily="18" charset="0"/>
              </a:rPr>
              <a:t>;</a:t>
            </a:r>
          </a:p>
          <a:p>
            <a:pPr eaLnBrk="1" hangingPunct="1">
              <a:lnSpc>
                <a:spcPct val="120000"/>
              </a:lnSpc>
              <a:spcBef>
                <a:spcPct val="0"/>
              </a:spcBef>
              <a:buFontTx/>
              <a:buNone/>
            </a:pPr>
            <a:r>
              <a:rPr lang="en-US" altLang="zh-CN" sz="2200">
                <a:solidFill>
                  <a:srgbClr val="000000"/>
                </a:solidFill>
                <a:latin typeface="Times New Roman" panose="02020603050405020304" pitchFamily="18" charset="0"/>
                <a:ea typeface="宋体" panose="02010600030101010101" pitchFamily="2" charset="-122"/>
              </a:rPr>
              <a:t>    </a:t>
            </a:r>
            <a:r>
              <a:rPr lang="en-US" altLang="zh-CN" sz="2200">
                <a:solidFill>
                  <a:srgbClr val="000000"/>
                </a:solidFill>
                <a:latin typeface="Courier New" panose="02070309020205020404" pitchFamily="49" charset="0"/>
                <a:ea typeface="宋体" panose="02010600030101010101" pitchFamily="2" charset="-122"/>
              </a:rPr>
              <a:t>…</a:t>
            </a:r>
            <a:endParaRPr lang="en-US" altLang="zh-CN" sz="2200">
              <a:solidFill>
                <a:srgbClr val="000000"/>
              </a:solidFill>
              <a:latin typeface="Times New Roman" panose="02020603050405020304" pitchFamily="18" charset="0"/>
              <a:ea typeface="宋体" panose="02010600030101010101" pitchFamily="2" charset="-122"/>
            </a:endParaRPr>
          </a:p>
          <a:p>
            <a:pPr eaLnBrk="1" hangingPunct="1">
              <a:lnSpc>
                <a:spcPct val="120000"/>
              </a:lnSpc>
              <a:spcBef>
                <a:spcPct val="0"/>
              </a:spcBef>
              <a:buFontTx/>
              <a:buNone/>
            </a:pPr>
            <a:r>
              <a:rPr lang="en-US" altLang="zh-CN" sz="2200">
                <a:solidFill>
                  <a:srgbClr val="000000"/>
                </a:solidFill>
                <a:latin typeface="Times New Roman" panose="02020603050405020304" pitchFamily="18" charset="0"/>
                <a:ea typeface="宋体" panose="02010600030101010101" pitchFamily="2" charset="-122"/>
              </a:rPr>
              <a:t>}</a:t>
            </a:r>
          </a:p>
        </p:txBody>
      </p:sp>
      <p:sp>
        <p:nvSpPr>
          <p:cNvPr id="439323" name="Text Box 27"/>
          <p:cNvSpPr txBox="1">
            <a:spLocks noChangeArrowheads="1"/>
          </p:cNvSpPr>
          <p:nvPr/>
        </p:nvSpPr>
        <p:spPr bwMode="auto">
          <a:xfrm>
            <a:off x="1431925" y="3832225"/>
            <a:ext cx="10826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None/>
            </a:pPr>
            <a:r>
              <a:rPr lang="en-US" altLang="zh-CN" sz="2400">
                <a:solidFill>
                  <a:srgbClr val="0000FF"/>
                </a:solidFill>
              </a:rPr>
              <a:t>empty</a:t>
            </a:r>
          </a:p>
        </p:txBody>
      </p:sp>
      <p:sp>
        <p:nvSpPr>
          <p:cNvPr id="439324" name="Text Box 28"/>
          <p:cNvSpPr txBox="1">
            <a:spLocks noChangeArrowheads="1"/>
          </p:cNvSpPr>
          <p:nvPr/>
        </p:nvSpPr>
        <p:spPr bwMode="auto">
          <a:xfrm>
            <a:off x="1524000" y="5483225"/>
            <a:ext cx="63976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None/>
            </a:pPr>
            <a:r>
              <a:rPr lang="en-US" altLang="zh-CN" sz="2400">
                <a:solidFill>
                  <a:srgbClr val="0000FF"/>
                </a:solidFill>
              </a:rPr>
              <a:t>full</a:t>
            </a:r>
          </a:p>
        </p:txBody>
      </p:sp>
      <p:sp>
        <p:nvSpPr>
          <p:cNvPr id="439325" name="Text Box 29"/>
          <p:cNvSpPr txBox="1">
            <a:spLocks noChangeArrowheads="1"/>
          </p:cNvSpPr>
          <p:nvPr/>
        </p:nvSpPr>
        <p:spPr bwMode="auto">
          <a:xfrm>
            <a:off x="5989638" y="3429000"/>
            <a:ext cx="639762"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None/>
            </a:pPr>
            <a:r>
              <a:rPr lang="en-US" altLang="zh-CN" sz="2400">
                <a:solidFill>
                  <a:srgbClr val="0000FF"/>
                </a:solidFill>
              </a:rPr>
              <a:t>full</a:t>
            </a:r>
          </a:p>
        </p:txBody>
      </p:sp>
      <p:sp>
        <p:nvSpPr>
          <p:cNvPr id="439326" name="Text Box 30"/>
          <p:cNvSpPr txBox="1">
            <a:spLocks noChangeArrowheads="1"/>
          </p:cNvSpPr>
          <p:nvPr/>
        </p:nvSpPr>
        <p:spPr bwMode="auto">
          <a:xfrm>
            <a:off x="5927725" y="5029200"/>
            <a:ext cx="10826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None/>
            </a:pPr>
            <a:r>
              <a:rPr lang="en-US" altLang="zh-CN" sz="2400">
                <a:solidFill>
                  <a:srgbClr val="0000FF"/>
                </a:solidFill>
              </a:rPr>
              <a:t>empty</a:t>
            </a:r>
          </a:p>
        </p:txBody>
      </p:sp>
      <p:grpSp>
        <p:nvGrpSpPr>
          <p:cNvPr id="439330" name="Group 34"/>
          <p:cNvGrpSpPr>
            <a:grpSpLocks/>
          </p:cNvGrpSpPr>
          <p:nvPr/>
        </p:nvGrpSpPr>
        <p:grpSpPr bwMode="auto">
          <a:xfrm>
            <a:off x="6400800" y="3352800"/>
            <a:ext cx="2632075" cy="3048000"/>
            <a:chOff x="4032" y="2112"/>
            <a:chExt cx="1658" cy="1920"/>
          </a:xfrm>
        </p:grpSpPr>
        <p:pic>
          <p:nvPicPr>
            <p:cNvPr id="66570" name="Picture 32" descr="MC900434389[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8" y="2160"/>
              <a:ext cx="1262"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71" name="AutoShape 33"/>
            <p:cNvSpPr>
              <a:spLocks noChangeArrowheads="1"/>
            </p:cNvSpPr>
            <p:nvPr/>
          </p:nvSpPr>
          <p:spPr bwMode="auto">
            <a:xfrm>
              <a:off x="4032" y="2112"/>
              <a:ext cx="1632" cy="912"/>
            </a:xfrm>
            <a:prstGeom prst="cloudCallout">
              <a:avLst>
                <a:gd name="adj1" fmla="val 30023"/>
                <a:gd name="adj2" fmla="val 39694"/>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None/>
              </a:pPr>
              <a:r>
                <a:rPr lang="zh-CN" altLang="en-US" sz="2400">
                  <a:solidFill>
                    <a:srgbClr val="000000"/>
                  </a:solidFill>
                </a:rPr>
                <a:t>这两段代码是否已解决同步问题？</a:t>
              </a:r>
            </a:p>
          </p:txBody>
        </p:sp>
      </p:grpSp>
    </p:spTree>
    <p:extLst>
      <p:ext uri="{BB962C8B-B14F-4D97-AF65-F5344CB8AC3E}">
        <p14:creationId xmlns:p14="http://schemas.microsoft.com/office/powerpoint/2010/main" val="25728664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9323"/>
                                        </p:tgtEl>
                                        <p:attrNameLst>
                                          <p:attrName>style.visibility</p:attrName>
                                        </p:attrNameLst>
                                      </p:cBhvr>
                                      <p:to>
                                        <p:strVal val="visible"/>
                                      </p:to>
                                    </p:set>
                                    <p:animEffect transition="in" filter="blinds(horizontal)">
                                      <p:cBhvr>
                                        <p:cTn id="7" dur="500"/>
                                        <p:tgtEl>
                                          <p:spTgt spid="4393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9324"/>
                                        </p:tgtEl>
                                        <p:attrNameLst>
                                          <p:attrName>style.visibility</p:attrName>
                                        </p:attrNameLst>
                                      </p:cBhvr>
                                      <p:to>
                                        <p:strVal val="visible"/>
                                      </p:to>
                                    </p:set>
                                    <p:animEffect transition="in" filter="blinds(horizontal)">
                                      <p:cBhvr>
                                        <p:cTn id="12" dur="500"/>
                                        <p:tgtEl>
                                          <p:spTgt spid="4393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9325"/>
                                        </p:tgtEl>
                                        <p:attrNameLst>
                                          <p:attrName>style.visibility</p:attrName>
                                        </p:attrNameLst>
                                      </p:cBhvr>
                                      <p:to>
                                        <p:strVal val="visible"/>
                                      </p:to>
                                    </p:set>
                                    <p:animEffect transition="in" filter="blinds(horizontal)">
                                      <p:cBhvr>
                                        <p:cTn id="17" dur="500"/>
                                        <p:tgtEl>
                                          <p:spTgt spid="4393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9326"/>
                                        </p:tgtEl>
                                        <p:attrNameLst>
                                          <p:attrName>style.visibility</p:attrName>
                                        </p:attrNameLst>
                                      </p:cBhvr>
                                      <p:to>
                                        <p:strVal val="visible"/>
                                      </p:to>
                                    </p:set>
                                    <p:animEffect transition="in" filter="blinds(horizontal)">
                                      <p:cBhvr>
                                        <p:cTn id="22" dur="500"/>
                                        <p:tgtEl>
                                          <p:spTgt spid="4393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39330"/>
                                        </p:tgtEl>
                                        <p:attrNameLst>
                                          <p:attrName>style.visibility</p:attrName>
                                        </p:attrNameLst>
                                      </p:cBhvr>
                                      <p:to>
                                        <p:strVal val="visible"/>
                                      </p:to>
                                    </p:set>
                                    <p:animEffect transition="in" filter="blinds(horizontal)">
                                      <p:cBhvr>
                                        <p:cTn id="27" dur="500"/>
                                        <p:tgtEl>
                                          <p:spTgt spid="439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23" grpId="0"/>
      <p:bldP spid="439324" grpId="0"/>
      <p:bldP spid="439325" grpId="0"/>
      <p:bldP spid="43932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3"/>
          <p:cNvSpPr txBox="1">
            <a:spLocks noChangeArrowheads="1"/>
          </p:cNvSpPr>
          <p:nvPr/>
        </p:nvSpPr>
        <p:spPr bwMode="auto">
          <a:xfrm>
            <a:off x="609600" y="990600"/>
            <a:ext cx="8050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spcBef>
                <a:spcPct val="0"/>
              </a:spcBef>
              <a:buFontTx/>
              <a:buNone/>
            </a:pPr>
            <a:r>
              <a:rPr kumimoji="0" lang="zh-CN" altLang="en-US" sz="2800">
                <a:solidFill>
                  <a:srgbClr val="000000"/>
                </a:solidFill>
                <a:latin typeface="楷体_GB2312" pitchFamily="49" charset="-122"/>
              </a:rPr>
              <a:t>假设</a:t>
            </a:r>
            <a:r>
              <a:rPr kumimoji="0" lang="en-US" altLang="zh-CN" sz="2800">
                <a:solidFill>
                  <a:srgbClr val="000000"/>
                </a:solidFill>
                <a:latin typeface="楷体_GB2312" pitchFamily="49" charset="-122"/>
              </a:rPr>
              <a:t>n=10,</a:t>
            </a:r>
            <a:r>
              <a:rPr kumimoji="0" lang="zh-CN" altLang="en-US" sz="2800">
                <a:solidFill>
                  <a:srgbClr val="000000"/>
                </a:solidFill>
                <a:latin typeface="楷体_GB2312" pitchFamily="49" charset="-122"/>
              </a:rPr>
              <a:t>初始时</a:t>
            </a:r>
            <a:r>
              <a:rPr kumimoji="0" lang="en-US" altLang="zh-CN" sz="2800">
                <a:solidFill>
                  <a:srgbClr val="000000"/>
                </a:solidFill>
                <a:latin typeface="楷体_GB2312" pitchFamily="49" charset="-122"/>
              </a:rPr>
              <a:t>in=0;</a:t>
            </a:r>
            <a:r>
              <a:rPr kumimoji="0" lang="zh-CN" altLang="en-US" sz="2800">
                <a:solidFill>
                  <a:srgbClr val="000000"/>
                </a:solidFill>
                <a:latin typeface="楷体_GB2312" pitchFamily="49" charset="-122"/>
              </a:rPr>
              <a:t>有两个生产者线程并发执行</a:t>
            </a:r>
          </a:p>
        </p:txBody>
      </p:sp>
      <p:graphicFrame>
        <p:nvGraphicFramePr>
          <p:cNvPr id="440370" name="Group 50"/>
          <p:cNvGraphicFramePr>
            <a:graphicFrameLocks noGrp="1"/>
          </p:cNvGraphicFramePr>
          <p:nvPr/>
        </p:nvGraphicFramePr>
        <p:xfrm>
          <a:off x="685800" y="1835150"/>
          <a:ext cx="7924800" cy="2724192"/>
        </p:xfrm>
        <a:graphic>
          <a:graphicData uri="http://schemas.openxmlformats.org/drawingml/2006/table">
            <a:tbl>
              <a:tblPr/>
              <a:tblGrid>
                <a:gridCol w="914400"/>
                <a:gridCol w="3429000"/>
                <a:gridCol w="3581400"/>
              </a:tblGrid>
              <a:tr h="4570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pitchFamily="34" charset="0"/>
                          <a:ea typeface="楷体_GB2312" pitchFamily="49" charset="-122"/>
                        </a:rPr>
                        <a:t>时刻</a:t>
                      </a:r>
                    </a:p>
                  </a:txBody>
                  <a:tcPr marT="45648" marB="45648"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楷体_GB2312" pitchFamily="49" charset="-122"/>
                        </a:rPr>
                        <a:t>生产者</a:t>
                      </a:r>
                      <a:r>
                        <a:rPr kumimoji="0" lang="en-US" altLang="zh-CN" sz="2400" b="1" i="0" u="none" strike="noStrike" cap="none" normalizeH="0" baseline="0" smtClean="0">
                          <a:ln>
                            <a:noFill/>
                          </a:ln>
                          <a:solidFill>
                            <a:schemeClr val="tx1"/>
                          </a:solidFill>
                          <a:effectLst/>
                          <a:latin typeface="Arial" pitchFamily="34" charset="0"/>
                          <a:ea typeface="楷体_GB2312" pitchFamily="49" charset="-122"/>
                        </a:rPr>
                        <a:t>1</a:t>
                      </a:r>
                    </a:p>
                  </a:txBody>
                  <a:tcPr marT="45648" marB="45648"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楷体_GB2312" pitchFamily="49" charset="-122"/>
                        </a:rPr>
                        <a:t>生产者</a:t>
                      </a:r>
                      <a:r>
                        <a:rPr kumimoji="0" lang="en-US" altLang="zh-CN" sz="2400" b="1" i="0" u="none" strike="noStrike" cap="none" normalizeH="0" baseline="0" smtClean="0">
                          <a:ln>
                            <a:noFill/>
                          </a:ln>
                          <a:solidFill>
                            <a:schemeClr val="tx1"/>
                          </a:solidFill>
                          <a:effectLst/>
                          <a:latin typeface="Arial" pitchFamily="34" charset="0"/>
                          <a:ea typeface="楷体_GB2312" pitchFamily="49" charset="-122"/>
                        </a:rPr>
                        <a:t>2</a:t>
                      </a:r>
                    </a:p>
                  </a:txBody>
                  <a:tcPr marT="45648" marB="45648" horzOverflow="overflow">
                    <a:lnL>
                      <a:noFill/>
                    </a:lnL>
                    <a:lnR cap="flat">
                      <a:noFill/>
                    </a:lnR>
                    <a:lnT cap="flat">
                      <a:noFill/>
                    </a:lnT>
                    <a:lnB>
                      <a:noFill/>
                    </a:lnB>
                    <a:lnTlToBr>
                      <a:noFill/>
                    </a:lnTlToBr>
                    <a:lnBlToTr>
                      <a:noFill/>
                    </a:lnBlToTr>
                    <a:noFill/>
                  </a:tcPr>
                </a:tc>
              </a:tr>
              <a:tr h="4570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itchFamily="34" charset="0"/>
                          <a:ea typeface="楷体_GB2312" pitchFamily="49" charset="-122"/>
                        </a:rPr>
                        <a:t>1</a:t>
                      </a:r>
                    </a:p>
                  </a:txBody>
                  <a:tcPr marT="45648" marB="45648"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itchFamily="34" charset="0"/>
                          <a:ea typeface="楷体_GB2312" pitchFamily="49" charset="-122"/>
                        </a:rPr>
                        <a:t>buffer[in] = p1;</a:t>
                      </a:r>
                      <a:endParaRPr kumimoji="0" lang="en-US" altLang="zh-CN" sz="2400" b="1" i="0" u="none" strike="noStrike" cap="none" normalizeH="0" baseline="0" dirty="0" smtClean="0">
                        <a:ln>
                          <a:noFill/>
                        </a:ln>
                        <a:solidFill>
                          <a:srgbClr val="008000"/>
                        </a:solidFill>
                        <a:effectLst/>
                        <a:latin typeface="Arial" pitchFamily="34" charset="0"/>
                        <a:ea typeface="楷体_GB2312" pitchFamily="49" charset="-122"/>
                      </a:endParaRPr>
                    </a:p>
                  </a:txBody>
                  <a:tcPr marT="45648" marB="4564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smtClean="0">
                        <a:ln>
                          <a:noFill/>
                        </a:ln>
                        <a:solidFill>
                          <a:schemeClr val="tx1"/>
                        </a:solidFill>
                        <a:effectLst/>
                        <a:latin typeface="Arial" pitchFamily="34" charset="0"/>
                        <a:ea typeface="楷体_GB2312" pitchFamily="49" charset="-122"/>
                      </a:endParaRPr>
                    </a:p>
                  </a:txBody>
                  <a:tcPr marT="45648" marB="45648" horzOverflow="overflow">
                    <a:lnL>
                      <a:noFill/>
                    </a:lnL>
                    <a:lnR cap="flat">
                      <a:noFill/>
                    </a:lnR>
                    <a:lnT>
                      <a:noFill/>
                    </a:lnT>
                    <a:lnB>
                      <a:noFill/>
                    </a:lnB>
                    <a:lnTlToBr>
                      <a:noFill/>
                    </a:lnTlToBr>
                    <a:lnBlToTr>
                      <a:noFill/>
                    </a:lnBlToTr>
                    <a:noFill/>
                  </a:tcPr>
                </a:tc>
              </a:tr>
              <a:tr h="8959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itchFamily="34" charset="0"/>
                          <a:ea typeface="楷体_GB2312" pitchFamily="49" charset="-122"/>
                        </a:rPr>
                        <a:t>2</a:t>
                      </a:r>
                    </a:p>
                  </a:txBody>
                  <a:tcPr marT="45648" marB="45648"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smtClean="0">
                        <a:ln>
                          <a:noFill/>
                        </a:ln>
                        <a:solidFill>
                          <a:srgbClr val="008000"/>
                        </a:solidFill>
                        <a:effectLst/>
                        <a:latin typeface="Arial" pitchFamily="34" charset="0"/>
                        <a:ea typeface="楷体_GB2312" pitchFamily="49" charset="-122"/>
                      </a:endParaRPr>
                    </a:p>
                  </a:txBody>
                  <a:tcPr marT="45648" marB="4564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itchFamily="34" charset="0"/>
                          <a:ea typeface="楷体_GB2312" pitchFamily="49" charset="-122"/>
                        </a:rPr>
                        <a:t>buffer[in] = p2;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rgbClr val="008000"/>
                          </a:solidFill>
                          <a:effectLst/>
                          <a:latin typeface="Arial" pitchFamily="34" charset="0"/>
                          <a:ea typeface="楷体_GB2312" pitchFamily="49" charset="-122"/>
                        </a:rPr>
                        <a:t>// </a:t>
                      </a:r>
                      <a:r>
                        <a:rPr kumimoji="0" lang="zh-CN" altLang="en-US" sz="2400" b="1" i="0" u="none" strike="noStrike" cap="none" normalizeH="0" baseline="0" dirty="0" smtClean="0">
                          <a:ln>
                            <a:noFill/>
                          </a:ln>
                          <a:solidFill>
                            <a:srgbClr val="008000"/>
                          </a:solidFill>
                          <a:effectLst/>
                          <a:latin typeface="Arial" pitchFamily="34" charset="0"/>
                          <a:ea typeface="楷体_GB2312" pitchFamily="49" charset="-122"/>
                        </a:rPr>
                        <a:t>把生产者</a:t>
                      </a:r>
                      <a:r>
                        <a:rPr kumimoji="0" lang="en-US" altLang="zh-CN" sz="2400" b="1" i="0" u="none" strike="noStrike" cap="none" normalizeH="0" baseline="0" dirty="0" smtClean="0">
                          <a:ln>
                            <a:noFill/>
                          </a:ln>
                          <a:solidFill>
                            <a:srgbClr val="008000"/>
                          </a:solidFill>
                          <a:effectLst/>
                          <a:latin typeface="Arial" pitchFamily="34" charset="0"/>
                          <a:ea typeface="楷体_GB2312" pitchFamily="49" charset="-122"/>
                        </a:rPr>
                        <a:t>1</a:t>
                      </a:r>
                      <a:r>
                        <a:rPr kumimoji="0" lang="zh-CN" altLang="en-US" sz="2400" b="1" i="0" u="none" strike="noStrike" cap="none" normalizeH="0" baseline="0" dirty="0" smtClean="0">
                          <a:ln>
                            <a:noFill/>
                          </a:ln>
                          <a:solidFill>
                            <a:srgbClr val="008000"/>
                          </a:solidFill>
                          <a:effectLst/>
                          <a:latin typeface="Arial" pitchFamily="34" charset="0"/>
                          <a:ea typeface="楷体_GB2312" pitchFamily="49" charset="-122"/>
                        </a:rPr>
                        <a:t>的产品覆盖</a:t>
                      </a:r>
                    </a:p>
                  </a:txBody>
                  <a:tcPr marT="45648" marB="45648" horzOverflow="overflow">
                    <a:lnL>
                      <a:noFill/>
                    </a:lnL>
                    <a:lnR cap="flat">
                      <a:noFill/>
                    </a:lnR>
                    <a:lnT>
                      <a:noFill/>
                    </a:lnT>
                    <a:lnB>
                      <a:noFill/>
                    </a:lnB>
                    <a:lnTlToBr>
                      <a:noFill/>
                    </a:lnTlToBr>
                    <a:lnBlToTr>
                      <a:noFill/>
                    </a:lnBlToTr>
                    <a:noFill/>
                  </a:tcPr>
                </a:tc>
              </a:tr>
              <a:tr h="4570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itchFamily="34" charset="0"/>
                          <a:ea typeface="楷体_GB2312" pitchFamily="49" charset="-122"/>
                        </a:rPr>
                        <a:t>3</a:t>
                      </a:r>
                    </a:p>
                  </a:txBody>
                  <a:tcPr marT="45648" marB="45648"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itchFamily="34" charset="0"/>
                          <a:ea typeface="楷体_GB2312" pitchFamily="49" charset="-122"/>
                        </a:rPr>
                        <a:t>in = (in + 1) % n </a:t>
                      </a:r>
                      <a:r>
                        <a:rPr kumimoji="0" lang="en-US" altLang="zh-CN" sz="2400" b="1" i="0" u="none" strike="noStrike" cap="none" normalizeH="0" baseline="0" smtClean="0">
                          <a:ln>
                            <a:noFill/>
                          </a:ln>
                          <a:solidFill>
                            <a:srgbClr val="008000"/>
                          </a:solidFill>
                          <a:effectLst/>
                          <a:latin typeface="Arial" pitchFamily="34" charset="0"/>
                          <a:ea typeface="楷体_GB2312" pitchFamily="49" charset="-122"/>
                        </a:rPr>
                        <a:t>// in=1</a:t>
                      </a:r>
                    </a:p>
                  </a:txBody>
                  <a:tcPr marT="45648" marB="4564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smtClean="0">
                        <a:ln>
                          <a:noFill/>
                        </a:ln>
                        <a:solidFill>
                          <a:srgbClr val="008000"/>
                        </a:solidFill>
                        <a:effectLst/>
                        <a:latin typeface="Arial" pitchFamily="34" charset="0"/>
                        <a:ea typeface="楷体_GB2312" pitchFamily="49" charset="-122"/>
                      </a:endParaRPr>
                    </a:p>
                  </a:txBody>
                  <a:tcPr marT="45648" marB="45648" horzOverflow="overflow">
                    <a:lnL>
                      <a:noFill/>
                    </a:lnL>
                    <a:lnR cap="flat">
                      <a:noFill/>
                    </a:lnR>
                    <a:lnT>
                      <a:noFill/>
                    </a:lnT>
                    <a:lnB>
                      <a:noFill/>
                    </a:lnB>
                    <a:lnTlToBr>
                      <a:noFill/>
                    </a:lnTlToBr>
                    <a:lnBlToTr>
                      <a:noFill/>
                    </a:lnBlToTr>
                    <a:noFill/>
                  </a:tcPr>
                </a:tc>
              </a:tr>
              <a:tr h="4570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itchFamily="34" charset="0"/>
                          <a:ea typeface="楷体_GB2312" pitchFamily="49" charset="-122"/>
                        </a:rPr>
                        <a:t>4</a:t>
                      </a:r>
                    </a:p>
                  </a:txBody>
                  <a:tcPr marT="45648" marB="45648"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smtClean="0">
                        <a:ln>
                          <a:noFill/>
                        </a:ln>
                        <a:solidFill>
                          <a:schemeClr val="tx1"/>
                        </a:solidFill>
                        <a:effectLst/>
                        <a:latin typeface="Arial" pitchFamily="34" charset="0"/>
                        <a:ea typeface="楷体_GB2312" pitchFamily="49" charset="-122"/>
                      </a:endParaRPr>
                    </a:p>
                  </a:txBody>
                  <a:tcPr marT="45648" marB="45648"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itchFamily="34" charset="0"/>
                          <a:ea typeface="楷体_GB2312" pitchFamily="49" charset="-122"/>
                        </a:rPr>
                        <a:t> in = (in + 1) % n </a:t>
                      </a:r>
                      <a:r>
                        <a:rPr kumimoji="0" lang="en-US" altLang="zh-CN" sz="2400" b="1" i="0" u="none" strike="noStrike" cap="none" normalizeH="0" baseline="0" smtClean="0">
                          <a:ln>
                            <a:noFill/>
                          </a:ln>
                          <a:solidFill>
                            <a:srgbClr val="008000"/>
                          </a:solidFill>
                          <a:effectLst/>
                          <a:latin typeface="Arial" pitchFamily="34" charset="0"/>
                          <a:ea typeface="楷体_GB2312" pitchFamily="49" charset="-122"/>
                        </a:rPr>
                        <a:t>// in=2</a:t>
                      </a:r>
                    </a:p>
                  </a:txBody>
                  <a:tcPr marT="45648" marB="45648" horzOverflow="overflow">
                    <a:lnL>
                      <a:noFill/>
                    </a:lnL>
                    <a:lnR cap="flat">
                      <a:noFill/>
                    </a:lnR>
                    <a:lnT>
                      <a:noFill/>
                    </a:lnT>
                    <a:lnB cap="flat">
                      <a:noFill/>
                    </a:lnB>
                    <a:lnTlToBr>
                      <a:noFill/>
                    </a:lnTlToBr>
                    <a:lnBlToTr>
                      <a:noFill/>
                    </a:lnBlToTr>
                    <a:noFill/>
                  </a:tcPr>
                </a:tc>
              </a:tr>
            </a:tbl>
          </a:graphicData>
        </a:graphic>
      </p:graphicFrame>
      <p:sp>
        <p:nvSpPr>
          <p:cNvPr id="4" name="Rectangle 2"/>
          <p:cNvSpPr txBox="1">
            <a:spLocks noChangeArrowheads="1"/>
          </p:cNvSpPr>
          <p:nvPr/>
        </p:nvSpPr>
        <p:spPr bwMode="auto">
          <a:xfrm>
            <a:off x="457200" y="274638"/>
            <a:ext cx="7696200" cy="33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Arial" pitchFamily="34" charset="0"/>
                <a:ea typeface="楷体_GB2312" pitchFamily="49" charset="-122"/>
              </a:defRPr>
            </a:lvl2pPr>
            <a:lvl3pPr algn="ctr" rtl="0" eaLnBrk="0" fontAlgn="base" hangingPunct="0">
              <a:spcBef>
                <a:spcPct val="0"/>
              </a:spcBef>
              <a:spcAft>
                <a:spcPct val="0"/>
              </a:spcAft>
              <a:defRPr sz="3600" b="1">
                <a:solidFill>
                  <a:schemeClr val="bg1"/>
                </a:solidFill>
                <a:latin typeface="Arial" pitchFamily="34" charset="0"/>
                <a:ea typeface="楷体_GB2312" pitchFamily="49" charset="-122"/>
              </a:defRPr>
            </a:lvl3pPr>
            <a:lvl4pPr algn="ctr" rtl="0" eaLnBrk="0" fontAlgn="base" hangingPunct="0">
              <a:spcBef>
                <a:spcPct val="0"/>
              </a:spcBef>
              <a:spcAft>
                <a:spcPct val="0"/>
              </a:spcAft>
              <a:defRPr sz="3600" b="1">
                <a:solidFill>
                  <a:schemeClr val="bg1"/>
                </a:solidFill>
                <a:latin typeface="Arial" pitchFamily="34" charset="0"/>
                <a:ea typeface="楷体_GB2312" pitchFamily="49" charset="-122"/>
              </a:defRPr>
            </a:lvl4pPr>
            <a:lvl5pPr algn="ctr" rtl="0" eaLnBrk="0" fontAlgn="base" hangingPunct="0">
              <a:spcBef>
                <a:spcPct val="0"/>
              </a:spcBef>
              <a:spcAft>
                <a:spcPct val="0"/>
              </a:spcAft>
              <a:defRPr sz="3600" b="1">
                <a:solidFill>
                  <a:schemeClr val="bg1"/>
                </a:solidFill>
                <a:latin typeface="Arial" pitchFamily="34" charset="0"/>
                <a:ea typeface="楷体_GB2312" pitchFamily="49" charset="-122"/>
              </a:defRPr>
            </a:lvl5pPr>
            <a:lvl6pPr marL="457200" algn="ctr" rtl="0" fontAlgn="base">
              <a:spcBef>
                <a:spcPct val="0"/>
              </a:spcBef>
              <a:spcAft>
                <a:spcPct val="0"/>
              </a:spcAft>
              <a:defRPr sz="3600" b="1">
                <a:solidFill>
                  <a:schemeClr val="bg1"/>
                </a:solidFill>
                <a:latin typeface="Arial" pitchFamily="34" charset="0"/>
                <a:ea typeface="楷体_GB2312" pitchFamily="49" charset="-122"/>
              </a:defRPr>
            </a:lvl6pPr>
            <a:lvl7pPr marL="914400" algn="ctr" rtl="0" fontAlgn="base">
              <a:spcBef>
                <a:spcPct val="0"/>
              </a:spcBef>
              <a:spcAft>
                <a:spcPct val="0"/>
              </a:spcAft>
              <a:defRPr sz="3600" b="1">
                <a:solidFill>
                  <a:schemeClr val="bg1"/>
                </a:solidFill>
                <a:latin typeface="Arial" pitchFamily="34" charset="0"/>
                <a:ea typeface="楷体_GB2312" pitchFamily="49" charset="-122"/>
              </a:defRPr>
            </a:lvl7pPr>
            <a:lvl8pPr marL="1371600" algn="ctr" rtl="0" fontAlgn="base">
              <a:spcBef>
                <a:spcPct val="0"/>
              </a:spcBef>
              <a:spcAft>
                <a:spcPct val="0"/>
              </a:spcAft>
              <a:defRPr sz="3600" b="1">
                <a:solidFill>
                  <a:schemeClr val="bg1"/>
                </a:solidFill>
                <a:latin typeface="Arial" pitchFamily="34" charset="0"/>
                <a:ea typeface="楷体_GB2312" pitchFamily="49" charset="-122"/>
              </a:defRPr>
            </a:lvl8pPr>
            <a:lvl9pPr marL="1828800" algn="ctr" rtl="0" fontAlgn="base">
              <a:spcBef>
                <a:spcPct val="0"/>
              </a:spcBef>
              <a:spcAft>
                <a:spcPct val="0"/>
              </a:spcAft>
              <a:defRPr sz="3600" b="1">
                <a:solidFill>
                  <a:schemeClr val="bg1"/>
                </a:solidFill>
                <a:latin typeface="Arial" pitchFamily="34" charset="0"/>
                <a:ea typeface="楷体_GB2312" pitchFamily="49" charset="-122"/>
              </a:defRPr>
            </a:lvl9pPr>
          </a:lstStyle>
          <a:p>
            <a:pPr eaLnBrk="1" hangingPunct="1">
              <a:defRPr/>
            </a:pPr>
            <a:r>
              <a:rPr kumimoji="0" lang="zh-CN" altLang="en-US" sz="3200" kern="0" smtClean="0">
                <a:solidFill>
                  <a:srgbClr val="FFFFFF"/>
                </a:solidFill>
              </a:rPr>
              <a:t>生产者</a:t>
            </a:r>
            <a:r>
              <a:rPr kumimoji="0" lang="en-US" altLang="zh-CN" sz="3200" kern="0" smtClean="0">
                <a:solidFill>
                  <a:srgbClr val="FFFFFF"/>
                </a:solidFill>
              </a:rPr>
              <a:t>-</a:t>
            </a:r>
            <a:r>
              <a:rPr kumimoji="0" lang="zh-CN" altLang="en-US" sz="3200" kern="0" smtClean="0">
                <a:solidFill>
                  <a:srgbClr val="FFFFFF"/>
                </a:solidFill>
              </a:rPr>
              <a:t>消费者问题</a:t>
            </a:r>
            <a:endParaRPr kumimoji="0" lang="zh-CN" altLang="en-US" sz="3200" kern="0" dirty="0" smtClean="0">
              <a:solidFill>
                <a:srgbClr val="FFFFFF"/>
              </a:solidFill>
            </a:endParaRPr>
          </a:p>
        </p:txBody>
      </p:sp>
    </p:spTree>
    <p:extLst>
      <p:ext uri="{BB962C8B-B14F-4D97-AF65-F5344CB8AC3E}">
        <p14:creationId xmlns:p14="http://schemas.microsoft.com/office/powerpoint/2010/main" val="5544236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zh-CN" sz="3200" smtClean="0"/>
              <a:t>2.4 </a:t>
            </a:r>
            <a:r>
              <a:rPr lang="zh-CN" altLang="en-US" sz="3200" smtClean="0"/>
              <a:t>经典进程的同步问题</a:t>
            </a:r>
          </a:p>
        </p:txBody>
      </p:sp>
      <p:sp>
        <p:nvSpPr>
          <p:cNvPr id="438275" name="Text Box 3"/>
          <p:cNvSpPr txBox="1">
            <a:spLocks noChangeArrowheads="1"/>
          </p:cNvSpPr>
          <p:nvPr/>
        </p:nvSpPr>
        <p:spPr bwMode="auto">
          <a:xfrm>
            <a:off x="381000" y="738188"/>
            <a:ext cx="3352800" cy="615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110000"/>
              </a:lnSpc>
              <a:spcBef>
                <a:spcPct val="0"/>
              </a:spcBef>
              <a:buFontTx/>
              <a:buNone/>
            </a:pPr>
            <a:r>
              <a:rPr lang="zh-CN" altLang="en-US" sz="2200">
                <a:solidFill>
                  <a:srgbClr val="0000FF"/>
                </a:solidFill>
                <a:latin typeface="Times New Roman" panose="02020603050405020304" pitchFamily="18" charset="0"/>
              </a:rPr>
              <a:t>生产者</a:t>
            </a:r>
            <a:r>
              <a:rPr lang="en-US" altLang="zh-CN" sz="2200">
                <a:solidFill>
                  <a:srgbClr val="000000"/>
                </a:solidFill>
                <a:latin typeface="Times New Roman" panose="02020603050405020304" pitchFamily="18" charset="0"/>
                <a:ea typeface="宋体" panose="02010600030101010101" pitchFamily="2" charset="-122"/>
              </a:rPr>
              <a:t>:</a:t>
            </a:r>
          </a:p>
          <a:p>
            <a:pPr eaLnBrk="1" hangingPunct="1">
              <a:lnSpc>
                <a:spcPct val="110000"/>
              </a:lnSpc>
              <a:spcBef>
                <a:spcPct val="0"/>
              </a:spcBef>
              <a:buFontTx/>
              <a:buNone/>
            </a:pPr>
            <a:r>
              <a:rPr lang="en-US" altLang="zh-CN" sz="2200">
                <a:solidFill>
                  <a:srgbClr val="000000"/>
                </a:solidFill>
                <a:ea typeface="宋体" panose="02010600030101010101" pitchFamily="2" charset="-122"/>
              </a:rPr>
              <a:t>while (true)</a:t>
            </a:r>
          </a:p>
          <a:p>
            <a:pPr eaLnBrk="1" hangingPunct="1">
              <a:lnSpc>
                <a:spcPct val="110000"/>
              </a:lnSpc>
              <a:spcBef>
                <a:spcPct val="0"/>
              </a:spcBef>
              <a:buFontTx/>
              <a:buNone/>
            </a:pPr>
            <a:r>
              <a:rPr lang="en-US" altLang="zh-CN" sz="2200">
                <a:solidFill>
                  <a:srgbClr val="000000"/>
                </a:solidFill>
                <a:ea typeface="宋体" panose="02010600030101010101" pitchFamily="2" charset="-122"/>
              </a:rPr>
              <a:t>{</a:t>
            </a:r>
          </a:p>
          <a:p>
            <a:pPr eaLnBrk="1" hangingPunct="1">
              <a:lnSpc>
                <a:spcPct val="110000"/>
              </a:lnSpc>
              <a:spcBef>
                <a:spcPct val="0"/>
              </a:spcBef>
              <a:buFontTx/>
              <a:buNone/>
            </a:pPr>
            <a:r>
              <a:rPr lang="en-US" altLang="zh-CN" sz="2200">
                <a:solidFill>
                  <a:srgbClr val="000000"/>
                </a:solidFill>
                <a:latin typeface="Times New Roman" panose="02020603050405020304" pitchFamily="18" charset="0"/>
                <a:ea typeface="宋体" panose="02010600030101010101" pitchFamily="2" charset="-122"/>
              </a:rPr>
              <a:t>    </a:t>
            </a:r>
            <a:r>
              <a:rPr lang="zh-CN" altLang="en-US" sz="2200">
                <a:solidFill>
                  <a:srgbClr val="000000"/>
                </a:solidFill>
                <a:latin typeface="Times New Roman" panose="02020603050405020304" pitchFamily="18" charset="0"/>
              </a:rPr>
              <a:t>生产产品</a:t>
            </a:r>
            <a:r>
              <a:rPr lang="en-US" altLang="zh-CN" sz="2200">
                <a:solidFill>
                  <a:srgbClr val="0000FF"/>
                </a:solidFill>
                <a:ea typeface="宋体" panose="02010600030101010101" pitchFamily="2" charset="-122"/>
              </a:rPr>
              <a:t>produceP</a:t>
            </a:r>
            <a:r>
              <a:rPr lang="en-US" altLang="zh-CN" sz="2200">
                <a:solidFill>
                  <a:srgbClr val="000000"/>
                </a:solidFill>
                <a:latin typeface="Times New Roman" panose="02020603050405020304" pitchFamily="18" charset="0"/>
                <a:ea typeface="宋体" panose="02010600030101010101" pitchFamily="2" charset="-122"/>
              </a:rPr>
              <a:t>;</a:t>
            </a:r>
          </a:p>
          <a:p>
            <a:pPr eaLnBrk="1" hangingPunct="1">
              <a:lnSpc>
                <a:spcPct val="110000"/>
              </a:lnSpc>
              <a:spcBef>
                <a:spcPct val="0"/>
              </a:spcBef>
              <a:buFontTx/>
              <a:buNone/>
            </a:pPr>
            <a:r>
              <a:rPr lang="en-US" altLang="zh-CN" sz="2200">
                <a:solidFill>
                  <a:srgbClr val="000000"/>
                </a:solidFill>
                <a:latin typeface="Times New Roman" panose="02020603050405020304" pitchFamily="18" charset="0"/>
                <a:ea typeface="宋体" panose="02010600030101010101" pitchFamily="2" charset="-122"/>
              </a:rPr>
              <a:t>    </a:t>
            </a:r>
            <a:r>
              <a:rPr lang="en-US" altLang="zh-CN" sz="2200">
                <a:solidFill>
                  <a:srgbClr val="000000"/>
                </a:solidFill>
                <a:latin typeface="Courier New" panose="02070309020205020404" pitchFamily="49" charset="0"/>
                <a:ea typeface="宋体" panose="02010600030101010101" pitchFamily="2" charset="-122"/>
              </a:rPr>
              <a:t>……</a:t>
            </a:r>
            <a:endParaRPr lang="en-US" altLang="zh-CN" sz="2200">
              <a:solidFill>
                <a:srgbClr val="000000"/>
              </a:solidFill>
              <a:latin typeface="Times New Roman" panose="02020603050405020304" pitchFamily="18" charset="0"/>
              <a:ea typeface="宋体" panose="02010600030101010101" pitchFamily="2" charset="-122"/>
            </a:endParaRPr>
          </a:p>
          <a:p>
            <a:pPr eaLnBrk="1" hangingPunct="1">
              <a:lnSpc>
                <a:spcPct val="110000"/>
              </a:lnSpc>
              <a:spcBef>
                <a:spcPct val="0"/>
              </a:spcBef>
              <a:buFontTx/>
              <a:buNone/>
            </a:pPr>
            <a:r>
              <a:rPr lang="en-US" altLang="zh-CN" sz="2200">
                <a:solidFill>
                  <a:srgbClr val="000000"/>
                </a:solidFill>
                <a:latin typeface="Times New Roman" panose="02020603050405020304" pitchFamily="18" charset="0"/>
                <a:ea typeface="宋体" panose="02010600030101010101" pitchFamily="2" charset="-122"/>
              </a:rPr>
              <a:t>    </a:t>
            </a:r>
            <a:r>
              <a:rPr lang="en-US" altLang="zh-CN" sz="2000">
                <a:solidFill>
                  <a:srgbClr val="008000"/>
                </a:solidFill>
              </a:rPr>
              <a:t>//</a:t>
            </a:r>
            <a:r>
              <a:rPr lang="en-US" altLang="zh-CN" sz="2000">
                <a:solidFill>
                  <a:srgbClr val="008000"/>
                </a:solidFill>
                <a:latin typeface="楷体_GB2312" pitchFamily="49" charset="-122"/>
              </a:rPr>
              <a:t> </a:t>
            </a:r>
            <a:r>
              <a:rPr lang="zh-CN" altLang="en-US" sz="2000">
                <a:solidFill>
                  <a:srgbClr val="008000"/>
                </a:solidFill>
                <a:latin typeface="楷体_GB2312" pitchFamily="49" charset="-122"/>
              </a:rPr>
              <a:t>有空地放物品吗？</a:t>
            </a:r>
            <a:endParaRPr lang="zh-CN" altLang="en-US" sz="2200">
              <a:solidFill>
                <a:srgbClr val="000000"/>
              </a:solidFill>
              <a:latin typeface="Times New Roman" panose="02020603050405020304" pitchFamily="18" charset="0"/>
              <a:ea typeface="宋体" panose="02010600030101010101" pitchFamily="2" charset="-122"/>
            </a:endParaRPr>
          </a:p>
          <a:p>
            <a:pPr eaLnBrk="1" hangingPunct="1">
              <a:lnSpc>
                <a:spcPct val="110000"/>
              </a:lnSpc>
              <a:spcBef>
                <a:spcPct val="0"/>
              </a:spcBef>
              <a:buFontTx/>
              <a:buNone/>
            </a:pPr>
            <a:r>
              <a:rPr lang="zh-CN" altLang="en-US" sz="2200">
                <a:solidFill>
                  <a:srgbClr val="000000"/>
                </a:solidFill>
                <a:latin typeface="Times New Roman" panose="02020603050405020304" pitchFamily="18" charset="0"/>
                <a:ea typeface="宋体" panose="02010600030101010101" pitchFamily="2" charset="-122"/>
              </a:rPr>
              <a:t>    </a:t>
            </a:r>
            <a:r>
              <a:rPr lang="en-US" altLang="zh-CN" sz="2200">
                <a:solidFill>
                  <a:srgbClr val="000000"/>
                </a:solidFill>
                <a:ea typeface="宋体" panose="02010600030101010101" pitchFamily="2" charset="-122"/>
              </a:rPr>
              <a:t>wait(</a:t>
            </a:r>
            <a:r>
              <a:rPr lang="en-US" altLang="zh-CN" sz="2200">
                <a:solidFill>
                  <a:srgbClr val="0000FF"/>
                </a:solidFill>
                <a:ea typeface="宋体" panose="02010600030101010101" pitchFamily="2" charset="-122"/>
              </a:rPr>
              <a:t>empty</a:t>
            </a:r>
            <a:r>
              <a:rPr lang="en-US" altLang="zh-CN" sz="2200">
                <a:solidFill>
                  <a:srgbClr val="000000"/>
                </a:solidFill>
                <a:ea typeface="宋体" panose="02010600030101010101" pitchFamily="2" charset="-122"/>
              </a:rPr>
              <a:t>);</a:t>
            </a:r>
            <a:r>
              <a:rPr lang="en-US" altLang="zh-CN" sz="2200">
                <a:solidFill>
                  <a:srgbClr val="000000"/>
                </a:solidFill>
                <a:latin typeface="Times New Roman" panose="02020603050405020304" pitchFamily="18" charset="0"/>
                <a:ea typeface="宋体" panose="02010600030101010101" pitchFamily="2" charset="-122"/>
              </a:rPr>
              <a:t> </a:t>
            </a:r>
          </a:p>
          <a:p>
            <a:pPr eaLnBrk="1" hangingPunct="1">
              <a:lnSpc>
                <a:spcPct val="110000"/>
              </a:lnSpc>
              <a:spcBef>
                <a:spcPct val="0"/>
              </a:spcBef>
              <a:buFontTx/>
              <a:buNone/>
            </a:pPr>
            <a:r>
              <a:rPr lang="en-US" altLang="zh-CN" sz="2200">
                <a:solidFill>
                  <a:srgbClr val="000000"/>
                </a:solidFill>
                <a:latin typeface="Times New Roman" panose="02020603050405020304" pitchFamily="18" charset="0"/>
                <a:ea typeface="宋体" panose="02010600030101010101" pitchFamily="2" charset="-122"/>
              </a:rPr>
              <a:t>    </a:t>
            </a:r>
            <a:r>
              <a:rPr lang="en-US" altLang="zh-CN" sz="2000">
                <a:solidFill>
                  <a:srgbClr val="008000"/>
                </a:solidFill>
              </a:rPr>
              <a:t>// </a:t>
            </a:r>
            <a:r>
              <a:rPr lang="zh-CN" altLang="en-US" sz="2000">
                <a:solidFill>
                  <a:srgbClr val="008000"/>
                </a:solidFill>
              </a:rPr>
              <a:t>临界资源被占用吗？</a:t>
            </a:r>
            <a:endParaRPr lang="zh-CN" altLang="en-US" sz="2000">
              <a:solidFill>
                <a:srgbClr val="008000"/>
              </a:solidFill>
              <a:latin typeface="楷体_GB2312" pitchFamily="49" charset="-122"/>
            </a:endParaRPr>
          </a:p>
          <a:p>
            <a:pPr eaLnBrk="1" hangingPunct="1">
              <a:lnSpc>
                <a:spcPct val="110000"/>
              </a:lnSpc>
              <a:spcBef>
                <a:spcPct val="0"/>
              </a:spcBef>
              <a:buFontTx/>
              <a:buNone/>
            </a:pPr>
            <a:r>
              <a:rPr lang="zh-CN" altLang="en-US" sz="2200">
                <a:solidFill>
                  <a:srgbClr val="000000"/>
                </a:solidFill>
                <a:latin typeface="Times New Roman" panose="02020603050405020304" pitchFamily="18" charset="0"/>
                <a:ea typeface="宋体" panose="02010600030101010101" pitchFamily="2" charset="-122"/>
              </a:rPr>
              <a:t>    </a:t>
            </a:r>
            <a:r>
              <a:rPr lang="en-US" altLang="zh-CN" sz="2200">
                <a:solidFill>
                  <a:srgbClr val="000000"/>
                </a:solidFill>
                <a:ea typeface="宋体" panose="02010600030101010101" pitchFamily="2" charset="-122"/>
              </a:rPr>
              <a:t>wait(</a:t>
            </a:r>
            <a:r>
              <a:rPr lang="en-US" altLang="zh-CN" sz="2200">
                <a:solidFill>
                  <a:srgbClr val="0000FF"/>
                </a:solidFill>
                <a:ea typeface="宋体" panose="02010600030101010101" pitchFamily="2" charset="-122"/>
              </a:rPr>
              <a:t>mutex</a:t>
            </a:r>
            <a:r>
              <a:rPr lang="en-US" altLang="zh-CN" sz="2200">
                <a:solidFill>
                  <a:srgbClr val="000000"/>
                </a:solidFill>
                <a:ea typeface="宋体" panose="02010600030101010101" pitchFamily="2" charset="-122"/>
              </a:rPr>
              <a:t>);</a:t>
            </a:r>
            <a:r>
              <a:rPr lang="en-US" altLang="zh-CN" sz="2200">
                <a:solidFill>
                  <a:srgbClr val="000000"/>
                </a:solidFill>
                <a:latin typeface="Times New Roman" panose="02020603050405020304" pitchFamily="18" charset="0"/>
                <a:ea typeface="宋体" panose="02010600030101010101" pitchFamily="2" charset="-122"/>
              </a:rPr>
              <a:t> </a:t>
            </a:r>
            <a:endParaRPr lang="en-US" altLang="zh-CN" sz="2000">
              <a:solidFill>
                <a:srgbClr val="008000"/>
              </a:solidFill>
            </a:endParaRPr>
          </a:p>
          <a:p>
            <a:pPr eaLnBrk="1" hangingPunct="1">
              <a:lnSpc>
                <a:spcPct val="110000"/>
              </a:lnSpc>
              <a:spcBef>
                <a:spcPct val="0"/>
              </a:spcBef>
              <a:buFontTx/>
              <a:buNone/>
            </a:pPr>
            <a:r>
              <a:rPr lang="en-US" altLang="zh-CN" sz="2000">
                <a:solidFill>
                  <a:srgbClr val="008000"/>
                </a:solidFill>
              </a:rPr>
              <a:t>    </a:t>
            </a:r>
            <a:r>
              <a:rPr lang="en-US" altLang="zh-CN" sz="2000">
                <a:solidFill>
                  <a:srgbClr val="0000FF"/>
                </a:solidFill>
              </a:rPr>
              <a:t>buffer[in] = </a:t>
            </a:r>
            <a:r>
              <a:rPr lang="en-US" altLang="zh-CN" sz="2200">
                <a:solidFill>
                  <a:srgbClr val="0000FF"/>
                </a:solidFill>
                <a:ea typeface="宋体" panose="02010600030101010101" pitchFamily="2" charset="-122"/>
              </a:rPr>
              <a:t>produceP</a:t>
            </a:r>
            <a:r>
              <a:rPr lang="en-US" altLang="zh-CN" sz="2000">
                <a:solidFill>
                  <a:srgbClr val="0000FF"/>
                </a:solidFill>
              </a:rPr>
              <a:t>;</a:t>
            </a:r>
          </a:p>
          <a:p>
            <a:pPr eaLnBrk="1" hangingPunct="1">
              <a:lnSpc>
                <a:spcPct val="110000"/>
              </a:lnSpc>
              <a:spcBef>
                <a:spcPct val="0"/>
              </a:spcBef>
              <a:buFontTx/>
              <a:buNone/>
            </a:pPr>
            <a:r>
              <a:rPr lang="en-US" altLang="zh-CN" sz="2000">
                <a:solidFill>
                  <a:srgbClr val="0000FF"/>
                </a:solidFill>
              </a:rPr>
              <a:t>    in = (in + 1) % n;</a:t>
            </a:r>
          </a:p>
          <a:p>
            <a:pPr eaLnBrk="1" hangingPunct="1">
              <a:lnSpc>
                <a:spcPct val="110000"/>
              </a:lnSpc>
              <a:spcBef>
                <a:spcPct val="0"/>
              </a:spcBef>
              <a:buFontTx/>
              <a:buNone/>
            </a:pPr>
            <a:r>
              <a:rPr lang="en-US" altLang="zh-CN" sz="2000">
                <a:solidFill>
                  <a:srgbClr val="0000FF"/>
                </a:solidFill>
              </a:rPr>
              <a:t>    </a:t>
            </a:r>
            <a:r>
              <a:rPr lang="en-US" altLang="zh-CN" sz="2000">
                <a:solidFill>
                  <a:srgbClr val="008000"/>
                </a:solidFill>
              </a:rPr>
              <a:t>//</a:t>
            </a:r>
            <a:r>
              <a:rPr lang="en-US" altLang="zh-CN" sz="2000">
                <a:solidFill>
                  <a:srgbClr val="008000"/>
                </a:solidFill>
                <a:latin typeface="楷体_GB2312" pitchFamily="49" charset="-122"/>
              </a:rPr>
              <a:t> </a:t>
            </a:r>
            <a:r>
              <a:rPr lang="zh-CN" altLang="en-US" sz="2000">
                <a:solidFill>
                  <a:srgbClr val="008000"/>
                </a:solidFill>
                <a:latin typeface="楷体_GB2312" pitchFamily="49" charset="-122"/>
              </a:rPr>
              <a:t>不占用临界资源了</a:t>
            </a:r>
            <a:endParaRPr lang="zh-CN" altLang="en-US" sz="2000">
              <a:solidFill>
                <a:srgbClr val="0000FF"/>
              </a:solidFill>
            </a:endParaRPr>
          </a:p>
          <a:p>
            <a:pPr eaLnBrk="1" hangingPunct="1">
              <a:lnSpc>
                <a:spcPct val="110000"/>
              </a:lnSpc>
              <a:spcBef>
                <a:spcPct val="0"/>
              </a:spcBef>
              <a:buFontTx/>
              <a:buNone/>
            </a:pPr>
            <a:r>
              <a:rPr lang="zh-CN" altLang="en-US" sz="2000">
                <a:solidFill>
                  <a:srgbClr val="0000FF"/>
                </a:solidFill>
              </a:rPr>
              <a:t>    </a:t>
            </a:r>
            <a:r>
              <a:rPr lang="en-US" altLang="zh-CN" sz="2000">
                <a:solidFill>
                  <a:srgbClr val="000000"/>
                </a:solidFill>
              </a:rPr>
              <a:t>signal(</a:t>
            </a:r>
            <a:r>
              <a:rPr lang="en-US" altLang="zh-CN" sz="2000">
                <a:solidFill>
                  <a:srgbClr val="0000FF"/>
                </a:solidFill>
              </a:rPr>
              <a:t>mutex</a:t>
            </a:r>
            <a:r>
              <a:rPr lang="en-US" altLang="zh-CN" sz="2000">
                <a:solidFill>
                  <a:srgbClr val="000000"/>
                </a:solidFill>
              </a:rPr>
              <a:t>);</a:t>
            </a:r>
            <a:r>
              <a:rPr lang="en-US" altLang="zh-CN" sz="2000">
                <a:solidFill>
                  <a:srgbClr val="0000FF"/>
                </a:solidFill>
              </a:rPr>
              <a:t> </a:t>
            </a:r>
          </a:p>
          <a:p>
            <a:pPr eaLnBrk="1" hangingPunct="1">
              <a:lnSpc>
                <a:spcPct val="110000"/>
              </a:lnSpc>
              <a:spcBef>
                <a:spcPct val="0"/>
              </a:spcBef>
              <a:buFontTx/>
              <a:buNone/>
            </a:pPr>
            <a:r>
              <a:rPr lang="en-US" altLang="zh-CN" sz="2000">
                <a:solidFill>
                  <a:srgbClr val="0000FF"/>
                </a:solidFill>
              </a:rPr>
              <a:t>    </a:t>
            </a:r>
            <a:r>
              <a:rPr lang="en-US" altLang="zh-CN" sz="2000">
                <a:solidFill>
                  <a:srgbClr val="008000"/>
                </a:solidFill>
              </a:rPr>
              <a:t>//</a:t>
            </a:r>
            <a:r>
              <a:rPr lang="en-US" altLang="zh-CN" sz="2000">
                <a:solidFill>
                  <a:srgbClr val="008000"/>
                </a:solidFill>
                <a:latin typeface="楷体_GB2312" pitchFamily="49" charset="-122"/>
              </a:rPr>
              <a:t> </a:t>
            </a:r>
            <a:r>
              <a:rPr lang="zh-CN" altLang="en-US" sz="2000">
                <a:solidFill>
                  <a:srgbClr val="008000"/>
                </a:solidFill>
                <a:latin typeface="楷体_GB2312" pitchFamily="49" charset="-122"/>
              </a:rPr>
              <a:t>有物品可以拿了</a:t>
            </a:r>
          </a:p>
          <a:p>
            <a:pPr eaLnBrk="1" hangingPunct="1">
              <a:lnSpc>
                <a:spcPct val="110000"/>
              </a:lnSpc>
              <a:spcBef>
                <a:spcPct val="0"/>
              </a:spcBef>
              <a:buFontTx/>
              <a:buNone/>
            </a:pPr>
            <a:r>
              <a:rPr lang="zh-CN" altLang="en-US" sz="2000">
                <a:solidFill>
                  <a:srgbClr val="008000"/>
                </a:solidFill>
                <a:latin typeface="楷体_GB2312" pitchFamily="49" charset="-122"/>
              </a:rPr>
              <a:t>  </a:t>
            </a:r>
            <a:r>
              <a:rPr lang="en-US" altLang="zh-CN" sz="2000">
                <a:solidFill>
                  <a:srgbClr val="000000"/>
                </a:solidFill>
              </a:rPr>
              <a:t>signal(</a:t>
            </a:r>
            <a:r>
              <a:rPr lang="en-US" altLang="zh-CN" sz="2000">
                <a:solidFill>
                  <a:srgbClr val="0000FF"/>
                </a:solidFill>
              </a:rPr>
              <a:t>full</a:t>
            </a:r>
            <a:r>
              <a:rPr lang="en-US" altLang="zh-CN" sz="2000">
                <a:solidFill>
                  <a:srgbClr val="000000"/>
                </a:solidFill>
              </a:rPr>
              <a:t>);</a:t>
            </a:r>
          </a:p>
          <a:p>
            <a:pPr eaLnBrk="1" hangingPunct="1">
              <a:lnSpc>
                <a:spcPct val="110000"/>
              </a:lnSpc>
              <a:spcBef>
                <a:spcPct val="0"/>
              </a:spcBef>
              <a:buFontTx/>
              <a:buNone/>
            </a:pPr>
            <a:r>
              <a:rPr lang="en-US" altLang="zh-CN" sz="2000">
                <a:solidFill>
                  <a:srgbClr val="000000"/>
                </a:solidFill>
              </a:rPr>
              <a:t>    ……</a:t>
            </a:r>
          </a:p>
          <a:p>
            <a:pPr eaLnBrk="1" hangingPunct="1">
              <a:lnSpc>
                <a:spcPct val="110000"/>
              </a:lnSpc>
              <a:spcBef>
                <a:spcPct val="0"/>
              </a:spcBef>
              <a:buFontTx/>
              <a:buNone/>
            </a:pPr>
            <a:r>
              <a:rPr lang="en-US" altLang="zh-CN" sz="2200">
                <a:solidFill>
                  <a:srgbClr val="000000"/>
                </a:solidFill>
                <a:ea typeface="宋体" panose="02010600030101010101" pitchFamily="2" charset="-122"/>
              </a:rPr>
              <a:t>}</a:t>
            </a:r>
          </a:p>
        </p:txBody>
      </p:sp>
      <p:sp>
        <p:nvSpPr>
          <p:cNvPr id="438277" name="Text Box 5"/>
          <p:cNvSpPr txBox="1">
            <a:spLocks noChangeArrowheads="1"/>
          </p:cNvSpPr>
          <p:nvPr/>
        </p:nvSpPr>
        <p:spPr bwMode="auto">
          <a:xfrm>
            <a:off x="5181600" y="738188"/>
            <a:ext cx="3352800" cy="575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110000"/>
              </a:lnSpc>
              <a:spcBef>
                <a:spcPct val="0"/>
              </a:spcBef>
              <a:buFontTx/>
              <a:buNone/>
            </a:pPr>
            <a:r>
              <a:rPr lang="zh-CN" altLang="en-US" sz="2200" dirty="0">
                <a:solidFill>
                  <a:srgbClr val="0000FF"/>
                </a:solidFill>
                <a:latin typeface="Times New Roman" panose="02020603050405020304" pitchFamily="18" charset="0"/>
              </a:rPr>
              <a:t>消费者</a:t>
            </a:r>
            <a:r>
              <a:rPr lang="en-US" altLang="zh-CN" sz="2200" dirty="0">
                <a:solidFill>
                  <a:srgbClr val="000000"/>
                </a:solidFill>
                <a:latin typeface="Times New Roman" panose="02020603050405020304" pitchFamily="18" charset="0"/>
                <a:ea typeface="宋体" panose="02010600030101010101" pitchFamily="2" charset="-122"/>
              </a:rPr>
              <a:t>:</a:t>
            </a:r>
          </a:p>
          <a:p>
            <a:pPr eaLnBrk="1" hangingPunct="1">
              <a:lnSpc>
                <a:spcPct val="110000"/>
              </a:lnSpc>
              <a:spcBef>
                <a:spcPct val="0"/>
              </a:spcBef>
              <a:buFontTx/>
              <a:buNone/>
            </a:pPr>
            <a:r>
              <a:rPr lang="en-US" altLang="zh-CN" sz="2200" dirty="0">
                <a:solidFill>
                  <a:srgbClr val="000000"/>
                </a:solidFill>
                <a:ea typeface="宋体" panose="02010600030101010101" pitchFamily="2" charset="-122"/>
              </a:rPr>
              <a:t>while (true)</a:t>
            </a:r>
          </a:p>
          <a:p>
            <a:pPr eaLnBrk="1" hangingPunct="1">
              <a:lnSpc>
                <a:spcPct val="110000"/>
              </a:lnSpc>
              <a:spcBef>
                <a:spcPct val="0"/>
              </a:spcBef>
              <a:buFontTx/>
              <a:buNone/>
            </a:pPr>
            <a:r>
              <a:rPr lang="en-US" altLang="zh-CN" sz="2200" dirty="0">
                <a:solidFill>
                  <a:srgbClr val="000000"/>
                </a:solidFill>
                <a:ea typeface="宋体" panose="02010600030101010101" pitchFamily="2" charset="-122"/>
              </a:rPr>
              <a:t>{</a:t>
            </a:r>
          </a:p>
          <a:p>
            <a:pPr eaLnBrk="1" hangingPunct="1">
              <a:lnSpc>
                <a:spcPct val="110000"/>
              </a:lnSpc>
              <a:spcBef>
                <a:spcPct val="0"/>
              </a:spcBef>
              <a:buFontTx/>
              <a:buNone/>
            </a:pPr>
            <a:r>
              <a:rPr lang="en-US" altLang="zh-CN" sz="2200" dirty="0">
                <a:solidFill>
                  <a:srgbClr val="000000"/>
                </a:solidFill>
                <a:latin typeface="Times New Roman" panose="02020603050405020304" pitchFamily="18" charset="0"/>
                <a:ea typeface="宋体" panose="02010600030101010101" pitchFamily="2" charset="-122"/>
              </a:rPr>
              <a:t>    </a:t>
            </a:r>
            <a:r>
              <a:rPr lang="en-US" altLang="zh-CN" sz="2200" dirty="0">
                <a:solidFill>
                  <a:srgbClr val="000000"/>
                </a:solidFill>
                <a:latin typeface="Courier New" panose="02070309020205020404" pitchFamily="49" charset="0"/>
                <a:ea typeface="宋体" panose="02010600030101010101" pitchFamily="2" charset="-122"/>
              </a:rPr>
              <a:t>……</a:t>
            </a:r>
            <a:endParaRPr lang="en-US" altLang="zh-CN" sz="2200" dirty="0">
              <a:solidFill>
                <a:srgbClr val="000000"/>
              </a:solidFill>
              <a:latin typeface="Times New Roman" panose="02020603050405020304" pitchFamily="18" charset="0"/>
              <a:ea typeface="宋体" panose="02010600030101010101" pitchFamily="2" charset="-122"/>
            </a:endParaRPr>
          </a:p>
          <a:p>
            <a:pPr eaLnBrk="1" hangingPunct="1">
              <a:lnSpc>
                <a:spcPct val="110000"/>
              </a:lnSpc>
              <a:spcBef>
                <a:spcPct val="0"/>
              </a:spcBef>
              <a:buFontTx/>
              <a:buNone/>
            </a:pPr>
            <a:r>
              <a:rPr lang="en-US" altLang="zh-CN" sz="2200" dirty="0">
                <a:solidFill>
                  <a:srgbClr val="000000"/>
                </a:solidFill>
                <a:latin typeface="Times New Roman" panose="02020603050405020304" pitchFamily="18" charset="0"/>
                <a:ea typeface="宋体" panose="02010600030101010101" pitchFamily="2" charset="-122"/>
              </a:rPr>
              <a:t>    </a:t>
            </a:r>
            <a:r>
              <a:rPr lang="en-US" altLang="zh-CN" sz="2000" dirty="0">
                <a:solidFill>
                  <a:srgbClr val="008000"/>
                </a:solidFill>
              </a:rPr>
              <a:t>//</a:t>
            </a:r>
            <a:r>
              <a:rPr lang="en-US" altLang="zh-CN" sz="2000" dirty="0">
                <a:solidFill>
                  <a:srgbClr val="008000"/>
                </a:solidFill>
                <a:latin typeface="楷体_GB2312" pitchFamily="49" charset="-122"/>
              </a:rPr>
              <a:t> </a:t>
            </a:r>
            <a:r>
              <a:rPr lang="zh-CN" altLang="en-US" sz="2000" dirty="0">
                <a:solidFill>
                  <a:srgbClr val="008000"/>
                </a:solidFill>
                <a:latin typeface="楷体_GB2312" pitchFamily="49" charset="-122"/>
              </a:rPr>
              <a:t>有物品可以拿吗？</a:t>
            </a:r>
            <a:endParaRPr lang="zh-CN" altLang="en-US" sz="2200" dirty="0">
              <a:solidFill>
                <a:srgbClr val="000000"/>
              </a:solidFill>
              <a:latin typeface="Times New Roman" panose="02020603050405020304" pitchFamily="18" charset="0"/>
              <a:ea typeface="宋体" panose="02010600030101010101" pitchFamily="2" charset="-122"/>
            </a:endParaRPr>
          </a:p>
          <a:p>
            <a:pPr eaLnBrk="1" hangingPunct="1">
              <a:lnSpc>
                <a:spcPct val="110000"/>
              </a:lnSpc>
              <a:spcBef>
                <a:spcPct val="0"/>
              </a:spcBef>
              <a:buFontTx/>
              <a:buNone/>
            </a:pPr>
            <a:r>
              <a:rPr lang="zh-CN" altLang="en-US" sz="2200" dirty="0">
                <a:solidFill>
                  <a:srgbClr val="000000"/>
                </a:solidFill>
                <a:latin typeface="Times New Roman" panose="02020603050405020304" pitchFamily="18" charset="0"/>
                <a:ea typeface="宋体" panose="02010600030101010101" pitchFamily="2" charset="-122"/>
              </a:rPr>
              <a:t>    </a:t>
            </a:r>
            <a:r>
              <a:rPr lang="en-US" altLang="zh-CN" sz="2200" dirty="0">
                <a:solidFill>
                  <a:srgbClr val="000000"/>
                </a:solidFill>
                <a:ea typeface="宋体" panose="02010600030101010101" pitchFamily="2" charset="-122"/>
              </a:rPr>
              <a:t>wait(</a:t>
            </a:r>
            <a:r>
              <a:rPr lang="en-US" altLang="zh-CN" sz="2200" dirty="0">
                <a:solidFill>
                  <a:srgbClr val="0000FF"/>
                </a:solidFill>
                <a:ea typeface="宋体" panose="02010600030101010101" pitchFamily="2" charset="-122"/>
              </a:rPr>
              <a:t>full</a:t>
            </a:r>
            <a:r>
              <a:rPr lang="en-US" altLang="zh-CN" sz="2200" dirty="0">
                <a:solidFill>
                  <a:srgbClr val="000000"/>
                </a:solidFill>
                <a:ea typeface="宋体" panose="02010600030101010101" pitchFamily="2" charset="-122"/>
              </a:rPr>
              <a:t>);</a:t>
            </a:r>
            <a:r>
              <a:rPr lang="en-US" altLang="zh-CN" sz="2200" dirty="0">
                <a:solidFill>
                  <a:srgbClr val="000000"/>
                </a:solidFill>
                <a:latin typeface="Times New Roman" panose="02020603050405020304" pitchFamily="18" charset="0"/>
                <a:ea typeface="宋体" panose="02010600030101010101" pitchFamily="2" charset="-122"/>
              </a:rPr>
              <a:t> </a:t>
            </a:r>
          </a:p>
          <a:p>
            <a:pPr eaLnBrk="1" hangingPunct="1">
              <a:lnSpc>
                <a:spcPct val="110000"/>
              </a:lnSpc>
              <a:spcBef>
                <a:spcPct val="0"/>
              </a:spcBef>
              <a:buFontTx/>
              <a:buNone/>
            </a:pPr>
            <a:r>
              <a:rPr lang="en-US" altLang="zh-CN" sz="2200" dirty="0">
                <a:solidFill>
                  <a:srgbClr val="000000"/>
                </a:solidFill>
                <a:latin typeface="Times New Roman" panose="02020603050405020304" pitchFamily="18" charset="0"/>
                <a:ea typeface="宋体" panose="02010600030101010101" pitchFamily="2" charset="-122"/>
              </a:rPr>
              <a:t>    </a:t>
            </a:r>
            <a:r>
              <a:rPr lang="en-US" altLang="zh-CN" sz="2000" dirty="0">
                <a:solidFill>
                  <a:srgbClr val="008000"/>
                </a:solidFill>
              </a:rPr>
              <a:t>// </a:t>
            </a:r>
            <a:r>
              <a:rPr lang="zh-CN" altLang="en-US" sz="2000" dirty="0">
                <a:solidFill>
                  <a:srgbClr val="008000"/>
                </a:solidFill>
              </a:rPr>
              <a:t>临界资源被占用吗？</a:t>
            </a:r>
            <a:endParaRPr lang="zh-CN" altLang="en-US" sz="2000" dirty="0">
              <a:solidFill>
                <a:srgbClr val="008000"/>
              </a:solidFill>
              <a:latin typeface="楷体_GB2312" pitchFamily="49" charset="-122"/>
            </a:endParaRPr>
          </a:p>
          <a:p>
            <a:pPr eaLnBrk="1" hangingPunct="1">
              <a:lnSpc>
                <a:spcPct val="110000"/>
              </a:lnSpc>
              <a:spcBef>
                <a:spcPct val="0"/>
              </a:spcBef>
              <a:buFontTx/>
              <a:buNone/>
            </a:pPr>
            <a:r>
              <a:rPr lang="zh-CN" altLang="en-US" sz="2200" dirty="0">
                <a:solidFill>
                  <a:srgbClr val="000000"/>
                </a:solidFill>
                <a:latin typeface="Times New Roman" panose="02020603050405020304" pitchFamily="18" charset="0"/>
                <a:ea typeface="宋体" panose="02010600030101010101" pitchFamily="2" charset="-122"/>
              </a:rPr>
              <a:t>    </a:t>
            </a:r>
            <a:r>
              <a:rPr lang="en-US" altLang="zh-CN" sz="2200" dirty="0" smtClean="0">
                <a:solidFill>
                  <a:srgbClr val="000000"/>
                </a:solidFill>
                <a:ea typeface="宋体" panose="02010600030101010101" pitchFamily="2" charset="-122"/>
              </a:rPr>
              <a:t>wait(</a:t>
            </a:r>
            <a:r>
              <a:rPr lang="en-US" altLang="zh-CN" sz="2200" dirty="0" err="1" smtClean="0">
                <a:solidFill>
                  <a:srgbClr val="0000FF"/>
                </a:solidFill>
                <a:ea typeface="宋体" panose="02010600030101010101" pitchFamily="2" charset="-122"/>
              </a:rPr>
              <a:t>mutex</a:t>
            </a:r>
            <a:r>
              <a:rPr lang="en-US" altLang="zh-CN" sz="2200" dirty="0" smtClean="0">
                <a:solidFill>
                  <a:srgbClr val="000000"/>
                </a:solidFill>
                <a:ea typeface="宋体" panose="02010600030101010101" pitchFamily="2" charset="-122"/>
              </a:rPr>
              <a:t>);</a:t>
            </a:r>
            <a:r>
              <a:rPr lang="en-US" altLang="zh-CN" sz="2200" dirty="0" smtClean="0">
                <a:solidFill>
                  <a:srgbClr val="000000"/>
                </a:solidFill>
                <a:latin typeface="Times New Roman" panose="02020603050405020304" pitchFamily="18" charset="0"/>
                <a:ea typeface="宋体" panose="02010600030101010101" pitchFamily="2" charset="-122"/>
              </a:rPr>
              <a:t> </a:t>
            </a:r>
            <a:endParaRPr lang="en-US" altLang="zh-CN" sz="2000" dirty="0">
              <a:solidFill>
                <a:srgbClr val="008000"/>
              </a:solidFill>
            </a:endParaRPr>
          </a:p>
          <a:p>
            <a:pPr eaLnBrk="1" hangingPunct="1">
              <a:lnSpc>
                <a:spcPct val="110000"/>
              </a:lnSpc>
              <a:spcBef>
                <a:spcPct val="0"/>
              </a:spcBef>
              <a:buFontTx/>
              <a:buNone/>
            </a:pPr>
            <a:r>
              <a:rPr lang="en-US" altLang="zh-CN" sz="2000" dirty="0">
                <a:solidFill>
                  <a:srgbClr val="008000"/>
                </a:solidFill>
              </a:rPr>
              <a:t>    </a:t>
            </a:r>
            <a:r>
              <a:rPr lang="en-US" altLang="zh-CN" sz="2000" dirty="0" err="1">
                <a:solidFill>
                  <a:srgbClr val="0000FF"/>
                </a:solidFill>
              </a:rPr>
              <a:t>consumeP</a:t>
            </a:r>
            <a:r>
              <a:rPr lang="en-US" altLang="zh-CN" sz="2000" dirty="0">
                <a:solidFill>
                  <a:srgbClr val="0000FF"/>
                </a:solidFill>
              </a:rPr>
              <a:t> = buffer[out];</a:t>
            </a:r>
          </a:p>
          <a:p>
            <a:pPr eaLnBrk="1" hangingPunct="1">
              <a:lnSpc>
                <a:spcPct val="110000"/>
              </a:lnSpc>
              <a:spcBef>
                <a:spcPct val="0"/>
              </a:spcBef>
              <a:buFontTx/>
              <a:buNone/>
            </a:pPr>
            <a:r>
              <a:rPr lang="en-US" altLang="zh-CN" sz="2000" dirty="0">
                <a:solidFill>
                  <a:srgbClr val="0000FF"/>
                </a:solidFill>
              </a:rPr>
              <a:t>    out = (out + 1) % n;</a:t>
            </a:r>
          </a:p>
          <a:p>
            <a:pPr eaLnBrk="1" hangingPunct="1">
              <a:lnSpc>
                <a:spcPct val="110000"/>
              </a:lnSpc>
              <a:spcBef>
                <a:spcPct val="0"/>
              </a:spcBef>
              <a:buFontTx/>
              <a:buNone/>
            </a:pPr>
            <a:r>
              <a:rPr lang="en-US" altLang="zh-CN" sz="2000" dirty="0">
                <a:solidFill>
                  <a:srgbClr val="0000FF"/>
                </a:solidFill>
              </a:rPr>
              <a:t>    </a:t>
            </a:r>
            <a:r>
              <a:rPr lang="en-US" altLang="zh-CN" sz="2000" dirty="0">
                <a:solidFill>
                  <a:srgbClr val="008000"/>
                </a:solidFill>
              </a:rPr>
              <a:t>//</a:t>
            </a:r>
            <a:r>
              <a:rPr lang="en-US" altLang="zh-CN" sz="2000" dirty="0">
                <a:solidFill>
                  <a:srgbClr val="008000"/>
                </a:solidFill>
                <a:latin typeface="楷体_GB2312" pitchFamily="49" charset="-122"/>
              </a:rPr>
              <a:t> </a:t>
            </a:r>
            <a:r>
              <a:rPr lang="zh-CN" altLang="en-US" sz="2000" dirty="0">
                <a:solidFill>
                  <a:srgbClr val="008000"/>
                </a:solidFill>
                <a:latin typeface="楷体_GB2312" pitchFamily="49" charset="-122"/>
              </a:rPr>
              <a:t>不占用临界资源了</a:t>
            </a:r>
            <a:endParaRPr lang="zh-CN" altLang="en-US" sz="2000" dirty="0">
              <a:solidFill>
                <a:srgbClr val="0000FF"/>
              </a:solidFill>
            </a:endParaRPr>
          </a:p>
          <a:p>
            <a:pPr eaLnBrk="1" hangingPunct="1">
              <a:lnSpc>
                <a:spcPct val="110000"/>
              </a:lnSpc>
              <a:spcBef>
                <a:spcPct val="0"/>
              </a:spcBef>
              <a:buFontTx/>
              <a:buNone/>
            </a:pPr>
            <a:r>
              <a:rPr lang="zh-CN" altLang="en-US" sz="2000" dirty="0">
                <a:solidFill>
                  <a:srgbClr val="0000FF"/>
                </a:solidFill>
              </a:rPr>
              <a:t>    </a:t>
            </a:r>
            <a:r>
              <a:rPr lang="en-US" altLang="zh-CN" sz="2000" dirty="0" smtClean="0">
                <a:solidFill>
                  <a:srgbClr val="000000"/>
                </a:solidFill>
              </a:rPr>
              <a:t>signal(</a:t>
            </a:r>
            <a:r>
              <a:rPr lang="en-US" altLang="zh-CN" sz="2000" dirty="0" err="1" smtClean="0">
                <a:solidFill>
                  <a:srgbClr val="0000FF"/>
                </a:solidFill>
              </a:rPr>
              <a:t>mutex</a:t>
            </a:r>
            <a:r>
              <a:rPr lang="en-US" altLang="zh-CN" sz="2000" dirty="0" smtClean="0">
                <a:solidFill>
                  <a:srgbClr val="000000"/>
                </a:solidFill>
              </a:rPr>
              <a:t>);</a:t>
            </a:r>
            <a:r>
              <a:rPr lang="en-US" altLang="zh-CN" sz="2000" dirty="0" smtClean="0">
                <a:solidFill>
                  <a:srgbClr val="0000FF"/>
                </a:solidFill>
              </a:rPr>
              <a:t> </a:t>
            </a:r>
            <a:endParaRPr lang="en-US" altLang="zh-CN" sz="2000" dirty="0">
              <a:solidFill>
                <a:srgbClr val="0000FF"/>
              </a:solidFill>
            </a:endParaRPr>
          </a:p>
          <a:p>
            <a:pPr eaLnBrk="1" hangingPunct="1">
              <a:lnSpc>
                <a:spcPct val="110000"/>
              </a:lnSpc>
              <a:spcBef>
                <a:spcPct val="0"/>
              </a:spcBef>
              <a:buFontTx/>
              <a:buNone/>
            </a:pPr>
            <a:r>
              <a:rPr lang="en-US" altLang="zh-CN" sz="2000" dirty="0">
                <a:solidFill>
                  <a:srgbClr val="0000FF"/>
                </a:solidFill>
              </a:rPr>
              <a:t>    </a:t>
            </a:r>
            <a:r>
              <a:rPr lang="en-US" altLang="zh-CN" sz="2000" dirty="0">
                <a:solidFill>
                  <a:srgbClr val="008000"/>
                </a:solidFill>
              </a:rPr>
              <a:t>//</a:t>
            </a:r>
            <a:r>
              <a:rPr lang="en-US" altLang="zh-CN" sz="2000" dirty="0">
                <a:solidFill>
                  <a:srgbClr val="008000"/>
                </a:solidFill>
                <a:latin typeface="楷体_GB2312" pitchFamily="49" charset="-122"/>
              </a:rPr>
              <a:t> </a:t>
            </a:r>
            <a:r>
              <a:rPr lang="zh-CN" altLang="en-US" sz="2000" dirty="0">
                <a:solidFill>
                  <a:srgbClr val="008000"/>
                </a:solidFill>
                <a:latin typeface="楷体_GB2312" pitchFamily="49" charset="-122"/>
              </a:rPr>
              <a:t>有空地放物品了</a:t>
            </a:r>
          </a:p>
          <a:p>
            <a:pPr eaLnBrk="1" hangingPunct="1">
              <a:lnSpc>
                <a:spcPct val="110000"/>
              </a:lnSpc>
              <a:spcBef>
                <a:spcPct val="0"/>
              </a:spcBef>
              <a:buFontTx/>
              <a:buNone/>
            </a:pPr>
            <a:r>
              <a:rPr lang="zh-CN" altLang="en-US" sz="2000" dirty="0">
                <a:solidFill>
                  <a:srgbClr val="008000"/>
                </a:solidFill>
                <a:latin typeface="楷体_GB2312" pitchFamily="49" charset="-122"/>
              </a:rPr>
              <a:t>  </a:t>
            </a:r>
            <a:r>
              <a:rPr lang="en-US" altLang="zh-CN" sz="2000" dirty="0">
                <a:solidFill>
                  <a:srgbClr val="000000"/>
                </a:solidFill>
              </a:rPr>
              <a:t>signal(</a:t>
            </a:r>
            <a:r>
              <a:rPr lang="en-US" altLang="zh-CN" sz="2000" dirty="0">
                <a:solidFill>
                  <a:srgbClr val="0000FF"/>
                </a:solidFill>
              </a:rPr>
              <a:t>empty</a:t>
            </a:r>
            <a:r>
              <a:rPr lang="en-US" altLang="zh-CN" sz="2000" dirty="0">
                <a:solidFill>
                  <a:srgbClr val="000000"/>
                </a:solidFill>
              </a:rPr>
              <a:t>);</a:t>
            </a:r>
          </a:p>
          <a:p>
            <a:pPr eaLnBrk="1" hangingPunct="1">
              <a:lnSpc>
                <a:spcPct val="110000"/>
              </a:lnSpc>
              <a:spcBef>
                <a:spcPct val="0"/>
              </a:spcBef>
              <a:buFontTx/>
              <a:buNone/>
            </a:pPr>
            <a:r>
              <a:rPr lang="en-US" altLang="zh-CN" sz="2000" dirty="0">
                <a:solidFill>
                  <a:srgbClr val="000000"/>
                </a:solidFill>
              </a:rPr>
              <a:t>    ……</a:t>
            </a:r>
          </a:p>
          <a:p>
            <a:pPr eaLnBrk="1" hangingPunct="1">
              <a:lnSpc>
                <a:spcPct val="110000"/>
              </a:lnSpc>
              <a:spcBef>
                <a:spcPct val="0"/>
              </a:spcBef>
              <a:buFontTx/>
              <a:buNone/>
            </a:pPr>
            <a:r>
              <a:rPr lang="en-US" altLang="zh-CN" sz="2200" dirty="0">
                <a:solidFill>
                  <a:srgbClr val="000000"/>
                </a:solidFill>
                <a:ea typeface="宋体" panose="02010600030101010101" pitchFamily="2" charset="-122"/>
              </a:rPr>
              <a:t>}</a:t>
            </a:r>
          </a:p>
        </p:txBody>
      </p:sp>
      <p:grpSp>
        <p:nvGrpSpPr>
          <p:cNvPr id="438281" name="Group 9"/>
          <p:cNvGrpSpPr>
            <a:grpSpLocks/>
          </p:cNvGrpSpPr>
          <p:nvPr/>
        </p:nvGrpSpPr>
        <p:grpSpPr bwMode="auto">
          <a:xfrm>
            <a:off x="0" y="3429000"/>
            <a:ext cx="3352800" cy="3429000"/>
            <a:chOff x="3408" y="1872"/>
            <a:chExt cx="2112" cy="2160"/>
          </a:xfrm>
        </p:grpSpPr>
        <p:pic>
          <p:nvPicPr>
            <p:cNvPr id="68614" name="Picture 7" descr="MC900434389[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4" y="2160"/>
              <a:ext cx="1262"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5" name="AutoShape 8"/>
            <p:cNvSpPr>
              <a:spLocks noChangeArrowheads="1"/>
            </p:cNvSpPr>
            <p:nvPr/>
          </p:nvSpPr>
          <p:spPr bwMode="auto">
            <a:xfrm>
              <a:off x="3408" y="1872"/>
              <a:ext cx="2112" cy="1152"/>
            </a:xfrm>
            <a:prstGeom prst="cloudCallout">
              <a:avLst>
                <a:gd name="adj1" fmla="val 11838"/>
                <a:gd name="adj2" fmla="val 41843"/>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None/>
              </a:pPr>
              <a:r>
                <a:rPr lang="zh-CN" altLang="en-US" sz="2400">
                  <a:solidFill>
                    <a:srgbClr val="000000"/>
                  </a:solidFill>
                </a:rPr>
                <a:t>可否将消费者的</a:t>
              </a:r>
              <a:r>
                <a:rPr lang="en-US" altLang="zh-CN" sz="2400">
                  <a:solidFill>
                    <a:srgbClr val="000000"/>
                  </a:solidFill>
                </a:rPr>
                <a:t>wait(full);</a:t>
              </a:r>
              <a:r>
                <a:rPr lang="zh-CN" altLang="en-US" sz="2400">
                  <a:solidFill>
                    <a:srgbClr val="000000"/>
                  </a:solidFill>
                </a:rPr>
                <a:t>和</a:t>
              </a:r>
              <a:r>
                <a:rPr lang="en-US" altLang="zh-CN" sz="2400">
                  <a:solidFill>
                    <a:srgbClr val="000000"/>
                  </a:solidFill>
                </a:rPr>
                <a:t>wait(mutex);</a:t>
              </a:r>
              <a:r>
                <a:rPr lang="zh-CN" altLang="en-US" sz="2400">
                  <a:solidFill>
                    <a:srgbClr val="000000"/>
                  </a:solidFill>
                </a:rPr>
                <a:t>交换位置</a:t>
              </a:r>
            </a:p>
          </p:txBody>
        </p:sp>
      </p:grpSp>
    </p:spTree>
    <p:extLst>
      <p:ext uri="{BB962C8B-B14F-4D97-AF65-F5344CB8AC3E}">
        <p14:creationId xmlns:p14="http://schemas.microsoft.com/office/powerpoint/2010/main" val="9373955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8275">
                                            <p:txEl>
                                              <p:pRg st="0" end="0"/>
                                            </p:txEl>
                                          </p:spTgt>
                                        </p:tgtEl>
                                        <p:attrNameLst>
                                          <p:attrName>style.visibility</p:attrName>
                                        </p:attrNameLst>
                                      </p:cBhvr>
                                      <p:to>
                                        <p:strVal val="visible"/>
                                      </p:to>
                                    </p:set>
                                    <p:animEffect transition="in" filter="blinds(horizontal)">
                                      <p:cBhvr>
                                        <p:cTn id="7" dur="500"/>
                                        <p:tgtEl>
                                          <p:spTgt spid="438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38275">
                                            <p:txEl>
                                              <p:pRg st="1" end="1"/>
                                            </p:txEl>
                                          </p:spTgt>
                                        </p:tgtEl>
                                        <p:attrNameLst>
                                          <p:attrName>style.visibility</p:attrName>
                                        </p:attrNameLst>
                                      </p:cBhvr>
                                      <p:to>
                                        <p:strVal val="visible"/>
                                      </p:to>
                                    </p:set>
                                    <p:animEffect transition="in" filter="blinds(horizontal)">
                                      <p:cBhvr>
                                        <p:cTn id="12" dur="500"/>
                                        <p:tgtEl>
                                          <p:spTgt spid="43827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38275">
                                            <p:txEl>
                                              <p:pRg st="2" end="2"/>
                                            </p:txEl>
                                          </p:spTgt>
                                        </p:tgtEl>
                                        <p:attrNameLst>
                                          <p:attrName>style.visibility</p:attrName>
                                        </p:attrNameLst>
                                      </p:cBhvr>
                                      <p:to>
                                        <p:strVal val="visible"/>
                                      </p:to>
                                    </p:set>
                                    <p:animEffect transition="in" filter="blinds(horizontal)">
                                      <p:cBhvr>
                                        <p:cTn id="15" dur="500"/>
                                        <p:tgtEl>
                                          <p:spTgt spid="438275">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38275">
                                            <p:txEl>
                                              <p:pRg st="16" end="16"/>
                                            </p:txEl>
                                          </p:spTgt>
                                        </p:tgtEl>
                                        <p:attrNameLst>
                                          <p:attrName>style.visibility</p:attrName>
                                        </p:attrNameLst>
                                      </p:cBhvr>
                                      <p:to>
                                        <p:strVal val="visible"/>
                                      </p:to>
                                    </p:set>
                                    <p:animEffect transition="in" filter="blinds(horizontal)">
                                      <p:cBhvr>
                                        <p:cTn id="18" dur="500"/>
                                        <p:tgtEl>
                                          <p:spTgt spid="438275">
                                            <p:txEl>
                                              <p:pRg st="16" end="16"/>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438275">
                                            <p:txEl>
                                              <p:pRg st="3" end="3"/>
                                            </p:txEl>
                                          </p:spTgt>
                                        </p:tgtEl>
                                        <p:attrNameLst>
                                          <p:attrName>style.visibility</p:attrName>
                                        </p:attrNameLst>
                                      </p:cBhvr>
                                      <p:to>
                                        <p:strVal val="visible"/>
                                      </p:to>
                                    </p:set>
                                    <p:animEffect transition="in" filter="blinds(horizontal)">
                                      <p:cBhvr>
                                        <p:cTn id="23" dur="500"/>
                                        <p:tgtEl>
                                          <p:spTgt spid="438275">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438275">
                                            <p:txEl>
                                              <p:pRg st="4" end="4"/>
                                            </p:txEl>
                                          </p:spTgt>
                                        </p:tgtEl>
                                        <p:attrNameLst>
                                          <p:attrName>style.visibility</p:attrName>
                                        </p:attrNameLst>
                                      </p:cBhvr>
                                      <p:to>
                                        <p:strVal val="visible"/>
                                      </p:to>
                                    </p:set>
                                    <p:animEffect transition="in" filter="blinds(horizontal)">
                                      <p:cBhvr>
                                        <p:cTn id="26" dur="500"/>
                                        <p:tgtEl>
                                          <p:spTgt spid="438275">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438275">
                                            <p:txEl>
                                              <p:pRg st="5" end="5"/>
                                            </p:txEl>
                                          </p:spTgt>
                                        </p:tgtEl>
                                        <p:attrNameLst>
                                          <p:attrName>style.visibility</p:attrName>
                                        </p:attrNameLst>
                                      </p:cBhvr>
                                      <p:to>
                                        <p:strVal val="visible"/>
                                      </p:to>
                                    </p:set>
                                    <p:animEffect transition="in" filter="blinds(horizontal)">
                                      <p:cBhvr>
                                        <p:cTn id="31" dur="500"/>
                                        <p:tgtEl>
                                          <p:spTgt spid="438275">
                                            <p:txEl>
                                              <p:pRg st="5" end="5"/>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438275">
                                            <p:txEl>
                                              <p:pRg st="6" end="6"/>
                                            </p:txEl>
                                          </p:spTgt>
                                        </p:tgtEl>
                                        <p:attrNameLst>
                                          <p:attrName>style.visibility</p:attrName>
                                        </p:attrNameLst>
                                      </p:cBhvr>
                                      <p:to>
                                        <p:strVal val="visible"/>
                                      </p:to>
                                    </p:set>
                                    <p:animEffect transition="in" filter="blinds(horizontal)">
                                      <p:cBhvr>
                                        <p:cTn id="34" dur="500"/>
                                        <p:tgtEl>
                                          <p:spTgt spid="438275">
                                            <p:txEl>
                                              <p:pRg st="6" end="6"/>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438275">
                                            <p:txEl>
                                              <p:pRg st="7" end="7"/>
                                            </p:txEl>
                                          </p:spTgt>
                                        </p:tgtEl>
                                        <p:attrNameLst>
                                          <p:attrName>style.visibility</p:attrName>
                                        </p:attrNameLst>
                                      </p:cBhvr>
                                      <p:to>
                                        <p:strVal val="visible"/>
                                      </p:to>
                                    </p:set>
                                    <p:animEffect transition="in" filter="blinds(horizontal)">
                                      <p:cBhvr>
                                        <p:cTn id="39" dur="500"/>
                                        <p:tgtEl>
                                          <p:spTgt spid="438275">
                                            <p:txEl>
                                              <p:pRg st="7" end="7"/>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438275">
                                            <p:txEl>
                                              <p:pRg st="8" end="8"/>
                                            </p:txEl>
                                          </p:spTgt>
                                        </p:tgtEl>
                                        <p:attrNameLst>
                                          <p:attrName>style.visibility</p:attrName>
                                        </p:attrNameLst>
                                      </p:cBhvr>
                                      <p:to>
                                        <p:strVal val="visible"/>
                                      </p:to>
                                    </p:set>
                                    <p:animEffect transition="in" filter="blinds(horizontal)">
                                      <p:cBhvr>
                                        <p:cTn id="42" dur="500"/>
                                        <p:tgtEl>
                                          <p:spTgt spid="438275">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438275">
                                            <p:txEl>
                                              <p:pRg st="9" end="9"/>
                                            </p:txEl>
                                          </p:spTgt>
                                        </p:tgtEl>
                                        <p:attrNameLst>
                                          <p:attrName>style.visibility</p:attrName>
                                        </p:attrNameLst>
                                      </p:cBhvr>
                                      <p:to>
                                        <p:strVal val="visible"/>
                                      </p:to>
                                    </p:set>
                                    <p:animEffect transition="in" filter="blinds(horizontal)">
                                      <p:cBhvr>
                                        <p:cTn id="47" dur="500"/>
                                        <p:tgtEl>
                                          <p:spTgt spid="438275">
                                            <p:txEl>
                                              <p:pRg st="9" end="9"/>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438275">
                                            <p:txEl>
                                              <p:pRg st="10" end="10"/>
                                            </p:txEl>
                                          </p:spTgt>
                                        </p:tgtEl>
                                        <p:attrNameLst>
                                          <p:attrName>style.visibility</p:attrName>
                                        </p:attrNameLst>
                                      </p:cBhvr>
                                      <p:to>
                                        <p:strVal val="visible"/>
                                      </p:to>
                                    </p:set>
                                    <p:animEffect transition="in" filter="blinds(horizontal)">
                                      <p:cBhvr>
                                        <p:cTn id="50" dur="500"/>
                                        <p:tgtEl>
                                          <p:spTgt spid="438275">
                                            <p:txEl>
                                              <p:pRg st="10" end="10"/>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438275">
                                            <p:txEl>
                                              <p:pRg st="11" end="11"/>
                                            </p:txEl>
                                          </p:spTgt>
                                        </p:tgtEl>
                                        <p:attrNameLst>
                                          <p:attrName>style.visibility</p:attrName>
                                        </p:attrNameLst>
                                      </p:cBhvr>
                                      <p:to>
                                        <p:strVal val="visible"/>
                                      </p:to>
                                    </p:set>
                                    <p:animEffect transition="in" filter="blinds(horizontal)">
                                      <p:cBhvr>
                                        <p:cTn id="55" dur="500"/>
                                        <p:tgtEl>
                                          <p:spTgt spid="438275">
                                            <p:txEl>
                                              <p:pRg st="11" end="11"/>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438275">
                                            <p:txEl>
                                              <p:pRg st="12" end="12"/>
                                            </p:txEl>
                                          </p:spTgt>
                                        </p:tgtEl>
                                        <p:attrNameLst>
                                          <p:attrName>style.visibility</p:attrName>
                                        </p:attrNameLst>
                                      </p:cBhvr>
                                      <p:to>
                                        <p:strVal val="visible"/>
                                      </p:to>
                                    </p:set>
                                    <p:animEffect transition="in" filter="blinds(horizontal)">
                                      <p:cBhvr>
                                        <p:cTn id="58" dur="500"/>
                                        <p:tgtEl>
                                          <p:spTgt spid="438275">
                                            <p:txEl>
                                              <p:pRg st="12" end="12"/>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438275">
                                            <p:txEl>
                                              <p:pRg st="13" end="13"/>
                                            </p:txEl>
                                          </p:spTgt>
                                        </p:tgtEl>
                                        <p:attrNameLst>
                                          <p:attrName>style.visibility</p:attrName>
                                        </p:attrNameLst>
                                      </p:cBhvr>
                                      <p:to>
                                        <p:strVal val="visible"/>
                                      </p:to>
                                    </p:set>
                                    <p:animEffect transition="in" filter="blinds(horizontal)">
                                      <p:cBhvr>
                                        <p:cTn id="63" dur="500"/>
                                        <p:tgtEl>
                                          <p:spTgt spid="438275">
                                            <p:txEl>
                                              <p:pRg st="13" end="13"/>
                                            </p:txEl>
                                          </p:spTgt>
                                        </p:tgtEl>
                                      </p:cBhvr>
                                    </p:animEffect>
                                  </p:childTnLst>
                                </p:cTn>
                              </p:par>
                              <p:par>
                                <p:cTn id="64" presetID="3" presetClass="entr" presetSubtype="10" fill="hold" nodeType="withEffect">
                                  <p:stCondLst>
                                    <p:cond delay="0"/>
                                  </p:stCondLst>
                                  <p:childTnLst>
                                    <p:set>
                                      <p:cBhvr>
                                        <p:cTn id="65" dur="1" fill="hold">
                                          <p:stCondLst>
                                            <p:cond delay="0"/>
                                          </p:stCondLst>
                                        </p:cTn>
                                        <p:tgtEl>
                                          <p:spTgt spid="438275">
                                            <p:txEl>
                                              <p:pRg st="14" end="14"/>
                                            </p:txEl>
                                          </p:spTgt>
                                        </p:tgtEl>
                                        <p:attrNameLst>
                                          <p:attrName>style.visibility</p:attrName>
                                        </p:attrNameLst>
                                      </p:cBhvr>
                                      <p:to>
                                        <p:strVal val="visible"/>
                                      </p:to>
                                    </p:set>
                                    <p:animEffect transition="in" filter="blinds(horizontal)">
                                      <p:cBhvr>
                                        <p:cTn id="66" dur="500"/>
                                        <p:tgtEl>
                                          <p:spTgt spid="438275">
                                            <p:txEl>
                                              <p:pRg st="14" end="14"/>
                                            </p:txEl>
                                          </p:spTgt>
                                        </p:tgtEl>
                                      </p:cBhvr>
                                    </p:animEffect>
                                  </p:childTnLst>
                                </p:cTn>
                              </p:par>
                              <p:par>
                                <p:cTn id="67" presetID="3" presetClass="entr" presetSubtype="10" fill="hold" nodeType="withEffect">
                                  <p:stCondLst>
                                    <p:cond delay="0"/>
                                  </p:stCondLst>
                                  <p:childTnLst>
                                    <p:set>
                                      <p:cBhvr>
                                        <p:cTn id="68" dur="1" fill="hold">
                                          <p:stCondLst>
                                            <p:cond delay="0"/>
                                          </p:stCondLst>
                                        </p:cTn>
                                        <p:tgtEl>
                                          <p:spTgt spid="438275">
                                            <p:txEl>
                                              <p:pRg st="15" end="15"/>
                                            </p:txEl>
                                          </p:spTgt>
                                        </p:tgtEl>
                                        <p:attrNameLst>
                                          <p:attrName>style.visibility</p:attrName>
                                        </p:attrNameLst>
                                      </p:cBhvr>
                                      <p:to>
                                        <p:strVal val="visible"/>
                                      </p:to>
                                    </p:set>
                                    <p:animEffect transition="in" filter="blinds(horizontal)">
                                      <p:cBhvr>
                                        <p:cTn id="69" dur="500"/>
                                        <p:tgtEl>
                                          <p:spTgt spid="438275">
                                            <p:txEl>
                                              <p:pRg st="15" end="15"/>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10" fill="hold" nodeType="clickEffect">
                                  <p:stCondLst>
                                    <p:cond delay="0"/>
                                  </p:stCondLst>
                                  <p:childTnLst>
                                    <p:set>
                                      <p:cBhvr>
                                        <p:cTn id="73" dur="1" fill="hold">
                                          <p:stCondLst>
                                            <p:cond delay="0"/>
                                          </p:stCondLst>
                                        </p:cTn>
                                        <p:tgtEl>
                                          <p:spTgt spid="438277">
                                            <p:txEl>
                                              <p:pRg st="0" end="0"/>
                                            </p:txEl>
                                          </p:spTgt>
                                        </p:tgtEl>
                                        <p:attrNameLst>
                                          <p:attrName>style.visibility</p:attrName>
                                        </p:attrNameLst>
                                      </p:cBhvr>
                                      <p:to>
                                        <p:strVal val="visible"/>
                                      </p:to>
                                    </p:set>
                                    <p:animEffect transition="in" filter="blinds(horizontal)">
                                      <p:cBhvr>
                                        <p:cTn id="74" dur="500"/>
                                        <p:tgtEl>
                                          <p:spTgt spid="438277">
                                            <p:txEl>
                                              <p:pRg st="0" end="0"/>
                                            </p:txEl>
                                          </p:spTgt>
                                        </p:tgtEl>
                                      </p:cBhvr>
                                    </p:animEffect>
                                  </p:childTnLst>
                                </p:cTn>
                              </p:par>
                              <p:par>
                                <p:cTn id="75" presetID="3" presetClass="entr" presetSubtype="10" fill="hold" nodeType="withEffect">
                                  <p:stCondLst>
                                    <p:cond delay="0"/>
                                  </p:stCondLst>
                                  <p:childTnLst>
                                    <p:set>
                                      <p:cBhvr>
                                        <p:cTn id="76" dur="1" fill="hold">
                                          <p:stCondLst>
                                            <p:cond delay="0"/>
                                          </p:stCondLst>
                                        </p:cTn>
                                        <p:tgtEl>
                                          <p:spTgt spid="438277">
                                            <p:txEl>
                                              <p:pRg st="1" end="1"/>
                                            </p:txEl>
                                          </p:spTgt>
                                        </p:tgtEl>
                                        <p:attrNameLst>
                                          <p:attrName>style.visibility</p:attrName>
                                        </p:attrNameLst>
                                      </p:cBhvr>
                                      <p:to>
                                        <p:strVal val="visible"/>
                                      </p:to>
                                    </p:set>
                                    <p:animEffect transition="in" filter="blinds(horizontal)">
                                      <p:cBhvr>
                                        <p:cTn id="77" dur="500"/>
                                        <p:tgtEl>
                                          <p:spTgt spid="438277">
                                            <p:txEl>
                                              <p:pRg st="1" end="1"/>
                                            </p:txEl>
                                          </p:spTgt>
                                        </p:tgtEl>
                                      </p:cBhvr>
                                    </p:animEffect>
                                  </p:childTnLst>
                                </p:cTn>
                              </p:par>
                              <p:par>
                                <p:cTn id="78" presetID="3" presetClass="entr" presetSubtype="10" fill="hold" nodeType="withEffect">
                                  <p:stCondLst>
                                    <p:cond delay="0"/>
                                  </p:stCondLst>
                                  <p:childTnLst>
                                    <p:set>
                                      <p:cBhvr>
                                        <p:cTn id="79" dur="1" fill="hold">
                                          <p:stCondLst>
                                            <p:cond delay="0"/>
                                          </p:stCondLst>
                                        </p:cTn>
                                        <p:tgtEl>
                                          <p:spTgt spid="438277">
                                            <p:txEl>
                                              <p:pRg st="2" end="2"/>
                                            </p:txEl>
                                          </p:spTgt>
                                        </p:tgtEl>
                                        <p:attrNameLst>
                                          <p:attrName>style.visibility</p:attrName>
                                        </p:attrNameLst>
                                      </p:cBhvr>
                                      <p:to>
                                        <p:strVal val="visible"/>
                                      </p:to>
                                    </p:set>
                                    <p:animEffect transition="in" filter="blinds(horizontal)">
                                      <p:cBhvr>
                                        <p:cTn id="80" dur="500"/>
                                        <p:tgtEl>
                                          <p:spTgt spid="438277">
                                            <p:txEl>
                                              <p:pRg st="2" end="2"/>
                                            </p:txEl>
                                          </p:spTgt>
                                        </p:tgtEl>
                                      </p:cBhvr>
                                    </p:animEffect>
                                  </p:childTnLst>
                                </p:cTn>
                              </p:par>
                              <p:par>
                                <p:cTn id="81" presetID="3" presetClass="entr" presetSubtype="10" fill="hold" nodeType="withEffect">
                                  <p:stCondLst>
                                    <p:cond delay="0"/>
                                  </p:stCondLst>
                                  <p:childTnLst>
                                    <p:set>
                                      <p:cBhvr>
                                        <p:cTn id="82" dur="1" fill="hold">
                                          <p:stCondLst>
                                            <p:cond delay="0"/>
                                          </p:stCondLst>
                                        </p:cTn>
                                        <p:tgtEl>
                                          <p:spTgt spid="438277">
                                            <p:txEl>
                                              <p:pRg st="15" end="15"/>
                                            </p:txEl>
                                          </p:spTgt>
                                        </p:tgtEl>
                                        <p:attrNameLst>
                                          <p:attrName>style.visibility</p:attrName>
                                        </p:attrNameLst>
                                      </p:cBhvr>
                                      <p:to>
                                        <p:strVal val="visible"/>
                                      </p:to>
                                    </p:set>
                                    <p:animEffect transition="in" filter="blinds(horizontal)">
                                      <p:cBhvr>
                                        <p:cTn id="83" dur="500"/>
                                        <p:tgtEl>
                                          <p:spTgt spid="438277">
                                            <p:txEl>
                                              <p:pRg st="15" end="15"/>
                                            </p:txEl>
                                          </p:spTgt>
                                        </p:tgtEl>
                                      </p:cBhvr>
                                    </p:animEffect>
                                  </p:childTnLst>
                                </p:cTn>
                              </p:par>
                              <p:par>
                                <p:cTn id="84" presetID="3" presetClass="entr" presetSubtype="10" fill="hold" nodeType="withEffect">
                                  <p:stCondLst>
                                    <p:cond delay="0"/>
                                  </p:stCondLst>
                                  <p:childTnLst>
                                    <p:set>
                                      <p:cBhvr>
                                        <p:cTn id="85" dur="1" fill="hold">
                                          <p:stCondLst>
                                            <p:cond delay="0"/>
                                          </p:stCondLst>
                                        </p:cTn>
                                        <p:tgtEl>
                                          <p:spTgt spid="438277">
                                            <p:txEl>
                                              <p:pRg st="3" end="3"/>
                                            </p:txEl>
                                          </p:spTgt>
                                        </p:tgtEl>
                                        <p:attrNameLst>
                                          <p:attrName>style.visibility</p:attrName>
                                        </p:attrNameLst>
                                      </p:cBhvr>
                                      <p:to>
                                        <p:strVal val="visible"/>
                                      </p:to>
                                    </p:set>
                                    <p:animEffect transition="in" filter="blinds(horizontal)">
                                      <p:cBhvr>
                                        <p:cTn id="86" dur="500"/>
                                        <p:tgtEl>
                                          <p:spTgt spid="438277">
                                            <p:txEl>
                                              <p:pRg st="3" end="3"/>
                                            </p:txEl>
                                          </p:spTgt>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3" presetClass="entr" presetSubtype="10" fill="hold" nodeType="clickEffect">
                                  <p:stCondLst>
                                    <p:cond delay="0"/>
                                  </p:stCondLst>
                                  <p:childTnLst>
                                    <p:set>
                                      <p:cBhvr>
                                        <p:cTn id="90" dur="1" fill="hold">
                                          <p:stCondLst>
                                            <p:cond delay="0"/>
                                          </p:stCondLst>
                                        </p:cTn>
                                        <p:tgtEl>
                                          <p:spTgt spid="438277">
                                            <p:txEl>
                                              <p:pRg st="4" end="4"/>
                                            </p:txEl>
                                          </p:spTgt>
                                        </p:tgtEl>
                                        <p:attrNameLst>
                                          <p:attrName>style.visibility</p:attrName>
                                        </p:attrNameLst>
                                      </p:cBhvr>
                                      <p:to>
                                        <p:strVal val="visible"/>
                                      </p:to>
                                    </p:set>
                                    <p:animEffect transition="in" filter="blinds(horizontal)">
                                      <p:cBhvr>
                                        <p:cTn id="91" dur="500"/>
                                        <p:tgtEl>
                                          <p:spTgt spid="438277">
                                            <p:txEl>
                                              <p:pRg st="4" end="4"/>
                                            </p:txEl>
                                          </p:spTgt>
                                        </p:tgtEl>
                                      </p:cBhvr>
                                    </p:animEffect>
                                  </p:childTnLst>
                                </p:cTn>
                              </p:par>
                              <p:par>
                                <p:cTn id="92" presetID="3" presetClass="entr" presetSubtype="10" fill="hold" nodeType="withEffect">
                                  <p:stCondLst>
                                    <p:cond delay="0"/>
                                  </p:stCondLst>
                                  <p:childTnLst>
                                    <p:set>
                                      <p:cBhvr>
                                        <p:cTn id="93" dur="1" fill="hold">
                                          <p:stCondLst>
                                            <p:cond delay="0"/>
                                          </p:stCondLst>
                                        </p:cTn>
                                        <p:tgtEl>
                                          <p:spTgt spid="438277">
                                            <p:txEl>
                                              <p:pRg st="5" end="5"/>
                                            </p:txEl>
                                          </p:spTgt>
                                        </p:tgtEl>
                                        <p:attrNameLst>
                                          <p:attrName>style.visibility</p:attrName>
                                        </p:attrNameLst>
                                      </p:cBhvr>
                                      <p:to>
                                        <p:strVal val="visible"/>
                                      </p:to>
                                    </p:set>
                                    <p:animEffect transition="in" filter="blinds(horizontal)">
                                      <p:cBhvr>
                                        <p:cTn id="94" dur="500"/>
                                        <p:tgtEl>
                                          <p:spTgt spid="438277">
                                            <p:txEl>
                                              <p:pRg st="5" end="5"/>
                                            </p:txEl>
                                          </p:spTgt>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3" presetClass="entr" presetSubtype="10" fill="hold" nodeType="clickEffect">
                                  <p:stCondLst>
                                    <p:cond delay="0"/>
                                  </p:stCondLst>
                                  <p:childTnLst>
                                    <p:set>
                                      <p:cBhvr>
                                        <p:cTn id="98" dur="1" fill="hold">
                                          <p:stCondLst>
                                            <p:cond delay="0"/>
                                          </p:stCondLst>
                                        </p:cTn>
                                        <p:tgtEl>
                                          <p:spTgt spid="438277">
                                            <p:txEl>
                                              <p:pRg st="6" end="6"/>
                                            </p:txEl>
                                          </p:spTgt>
                                        </p:tgtEl>
                                        <p:attrNameLst>
                                          <p:attrName>style.visibility</p:attrName>
                                        </p:attrNameLst>
                                      </p:cBhvr>
                                      <p:to>
                                        <p:strVal val="visible"/>
                                      </p:to>
                                    </p:set>
                                    <p:animEffect transition="in" filter="blinds(horizontal)">
                                      <p:cBhvr>
                                        <p:cTn id="99" dur="500"/>
                                        <p:tgtEl>
                                          <p:spTgt spid="438277">
                                            <p:txEl>
                                              <p:pRg st="6" end="6"/>
                                            </p:txEl>
                                          </p:spTgt>
                                        </p:tgtEl>
                                      </p:cBhvr>
                                    </p:animEffect>
                                  </p:childTnLst>
                                </p:cTn>
                              </p:par>
                              <p:par>
                                <p:cTn id="100" presetID="3" presetClass="entr" presetSubtype="10" fill="hold" nodeType="withEffect">
                                  <p:stCondLst>
                                    <p:cond delay="0"/>
                                  </p:stCondLst>
                                  <p:childTnLst>
                                    <p:set>
                                      <p:cBhvr>
                                        <p:cTn id="101" dur="1" fill="hold">
                                          <p:stCondLst>
                                            <p:cond delay="0"/>
                                          </p:stCondLst>
                                        </p:cTn>
                                        <p:tgtEl>
                                          <p:spTgt spid="438277">
                                            <p:txEl>
                                              <p:pRg st="7" end="7"/>
                                            </p:txEl>
                                          </p:spTgt>
                                        </p:tgtEl>
                                        <p:attrNameLst>
                                          <p:attrName>style.visibility</p:attrName>
                                        </p:attrNameLst>
                                      </p:cBhvr>
                                      <p:to>
                                        <p:strVal val="visible"/>
                                      </p:to>
                                    </p:set>
                                    <p:animEffect transition="in" filter="blinds(horizontal)">
                                      <p:cBhvr>
                                        <p:cTn id="102" dur="500"/>
                                        <p:tgtEl>
                                          <p:spTgt spid="438277">
                                            <p:txEl>
                                              <p:pRg st="7" end="7"/>
                                            </p:txEl>
                                          </p:spTgt>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3" presetClass="entr" presetSubtype="10" fill="hold" nodeType="clickEffect">
                                  <p:stCondLst>
                                    <p:cond delay="0"/>
                                  </p:stCondLst>
                                  <p:childTnLst>
                                    <p:set>
                                      <p:cBhvr>
                                        <p:cTn id="106" dur="1" fill="hold">
                                          <p:stCondLst>
                                            <p:cond delay="0"/>
                                          </p:stCondLst>
                                        </p:cTn>
                                        <p:tgtEl>
                                          <p:spTgt spid="438277">
                                            <p:txEl>
                                              <p:pRg st="8" end="8"/>
                                            </p:txEl>
                                          </p:spTgt>
                                        </p:tgtEl>
                                        <p:attrNameLst>
                                          <p:attrName>style.visibility</p:attrName>
                                        </p:attrNameLst>
                                      </p:cBhvr>
                                      <p:to>
                                        <p:strVal val="visible"/>
                                      </p:to>
                                    </p:set>
                                    <p:animEffect transition="in" filter="blinds(horizontal)">
                                      <p:cBhvr>
                                        <p:cTn id="107" dur="500"/>
                                        <p:tgtEl>
                                          <p:spTgt spid="438277">
                                            <p:txEl>
                                              <p:pRg st="8" end="8"/>
                                            </p:txEl>
                                          </p:spTgt>
                                        </p:tgtEl>
                                      </p:cBhvr>
                                    </p:animEffect>
                                  </p:childTnLst>
                                </p:cTn>
                              </p:par>
                              <p:par>
                                <p:cTn id="108" presetID="3" presetClass="entr" presetSubtype="10" fill="hold" nodeType="withEffect">
                                  <p:stCondLst>
                                    <p:cond delay="0"/>
                                  </p:stCondLst>
                                  <p:childTnLst>
                                    <p:set>
                                      <p:cBhvr>
                                        <p:cTn id="109" dur="1" fill="hold">
                                          <p:stCondLst>
                                            <p:cond delay="0"/>
                                          </p:stCondLst>
                                        </p:cTn>
                                        <p:tgtEl>
                                          <p:spTgt spid="438277">
                                            <p:txEl>
                                              <p:pRg st="9" end="9"/>
                                            </p:txEl>
                                          </p:spTgt>
                                        </p:tgtEl>
                                        <p:attrNameLst>
                                          <p:attrName>style.visibility</p:attrName>
                                        </p:attrNameLst>
                                      </p:cBhvr>
                                      <p:to>
                                        <p:strVal val="visible"/>
                                      </p:to>
                                    </p:set>
                                    <p:animEffect transition="in" filter="blinds(horizontal)">
                                      <p:cBhvr>
                                        <p:cTn id="110" dur="500"/>
                                        <p:tgtEl>
                                          <p:spTgt spid="438277">
                                            <p:txEl>
                                              <p:pRg st="9" end="9"/>
                                            </p:txEl>
                                          </p:spTgt>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3" presetClass="entr" presetSubtype="10" fill="hold" nodeType="clickEffect">
                                  <p:stCondLst>
                                    <p:cond delay="0"/>
                                  </p:stCondLst>
                                  <p:childTnLst>
                                    <p:set>
                                      <p:cBhvr>
                                        <p:cTn id="114" dur="1" fill="hold">
                                          <p:stCondLst>
                                            <p:cond delay="0"/>
                                          </p:stCondLst>
                                        </p:cTn>
                                        <p:tgtEl>
                                          <p:spTgt spid="438277">
                                            <p:txEl>
                                              <p:pRg st="10" end="10"/>
                                            </p:txEl>
                                          </p:spTgt>
                                        </p:tgtEl>
                                        <p:attrNameLst>
                                          <p:attrName>style.visibility</p:attrName>
                                        </p:attrNameLst>
                                      </p:cBhvr>
                                      <p:to>
                                        <p:strVal val="visible"/>
                                      </p:to>
                                    </p:set>
                                    <p:animEffect transition="in" filter="blinds(horizontal)">
                                      <p:cBhvr>
                                        <p:cTn id="115" dur="500"/>
                                        <p:tgtEl>
                                          <p:spTgt spid="438277">
                                            <p:txEl>
                                              <p:pRg st="10" end="10"/>
                                            </p:txEl>
                                          </p:spTgt>
                                        </p:tgtEl>
                                      </p:cBhvr>
                                    </p:animEffect>
                                  </p:childTnLst>
                                </p:cTn>
                              </p:par>
                              <p:par>
                                <p:cTn id="116" presetID="3" presetClass="entr" presetSubtype="10" fill="hold" nodeType="withEffect">
                                  <p:stCondLst>
                                    <p:cond delay="0"/>
                                  </p:stCondLst>
                                  <p:childTnLst>
                                    <p:set>
                                      <p:cBhvr>
                                        <p:cTn id="117" dur="1" fill="hold">
                                          <p:stCondLst>
                                            <p:cond delay="0"/>
                                          </p:stCondLst>
                                        </p:cTn>
                                        <p:tgtEl>
                                          <p:spTgt spid="438277">
                                            <p:txEl>
                                              <p:pRg st="11" end="11"/>
                                            </p:txEl>
                                          </p:spTgt>
                                        </p:tgtEl>
                                        <p:attrNameLst>
                                          <p:attrName>style.visibility</p:attrName>
                                        </p:attrNameLst>
                                      </p:cBhvr>
                                      <p:to>
                                        <p:strVal val="visible"/>
                                      </p:to>
                                    </p:set>
                                    <p:animEffect transition="in" filter="blinds(horizontal)">
                                      <p:cBhvr>
                                        <p:cTn id="118" dur="500"/>
                                        <p:tgtEl>
                                          <p:spTgt spid="438277">
                                            <p:txEl>
                                              <p:pRg st="11" end="11"/>
                                            </p:txEl>
                                          </p:spTgt>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3" presetClass="entr" presetSubtype="10" fill="hold" nodeType="clickEffect">
                                  <p:stCondLst>
                                    <p:cond delay="0"/>
                                  </p:stCondLst>
                                  <p:childTnLst>
                                    <p:set>
                                      <p:cBhvr>
                                        <p:cTn id="122" dur="1" fill="hold">
                                          <p:stCondLst>
                                            <p:cond delay="0"/>
                                          </p:stCondLst>
                                        </p:cTn>
                                        <p:tgtEl>
                                          <p:spTgt spid="438277">
                                            <p:txEl>
                                              <p:pRg st="12" end="12"/>
                                            </p:txEl>
                                          </p:spTgt>
                                        </p:tgtEl>
                                        <p:attrNameLst>
                                          <p:attrName>style.visibility</p:attrName>
                                        </p:attrNameLst>
                                      </p:cBhvr>
                                      <p:to>
                                        <p:strVal val="visible"/>
                                      </p:to>
                                    </p:set>
                                    <p:animEffect transition="in" filter="blinds(horizontal)">
                                      <p:cBhvr>
                                        <p:cTn id="123" dur="500"/>
                                        <p:tgtEl>
                                          <p:spTgt spid="438277">
                                            <p:txEl>
                                              <p:pRg st="12" end="12"/>
                                            </p:txEl>
                                          </p:spTgt>
                                        </p:tgtEl>
                                      </p:cBhvr>
                                    </p:animEffect>
                                  </p:childTnLst>
                                </p:cTn>
                              </p:par>
                              <p:par>
                                <p:cTn id="124" presetID="3" presetClass="entr" presetSubtype="10" fill="hold" nodeType="withEffect">
                                  <p:stCondLst>
                                    <p:cond delay="0"/>
                                  </p:stCondLst>
                                  <p:childTnLst>
                                    <p:set>
                                      <p:cBhvr>
                                        <p:cTn id="125" dur="1" fill="hold">
                                          <p:stCondLst>
                                            <p:cond delay="0"/>
                                          </p:stCondLst>
                                        </p:cTn>
                                        <p:tgtEl>
                                          <p:spTgt spid="438277">
                                            <p:txEl>
                                              <p:pRg st="13" end="13"/>
                                            </p:txEl>
                                          </p:spTgt>
                                        </p:tgtEl>
                                        <p:attrNameLst>
                                          <p:attrName>style.visibility</p:attrName>
                                        </p:attrNameLst>
                                      </p:cBhvr>
                                      <p:to>
                                        <p:strVal val="visible"/>
                                      </p:to>
                                    </p:set>
                                    <p:animEffect transition="in" filter="blinds(horizontal)">
                                      <p:cBhvr>
                                        <p:cTn id="126" dur="500"/>
                                        <p:tgtEl>
                                          <p:spTgt spid="438277">
                                            <p:txEl>
                                              <p:pRg st="13" end="13"/>
                                            </p:txEl>
                                          </p:spTgt>
                                        </p:tgtEl>
                                      </p:cBhvr>
                                    </p:animEffect>
                                  </p:childTnLst>
                                </p:cTn>
                              </p:par>
                              <p:par>
                                <p:cTn id="127" presetID="3" presetClass="entr" presetSubtype="10" fill="hold" nodeType="withEffect">
                                  <p:stCondLst>
                                    <p:cond delay="0"/>
                                  </p:stCondLst>
                                  <p:childTnLst>
                                    <p:set>
                                      <p:cBhvr>
                                        <p:cTn id="128" dur="1" fill="hold">
                                          <p:stCondLst>
                                            <p:cond delay="0"/>
                                          </p:stCondLst>
                                        </p:cTn>
                                        <p:tgtEl>
                                          <p:spTgt spid="438277">
                                            <p:txEl>
                                              <p:pRg st="14" end="14"/>
                                            </p:txEl>
                                          </p:spTgt>
                                        </p:tgtEl>
                                        <p:attrNameLst>
                                          <p:attrName>style.visibility</p:attrName>
                                        </p:attrNameLst>
                                      </p:cBhvr>
                                      <p:to>
                                        <p:strVal val="visible"/>
                                      </p:to>
                                    </p:set>
                                    <p:animEffect transition="in" filter="blinds(horizontal)">
                                      <p:cBhvr>
                                        <p:cTn id="129" dur="500"/>
                                        <p:tgtEl>
                                          <p:spTgt spid="438277">
                                            <p:txEl>
                                              <p:pRg st="14" end="14"/>
                                            </p:txEl>
                                          </p:spTgt>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3" presetClass="entr" presetSubtype="10" fill="hold" nodeType="clickEffect">
                                  <p:stCondLst>
                                    <p:cond delay="0"/>
                                  </p:stCondLst>
                                  <p:childTnLst>
                                    <p:set>
                                      <p:cBhvr>
                                        <p:cTn id="133" dur="1" fill="hold">
                                          <p:stCondLst>
                                            <p:cond delay="0"/>
                                          </p:stCondLst>
                                        </p:cTn>
                                        <p:tgtEl>
                                          <p:spTgt spid="438281"/>
                                        </p:tgtEl>
                                        <p:attrNameLst>
                                          <p:attrName>style.visibility</p:attrName>
                                        </p:attrNameLst>
                                      </p:cBhvr>
                                      <p:to>
                                        <p:strVal val="visible"/>
                                      </p:to>
                                    </p:set>
                                    <p:animEffect transition="in" filter="blinds(horizontal)">
                                      <p:cBhvr>
                                        <p:cTn id="134" dur="500"/>
                                        <p:tgtEl>
                                          <p:spTgt spid="438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sz="3200" smtClean="0"/>
              <a:t>2.4 </a:t>
            </a:r>
            <a:r>
              <a:rPr lang="zh-CN" altLang="en-US" sz="3200" smtClean="0"/>
              <a:t>经典进程的同步问题</a:t>
            </a:r>
          </a:p>
        </p:txBody>
      </p:sp>
      <p:sp>
        <p:nvSpPr>
          <p:cNvPr id="69635" name="Text Box 3"/>
          <p:cNvSpPr txBox="1">
            <a:spLocks noChangeArrowheads="1"/>
          </p:cNvSpPr>
          <p:nvPr/>
        </p:nvSpPr>
        <p:spPr bwMode="auto">
          <a:xfrm>
            <a:off x="381000" y="738188"/>
            <a:ext cx="335280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110000"/>
              </a:lnSpc>
              <a:spcBef>
                <a:spcPct val="0"/>
              </a:spcBef>
              <a:buFontTx/>
              <a:buNone/>
            </a:pPr>
            <a:r>
              <a:rPr lang="zh-CN" altLang="en-US" sz="2200">
                <a:solidFill>
                  <a:srgbClr val="0000FF"/>
                </a:solidFill>
                <a:latin typeface="Times New Roman" panose="02020603050405020304" pitchFamily="18" charset="0"/>
              </a:rPr>
              <a:t>生产者</a:t>
            </a:r>
            <a:r>
              <a:rPr lang="en-US" altLang="zh-CN" sz="2200">
                <a:solidFill>
                  <a:srgbClr val="000000"/>
                </a:solidFill>
                <a:latin typeface="Times New Roman" panose="02020603050405020304" pitchFamily="18" charset="0"/>
                <a:ea typeface="宋体" panose="02010600030101010101" pitchFamily="2" charset="-122"/>
              </a:rPr>
              <a:t>:</a:t>
            </a:r>
          </a:p>
          <a:p>
            <a:pPr eaLnBrk="1" hangingPunct="1">
              <a:lnSpc>
                <a:spcPct val="110000"/>
              </a:lnSpc>
              <a:spcBef>
                <a:spcPct val="0"/>
              </a:spcBef>
              <a:buFontTx/>
              <a:buNone/>
            </a:pPr>
            <a:r>
              <a:rPr lang="en-US" altLang="zh-CN" sz="2200">
                <a:solidFill>
                  <a:srgbClr val="000000"/>
                </a:solidFill>
                <a:ea typeface="宋体" panose="02010600030101010101" pitchFamily="2" charset="-122"/>
              </a:rPr>
              <a:t>while (true)</a:t>
            </a:r>
          </a:p>
          <a:p>
            <a:pPr eaLnBrk="1" hangingPunct="1">
              <a:lnSpc>
                <a:spcPct val="110000"/>
              </a:lnSpc>
              <a:spcBef>
                <a:spcPct val="0"/>
              </a:spcBef>
              <a:buFontTx/>
              <a:buNone/>
            </a:pPr>
            <a:r>
              <a:rPr lang="en-US" altLang="zh-CN" sz="2200">
                <a:solidFill>
                  <a:srgbClr val="000000"/>
                </a:solidFill>
                <a:ea typeface="宋体" panose="02010600030101010101" pitchFamily="2" charset="-122"/>
              </a:rPr>
              <a:t>{</a:t>
            </a:r>
          </a:p>
          <a:p>
            <a:pPr eaLnBrk="1" hangingPunct="1">
              <a:lnSpc>
                <a:spcPct val="110000"/>
              </a:lnSpc>
              <a:spcBef>
                <a:spcPct val="0"/>
              </a:spcBef>
              <a:buFontTx/>
              <a:buNone/>
            </a:pPr>
            <a:r>
              <a:rPr lang="en-US" altLang="zh-CN" sz="2200">
                <a:solidFill>
                  <a:srgbClr val="000000"/>
                </a:solidFill>
                <a:latin typeface="Times New Roman" panose="02020603050405020304" pitchFamily="18" charset="0"/>
                <a:ea typeface="宋体" panose="02010600030101010101" pitchFamily="2" charset="-122"/>
              </a:rPr>
              <a:t>    </a:t>
            </a:r>
            <a:r>
              <a:rPr lang="zh-CN" altLang="en-US" sz="2200">
                <a:solidFill>
                  <a:srgbClr val="000000"/>
                </a:solidFill>
                <a:latin typeface="Times New Roman" panose="02020603050405020304" pitchFamily="18" charset="0"/>
              </a:rPr>
              <a:t>生产产品</a:t>
            </a:r>
            <a:r>
              <a:rPr lang="en-US" altLang="zh-CN" sz="2200">
                <a:solidFill>
                  <a:srgbClr val="000000"/>
                </a:solidFill>
                <a:latin typeface="Times New Roman" panose="02020603050405020304" pitchFamily="18" charset="0"/>
                <a:ea typeface="宋体" panose="02010600030101010101" pitchFamily="2" charset="-122"/>
              </a:rPr>
              <a:t>;</a:t>
            </a:r>
          </a:p>
          <a:p>
            <a:pPr eaLnBrk="1" hangingPunct="1">
              <a:lnSpc>
                <a:spcPct val="110000"/>
              </a:lnSpc>
              <a:spcBef>
                <a:spcPct val="0"/>
              </a:spcBef>
              <a:buFontTx/>
              <a:buNone/>
            </a:pPr>
            <a:r>
              <a:rPr lang="en-US" altLang="zh-CN" sz="2200">
                <a:solidFill>
                  <a:srgbClr val="000000"/>
                </a:solidFill>
                <a:latin typeface="Times New Roman" panose="02020603050405020304" pitchFamily="18" charset="0"/>
                <a:ea typeface="宋体" panose="02010600030101010101" pitchFamily="2" charset="-122"/>
              </a:rPr>
              <a:t>    </a:t>
            </a:r>
            <a:r>
              <a:rPr lang="en-US" altLang="zh-CN" sz="2200">
                <a:solidFill>
                  <a:srgbClr val="000000"/>
                </a:solidFill>
                <a:ea typeface="宋体" panose="02010600030101010101" pitchFamily="2" charset="-122"/>
              </a:rPr>
              <a:t>wait(</a:t>
            </a:r>
            <a:r>
              <a:rPr lang="en-US" altLang="zh-CN" sz="2200">
                <a:solidFill>
                  <a:srgbClr val="0000FF"/>
                </a:solidFill>
                <a:ea typeface="宋体" panose="02010600030101010101" pitchFamily="2" charset="-122"/>
              </a:rPr>
              <a:t>empty</a:t>
            </a:r>
            <a:r>
              <a:rPr lang="en-US" altLang="zh-CN" sz="2200">
                <a:solidFill>
                  <a:srgbClr val="000000"/>
                </a:solidFill>
                <a:ea typeface="宋体" panose="02010600030101010101" pitchFamily="2" charset="-122"/>
              </a:rPr>
              <a:t>);</a:t>
            </a:r>
            <a:r>
              <a:rPr lang="en-US" altLang="zh-CN" sz="2200">
                <a:solidFill>
                  <a:srgbClr val="000000"/>
                </a:solidFill>
                <a:latin typeface="Times New Roman" panose="02020603050405020304" pitchFamily="18" charset="0"/>
                <a:ea typeface="宋体" panose="02010600030101010101" pitchFamily="2" charset="-122"/>
              </a:rPr>
              <a:t> </a:t>
            </a:r>
          </a:p>
          <a:p>
            <a:pPr eaLnBrk="1" hangingPunct="1">
              <a:lnSpc>
                <a:spcPct val="110000"/>
              </a:lnSpc>
              <a:spcBef>
                <a:spcPct val="0"/>
              </a:spcBef>
              <a:buFontTx/>
              <a:buNone/>
            </a:pPr>
            <a:r>
              <a:rPr lang="en-US" altLang="zh-CN" sz="2200">
                <a:solidFill>
                  <a:srgbClr val="000000"/>
                </a:solidFill>
                <a:ea typeface="宋体" panose="02010600030101010101" pitchFamily="2" charset="-122"/>
              </a:rPr>
              <a:t>   wait(</a:t>
            </a:r>
            <a:r>
              <a:rPr lang="en-US" altLang="zh-CN" sz="2200">
                <a:solidFill>
                  <a:srgbClr val="0000FF"/>
                </a:solidFill>
                <a:ea typeface="宋体" panose="02010600030101010101" pitchFamily="2" charset="-122"/>
              </a:rPr>
              <a:t>mutex</a:t>
            </a:r>
            <a:r>
              <a:rPr lang="en-US" altLang="zh-CN" sz="2200">
                <a:solidFill>
                  <a:srgbClr val="000000"/>
                </a:solidFill>
                <a:ea typeface="宋体" panose="02010600030101010101" pitchFamily="2" charset="-122"/>
              </a:rPr>
              <a:t>);</a:t>
            </a:r>
            <a:r>
              <a:rPr lang="en-US" altLang="zh-CN" sz="2200">
                <a:solidFill>
                  <a:srgbClr val="000000"/>
                </a:solidFill>
                <a:latin typeface="Times New Roman" panose="02020603050405020304" pitchFamily="18" charset="0"/>
                <a:ea typeface="宋体" panose="02010600030101010101" pitchFamily="2" charset="-122"/>
              </a:rPr>
              <a:t> </a:t>
            </a:r>
            <a:endParaRPr lang="en-US" altLang="zh-CN" sz="2000">
              <a:solidFill>
                <a:srgbClr val="008000"/>
              </a:solidFill>
            </a:endParaRPr>
          </a:p>
          <a:p>
            <a:pPr eaLnBrk="1" hangingPunct="1">
              <a:lnSpc>
                <a:spcPct val="110000"/>
              </a:lnSpc>
              <a:spcBef>
                <a:spcPct val="0"/>
              </a:spcBef>
              <a:buFontTx/>
              <a:buNone/>
            </a:pPr>
            <a:r>
              <a:rPr lang="en-US" altLang="zh-CN" sz="2000">
                <a:solidFill>
                  <a:srgbClr val="008000"/>
                </a:solidFill>
              </a:rPr>
              <a:t>    // </a:t>
            </a:r>
            <a:r>
              <a:rPr lang="zh-CN" altLang="en-US" sz="2000">
                <a:solidFill>
                  <a:srgbClr val="008000"/>
                </a:solidFill>
              </a:rPr>
              <a:t>放产品</a:t>
            </a:r>
          </a:p>
          <a:p>
            <a:pPr eaLnBrk="1" hangingPunct="1">
              <a:lnSpc>
                <a:spcPct val="110000"/>
              </a:lnSpc>
              <a:spcBef>
                <a:spcPct val="0"/>
              </a:spcBef>
              <a:buFontTx/>
              <a:buNone/>
            </a:pPr>
            <a:r>
              <a:rPr lang="zh-CN" altLang="en-US" sz="2000">
                <a:solidFill>
                  <a:srgbClr val="000000"/>
                </a:solidFill>
              </a:rPr>
              <a:t>    </a:t>
            </a:r>
            <a:r>
              <a:rPr lang="en-US" altLang="zh-CN" sz="2000">
                <a:solidFill>
                  <a:srgbClr val="000000"/>
                </a:solidFill>
              </a:rPr>
              <a:t>signal(</a:t>
            </a:r>
            <a:r>
              <a:rPr lang="en-US" altLang="zh-CN" sz="2000">
                <a:solidFill>
                  <a:srgbClr val="0000FF"/>
                </a:solidFill>
              </a:rPr>
              <a:t>mutex</a:t>
            </a:r>
            <a:r>
              <a:rPr lang="en-US" altLang="zh-CN" sz="2000">
                <a:solidFill>
                  <a:srgbClr val="000000"/>
                </a:solidFill>
              </a:rPr>
              <a:t>);</a:t>
            </a:r>
            <a:r>
              <a:rPr lang="en-US" altLang="zh-CN" sz="2000">
                <a:solidFill>
                  <a:srgbClr val="0000FF"/>
                </a:solidFill>
              </a:rPr>
              <a:t> </a:t>
            </a:r>
          </a:p>
          <a:p>
            <a:pPr eaLnBrk="1" hangingPunct="1">
              <a:lnSpc>
                <a:spcPct val="110000"/>
              </a:lnSpc>
              <a:spcBef>
                <a:spcPct val="0"/>
              </a:spcBef>
              <a:buFontTx/>
              <a:buNone/>
            </a:pPr>
            <a:r>
              <a:rPr lang="en-US" altLang="zh-CN" sz="2000">
                <a:solidFill>
                  <a:srgbClr val="000000"/>
                </a:solidFill>
              </a:rPr>
              <a:t>    signal(</a:t>
            </a:r>
            <a:r>
              <a:rPr lang="en-US" altLang="zh-CN" sz="2000">
                <a:solidFill>
                  <a:srgbClr val="0000FF"/>
                </a:solidFill>
              </a:rPr>
              <a:t>full</a:t>
            </a:r>
            <a:r>
              <a:rPr lang="en-US" altLang="zh-CN" sz="2000">
                <a:solidFill>
                  <a:srgbClr val="000000"/>
                </a:solidFill>
              </a:rPr>
              <a:t>);</a:t>
            </a:r>
          </a:p>
          <a:p>
            <a:pPr eaLnBrk="1" hangingPunct="1">
              <a:lnSpc>
                <a:spcPct val="110000"/>
              </a:lnSpc>
              <a:spcBef>
                <a:spcPct val="0"/>
              </a:spcBef>
              <a:buFontTx/>
              <a:buNone/>
            </a:pPr>
            <a:r>
              <a:rPr lang="en-US" altLang="zh-CN" sz="2000">
                <a:solidFill>
                  <a:srgbClr val="000000"/>
                </a:solidFill>
              </a:rPr>
              <a:t>    ……</a:t>
            </a:r>
          </a:p>
          <a:p>
            <a:pPr eaLnBrk="1" hangingPunct="1">
              <a:lnSpc>
                <a:spcPct val="110000"/>
              </a:lnSpc>
              <a:spcBef>
                <a:spcPct val="0"/>
              </a:spcBef>
              <a:buFontTx/>
              <a:buNone/>
            </a:pPr>
            <a:r>
              <a:rPr lang="en-US" altLang="zh-CN" sz="2200">
                <a:solidFill>
                  <a:srgbClr val="000000"/>
                </a:solidFill>
                <a:ea typeface="宋体" panose="02010600030101010101" pitchFamily="2" charset="-122"/>
              </a:rPr>
              <a:t>}</a:t>
            </a:r>
          </a:p>
        </p:txBody>
      </p:sp>
      <p:sp>
        <p:nvSpPr>
          <p:cNvPr id="69636" name="Text Box 4"/>
          <p:cNvSpPr txBox="1">
            <a:spLocks noChangeArrowheads="1"/>
          </p:cNvSpPr>
          <p:nvPr/>
        </p:nvSpPr>
        <p:spPr bwMode="auto">
          <a:xfrm>
            <a:off x="5181600" y="762000"/>
            <a:ext cx="3352800" cy="364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110000"/>
              </a:lnSpc>
              <a:spcBef>
                <a:spcPct val="0"/>
              </a:spcBef>
              <a:buFontTx/>
              <a:buNone/>
            </a:pPr>
            <a:r>
              <a:rPr lang="zh-CN" altLang="en-US" sz="2200">
                <a:solidFill>
                  <a:srgbClr val="0000FF"/>
                </a:solidFill>
                <a:latin typeface="Times New Roman" panose="02020603050405020304" pitchFamily="18" charset="0"/>
              </a:rPr>
              <a:t>消费者</a:t>
            </a:r>
            <a:r>
              <a:rPr lang="en-US" altLang="zh-CN" sz="2200">
                <a:solidFill>
                  <a:srgbClr val="000000"/>
                </a:solidFill>
                <a:latin typeface="Times New Roman" panose="02020603050405020304" pitchFamily="18" charset="0"/>
                <a:ea typeface="宋体" panose="02010600030101010101" pitchFamily="2" charset="-122"/>
              </a:rPr>
              <a:t>:</a:t>
            </a:r>
          </a:p>
          <a:p>
            <a:pPr eaLnBrk="1" hangingPunct="1">
              <a:lnSpc>
                <a:spcPct val="110000"/>
              </a:lnSpc>
              <a:spcBef>
                <a:spcPct val="0"/>
              </a:spcBef>
              <a:buFontTx/>
              <a:buNone/>
            </a:pPr>
            <a:r>
              <a:rPr lang="en-US" altLang="zh-CN" sz="2200">
                <a:solidFill>
                  <a:srgbClr val="000000"/>
                </a:solidFill>
                <a:ea typeface="宋体" panose="02010600030101010101" pitchFamily="2" charset="-122"/>
              </a:rPr>
              <a:t>while (true)</a:t>
            </a:r>
          </a:p>
          <a:p>
            <a:pPr eaLnBrk="1" hangingPunct="1">
              <a:lnSpc>
                <a:spcPct val="110000"/>
              </a:lnSpc>
              <a:spcBef>
                <a:spcPct val="0"/>
              </a:spcBef>
              <a:buFontTx/>
              <a:buNone/>
            </a:pPr>
            <a:r>
              <a:rPr lang="en-US" altLang="zh-CN" sz="2200">
                <a:solidFill>
                  <a:srgbClr val="000000"/>
                </a:solidFill>
                <a:ea typeface="宋体" panose="02010600030101010101" pitchFamily="2" charset="-122"/>
              </a:rPr>
              <a:t>{</a:t>
            </a:r>
          </a:p>
          <a:p>
            <a:pPr eaLnBrk="1" hangingPunct="1">
              <a:lnSpc>
                <a:spcPct val="110000"/>
              </a:lnSpc>
              <a:spcBef>
                <a:spcPct val="0"/>
              </a:spcBef>
              <a:buFontTx/>
              <a:buNone/>
            </a:pPr>
            <a:r>
              <a:rPr lang="en-US" altLang="zh-CN" sz="2200">
                <a:solidFill>
                  <a:srgbClr val="000000"/>
                </a:solidFill>
                <a:ea typeface="宋体" panose="02010600030101010101" pitchFamily="2" charset="-122"/>
              </a:rPr>
              <a:t>   wait(</a:t>
            </a:r>
            <a:r>
              <a:rPr lang="en-US" altLang="zh-CN" sz="2200">
                <a:solidFill>
                  <a:srgbClr val="FF0000"/>
                </a:solidFill>
                <a:ea typeface="宋体" panose="02010600030101010101" pitchFamily="2" charset="-122"/>
              </a:rPr>
              <a:t>mutex</a:t>
            </a:r>
            <a:r>
              <a:rPr lang="en-US" altLang="zh-CN" sz="2200">
                <a:solidFill>
                  <a:srgbClr val="000000"/>
                </a:solidFill>
                <a:ea typeface="宋体" panose="02010600030101010101" pitchFamily="2" charset="-122"/>
              </a:rPr>
              <a:t>);</a:t>
            </a:r>
            <a:r>
              <a:rPr lang="en-US" altLang="zh-CN" sz="2200">
                <a:solidFill>
                  <a:srgbClr val="000000"/>
                </a:solidFill>
                <a:latin typeface="Times New Roman" panose="02020603050405020304" pitchFamily="18" charset="0"/>
                <a:ea typeface="宋体" panose="02010600030101010101" pitchFamily="2" charset="-122"/>
              </a:rPr>
              <a:t> </a:t>
            </a:r>
          </a:p>
          <a:p>
            <a:pPr eaLnBrk="1" hangingPunct="1">
              <a:lnSpc>
                <a:spcPct val="110000"/>
              </a:lnSpc>
              <a:spcBef>
                <a:spcPct val="0"/>
              </a:spcBef>
              <a:buFontTx/>
              <a:buNone/>
            </a:pPr>
            <a:r>
              <a:rPr lang="en-US" altLang="zh-CN" sz="2200">
                <a:solidFill>
                  <a:srgbClr val="000000"/>
                </a:solidFill>
                <a:ea typeface="宋体" panose="02010600030101010101" pitchFamily="2" charset="-122"/>
              </a:rPr>
              <a:t>   wait(</a:t>
            </a:r>
            <a:r>
              <a:rPr lang="en-US" altLang="zh-CN" sz="2200">
                <a:solidFill>
                  <a:srgbClr val="FF0000"/>
                </a:solidFill>
                <a:ea typeface="宋体" panose="02010600030101010101" pitchFamily="2" charset="-122"/>
              </a:rPr>
              <a:t>full</a:t>
            </a:r>
            <a:r>
              <a:rPr lang="en-US" altLang="zh-CN" sz="2200">
                <a:solidFill>
                  <a:srgbClr val="000000"/>
                </a:solidFill>
                <a:ea typeface="宋体" panose="02010600030101010101" pitchFamily="2" charset="-122"/>
              </a:rPr>
              <a:t>);</a:t>
            </a:r>
            <a:r>
              <a:rPr lang="en-US" altLang="zh-CN" sz="2200">
                <a:solidFill>
                  <a:srgbClr val="000000"/>
                </a:solidFill>
                <a:latin typeface="Times New Roman" panose="02020603050405020304" pitchFamily="18" charset="0"/>
                <a:ea typeface="宋体" panose="02010600030101010101" pitchFamily="2" charset="-122"/>
              </a:rPr>
              <a:t> </a:t>
            </a:r>
            <a:endParaRPr lang="en-US" altLang="zh-CN" sz="2000">
              <a:solidFill>
                <a:srgbClr val="008000"/>
              </a:solidFill>
            </a:endParaRPr>
          </a:p>
          <a:p>
            <a:pPr eaLnBrk="1" hangingPunct="1">
              <a:lnSpc>
                <a:spcPct val="110000"/>
              </a:lnSpc>
              <a:spcBef>
                <a:spcPct val="0"/>
              </a:spcBef>
              <a:buFontTx/>
              <a:buNone/>
            </a:pPr>
            <a:r>
              <a:rPr lang="en-US" altLang="zh-CN" sz="2000">
                <a:solidFill>
                  <a:srgbClr val="008000"/>
                </a:solidFill>
              </a:rPr>
              <a:t>    // </a:t>
            </a:r>
            <a:r>
              <a:rPr lang="zh-CN" altLang="en-US" sz="2000">
                <a:solidFill>
                  <a:srgbClr val="008000"/>
                </a:solidFill>
              </a:rPr>
              <a:t>取产品</a:t>
            </a:r>
          </a:p>
          <a:p>
            <a:pPr eaLnBrk="1" hangingPunct="1">
              <a:lnSpc>
                <a:spcPct val="110000"/>
              </a:lnSpc>
              <a:spcBef>
                <a:spcPct val="0"/>
              </a:spcBef>
              <a:buFontTx/>
              <a:buNone/>
            </a:pPr>
            <a:r>
              <a:rPr lang="zh-CN" altLang="en-US" sz="2000">
                <a:solidFill>
                  <a:srgbClr val="000000"/>
                </a:solidFill>
              </a:rPr>
              <a:t>    </a:t>
            </a:r>
            <a:r>
              <a:rPr lang="en-US" altLang="zh-CN" sz="2000">
                <a:solidFill>
                  <a:srgbClr val="000000"/>
                </a:solidFill>
              </a:rPr>
              <a:t>signal(</a:t>
            </a:r>
            <a:r>
              <a:rPr lang="en-US" altLang="zh-CN" sz="2000">
                <a:solidFill>
                  <a:srgbClr val="0000FF"/>
                </a:solidFill>
              </a:rPr>
              <a:t>mutex</a:t>
            </a:r>
            <a:r>
              <a:rPr lang="en-US" altLang="zh-CN" sz="2000">
                <a:solidFill>
                  <a:srgbClr val="000000"/>
                </a:solidFill>
              </a:rPr>
              <a:t>);</a:t>
            </a:r>
            <a:r>
              <a:rPr lang="en-US" altLang="zh-CN" sz="2000">
                <a:solidFill>
                  <a:srgbClr val="0000FF"/>
                </a:solidFill>
              </a:rPr>
              <a:t> </a:t>
            </a:r>
            <a:endParaRPr lang="en-US" altLang="zh-CN" sz="2000">
              <a:solidFill>
                <a:srgbClr val="008000"/>
              </a:solidFill>
              <a:latin typeface="楷体_GB2312" pitchFamily="49" charset="-122"/>
            </a:endParaRPr>
          </a:p>
          <a:p>
            <a:pPr eaLnBrk="1" hangingPunct="1">
              <a:lnSpc>
                <a:spcPct val="110000"/>
              </a:lnSpc>
              <a:spcBef>
                <a:spcPct val="0"/>
              </a:spcBef>
              <a:buFontTx/>
              <a:buNone/>
            </a:pPr>
            <a:r>
              <a:rPr lang="en-US" altLang="zh-CN" sz="2000">
                <a:solidFill>
                  <a:srgbClr val="008000"/>
                </a:solidFill>
                <a:latin typeface="楷体_GB2312" pitchFamily="49" charset="-122"/>
              </a:rPr>
              <a:t>  </a:t>
            </a:r>
            <a:r>
              <a:rPr lang="en-US" altLang="zh-CN" sz="2000">
                <a:solidFill>
                  <a:srgbClr val="000000"/>
                </a:solidFill>
              </a:rPr>
              <a:t>signal(</a:t>
            </a:r>
            <a:r>
              <a:rPr lang="en-US" altLang="zh-CN" sz="2000">
                <a:solidFill>
                  <a:srgbClr val="0000FF"/>
                </a:solidFill>
              </a:rPr>
              <a:t>empty</a:t>
            </a:r>
            <a:r>
              <a:rPr lang="en-US" altLang="zh-CN" sz="2000">
                <a:solidFill>
                  <a:srgbClr val="000000"/>
                </a:solidFill>
              </a:rPr>
              <a:t>);</a:t>
            </a:r>
          </a:p>
          <a:p>
            <a:pPr eaLnBrk="1" hangingPunct="1">
              <a:lnSpc>
                <a:spcPct val="110000"/>
              </a:lnSpc>
              <a:spcBef>
                <a:spcPct val="0"/>
              </a:spcBef>
              <a:buFontTx/>
              <a:buNone/>
            </a:pPr>
            <a:r>
              <a:rPr lang="en-US" altLang="zh-CN" sz="2000">
                <a:solidFill>
                  <a:srgbClr val="000000"/>
                </a:solidFill>
              </a:rPr>
              <a:t>    ……</a:t>
            </a:r>
          </a:p>
          <a:p>
            <a:pPr eaLnBrk="1" hangingPunct="1">
              <a:lnSpc>
                <a:spcPct val="110000"/>
              </a:lnSpc>
              <a:spcBef>
                <a:spcPct val="0"/>
              </a:spcBef>
              <a:buFontTx/>
              <a:buNone/>
            </a:pPr>
            <a:r>
              <a:rPr lang="en-US" altLang="zh-CN" sz="2200">
                <a:solidFill>
                  <a:srgbClr val="000000"/>
                </a:solidFill>
                <a:ea typeface="宋体" panose="02010600030101010101" pitchFamily="2" charset="-122"/>
              </a:rPr>
              <a:t>}</a:t>
            </a:r>
          </a:p>
        </p:txBody>
      </p:sp>
      <p:sp>
        <p:nvSpPr>
          <p:cNvPr id="69637" name="Text Box 8"/>
          <p:cNvSpPr txBox="1">
            <a:spLocks noChangeArrowheads="1"/>
          </p:cNvSpPr>
          <p:nvPr/>
        </p:nvSpPr>
        <p:spPr bwMode="auto">
          <a:xfrm>
            <a:off x="365125" y="4746625"/>
            <a:ext cx="85502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None/>
            </a:pPr>
            <a:r>
              <a:rPr lang="zh-CN" altLang="en-US" sz="2000">
                <a:solidFill>
                  <a:srgbClr val="000000"/>
                </a:solidFill>
              </a:rPr>
              <a:t>若将消费者的</a:t>
            </a:r>
            <a:r>
              <a:rPr lang="en-US" altLang="zh-CN" sz="2000">
                <a:solidFill>
                  <a:srgbClr val="000000"/>
                </a:solidFill>
              </a:rPr>
              <a:t>wait(mutex);</a:t>
            </a:r>
            <a:r>
              <a:rPr lang="zh-CN" altLang="en-US" sz="2000">
                <a:solidFill>
                  <a:srgbClr val="000000"/>
                </a:solidFill>
              </a:rPr>
              <a:t>与</a:t>
            </a:r>
            <a:r>
              <a:rPr lang="en-US" altLang="zh-CN" sz="2000">
                <a:solidFill>
                  <a:srgbClr val="000000"/>
                </a:solidFill>
              </a:rPr>
              <a:t>wait(full)</a:t>
            </a:r>
            <a:r>
              <a:rPr lang="zh-CN" altLang="en-US" sz="2000">
                <a:solidFill>
                  <a:srgbClr val="000000"/>
                </a:solidFill>
              </a:rPr>
              <a:t>调换位置，如上述代码所示，则以下调度方式可能会产生死锁。初始时</a:t>
            </a:r>
            <a:r>
              <a:rPr lang="en-US" altLang="zh-CN" sz="2000">
                <a:solidFill>
                  <a:srgbClr val="000000"/>
                </a:solidFill>
              </a:rPr>
              <a:t>full=0; empty =n; </a:t>
            </a:r>
            <a:r>
              <a:rPr lang="en-US" altLang="zh-CN" sz="2000">
                <a:solidFill>
                  <a:srgbClr val="3366FF"/>
                </a:solidFill>
              </a:rPr>
              <a:t>mutex</a:t>
            </a:r>
            <a:r>
              <a:rPr lang="en-US" altLang="zh-CN" sz="2000">
                <a:solidFill>
                  <a:srgbClr val="000000"/>
                </a:solidFill>
              </a:rPr>
              <a:t>=1;</a:t>
            </a:r>
          </a:p>
        </p:txBody>
      </p:sp>
      <p:sp>
        <p:nvSpPr>
          <p:cNvPr id="453641" name="Text Box 9"/>
          <p:cNvSpPr txBox="1">
            <a:spLocks noChangeArrowheads="1"/>
          </p:cNvSpPr>
          <p:nvPr/>
        </p:nvSpPr>
        <p:spPr bwMode="auto">
          <a:xfrm>
            <a:off x="0" y="5334000"/>
            <a:ext cx="7135813"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AutoNum type="arabicPeriod"/>
            </a:pPr>
            <a:r>
              <a:rPr lang="zh-CN" altLang="en-US" sz="2200">
                <a:solidFill>
                  <a:srgbClr val="000000"/>
                </a:solidFill>
              </a:rPr>
              <a:t>消费者到来，</a:t>
            </a:r>
            <a:r>
              <a:rPr lang="en-US" altLang="zh-CN" sz="2200">
                <a:solidFill>
                  <a:srgbClr val="000000"/>
                </a:solidFill>
              </a:rPr>
              <a:t>wait(</a:t>
            </a:r>
            <a:r>
              <a:rPr lang="en-US" altLang="zh-CN" sz="2200">
                <a:solidFill>
                  <a:srgbClr val="3366FF"/>
                </a:solidFill>
              </a:rPr>
              <a:t>mutex</a:t>
            </a:r>
            <a:r>
              <a:rPr lang="en-US" altLang="zh-CN" sz="2200">
                <a:solidFill>
                  <a:srgbClr val="000000"/>
                </a:solidFill>
              </a:rPr>
              <a:t>); </a:t>
            </a:r>
            <a:r>
              <a:rPr lang="zh-CN" altLang="en-US" sz="2200">
                <a:solidFill>
                  <a:srgbClr val="000000"/>
                </a:solidFill>
              </a:rPr>
              <a:t>通行，此时</a:t>
            </a:r>
            <a:r>
              <a:rPr lang="en-US" altLang="zh-CN" sz="2200">
                <a:solidFill>
                  <a:srgbClr val="3366FF"/>
                </a:solidFill>
              </a:rPr>
              <a:t>mutex</a:t>
            </a:r>
            <a:r>
              <a:rPr lang="zh-CN" altLang="en-US" sz="2200">
                <a:solidFill>
                  <a:srgbClr val="000000"/>
                </a:solidFill>
              </a:rPr>
              <a:t>变成</a:t>
            </a:r>
            <a:r>
              <a:rPr lang="en-US" altLang="zh-CN" sz="2200">
                <a:solidFill>
                  <a:srgbClr val="3366FF"/>
                </a:solidFill>
              </a:rPr>
              <a:t>0</a:t>
            </a:r>
            <a:r>
              <a:rPr lang="en-US" altLang="zh-CN" sz="2200">
                <a:solidFill>
                  <a:srgbClr val="000000"/>
                </a:solidFill>
              </a:rPr>
              <a:t>;  </a:t>
            </a:r>
          </a:p>
          <a:p>
            <a:pPr eaLnBrk="1" hangingPunct="1">
              <a:lnSpc>
                <a:spcPct val="80000"/>
              </a:lnSpc>
              <a:buFontTx/>
              <a:buNone/>
            </a:pPr>
            <a:r>
              <a:rPr lang="en-US" altLang="zh-CN" sz="2200">
                <a:solidFill>
                  <a:srgbClr val="000000"/>
                </a:solidFill>
              </a:rPr>
              <a:t>     wait(full); </a:t>
            </a:r>
            <a:r>
              <a:rPr lang="zh-CN" altLang="en-US" sz="2200">
                <a:solidFill>
                  <a:srgbClr val="000000"/>
                </a:solidFill>
              </a:rPr>
              <a:t>因为</a:t>
            </a:r>
            <a:r>
              <a:rPr lang="en-US" altLang="zh-CN" sz="2200">
                <a:solidFill>
                  <a:srgbClr val="000000"/>
                </a:solidFill>
              </a:rPr>
              <a:t>full=0</a:t>
            </a:r>
            <a:r>
              <a:rPr lang="zh-CN" altLang="en-US" sz="2200">
                <a:solidFill>
                  <a:srgbClr val="000000"/>
                </a:solidFill>
              </a:rPr>
              <a:t>，所以消费者阻塞。</a:t>
            </a:r>
          </a:p>
        </p:txBody>
      </p:sp>
      <p:sp>
        <p:nvSpPr>
          <p:cNvPr id="453642" name="Text Box 10"/>
          <p:cNvSpPr txBox="1">
            <a:spLocks noChangeArrowheads="1"/>
          </p:cNvSpPr>
          <p:nvPr/>
        </p:nvSpPr>
        <p:spPr bwMode="auto">
          <a:xfrm>
            <a:off x="0" y="6040438"/>
            <a:ext cx="86106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None/>
            </a:pPr>
            <a:r>
              <a:rPr lang="en-US" altLang="zh-CN" sz="2200">
                <a:solidFill>
                  <a:srgbClr val="000000"/>
                </a:solidFill>
              </a:rPr>
              <a:t>2. </a:t>
            </a:r>
            <a:r>
              <a:rPr lang="zh-CN" altLang="en-US" sz="2200">
                <a:solidFill>
                  <a:srgbClr val="000000"/>
                </a:solidFill>
              </a:rPr>
              <a:t>生产者到来，</a:t>
            </a:r>
            <a:r>
              <a:rPr lang="en-US" altLang="zh-CN" sz="2200">
                <a:solidFill>
                  <a:srgbClr val="000000"/>
                </a:solidFill>
              </a:rPr>
              <a:t>wait(</a:t>
            </a:r>
            <a:r>
              <a:rPr lang="en-US" altLang="zh-CN" sz="2200">
                <a:solidFill>
                  <a:srgbClr val="3366FF"/>
                </a:solidFill>
              </a:rPr>
              <a:t>mutex</a:t>
            </a:r>
            <a:r>
              <a:rPr lang="en-US" altLang="zh-CN" sz="2200">
                <a:solidFill>
                  <a:srgbClr val="000000"/>
                </a:solidFill>
              </a:rPr>
              <a:t>); </a:t>
            </a:r>
            <a:r>
              <a:rPr lang="zh-CN" altLang="en-US" sz="2200">
                <a:solidFill>
                  <a:srgbClr val="000000"/>
                </a:solidFill>
              </a:rPr>
              <a:t>阻塞</a:t>
            </a:r>
            <a:r>
              <a:rPr lang="en-US" altLang="zh-CN" sz="2200">
                <a:solidFill>
                  <a:srgbClr val="000000"/>
                </a:solidFill>
              </a:rPr>
              <a:t>; </a:t>
            </a:r>
            <a:r>
              <a:rPr lang="zh-CN" altLang="en-US" sz="2200">
                <a:solidFill>
                  <a:srgbClr val="000000"/>
                </a:solidFill>
              </a:rPr>
              <a:t>生产者与消费者双方均阻塞，无法推进，造成</a:t>
            </a:r>
            <a:r>
              <a:rPr lang="zh-CN" altLang="en-US" sz="2200">
                <a:solidFill>
                  <a:srgbClr val="FF0000"/>
                </a:solidFill>
              </a:rPr>
              <a:t>死锁</a:t>
            </a:r>
            <a:r>
              <a:rPr lang="zh-CN" altLang="en-US" sz="2200">
                <a:solidFill>
                  <a:srgbClr val="000000"/>
                </a:solidFill>
              </a:rPr>
              <a:t>。 </a:t>
            </a:r>
          </a:p>
        </p:txBody>
      </p:sp>
      <p:sp>
        <p:nvSpPr>
          <p:cNvPr id="453643" name="Text Box 11"/>
          <p:cNvSpPr txBox="1">
            <a:spLocks noChangeArrowheads="1"/>
          </p:cNvSpPr>
          <p:nvPr/>
        </p:nvSpPr>
        <p:spPr bwMode="auto">
          <a:xfrm>
            <a:off x="6202363" y="6473825"/>
            <a:ext cx="2941637" cy="384175"/>
          </a:xfrm>
          <a:prstGeom prst="rect">
            <a:avLst/>
          </a:prstGeom>
          <a:solidFill>
            <a:srgbClr val="C0C0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None/>
            </a:pPr>
            <a:r>
              <a:rPr lang="zh-CN" altLang="en-US" sz="2400">
                <a:solidFill>
                  <a:srgbClr val="FF0000"/>
                </a:solidFill>
              </a:rPr>
              <a:t>同步在前，互斥在后</a:t>
            </a:r>
          </a:p>
        </p:txBody>
      </p:sp>
    </p:spTree>
    <p:extLst>
      <p:ext uri="{BB962C8B-B14F-4D97-AF65-F5344CB8AC3E}">
        <p14:creationId xmlns:p14="http://schemas.microsoft.com/office/powerpoint/2010/main" val="34823395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3641"/>
                                        </p:tgtEl>
                                        <p:attrNameLst>
                                          <p:attrName>style.visibility</p:attrName>
                                        </p:attrNameLst>
                                      </p:cBhvr>
                                      <p:to>
                                        <p:strVal val="visible"/>
                                      </p:to>
                                    </p:set>
                                    <p:animEffect transition="in" filter="blinds(horizontal)">
                                      <p:cBhvr>
                                        <p:cTn id="7" dur="500"/>
                                        <p:tgtEl>
                                          <p:spTgt spid="4536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3642"/>
                                        </p:tgtEl>
                                        <p:attrNameLst>
                                          <p:attrName>style.visibility</p:attrName>
                                        </p:attrNameLst>
                                      </p:cBhvr>
                                      <p:to>
                                        <p:strVal val="visible"/>
                                      </p:to>
                                    </p:set>
                                    <p:animEffect transition="in" filter="blinds(horizontal)">
                                      <p:cBhvr>
                                        <p:cTn id="12" dur="500"/>
                                        <p:tgtEl>
                                          <p:spTgt spid="4536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3643"/>
                                        </p:tgtEl>
                                        <p:attrNameLst>
                                          <p:attrName>style.visibility</p:attrName>
                                        </p:attrNameLst>
                                      </p:cBhvr>
                                      <p:to>
                                        <p:strVal val="visible"/>
                                      </p:to>
                                    </p:set>
                                    <p:animEffect transition="in" filter="blinds(horizontal)">
                                      <p:cBhvr>
                                        <p:cTn id="17" dur="500"/>
                                        <p:tgtEl>
                                          <p:spTgt spid="453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41" grpId="0"/>
      <p:bldP spid="453642" grpId="0"/>
      <p:bldP spid="45364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zh-CN" sz="3200" smtClean="0"/>
              <a:t>2.4 </a:t>
            </a:r>
            <a:r>
              <a:rPr lang="zh-CN" altLang="en-US" sz="3200" smtClean="0"/>
              <a:t>经典进程的同步问题</a:t>
            </a:r>
          </a:p>
        </p:txBody>
      </p:sp>
      <p:sp>
        <p:nvSpPr>
          <p:cNvPr id="70659" name="Rectangle 5"/>
          <p:cNvSpPr>
            <a:spLocks noGrp="1" noChangeArrowheads="1"/>
          </p:cNvSpPr>
          <p:nvPr>
            <p:ph type="body" idx="1"/>
          </p:nvPr>
        </p:nvSpPr>
        <p:spPr/>
        <p:txBody>
          <a:bodyPr/>
          <a:lstStyle/>
          <a:p>
            <a:pPr algn="just" eaLnBrk="1" hangingPunct="1">
              <a:lnSpc>
                <a:spcPct val="135000"/>
              </a:lnSpc>
              <a:spcBef>
                <a:spcPct val="50000"/>
              </a:spcBef>
              <a:buFontTx/>
              <a:buNone/>
            </a:pPr>
            <a:r>
              <a:rPr kumimoji="1" lang="en-US" altLang="zh-CN" sz="2400" smtClean="0"/>
              <a:t> </a:t>
            </a:r>
            <a:r>
              <a:rPr kumimoji="1" lang="zh-CN" altLang="en-US" sz="2400" smtClean="0"/>
              <a:t>在生产者</a:t>
            </a:r>
            <a:r>
              <a:rPr kumimoji="1" lang="en-US" altLang="zh-CN" sz="2400" smtClean="0"/>
              <a:t>—</a:t>
            </a:r>
            <a:r>
              <a:rPr kumimoji="1" lang="zh-CN" altLang="en-US" sz="2400" smtClean="0"/>
              <a:t>消费者问题中应注意：首先，在每个程序中</a:t>
            </a:r>
            <a:r>
              <a:rPr kumimoji="1" lang="zh-CN" altLang="en-US" sz="2400" smtClean="0">
                <a:solidFill>
                  <a:srgbClr val="FF0000"/>
                </a:solidFill>
              </a:rPr>
              <a:t>用于实现互斥的</a:t>
            </a:r>
            <a:r>
              <a:rPr kumimoji="1" lang="en-US" altLang="zh-CN" sz="2400" smtClean="0">
                <a:solidFill>
                  <a:srgbClr val="FF0000"/>
                </a:solidFill>
              </a:rPr>
              <a:t>wait(mutex)</a:t>
            </a:r>
            <a:r>
              <a:rPr kumimoji="1" lang="zh-CN" altLang="en-US" sz="2400" smtClean="0">
                <a:solidFill>
                  <a:srgbClr val="FF0000"/>
                </a:solidFill>
              </a:rPr>
              <a:t>和</a:t>
            </a:r>
            <a:r>
              <a:rPr kumimoji="1" lang="en-US" altLang="zh-CN" sz="2400" smtClean="0">
                <a:solidFill>
                  <a:srgbClr val="FF0000"/>
                </a:solidFill>
              </a:rPr>
              <a:t>signal(mutex)</a:t>
            </a:r>
            <a:r>
              <a:rPr kumimoji="1" lang="zh-CN" altLang="en-US" sz="2400" smtClean="0">
                <a:solidFill>
                  <a:srgbClr val="FF0000"/>
                </a:solidFill>
              </a:rPr>
              <a:t>必须成对地出现</a:t>
            </a:r>
            <a:r>
              <a:rPr kumimoji="1" lang="zh-CN" altLang="en-US" sz="2400" smtClean="0"/>
              <a:t>； 其次，</a:t>
            </a:r>
            <a:r>
              <a:rPr kumimoji="1" lang="zh-CN" altLang="en-US" sz="2400" smtClean="0">
                <a:solidFill>
                  <a:srgbClr val="FF0000"/>
                </a:solidFill>
              </a:rPr>
              <a:t>对资源信号量</a:t>
            </a:r>
            <a:r>
              <a:rPr kumimoji="1" lang="en-US" altLang="zh-CN" sz="2400" smtClean="0">
                <a:solidFill>
                  <a:srgbClr val="FF0000"/>
                </a:solidFill>
              </a:rPr>
              <a:t>empty</a:t>
            </a:r>
            <a:r>
              <a:rPr kumimoji="1" lang="zh-CN" altLang="en-US" sz="2400" smtClean="0">
                <a:solidFill>
                  <a:srgbClr val="FF0000"/>
                </a:solidFill>
              </a:rPr>
              <a:t>和</a:t>
            </a:r>
            <a:r>
              <a:rPr kumimoji="1" lang="en-US" altLang="zh-CN" sz="2400" smtClean="0">
                <a:solidFill>
                  <a:srgbClr val="FF0000"/>
                </a:solidFill>
              </a:rPr>
              <a:t>full</a:t>
            </a:r>
            <a:r>
              <a:rPr kumimoji="1" lang="zh-CN" altLang="en-US" sz="2400" smtClean="0">
                <a:solidFill>
                  <a:srgbClr val="FF0000"/>
                </a:solidFill>
              </a:rPr>
              <a:t>的</a:t>
            </a:r>
            <a:r>
              <a:rPr kumimoji="1" lang="en-US" altLang="zh-CN" sz="2400" smtClean="0">
                <a:solidFill>
                  <a:srgbClr val="FF0000"/>
                </a:solidFill>
              </a:rPr>
              <a:t>wait</a:t>
            </a:r>
            <a:r>
              <a:rPr kumimoji="1" lang="zh-CN" altLang="en-US" sz="2400" smtClean="0">
                <a:solidFill>
                  <a:srgbClr val="FF0000"/>
                </a:solidFill>
              </a:rPr>
              <a:t>和</a:t>
            </a:r>
            <a:r>
              <a:rPr kumimoji="1" lang="en-US" altLang="zh-CN" sz="2400" smtClean="0">
                <a:solidFill>
                  <a:srgbClr val="FF0000"/>
                </a:solidFill>
              </a:rPr>
              <a:t>signal</a:t>
            </a:r>
            <a:r>
              <a:rPr kumimoji="1" lang="zh-CN" altLang="en-US" sz="2400" smtClean="0">
                <a:solidFill>
                  <a:srgbClr val="FF0000"/>
                </a:solidFill>
              </a:rPr>
              <a:t>操作，同样需要成对地出现，但它们分别处于不同的程序中</a:t>
            </a:r>
            <a:r>
              <a:rPr kumimoji="1" lang="zh-CN" altLang="en-US" sz="2400" smtClean="0"/>
              <a:t>。例如，</a:t>
            </a:r>
            <a:r>
              <a:rPr kumimoji="1" lang="en-US" altLang="zh-CN" sz="2400" smtClean="0"/>
              <a:t>wait(empty)</a:t>
            </a:r>
            <a:r>
              <a:rPr kumimoji="1" lang="zh-CN" altLang="en-US" sz="2400" smtClean="0"/>
              <a:t>在计算进程中，而</a:t>
            </a:r>
            <a:r>
              <a:rPr kumimoji="1" lang="en-US" altLang="zh-CN" sz="2400" smtClean="0"/>
              <a:t>signal(empty)</a:t>
            </a:r>
            <a:r>
              <a:rPr kumimoji="1" lang="zh-CN" altLang="en-US" sz="2400" smtClean="0"/>
              <a:t>则在打印进程中，计算进程若因执行</a:t>
            </a:r>
            <a:r>
              <a:rPr kumimoji="1" lang="en-US" altLang="zh-CN" sz="2400" smtClean="0"/>
              <a:t>wait(empty)</a:t>
            </a:r>
            <a:r>
              <a:rPr kumimoji="1" lang="zh-CN" altLang="en-US" sz="2400" smtClean="0"/>
              <a:t>而阻塞， 则以后将由打印进程将它唤醒；最后，在每个程序中的</a:t>
            </a:r>
            <a:r>
              <a:rPr kumimoji="1" lang="zh-CN" altLang="en-US" sz="2400" smtClean="0">
                <a:solidFill>
                  <a:srgbClr val="FF0000"/>
                </a:solidFill>
              </a:rPr>
              <a:t>多个</a:t>
            </a:r>
            <a:r>
              <a:rPr kumimoji="1" lang="en-US" altLang="zh-CN" sz="2400" smtClean="0">
                <a:solidFill>
                  <a:srgbClr val="FF0000"/>
                </a:solidFill>
              </a:rPr>
              <a:t>wait</a:t>
            </a:r>
            <a:r>
              <a:rPr kumimoji="1" lang="zh-CN" altLang="en-US" sz="2400" smtClean="0">
                <a:solidFill>
                  <a:srgbClr val="FF0000"/>
                </a:solidFill>
              </a:rPr>
              <a:t>操作顺序不能颠倒</a:t>
            </a:r>
            <a:r>
              <a:rPr kumimoji="1" lang="zh-CN" altLang="en-US" sz="2400" smtClean="0"/>
              <a:t>。应先执行对资源信号量的</a:t>
            </a:r>
            <a:r>
              <a:rPr kumimoji="1" lang="en-US" altLang="zh-CN" sz="2400" smtClean="0"/>
              <a:t>wait</a:t>
            </a:r>
            <a:r>
              <a:rPr kumimoji="1" lang="zh-CN" altLang="en-US" sz="2400" smtClean="0"/>
              <a:t>操作，然后再执行对互斥信号量的</a:t>
            </a:r>
            <a:r>
              <a:rPr kumimoji="1" lang="en-US" altLang="zh-CN" sz="2400" smtClean="0"/>
              <a:t>wait</a:t>
            </a:r>
            <a:r>
              <a:rPr kumimoji="1" lang="zh-CN" altLang="en-US" sz="2400" smtClean="0"/>
              <a:t>操作，否则可能引起进程死锁。</a:t>
            </a:r>
          </a:p>
          <a:p>
            <a:pPr eaLnBrk="1" hangingPunct="1">
              <a:lnSpc>
                <a:spcPct val="80000"/>
              </a:lnSpc>
              <a:buFontTx/>
              <a:buNone/>
            </a:pPr>
            <a:endParaRPr lang="en-US" altLang="zh-CN" sz="2400" smtClean="0"/>
          </a:p>
        </p:txBody>
      </p:sp>
    </p:spTree>
    <p:extLst>
      <p:ext uri="{BB962C8B-B14F-4D97-AF65-F5344CB8AC3E}">
        <p14:creationId xmlns:p14="http://schemas.microsoft.com/office/powerpoint/2010/main" val="10621782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zh-CN" sz="3200" smtClean="0"/>
              <a:t>2.4 </a:t>
            </a:r>
            <a:r>
              <a:rPr lang="zh-CN" altLang="en-US" sz="3200" smtClean="0"/>
              <a:t>经典进程的同步问题</a:t>
            </a:r>
          </a:p>
        </p:txBody>
      </p:sp>
      <p:sp>
        <p:nvSpPr>
          <p:cNvPr id="71683" name="Text Box 3"/>
          <p:cNvSpPr txBox="1">
            <a:spLocks noChangeArrowheads="1"/>
          </p:cNvSpPr>
          <p:nvPr/>
        </p:nvSpPr>
        <p:spPr bwMode="auto">
          <a:xfrm>
            <a:off x="669925" y="782638"/>
            <a:ext cx="3252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spcBef>
                <a:spcPct val="0"/>
              </a:spcBef>
              <a:buFontTx/>
              <a:buNone/>
            </a:pPr>
            <a:r>
              <a:rPr kumimoji="0" lang="en-US" altLang="zh-CN" sz="2400">
                <a:solidFill>
                  <a:srgbClr val="000000"/>
                </a:solidFill>
                <a:latin typeface="楷体_GB2312" pitchFamily="49" charset="-122"/>
              </a:rPr>
              <a:t>2.4.2 </a:t>
            </a:r>
            <a:r>
              <a:rPr kumimoji="0" lang="zh-CN" altLang="en-US" sz="2400">
                <a:solidFill>
                  <a:srgbClr val="000000"/>
                </a:solidFill>
                <a:latin typeface="楷体_GB2312" pitchFamily="49" charset="-122"/>
              </a:rPr>
              <a:t>哲学家就餐问题</a:t>
            </a:r>
          </a:p>
        </p:txBody>
      </p:sp>
      <p:sp>
        <p:nvSpPr>
          <p:cNvPr id="71684" name="Rectangle 4"/>
          <p:cNvSpPr>
            <a:spLocks noChangeArrowheads="1"/>
          </p:cNvSpPr>
          <p:nvPr/>
        </p:nvSpPr>
        <p:spPr bwMode="auto">
          <a:xfrm>
            <a:off x="533400" y="1371600"/>
            <a:ext cx="4114800" cy="502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90000"/>
              </a:lnSpc>
              <a:buClr>
                <a:srgbClr val="808080"/>
              </a:buClr>
              <a:buSzPct val="75000"/>
              <a:buFont typeface="Wingdings" panose="05000000000000000000" pitchFamily="2" charset="2"/>
              <a:buNone/>
            </a:pPr>
            <a:r>
              <a:rPr kumimoji="0" lang="en-US" altLang="zh-CN" sz="2400" b="0">
                <a:solidFill>
                  <a:srgbClr val="000000"/>
                </a:solidFill>
              </a:rPr>
              <a:t>	</a:t>
            </a:r>
            <a:r>
              <a:rPr kumimoji="0" lang="zh-CN" altLang="en-US" sz="2400">
                <a:solidFill>
                  <a:srgbClr val="000000"/>
                </a:solidFill>
              </a:rPr>
              <a:t>由</a:t>
            </a:r>
            <a:r>
              <a:rPr kumimoji="0" lang="en-US" altLang="zh-CN" sz="2400">
                <a:solidFill>
                  <a:srgbClr val="000000"/>
                </a:solidFill>
              </a:rPr>
              <a:t>Dijkstra</a:t>
            </a:r>
            <a:r>
              <a:rPr kumimoji="0" lang="zh-CN" altLang="en-US" sz="2400">
                <a:solidFill>
                  <a:srgbClr val="000000"/>
                </a:solidFill>
              </a:rPr>
              <a:t>提出并解决的</a:t>
            </a:r>
            <a:r>
              <a:rPr kumimoji="0" lang="zh-CN" altLang="en-US" sz="2400">
                <a:solidFill>
                  <a:srgbClr val="FF0000"/>
                </a:solidFill>
              </a:rPr>
              <a:t>哲学家进餐问题</a:t>
            </a:r>
            <a:r>
              <a:rPr kumimoji="0" lang="en-US" altLang="zh-CN" sz="2400">
                <a:solidFill>
                  <a:srgbClr val="000000"/>
                </a:solidFill>
              </a:rPr>
              <a:t>(The Dinning Philosophers Problem)</a:t>
            </a:r>
            <a:r>
              <a:rPr kumimoji="0" lang="zh-CN" altLang="en-US" sz="2400">
                <a:solidFill>
                  <a:srgbClr val="000000"/>
                </a:solidFill>
              </a:rPr>
              <a:t>是典型的同步问题。该问题是描述有五个哲学家共用一张圆桌，分别坐在周围的五张椅子上，在圆桌上有五个碗和五只筷子，他们的生活方式是交替地进行思考和进餐。平时，一个哲学家进行思考，饥饿时便试图取用其左右最靠近他的筷子，只有在他拿到两只筷子时才能进餐。进餐完毕，放下筷子继续思考。</a:t>
            </a:r>
          </a:p>
        </p:txBody>
      </p:sp>
      <p:grpSp>
        <p:nvGrpSpPr>
          <p:cNvPr id="71685" name="Group 40"/>
          <p:cNvGrpSpPr>
            <a:grpSpLocks/>
          </p:cNvGrpSpPr>
          <p:nvPr/>
        </p:nvGrpSpPr>
        <p:grpSpPr bwMode="auto">
          <a:xfrm>
            <a:off x="4495800" y="1752600"/>
            <a:ext cx="4648200" cy="4383088"/>
            <a:chOff x="2832" y="1104"/>
            <a:chExt cx="2928" cy="2761"/>
          </a:xfrm>
        </p:grpSpPr>
        <p:sp>
          <p:nvSpPr>
            <p:cNvPr id="71686" name="Oval 11" descr="Brown marble"/>
            <p:cNvSpPr>
              <a:spLocks noChangeArrowheads="1"/>
            </p:cNvSpPr>
            <p:nvPr/>
          </p:nvSpPr>
          <p:spPr bwMode="auto">
            <a:xfrm>
              <a:off x="3398" y="1719"/>
              <a:ext cx="1836" cy="1791"/>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Char char="•"/>
              </a:pPr>
              <a:endParaRPr lang="zh-CN" altLang="en-US" sz="2400">
                <a:solidFill>
                  <a:srgbClr val="000000"/>
                </a:solidFill>
              </a:endParaRPr>
            </a:p>
          </p:txBody>
        </p:sp>
        <p:pic>
          <p:nvPicPr>
            <p:cNvPr id="71687"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6" y="3408"/>
              <a:ext cx="335" cy="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8"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2" y="1104"/>
              <a:ext cx="407"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9"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9" y="2160"/>
              <a:ext cx="491" cy="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0"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03" y="3216"/>
              <a:ext cx="339"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1" name="Picture 1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32" y="1872"/>
              <a:ext cx="583"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92" name="AutoShape 18" descr="White marble"/>
            <p:cNvSpPr>
              <a:spLocks noChangeArrowheads="1"/>
            </p:cNvSpPr>
            <p:nvPr/>
          </p:nvSpPr>
          <p:spPr bwMode="auto">
            <a:xfrm rot="-1800000">
              <a:off x="3600" y="2352"/>
              <a:ext cx="242" cy="246"/>
            </a:xfrm>
            <a:prstGeom prst="octagon">
              <a:avLst>
                <a:gd name="adj" fmla="val 29287"/>
              </a:avLst>
            </a:prstGeom>
            <a:blipFill dpi="0" rotWithShape="0">
              <a:blip r:embed="rId9"/>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Char char="•"/>
              </a:pPr>
              <a:endParaRPr lang="zh-CN" altLang="en-US" sz="2400">
                <a:solidFill>
                  <a:srgbClr val="000000"/>
                </a:solidFill>
              </a:endParaRPr>
            </a:p>
          </p:txBody>
        </p:sp>
        <p:sp>
          <p:nvSpPr>
            <p:cNvPr id="71693" name="AutoShape 20" descr="White marble"/>
            <p:cNvSpPr>
              <a:spLocks noChangeArrowheads="1"/>
            </p:cNvSpPr>
            <p:nvPr/>
          </p:nvSpPr>
          <p:spPr bwMode="auto">
            <a:xfrm rot="-1800000">
              <a:off x="4320" y="1872"/>
              <a:ext cx="243" cy="246"/>
            </a:xfrm>
            <a:prstGeom prst="octagon">
              <a:avLst>
                <a:gd name="adj" fmla="val 29287"/>
              </a:avLst>
            </a:prstGeom>
            <a:blipFill dpi="0" rotWithShape="0">
              <a:blip r:embed="rId9"/>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Char char="•"/>
              </a:pPr>
              <a:endParaRPr lang="zh-CN" altLang="en-US" sz="2400">
                <a:solidFill>
                  <a:srgbClr val="000000"/>
                </a:solidFill>
              </a:endParaRPr>
            </a:p>
          </p:txBody>
        </p:sp>
        <p:sp>
          <p:nvSpPr>
            <p:cNvPr id="71694" name="AutoShape 21" descr="White marble"/>
            <p:cNvSpPr>
              <a:spLocks noChangeArrowheads="1"/>
            </p:cNvSpPr>
            <p:nvPr/>
          </p:nvSpPr>
          <p:spPr bwMode="auto">
            <a:xfrm>
              <a:off x="3641" y="2948"/>
              <a:ext cx="242" cy="246"/>
            </a:xfrm>
            <a:prstGeom prst="octagon">
              <a:avLst>
                <a:gd name="adj" fmla="val 29287"/>
              </a:avLst>
            </a:prstGeom>
            <a:blipFill dpi="0" rotWithShape="0">
              <a:blip r:embed="rId9"/>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Char char="•"/>
              </a:pPr>
              <a:endParaRPr lang="zh-CN" altLang="en-US" sz="2400">
                <a:solidFill>
                  <a:srgbClr val="000000"/>
                </a:solidFill>
              </a:endParaRPr>
            </a:p>
          </p:txBody>
        </p:sp>
        <p:sp>
          <p:nvSpPr>
            <p:cNvPr id="71695" name="AutoShape 22" descr="White marble"/>
            <p:cNvSpPr>
              <a:spLocks noChangeArrowheads="1"/>
            </p:cNvSpPr>
            <p:nvPr/>
          </p:nvSpPr>
          <p:spPr bwMode="auto">
            <a:xfrm rot="-3600000">
              <a:off x="4466" y="3118"/>
              <a:ext cx="242" cy="246"/>
            </a:xfrm>
            <a:prstGeom prst="octagon">
              <a:avLst>
                <a:gd name="adj" fmla="val 29287"/>
              </a:avLst>
            </a:prstGeom>
            <a:blipFill dpi="0" rotWithShape="0">
              <a:blip r:embed="rId9"/>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Char char="•"/>
              </a:pPr>
              <a:endParaRPr lang="zh-CN" altLang="en-US" sz="2400">
                <a:solidFill>
                  <a:srgbClr val="000000"/>
                </a:solidFill>
              </a:endParaRPr>
            </a:p>
          </p:txBody>
        </p:sp>
        <p:sp>
          <p:nvSpPr>
            <p:cNvPr id="71696" name="AutoShape 23" descr="White marble"/>
            <p:cNvSpPr>
              <a:spLocks noChangeArrowheads="1"/>
            </p:cNvSpPr>
            <p:nvPr/>
          </p:nvSpPr>
          <p:spPr bwMode="auto">
            <a:xfrm>
              <a:off x="4752" y="2448"/>
              <a:ext cx="242" cy="246"/>
            </a:xfrm>
            <a:prstGeom prst="octagon">
              <a:avLst>
                <a:gd name="adj" fmla="val 29287"/>
              </a:avLst>
            </a:prstGeom>
            <a:blipFill dpi="0" rotWithShape="0">
              <a:blip r:embed="rId9"/>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Char char="•"/>
              </a:pPr>
              <a:endParaRPr lang="zh-CN" altLang="en-US" sz="2400">
                <a:solidFill>
                  <a:srgbClr val="000000"/>
                </a:solidFill>
              </a:endParaRPr>
            </a:p>
          </p:txBody>
        </p:sp>
        <p:sp>
          <p:nvSpPr>
            <p:cNvPr id="71697" name="Line 24"/>
            <p:cNvSpPr>
              <a:spLocks noChangeShapeType="1"/>
            </p:cNvSpPr>
            <p:nvPr/>
          </p:nvSpPr>
          <p:spPr bwMode="auto">
            <a:xfrm flipH="1">
              <a:off x="3571" y="2737"/>
              <a:ext cx="243" cy="106"/>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71698" name="Line 25"/>
            <p:cNvSpPr>
              <a:spLocks noChangeShapeType="1"/>
            </p:cNvSpPr>
            <p:nvPr/>
          </p:nvSpPr>
          <p:spPr bwMode="auto">
            <a:xfrm flipH="1">
              <a:off x="4080" y="3120"/>
              <a:ext cx="104" cy="246"/>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71699" name="Line 26"/>
            <p:cNvSpPr>
              <a:spLocks noChangeShapeType="1"/>
            </p:cNvSpPr>
            <p:nvPr/>
          </p:nvSpPr>
          <p:spPr bwMode="auto">
            <a:xfrm flipH="1" flipV="1">
              <a:off x="4752" y="2928"/>
              <a:ext cx="240" cy="144"/>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71700" name="Line 27"/>
            <p:cNvSpPr>
              <a:spLocks noChangeShapeType="1"/>
            </p:cNvSpPr>
            <p:nvPr/>
          </p:nvSpPr>
          <p:spPr bwMode="auto">
            <a:xfrm flipH="1">
              <a:off x="4704" y="2160"/>
              <a:ext cx="229" cy="144"/>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71701" name="Line 29"/>
            <p:cNvSpPr>
              <a:spLocks noChangeShapeType="1"/>
            </p:cNvSpPr>
            <p:nvPr/>
          </p:nvSpPr>
          <p:spPr bwMode="auto">
            <a:xfrm flipH="1" flipV="1">
              <a:off x="3888" y="2016"/>
              <a:ext cx="160" cy="175"/>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71702" name="Text Box 30"/>
            <p:cNvSpPr txBox="1">
              <a:spLocks noChangeArrowheads="1"/>
            </p:cNvSpPr>
            <p:nvPr/>
          </p:nvSpPr>
          <p:spPr bwMode="auto">
            <a:xfrm>
              <a:off x="3072" y="1728"/>
              <a:ext cx="223"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None/>
              </a:pPr>
              <a:r>
                <a:rPr lang="en-US" altLang="zh-CN" sz="2400">
                  <a:solidFill>
                    <a:srgbClr val="3366FF"/>
                  </a:solidFill>
                </a:rPr>
                <a:t>0</a:t>
              </a:r>
            </a:p>
          </p:txBody>
        </p:sp>
        <p:sp>
          <p:nvSpPr>
            <p:cNvPr id="71703" name="Text Box 31"/>
            <p:cNvSpPr txBox="1">
              <a:spLocks noChangeArrowheads="1"/>
            </p:cNvSpPr>
            <p:nvPr/>
          </p:nvSpPr>
          <p:spPr bwMode="auto">
            <a:xfrm>
              <a:off x="4032" y="2208"/>
              <a:ext cx="223"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None/>
              </a:pPr>
              <a:r>
                <a:rPr lang="en-US" altLang="zh-CN" sz="2400">
                  <a:solidFill>
                    <a:srgbClr val="FFFFFF"/>
                  </a:solidFill>
                </a:rPr>
                <a:t>0</a:t>
              </a:r>
            </a:p>
          </p:txBody>
        </p:sp>
        <p:sp>
          <p:nvSpPr>
            <p:cNvPr id="71704" name="Text Box 32"/>
            <p:cNvSpPr txBox="1">
              <a:spLocks noChangeArrowheads="1"/>
            </p:cNvSpPr>
            <p:nvPr/>
          </p:nvSpPr>
          <p:spPr bwMode="auto">
            <a:xfrm>
              <a:off x="3888" y="2592"/>
              <a:ext cx="223"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None/>
              </a:pPr>
              <a:r>
                <a:rPr lang="en-US" altLang="zh-CN" sz="2400">
                  <a:solidFill>
                    <a:srgbClr val="FFFFFF"/>
                  </a:solidFill>
                </a:rPr>
                <a:t>1</a:t>
              </a:r>
            </a:p>
          </p:txBody>
        </p:sp>
        <p:sp>
          <p:nvSpPr>
            <p:cNvPr id="71705" name="Text Box 33"/>
            <p:cNvSpPr txBox="1">
              <a:spLocks noChangeArrowheads="1"/>
            </p:cNvSpPr>
            <p:nvPr/>
          </p:nvSpPr>
          <p:spPr bwMode="auto">
            <a:xfrm>
              <a:off x="4032" y="2832"/>
              <a:ext cx="223"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None/>
              </a:pPr>
              <a:r>
                <a:rPr lang="en-US" altLang="zh-CN" sz="2400">
                  <a:solidFill>
                    <a:srgbClr val="FFFFFF"/>
                  </a:solidFill>
                </a:rPr>
                <a:t>2</a:t>
              </a:r>
            </a:p>
          </p:txBody>
        </p:sp>
        <p:sp>
          <p:nvSpPr>
            <p:cNvPr id="71706" name="Text Box 34"/>
            <p:cNvSpPr txBox="1">
              <a:spLocks noChangeArrowheads="1"/>
            </p:cNvSpPr>
            <p:nvPr/>
          </p:nvSpPr>
          <p:spPr bwMode="auto">
            <a:xfrm>
              <a:off x="4512" y="2736"/>
              <a:ext cx="223"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None/>
              </a:pPr>
              <a:r>
                <a:rPr lang="en-US" altLang="zh-CN" sz="2400">
                  <a:solidFill>
                    <a:srgbClr val="FFFFFF"/>
                  </a:solidFill>
                </a:rPr>
                <a:t>3</a:t>
              </a:r>
            </a:p>
          </p:txBody>
        </p:sp>
        <p:sp>
          <p:nvSpPr>
            <p:cNvPr id="71707" name="Text Box 35"/>
            <p:cNvSpPr txBox="1">
              <a:spLocks noChangeArrowheads="1"/>
            </p:cNvSpPr>
            <p:nvPr/>
          </p:nvSpPr>
          <p:spPr bwMode="auto">
            <a:xfrm>
              <a:off x="4464" y="2304"/>
              <a:ext cx="223"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None/>
              </a:pPr>
              <a:r>
                <a:rPr lang="en-US" altLang="zh-CN" sz="2400">
                  <a:solidFill>
                    <a:srgbClr val="FFFFFF"/>
                  </a:solidFill>
                </a:rPr>
                <a:t>4</a:t>
              </a:r>
            </a:p>
          </p:txBody>
        </p:sp>
        <p:sp>
          <p:nvSpPr>
            <p:cNvPr id="71708" name="Text Box 36"/>
            <p:cNvSpPr txBox="1">
              <a:spLocks noChangeArrowheads="1"/>
            </p:cNvSpPr>
            <p:nvPr/>
          </p:nvSpPr>
          <p:spPr bwMode="auto">
            <a:xfrm>
              <a:off x="3216" y="3072"/>
              <a:ext cx="223"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None/>
              </a:pPr>
              <a:r>
                <a:rPr lang="en-US" altLang="zh-CN" sz="2400">
                  <a:solidFill>
                    <a:srgbClr val="3366FF"/>
                  </a:solidFill>
                </a:rPr>
                <a:t>1</a:t>
              </a:r>
            </a:p>
          </p:txBody>
        </p:sp>
        <p:sp>
          <p:nvSpPr>
            <p:cNvPr id="71709" name="Text Box 37"/>
            <p:cNvSpPr txBox="1">
              <a:spLocks noChangeArrowheads="1"/>
            </p:cNvSpPr>
            <p:nvPr/>
          </p:nvSpPr>
          <p:spPr bwMode="auto">
            <a:xfrm>
              <a:off x="4464" y="3600"/>
              <a:ext cx="223"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None/>
              </a:pPr>
              <a:r>
                <a:rPr lang="en-US" altLang="zh-CN" sz="2400">
                  <a:solidFill>
                    <a:srgbClr val="3366FF"/>
                  </a:solidFill>
                </a:rPr>
                <a:t>2</a:t>
              </a:r>
            </a:p>
          </p:txBody>
        </p:sp>
        <p:sp>
          <p:nvSpPr>
            <p:cNvPr id="71710" name="Text Box 38"/>
            <p:cNvSpPr txBox="1">
              <a:spLocks noChangeArrowheads="1"/>
            </p:cNvSpPr>
            <p:nvPr/>
          </p:nvSpPr>
          <p:spPr bwMode="auto">
            <a:xfrm>
              <a:off x="5376" y="1920"/>
              <a:ext cx="223"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None/>
              </a:pPr>
              <a:r>
                <a:rPr lang="en-US" altLang="zh-CN" sz="2400">
                  <a:solidFill>
                    <a:srgbClr val="3366FF"/>
                  </a:solidFill>
                </a:rPr>
                <a:t>3</a:t>
              </a:r>
            </a:p>
          </p:txBody>
        </p:sp>
        <p:sp>
          <p:nvSpPr>
            <p:cNvPr id="71711" name="Text Box 39"/>
            <p:cNvSpPr txBox="1">
              <a:spLocks noChangeArrowheads="1"/>
            </p:cNvSpPr>
            <p:nvPr/>
          </p:nvSpPr>
          <p:spPr bwMode="auto">
            <a:xfrm>
              <a:off x="4625" y="1152"/>
              <a:ext cx="223"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None/>
              </a:pPr>
              <a:r>
                <a:rPr lang="en-US" altLang="zh-CN" sz="2400">
                  <a:solidFill>
                    <a:srgbClr val="3366FF"/>
                  </a:solidFill>
                </a:rPr>
                <a:t>4</a:t>
              </a:r>
            </a:p>
          </p:txBody>
        </p:sp>
      </p:grpSp>
    </p:spTree>
    <p:extLst>
      <p:ext uri="{BB962C8B-B14F-4D97-AF65-F5344CB8AC3E}">
        <p14:creationId xmlns:p14="http://schemas.microsoft.com/office/powerpoint/2010/main" val="6852937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p:nvPr>
        </p:nvSpPr>
        <p:spPr/>
        <p:txBody>
          <a:bodyPr/>
          <a:lstStyle/>
          <a:p>
            <a:pPr eaLnBrk="1" hangingPunct="1"/>
            <a:r>
              <a:rPr lang="en-US" altLang="zh-CN" sz="3200" smtClean="0"/>
              <a:t>2.3 </a:t>
            </a:r>
            <a:r>
              <a:rPr lang="zh-CN" altLang="en-US" sz="3200" smtClean="0"/>
              <a:t>进程同步</a:t>
            </a:r>
          </a:p>
        </p:txBody>
      </p:sp>
      <p:sp>
        <p:nvSpPr>
          <p:cNvPr id="47107" name="Text Box 3"/>
          <p:cNvSpPr txBox="1">
            <a:spLocks noChangeArrowheads="1"/>
          </p:cNvSpPr>
          <p:nvPr/>
        </p:nvSpPr>
        <p:spPr bwMode="auto">
          <a:xfrm>
            <a:off x="609600" y="990600"/>
            <a:ext cx="6970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None/>
            </a:pPr>
            <a:r>
              <a:rPr lang="zh-CN" altLang="en-US" sz="2800">
                <a:solidFill>
                  <a:srgbClr val="000000"/>
                </a:solidFill>
                <a:latin typeface="楷体_GB2312" pitchFamily="49" charset="-122"/>
              </a:rPr>
              <a:t>模拟车票售卖，两线程并发执行的可能调度</a:t>
            </a:r>
          </a:p>
        </p:txBody>
      </p:sp>
      <p:graphicFrame>
        <p:nvGraphicFramePr>
          <p:cNvPr id="413749" name="Group 53"/>
          <p:cNvGraphicFramePr>
            <a:graphicFrameLocks noGrp="1"/>
          </p:cNvGraphicFramePr>
          <p:nvPr/>
        </p:nvGraphicFramePr>
        <p:xfrm>
          <a:off x="685800" y="2286000"/>
          <a:ext cx="7924800" cy="3203575"/>
        </p:xfrm>
        <a:graphic>
          <a:graphicData uri="http://schemas.openxmlformats.org/drawingml/2006/table">
            <a:tbl>
              <a:tblPr/>
              <a:tblGrid>
                <a:gridCol w="914400"/>
                <a:gridCol w="3429000"/>
                <a:gridCol w="3581400"/>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楷体_GB2312" pitchFamily="49" charset="-122"/>
                        </a:rPr>
                        <a:t>时刻</a:t>
                      </a: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楷体_GB2312" pitchFamily="49" charset="-122"/>
                        </a:rPr>
                        <a:t>线程</a:t>
                      </a:r>
                      <a:r>
                        <a:rPr kumimoji="0" lang="en-US" altLang="zh-CN" sz="2400" b="1" i="0" u="none" strike="noStrike" cap="none" normalizeH="0" baseline="0" smtClean="0">
                          <a:ln>
                            <a:noFill/>
                          </a:ln>
                          <a:solidFill>
                            <a:schemeClr val="tx1"/>
                          </a:solidFill>
                          <a:effectLst/>
                          <a:latin typeface="Arial" pitchFamily="34" charset="0"/>
                          <a:ea typeface="楷体_GB2312" pitchFamily="49" charset="-122"/>
                        </a:rPr>
                        <a:t>1</a:t>
                      </a: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楷体_GB2312" pitchFamily="49" charset="-122"/>
                        </a:rPr>
                        <a:t>线程</a:t>
                      </a:r>
                      <a:r>
                        <a:rPr kumimoji="0" lang="en-US" altLang="zh-CN" sz="2400" b="1" i="0" u="none" strike="noStrike" cap="none" normalizeH="0" baseline="0" smtClean="0">
                          <a:ln>
                            <a:noFill/>
                          </a:ln>
                          <a:solidFill>
                            <a:schemeClr val="tx1"/>
                          </a:solidFill>
                          <a:effectLst/>
                          <a:latin typeface="Arial" pitchFamily="34" charset="0"/>
                          <a:ea typeface="楷体_GB2312" pitchFamily="49" charset="-122"/>
                        </a:rPr>
                        <a:t>2</a:t>
                      </a:r>
                    </a:p>
                  </a:txBody>
                  <a:tcPr horzOverflow="overflow">
                    <a:lnL>
                      <a:noFill/>
                    </a:lnL>
                    <a:lnR cap="flat">
                      <a:noFill/>
                    </a:lnR>
                    <a:lnT cap="flat">
                      <a:noFill/>
                    </a:lnT>
                    <a:lnB>
                      <a:noFill/>
                    </a:lnB>
                    <a:lnTlToBr>
                      <a:noFill/>
                    </a:lnTlToBr>
                    <a:lnBlToTr>
                      <a:noFill/>
                    </a:lnBlToTr>
                    <a:noFill/>
                  </a:tcPr>
                </a:tc>
              </a:tr>
              <a:tr h="387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itchFamily="34" charset="0"/>
                          <a:ea typeface="楷体_GB2312" pitchFamily="49" charset="-122"/>
                        </a:rPr>
                        <a:t>1</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itchFamily="34" charset="0"/>
                          <a:ea typeface="楷体_GB2312" pitchFamily="49" charset="-122"/>
                        </a:rPr>
                        <a:t>if (ticket &gt; 0) </a:t>
                      </a:r>
                      <a:r>
                        <a:rPr kumimoji="0" lang="en-US" altLang="zh-CN" sz="2400" b="1" i="0" u="none" strike="noStrike" cap="none" normalizeH="0" baseline="0" smtClean="0">
                          <a:ln>
                            <a:noFill/>
                          </a:ln>
                          <a:solidFill>
                            <a:srgbClr val="008000"/>
                          </a:solidFill>
                          <a:effectLst/>
                          <a:latin typeface="Arial" pitchFamily="34" charset="0"/>
                          <a:ea typeface="楷体_GB2312" pitchFamily="49" charset="-122"/>
                        </a:rPr>
                        <a:t>// true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a:noFill/>
                    </a:lnL>
                    <a:lnR cap="flat">
                      <a:noFill/>
                    </a:lnR>
                    <a:lnT>
                      <a:noFill/>
                    </a:lnT>
                    <a:lnB>
                      <a:noFill/>
                    </a:lnB>
                    <a:lnTlToBr>
                      <a:noFill/>
                    </a:lnTlToBr>
                    <a:lnBlToTr>
                      <a:noFill/>
                    </a:lnBlToTr>
                    <a:noFill/>
                  </a:tcPr>
                </a:tc>
              </a:tr>
              <a:tr h="460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itchFamily="34" charset="0"/>
                          <a:ea typeface="楷体_GB2312" pitchFamily="49" charset="-122"/>
                        </a:rPr>
                        <a:t>2</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itchFamily="34" charset="0"/>
                          <a:ea typeface="楷体_GB2312" pitchFamily="49" charset="-122"/>
                        </a:rPr>
                        <a:t>  ticket--;  </a:t>
                      </a:r>
                      <a:r>
                        <a:rPr kumimoji="0" lang="en-US" altLang="zh-CN" sz="2400" b="1" i="0" u="none" strike="noStrike" cap="none" normalizeH="0" baseline="0" smtClean="0">
                          <a:ln>
                            <a:noFill/>
                          </a:ln>
                          <a:solidFill>
                            <a:srgbClr val="008000"/>
                          </a:solidFill>
                          <a:effectLst/>
                          <a:latin typeface="Arial" pitchFamily="34" charset="0"/>
                          <a:ea typeface="楷体_GB2312" pitchFamily="49" charset="-122"/>
                        </a:rPr>
                        <a:t>// ticket = 99</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smtClean="0">
                        <a:ln>
                          <a:noFill/>
                        </a:ln>
                        <a:solidFill>
                          <a:srgbClr val="008000"/>
                        </a:solidFill>
                        <a:effectLst/>
                        <a:latin typeface="Arial" pitchFamily="34" charset="0"/>
                        <a:ea typeface="楷体_GB2312" pitchFamily="49" charset="-122"/>
                      </a:endParaRPr>
                    </a:p>
                  </a:txBody>
                  <a:tcPr horzOverflow="overflow">
                    <a:lnL>
                      <a:noFill/>
                    </a:lnL>
                    <a:lnR cap="flat">
                      <a:noFill/>
                    </a:lnR>
                    <a:lnT>
                      <a:noFill/>
                    </a:lnT>
                    <a:lnB>
                      <a:noFill/>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itchFamily="34" charset="0"/>
                          <a:ea typeface="楷体_GB2312" pitchFamily="49" charset="-122"/>
                        </a:rPr>
                        <a:t>3</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itchFamily="34" charset="0"/>
                          <a:ea typeface="楷体_GB2312" pitchFamily="49" charset="-122"/>
                        </a:rPr>
                        <a:t> if (ticket &gt; 0) </a:t>
                      </a:r>
                      <a:r>
                        <a:rPr kumimoji="0" lang="en-US" altLang="zh-CN" sz="2400" b="1" i="0" u="none" strike="noStrike" cap="none" normalizeH="0" baseline="0" smtClean="0">
                          <a:ln>
                            <a:noFill/>
                          </a:ln>
                          <a:solidFill>
                            <a:srgbClr val="008000"/>
                          </a:solidFill>
                          <a:effectLst/>
                          <a:latin typeface="Arial" pitchFamily="34" charset="0"/>
                          <a:ea typeface="楷体_GB2312" pitchFamily="49" charset="-122"/>
                        </a:rPr>
                        <a:t>// true</a:t>
                      </a:r>
                    </a:p>
                  </a:txBody>
                  <a:tcPr horzOverflow="overflow">
                    <a:lnL>
                      <a:noFill/>
                    </a:lnL>
                    <a:lnR cap="flat">
                      <a:noFill/>
                    </a:lnR>
                    <a:lnT>
                      <a:noFill/>
                    </a:lnT>
                    <a:lnB>
                      <a:noFill/>
                    </a:lnB>
                    <a:lnTlToBr>
                      <a:noFill/>
                    </a:lnTlToBr>
                    <a:lnBlToTr>
                      <a:noFill/>
                    </a:lnBlToTr>
                    <a:noFill/>
                  </a:tcPr>
                </a:tc>
              </a:tr>
              <a:tr h="306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itchFamily="34" charset="0"/>
                          <a:ea typeface="楷体_GB2312" pitchFamily="49" charset="-122"/>
                        </a:rPr>
                        <a:t>4</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itchFamily="34" charset="0"/>
                          <a:ea typeface="楷体_GB2312" pitchFamily="49" charset="-122"/>
                        </a:rPr>
                        <a:t>   ticket--;  </a:t>
                      </a:r>
                      <a:r>
                        <a:rPr kumimoji="0" lang="en-US" altLang="zh-CN" sz="2400" b="1" i="0" u="none" strike="noStrike" cap="none" normalizeH="0" baseline="0" smtClean="0">
                          <a:ln>
                            <a:noFill/>
                          </a:ln>
                          <a:solidFill>
                            <a:srgbClr val="008000"/>
                          </a:solidFill>
                          <a:effectLst/>
                          <a:latin typeface="Arial" pitchFamily="34" charset="0"/>
                          <a:ea typeface="楷体_GB2312" pitchFamily="49" charset="-122"/>
                        </a:rPr>
                        <a:t>// ticket = 98</a:t>
                      </a:r>
                      <a:endParaRPr kumimoji="0" lang="en-US" altLang="zh-CN" sz="24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a:noFill/>
                    </a:lnL>
                    <a:lnR cap="flat">
                      <a:noFill/>
                    </a:lnR>
                    <a:lnT>
                      <a:noFill/>
                    </a:lnT>
                    <a:lnB>
                      <a:noFill/>
                    </a:lnB>
                    <a:lnTlToBr>
                      <a:noFill/>
                    </a:lnTlToBr>
                    <a:lnBlToTr>
                      <a:noFill/>
                    </a:lnBlToTr>
                    <a:noFill/>
                  </a:tcPr>
                </a:tc>
              </a:tr>
              <a:tr h="231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itchFamily="34" charset="0"/>
                          <a:ea typeface="楷体_GB2312" pitchFamily="49" charset="-122"/>
                        </a:rPr>
                        <a:t>5</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itchFamily="34" charset="0"/>
                          <a:ea typeface="楷体_GB2312" pitchFamily="49" charset="-122"/>
                        </a:rPr>
                        <a:t>  </a:t>
                      </a:r>
                      <a:r>
                        <a:rPr kumimoji="0" lang="zh-CN" altLang="en-US" sz="2400" b="1" i="0" u="none" strike="noStrike" cap="none" normalizeH="0" baseline="0" smtClean="0">
                          <a:ln>
                            <a:noFill/>
                          </a:ln>
                          <a:solidFill>
                            <a:schemeClr val="tx1"/>
                          </a:solidFill>
                          <a:effectLst/>
                          <a:latin typeface="Arial" pitchFamily="34" charset="0"/>
                          <a:ea typeface="楷体_GB2312" pitchFamily="49" charset="-122"/>
                        </a:rPr>
                        <a:t>输出</a:t>
                      </a:r>
                      <a:r>
                        <a:rPr kumimoji="0" lang="en-US" altLang="zh-CN" sz="2400" b="1" i="0" u="none" strike="noStrike" cap="none" normalizeH="0" baseline="0" smtClean="0">
                          <a:ln>
                            <a:noFill/>
                          </a:ln>
                          <a:solidFill>
                            <a:schemeClr val="tx1"/>
                          </a:solidFill>
                          <a:effectLst/>
                          <a:latin typeface="Arial" pitchFamily="34" charset="0"/>
                          <a:ea typeface="楷体_GB2312" pitchFamily="49" charset="-122"/>
                        </a:rPr>
                        <a:t>; </a:t>
                      </a:r>
                      <a:r>
                        <a:rPr kumimoji="0" lang="en-US" altLang="zh-CN" sz="2400" b="1" i="0" u="none" strike="noStrike" cap="none" normalizeH="0" baseline="0" smtClean="0">
                          <a:ln>
                            <a:noFill/>
                          </a:ln>
                          <a:solidFill>
                            <a:srgbClr val="008000"/>
                          </a:solidFill>
                          <a:effectLst/>
                          <a:latin typeface="Arial" pitchFamily="34" charset="0"/>
                          <a:ea typeface="楷体_GB2312" pitchFamily="49" charset="-122"/>
                        </a:rPr>
                        <a:t>// ticket = 98</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a:noFill/>
                    </a:lnL>
                    <a:lnR cap="flat">
                      <a:noFill/>
                    </a:lnR>
                    <a:lnT>
                      <a:noFill/>
                    </a:lnT>
                    <a:lnB>
                      <a:noFill/>
                    </a:lnB>
                    <a:lnTlToBr>
                      <a:noFill/>
                    </a:lnTlToBr>
                    <a:lnBlToTr>
                      <a:noFill/>
                    </a:lnBlToTr>
                    <a:noFill/>
                  </a:tcPr>
                </a:tc>
              </a:tr>
              <a:tr h="309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itchFamily="34" charset="0"/>
                          <a:ea typeface="楷体_GB2312" pitchFamily="49" charset="-122"/>
                        </a:rPr>
                        <a:t>6</a:t>
                      </a: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itchFamily="34" charset="0"/>
                          <a:ea typeface="楷体_GB2312" pitchFamily="49" charset="-122"/>
                        </a:rPr>
                        <a:t> </a:t>
                      </a: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itchFamily="34" charset="0"/>
                          <a:ea typeface="楷体_GB2312" pitchFamily="49" charset="-122"/>
                        </a:rPr>
                        <a:t>  </a:t>
                      </a:r>
                      <a:r>
                        <a:rPr kumimoji="0" lang="zh-CN" altLang="en-US" sz="2400" b="1" i="0" u="none" strike="noStrike" cap="none" normalizeH="0" baseline="0" smtClean="0">
                          <a:ln>
                            <a:noFill/>
                          </a:ln>
                          <a:solidFill>
                            <a:schemeClr val="tx1"/>
                          </a:solidFill>
                          <a:effectLst/>
                          <a:latin typeface="Arial" pitchFamily="34" charset="0"/>
                          <a:ea typeface="楷体_GB2312" pitchFamily="49" charset="-122"/>
                        </a:rPr>
                        <a:t>输出</a:t>
                      </a:r>
                      <a:r>
                        <a:rPr kumimoji="0" lang="en-US" altLang="zh-CN" sz="2400" b="1" i="0" u="none" strike="noStrike" cap="none" normalizeH="0" baseline="0" smtClean="0">
                          <a:ln>
                            <a:noFill/>
                          </a:ln>
                          <a:solidFill>
                            <a:schemeClr val="tx1"/>
                          </a:solidFill>
                          <a:effectLst/>
                          <a:latin typeface="Arial" pitchFamily="34" charset="0"/>
                          <a:ea typeface="楷体_GB2312" pitchFamily="49" charset="-122"/>
                        </a:rPr>
                        <a:t>; </a:t>
                      </a:r>
                      <a:r>
                        <a:rPr kumimoji="0" lang="en-US" altLang="zh-CN" sz="2400" b="1" i="0" u="none" strike="noStrike" cap="none" normalizeH="0" baseline="0" smtClean="0">
                          <a:ln>
                            <a:noFill/>
                          </a:ln>
                          <a:solidFill>
                            <a:srgbClr val="008000"/>
                          </a:solidFill>
                          <a:effectLst/>
                          <a:latin typeface="Arial" pitchFamily="34" charset="0"/>
                          <a:ea typeface="楷体_GB2312" pitchFamily="49" charset="-122"/>
                        </a:rPr>
                        <a:t>// ticket = 98</a:t>
                      </a:r>
                      <a:endParaRPr kumimoji="0" lang="en-US" altLang="zh-CN" sz="24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a:noFill/>
                    </a:lnL>
                    <a:lnR cap="flat">
                      <a:noFill/>
                    </a:lnR>
                    <a:lnT>
                      <a:noFill/>
                    </a:lnT>
                    <a:lnB cap="flat">
                      <a:noFill/>
                    </a:lnB>
                    <a:lnTlToBr>
                      <a:noFill/>
                    </a:lnTlToBr>
                    <a:lnBlToTr>
                      <a:noFill/>
                    </a:lnBlToTr>
                    <a:noFill/>
                  </a:tcPr>
                </a:tc>
              </a:tr>
            </a:tbl>
          </a:graphicData>
        </a:graphic>
      </p:graphicFrame>
      <p:sp>
        <p:nvSpPr>
          <p:cNvPr id="47130" name="Text Box 46"/>
          <p:cNvSpPr txBox="1">
            <a:spLocks noChangeArrowheads="1"/>
          </p:cNvSpPr>
          <p:nvPr/>
        </p:nvSpPr>
        <p:spPr bwMode="auto">
          <a:xfrm>
            <a:off x="669925" y="1698625"/>
            <a:ext cx="183673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lnSpc>
                <a:spcPct val="80000"/>
              </a:lnSpc>
              <a:spcAft>
                <a:spcPct val="0"/>
              </a:spcAft>
              <a:buFontTx/>
              <a:buNone/>
            </a:pPr>
            <a:r>
              <a:rPr kumimoji="1" lang="en-US" altLang="zh-CN" sz="2400">
                <a:solidFill>
                  <a:srgbClr val="000000"/>
                </a:solidFill>
              </a:rPr>
              <a:t>ticket = 100</a:t>
            </a:r>
          </a:p>
        </p:txBody>
      </p:sp>
    </p:spTree>
    <p:extLst>
      <p:ext uri="{BB962C8B-B14F-4D97-AF65-F5344CB8AC3E}">
        <p14:creationId xmlns:p14="http://schemas.microsoft.com/office/powerpoint/2010/main" val="1711236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zh-CN" sz="3200" smtClean="0"/>
              <a:t>2.4 </a:t>
            </a:r>
            <a:r>
              <a:rPr lang="zh-CN" altLang="en-US" sz="3200" smtClean="0"/>
              <a:t>经典进程的同步问题</a:t>
            </a:r>
          </a:p>
        </p:txBody>
      </p:sp>
      <p:sp>
        <p:nvSpPr>
          <p:cNvPr id="72707" name="Text Box 3"/>
          <p:cNvSpPr txBox="1">
            <a:spLocks noChangeArrowheads="1"/>
          </p:cNvSpPr>
          <p:nvPr/>
        </p:nvSpPr>
        <p:spPr bwMode="auto">
          <a:xfrm>
            <a:off x="685800" y="990600"/>
            <a:ext cx="3252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spcBef>
                <a:spcPct val="0"/>
              </a:spcBef>
              <a:buFontTx/>
              <a:buNone/>
            </a:pPr>
            <a:r>
              <a:rPr kumimoji="0" lang="en-US" altLang="zh-CN" sz="2400">
                <a:solidFill>
                  <a:srgbClr val="000000"/>
                </a:solidFill>
                <a:latin typeface="楷体_GB2312" pitchFamily="49" charset="-122"/>
              </a:rPr>
              <a:t>2.4.2 </a:t>
            </a:r>
            <a:r>
              <a:rPr kumimoji="0" lang="zh-CN" altLang="en-US" sz="2400">
                <a:solidFill>
                  <a:srgbClr val="000000"/>
                </a:solidFill>
                <a:latin typeface="楷体_GB2312" pitchFamily="49" charset="-122"/>
              </a:rPr>
              <a:t>哲学家就餐问题</a:t>
            </a:r>
          </a:p>
        </p:txBody>
      </p:sp>
      <p:sp>
        <p:nvSpPr>
          <p:cNvPr id="72708" name="Rectangle 4"/>
          <p:cNvSpPr>
            <a:spLocks noChangeArrowheads="1"/>
          </p:cNvSpPr>
          <p:nvPr/>
        </p:nvSpPr>
        <p:spPr bwMode="auto">
          <a:xfrm>
            <a:off x="609600" y="3048000"/>
            <a:ext cx="80772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spcBef>
                <a:spcPct val="0"/>
              </a:spcBef>
              <a:buFontTx/>
              <a:buNone/>
            </a:pPr>
            <a:r>
              <a:rPr lang="zh-CN" altLang="en-US" sz="2400" dirty="0">
                <a:solidFill>
                  <a:srgbClr val="000000"/>
                </a:solidFill>
              </a:rPr>
              <a:t>放在桌子上的</a:t>
            </a:r>
            <a:r>
              <a:rPr lang="zh-CN" altLang="en-US" sz="2400" dirty="0">
                <a:solidFill>
                  <a:srgbClr val="3333CC"/>
                </a:solidFill>
              </a:rPr>
              <a:t>筷子</a:t>
            </a:r>
            <a:r>
              <a:rPr lang="zh-CN" altLang="en-US" sz="2400" dirty="0">
                <a:solidFill>
                  <a:srgbClr val="000000"/>
                </a:solidFill>
              </a:rPr>
              <a:t>是</a:t>
            </a:r>
            <a:r>
              <a:rPr lang="zh-CN" altLang="en-US" sz="2400" dirty="0">
                <a:solidFill>
                  <a:srgbClr val="3333CC"/>
                </a:solidFill>
              </a:rPr>
              <a:t>临界资源</a:t>
            </a:r>
            <a:r>
              <a:rPr lang="zh-CN" altLang="en-US" sz="2400" dirty="0">
                <a:solidFill>
                  <a:srgbClr val="000000"/>
                </a:solidFill>
              </a:rPr>
              <a:t>，在一段时间内只允许一位哲学家使用。为了实现对筷子的互斥使用，可以</a:t>
            </a:r>
            <a:r>
              <a:rPr lang="zh-CN" altLang="en-US" sz="2400" dirty="0">
                <a:solidFill>
                  <a:srgbClr val="3333CC"/>
                </a:solidFill>
              </a:rPr>
              <a:t>用一个信号量表示一只筷子</a:t>
            </a:r>
            <a:r>
              <a:rPr lang="zh-CN" altLang="en-US" sz="2400" dirty="0">
                <a:solidFill>
                  <a:srgbClr val="000000"/>
                </a:solidFill>
              </a:rPr>
              <a:t>，由这五个信号量构成信号量数组。其描述如下： </a:t>
            </a:r>
          </a:p>
          <a:p>
            <a:pPr eaLnBrk="1" hangingPunct="1">
              <a:spcBef>
                <a:spcPct val="0"/>
              </a:spcBef>
              <a:buFontTx/>
              <a:buNone/>
            </a:pPr>
            <a:r>
              <a:rPr lang="zh-CN" altLang="en-US" sz="2400" dirty="0">
                <a:solidFill>
                  <a:srgbClr val="000000"/>
                </a:solidFill>
              </a:rPr>
              <a:t>　</a:t>
            </a:r>
            <a:r>
              <a:rPr lang="en-US" altLang="zh-CN" sz="2400" dirty="0">
                <a:solidFill>
                  <a:srgbClr val="000000"/>
                </a:solidFill>
              </a:rPr>
              <a:t>Semaphore </a:t>
            </a:r>
            <a:r>
              <a:rPr lang="zh-CN" altLang="en-US" sz="2400" dirty="0" smtClean="0">
                <a:solidFill>
                  <a:srgbClr val="000000"/>
                </a:solidFill>
              </a:rPr>
              <a:t>筷子</a:t>
            </a:r>
            <a:r>
              <a:rPr lang="en-US" altLang="zh-CN" sz="2400" dirty="0" smtClean="0">
                <a:solidFill>
                  <a:srgbClr val="000000"/>
                </a:solidFill>
              </a:rPr>
              <a:t>[5</a:t>
            </a:r>
            <a:r>
              <a:rPr lang="en-US" altLang="zh-CN" sz="2400" dirty="0">
                <a:solidFill>
                  <a:srgbClr val="000000"/>
                </a:solidFill>
              </a:rPr>
              <a:t>];</a:t>
            </a:r>
            <a:r>
              <a:rPr lang="en-US" altLang="zh-CN" sz="2400" b="0" dirty="0">
                <a:solidFill>
                  <a:srgbClr val="000000"/>
                </a:solidFill>
              </a:rPr>
              <a:t> </a:t>
            </a:r>
          </a:p>
          <a:p>
            <a:pPr eaLnBrk="1" hangingPunct="1">
              <a:spcBef>
                <a:spcPct val="0"/>
              </a:spcBef>
              <a:buFontTx/>
              <a:buNone/>
            </a:pPr>
            <a:r>
              <a:rPr lang="zh-CN" altLang="en-US" sz="2400" dirty="0">
                <a:solidFill>
                  <a:srgbClr val="000000"/>
                </a:solidFill>
              </a:rPr>
              <a:t>初始时，筷子</a:t>
            </a:r>
            <a:r>
              <a:rPr lang="en-US" altLang="zh-CN" sz="2400" dirty="0" smtClean="0">
                <a:solidFill>
                  <a:srgbClr val="000000"/>
                </a:solidFill>
              </a:rPr>
              <a:t>[</a:t>
            </a:r>
            <a:r>
              <a:rPr lang="en-US" altLang="zh-CN" sz="2400" dirty="0">
                <a:solidFill>
                  <a:srgbClr val="000000"/>
                </a:solidFill>
              </a:rPr>
              <a:t>0</a:t>
            </a:r>
            <a:r>
              <a:rPr lang="en-US" altLang="zh-CN" sz="2400" dirty="0" smtClean="0">
                <a:solidFill>
                  <a:srgbClr val="000000"/>
                </a:solidFill>
              </a:rPr>
              <a:t>]…</a:t>
            </a:r>
            <a:r>
              <a:rPr lang="zh-CN" altLang="en-US" sz="2400" dirty="0">
                <a:solidFill>
                  <a:srgbClr val="000000"/>
                </a:solidFill>
              </a:rPr>
              <a:t>筷子</a:t>
            </a:r>
            <a:r>
              <a:rPr lang="en-US" altLang="zh-CN" sz="2400" dirty="0" smtClean="0">
                <a:solidFill>
                  <a:srgbClr val="000000"/>
                </a:solidFill>
              </a:rPr>
              <a:t>[</a:t>
            </a:r>
            <a:r>
              <a:rPr lang="en-US" altLang="zh-CN" sz="2400" dirty="0">
                <a:solidFill>
                  <a:srgbClr val="000000"/>
                </a:solidFill>
              </a:rPr>
              <a:t>4]</a:t>
            </a:r>
            <a:r>
              <a:rPr lang="zh-CN" altLang="en-US" sz="2400" dirty="0">
                <a:solidFill>
                  <a:srgbClr val="000000"/>
                </a:solidFill>
              </a:rPr>
              <a:t>的值是</a:t>
            </a:r>
            <a:r>
              <a:rPr lang="en-US" altLang="zh-CN" sz="2400" dirty="0">
                <a:solidFill>
                  <a:srgbClr val="000000"/>
                </a:solidFill>
              </a:rPr>
              <a:t>1.</a:t>
            </a:r>
          </a:p>
        </p:txBody>
      </p:sp>
      <p:sp>
        <p:nvSpPr>
          <p:cNvPr id="72709" name="Text Box 5"/>
          <p:cNvSpPr txBox="1">
            <a:spLocks noChangeArrowheads="1"/>
          </p:cNvSpPr>
          <p:nvPr/>
        </p:nvSpPr>
        <p:spPr bwMode="auto">
          <a:xfrm>
            <a:off x="609600" y="2057400"/>
            <a:ext cx="5405438"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None/>
            </a:pPr>
            <a:r>
              <a:rPr lang="zh-CN" altLang="en-US" sz="2400">
                <a:solidFill>
                  <a:srgbClr val="000000"/>
                </a:solidFill>
              </a:rPr>
              <a:t>哲学家编号从</a:t>
            </a:r>
            <a:r>
              <a:rPr lang="en-US" altLang="zh-CN" sz="2400">
                <a:solidFill>
                  <a:srgbClr val="000000"/>
                </a:solidFill>
              </a:rPr>
              <a:t>0 </a:t>
            </a:r>
            <a:r>
              <a:rPr lang="zh-CN" altLang="en-US" sz="2400">
                <a:solidFill>
                  <a:srgbClr val="000000"/>
                </a:solidFill>
              </a:rPr>
              <a:t>到</a:t>
            </a:r>
            <a:r>
              <a:rPr lang="en-US" altLang="zh-CN" sz="2400">
                <a:solidFill>
                  <a:srgbClr val="000000"/>
                </a:solidFill>
              </a:rPr>
              <a:t>4</a:t>
            </a:r>
            <a:r>
              <a:rPr lang="zh-CN" altLang="en-US" sz="2400">
                <a:solidFill>
                  <a:srgbClr val="000000"/>
                </a:solidFill>
              </a:rPr>
              <a:t>， 筷子编号从</a:t>
            </a:r>
            <a:r>
              <a:rPr lang="en-US" altLang="zh-CN" sz="2400">
                <a:solidFill>
                  <a:srgbClr val="000000"/>
                </a:solidFill>
              </a:rPr>
              <a:t>0</a:t>
            </a:r>
            <a:r>
              <a:rPr lang="zh-CN" altLang="en-US" sz="2400">
                <a:solidFill>
                  <a:srgbClr val="000000"/>
                </a:solidFill>
              </a:rPr>
              <a:t>到</a:t>
            </a:r>
            <a:r>
              <a:rPr lang="en-US" altLang="zh-CN" sz="2400">
                <a:solidFill>
                  <a:srgbClr val="000000"/>
                </a:solidFill>
              </a:rPr>
              <a:t>4.</a:t>
            </a:r>
          </a:p>
          <a:p>
            <a:pPr eaLnBrk="1" hangingPunct="1">
              <a:lnSpc>
                <a:spcPct val="80000"/>
              </a:lnSpc>
              <a:buFontTx/>
              <a:buNone/>
            </a:pPr>
            <a:r>
              <a:rPr lang="zh-CN" altLang="en-US" sz="2400">
                <a:solidFill>
                  <a:srgbClr val="000000"/>
                </a:solidFill>
              </a:rPr>
              <a:t>哲学家</a:t>
            </a:r>
            <a:r>
              <a:rPr lang="en-US" altLang="zh-CN" sz="2400">
                <a:solidFill>
                  <a:srgbClr val="000000"/>
                </a:solidFill>
              </a:rPr>
              <a:t>i </a:t>
            </a:r>
            <a:r>
              <a:rPr lang="zh-CN" altLang="en-US" sz="2400">
                <a:solidFill>
                  <a:srgbClr val="000000"/>
                </a:solidFill>
              </a:rPr>
              <a:t>使用筷子</a:t>
            </a:r>
            <a:r>
              <a:rPr lang="en-US" altLang="zh-CN" sz="2400">
                <a:solidFill>
                  <a:srgbClr val="000000"/>
                </a:solidFill>
              </a:rPr>
              <a:t>i </a:t>
            </a:r>
            <a:r>
              <a:rPr lang="zh-CN" altLang="en-US" sz="2400">
                <a:solidFill>
                  <a:srgbClr val="000000"/>
                </a:solidFill>
              </a:rPr>
              <a:t>和 </a:t>
            </a:r>
            <a:r>
              <a:rPr lang="en-US" altLang="zh-CN" sz="2400">
                <a:solidFill>
                  <a:srgbClr val="000000"/>
                </a:solidFill>
              </a:rPr>
              <a:t>(i + 1) % 5.</a:t>
            </a:r>
          </a:p>
        </p:txBody>
      </p:sp>
      <p:sp>
        <p:nvSpPr>
          <p:cNvPr id="72710" name="Rectangle 6"/>
          <p:cNvSpPr>
            <a:spLocks noChangeArrowheads="1"/>
          </p:cNvSpPr>
          <p:nvPr/>
        </p:nvSpPr>
        <p:spPr bwMode="auto">
          <a:xfrm>
            <a:off x="533400" y="13716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spcBef>
                <a:spcPct val="0"/>
              </a:spcBef>
              <a:buFontTx/>
              <a:buNone/>
            </a:pPr>
            <a:r>
              <a:rPr lang="en-US" altLang="zh-CN" sz="2400">
                <a:solidFill>
                  <a:srgbClr val="000000"/>
                </a:solidFill>
                <a:latin typeface="楷体_GB2312" pitchFamily="49" charset="-122"/>
              </a:rPr>
              <a:t>1</a:t>
            </a:r>
            <a:r>
              <a:rPr lang="zh-CN" altLang="en-US" sz="2400">
                <a:solidFill>
                  <a:srgbClr val="000000"/>
                </a:solidFill>
                <a:latin typeface="楷体_GB2312" pitchFamily="49" charset="-122"/>
              </a:rPr>
              <a:t>．</a:t>
            </a:r>
            <a:r>
              <a:rPr lang="zh-CN" altLang="en-US" sz="2400">
                <a:solidFill>
                  <a:srgbClr val="000000"/>
                </a:solidFill>
              </a:rPr>
              <a:t>利用</a:t>
            </a:r>
            <a:r>
              <a:rPr lang="zh-CN" altLang="en-US" sz="2400">
                <a:solidFill>
                  <a:srgbClr val="FF0000"/>
                </a:solidFill>
              </a:rPr>
              <a:t>记录型信号量</a:t>
            </a:r>
            <a:r>
              <a:rPr lang="zh-CN" altLang="en-US" sz="2400">
                <a:solidFill>
                  <a:srgbClr val="000000"/>
                </a:solidFill>
              </a:rPr>
              <a:t>解决哲学家进餐问题</a:t>
            </a:r>
            <a:endParaRPr lang="zh-CN" altLang="en-US" sz="2400" b="0">
              <a:solidFill>
                <a:srgbClr val="000000"/>
              </a:solidFill>
            </a:endParaRPr>
          </a:p>
        </p:txBody>
      </p:sp>
    </p:spTree>
    <p:extLst>
      <p:ext uri="{BB962C8B-B14F-4D97-AF65-F5344CB8AC3E}">
        <p14:creationId xmlns:p14="http://schemas.microsoft.com/office/powerpoint/2010/main" val="16541868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zh-CN" sz="3200" smtClean="0"/>
              <a:t>2.4 </a:t>
            </a:r>
            <a:r>
              <a:rPr lang="zh-CN" altLang="en-US" sz="3200" smtClean="0"/>
              <a:t>经典进程的同步问题</a:t>
            </a:r>
          </a:p>
        </p:txBody>
      </p:sp>
      <p:sp>
        <p:nvSpPr>
          <p:cNvPr id="73731" name="Text Box 3"/>
          <p:cNvSpPr txBox="1">
            <a:spLocks noChangeArrowheads="1"/>
          </p:cNvSpPr>
          <p:nvPr/>
        </p:nvSpPr>
        <p:spPr bwMode="auto">
          <a:xfrm>
            <a:off x="685800" y="990600"/>
            <a:ext cx="3252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spcBef>
                <a:spcPct val="0"/>
              </a:spcBef>
              <a:buFontTx/>
              <a:buNone/>
            </a:pPr>
            <a:r>
              <a:rPr kumimoji="0" lang="en-US" altLang="zh-CN" sz="2400">
                <a:solidFill>
                  <a:srgbClr val="000000"/>
                </a:solidFill>
                <a:latin typeface="楷体_GB2312" pitchFamily="49" charset="-122"/>
              </a:rPr>
              <a:t>2.4.2 </a:t>
            </a:r>
            <a:r>
              <a:rPr kumimoji="0" lang="zh-CN" altLang="en-US" sz="2400">
                <a:solidFill>
                  <a:srgbClr val="000000"/>
                </a:solidFill>
                <a:latin typeface="楷体_GB2312" pitchFamily="49" charset="-122"/>
              </a:rPr>
              <a:t>哲学家就餐问题</a:t>
            </a:r>
          </a:p>
        </p:txBody>
      </p:sp>
      <p:sp>
        <p:nvSpPr>
          <p:cNvPr id="73732" name="Text Box 5"/>
          <p:cNvSpPr txBox="1">
            <a:spLocks noChangeArrowheads="1"/>
          </p:cNvSpPr>
          <p:nvPr/>
        </p:nvSpPr>
        <p:spPr bwMode="auto">
          <a:xfrm>
            <a:off x="685800" y="1538288"/>
            <a:ext cx="394493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None/>
            </a:pPr>
            <a:r>
              <a:rPr lang="zh-CN" altLang="en-US" sz="2400">
                <a:solidFill>
                  <a:srgbClr val="000000"/>
                </a:solidFill>
              </a:rPr>
              <a:t>哲学家</a:t>
            </a:r>
            <a:r>
              <a:rPr lang="en-US" altLang="zh-CN" sz="2400">
                <a:solidFill>
                  <a:srgbClr val="000000"/>
                </a:solidFill>
              </a:rPr>
              <a:t>i</a:t>
            </a:r>
            <a:r>
              <a:rPr lang="zh-CN" altLang="en-US" sz="2400">
                <a:solidFill>
                  <a:srgbClr val="000000"/>
                </a:solidFill>
              </a:rPr>
              <a:t>就餐活动可以描述为</a:t>
            </a:r>
          </a:p>
        </p:txBody>
      </p:sp>
      <p:sp>
        <p:nvSpPr>
          <p:cNvPr id="446470" name="Text Box 6"/>
          <p:cNvSpPr txBox="1">
            <a:spLocks noChangeArrowheads="1"/>
          </p:cNvSpPr>
          <p:nvPr/>
        </p:nvSpPr>
        <p:spPr bwMode="auto">
          <a:xfrm>
            <a:off x="685800" y="1981200"/>
            <a:ext cx="4724400" cy="307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110000"/>
              </a:lnSpc>
              <a:spcBef>
                <a:spcPct val="0"/>
              </a:spcBef>
              <a:buFontTx/>
              <a:buNone/>
            </a:pPr>
            <a:r>
              <a:rPr lang="en-US" altLang="zh-CN" sz="2200" dirty="0">
                <a:solidFill>
                  <a:srgbClr val="000000"/>
                </a:solidFill>
                <a:ea typeface="宋体" panose="02010600030101010101" pitchFamily="2" charset="-122"/>
              </a:rPr>
              <a:t>while (true)</a:t>
            </a:r>
          </a:p>
          <a:p>
            <a:pPr eaLnBrk="1" hangingPunct="1">
              <a:lnSpc>
                <a:spcPct val="110000"/>
              </a:lnSpc>
              <a:spcBef>
                <a:spcPct val="0"/>
              </a:spcBef>
              <a:buFontTx/>
              <a:buNone/>
            </a:pPr>
            <a:r>
              <a:rPr lang="en-US" altLang="zh-CN" sz="2200" dirty="0">
                <a:solidFill>
                  <a:srgbClr val="000000"/>
                </a:solidFill>
                <a:ea typeface="宋体" panose="02010600030101010101" pitchFamily="2" charset="-122"/>
              </a:rPr>
              <a:t>{</a:t>
            </a:r>
          </a:p>
          <a:p>
            <a:pPr eaLnBrk="1" hangingPunct="1">
              <a:lnSpc>
                <a:spcPct val="110000"/>
              </a:lnSpc>
              <a:spcBef>
                <a:spcPct val="0"/>
              </a:spcBef>
              <a:buFontTx/>
              <a:buNone/>
            </a:pPr>
            <a:r>
              <a:rPr lang="en-US" altLang="zh-CN" sz="2200" dirty="0">
                <a:solidFill>
                  <a:srgbClr val="000000"/>
                </a:solidFill>
                <a:ea typeface="宋体" panose="02010600030101010101" pitchFamily="2" charset="-122"/>
              </a:rPr>
              <a:t>     wait</a:t>
            </a:r>
            <a:r>
              <a:rPr lang="en-US" altLang="zh-CN" sz="2200" dirty="0" smtClean="0">
                <a:solidFill>
                  <a:srgbClr val="000000"/>
                </a:solidFill>
                <a:ea typeface="宋体" panose="02010600030101010101" pitchFamily="2" charset="-122"/>
              </a:rPr>
              <a:t>(</a:t>
            </a:r>
            <a:r>
              <a:rPr lang="zh-CN" altLang="en-US" sz="2000" dirty="0">
                <a:solidFill>
                  <a:srgbClr val="000000"/>
                </a:solidFill>
              </a:rPr>
              <a:t>筷子</a:t>
            </a:r>
            <a:r>
              <a:rPr lang="en-US" altLang="zh-CN" sz="2200" dirty="0" smtClean="0">
                <a:solidFill>
                  <a:srgbClr val="000000"/>
                </a:solidFill>
                <a:ea typeface="宋体" panose="02010600030101010101" pitchFamily="2" charset="-122"/>
              </a:rPr>
              <a:t>[</a:t>
            </a:r>
            <a:r>
              <a:rPr lang="en-US" altLang="zh-CN" sz="2200" dirty="0" err="1">
                <a:solidFill>
                  <a:srgbClr val="000000"/>
                </a:solidFill>
                <a:ea typeface="宋体" panose="02010600030101010101" pitchFamily="2" charset="-122"/>
              </a:rPr>
              <a:t>i</a:t>
            </a:r>
            <a:r>
              <a:rPr lang="en-US" altLang="zh-CN" sz="2200" dirty="0">
                <a:solidFill>
                  <a:srgbClr val="000000"/>
                </a:solidFill>
                <a:ea typeface="宋体" panose="02010600030101010101" pitchFamily="2" charset="-122"/>
              </a:rPr>
              <a:t>]);</a:t>
            </a:r>
          </a:p>
          <a:p>
            <a:pPr eaLnBrk="1" hangingPunct="1">
              <a:lnSpc>
                <a:spcPct val="110000"/>
              </a:lnSpc>
              <a:spcBef>
                <a:spcPct val="0"/>
              </a:spcBef>
              <a:buFontTx/>
              <a:buNone/>
            </a:pPr>
            <a:r>
              <a:rPr lang="en-US" altLang="zh-CN" sz="2200" dirty="0">
                <a:solidFill>
                  <a:srgbClr val="000000"/>
                </a:solidFill>
                <a:ea typeface="宋体" panose="02010600030101010101" pitchFamily="2" charset="-122"/>
              </a:rPr>
              <a:t>     wait</a:t>
            </a:r>
            <a:r>
              <a:rPr lang="en-US" altLang="zh-CN" sz="2200" dirty="0" smtClean="0">
                <a:solidFill>
                  <a:srgbClr val="000000"/>
                </a:solidFill>
                <a:ea typeface="宋体" panose="02010600030101010101" pitchFamily="2" charset="-122"/>
              </a:rPr>
              <a:t>(</a:t>
            </a:r>
            <a:r>
              <a:rPr lang="zh-CN" altLang="en-US" sz="2000" dirty="0">
                <a:solidFill>
                  <a:srgbClr val="000000"/>
                </a:solidFill>
              </a:rPr>
              <a:t>筷子</a:t>
            </a:r>
            <a:r>
              <a:rPr lang="en-US" altLang="zh-CN" sz="2200" dirty="0" smtClean="0">
                <a:solidFill>
                  <a:srgbClr val="000000"/>
                </a:solidFill>
                <a:ea typeface="宋体" panose="02010600030101010101" pitchFamily="2" charset="-122"/>
              </a:rPr>
              <a:t>[(</a:t>
            </a:r>
            <a:r>
              <a:rPr lang="en-US" altLang="zh-CN" sz="2200" dirty="0" err="1">
                <a:solidFill>
                  <a:srgbClr val="000000"/>
                </a:solidFill>
                <a:ea typeface="宋体" panose="02010600030101010101" pitchFamily="2" charset="-122"/>
              </a:rPr>
              <a:t>i</a:t>
            </a:r>
            <a:r>
              <a:rPr lang="en-US" altLang="zh-CN" sz="2200" dirty="0">
                <a:solidFill>
                  <a:srgbClr val="000000"/>
                </a:solidFill>
                <a:ea typeface="宋体" panose="02010600030101010101" pitchFamily="2" charset="-122"/>
              </a:rPr>
              <a:t> + 1) % 5)];</a:t>
            </a:r>
          </a:p>
          <a:p>
            <a:pPr eaLnBrk="1" hangingPunct="1">
              <a:lnSpc>
                <a:spcPct val="110000"/>
              </a:lnSpc>
              <a:spcBef>
                <a:spcPct val="0"/>
              </a:spcBef>
              <a:buFontTx/>
              <a:buNone/>
            </a:pPr>
            <a:r>
              <a:rPr lang="en-US" altLang="zh-CN" sz="2200" dirty="0">
                <a:solidFill>
                  <a:srgbClr val="000000"/>
                </a:solidFill>
                <a:ea typeface="宋体" panose="02010600030101010101" pitchFamily="2" charset="-122"/>
              </a:rPr>
              <a:t>     </a:t>
            </a:r>
            <a:r>
              <a:rPr lang="zh-CN" altLang="en-US" sz="2200" dirty="0">
                <a:solidFill>
                  <a:srgbClr val="000000"/>
                </a:solidFill>
                <a:ea typeface="宋体" panose="02010600030101010101" pitchFamily="2" charset="-122"/>
              </a:rPr>
              <a:t>吃饭</a:t>
            </a:r>
          </a:p>
          <a:p>
            <a:pPr eaLnBrk="1" hangingPunct="1">
              <a:lnSpc>
                <a:spcPct val="110000"/>
              </a:lnSpc>
              <a:spcBef>
                <a:spcPct val="0"/>
              </a:spcBef>
              <a:buFontTx/>
              <a:buNone/>
            </a:pPr>
            <a:r>
              <a:rPr lang="zh-CN" altLang="en-US" sz="2200" dirty="0">
                <a:solidFill>
                  <a:srgbClr val="000000"/>
                </a:solidFill>
                <a:ea typeface="宋体" panose="02010600030101010101" pitchFamily="2" charset="-122"/>
              </a:rPr>
              <a:t>     </a:t>
            </a:r>
            <a:r>
              <a:rPr lang="en-US" altLang="zh-CN" sz="2200" dirty="0">
                <a:solidFill>
                  <a:srgbClr val="000000"/>
                </a:solidFill>
                <a:ea typeface="宋体" panose="02010600030101010101" pitchFamily="2" charset="-122"/>
              </a:rPr>
              <a:t>signal</a:t>
            </a:r>
            <a:r>
              <a:rPr lang="en-US" altLang="zh-CN" sz="2200" dirty="0" smtClean="0">
                <a:solidFill>
                  <a:srgbClr val="000000"/>
                </a:solidFill>
                <a:ea typeface="宋体" panose="02010600030101010101" pitchFamily="2" charset="-122"/>
              </a:rPr>
              <a:t>(</a:t>
            </a:r>
            <a:r>
              <a:rPr lang="zh-CN" altLang="en-US" sz="2000" dirty="0">
                <a:solidFill>
                  <a:srgbClr val="000000"/>
                </a:solidFill>
              </a:rPr>
              <a:t>筷子</a:t>
            </a:r>
            <a:r>
              <a:rPr lang="en-US" altLang="zh-CN" sz="2200" dirty="0" smtClean="0">
                <a:solidFill>
                  <a:srgbClr val="000000"/>
                </a:solidFill>
                <a:ea typeface="宋体" panose="02010600030101010101" pitchFamily="2" charset="-122"/>
              </a:rPr>
              <a:t>[(</a:t>
            </a:r>
            <a:r>
              <a:rPr lang="en-US" altLang="zh-CN" sz="2200" dirty="0" err="1">
                <a:solidFill>
                  <a:srgbClr val="000000"/>
                </a:solidFill>
                <a:ea typeface="宋体" panose="02010600030101010101" pitchFamily="2" charset="-122"/>
              </a:rPr>
              <a:t>i</a:t>
            </a:r>
            <a:r>
              <a:rPr lang="en-US" altLang="zh-CN" sz="2200" dirty="0">
                <a:solidFill>
                  <a:srgbClr val="000000"/>
                </a:solidFill>
                <a:ea typeface="宋体" panose="02010600030101010101" pitchFamily="2" charset="-122"/>
              </a:rPr>
              <a:t> + 1) % 5)];</a:t>
            </a:r>
          </a:p>
          <a:p>
            <a:pPr eaLnBrk="1" hangingPunct="1">
              <a:lnSpc>
                <a:spcPct val="110000"/>
              </a:lnSpc>
              <a:spcBef>
                <a:spcPct val="0"/>
              </a:spcBef>
              <a:buFontTx/>
              <a:buNone/>
            </a:pPr>
            <a:r>
              <a:rPr lang="en-US" altLang="zh-CN" sz="2200" dirty="0">
                <a:solidFill>
                  <a:srgbClr val="000000"/>
                </a:solidFill>
                <a:ea typeface="宋体" panose="02010600030101010101" pitchFamily="2" charset="-122"/>
              </a:rPr>
              <a:t>     signal</a:t>
            </a:r>
            <a:r>
              <a:rPr lang="en-US" altLang="zh-CN" sz="2200" dirty="0" smtClean="0">
                <a:solidFill>
                  <a:srgbClr val="000000"/>
                </a:solidFill>
                <a:ea typeface="宋体" panose="02010600030101010101" pitchFamily="2" charset="-122"/>
              </a:rPr>
              <a:t>(</a:t>
            </a:r>
            <a:r>
              <a:rPr lang="zh-CN" altLang="en-US" sz="2000" dirty="0">
                <a:solidFill>
                  <a:srgbClr val="000000"/>
                </a:solidFill>
              </a:rPr>
              <a:t>筷子</a:t>
            </a:r>
            <a:r>
              <a:rPr lang="en-US" altLang="zh-CN" sz="2200" dirty="0" smtClean="0">
                <a:solidFill>
                  <a:srgbClr val="000000"/>
                </a:solidFill>
                <a:ea typeface="宋体" panose="02010600030101010101" pitchFamily="2" charset="-122"/>
              </a:rPr>
              <a:t>[</a:t>
            </a:r>
            <a:r>
              <a:rPr lang="en-US" altLang="zh-CN" sz="2200" dirty="0" err="1">
                <a:solidFill>
                  <a:srgbClr val="000000"/>
                </a:solidFill>
                <a:ea typeface="宋体" panose="02010600030101010101" pitchFamily="2" charset="-122"/>
              </a:rPr>
              <a:t>i</a:t>
            </a:r>
            <a:r>
              <a:rPr lang="en-US" altLang="zh-CN" sz="2200" dirty="0">
                <a:solidFill>
                  <a:srgbClr val="000000"/>
                </a:solidFill>
                <a:ea typeface="宋体" panose="02010600030101010101" pitchFamily="2" charset="-122"/>
              </a:rPr>
              <a:t>]);</a:t>
            </a:r>
          </a:p>
          <a:p>
            <a:pPr eaLnBrk="1" hangingPunct="1">
              <a:lnSpc>
                <a:spcPct val="110000"/>
              </a:lnSpc>
              <a:spcBef>
                <a:spcPct val="0"/>
              </a:spcBef>
              <a:buFontTx/>
              <a:buNone/>
            </a:pPr>
            <a:r>
              <a:rPr lang="en-US" altLang="zh-CN" sz="2200" dirty="0">
                <a:solidFill>
                  <a:srgbClr val="000000"/>
                </a:solidFill>
                <a:ea typeface="宋体" panose="02010600030101010101" pitchFamily="2" charset="-122"/>
              </a:rPr>
              <a:t>}</a:t>
            </a:r>
          </a:p>
        </p:txBody>
      </p:sp>
      <p:grpSp>
        <p:nvGrpSpPr>
          <p:cNvPr id="446471" name="Group 7"/>
          <p:cNvGrpSpPr>
            <a:grpSpLocks/>
          </p:cNvGrpSpPr>
          <p:nvPr/>
        </p:nvGrpSpPr>
        <p:grpSpPr bwMode="auto">
          <a:xfrm>
            <a:off x="5486400" y="2667000"/>
            <a:ext cx="3352800" cy="3429000"/>
            <a:chOff x="3408" y="1872"/>
            <a:chExt cx="2112" cy="2160"/>
          </a:xfrm>
        </p:grpSpPr>
        <p:pic>
          <p:nvPicPr>
            <p:cNvPr id="73736" name="Picture 8" descr="MC900434389[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4" y="2160"/>
              <a:ext cx="1262"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7" name="AutoShape 9"/>
            <p:cNvSpPr>
              <a:spLocks noChangeArrowheads="1"/>
            </p:cNvSpPr>
            <p:nvPr/>
          </p:nvSpPr>
          <p:spPr bwMode="auto">
            <a:xfrm>
              <a:off x="3408" y="1872"/>
              <a:ext cx="2112" cy="1152"/>
            </a:xfrm>
            <a:prstGeom prst="cloudCallout">
              <a:avLst>
                <a:gd name="adj1" fmla="val 11838"/>
                <a:gd name="adj2" fmla="val 41843"/>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None/>
              </a:pPr>
              <a:r>
                <a:rPr lang="zh-CN" altLang="en-US" sz="2400">
                  <a:solidFill>
                    <a:srgbClr val="000000"/>
                  </a:solidFill>
                </a:rPr>
                <a:t>会否产生死锁，使得各个哲学家都无法吃饭？</a:t>
              </a:r>
            </a:p>
          </p:txBody>
        </p:sp>
      </p:grpSp>
      <p:sp>
        <p:nvSpPr>
          <p:cNvPr id="446474" name="Text Box 10"/>
          <p:cNvSpPr txBox="1">
            <a:spLocks noChangeArrowheads="1"/>
          </p:cNvSpPr>
          <p:nvPr/>
        </p:nvSpPr>
        <p:spPr bwMode="auto">
          <a:xfrm>
            <a:off x="533400" y="5334000"/>
            <a:ext cx="5257800" cy="822325"/>
          </a:xfrm>
          <a:prstGeom prst="rect">
            <a:avLst/>
          </a:prstGeom>
          <a:solidFill>
            <a:srgbClr val="CC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tabLst>
                <a:tab pos="0" algn="l"/>
              </a:tabLst>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tabLst>
                <a:tab pos="0" algn="l"/>
              </a:tabLst>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tabLst>
                <a:tab pos="0" algn="l"/>
              </a:tabLst>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tabLst>
                <a:tab pos="0" algn="l"/>
              </a:tabLst>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tabLst>
                <a:tab pos="0" algn="l"/>
              </a:tabLst>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tabLst>
                <a:tab pos="0" algn="l"/>
              </a:tabLst>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tabLst>
                <a:tab pos="0" algn="l"/>
              </a:tabLst>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tabLst>
                <a:tab pos="0" algn="l"/>
              </a:tabLst>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tabLst>
                <a:tab pos="0" algn="l"/>
              </a:tabLst>
              <a:defRPr sz="2000" b="1">
                <a:solidFill>
                  <a:schemeClr val="tx1"/>
                </a:solidFill>
                <a:latin typeface="Arial" panose="020B0604020202020204" pitchFamily="34" charset="0"/>
                <a:ea typeface="楷体_GB2312" pitchFamily="49" charset="-122"/>
              </a:defRPr>
            </a:lvl9pPr>
          </a:lstStyle>
          <a:p>
            <a:pPr eaLnBrk="1" hangingPunct="1">
              <a:spcBef>
                <a:spcPct val="0"/>
              </a:spcBef>
              <a:buFontTx/>
              <a:buNone/>
            </a:pPr>
            <a:r>
              <a:rPr lang="zh-CN" altLang="en-US" sz="2400">
                <a:solidFill>
                  <a:srgbClr val="000000"/>
                </a:solidFill>
              </a:rPr>
              <a:t>如果每个哲学家均拿起他左手边的筷子，则会造成死锁。</a:t>
            </a:r>
          </a:p>
        </p:txBody>
      </p:sp>
    </p:spTree>
    <p:extLst>
      <p:ext uri="{BB962C8B-B14F-4D97-AF65-F5344CB8AC3E}">
        <p14:creationId xmlns:p14="http://schemas.microsoft.com/office/powerpoint/2010/main" val="5838152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6470">
                                            <p:txEl>
                                              <p:pRg st="0" end="0"/>
                                            </p:txEl>
                                          </p:spTgt>
                                        </p:tgtEl>
                                        <p:attrNameLst>
                                          <p:attrName>style.visibility</p:attrName>
                                        </p:attrNameLst>
                                      </p:cBhvr>
                                      <p:to>
                                        <p:strVal val="visible"/>
                                      </p:to>
                                    </p:set>
                                    <p:animEffect transition="in" filter="blinds(horizontal)">
                                      <p:cBhvr>
                                        <p:cTn id="7" dur="500"/>
                                        <p:tgtEl>
                                          <p:spTgt spid="44647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46470">
                                            <p:txEl>
                                              <p:pRg st="1" end="1"/>
                                            </p:txEl>
                                          </p:spTgt>
                                        </p:tgtEl>
                                        <p:attrNameLst>
                                          <p:attrName>style.visibility</p:attrName>
                                        </p:attrNameLst>
                                      </p:cBhvr>
                                      <p:to>
                                        <p:strVal val="visible"/>
                                      </p:to>
                                    </p:set>
                                    <p:animEffect transition="in" filter="blinds(horizontal)">
                                      <p:cBhvr>
                                        <p:cTn id="10" dur="500"/>
                                        <p:tgtEl>
                                          <p:spTgt spid="446470">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46470">
                                            <p:txEl>
                                              <p:pRg st="2" end="2"/>
                                            </p:txEl>
                                          </p:spTgt>
                                        </p:tgtEl>
                                        <p:attrNameLst>
                                          <p:attrName>style.visibility</p:attrName>
                                        </p:attrNameLst>
                                      </p:cBhvr>
                                      <p:to>
                                        <p:strVal val="visible"/>
                                      </p:to>
                                    </p:set>
                                    <p:animEffect transition="in" filter="blinds(horizontal)">
                                      <p:cBhvr>
                                        <p:cTn id="13" dur="500"/>
                                        <p:tgtEl>
                                          <p:spTgt spid="446470">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46470">
                                            <p:txEl>
                                              <p:pRg st="3" end="3"/>
                                            </p:txEl>
                                          </p:spTgt>
                                        </p:tgtEl>
                                        <p:attrNameLst>
                                          <p:attrName>style.visibility</p:attrName>
                                        </p:attrNameLst>
                                      </p:cBhvr>
                                      <p:to>
                                        <p:strVal val="visible"/>
                                      </p:to>
                                    </p:set>
                                    <p:animEffect transition="in" filter="blinds(horizontal)">
                                      <p:cBhvr>
                                        <p:cTn id="16" dur="500"/>
                                        <p:tgtEl>
                                          <p:spTgt spid="446470">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46470">
                                            <p:txEl>
                                              <p:pRg st="4" end="4"/>
                                            </p:txEl>
                                          </p:spTgt>
                                        </p:tgtEl>
                                        <p:attrNameLst>
                                          <p:attrName>style.visibility</p:attrName>
                                        </p:attrNameLst>
                                      </p:cBhvr>
                                      <p:to>
                                        <p:strVal val="visible"/>
                                      </p:to>
                                    </p:set>
                                    <p:animEffect transition="in" filter="blinds(horizontal)">
                                      <p:cBhvr>
                                        <p:cTn id="19" dur="500"/>
                                        <p:tgtEl>
                                          <p:spTgt spid="446470">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46470">
                                            <p:txEl>
                                              <p:pRg st="5" end="5"/>
                                            </p:txEl>
                                          </p:spTgt>
                                        </p:tgtEl>
                                        <p:attrNameLst>
                                          <p:attrName>style.visibility</p:attrName>
                                        </p:attrNameLst>
                                      </p:cBhvr>
                                      <p:to>
                                        <p:strVal val="visible"/>
                                      </p:to>
                                    </p:set>
                                    <p:animEffect transition="in" filter="blinds(horizontal)">
                                      <p:cBhvr>
                                        <p:cTn id="22" dur="500"/>
                                        <p:tgtEl>
                                          <p:spTgt spid="446470">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46470">
                                            <p:txEl>
                                              <p:pRg st="6" end="6"/>
                                            </p:txEl>
                                          </p:spTgt>
                                        </p:tgtEl>
                                        <p:attrNameLst>
                                          <p:attrName>style.visibility</p:attrName>
                                        </p:attrNameLst>
                                      </p:cBhvr>
                                      <p:to>
                                        <p:strVal val="visible"/>
                                      </p:to>
                                    </p:set>
                                    <p:animEffect transition="in" filter="blinds(horizontal)">
                                      <p:cBhvr>
                                        <p:cTn id="25" dur="500"/>
                                        <p:tgtEl>
                                          <p:spTgt spid="446470">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46470">
                                            <p:txEl>
                                              <p:pRg st="7" end="7"/>
                                            </p:txEl>
                                          </p:spTgt>
                                        </p:tgtEl>
                                        <p:attrNameLst>
                                          <p:attrName>style.visibility</p:attrName>
                                        </p:attrNameLst>
                                      </p:cBhvr>
                                      <p:to>
                                        <p:strVal val="visible"/>
                                      </p:to>
                                    </p:set>
                                    <p:animEffect transition="in" filter="blinds(horizontal)">
                                      <p:cBhvr>
                                        <p:cTn id="28" dur="500"/>
                                        <p:tgtEl>
                                          <p:spTgt spid="446470">
                                            <p:txEl>
                                              <p:pRg st="7" end="7"/>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446471"/>
                                        </p:tgtEl>
                                        <p:attrNameLst>
                                          <p:attrName>style.visibility</p:attrName>
                                        </p:attrNameLst>
                                      </p:cBhvr>
                                      <p:to>
                                        <p:strVal val="visible"/>
                                      </p:to>
                                    </p:set>
                                    <p:animEffect transition="in" filter="blinds(horizontal)">
                                      <p:cBhvr>
                                        <p:cTn id="33" dur="500"/>
                                        <p:tgtEl>
                                          <p:spTgt spid="44647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46474"/>
                                        </p:tgtEl>
                                        <p:attrNameLst>
                                          <p:attrName>style.visibility</p:attrName>
                                        </p:attrNameLst>
                                      </p:cBhvr>
                                      <p:to>
                                        <p:strVal val="visible"/>
                                      </p:to>
                                    </p:set>
                                    <p:animEffect transition="in" filter="blinds(horizontal)">
                                      <p:cBhvr>
                                        <p:cTn id="38" dur="500"/>
                                        <p:tgtEl>
                                          <p:spTgt spid="446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7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ltLang="zh-CN" sz="3200" smtClean="0"/>
              <a:t>2.4 </a:t>
            </a:r>
            <a:r>
              <a:rPr lang="zh-CN" altLang="en-US" sz="3200" smtClean="0"/>
              <a:t>经典进程的同步问题</a:t>
            </a:r>
          </a:p>
        </p:txBody>
      </p:sp>
      <p:sp>
        <p:nvSpPr>
          <p:cNvPr id="74755" name="Text Box 3"/>
          <p:cNvSpPr txBox="1">
            <a:spLocks noChangeArrowheads="1"/>
          </p:cNvSpPr>
          <p:nvPr/>
        </p:nvSpPr>
        <p:spPr bwMode="auto">
          <a:xfrm>
            <a:off x="669925" y="782638"/>
            <a:ext cx="3252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spcBef>
                <a:spcPct val="0"/>
              </a:spcBef>
              <a:buFontTx/>
              <a:buNone/>
            </a:pPr>
            <a:r>
              <a:rPr kumimoji="0" lang="en-US" altLang="zh-CN" sz="2400">
                <a:solidFill>
                  <a:srgbClr val="000000"/>
                </a:solidFill>
                <a:latin typeface="楷体_GB2312" pitchFamily="49" charset="-122"/>
              </a:rPr>
              <a:t>2.4.2 </a:t>
            </a:r>
            <a:r>
              <a:rPr kumimoji="0" lang="zh-CN" altLang="en-US" sz="2400">
                <a:solidFill>
                  <a:srgbClr val="000000"/>
                </a:solidFill>
                <a:latin typeface="楷体_GB2312" pitchFamily="49" charset="-122"/>
              </a:rPr>
              <a:t>哲学家就餐问题</a:t>
            </a:r>
          </a:p>
        </p:txBody>
      </p:sp>
      <p:sp>
        <p:nvSpPr>
          <p:cNvPr id="74756" name="Rectangle 4"/>
          <p:cNvSpPr>
            <a:spLocks noChangeArrowheads="1"/>
          </p:cNvSpPr>
          <p:nvPr/>
        </p:nvSpPr>
        <p:spPr bwMode="auto">
          <a:xfrm>
            <a:off x="533400" y="11430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spcBef>
                <a:spcPct val="0"/>
              </a:spcBef>
              <a:buFontTx/>
              <a:buNone/>
            </a:pPr>
            <a:r>
              <a:rPr lang="en-US" altLang="zh-CN" sz="2400">
                <a:solidFill>
                  <a:srgbClr val="000000"/>
                </a:solidFill>
                <a:latin typeface="楷体_GB2312" pitchFamily="49" charset="-122"/>
              </a:rPr>
              <a:t>1</a:t>
            </a:r>
            <a:r>
              <a:rPr lang="zh-CN" altLang="en-US" sz="2400">
                <a:solidFill>
                  <a:srgbClr val="000000"/>
                </a:solidFill>
                <a:latin typeface="楷体_GB2312" pitchFamily="49" charset="-122"/>
              </a:rPr>
              <a:t>．</a:t>
            </a:r>
            <a:r>
              <a:rPr lang="zh-CN" altLang="en-US" sz="2400">
                <a:solidFill>
                  <a:srgbClr val="000000"/>
                </a:solidFill>
              </a:rPr>
              <a:t>利用</a:t>
            </a:r>
            <a:r>
              <a:rPr lang="zh-CN" altLang="en-US" sz="2400">
                <a:solidFill>
                  <a:srgbClr val="FF0000"/>
                </a:solidFill>
              </a:rPr>
              <a:t>记录型信号量</a:t>
            </a:r>
            <a:r>
              <a:rPr lang="zh-CN" altLang="en-US" sz="2400">
                <a:solidFill>
                  <a:srgbClr val="000000"/>
                </a:solidFill>
              </a:rPr>
              <a:t>解决哲学家进餐问题</a:t>
            </a:r>
            <a:endParaRPr lang="zh-CN" altLang="en-US" sz="2400" b="0">
              <a:solidFill>
                <a:srgbClr val="000000"/>
              </a:solidFill>
            </a:endParaRPr>
          </a:p>
        </p:txBody>
      </p:sp>
      <p:sp>
        <p:nvSpPr>
          <p:cNvPr id="74757" name="Rectangle 5"/>
          <p:cNvSpPr>
            <a:spLocks noChangeArrowheads="1"/>
          </p:cNvSpPr>
          <p:nvPr/>
        </p:nvSpPr>
        <p:spPr bwMode="auto">
          <a:xfrm>
            <a:off x="228600" y="16764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spcBef>
                <a:spcPct val="0"/>
              </a:spcBef>
              <a:buFontTx/>
              <a:buNone/>
            </a:pPr>
            <a:r>
              <a:rPr lang="en-US" altLang="zh-CN" sz="2400">
                <a:solidFill>
                  <a:srgbClr val="000000"/>
                </a:solidFill>
              </a:rPr>
              <a:t>       (1) </a:t>
            </a:r>
            <a:r>
              <a:rPr lang="zh-CN" altLang="en-US" sz="2400">
                <a:solidFill>
                  <a:srgbClr val="3333CC"/>
                </a:solidFill>
              </a:rPr>
              <a:t>至多只允许有四位哲学家同时去拿左边的筷子</a:t>
            </a:r>
            <a:endParaRPr lang="zh-CN" altLang="en-US" sz="2400" b="0">
              <a:solidFill>
                <a:srgbClr val="000000"/>
              </a:solidFill>
            </a:endParaRPr>
          </a:p>
        </p:txBody>
      </p:sp>
      <p:sp>
        <p:nvSpPr>
          <p:cNvPr id="447494" name="Text Box 6"/>
          <p:cNvSpPr txBox="1">
            <a:spLocks noChangeArrowheads="1"/>
          </p:cNvSpPr>
          <p:nvPr/>
        </p:nvSpPr>
        <p:spPr bwMode="auto">
          <a:xfrm>
            <a:off x="762000" y="2667000"/>
            <a:ext cx="4724400" cy="385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110000"/>
              </a:lnSpc>
              <a:spcBef>
                <a:spcPct val="0"/>
              </a:spcBef>
              <a:buFontTx/>
              <a:buNone/>
            </a:pPr>
            <a:r>
              <a:rPr lang="en-US" altLang="zh-CN" sz="2200" dirty="0">
                <a:solidFill>
                  <a:srgbClr val="000000"/>
                </a:solidFill>
                <a:ea typeface="宋体" panose="02010600030101010101" pitchFamily="2" charset="-122"/>
              </a:rPr>
              <a:t>while (true)</a:t>
            </a:r>
          </a:p>
          <a:p>
            <a:pPr eaLnBrk="1" hangingPunct="1">
              <a:lnSpc>
                <a:spcPct val="110000"/>
              </a:lnSpc>
              <a:spcBef>
                <a:spcPct val="0"/>
              </a:spcBef>
              <a:buFontTx/>
              <a:buNone/>
            </a:pPr>
            <a:r>
              <a:rPr lang="en-US" altLang="zh-CN" sz="2200" dirty="0">
                <a:solidFill>
                  <a:srgbClr val="000000"/>
                </a:solidFill>
                <a:ea typeface="宋体" panose="02010600030101010101" pitchFamily="2" charset="-122"/>
              </a:rPr>
              <a:t>{</a:t>
            </a:r>
          </a:p>
          <a:p>
            <a:pPr eaLnBrk="1" hangingPunct="1">
              <a:lnSpc>
                <a:spcPct val="110000"/>
              </a:lnSpc>
              <a:spcBef>
                <a:spcPct val="0"/>
              </a:spcBef>
              <a:buFontTx/>
              <a:buNone/>
            </a:pPr>
            <a:r>
              <a:rPr lang="en-US" altLang="zh-CN" sz="2200" dirty="0">
                <a:solidFill>
                  <a:srgbClr val="000000"/>
                </a:solidFill>
                <a:ea typeface="宋体" panose="02010600030101010101" pitchFamily="2" charset="-122"/>
              </a:rPr>
              <a:t>    </a:t>
            </a:r>
          </a:p>
          <a:p>
            <a:pPr eaLnBrk="1" hangingPunct="1">
              <a:lnSpc>
                <a:spcPct val="110000"/>
              </a:lnSpc>
              <a:spcBef>
                <a:spcPct val="0"/>
              </a:spcBef>
              <a:buFontTx/>
              <a:buNone/>
            </a:pPr>
            <a:r>
              <a:rPr lang="en-US" altLang="zh-CN" sz="2200" dirty="0">
                <a:solidFill>
                  <a:srgbClr val="000000"/>
                </a:solidFill>
                <a:ea typeface="宋体" panose="02010600030101010101" pitchFamily="2" charset="-122"/>
              </a:rPr>
              <a:t>     </a:t>
            </a:r>
            <a:r>
              <a:rPr lang="en-US" altLang="zh-CN" sz="2200" dirty="0" smtClean="0">
                <a:solidFill>
                  <a:srgbClr val="000000"/>
                </a:solidFill>
                <a:ea typeface="宋体" panose="02010600030101010101" pitchFamily="2" charset="-122"/>
              </a:rPr>
              <a:t>wait(</a:t>
            </a:r>
            <a:r>
              <a:rPr lang="zh-CN" altLang="en-US" sz="2000" dirty="0">
                <a:solidFill>
                  <a:srgbClr val="000000"/>
                </a:solidFill>
              </a:rPr>
              <a:t>筷子</a:t>
            </a:r>
            <a:r>
              <a:rPr lang="en-US" altLang="zh-CN" sz="2200" dirty="0" smtClean="0">
                <a:solidFill>
                  <a:srgbClr val="000000"/>
                </a:solidFill>
                <a:ea typeface="宋体" panose="02010600030101010101" pitchFamily="2" charset="-122"/>
              </a:rPr>
              <a:t>[</a:t>
            </a:r>
            <a:r>
              <a:rPr lang="en-US" altLang="zh-CN" sz="2200" dirty="0" err="1" smtClean="0">
                <a:solidFill>
                  <a:srgbClr val="000000"/>
                </a:solidFill>
                <a:ea typeface="宋体" panose="02010600030101010101" pitchFamily="2" charset="-122"/>
              </a:rPr>
              <a:t>i</a:t>
            </a:r>
            <a:r>
              <a:rPr lang="en-US" altLang="zh-CN" sz="2200" dirty="0">
                <a:solidFill>
                  <a:srgbClr val="000000"/>
                </a:solidFill>
                <a:ea typeface="宋体" panose="02010600030101010101" pitchFamily="2" charset="-122"/>
              </a:rPr>
              <a:t>]);</a:t>
            </a:r>
          </a:p>
          <a:p>
            <a:pPr eaLnBrk="1" hangingPunct="1">
              <a:lnSpc>
                <a:spcPct val="110000"/>
              </a:lnSpc>
              <a:spcBef>
                <a:spcPct val="0"/>
              </a:spcBef>
              <a:buFontTx/>
              <a:buNone/>
            </a:pPr>
            <a:r>
              <a:rPr lang="en-US" altLang="zh-CN" sz="2200" dirty="0">
                <a:solidFill>
                  <a:srgbClr val="000000"/>
                </a:solidFill>
                <a:ea typeface="宋体" panose="02010600030101010101" pitchFamily="2" charset="-122"/>
              </a:rPr>
              <a:t>     </a:t>
            </a:r>
            <a:r>
              <a:rPr lang="en-US" altLang="zh-CN" sz="2200" dirty="0" smtClean="0">
                <a:solidFill>
                  <a:srgbClr val="000000"/>
                </a:solidFill>
                <a:ea typeface="宋体" panose="02010600030101010101" pitchFamily="2" charset="-122"/>
              </a:rPr>
              <a:t>wait(</a:t>
            </a:r>
            <a:r>
              <a:rPr lang="zh-CN" altLang="en-US" sz="2000" dirty="0">
                <a:solidFill>
                  <a:srgbClr val="000000"/>
                </a:solidFill>
              </a:rPr>
              <a:t>筷子</a:t>
            </a:r>
            <a:r>
              <a:rPr lang="en-US" altLang="zh-CN" sz="2200" dirty="0" smtClean="0">
                <a:solidFill>
                  <a:srgbClr val="000000"/>
                </a:solidFill>
                <a:ea typeface="宋体" panose="02010600030101010101" pitchFamily="2" charset="-122"/>
              </a:rPr>
              <a:t>[(</a:t>
            </a:r>
            <a:r>
              <a:rPr lang="en-US" altLang="zh-CN" sz="2200" dirty="0" err="1">
                <a:solidFill>
                  <a:srgbClr val="000000"/>
                </a:solidFill>
                <a:ea typeface="宋体" panose="02010600030101010101" pitchFamily="2" charset="-122"/>
              </a:rPr>
              <a:t>i</a:t>
            </a:r>
            <a:r>
              <a:rPr lang="en-US" altLang="zh-CN" sz="2200" dirty="0">
                <a:solidFill>
                  <a:srgbClr val="000000"/>
                </a:solidFill>
                <a:ea typeface="宋体" panose="02010600030101010101" pitchFamily="2" charset="-122"/>
              </a:rPr>
              <a:t> + 1) % 5)];</a:t>
            </a:r>
          </a:p>
          <a:p>
            <a:pPr eaLnBrk="1" hangingPunct="1">
              <a:lnSpc>
                <a:spcPct val="110000"/>
              </a:lnSpc>
              <a:spcBef>
                <a:spcPct val="0"/>
              </a:spcBef>
              <a:buFontTx/>
              <a:buNone/>
            </a:pPr>
            <a:r>
              <a:rPr lang="en-US" altLang="zh-CN" sz="2200" dirty="0">
                <a:solidFill>
                  <a:srgbClr val="000000"/>
                </a:solidFill>
                <a:ea typeface="宋体" panose="02010600030101010101" pitchFamily="2" charset="-122"/>
              </a:rPr>
              <a:t>     </a:t>
            </a:r>
            <a:r>
              <a:rPr lang="zh-CN" altLang="en-US" sz="2200" dirty="0">
                <a:solidFill>
                  <a:srgbClr val="000000"/>
                </a:solidFill>
                <a:ea typeface="宋体" panose="02010600030101010101" pitchFamily="2" charset="-122"/>
              </a:rPr>
              <a:t>吃饭</a:t>
            </a:r>
          </a:p>
          <a:p>
            <a:pPr eaLnBrk="1" hangingPunct="1">
              <a:lnSpc>
                <a:spcPct val="110000"/>
              </a:lnSpc>
              <a:spcBef>
                <a:spcPct val="0"/>
              </a:spcBef>
              <a:buFontTx/>
              <a:buNone/>
            </a:pPr>
            <a:r>
              <a:rPr lang="zh-CN" altLang="en-US" sz="2200" dirty="0">
                <a:solidFill>
                  <a:srgbClr val="000000"/>
                </a:solidFill>
                <a:ea typeface="宋体" panose="02010600030101010101" pitchFamily="2" charset="-122"/>
              </a:rPr>
              <a:t>     </a:t>
            </a:r>
            <a:r>
              <a:rPr lang="en-US" altLang="zh-CN" sz="2200" dirty="0">
                <a:solidFill>
                  <a:srgbClr val="000000"/>
                </a:solidFill>
                <a:ea typeface="宋体" panose="02010600030101010101" pitchFamily="2" charset="-122"/>
              </a:rPr>
              <a:t>signal</a:t>
            </a:r>
            <a:r>
              <a:rPr lang="en-US" altLang="zh-CN" sz="2200" dirty="0" smtClean="0">
                <a:solidFill>
                  <a:srgbClr val="000000"/>
                </a:solidFill>
                <a:ea typeface="宋体" panose="02010600030101010101" pitchFamily="2" charset="-122"/>
              </a:rPr>
              <a:t>(</a:t>
            </a:r>
            <a:r>
              <a:rPr lang="zh-CN" altLang="en-US" sz="2000" dirty="0">
                <a:solidFill>
                  <a:srgbClr val="000000"/>
                </a:solidFill>
              </a:rPr>
              <a:t>筷子</a:t>
            </a:r>
            <a:r>
              <a:rPr lang="en-US" altLang="zh-CN" sz="2200" dirty="0" smtClean="0">
                <a:solidFill>
                  <a:srgbClr val="000000"/>
                </a:solidFill>
                <a:ea typeface="宋体" panose="02010600030101010101" pitchFamily="2" charset="-122"/>
              </a:rPr>
              <a:t>[(</a:t>
            </a:r>
            <a:r>
              <a:rPr lang="en-US" altLang="zh-CN" sz="2200" dirty="0" err="1">
                <a:solidFill>
                  <a:srgbClr val="000000"/>
                </a:solidFill>
                <a:ea typeface="宋体" panose="02010600030101010101" pitchFamily="2" charset="-122"/>
              </a:rPr>
              <a:t>i</a:t>
            </a:r>
            <a:r>
              <a:rPr lang="en-US" altLang="zh-CN" sz="2200" dirty="0">
                <a:solidFill>
                  <a:srgbClr val="000000"/>
                </a:solidFill>
                <a:ea typeface="宋体" panose="02010600030101010101" pitchFamily="2" charset="-122"/>
              </a:rPr>
              <a:t> + 1) % 5)];</a:t>
            </a:r>
          </a:p>
          <a:p>
            <a:pPr eaLnBrk="1" hangingPunct="1">
              <a:lnSpc>
                <a:spcPct val="110000"/>
              </a:lnSpc>
              <a:spcBef>
                <a:spcPct val="0"/>
              </a:spcBef>
              <a:buFontTx/>
              <a:buNone/>
            </a:pPr>
            <a:r>
              <a:rPr lang="en-US" altLang="zh-CN" sz="2200" dirty="0">
                <a:solidFill>
                  <a:srgbClr val="000000"/>
                </a:solidFill>
                <a:ea typeface="宋体" panose="02010600030101010101" pitchFamily="2" charset="-122"/>
              </a:rPr>
              <a:t>     signal</a:t>
            </a:r>
            <a:r>
              <a:rPr lang="en-US" altLang="zh-CN" sz="2200" dirty="0" smtClean="0">
                <a:solidFill>
                  <a:srgbClr val="000000"/>
                </a:solidFill>
                <a:ea typeface="宋体" panose="02010600030101010101" pitchFamily="2" charset="-122"/>
              </a:rPr>
              <a:t>(</a:t>
            </a:r>
            <a:r>
              <a:rPr lang="zh-CN" altLang="en-US" sz="2000" dirty="0">
                <a:solidFill>
                  <a:srgbClr val="000000"/>
                </a:solidFill>
              </a:rPr>
              <a:t>筷子</a:t>
            </a:r>
            <a:r>
              <a:rPr lang="en-US" altLang="zh-CN" sz="2200" dirty="0" smtClean="0">
                <a:solidFill>
                  <a:srgbClr val="000000"/>
                </a:solidFill>
                <a:ea typeface="宋体" panose="02010600030101010101" pitchFamily="2" charset="-122"/>
              </a:rPr>
              <a:t>[</a:t>
            </a:r>
            <a:r>
              <a:rPr lang="en-US" altLang="zh-CN" sz="2200" dirty="0" err="1">
                <a:solidFill>
                  <a:srgbClr val="000000"/>
                </a:solidFill>
                <a:ea typeface="宋体" panose="02010600030101010101" pitchFamily="2" charset="-122"/>
              </a:rPr>
              <a:t>i</a:t>
            </a:r>
            <a:r>
              <a:rPr lang="en-US" altLang="zh-CN" sz="2200" dirty="0">
                <a:solidFill>
                  <a:srgbClr val="000000"/>
                </a:solidFill>
                <a:ea typeface="宋体" panose="02010600030101010101" pitchFamily="2" charset="-122"/>
              </a:rPr>
              <a:t>]);</a:t>
            </a:r>
          </a:p>
          <a:p>
            <a:pPr eaLnBrk="1" hangingPunct="1">
              <a:lnSpc>
                <a:spcPct val="110000"/>
              </a:lnSpc>
              <a:spcBef>
                <a:spcPct val="0"/>
              </a:spcBef>
              <a:buFontTx/>
              <a:buNone/>
            </a:pPr>
            <a:endParaRPr lang="en-US" altLang="zh-CN" sz="2200" dirty="0">
              <a:solidFill>
                <a:srgbClr val="000000"/>
              </a:solidFill>
              <a:ea typeface="宋体" panose="02010600030101010101" pitchFamily="2" charset="-122"/>
            </a:endParaRPr>
          </a:p>
          <a:p>
            <a:pPr eaLnBrk="1" hangingPunct="1">
              <a:lnSpc>
                <a:spcPct val="110000"/>
              </a:lnSpc>
              <a:spcBef>
                <a:spcPct val="0"/>
              </a:spcBef>
              <a:buFontTx/>
              <a:buNone/>
            </a:pPr>
            <a:r>
              <a:rPr lang="en-US" altLang="zh-CN" sz="2200" dirty="0">
                <a:solidFill>
                  <a:srgbClr val="000000"/>
                </a:solidFill>
                <a:ea typeface="宋体" panose="02010600030101010101" pitchFamily="2" charset="-122"/>
              </a:rPr>
              <a:t>}</a:t>
            </a:r>
          </a:p>
        </p:txBody>
      </p:sp>
      <p:sp>
        <p:nvSpPr>
          <p:cNvPr id="74759" name="Text Box 7"/>
          <p:cNvSpPr txBox="1">
            <a:spLocks noChangeArrowheads="1"/>
          </p:cNvSpPr>
          <p:nvPr/>
        </p:nvSpPr>
        <p:spPr bwMode="auto">
          <a:xfrm>
            <a:off x="304800" y="2133600"/>
            <a:ext cx="85344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None/>
            </a:pPr>
            <a:r>
              <a:rPr lang="zh-CN" altLang="en-US" sz="2400">
                <a:solidFill>
                  <a:srgbClr val="000000"/>
                </a:solidFill>
              </a:rPr>
              <a:t>设置信号量</a:t>
            </a:r>
            <a:r>
              <a:rPr lang="en-US" altLang="zh-CN" sz="2400">
                <a:solidFill>
                  <a:srgbClr val="000000"/>
                </a:solidFill>
              </a:rPr>
              <a:t>room</a:t>
            </a:r>
            <a:r>
              <a:rPr lang="zh-CN" altLang="en-US" sz="2400">
                <a:solidFill>
                  <a:srgbClr val="000000"/>
                </a:solidFill>
              </a:rPr>
              <a:t>，初值为</a:t>
            </a:r>
            <a:r>
              <a:rPr lang="en-US" altLang="zh-CN" sz="2400">
                <a:solidFill>
                  <a:srgbClr val="000000"/>
                </a:solidFill>
              </a:rPr>
              <a:t>4</a:t>
            </a:r>
            <a:r>
              <a:rPr lang="zh-CN" altLang="en-US" sz="2400">
                <a:solidFill>
                  <a:srgbClr val="000000"/>
                </a:solidFill>
              </a:rPr>
              <a:t>，表示最多允许四位哲学家就坐。</a:t>
            </a:r>
          </a:p>
        </p:txBody>
      </p:sp>
      <p:sp>
        <p:nvSpPr>
          <p:cNvPr id="447496" name="Text Box 8"/>
          <p:cNvSpPr txBox="1">
            <a:spLocks noChangeArrowheads="1"/>
          </p:cNvSpPr>
          <p:nvPr/>
        </p:nvSpPr>
        <p:spPr bwMode="auto">
          <a:xfrm>
            <a:off x="1143000" y="3429000"/>
            <a:ext cx="184308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None/>
            </a:pPr>
            <a:r>
              <a:rPr lang="en-US" altLang="zh-CN" sz="2400">
                <a:solidFill>
                  <a:srgbClr val="0000FF"/>
                </a:solidFill>
              </a:rPr>
              <a:t>wait(room);</a:t>
            </a:r>
          </a:p>
        </p:txBody>
      </p:sp>
      <p:sp>
        <p:nvSpPr>
          <p:cNvPr id="447497" name="Text Box 9"/>
          <p:cNvSpPr txBox="1">
            <a:spLocks noChangeArrowheads="1"/>
          </p:cNvSpPr>
          <p:nvPr/>
        </p:nvSpPr>
        <p:spPr bwMode="auto">
          <a:xfrm>
            <a:off x="1170214" y="5638800"/>
            <a:ext cx="213042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lnSpc>
                <a:spcPct val="80000"/>
              </a:lnSpc>
              <a:buFontTx/>
              <a:buNone/>
            </a:pPr>
            <a:r>
              <a:rPr lang="en-US" altLang="zh-CN" sz="2400">
                <a:solidFill>
                  <a:srgbClr val="0000FF"/>
                </a:solidFill>
              </a:rPr>
              <a:t>signal(room);</a:t>
            </a:r>
          </a:p>
        </p:txBody>
      </p:sp>
    </p:spTree>
    <p:extLst>
      <p:ext uri="{BB962C8B-B14F-4D97-AF65-F5344CB8AC3E}">
        <p14:creationId xmlns:p14="http://schemas.microsoft.com/office/powerpoint/2010/main" val="2435275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7494">
                                            <p:txEl>
                                              <p:pRg st="0" end="0"/>
                                            </p:txEl>
                                          </p:spTgt>
                                        </p:tgtEl>
                                        <p:attrNameLst>
                                          <p:attrName>style.visibility</p:attrName>
                                        </p:attrNameLst>
                                      </p:cBhvr>
                                      <p:to>
                                        <p:strVal val="visible"/>
                                      </p:to>
                                    </p:set>
                                    <p:animEffect transition="in" filter="blinds(horizontal)">
                                      <p:cBhvr>
                                        <p:cTn id="7" dur="500"/>
                                        <p:tgtEl>
                                          <p:spTgt spid="44749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47494">
                                            <p:txEl>
                                              <p:pRg st="1" end="1"/>
                                            </p:txEl>
                                          </p:spTgt>
                                        </p:tgtEl>
                                        <p:attrNameLst>
                                          <p:attrName>style.visibility</p:attrName>
                                        </p:attrNameLst>
                                      </p:cBhvr>
                                      <p:to>
                                        <p:strVal val="visible"/>
                                      </p:to>
                                    </p:set>
                                    <p:animEffect transition="in" filter="blinds(horizontal)">
                                      <p:cBhvr>
                                        <p:cTn id="10" dur="500"/>
                                        <p:tgtEl>
                                          <p:spTgt spid="44749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47494">
                                            <p:txEl>
                                              <p:pRg st="2" end="2"/>
                                            </p:txEl>
                                          </p:spTgt>
                                        </p:tgtEl>
                                        <p:attrNameLst>
                                          <p:attrName>style.visibility</p:attrName>
                                        </p:attrNameLst>
                                      </p:cBhvr>
                                      <p:to>
                                        <p:strVal val="visible"/>
                                      </p:to>
                                    </p:set>
                                    <p:animEffect transition="in" filter="blinds(horizontal)">
                                      <p:cBhvr>
                                        <p:cTn id="13" dur="500"/>
                                        <p:tgtEl>
                                          <p:spTgt spid="44749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47494">
                                            <p:txEl>
                                              <p:pRg st="3" end="3"/>
                                            </p:txEl>
                                          </p:spTgt>
                                        </p:tgtEl>
                                        <p:attrNameLst>
                                          <p:attrName>style.visibility</p:attrName>
                                        </p:attrNameLst>
                                      </p:cBhvr>
                                      <p:to>
                                        <p:strVal val="visible"/>
                                      </p:to>
                                    </p:set>
                                    <p:animEffect transition="in" filter="blinds(horizontal)">
                                      <p:cBhvr>
                                        <p:cTn id="16" dur="500"/>
                                        <p:tgtEl>
                                          <p:spTgt spid="447494">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47494">
                                            <p:txEl>
                                              <p:pRg st="4" end="4"/>
                                            </p:txEl>
                                          </p:spTgt>
                                        </p:tgtEl>
                                        <p:attrNameLst>
                                          <p:attrName>style.visibility</p:attrName>
                                        </p:attrNameLst>
                                      </p:cBhvr>
                                      <p:to>
                                        <p:strVal val="visible"/>
                                      </p:to>
                                    </p:set>
                                    <p:animEffect transition="in" filter="blinds(horizontal)">
                                      <p:cBhvr>
                                        <p:cTn id="19" dur="500"/>
                                        <p:tgtEl>
                                          <p:spTgt spid="447494">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47494">
                                            <p:txEl>
                                              <p:pRg st="5" end="5"/>
                                            </p:txEl>
                                          </p:spTgt>
                                        </p:tgtEl>
                                        <p:attrNameLst>
                                          <p:attrName>style.visibility</p:attrName>
                                        </p:attrNameLst>
                                      </p:cBhvr>
                                      <p:to>
                                        <p:strVal val="visible"/>
                                      </p:to>
                                    </p:set>
                                    <p:animEffect transition="in" filter="blinds(horizontal)">
                                      <p:cBhvr>
                                        <p:cTn id="22" dur="500"/>
                                        <p:tgtEl>
                                          <p:spTgt spid="447494">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47494">
                                            <p:txEl>
                                              <p:pRg st="6" end="6"/>
                                            </p:txEl>
                                          </p:spTgt>
                                        </p:tgtEl>
                                        <p:attrNameLst>
                                          <p:attrName>style.visibility</p:attrName>
                                        </p:attrNameLst>
                                      </p:cBhvr>
                                      <p:to>
                                        <p:strVal val="visible"/>
                                      </p:to>
                                    </p:set>
                                    <p:animEffect transition="in" filter="blinds(horizontal)">
                                      <p:cBhvr>
                                        <p:cTn id="25" dur="500"/>
                                        <p:tgtEl>
                                          <p:spTgt spid="447494">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47494">
                                            <p:txEl>
                                              <p:pRg st="7" end="7"/>
                                            </p:txEl>
                                          </p:spTgt>
                                        </p:tgtEl>
                                        <p:attrNameLst>
                                          <p:attrName>style.visibility</p:attrName>
                                        </p:attrNameLst>
                                      </p:cBhvr>
                                      <p:to>
                                        <p:strVal val="visible"/>
                                      </p:to>
                                    </p:set>
                                    <p:animEffect transition="in" filter="blinds(horizontal)">
                                      <p:cBhvr>
                                        <p:cTn id="28" dur="500"/>
                                        <p:tgtEl>
                                          <p:spTgt spid="447494">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447494">
                                            <p:txEl>
                                              <p:pRg st="9" end="9"/>
                                            </p:txEl>
                                          </p:spTgt>
                                        </p:tgtEl>
                                        <p:attrNameLst>
                                          <p:attrName>style.visibility</p:attrName>
                                        </p:attrNameLst>
                                      </p:cBhvr>
                                      <p:to>
                                        <p:strVal val="visible"/>
                                      </p:to>
                                    </p:set>
                                    <p:animEffect transition="in" filter="blinds(horizontal)">
                                      <p:cBhvr>
                                        <p:cTn id="31" dur="500"/>
                                        <p:tgtEl>
                                          <p:spTgt spid="447494">
                                            <p:txEl>
                                              <p:pRg st="9" end="9"/>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47496"/>
                                        </p:tgtEl>
                                        <p:attrNameLst>
                                          <p:attrName>style.visibility</p:attrName>
                                        </p:attrNameLst>
                                      </p:cBhvr>
                                      <p:to>
                                        <p:strVal val="visible"/>
                                      </p:to>
                                    </p:set>
                                    <p:animEffect transition="in" filter="blinds(horizontal)">
                                      <p:cBhvr>
                                        <p:cTn id="36" dur="500"/>
                                        <p:tgtEl>
                                          <p:spTgt spid="44749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447497"/>
                                        </p:tgtEl>
                                        <p:attrNameLst>
                                          <p:attrName>style.visibility</p:attrName>
                                        </p:attrNameLst>
                                      </p:cBhvr>
                                      <p:to>
                                        <p:strVal val="visible"/>
                                      </p:to>
                                    </p:set>
                                    <p:animEffect transition="in" filter="blinds(horizontal)">
                                      <p:cBhvr>
                                        <p:cTn id="41" dur="500"/>
                                        <p:tgtEl>
                                          <p:spTgt spid="447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6" grpId="0"/>
      <p:bldP spid="44749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zh-CN" sz="3200" smtClean="0"/>
              <a:t>2.4 </a:t>
            </a:r>
            <a:r>
              <a:rPr lang="zh-CN" altLang="en-US" sz="3200" smtClean="0"/>
              <a:t>经典进程的同步问题</a:t>
            </a:r>
          </a:p>
        </p:txBody>
      </p:sp>
      <p:sp>
        <p:nvSpPr>
          <p:cNvPr id="75779" name="Text Box 3"/>
          <p:cNvSpPr txBox="1">
            <a:spLocks noChangeArrowheads="1"/>
          </p:cNvSpPr>
          <p:nvPr/>
        </p:nvSpPr>
        <p:spPr bwMode="auto">
          <a:xfrm>
            <a:off x="669925" y="782638"/>
            <a:ext cx="3252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spcBef>
                <a:spcPct val="0"/>
              </a:spcBef>
              <a:buFontTx/>
              <a:buNone/>
            </a:pPr>
            <a:r>
              <a:rPr kumimoji="0" lang="en-US" altLang="zh-CN" sz="2400">
                <a:solidFill>
                  <a:srgbClr val="000000"/>
                </a:solidFill>
                <a:latin typeface="楷体_GB2312" pitchFamily="49" charset="-122"/>
              </a:rPr>
              <a:t>2.4.2 </a:t>
            </a:r>
            <a:r>
              <a:rPr kumimoji="0" lang="zh-CN" altLang="en-US" sz="2400">
                <a:solidFill>
                  <a:srgbClr val="000000"/>
                </a:solidFill>
                <a:latin typeface="楷体_GB2312" pitchFamily="49" charset="-122"/>
              </a:rPr>
              <a:t>哲学家就餐问题</a:t>
            </a:r>
          </a:p>
        </p:txBody>
      </p:sp>
      <p:sp>
        <p:nvSpPr>
          <p:cNvPr id="75780" name="Rectangle 4"/>
          <p:cNvSpPr>
            <a:spLocks noChangeArrowheads="1"/>
          </p:cNvSpPr>
          <p:nvPr/>
        </p:nvSpPr>
        <p:spPr bwMode="auto">
          <a:xfrm>
            <a:off x="533400" y="13716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spcBef>
                <a:spcPct val="0"/>
              </a:spcBef>
              <a:buFontTx/>
              <a:buNone/>
            </a:pPr>
            <a:r>
              <a:rPr lang="en-US" altLang="zh-CN" sz="2400">
                <a:solidFill>
                  <a:srgbClr val="000000"/>
                </a:solidFill>
                <a:latin typeface="楷体_GB2312" pitchFamily="49" charset="-122"/>
              </a:rPr>
              <a:t>1</a:t>
            </a:r>
            <a:r>
              <a:rPr lang="zh-CN" altLang="en-US" sz="2400">
                <a:solidFill>
                  <a:srgbClr val="000000"/>
                </a:solidFill>
                <a:latin typeface="楷体_GB2312" pitchFamily="49" charset="-122"/>
              </a:rPr>
              <a:t>．</a:t>
            </a:r>
            <a:r>
              <a:rPr lang="zh-CN" altLang="en-US" sz="2400">
                <a:solidFill>
                  <a:srgbClr val="000000"/>
                </a:solidFill>
              </a:rPr>
              <a:t>利用</a:t>
            </a:r>
            <a:r>
              <a:rPr lang="zh-CN" altLang="en-US" sz="2400">
                <a:solidFill>
                  <a:srgbClr val="FF0000"/>
                </a:solidFill>
              </a:rPr>
              <a:t>记录型信号量</a:t>
            </a:r>
            <a:r>
              <a:rPr lang="zh-CN" altLang="en-US" sz="2400">
                <a:solidFill>
                  <a:srgbClr val="000000"/>
                </a:solidFill>
              </a:rPr>
              <a:t>解决哲学家进餐问题</a:t>
            </a:r>
            <a:endParaRPr lang="zh-CN" altLang="en-US" sz="2400" b="0">
              <a:solidFill>
                <a:srgbClr val="000000"/>
              </a:solidFill>
            </a:endParaRPr>
          </a:p>
        </p:txBody>
      </p:sp>
      <p:sp>
        <p:nvSpPr>
          <p:cNvPr id="75781" name="Rectangle 5"/>
          <p:cNvSpPr>
            <a:spLocks noChangeArrowheads="1"/>
          </p:cNvSpPr>
          <p:nvPr/>
        </p:nvSpPr>
        <p:spPr bwMode="auto">
          <a:xfrm>
            <a:off x="533400" y="1981200"/>
            <a:ext cx="81534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spcBef>
                <a:spcPct val="0"/>
              </a:spcBef>
              <a:buFontTx/>
              <a:buNone/>
            </a:pPr>
            <a:r>
              <a:rPr lang="en-US" altLang="zh-CN" sz="2400">
                <a:solidFill>
                  <a:srgbClr val="000000"/>
                </a:solidFill>
              </a:rPr>
              <a:t>       (2) </a:t>
            </a:r>
            <a:r>
              <a:rPr lang="zh-CN" altLang="en-US" sz="2400">
                <a:solidFill>
                  <a:srgbClr val="3333CC"/>
                </a:solidFill>
              </a:rPr>
              <a:t>仅当哲学家的左、右两只筷子均可用时，才允许他拿起筷子进餐</a:t>
            </a:r>
            <a:r>
              <a:rPr lang="zh-CN" altLang="en-US" sz="2400">
                <a:solidFill>
                  <a:srgbClr val="000000"/>
                </a:solidFill>
              </a:rPr>
              <a:t>。</a:t>
            </a:r>
          </a:p>
          <a:p>
            <a:pPr eaLnBrk="1" hangingPunct="1">
              <a:spcBef>
                <a:spcPct val="0"/>
              </a:spcBef>
              <a:buFontTx/>
              <a:buNone/>
            </a:pPr>
            <a:r>
              <a:rPr lang="zh-CN" altLang="en-US" sz="2400">
                <a:solidFill>
                  <a:srgbClr val="000000"/>
                </a:solidFill>
              </a:rPr>
              <a:t>       </a:t>
            </a:r>
            <a:r>
              <a:rPr lang="en-US" altLang="zh-CN" sz="2400">
                <a:solidFill>
                  <a:srgbClr val="000000"/>
                </a:solidFill>
              </a:rPr>
              <a:t>(3) </a:t>
            </a:r>
            <a:r>
              <a:rPr lang="zh-CN" altLang="en-US" sz="2400">
                <a:solidFill>
                  <a:srgbClr val="3333CC"/>
                </a:solidFill>
              </a:rPr>
              <a:t>规定奇数号哲学家先拿他左边的筷子，然后再去拿右边的筷子；而偶数号哲学家则相反</a:t>
            </a:r>
            <a:r>
              <a:rPr lang="zh-CN" altLang="en-US" sz="2400">
                <a:solidFill>
                  <a:srgbClr val="000000"/>
                </a:solidFill>
              </a:rPr>
              <a:t>。按此规定，将是</a:t>
            </a:r>
            <a:r>
              <a:rPr lang="en-US" altLang="zh-CN" sz="2400">
                <a:solidFill>
                  <a:srgbClr val="000000"/>
                </a:solidFill>
              </a:rPr>
              <a:t>1</a:t>
            </a:r>
            <a:r>
              <a:rPr lang="zh-CN" altLang="en-US" sz="2400">
                <a:solidFill>
                  <a:srgbClr val="000000"/>
                </a:solidFill>
              </a:rPr>
              <a:t>、 </a:t>
            </a:r>
            <a:r>
              <a:rPr lang="en-US" altLang="zh-CN" sz="2400">
                <a:solidFill>
                  <a:srgbClr val="000000"/>
                </a:solidFill>
              </a:rPr>
              <a:t>2</a:t>
            </a:r>
            <a:r>
              <a:rPr lang="zh-CN" altLang="en-US" sz="2400">
                <a:solidFill>
                  <a:srgbClr val="000000"/>
                </a:solidFill>
              </a:rPr>
              <a:t>号哲学家竞争</a:t>
            </a:r>
            <a:r>
              <a:rPr lang="en-US" altLang="zh-CN" sz="2400">
                <a:solidFill>
                  <a:srgbClr val="000000"/>
                </a:solidFill>
              </a:rPr>
              <a:t>1</a:t>
            </a:r>
            <a:r>
              <a:rPr lang="zh-CN" altLang="en-US" sz="2400">
                <a:solidFill>
                  <a:srgbClr val="000000"/>
                </a:solidFill>
              </a:rPr>
              <a:t>号筷子；</a:t>
            </a:r>
            <a:r>
              <a:rPr lang="en-US" altLang="zh-CN" sz="2400">
                <a:solidFill>
                  <a:srgbClr val="000000"/>
                </a:solidFill>
              </a:rPr>
              <a:t>3</a:t>
            </a:r>
            <a:r>
              <a:rPr lang="zh-CN" altLang="en-US" sz="2400">
                <a:solidFill>
                  <a:srgbClr val="000000"/>
                </a:solidFill>
              </a:rPr>
              <a:t>、</a:t>
            </a:r>
            <a:r>
              <a:rPr lang="en-US" altLang="zh-CN" sz="2400">
                <a:solidFill>
                  <a:srgbClr val="000000"/>
                </a:solidFill>
              </a:rPr>
              <a:t>4</a:t>
            </a:r>
            <a:r>
              <a:rPr lang="zh-CN" altLang="en-US" sz="2400">
                <a:solidFill>
                  <a:srgbClr val="000000"/>
                </a:solidFill>
              </a:rPr>
              <a:t>号哲学家竞争</a:t>
            </a:r>
            <a:r>
              <a:rPr lang="en-US" altLang="zh-CN" sz="2400">
                <a:solidFill>
                  <a:srgbClr val="000000"/>
                </a:solidFill>
              </a:rPr>
              <a:t>3</a:t>
            </a:r>
            <a:r>
              <a:rPr lang="zh-CN" altLang="en-US" sz="2400">
                <a:solidFill>
                  <a:srgbClr val="000000"/>
                </a:solidFill>
              </a:rPr>
              <a:t>号筷子。即五位哲学家都先竞争奇数号筷子，获得后，再去竞争偶数号筷子，最后总会有一位哲学家能获得两只筷子而进餐。</a:t>
            </a:r>
            <a:r>
              <a:rPr lang="zh-CN" altLang="en-US" sz="2400" b="0">
                <a:solidFill>
                  <a:srgbClr val="000000"/>
                </a:solidFill>
              </a:rPr>
              <a:t> </a:t>
            </a:r>
          </a:p>
        </p:txBody>
      </p:sp>
    </p:spTree>
    <p:extLst>
      <p:ext uri="{BB962C8B-B14F-4D97-AF65-F5344CB8AC3E}">
        <p14:creationId xmlns:p14="http://schemas.microsoft.com/office/powerpoint/2010/main" val="9432603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zh-CN" sz="3200" smtClean="0"/>
              <a:t>2.4 </a:t>
            </a:r>
            <a:r>
              <a:rPr lang="zh-CN" altLang="en-US" sz="3200" smtClean="0"/>
              <a:t>经典进程的同步问题</a:t>
            </a:r>
          </a:p>
        </p:txBody>
      </p:sp>
      <p:sp>
        <p:nvSpPr>
          <p:cNvPr id="76803" name="Text Box 3"/>
          <p:cNvSpPr txBox="1">
            <a:spLocks noChangeArrowheads="1"/>
          </p:cNvSpPr>
          <p:nvPr/>
        </p:nvSpPr>
        <p:spPr bwMode="auto">
          <a:xfrm>
            <a:off x="669925" y="782638"/>
            <a:ext cx="3252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spcBef>
                <a:spcPct val="0"/>
              </a:spcBef>
              <a:buFontTx/>
              <a:buNone/>
            </a:pPr>
            <a:r>
              <a:rPr kumimoji="0" lang="en-US" altLang="zh-CN" sz="2400">
                <a:solidFill>
                  <a:srgbClr val="000000"/>
                </a:solidFill>
                <a:latin typeface="楷体_GB2312" pitchFamily="49" charset="-122"/>
              </a:rPr>
              <a:t>2.4.2 </a:t>
            </a:r>
            <a:r>
              <a:rPr kumimoji="0" lang="zh-CN" altLang="en-US" sz="2400">
                <a:solidFill>
                  <a:srgbClr val="000000"/>
                </a:solidFill>
                <a:latin typeface="楷体_GB2312" pitchFamily="49" charset="-122"/>
              </a:rPr>
              <a:t>哲学家就餐问题</a:t>
            </a:r>
          </a:p>
        </p:txBody>
      </p:sp>
      <p:sp>
        <p:nvSpPr>
          <p:cNvPr id="76804" name="Rectangle 4"/>
          <p:cNvSpPr>
            <a:spLocks noChangeArrowheads="1"/>
          </p:cNvSpPr>
          <p:nvPr/>
        </p:nvSpPr>
        <p:spPr bwMode="auto">
          <a:xfrm>
            <a:off x="533400" y="13716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spcBef>
                <a:spcPct val="0"/>
              </a:spcBef>
              <a:buFontTx/>
              <a:buNone/>
            </a:pPr>
            <a:r>
              <a:rPr lang="en-US" altLang="zh-CN" sz="2400">
                <a:solidFill>
                  <a:srgbClr val="000000"/>
                </a:solidFill>
                <a:latin typeface="楷体_GB2312" pitchFamily="49" charset="-122"/>
              </a:rPr>
              <a:t>2</a:t>
            </a:r>
            <a:r>
              <a:rPr lang="zh-CN" altLang="en-US" sz="2400">
                <a:solidFill>
                  <a:srgbClr val="000000"/>
                </a:solidFill>
                <a:latin typeface="楷体_GB2312" pitchFamily="49" charset="-122"/>
              </a:rPr>
              <a:t>．</a:t>
            </a:r>
            <a:r>
              <a:rPr lang="zh-CN" altLang="en-US" sz="2400">
                <a:solidFill>
                  <a:srgbClr val="000000"/>
                </a:solidFill>
              </a:rPr>
              <a:t>利用</a:t>
            </a:r>
            <a:r>
              <a:rPr lang="en-US" altLang="zh-CN" sz="2400">
                <a:solidFill>
                  <a:srgbClr val="FF0000"/>
                </a:solidFill>
              </a:rPr>
              <a:t>AND</a:t>
            </a:r>
            <a:r>
              <a:rPr lang="zh-CN" altLang="en-US" sz="2400">
                <a:solidFill>
                  <a:srgbClr val="FF0000"/>
                </a:solidFill>
              </a:rPr>
              <a:t>型信号量</a:t>
            </a:r>
            <a:r>
              <a:rPr lang="zh-CN" altLang="en-US" sz="2400">
                <a:solidFill>
                  <a:srgbClr val="000000"/>
                </a:solidFill>
              </a:rPr>
              <a:t>解决哲学家进餐问题</a:t>
            </a:r>
            <a:endParaRPr lang="zh-CN" altLang="en-US" sz="2400" b="0">
              <a:solidFill>
                <a:srgbClr val="000000"/>
              </a:solidFill>
            </a:endParaRPr>
          </a:p>
        </p:txBody>
      </p:sp>
      <p:sp>
        <p:nvSpPr>
          <p:cNvPr id="76805" name="Rectangle 5"/>
          <p:cNvSpPr>
            <a:spLocks noChangeArrowheads="1"/>
          </p:cNvSpPr>
          <p:nvPr/>
        </p:nvSpPr>
        <p:spPr bwMode="auto">
          <a:xfrm>
            <a:off x="533400" y="19812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spcBef>
                <a:spcPct val="0"/>
              </a:spcBef>
              <a:buFontTx/>
              <a:buNone/>
            </a:pPr>
            <a:endParaRPr lang="zh-CN" altLang="zh-CN" sz="2400" b="0">
              <a:solidFill>
                <a:srgbClr val="000000"/>
              </a:solidFill>
            </a:endParaRPr>
          </a:p>
        </p:txBody>
      </p:sp>
      <p:sp>
        <p:nvSpPr>
          <p:cNvPr id="76806" name="Rectangle 6"/>
          <p:cNvSpPr>
            <a:spLocks noChangeArrowheads="1"/>
          </p:cNvSpPr>
          <p:nvPr/>
        </p:nvSpPr>
        <p:spPr bwMode="auto">
          <a:xfrm>
            <a:off x="609600" y="1981200"/>
            <a:ext cx="79248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spcBef>
                <a:spcPct val="0"/>
              </a:spcBef>
              <a:buFontTx/>
              <a:buNone/>
            </a:pPr>
            <a:r>
              <a:rPr kumimoji="0" lang="zh-CN" altLang="en-US" sz="2400">
                <a:solidFill>
                  <a:srgbClr val="000000"/>
                </a:solidFill>
              </a:rPr>
              <a:t>哲学家问题的第一种解法可能会产生死锁，原因是每个哲学家需要两根筷子才能就餐（一个进程需要先获得两个共享资源后方能执行其任务），而当每个哲学家均拿起一根筷子时（每个进程均占有部分资源，因需要等待其余资源而阻塞），就会使得系统无法推进，产生</a:t>
            </a:r>
            <a:r>
              <a:rPr kumimoji="0" lang="zh-CN" altLang="en-US" sz="2400">
                <a:solidFill>
                  <a:srgbClr val="FF0000"/>
                </a:solidFill>
              </a:rPr>
              <a:t>死锁</a:t>
            </a:r>
            <a:r>
              <a:rPr kumimoji="0" lang="zh-CN" altLang="en-US" sz="2400">
                <a:solidFill>
                  <a:srgbClr val="000000"/>
                </a:solidFill>
              </a:rPr>
              <a:t>。</a:t>
            </a:r>
            <a:endParaRPr kumimoji="0" lang="zh-CN" altLang="en-US" sz="2400">
              <a:solidFill>
                <a:srgbClr val="000000"/>
              </a:solidFill>
              <a:ea typeface="宋体" panose="02010600030101010101" pitchFamily="2" charset="-122"/>
            </a:endParaRPr>
          </a:p>
        </p:txBody>
      </p:sp>
      <p:sp>
        <p:nvSpPr>
          <p:cNvPr id="76807" name="Rectangle 7"/>
          <p:cNvSpPr>
            <a:spLocks noChangeArrowheads="1"/>
          </p:cNvSpPr>
          <p:nvPr/>
        </p:nvSpPr>
        <p:spPr bwMode="auto">
          <a:xfrm>
            <a:off x="762000" y="4114800"/>
            <a:ext cx="7620000" cy="822325"/>
          </a:xfrm>
          <a:prstGeom prst="rect">
            <a:avLst/>
          </a:prstGeom>
          <a:solidFill>
            <a:srgbClr val="C0C0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60363">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eaLnBrk="1" hangingPunct="1">
              <a:spcBef>
                <a:spcPct val="0"/>
              </a:spcBef>
              <a:buFontTx/>
              <a:buNone/>
            </a:pPr>
            <a:r>
              <a:rPr lang="zh-CN" altLang="en-US" sz="2400">
                <a:solidFill>
                  <a:srgbClr val="000000"/>
                </a:solidFill>
              </a:rPr>
              <a:t>当进程同时要求的共享资源愈多时，发生进程死锁的可能性也就愈大。  </a:t>
            </a:r>
          </a:p>
        </p:txBody>
      </p:sp>
    </p:spTree>
    <p:extLst>
      <p:ext uri="{BB962C8B-B14F-4D97-AF65-F5344CB8AC3E}">
        <p14:creationId xmlns:p14="http://schemas.microsoft.com/office/powerpoint/2010/main" val="28688609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zh-CN" sz="3200" dirty="0" smtClean="0"/>
              <a:t> </a:t>
            </a:r>
            <a:r>
              <a:rPr lang="zh-CN" altLang="en-US" sz="3200" dirty="0" smtClean="0"/>
              <a:t>经典进程的同步问题</a:t>
            </a:r>
          </a:p>
        </p:txBody>
      </p:sp>
      <p:sp>
        <p:nvSpPr>
          <p:cNvPr id="82947" name="Text Box 3"/>
          <p:cNvSpPr txBox="1">
            <a:spLocks noChangeArrowheads="1"/>
          </p:cNvSpPr>
          <p:nvPr/>
        </p:nvSpPr>
        <p:spPr bwMode="auto">
          <a:xfrm>
            <a:off x="560388" y="914400"/>
            <a:ext cx="18870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None/>
            </a:pPr>
            <a:r>
              <a:rPr lang="en-US" altLang="zh-CN" sz="2400" dirty="0" smtClean="0">
                <a:solidFill>
                  <a:srgbClr val="000000"/>
                </a:solidFill>
                <a:latin typeface="楷体_GB2312" pitchFamily="49" charset="-122"/>
              </a:rPr>
              <a:t> </a:t>
            </a:r>
            <a:r>
              <a:rPr lang="zh-CN" altLang="en-US" sz="2400" dirty="0">
                <a:solidFill>
                  <a:srgbClr val="000000"/>
                </a:solidFill>
                <a:latin typeface="楷体_GB2312" pitchFamily="49" charset="-122"/>
              </a:rPr>
              <a:t>读写者问题</a:t>
            </a:r>
          </a:p>
        </p:txBody>
      </p:sp>
      <p:sp>
        <p:nvSpPr>
          <p:cNvPr id="82948" name="Rectangle 4"/>
          <p:cNvSpPr>
            <a:spLocks noChangeArrowheads="1"/>
          </p:cNvSpPr>
          <p:nvPr/>
        </p:nvSpPr>
        <p:spPr bwMode="auto">
          <a:xfrm>
            <a:off x="533400" y="1371600"/>
            <a:ext cx="8077200"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lnSpc>
                <a:spcPct val="90000"/>
              </a:lnSpc>
              <a:spcAft>
                <a:spcPct val="0"/>
              </a:spcAft>
              <a:buClr>
                <a:srgbClr val="808080"/>
              </a:buClr>
              <a:buSzPct val="75000"/>
              <a:buFont typeface="Wingdings" panose="05000000000000000000" pitchFamily="2" charset="2"/>
              <a:buNone/>
            </a:pPr>
            <a:r>
              <a:rPr lang="zh-CN" altLang="en-US" sz="2400">
                <a:solidFill>
                  <a:srgbClr val="000000"/>
                </a:solidFill>
              </a:rPr>
              <a:t>一个数据对象，如文件或记录，能被多个进程共享，可把那些只要求读的进程称为“</a:t>
            </a:r>
            <a:r>
              <a:rPr lang="zh-CN" altLang="en-US" sz="2400">
                <a:solidFill>
                  <a:srgbClr val="3333CC"/>
                </a:solidFill>
              </a:rPr>
              <a:t>读者</a:t>
            </a:r>
            <a:r>
              <a:rPr lang="zh-CN" altLang="en-US" sz="2400">
                <a:solidFill>
                  <a:srgbClr val="000000"/>
                </a:solidFill>
              </a:rPr>
              <a:t>”，其他进程则称为“</a:t>
            </a:r>
            <a:r>
              <a:rPr lang="zh-CN" altLang="en-US" sz="2400">
                <a:solidFill>
                  <a:srgbClr val="3333CC"/>
                </a:solidFill>
              </a:rPr>
              <a:t>写者</a:t>
            </a:r>
            <a:r>
              <a:rPr lang="zh-CN" altLang="en-US" sz="2400">
                <a:solidFill>
                  <a:srgbClr val="000000"/>
                </a:solidFill>
              </a:rPr>
              <a:t>”。显然，</a:t>
            </a:r>
            <a:r>
              <a:rPr lang="zh-CN" altLang="en-US" sz="2400">
                <a:solidFill>
                  <a:srgbClr val="3333CC"/>
                </a:solidFill>
              </a:rPr>
              <a:t>多个读者可同时读一个共享对象</a:t>
            </a:r>
            <a:r>
              <a:rPr lang="zh-CN" altLang="en-US" sz="2400">
                <a:solidFill>
                  <a:srgbClr val="000000"/>
                </a:solidFill>
              </a:rPr>
              <a:t>，但</a:t>
            </a:r>
            <a:r>
              <a:rPr lang="zh-CN" altLang="en-US" sz="2400">
                <a:solidFill>
                  <a:srgbClr val="3333CC"/>
                </a:solidFill>
              </a:rPr>
              <a:t>不允许一个写者与读者同时访问共享对象</a:t>
            </a:r>
            <a:r>
              <a:rPr lang="zh-CN" altLang="en-US" sz="2400">
                <a:solidFill>
                  <a:srgbClr val="000000"/>
                </a:solidFill>
              </a:rPr>
              <a:t>，也</a:t>
            </a:r>
            <a:r>
              <a:rPr lang="zh-CN" altLang="en-US" sz="2400">
                <a:solidFill>
                  <a:srgbClr val="3333CC"/>
                </a:solidFill>
              </a:rPr>
              <a:t>不允许多个写者同时访问共享对象</a:t>
            </a:r>
            <a:r>
              <a:rPr lang="zh-CN" altLang="en-US" sz="2400">
                <a:solidFill>
                  <a:srgbClr val="000000"/>
                </a:solidFill>
              </a:rPr>
              <a:t>，否则会造成数据的不一致性。这个经典同步问题就是“</a:t>
            </a:r>
            <a:r>
              <a:rPr lang="zh-CN" altLang="en-US" sz="2400">
                <a:solidFill>
                  <a:srgbClr val="FF0000"/>
                </a:solidFill>
              </a:rPr>
              <a:t>读者</a:t>
            </a:r>
            <a:r>
              <a:rPr lang="en-US" altLang="zh-CN" sz="2400">
                <a:solidFill>
                  <a:srgbClr val="FF0000"/>
                </a:solidFill>
              </a:rPr>
              <a:t>-</a:t>
            </a:r>
            <a:r>
              <a:rPr lang="zh-CN" altLang="en-US" sz="2400">
                <a:solidFill>
                  <a:srgbClr val="FF0000"/>
                </a:solidFill>
              </a:rPr>
              <a:t>写者问题</a:t>
            </a:r>
            <a:r>
              <a:rPr lang="zh-CN" altLang="en-US" sz="2400">
                <a:solidFill>
                  <a:srgbClr val="000000"/>
                </a:solidFill>
              </a:rPr>
              <a:t>”。</a:t>
            </a:r>
          </a:p>
          <a:p>
            <a:pPr fontAlgn="base">
              <a:lnSpc>
                <a:spcPct val="90000"/>
              </a:lnSpc>
              <a:spcAft>
                <a:spcPct val="0"/>
              </a:spcAft>
              <a:buClr>
                <a:srgbClr val="808080"/>
              </a:buClr>
              <a:buSzPct val="75000"/>
              <a:buFont typeface="Wingdings" panose="05000000000000000000" pitchFamily="2" charset="2"/>
              <a:buNone/>
            </a:pPr>
            <a:endParaRPr kumimoji="1" lang="en-US" altLang="zh-CN" sz="2400" b="0">
              <a:solidFill>
                <a:srgbClr val="000000"/>
              </a:solidFill>
            </a:endParaRPr>
          </a:p>
        </p:txBody>
      </p:sp>
      <p:pic>
        <p:nvPicPr>
          <p:cNvPr id="82949" name="Picture 5" descr="MC90044203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1925" y="3429000"/>
            <a:ext cx="2098675" cy="239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375" y="3609975"/>
            <a:ext cx="6249988"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951"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6324600"/>
            <a:ext cx="64928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952"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8863" y="5715000"/>
            <a:ext cx="617537"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953" name="TextBox 1"/>
          <p:cNvSpPr txBox="1">
            <a:spLocks noChangeArrowheads="1"/>
          </p:cNvSpPr>
          <p:nvPr/>
        </p:nvSpPr>
        <p:spPr bwMode="auto">
          <a:xfrm>
            <a:off x="2057400" y="5791200"/>
            <a:ext cx="80327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lnSpc>
                <a:spcPct val="80000"/>
              </a:lnSpc>
              <a:spcAft>
                <a:spcPct val="0"/>
              </a:spcAft>
              <a:buFontTx/>
              <a:buNone/>
            </a:pPr>
            <a:r>
              <a:rPr kumimoji="1" lang="zh-CN" altLang="en-US" sz="2400">
                <a:solidFill>
                  <a:srgbClr val="000000"/>
                </a:solidFill>
              </a:rPr>
              <a:t>读者</a:t>
            </a:r>
          </a:p>
        </p:txBody>
      </p:sp>
      <p:sp>
        <p:nvSpPr>
          <p:cNvPr id="82954" name="TextBox 11"/>
          <p:cNvSpPr txBox="1">
            <a:spLocks noChangeArrowheads="1"/>
          </p:cNvSpPr>
          <p:nvPr/>
        </p:nvSpPr>
        <p:spPr bwMode="auto">
          <a:xfrm>
            <a:off x="2092325" y="6394450"/>
            <a:ext cx="80327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lnSpc>
                <a:spcPct val="80000"/>
              </a:lnSpc>
              <a:spcAft>
                <a:spcPct val="0"/>
              </a:spcAft>
              <a:buFontTx/>
              <a:buNone/>
            </a:pPr>
            <a:r>
              <a:rPr kumimoji="1" lang="zh-CN" altLang="en-US" sz="2400">
                <a:solidFill>
                  <a:srgbClr val="000000"/>
                </a:solidFill>
              </a:rPr>
              <a:t>写者</a:t>
            </a:r>
          </a:p>
        </p:txBody>
      </p:sp>
    </p:spTree>
    <p:extLst>
      <p:ext uri="{BB962C8B-B14F-4D97-AF65-F5344CB8AC3E}">
        <p14:creationId xmlns:p14="http://schemas.microsoft.com/office/powerpoint/2010/main" val="32497245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ltLang="zh-CN" sz="3200" dirty="0" smtClean="0"/>
              <a:t> </a:t>
            </a:r>
            <a:r>
              <a:rPr lang="zh-CN" altLang="en-US" sz="3200" dirty="0" smtClean="0"/>
              <a:t>经典进程的同步问题</a:t>
            </a:r>
          </a:p>
        </p:txBody>
      </p:sp>
      <p:sp>
        <p:nvSpPr>
          <p:cNvPr id="83971" name="Text Box 3"/>
          <p:cNvSpPr txBox="1">
            <a:spLocks noChangeArrowheads="1"/>
          </p:cNvSpPr>
          <p:nvPr/>
        </p:nvSpPr>
        <p:spPr bwMode="auto">
          <a:xfrm>
            <a:off x="560388" y="914400"/>
            <a:ext cx="18870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None/>
            </a:pPr>
            <a:r>
              <a:rPr lang="en-US" altLang="zh-CN" sz="2400" dirty="0" smtClean="0">
                <a:solidFill>
                  <a:srgbClr val="000000"/>
                </a:solidFill>
                <a:latin typeface="楷体_GB2312" pitchFamily="49" charset="-122"/>
              </a:rPr>
              <a:t> </a:t>
            </a:r>
            <a:r>
              <a:rPr lang="zh-CN" altLang="en-US" sz="2400" dirty="0">
                <a:solidFill>
                  <a:srgbClr val="000000"/>
                </a:solidFill>
                <a:latin typeface="楷体_GB2312" pitchFamily="49" charset="-122"/>
              </a:rPr>
              <a:t>读写者问题</a:t>
            </a:r>
          </a:p>
        </p:txBody>
      </p:sp>
      <p:sp>
        <p:nvSpPr>
          <p:cNvPr id="83972" name="Rectangle 4"/>
          <p:cNvSpPr>
            <a:spLocks noChangeArrowheads="1"/>
          </p:cNvSpPr>
          <p:nvPr/>
        </p:nvSpPr>
        <p:spPr bwMode="auto">
          <a:xfrm>
            <a:off x="533400" y="1371600"/>
            <a:ext cx="48006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None/>
            </a:pPr>
            <a:r>
              <a:rPr kumimoji="1" lang="en-US" altLang="zh-CN" sz="2400" dirty="0">
                <a:solidFill>
                  <a:srgbClr val="000000"/>
                </a:solidFill>
                <a:latin typeface="楷体_GB2312" pitchFamily="49" charset="-122"/>
              </a:rPr>
              <a:t>1. </a:t>
            </a:r>
            <a:r>
              <a:rPr kumimoji="1" lang="zh-CN" altLang="en-US" sz="2400" dirty="0">
                <a:solidFill>
                  <a:srgbClr val="000000"/>
                </a:solidFill>
                <a:latin typeface="楷体_GB2312" pitchFamily="49" charset="-122"/>
              </a:rPr>
              <a:t>利用</a:t>
            </a:r>
            <a:r>
              <a:rPr kumimoji="1" lang="zh-CN" altLang="en-US" sz="2400" dirty="0">
                <a:solidFill>
                  <a:srgbClr val="FF0000"/>
                </a:solidFill>
                <a:latin typeface="楷体_GB2312" pitchFamily="49" charset="-122"/>
              </a:rPr>
              <a:t>记录型信号量</a:t>
            </a:r>
            <a:r>
              <a:rPr kumimoji="1" lang="zh-CN" altLang="en-US" sz="2400" dirty="0">
                <a:solidFill>
                  <a:srgbClr val="000000"/>
                </a:solidFill>
                <a:latin typeface="楷体_GB2312" pitchFamily="49" charset="-122"/>
              </a:rPr>
              <a:t>解决读者</a:t>
            </a:r>
            <a:r>
              <a:rPr kumimoji="1" lang="en-US" altLang="zh-CN" sz="2400" dirty="0">
                <a:solidFill>
                  <a:srgbClr val="000000"/>
                </a:solidFill>
                <a:latin typeface="楷体_GB2312" pitchFamily="49" charset="-122"/>
              </a:rPr>
              <a:t>-</a:t>
            </a:r>
            <a:r>
              <a:rPr kumimoji="1" lang="zh-CN" altLang="en-US" sz="2400" dirty="0">
                <a:solidFill>
                  <a:srgbClr val="000000"/>
                </a:solidFill>
                <a:latin typeface="楷体_GB2312" pitchFamily="49" charset="-122"/>
              </a:rPr>
              <a:t>写者问题</a:t>
            </a:r>
          </a:p>
          <a:p>
            <a:pPr fontAlgn="base">
              <a:spcBef>
                <a:spcPct val="0"/>
              </a:spcBef>
              <a:spcAft>
                <a:spcPct val="0"/>
              </a:spcAft>
            </a:pPr>
            <a:r>
              <a:rPr kumimoji="1" lang="zh-CN" altLang="en-US" sz="2400" dirty="0">
                <a:solidFill>
                  <a:srgbClr val="000000"/>
                </a:solidFill>
              </a:rPr>
              <a:t> </a:t>
            </a:r>
            <a:r>
              <a:rPr kumimoji="1" lang="en-US" altLang="zh-CN" sz="2400" dirty="0">
                <a:solidFill>
                  <a:srgbClr val="000000"/>
                </a:solidFill>
              </a:rPr>
              <a:t>writer </a:t>
            </a:r>
          </a:p>
          <a:p>
            <a:pPr lvl="1" fontAlgn="base">
              <a:spcBef>
                <a:spcPct val="0"/>
              </a:spcBef>
              <a:spcAft>
                <a:spcPct val="0"/>
              </a:spcAft>
            </a:pPr>
            <a:r>
              <a:rPr kumimoji="1" lang="en-US" altLang="zh-CN" sz="2400" dirty="0">
                <a:solidFill>
                  <a:srgbClr val="000000"/>
                </a:solidFill>
              </a:rPr>
              <a:t> </a:t>
            </a:r>
            <a:r>
              <a:rPr kumimoji="1" lang="zh-CN" altLang="en-US" sz="2400" dirty="0">
                <a:solidFill>
                  <a:srgbClr val="000000"/>
                </a:solidFill>
              </a:rPr>
              <a:t>有</a:t>
            </a:r>
            <a:r>
              <a:rPr kumimoji="1" lang="en-US" altLang="zh-CN" sz="2400" dirty="0">
                <a:solidFill>
                  <a:srgbClr val="000000"/>
                </a:solidFill>
              </a:rPr>
              <a:t>writer</a:t>
            </a:r>
            <a:r>
              <a:rPr kumimoji="1" lang="zh-CN" altLang="en-US" sz="2400" dirty="0">
                <a:solidFill>
                  <a:srgbClr val="000000"/>
                </a:solidFill>
              </a:rPr>
              <a:t>进行写操作时，其余</a:t>
            </a:r>
            <a:r>
              <a:rPr kumimoji="1" lang="en-US" altLang="zh-CN" sz="2400" dirty="0">
                <a:solidFill>
                  <a:srgbClr val="000000"/>
                </a:solidFill>
              </a:rPr>
              <a:t>writer</a:t>
            </a:r>
            <a:r>
              <a:rPr kumimoji="1" lang="zh-CN" altLang="en-US" sz="2400" dirty="0">
                <a:solidFill>
                  <a:srgbClr val="000000"/>
                </a:solidFill>
              </a:rPr>
              <a:t>不能写。</a:t>
            </a:r>
            <a:r>
              <a:rPr kumimoji="1" lang="en-US" altLang="zh-CN" sz="2400" dirty="0">
                <a:solidFill>
                  <a:srgbClr val="000000"/>
                </a:solidFill>
              </a:rPr>
              <a:t>(writer</a:t>
            </a:r>
            <a:r>
              <a:rPr kumimoji="1" lang="zh-CN" altLang="en-US" sz="2400" dirty="0">
                <a:solidFill>
                  <a:srgbClr val="000000"/>
                </a:solidFill>
              </a:rPr>
              <a:t>之间互斥）</a:t>
            </a:r>
          </a:p>
          <a:p>
            <a:pPr lvl="1" fontAlgn="base">
              <a:spcBef>
                <a:spcPct val="0"/>
              </a:spcBef>
              <a:spcAft>
                <a:spcPct val="0"/>
              </a:spcAft>
            </a:pPr>
            <a:r>
              <a:rPr kumimoji="1" lang="zh-CN" altLang="en-US" sz="2400" dirty="0">
                <a:solidFill>
                  <a:srgbClr val="000000"/>
                </a:solidFill>
              </a:rPr>
              <a:t>  </a:t>
            </a:r>
            <a:r>
              <a:rPr kumimoji="1" lang="en-US" altLang="zh-CN" sz="2400" dirty="0">
                <a:solidFill>
                  <a:srgbClr val="000000"/>
                </a:solidFill>
              </a:rPr>
              <a:t>writer</a:t>
            </a:r>
            <a:r>
              <a:rPr kumimoji="1" lang="zh-CN" altLang="en-US" sz="2400" dirty="0">
                <a:solidFill>
                  <a:srgbClr val="000000"/>
                </a:solidFill>
              </a:rPr>
              <a:t>和</a:t>
            </a:r>
            <a:r>
              <a:rPr kumimoji="1" lang="en-US" altLang="zh-CN" sz="2400" dirty="0">
                <a:solidFill>
                  <a:srgbClr val="000000"/>
                </a:solidFill>
              </a:rPr>
              <a:t>reader</a:t>
            </a:r>
            <a:r>
              <a:rPr kumimoji="1" lang="zh-CN" altLang="en-US" sz="2400" dirty="0">
                <a:solidFill>
                  <a:srgbClr val="000000"/>
                </a:solidFill>
              </a:rPr>
              <a:t>操作之间需要互斥</a:t>
            </a:r>
          </a:p>
          <a:p>
            <a:pPr lvl="1" fontAlgn="base">
              <a:spcBef>
                <a:spcPct val="0"/>
              </a:spcBef>
              <a:spcAft>
                <a:spcPct val="0"/>
              </a:spcAft>
            </a:pPr>
            <a:r>
              <a:rPr kumimoji="1" lang="zh-CN" altLang="en-US" sz="2400" dirty="0">
                <a:solidFill>
                  <a:srgbClr val="000000"/>
                </a:solidFill>
              </a:rPr>
              <a:t> 用</a:t>
            </a:r>
            <a:r>
              <a:rPr kumimoji="1" lang="zh-CN" altLang="en-US" sz="2400" dirty="0" smtClean="0">
                <a:solidFill>
                  <a:srgbClr val="000000"/>
                </a:solidFill>
              </a:rPr>
              <a:t>信号量</a:t>
            </a:r>
            <a:r>
              <a:rPr kumimoji="1" lang="zh-CN" altLang="en-US" sz="2400" dirty="0" smtClean="0">
                <a:solidFill>
                  <a:srgbClr val="0000FF"/>
                </a:solidFill>
              </a:rPr>
              <a:t>文件锁</a:t>
            </a:r>
            <a:r>
              <a:rPr kumimoji="1" lang="zh-CN" altLang="en-US" sz="2400" dirty="0" smtClean="0">
                <a:solidFill>
                  <a:srgbClr val="000000"/>
                </a:solidFill>
              </a:rPr>
              <a:t>实现</a:t>
            </a:r>
            <a:r>
              <a:rPr kumimoji="1" lang="en-US" altLang="zh-CN" sz="2400" dirty="0">
                <a:solidFill>
                  <a:srgbClr val="000000"/>
                </a:solidFill>
              </a:rPr>
              <a:t>writer</a:t>
            </a:r>
            <a:r>
              <a:rPr kumimoji="1" lang="zh-CN" altLang="en-US" sz="2400" dirty="0">
                <a:solidFill>
                  <a:srgbClr val="000000"/>
                </a:solidFill>
              </a:rPr>
              <a:t>之间、</a:t>
            </a:r>
            <a:r>
              <a:rPr kumimoji="1" lang="en-US" altLang="zh-CN" sz="2400" dirty="0">
                <a:solidFill>
                  <a:srgbClr val="000000"/>
                </a:solidFill>
              </a:rPr>
              <a:t>writer</a:t>
            </a:r>
            <a:r>
              <a:rPr kumimoji="1" lang="zh-CN" altLang="en-US" sz="2400" dirty="0">
                <a:solidFill>
                  <a:srgbClr val="000000"/>
                </a:solidFill>
              </a:rPr>
              <a:t>和</a:t>
            </a:r>
            <a:r>
              <a:rPr kumimoji="1" lang="en-US" altLang="zh-CN" sz="2400" dirty="0">
                <a:solidFill>
                  <a:srgbClr val="000000"/>
                </a:solidFill>
              </a:rPr>
              <a:t>reader</a:t>
            </a:r>
            <a:r>
              <a:rPr kumimoji="1" lang="zh-CN" altLang="en-US" sz="2400" dirty="0">
                <a:solidFill>
                  <a:srgbClr val="000000"/>
                </a:solidFill>
              </a:rPr>
              <a:t>的互斥。初始</a:t>
            </a:r>
            <a:r>
              <a:rPr kumimoji="1" lang="zh-CN" altLang="en-US" sz="2400" dirty="0" smtClean="0">
                <a:solidFill>
                  <a:srgbClr val="000000"/>
                </a:solidFill>
              </a:rPr>
              <a:t>时</a:t>
            </a:r>
            <a:r>
              <a:rPr kumimoji="1" lang="zh-CN" altLang="en-US" sz="2400" dirty="0" smtClean="0">
                <a:solidFill>
                  <a:srgbClr val="0000FF"/>
                </a:solidFill>
              </a:rPr>
              <a:t>文件锁</a:t>
            </a:r>
            <a:r>
              <a:rPr kumimoji="1" lang="en-US" altLang="zh-CN" sz="2400" dirty="0" smtClean="0">
                <a:solidFill>
                  <a:srgbClr val="000000"/>
                </a:solidFill>
              </a:rPr>
              <a:t> </a:t>
            </a:r>
            <a:r>
              <a:rPr kumimoji="1" lang="en-US" altLang="zh-CN" sz="2400" dirty="0">
                <a:solidFill>
                  <a:srgbClr val="000000"/>
                </a:solidFill>
              </a:rPr>
              <a:t>=</a:t>
            </a:r>
            <a:r>
              <a:rPr kumimoji="1" lang="en-US" altLang="zh-CN" sz="2400" dirty="0">
                <a:solidFill>
                  <a:srgbClr val="0000FF"/>
                </a:solidFill>
              </a:rPr>
              <a:t>1</a:t>
            </a:r>
            <a:r>
              <a:rPr kumimoji="1" lang="en-US" altLang="zh-CN" sz="2400" dirty="0">
                <a:solidFill>
                  <a:srgbClr val="000000"/>
                </a:solidFill>
              </a:rPr>
              <a:t>;</a:t>
            </a:r>
          </a:p>
        </p:txBody>
      </p:sp>
      <p:sp>
        <p:nvSpPr>
          <p:cNvPr id="465927" name="Text Box 7"/>
          <p:cNvSpPr txBox="1">
            <a:spLocks noChangeArrowheads="1"/>
          </p:cNvSpPr>
          <p:nvPr/>
        </p:nvSpPr>
        <p:spPr bwMode="auto">
          <a:xfrm>
            <a:off x="5486400" y="1371600"/>
            <a:ext cx="3352800" cy="415290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lnSpc>
                <a:spcPct val="110000"/>
              </a:lnSpc>
              <a:spcBef>
                <a:spcPct val="0"/>
              </a:spcBef>
              <a:spcAft>
                <a:spcPct val="0"/>
              </a:spcAft>
              <a:buFontTx/>
              <a:buNone/>
            </a:pPr>
            <a:r>
              <a:rPr kumimoji="1" lang="en-US" altLang="zh-CN" sz="2200" dirty="0">
                <a:solidFill>
                  <a:srgbClr val="0000FF"/>
                </a:solidFill>
                <a:latin typeface="Times New Roman" panose="02020603050405020304" pitchFamily="18" charset="0"/>
              </a:rPr>
              <a:t>writer</a:t>
            </a:r>
            <a:r>
              <a:rPr kumimoji="1" lang="en-US" altLang="zh-CN" sz="2200" dirty="0">
                <a:solidFill>
                  <a:srgbClr val="000000"/>
                </a:solidFill>
                <a:latin typeface="Times New Roman" panose="02020603050405020304" pitchFamily="18" charset="0"/>
                <a:ea typeface="宋体" panose="02010600030101010101" pitchFamily="2" charset="-122"/>
              </a:rPr>
              <a:t>:</a:t>
            </a:r>
          </a:p>
          <a:p>
            <a:pPr fontAlgn="base">
              <a:lnSpc>
                <a:spcPct val="110000"/>
              </a:lnSpc>
              <a:spcBef>
                <a:spcPct val="0"/>
              </a:spcBef>
              <a:spcAft>
                <a:spcPct val="0"/>
              </a:spcAft>
              <a:buFontTx/>
              <a:buNone/>
            </a:pPr>
            <a:r>
              <a:rPr kumimoji="1" lang="en-US" altLang="zh-CN" sz="2200" dirty="0">
                <a:solidFill>
                  <a:srgbClr val="000000"/>
                </a:solidFill>
                <a:ea typeface="宋体" panose="02010600030101010101" pitchFamily="2" charset="-122"/>
              </a:rPr>
              <a:t>while (true)</a:t>
            </a:r>
          </a:p>
          <a:p>
            <a:pPr fontAlgn="base">
              <a:lnSpc>
                <a:spcPct val="110000"/>
              </a:lnSpc>
              <a:spcBef>
                <a:spcPct val="0"/>
              </a:spcBef>
              <a:spcAft>
                <a:spcPct val="0"/>
              </a:spcAft>
              <a:buFontTx/>
              <a:buNone/>
            </a:pPr>
            <a:r>
              <a:rPr kumimoji="1" lang="en-US" altLang="zh-CN" sz="2200" dirty="0">
                <a:solidFill>
                  <a:srgbClr val="000000"/>
                </a:solidFill>
                <a:ea typeface="宋体" panose="02010600030101010101" pitchFamily="2" charset="-122"/>
              </a:rPr>
              <a:t>{  </a:t>
            </a:r>
          </a:p>
          <a:p>
            <a:pPr fontAlgn="base">
              <a:lnSpc>
                <a:spcPct val="110000"/>
              </a:lnSpc>
              <a:spcBef>
                <a:spcPct val="0"/>
              </a:spcBef>
              <a:spcAft>
                <a:spcPct val="0"/>
              </a:spcAft>
              <a:buFontTx/>
              <a:buNone/>
            </a:pPr>
            <a:r>
              <a:rPr kumimoji="1" lang="en-US" altLang="zh-CN" sz="2200" dirty="0">
                <a:solidFill>
                  <a:srgbClr val="000000"/>
                </a:solidFill>
                <a:ea typeface="宋体" panose="02010600030101010101" pitchFamily="2" charset="-122"/>
              </a:rPr>
              <a:t>    …</a:t>
            </a:r>
          </a:p>
          <a:p>
            <a:pPr fontAlgn="base">
              <a:lnSpc>
                <a:spcPct val="110000"/>
              </a:lnSpc>
              <a:spcBef>
                <a:spcPct val="0"/>
              </a:spcBef>
              <a:spcAft>
                <a:spcPct val="0"/>
              </a:spcAft>
              <a:buFontTx/>
              <a:buNone/>
            </a:pPr>
            <a:r>
              <a:rPr kumimoji="1" lang="en-US" altLang="zh-CN" sz="2200" dirty="0">
                <a:solidFill>
                  <a:srgbClr val="000000"/>
                </a:solidFill>
                <a:ea typeface="宋体" panose="02010600030101010101" pitchFamily="2" charset="-122"/>
              </a:rPr>
              <a:t>    </a:t>
            </a:r>
            <a:r>
              <a:rPr kumimoji="1" lang="en-US" altLang="zh-CN" sz="2200" dirty="0">
                <a:solidFill>
                  <a:srgbClr val="008000"/>
                </a:solidFill>
                <a:latin typeface="楷体_GB2312" pitchFamily="49" charset="-122"/>
              </a:rPr>
              <a:t>// </a:t>
            </a:r>
            <a:r>
              <a:rPr kumimoji="1" lang="zh-CN" altLang="en-US" sz="2200" dirty="0">
                <a:solidFill>
                  <a:srgbClr val="008000"/>
                </a:solidFill>
                <a:latin typeface="楷体_GB2312" pitchFamily="49" charset="-122"/>
              </a:rPr>
              <a:t>有人在读或写吗？</a:t>
            </a:r>
          </a:p>
          <a:p>
            <a:pPr fontAlgn="base">
              <a:lnSpc>
                <a:spcPct val="110000"/>
              </a:lnSpc>
              <a:spcBef>
                <a:spcPct val="0"/>
              </a:spcBef>
              <a:spcAft>
                <a:spcPct val="0"/>
              </a:spcAft>
              <a:buFontTx/>
              <a:buNone/>
            </a:pPr>
            <a:r>
              <a:rPr kumimoji="1" lang="zh-CN" altLang="en-US" sz="2200" dirty="0">
                <a:solidFill>
                  <a:srgbClr val="000000"/>
                </a:solidFill>
                <a:ea typeface="宋体" panose="02010600030101010101" pitchFamily="2" charset="-122"/>
              </a:rPr>
              <a:t>    </a:t>
            </a:r>
            <a:r>
              <a:rPr kumimoji="1" lang="en-US" altLang="zh-CN" sz="2200" dirty="0">
                <a:solidFill>
                  <a:srgbClr val="000000"/>
                </a:solidFill>
                <a:ea typeface="宋体" panose="02010600030101010101" pitchFamily="2" charset="-122"/>
              </a:rPr>
              <a:t>wait</a:t>
            </a:r>
            <a:r>
              <a:rPr kumimoji="1" lang="en-US" altLang="zh-CN" sz="2200" dirty="0" smtClean="0">
                <a:solidFill>
                  <a:srgbClr val="000000"/>
                </a:solidFill>
                <a:ea typeface="宋体" panose="02010600030101010101" pitchFamily="2" charset="-122"/>
              </a:rPr>
              <a:t>(</a:t>
            </a:r>
            <a:r>
              <a:rPr kumimoji="1" lang="zh-CN" altLang="en-US" sz="2200" dirty="0" smtClean="0">
                <a:solidFill>
                  <a:srgbClr val="0000FF"/>
                </a:solidFill>
                <a:ea typeface="宋体" panose="02010600030101010101" pitchFamily="2" charset="-122"/>
              </a:rPr>
              <a:t>文件锁</a:t>
            </a:r>
            <a:r>
              <a:rPr kumimoji="1" lang="en-US" altLang="zh-CN" sz="2200" dirty="0" smtClean="0">
                <a:solidFill>
                  <a:srgbClr val="000000"/>
                </a:solidFill>
                <a:ea typeface="宋体" panose="02010600030101010101" pitchFamily="2" charset="-122"/>
              </a:rPr>
              <a:t>);</a:t>
            </a:r>
            <a:endParaRPr kumimoji="1" lang="en-US" altLang="zh-CN" sz="2200" dirty="0">
              <a:solidFill>
                <a:srgbClr val="000000"/>
              </a:solidFill>
              <a:ea typeface="宋体" panose="02010600030101010101" pitchFamily="2" charset="-122"/>
            </a:endParaRPr>
          </a:p>
          <a:p>
            <a:pPr fontAlgn="base">
              <a:lnSpc>
                <a:spcPct val="110000"/>
              </a:lnSpc>
              <a:spcBef>
                <a:spcPct val="0"/>
              </a:spcBef>
              <a:spcAft>
                <a:spcPct val="0"/>
              </a:spcAft>
              <a:buFontTx/>
              <a:buNone/>
            </a:pPr>
            <a:r>
              <a:rPr kumimoji="1" lang="en-US" altLang="zh-CN" sz="2200" dirty="0">
                <a:solidFill>
                  <a:srgbClr val="000000"/>
                </a:solidFill>
                <a:ea typeface="宋体" panose="02010600030101010101" pitchFamily="2" charset="-122"/>
              </a:rPr>
              <a:t>    </a:t>
            </a:r>
            <a:r>
              <a:rPr kumimoji="1" lang="zh-CN" altLang="en-US" sz="2200" dirty="0">
                <a:solidFill>
                  <a:srgbClr val="000000"/>
                </a:solidFill>
                <a:ea typeface="宋体" panose="02010600030101010101" pitchFamily="2" charset="-122"/>
              </a:rPr>
              <a:t>写操作；</a:t>
            </a:r>
          </a:p>
          <a:p>
            <a:pPr fontAlgn="base">
              <a:lnSpc>
                <a:spcPct val="110000"/>
              </a:lnSpc>
              <a:spcBef>
                <a:spcPct val="0"/>
              </a:spcBef>
              <a:spcAft>
                <a:spcPct val="0"/>
              </a:spcAft>
              <a:buFontTx/>
              <a:buNone/>
            </a:pPr>
            <a:r>
              <a:rPr kumimoji="1" lang="zh-CN" altLang="en-US" sz="2200" dirty="0">
                <a:solidFill>
                  <a:srgbClr val="000000"/>
                </a:solidFill>
                <a:ea typeface="宋体" panose="02010600030101010101" pitchFamily="2" charset="-122"/>
              </a:rPr>
              <a:t>    </a:t>
            </a:r>
            <a:r>
              <a:rPr kumimoji="1" lang="en-US" altLang="zh-CN" sz="2200" dirty="0">
                <a:solidFill>
                  <a:srgbClr val="008000"/>
                </a:solidFill>
                <a:latin typeface="楷体_GB2312" pitchFamily="49" charset="-122"/>
              </a:rPr>
              <a:t>// </a:t>
            </a:r>
            <a:r>
              <a:rPr kumimoji="1" lang="zh-CN" altLang="en-US" sz="2200" dirty="0">
                <a:solidFill>
                  <a:srgbClr val="008000"/>
                </a:solidFill>
                <a:latin typeface="楷体_GB2312" pitchFamily="49" charset="-122"/>
              </a:rPr>
              <a:t>我写完了</a:t>
            </a:r>
          </a:p>
          <a:p>
            <a:pPr fontAlgn="base">
              <a:lnSpc>
                <a:spcPct val="110000"/>
              </a:lnSpc>
              <a:spcBef>
                <a:spcPct val="0"/>
              </a:spcBef>
              <a:spcAft>
                <a:spcPct val="0"/>
              </a:spcAft>
              <a:buFontTx/>
              <a:buNone/>
            </a:pPr>
            <a:r>
              <a:rPr kumimoji="1" lang="zh-CN" altLang="en-US" sz="2200" dirty="0">
                <a:solidFill>
                  <a:srgbClr val="000000"/>
                </a:solidFill>
                <a:ea typeface="宋体" panose="02010600030101010101" pitchFamily="2" charset="-122"/>
              </a:rPr>
              <a:t>    </a:t>
            </a:r>
            <a:r>
              <a:rPr kumimoji="1" lang="en-US" altLang="zh-CN" sz="2200" dirty="0">
                <a:solidFill>
                  <a:srgbClr val="000000"/>
                </a:solidFill>
                <a:ea typeface="宋体" panose="02010600030101010101" pitchFamily="2" charset="-122"/>
              </a:rPr>
              <a:t>signal</a:t>
            </a:r>
            <a:r>
              <a:rPr kumimoji="1" lang="en-US" altLang="zh-CN" sz="2200" dirty="0" smtClean="0">
                <a:solidFill>
                  <a:srgbClr val="000000"/>
                </a:solidFill>
                <a:ea typeface="宋体" panose="02010600030101010101" pitchFamily="2" charset="-122"/>
              </a:rPr>
              <a:t>(</a:t>
            </a:r>
            <a:r>
              <a:rPr kumimoji="1" lang="zh-CN" altLang="en-US" sz="2200" dirty="0" smtClean="0">
                <a:solidFill>
                  <a:srgbClr val="0000FF"/>
                </a:solidFill>
                <a:ea typeface="宋体" panose="02010600030101010101" pitchFamily="2" charset="-122"/>
              </a:rPr>
              <a:t>文件锁</a:t>
            </a:r>
            <a:r>
              <a:rPr kumimoji="1" lang="en-US" altLang="zh-CN" sz="2200" dirty="0" smtClean="0">
                <a:solidFill>
                  <a:srgbClr val="000000"/>
                </a:solidFill>
                <a:ea typeface="宋体" panose="02010600030101010101" pitchFamily="2" charset="-122"/>
              </a:rPr>
              <a:t>);</a:t>
            </a:r>
            <a:endParaRPr kumimoji="1" lang="en-US" altLang="zh-CN" sz="2200" dirty="0">
              <a:solidFill>
                <a:srgbClr val="000000"/>
              </a:solidFill>
              <a:ea typeface="宋体" panose="02010600030101010101" pitchFamily="2" charset="-122"/>
            </a:endParaRPr>
          </a:p>
          <a:p>
            <a:pPr fontAlgn="base">
              <a:lnSpc>
                <a:spcPct val="110000"/>
              </a:lnSpc>
              <a:spcBef>
                <a:spcPct val="0"/>
              </a:spcBef>
              <a:spcAft>
                <a:spcPct val="0"/>
              </a:spcAft>
              <a:buFontTx/>
              <a:buNone/>
            </a:pPr>
            <a:r>
              <a:rPr kumimoji="1" lang="en-US" altLang="zh-CN" sz="2200" dirty="0">
                <a:solidFill>
                  <a:srgbClr val="000000"/>
                </a:solidFill>
                <a:ea typeface="宋体" panose="02010600030101010101" pitchFamily="2" charset="-122"/>
              </a:rPr>
              <a:t>    …</a:t>
            </a:r>
          </a:p>
          <a:p>
            <a:pPr fontAlgn="base">
              <a:lnSpc>
                <a:spcPct val="110000"/>
              </a:lnSpc>
              <a:spcBef>
                <a:spcPct val="0"/>
              </a:spcBef>
              <a:spcAft>
                <a:spcPct val="0"/>
              </a:spcAft>
              <a:buFontTx/>
              <a:buNone/>
            </a:pPr>
            <a:r>
              <a:rPr kumimoji="1" lang="en-US" altLang="zh-CN" sz="2200" dirty="0">
                <a:solidFill>
                  <a:srgbClr val="000000"/>
                </a:solidFill>
                <a:ea typeface="宋体" panose="02010600030101010101" pitchFamily="2" charset="-122"/>
              </a:rPr>
              <a:t>}</a:t>
            </a:r>
          </a:p>
        </p:txBody>
      </p:sp>
    </p:spTree>
    <p:extLst>
      <p:ext uri="{BB962C8B-B14F-4D97-AF65-F5344CB8AC3E}">
        <p14:creationId xmlns:p14="http://schemas.microsoft.com/office/powerpoint/2010/main" val="14049780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5927">
                                            <p:txEl>
                                              <p:pRg st="0" end="0"/>
                                            </p:txEl>
                                          </p:spTgt>
                                        </p:tgtEl>
                                        <p:attrNameLst>
                                          <p:attrName>style.visibility</p:attrName>
                                        </p:attrNameLst>
                                      </p:cBhvr>
                                      <p:to>
                                        <p:strVal val="visible"/>
                                      </p:to>
                                    </p:set>
                                    <p:animEffect transition="in" filter="blinds(horizontal)">
                                      <p:cBhvr>
                                        <p:cTn id="7" dur="500"/>
                                        <p:tgtEl>
                                          <p:spTgt spid="4659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65927">
                                            <p:txEl>
                                              <p:pRg st="1" end="1"/>
                                            </p:txEl>
                                          </p:spTgt>
                                        </p:tgtEl>
                                        <p:attrNameLst>
                                          <p:attrName>style.visibility</p:attrName>
                                        </p:attrNameLst>
                                      </p:cBhvr>
                                      <p:to>
                                        <p:strVal val="visible"/>
                                      </p:to>
                                    </p:set>
                                    <p:animEffect transition="in" filter="blinds(horizontal)">
                                      <p:cBhvr>
                                        <p:cTn id="12" dur="500"/>
                                        <p:tgtEl>
                                          <p:spTgt spid="46592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65927">
                                            <p:txEl>
                                              <p:pRg st="2" end="2"/>
                                            </p:txEl>
                                          </p:spTgt>
                                        </p:tgtEl>
                                        <p:attrNameLst>
                                          <p:attrName>style.visibility</p:attrName>
                                        </p:attrNameLst>
                                      </p:cBhvr>
                                      <p:to>
                                        <p:strVal val="visible"/>
                                      </p:to>
                                    </p:set>
                                    <p:animEffect transition="in" filter="blinds(horizontal)">
                                      <p:cBhvr>
                                        <p:cTn id="15" dur="500"/>
                                        <p:tgtEl>
                                          <p:spTgt spid="465927">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65927">
                                            <p:txEl>
                                              <p:pRg st="3" end="3"/>
                                            </p:txEl>
                                          </p:spTgt>
                                        </p:tgtEl>
                                        <p:attrNameLst>
                                          <p:attrName>style.visibility</p:attrName>
                                        </p:attrNameLst>
                                      </p:cBhvr>
                                      <p:to>
                                        <p:strVal val="visible"/>
                                      </p:to>
                                    </p:set>
                                    <p:animEffect transition="in" filter="blinds(horizontal)">
                                      <p:cBhvr>
                                        <p:cTn id="18" dur="500"/>
                                        <p:tgtEl>
                                          <p:spTgt spid="465927">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65927">
                                            <p:txEl>
                                              <p:pRg st="4" end="4"/>
                                            </p:txEl>
                                          </p:spTgt>
                                        </p:tgtEl>
                                        <p:attrNameLst>
                                          <p:attrName>style.visibility</p:attrName>
                                        </p:attrNameLst>
                                      </p:cBhvr>
                                      <p:to>
                                        <p:strVal val="visible"/>
                                      </p:to>
                                    </p:set>
                                    <p:animEffect transition="in" filter="blinds(horizontal)">
                                      <p:cBhvr>
                                        <p:cTn id="21" dur="500"/>
                                        <p:tgtEl>
                                          <p:spTgt spid="465927">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65927">
                                            <p:txEl>
                                              <p:pRg st="5" end="5"/>
                                            </p:txEl>
                                          </p:spTgt>
                                        </p:tgtEl>
                                        <p:attrNameLst>
                                          <p:attrName>style.visibility</p:attrName>
                                        </p:attrNameLst>
                                      </p:cBhvr>
                                      <p:to>
                                        <p:strVal val="visible"/>
                                      </p:to>
                                    </p:set>
                                    <p:animEffect transition="in" filter="blinds(horizontal)">
                                      <p:cBhvr>
                                        <p:cTn id="24" dur="500"/>
                                        <p:tgtEl>
                                          <p:spTgt spid="465927">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65927">
                                            <p:txEl>
                                              <p:pRg st="6" end="6"/>
                                            </p:txEl>
                                          </p:spTgt>
                                        </p:tgtEl>
                                        <p:attrNameLst>
                                          <p:attrName>style.visibility</p:attrName>
                                        </p:attrNameLst>
                                      </p:cBhvr>
                                      <p:to>
                                        <p:strVal val="visible"/>
                                      </p:to>
                                    </p:set>
                                    <p:animEffect transition="in" filter="blinds(horizontal)">
                                      <p:cBhvr>
                                        <p:cTn id="27" dur="500"/>
                                        <p:tgtEl>
                                          <p:spTgt spid="465927">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65927">
                                            <p:txEl>
                                              <p:pRg st="7" end="7"/>
                                            </p:txEl>
                                          </p:spTgt>
                                        </p:tgtEl>
                                        <p:attrNameLst>
                                          <p:attrName>style.visibility</p:attrName>
                                        </p:attrNameLst>
                                      </p:cBhvr>
                                      <p:to>
                                        <p:strVal val="visible"/>
                                      </p:to>
                                    </p:set>
                                    <p:animEffect transition="in" filter="blinds(horizontal)">
                                      <p:cBhvr>
                                        <p:cTn id="30" dur="500"/>
                                        <p:tgtEl>
                                          <p:spTgt spid="465927">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465927">
                                            <p:txEl>
                                              <p:pRg st="8" end="8"/>
                                            </p:txEl>
                                          </p:spTgt>
                                        </p:tgtEl>
                                        <p:attrNameLst>
                                          <p:attrName>style.visibility</p:attrName>
                                        </p:attrNameLst>
                                      </p:cBhvr>
                                      <p:to>
                                        <p:strVal val="visible"/>
                                      </p:to>
                                    </p:set>
                                    <p:animEffect transition="in" filter="blinds(horizontal)">
                                      <p:cBhvr>
                                        <p:cTn id="33" dur="500"/>
                                        <p:tgtEl>
                                          <p:spTgt spid="465927">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465927">
                                            <p:txEl>
                                              <p:pRg st="9" end="9"/>
                                            </p:txEl>
                                          </p:spTgt>
                                        </p:tgtEl>
                                        <p:attrNameLst>
                                          <p:attrName>style.visibility</p:attrName>
                                        </p:attrNameLst>
                                      </p:cBhvr>
                                      <p:to>
                                        <p:strVal val="visible"/>
                                      </p:to>
                                    </p:set>
                                    <p:animEffect transition="in" filter="blinds(horizontal)">
                                      <p:cBhvr>
                                        <p:cTn id="36" dur="500"/>
                                        <p:tgtEl>
                                          <p:spTgt spid="465927">
                                            <p:txEl>
                                              <p:pRg st="9" end="9"/>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465927">
                                            <p:txEl>
                                              <p:pRg st="10" end="10"/>
                                            </p:txEl>
                                          </p:spTgt>
                                        </p:tgtEl>
                                        <p:attrNameLst>
                                          <p:attrName>style.visibility</p:attrName>
                                        </p:attrNameLst>
                                      </p:cBhvr>
                                      <p:to>
                                        <p:strVal val="visible"/>
                                      </p:to>
                                    </p:set>
                                    <p:animEffect transition="in" filter="blinds(horizontal)">
                                      <p:cBhvr>
                                        <p:cTn id="39" dur="500"/>
                                        <p:tgtEl>
                                          <p:spTgt spid="46592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zh-CN" sz="3200" dirty="0" smtClean="0"/>
              <a:t> </a:t>
            </a:r>
            <a:r>
              <a:rPr lang="zh-CN" altLang="en-US" sz="3200" dirty="0" smtClean="0"/>
              <a:t>经典进程的同步问题</a:t>
            </a:r>
          </a:p>
        </p:txBody>
      </p:sp>
      <p:sp>
        <p:nvSpPr>
          <p:cNvPr id="84995" name="Text Box 3"/>
          <p:cNvSpPr txBox="1">
            <a:spLocks noChangeArrowheads="1"/>
          </p:cNvSpPr>
          <p:nvPr/>
        </p:nvSpPr>
        <p:spPr bwMode="auto">
          <a:xfrm>
            <a:off x="560388" y="914400"/>
            <a:ext cx="18870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None/>
            </a:pPr>
            <a:r>
              <a:rPr lang="en-US" altLang="zh-CN" sz="2400" smtClean="0">
                <a:solidFill>
                  <a:srgbClr val="000000"/>
                </a:solidFill>
                <a:latin typeface="楷体_GB2312" pitchFamily="49" charset="-122"/>
              </a:rPr>
              <a:t> </a:t>
            </a:r>
            <a:r>
              <a:rPr lang="zh-CN" altLang="en-US" sz="2400" dirty="0">
                <a:solidFill>
                  <a:srgbClr val="000000"/>
                </a:solidFill>
                <a:latin typeface="楷体_GB2312" pitchFamily="49" charset="-122"/>
              </a:rPr>
              <a:t>读写者问题</a:t>
            </a:r>
          </a:p>
        </p:txBody>
      </p:sp>
      <p:sp>
        <p:nvSpPr>
          <p:cNvPr id="84996" name="Rectangle 4"/>
          <p:cNvSpPr>
            <a:spLocks noChangeArrowheads="1"/>
          </p:cNvSpPr>
          <p:nvPr/>
        </p:nvSpPr>
        <p:spPr bwMode="auto">
          <a:xfrm>
            <a:off x="533400" y="1371600"/>
            <a:ext cx="48006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None/>
            </a:pPr>
            <a:r>
              <a:rPr kumimoji="1" lang="en-US" altLang="zh-CN" sz="2400" dirty="0">
                <a:solidFill>
                  <a:srgbClr val="000000"/>
                </a:solidFill>
                <a:latin typeface="楷体_GB2312" pitchFamily="49" charset="-122"/>
              </a:rPr>
              <a:t>1. </a:t>
            </a:r>
            <a:r>
              <a:rPr kumimoji="1" lang="zh-CN" altLang="en-US" sz="2400" dirty="0">
                <a:solidFill>
                  <a:srgbClr val="000000"/>
                </a:solidFill>
                <a:latin typeface="楷体_GB2312" pitchFamily="49" charset="-122"/>
              </a:rPr>
              <a:t>利用</a:t>
            </a:r>
            <a:r>
              <a:rPr kumimoji="1" lang="zh-CN" altLang="en-US" sz="2400" dirty="0">
                <a:solidFill>
                  <a:srgbClr val="FF0000"/>
                </a:solidFill>
                <a:latin typeface="楷体_GB2312" pitchFamily="49" charset="-122"/>
              </a:rPr>
              <a:t>记录型信号量</a:t>
            </a:r>
            <a:r>
              <a:rPr kumimoji="1" lang="zh-CN" altLang="en-US" sz="2400" dirty="0">
                <a:solidFill>
                  <a:srgbClr val="000000"/>
                </a:solidFill>
                <a:latin typeface="楷体_GB2312" pitchFamily="49" charset="-122"/>
              </a:rPr>
              <a:t>解决读者</a:t>
            </a:r>
            <a:r>
              <a:rPr kumimoji="1" lang="en-US" altLang="zh-CN" sz="2400" dirty="0">
                <a:solidFill>
                  <a:srgbClr val="000000"/>
                </a:solidFill>
                <a:latin typeface="楷体_GB2312" pitchFamily="49" charset="-122"/>
              </a:rPr>
              <a:t>-</a:t>
            </a:r>
            <a:r>
              <a:rPr kumimoji="1" lang="zh-CN" altLang="en-US" sz="2400" dirty="0">
                <a:solidFill>
                  <a:srgbClr val="000000"/>
                </a:solidFill>
                <a:latin typeface="楷体_GB2312" pitchFamily="49" charset="-122"/>
              </a:rPr>
              <a:t>写者问题</a:t>
            </a:r>
          </a:p>
          <a:p>
            <a:pPr fontAlgn="base">
              <a:spcBef>
                <a:spcPct val="0"/>
              </a:spcBef>
              <a:spcAft>
                <a:spcPct val="0"/>
              </a:spcAft>
            </a:pPr>
            <a:r>
              <a:rPr kumimoji="1" lang="zh-CN" altLang="en-US" sz="2400" dirty="0">
                <a:solidFill>
                  <a:srgbClr val="000000"/>
                </a:solidFill>
              </a:rPr>
              <a:t> </a:t>
            </a:r>
            <a:r>
              <a:rPr kumimoji="1" lang="en-US" altLang="zh-CN" sz="2400" dirty="0">
                <a:solidFill>
                  <a:srgbClr val="000000"/>
                </a:solidFill>
              </a:rPr>
              <a:t>reader</a:t>
            </a:r>
          </a:p>
          <a:p>
            <a:pPr lvl="1" fontAlgn="base">
              <a:spcBef>
                <a:spcPct val="0"/>
              </a:spcBef>
              <a:spcAft>
                <a:spcPct val="0"/>
              </a:spcAft>
            </a:pPr>
            <a:r>
              <a:rPr kumimoji="1" lang="en-US" altLang="zh-CN" sz="2400" dirty="0">
                <a:solidFill>
                  <a:srgbClr val="000000"/>
                </a:solidFill>
              </a:rPr>
              <a:t> </a:t>
            </a:r>
            <a:r>
              <a:rPr kumimoji="1" lang="zh-CN" altLang="en-US" sz="2400" dirty="0">
                <a:solidFill>
                  <a:srgbClr val="000000"/>
                </a:solidFill>
              </a:rPr>
              <a:t>如果没有</a:t>
            </a:r>
            <a:r>
              <a:rPr kumimoji="1" lang="en-US" altLang="zh-CN" sz="2400" dirty="0">
                <a:solidFill>
                  <a:srgbClr val="000000"/>
                </a:solidFill>
              </a:rPr>
              <a:t>reader</a:t>
            </a:r>
            <a:r>
              <a:rPr kumimoji="1" lang="zh-CN" altLang="en-US" sz="2400" dirty="0">
                <a:solidFill>
                  <a:srgbClr val="000000"/>
                </a:solidFill>
              </a:rPr>
              <a:t>在读，则需要</a:t>
            </a:r>
            <a:r>
              <a:rPr kumimoji="1" lang="zh-CN" altLang="en-US" sz="2400" dirty="0" smtClean="0">
                <a:solidFill>
                  <a:srgbClr val="000000"/>
                </a:solidFill>
              </a:rPr>
              <a:t>检查</a:t>
            </a:r>
            <a:r>
              <a:rPr kumimoji="1" lang="zh-CN" altLang="en-US" sz="2400" dirty="0" smtClean="0">
                <a:solidFill>
                  <a:srgbClr val="0000FF"/>
                </a:solidFill>
              </a:rPr>
              <a:t>文件锁</a:t>
            </a:r>
            <a:r>
              <a:rPr kumimoji="1" lang="zh-CN" altLang="en-US" sz="2400" dirty="0" smtClean="0">
                <a:solidFill>
                  <a:srgbClr val="000000"/>
                </a:solidFill>
              </a:rPr>
              <a:t>，</a:t>
            </a:r>
            <a:r>
              <a:rPr kumimoji="1" lang="zh-CN" altLang="en-US" sz="2400" dirty="0">
                <a:solidFill>
                  <a:srgbClr val="000000"/>
                </a:solidFill>
              </a:rPr>
              <a:t>判断是否有</a:t>
            </a:r>
            <a:r>
              <a:rPr kumimoji="1" lang="en-US" altLang="zh-CN" sz="2400" dirty="0">
                <a:solidFill>
                  <a:srgbClr val="000000"/>
                </a:solidFill>
              </a:rPr>
              <a:t>writer</a:t>
            </a:r>
            <a:r>
              <a:rPr kumimoji="1" lang="zh-CN" altLang="en-US" sz="2400" dirty="0">
                <a:solidFill>
                  <a:srgbClr val="000000"/>
                </a:solidFill>
              </a:rPr>
              <a:t>在写。</a:t>
            </a:r>
          </a:p>
          <a:p>
            <a:pPr lvl="1" fontAlgn="base">
              <a:spcBef>
                <a:spcPct val="0"/>
              </a:spcBef>
              <a:spcAft>
                <a:spcPct val="0"/>
              </a:spcAft>
            </a:pPr>
            <a:r>
              <a:rPr kumimoji="1" lang="zh-CN" altLang="en-US" sz="2400" dirty="0">
                <a:solidFill>
                  <a:srgbClr val="000000"/>
                </a:solidFill>
              </a:rPr>
              <a:t> 如果有</a:t>
            </a:r>
            <a:r>
              <a:rPr kumimoji="1" lang="en-US" altLang="zh-CN" sz="2400" dirty="0">
                <a:solidFill>
                  <a:srgbClr val="000000"/>
                </a:solidFill>
              </a:rPr>
              <a:t>reader</a:t>
            </a:r>
            <a:r>
              <a:rPr kumimoji="1" lang="zh-CN" altLang="en-US" sz="2400" dirty="0">
                <a:solidFill>
                  <a:srgbClr val="000000"/>
                </a:solidFill>
              </a:rPr>
              <a:t>在读，表示没有</a:t>
            </a:r>
            <a:r>
              <a:rPr kumimoji="1" lang="en-US" altLang="zh-CN" sz="2400" dirty="0">
                <a:solidFill>
                  <a:srgbClr val="000000"/>
                </a:solidFill>
              </a:rPr>
              <a:t>writer</a:t>
            </a:r>
            <a:r>
              <a:rPr kumimoji="1" lang="zh-CN" altLang="en-US" sz="2400" dirty="0">
                <a:solidFill>
                  <a:srgbClr val="000000"/>
                </a:solidFill>
              </a:rPr>
              <a:t>在写。</a:t>
            </a:r>
          </a:p>
          <a:p>
            <a:pPr lvl="1" fontAlgn="base">
              <a:spcBef>
                <a:spcPct val="0"/>
              </a:spcBef>
              <a:spcAft>
                <a:spcPct val="0"/>
              </a:spcAft>
            </a:pPr>
            <a:r>
              <a:rPr kumimoji="1" lang="zh-CN" altLang="en-US" sz="2400" dirty="0">
                <a:solidFill>
                  <a:srgbClr val="000000"/>
                </a:solidFill>
              </a:rPr>
              <a:t> 当最后一个读进程读完操作，</a:t>
            </a:r>
            <a:r>
              <a:rPr kumimoji="1" lang="zh-CN" altLang="en-US" sz="2400" dirty="0" smtClean="0">
                <a:solidFill>
                  <a:srgbClr val="000000"/>
                </a:solidFill>
              </a:rPr>
              <a:t>释放</a:t>
            </a:r>
            <a:r>
              <a:rPr kumimoji="1" lang="zh-CN" altLang="en-US" sz="2400" dirty="0" smtClean="0">
                <a:solidFill>
                  <a:srgbClr val="0000FF"/>
                </a:solidFill>
              </a:rPr>
              <a:t>文件锁</a:t>
            </a:r>
            <a:r>
              <a:rPr kumimoji="1" lang="en-US" altLang="zh-CN" sz="2400" dirty="0" smtClean="0">
                <a:solidFill>
                  <a:srgbClr val="000000"/>
                </a:solidFill>
              </a:rPr>
              <a:t> </a:t>
            </a:r>
            <a:r>
              <a:rPr kumimoji="1" lang="zh-CN" altLang="en-US" sz="2400" dirty="0">
                <a:solidFill>
                  <a:srgbClr val="000000"/>
                </a:solidFill>
              </a:rPr>
              <a:t>。</a:t>
            </a:r>
          </a:p>
        </p:txBody>
      </p:sp>
      <p:sp>
        <p:nvSpPr>
          <p:cNvPr id="84997" name="AutoShape 6"/>
          <p:cNvSpPr>
            <a:spLocks/>
          </p:cNvSpPr>
          <p:nvPr/>
        </p:nvSpPr>
        <p:spPr bwMode="auto">
          <a:xfrm>
            <a:off x="914400" y="2667000"/>
            <a:ext cx="152400" cy="1981200"/>
          </a:xfrm>
          <a:prstGeom prst="leftBrace">
            <a:avLst>
              <a:gd name="adj1" fmla="val 108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lnSpc>
                <a:spcPct val="80000"/>
              </a:lnSpc>
              <a:spcAft>
                <a:spcPct val="0"/>
              </a:spcAft>
              <a:buFontTx/>
              <a:buChar char="•"/>
            </a:pPr>
            <a:endParaRPr kumimoji="1" lang="zh-CN" altLang="en-US" sz="2400">
              <a:solidFill>
                <a:srgbClr val="000000"/>
              </a:solidFill>
            </a:endParaRPr>
          </a:p>
        </p:txBody>
      </p:sp>
      <p:sp>
        <p:nvSpPr>
          <p:cNvPr id="84998" name="Text Box 7"/>
          <p:cNvSpPr txBox="1">
            <a:spLocks noChangeArrowheads="1"/>
          </p:cNvSpPr>
          <p:nvPr/>
        </p:nvSpPr>
        <p:spPr bwMode="auto">
          <a:xfrm>
            <a:off x="914400" y="5257800"/>
            <a:ext cx="42068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lnSpc>
                <a:spcPct val="80000"/>
              </a:lnSpc>
              <a:spcAft>
                <a:spcPct val="0"/>
              </a:spcAft>
              <a:buFontTx/>
              <a:buNone/>
            </a:pPr>
            <a:r>
              <a:rPr kumimoji="1" lang="zh-CN" altLang="en-US" sz="2400">
                <a:solidFill>
                  <a:srgbClr val="000000"/>
                </a:solidFill>
              </a:rPr>
              <a:t>设置一个计数器</a:t>
            </a:r>
            <a:r>
              <a:rPr kumimoji="1" lang="en-US" altLang="zh-CN" sz="2400">
                <a:solidFill>
                  <a:srgbClr val="CC0099"/>
                </a:solidFill>
              </a:rPr>
              <a:t>readCount</a:t>
            </a:r>
            <a:r>
              <a:rPr kumimoji="1" lang="zh-CN" altLang="en-US" sz="2400">
                <a:solidFill>
                  <a:srgbClr val="000000"/>
                </a:solidFill>
              </a:rPr>
              <a:t>，记录有多少个</a:t>
            </a:r>
            <a:r>
              <a:rPr kumimoji="1" lang="en-US" altLang="zh-CN" sz="2400">
                <a:solidFill>
                  <a:srgbClr val="000000"/>
                </a:solidFill>
              </a:rPr>
              <a:t>reader</a:t>
            </a:r>
            <a:r>
              <a:rPr kumimoji="1" lang="zh-CN" altLang="en-US" sz="2400">
                <a:solidFill>
                  <a:srgbClr val="000000"/>
                </a:solidFill>
              </a:rPr>
              <a:t>在读。</a:t>
            </a:r>
          </a:p>
        </p:txBody>
      </p:sp>
      <p:cxnSp>
        <p:nvCxnSpPr>
          <p:cNvPr id="84999" name="AutoShape 9"/>
          <p:cNvCxnSpPr>
            <a:cxnSpLocks noChangeShapeType="1"/>
            <a:stCxn id="84997" idx="1"/>
            <a:endCxn id="84998" idx="1"/>
          </p:cNvCxnSpPr>
          <p:nvPr/>
        </p:nvCxnSpPr>
        <p:spPr bwMode="auto">
          <a:xfrm rot="10800000" flipH="1" flipV="1">
            <a:off x="914400" y="3657600"/>
            <a:ext cx="1588" cy="1938338"/>
          </a:xfrm>
          <a:prstGeom prst="curvedConnector3">
            <a:avLst>
              <a:gd name="adj1" fmla="val -14400000"/>
            </a:avLst>
          </a:prstGeom>
          <a:noFill/>
          <a:ln w="9525">
            <a:solidFill>
              <a:srgbClr val="0000FF"/>
            </a:solidFill>
            <a:prstDash val="lgDashDotDot"/>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000" name="Text Box 10"/>
          <p:cNvSpPr txBox="1">
            <a:spLocks noChangeArrowheads="1"/>
          </p:cNvSpPr>
          <p:nvPr/>
        </p:nvSpPr>
        <p:spPr bwMode="auto">
          <a:xfrm>
            <a:off x="5257800" y="727075"/>
            <a:ext cx="3657600" cy="613092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lnSpc>
                <a:spcPct val="110000"/>
              </a:lnSpc>
              <a:spcBef>
                <a:spcPct val="0"/>
              </a:spcBef>
              <a:spcAft>
                <a:spcPct val="0"/>
              </a:spcAft>
              <a:buFontTx/>
              <a:buNone/>
            </a:pPr>
            <a:r>
              <a:rPr kumimoji="1" lang="en-US" altLang="zh-CN" sz="2000" dirty="0">
                <a:solidFill>
                  <a:srgbClr val="0000FF"/>
                </a:solidFill>
                <a:ea typeface="宋体" panose="02010600030101010101" pitchFamily="2" charset="-122"/>
              </a:rPr>
              <a:t>reader</a:t>
            </a:r>
          </a:p>
          <a:p>
            <a:pPr fontAlgn="base">
              <a:lnSpc>
                <a:spcPct val="110000"/>
              </a:lnSpc>
              <a:spcBef>
                <a:spcPct val="0"/>
              </a:spcBef>
              <a:spcAft>
                <a:spcPct val="0"/>
              </a:spcAft>
              <a:buFontTx/>
              <a:buNone/>
            </a:pPr>
            <a:r>
              <a:rPr kumimoji="1" lang="en-US" altLang="zh-CN" sz="2000" dirty="0">
                <a:solidFill>
                  <a:srgbClr val="000000"/>
                </a:solidFill>
                <a:ea typeface="宋体" panose="02010600030101010101" pitchFamily="2" charset="-122"/>
              </a:rPr>
              <a:t>while (true)</a:t>
            </a:r>
          </a:p>
          <a:p>
            <a:pPr fontAlgn="base">
              <a:lnSpc>
                <a:spcPct val="110000"/>
              </a:lnSpc>
              <a:spcBef>
                <a:spcPct val="0"/>
              </a:spcBef>
              <a:spcAft>
                <a:spcPct val="0"/>
              </a:spcAft>
              <a:buFontTx/>
              <a:buNone/>
            </a:pPr>
            <a:r>
              <a:rPr kumimoji="1" lang="en-US" altLang="zh-CN" sz="2000" dirty="0">
                <a:solidFill>
                  <a:srgbClr val="000000"/>
                </a:solidFill>
                <a:ea typeface="宋体" panose="02010600030101010101" pitchFamily="2" charset="-122"/>
              </a:rPr>
              <a:t>{  </a:t>
            </a:r>
          </a:p>
          <a:p>
            <a:pPr fontAlgn="base">
              <a:lnSpc>
                <a:spcPct val="110000"/>
              </a:lnSpc>
              <a:spcBef>
                <a:spcPct val="0"/>
              </a:spcBef>
              <a:spcAft>
                <a:spcPct val="0"/>
              </a:spcAft>
              <a:buFontTx/>
              <a:buNone/>
            </a:pPr>
            <a:r>
              <a:rPr kumimoji="1" lang="en-US" altLang="zh-CN" sz="2000" dirty="0">
                <a:solidFill>
                  <a:srgbClr val="000000"/>
                </a:solidFill>
                <a:ea typeface="宋体" panose="02010600030101010101" pitchFamily="2" charset="-122"/>
              </a:rPr>
              <a:t>    </a:t>
            </a:r>
            <a:r>
              <a:rPr kumimoji="1" lang="en-US" altLang="zh-CN" sz="2000" dirty="0">
                <a:solidFill>
                  <a:srgbClr val="008000"/>
                </a:solidFill>
                <a:latin typeface="楷体_GB2312" pitchFamily="49" charset="-122"/>
              </a:rPr>
              <a:t>// </a:t>
            </a:r>
            <a:r>
              <a:rPr kumimoji="1" lang="zh-CN" altLang="en-US" sz="2000" dirty="0">
                <a:solidFill>
                  <a:srgbClr val="008000"/>
                </a:solidFill>
                <a:latin typeface="楷体_GB2312" pitchFamily="49" charset="-122"/>
              </a:rPr>
              <a:t>有人在读或写吗？</a:t>
            </a:r>
          </a:p>
          <a:p>
            <a:pPr fontAlgn="base">
              <a:lnSpc>
                <a:spcPct val="110000"/>
              </a:lnSpc>
              <a:spcBef>
                <a:spcPct val="0"/>
              </a:spcBef>
              <a:spcAft>
                <a:spcPct val="0"/>
              </a:spcAft>
              <a:buFontTx/>
              <a:buNone/>
            </a:pPr>
            <a:r>
              <a:rPr kumimoji="1" lang="zh-CN" altLang="en-US" sz="2000" dirty="0">
                <a:solidFill>
                  <a:srgbClr val="000000"/>
                </a:solidFill>
                <a:ea typeface="宋体" panose="02010600030101010101" pitchFamily="2" charset="-122"/>
              </a:rPr>
              <a:t>    </a:t>
            </a:r>
            <a:r>
              <a:rPr kumimoji="1" lang="en-US" altLang="zh-CN" sz="2000" dirty="0">
                <a:solidFill>
                  <a:srgbClr val="000000"/>
                </a:solidFill>
                <a:ea typeface="宋体" panose="02010600030101010101" pitchFamily="2" charset="-122"/>
              </a:rPr>
              <a:t>if (</a:t>
            </a:r>
            <a:r>
              <a:rPr kumimoji="1" lang="en-US" altLang="zh-CN" sz="2000" dirty="0" err="1">
                <a:solidFill>
                  <a:srgbClr val="CC0099"/>
                </a:solidFill>
                <a:ea typeface="宋体" panose="02010600030101010101" pitchFamily="2" charset="-122"/>
              </a:rPr>
              <a:t>readCount</a:t>
            </a:r>
            <a:r>
              <a:rPr kumimoji="1" lang="en-US" altLang="zh-CN" sz="2000" dirty="0">
                <a:solidFill>
                  <a:srgbClr val="000000"/>
                </a:solidFill>
                <a:ea typeface="宋体" panose="02010600030101010101" pitchFamily="2" charset="-122"/>
              </a:rPr>
              <a:t>== 0)</a:t>
            </a:r>
          </a:p>
          <a:p>
            <a:pPr fontAlgn="base">
              <a:lnSpc>
                <a:spcPct val="110000"/>
              </a:lnSpc>
              <a:spcBef>
                <a:spcPct val="0"/>
              </a:spcBef>
              <a:spcAft>
                <a:spcPct val="0"/>
              </a:spcAft>
              <a:buFontTx/>
              <a:buNone/>
            </a:pPr>
            <a:r>
              <a:rPr kumimoji="1" lang="en-US" altLang="zh-CN" sz="2000" dirty="0">
                <a:solidFill>
                  <a:srgbClr val="000000"/>
                </a:solidFill>
                <a:ea typeface="宋体" panose="02010600030101010101" pitchFamily="2" charset="-122"/>
              </a:rPr>
              <a:t>    {</a:t>
            </a:r>
          </a:p>
          <a:p>
            <a:pPr fontAlgn="base">
              <a:lnSpc>
                <a:spcPct val="110000"/>
              </a:lnSpc>
              <a:spcBef>
                <a:spcPct val="0"/>
              </a:spcBef>
              <a:spcAft>
                <a:spcPct val="0"/>
              </a:spcAft>
              <a:buFontTx/>
              <a:buNone/>
            </a:pPr>
            <a:r>
              <a:rPr kumimoji="1" lang="en-US" altLang="zh-CN" sz="2000" dirty="0">
                <a:solidFill>
                  <a:srgbClr val="000000"/>
                </a:solidFill>
                <a:ea typeface="宋体" panose="02010600030101010101" pitchFamily="2" charset="-122"/>
              </a:rPr>
              <a:t>         </a:t>
            </a:r>
            <a:r>
              <a:rPr kumimoji="1" lang="en-US" altLang="zh-CN" sz="2000" dirty="0">
                <a:solidFill>
                  <a:srgbClr val="008000"/>
                </a:solidFill>
                <a:latin typeface="楷体_GB2312" pitchFamily="49" charset="-122"/>
              </a:rPr>
              <a:t>// </a:t>
            </a:r>
            <a:r>
              <a:rPr kumimoji="1" lang="zh-CN" altLang="en-US" sz="2000" dirty="0">
                <a:solidFill>
                  <a:srgbClr val="008000"/>
                </a:solidFill>
                <a:latin typeface="楷体_GB2312" pitchFamily="49" charset="-122"/>
              </a:rPr>
              <a:t>有人在写吗？</a:t>
            </a:r>
          </a:p>
          <a:p>
            <a:pPr fontAlgn="base">
              <a:lnSpc>
                <a:spcPct val="110000"/>
              </a:lnSpc>
              <a:spcBef>
                <a:spcPct val="0"/>
              </a:spcBef>
              <a:spcAft>
                <a:spcPct val="0"/>
              </a:spcAft>
              <a:buFontTx/>
              <a:buNone/>
            </a:pPr>
            <a:r>
              <a:rPr kumimoji="1" lang="zh-CN" altLang="en-US" sz="2000" dirty="0">
                <a:solidFill>
                  <a:srgbClr val="008000"/>
                </a:solidFill>
                <a:latin typeface="楷体_GB2312" pitchFamily="49" charset="-122"/>
              </a:rPr>
              <a:t>     </a:t>
            </a:r>
            <a:r>
              <a:rPr kumimoji="1" lang="en-US" altLang="zh-CN" sz="2000" dirty="0">
                <a:solidFill>
                  <a:srgbClr val="000000"/>
                </a:solidFill>
              </a:rPr>
              <a:t>wait</a:t>
            </a:r>
            <a:r>
              <a:rPr kumimoji="1" lang="en-US" altLang="zh-CN" sz="2000" dirty="0" smtClean="0">
                <a:solidFill>
                  <a:srgbClr val="000000"/>
                </a:solidFill>
              </a:rPr>
              <a:t>(</a:t>
            </a:r>
            <a:r>
              <a:rPr kumimoji="1" lang="zh-CN" altLang="en-US" sz="2000" dirty="0" smtClean="0">
                <a:solidFill>
                  <a:srgbClr val="0000FF"/>
                </a:solidFill>
              </a:rPr>
              <a:t>文件锁</a:t>
            </a:r>
            <a:r>
              <a:rPr kumimoji="1" lang="en-US" altLang="zh-CN" sz="2000" dirty="0" smtClean="0">
                <a:solidFill>
                  <a:srgbClr val="000000"/>
                </a:solidFill>
              </a:rPr>
              <a:t>);</a:t>
            </a:r>
            <a:endParaRPr kumimoji="1" lang="en-US" altLang="zh-CN" sz="2000" dirty="0">
              <a:solidFill>
                <a:srgbClr val="008000"/>
              </a:solidFill>
              <a:latin typeface="楷体_GB2312" pitchFamily="49" charset="-122"/>
            </a:endParaRPr>
          </a:p>
          <a:p>
            <a:pPr fontAlgn="base">
              <a:lnSpc>
                <a:spcPct val="110000"/>
              </a:lnSpc>
              <a:spcBef>
                <a:spcPct val="0"/>
              </a:spcBef>
              <a:spcAft>
                <a:spcPct val="0"/>
              </a:spcAft>
              <a:buFontTx/>
              <a:buNone/>
            </a:pPr>
            <a:r>
              <a:rPr kumimoji="1" lang="en-US" altLang="zh-CN" sz="2000" dirty="0">
                <a:solidFill>
                  <a:srgbClr val="000000"/>
                </a:solidFill>
                <a:ea typeface="宋体" panose="02010600030101010101" pitchFamily="2" charset="-122"/>
              </a:rPr>
              <a:t>    }</a:t>
            </a:r>
          </a:p>
          <a:p>
            <a:pPr fontAlgn="base">
              <a:lnSpc>
                <a:spcPct val="110000"/>
              </a:lnSpc>
              <a:spcBef>
                <a:spcPct val="0"/>
              </a:spcBef>
              <a:spcAft>
                <a:spcPct val="0"/>
              </a:spcAft>
              <a:buFontTx/>
              <a:buNone/>
            </a:pPr>
            <a:r>
              <a:rPr kumimoji="1" lang="en-US" altLang="zh-CN" sz="2000" dirty="0">
                <a:solidFill>
                  <a:srgbClr val="000000"/>
                </a:solidFill>
                <a:ea typeface="宋体" panose="02010600030101010101" pitchFamily="2" charset="-122"/>
              </a:rPr>
              <a:t>    </a:t>
            </a:r>
            <a:r>
              <a:rPr kumimoji="1" lang="en-US" altLang="zh-CN" sz="2000" dirty="0" err="1">
                <a:solidFill>
                  <a:srgbClr val="CC0099"/>
                </a:solidFill>
                <a:ea typeface="宋体" panose="02010600030101010101" pitchFamily="2" charset="-122"/>
              </a:rPr>
              <a:t>readCount</a:t>
            </a:r>
            <a:r>
              <a:rPr kumimoji="1" lang="en-US" altLang="zh-CN" sz="2000" dirty="0">
                <a:solidFill>
                  <a:srgbClr val="000000"/>
                </a:solidFill>
                <a:ea typeface="宋体" panose="02010600030101010101" pitchFamily="2" charset="-122"/>
              </a:rPr>
              <a:t>++;</a:t>
            </a:r>
          </a:p>
          <a:p>
            <a:pPr fontAlgn="base">
              <a:lnSpc>
                <a:spcPct val="110000"/>
              </a:lnSpc>
              <a:spcBef>
                <a:spcPct val="0"/>
              </a:spcBef>
              <a:spcAft>
                <a:spcPct val="0"/>
              </a:spcAft>
              <a:buFontTx/>
              <a:buNone/>
            </a:pPr>
            <a:r>
              <a:rPr kumimoji="1" lang="en-US" altLang="zh-CN" sz="2000" dirty="0">
                <a:solidFill>
                  <a:srgbClr val="000000"/>
                </a:solidFill>
                <a:ea typeface="宋体" panose="02010600030101010101" pitchFamily="2" charset="-122"/>
              </a:rPr>
              <a:t>    </a:t>
            </a:r>
            <a:r>
              <a:rPr kumimoji="1" lang="zh-CN" altLang="en-US" sz="2000" dirty="0">
                <a:solidFill>
                  <a:srgbClr val="000000"/>
                </a:solidFill>
                <a:ea typeface="宋体" panose="02010600030101010101" pitchFamily="2" charset="-122"/>
              </a:rPr>
              <a:t>读操作；</a:t>
            </a:r>
          </a:p>
          <a:p>
            <a:pPr fontAlgn="base">
              <a:lnSpc>
                <a:spcPct val="110000"/>
              </a:lnSpc>
              <a:spcBef>
                <a:spcPct val="0"/>
              </a:spcBef>
              <a:spcAft>
                <a:spcPct val="0"/>
              </a:spcAft>
              <a:buFontTx/>
              <a:buNone/>
            </a:pPr>
            <a:r>
              <a:rPr kumimoji="1" lang="zh-CN" altLang="en-US" sz="2000" dirty="0">
                <a:solidFill>
                  <a:srgbClr val="000000"/>
                </a:solidFill>
                <a:ea typeface="宋体" panose="02010600030101010101" pitchFamily="2" charset="-122"/>
              </a:rPr>
              <a:t>    </a:t>
            </a:r>
            <a:r>
              <a:rPr kumimoji="1" lang="en-US" altLang="zh-CN" sz="2000" dirty="0" err="1">
                <a:solidFill>
                  <a:srgbClr val="CC0099"/>
                </a:solidFill>
                <a:ea typeface="宋体" panose="02010600030101010101" pitchFamily="2" charset="-122"/>
              </a:rPr>
              <a:t>readCount</a:t>
            </a:r>
            <a:r>
              <a:rPr kumimoji="1" lang="en-US" altLang="zh-CN" sz="2000" dirty="0">
                <a:solidFill>
                  <a:srgbClr val="000000"/>
                </a:solidFill>
                <a:ea typeface="宋体" panose="02010600030101010101" pitchFamily="2" charset="-122"/>
              </a:rPr>
              <a:t>--;</a:t>
            </a:r>
            <a:endParaRPr kumimoji="1" lang="en-US" altLang="zh-CN" sz="2000" dirty="0">
              <a:solidFill>
                <a:srgbClr val="008000"/>
              </a:solidFill>
              <a:latin typeface="楷体_GB2312" pitchFamily="49" charset="-122"/>
            </a:endParaRPr>
          </a:p>
          <a:p>
            <a:pPr fontAlgn="base">
              <a:lnSpc>
                <a:spcPct val="110000"/>
              </a:lnSpc>
              <a:spcBef>
                <a:spcPct val="0"/>
              </a:spcBef>
              <a:spcAft>
                <a:spcPct val="0"/>
              </a:spcAft>
              <a:buFontTx/>
              <a:buNone/>
            </a:pPr>
            <a:r>
              <a:rPr kumimoji="1" lang="en-US" altLang="zh-CN" sz="2000" dirty="0">
                <a:solidFill>
                  <a:srgbClr val="000000"/>
                </a:solidFill>
                <a:ea typeface="宋体" panose="02010600030101010101" pitchFamily="2" charset="-122"/>
              </a:rPr>
              <a:t>    if (</a:t>
            </a:r>
            <a:r>
              <a:rPr kumimoji="1" lang="en-US" altLang="zh-CN" sz="2000" dirty="0" err="1">
                <a:solidFill>
                  <a:srgbClr val="CC0099"/>
                </a:solidFill>
                <a:ea typeface="宋体" panose="02010600030101010101" pitchFamily="2" charset="-122"/>
              </a:rPr>
              <a:t>readCount</a:t>
            </a:r>
            <a:r>
              <a:rPr kumimoji="1" lang="en-US" altLang="zh-CN" sz="2000" dirty="0">
                <a:solidFill>
                  <a:srgbClr val="000000"/>
                </a:solidFill>
                <a:ea typeface="宋体" panose="02010600030101010101" pitchFamily="2" charset="-122"/>
              </a:rPr>
              <a:t>==0)</a:t>
            </a:r>
          </a:p>
          <a:p>
            <a:pPr fontAlgn="base">
              <a:lnSpc>
                <a:spcPct val="110000"/>
              </a:lnSpc>
              <a:spcBef>
                <a:spcPct val="0"/>
              </a:spcBef>
              <a:spcAft>
                <a:spcPct val="0"/>
              </a:spcAft>
              <a:buFontTx/>
              <a:buNone/>
            </a:pPr>
            <a:r>
              <a:rPr kumimoji="1" lang="en-US" altLang="zh-CN" sz="2000" dirty="0">
                <a:solidFill>
                  <a:srgbClr val="000000"/>
                </a:solidFill>
                <a:ea typeface="宋体" panose="02010600030101010101" pitchFamily="2" charset="-122"/>
              </a:rPr>
              <a:t>    {</a:t>
            </a:r>
          </a:p>
          <a:p>
            <a:pPr fontAlgn="base">
              <a:lnSpc>
                <a:spcPct val="110000"/>
              </a:lnSpc>
              <a:spcBef>
                <a:spcPct val="0"/>
              </a:spcBef>
              <a:spcAft>
                <a:spcPct val="0"/>
              </a:spcAft>
              <a:buFontTx/>
              <a:buNone/>
            </a:pPr>
            <a:r>
              <a:rPr kumimoji="1" lang="en-US" altLang="zh-CN" sz="2000" dirty="0">
                <a:solidFill>
                  <a:srgbClr val="000000"/>
                </a:solidFill>
                <a:ea typeface="宋体" panose="02010600030101010101" pitchFamily="2" charset="-122"/>
              </a:rPr>
              <a:t>        </a:t>
            </a:r>
            <a:r>
              <a:rPr kumimoji="1" lang="en-US" altLang="zh-CN" sz="2000" dirty="0">
                <a:solidFill>
                  <a:srgbClr val="008000"/>
                </a:solidFill>
                <a:latin typeface="楷体_GB2312" pitchFamily="49" charset="-122"/>
              </a:rPr>
              <a:t>// </a:t>
            </a:r>
            <a:r>
              <a:rPr kumimoji="1" lang="zh-CN" altLang="en-US" sz="2000" dirty="0">
                <a:solidFill>
                  <a:srgbClr val="008000"/>
                </a:solidFill>
                <a:latin typeface="楷体_GB2312" pitchFamily="49" charset="-122"/>
              </a:rPr>
              <a:t>没人在读，可以写了</a:t>
            </a:r>
          </a:p>
          <a:p>
            <a:pPr fontAlgn="base">
              <a:lnSpc>
                <a:spcPct val="110000"/>
              </a:lnSpc>
              <a:spcBef>
                <a:spcPct val="0"/>
              </a:spcBef>
              <a:spcAft>
                <a:spcPct val="0"/>
              </a:spcAft>
              <a:buFontTx/>
              <a:buNone/>
            </a:pPr>
            <a:r>
              <a:rPr kumimoji="1" lang="zh-CN" altLang="en-US" sz="2000" dirty="0">
                <a:solidFill>
                  <a:srgbClr val="000000"/>
                </a:solidFill>
                <a:ea typeface="宋体" panose="02010600030101010101" pitchFamily="2" charset="-122"/>
              </a:rPr>
              <a:t>         </a:t>
            </a:r>
            <a:r>
              <a:rPr kumimoji="1" lang="en-US" altLang="zh-CN" sz="2000" dirty="0">
                <a:solidFill>
                  <a:srgbClr val="000000"/>
                </a:solidFill>
                <a:ea typeface="宋体" panose="02010600030101010101" pitchFamily="2" charset="-122"/>
              </a:rPr>
              <a:t>signal</a:t>
            </a:r>
            <a:r>
              <a:rPr kumimoji="1" lang="en-US" altLang="zh-CN" sz="2000" dirty="0" smtClean="0">
                <a:solidFill>
                  <a:srgbClr val="000000"/>
                </a:solidFill>
                <a:ea typeface="宋体" panose="02010600030101010101" pitchFamily="2" charset="-122"/>
              </a:rPr>
              <a:t>(</a:t>
            </a:r>
            <a:r>
              <a:rPr kumimoji="1" lang="zh-CN" altLang="en-US" sz="2000" dirty="0" smtClean="0">
                <a:solidFill>
                  <a:srgbClr val="0000FF"/>
                </a:solidFill>
                <a:ea typeface="宋体" panose="02010600030101010101" pitchFamily="2" charset="-122"/>
              </a:rPr>
              <a:t>文件锁</a:t>
            </a:r>
            <a:r>
              <a:rPr kumimoji="1" lang="en-US" altLang="zh-CN" sz="2000" dirty="0" smtClean="0">
                <a:solidFill>
                  <a:srgbClr val="000000"/>
                </a:solidFill>
                <a:ea typeface="宋体" panose="02010600030101010101" pitchFamily="2" charset="-122"/>
              </a:rPr>
              <a:t>);</a:t>
            </a:r>
            <a:endParaRPr kumimoji="1" lang="en-US" altLang="zh-CN" sz="2000" dirty="0">
              <a:solidFill>
                <a:srgbClr val="000000"/>
              </a:solidFill>
              <a:ea typeface="宋体" panose="02010600030101010101" pitchFamily="2" charset="-122"/>
            </a:endParaRPr>
          </a:p>
          <a:p>
            <a:pPr fontAlgn="base">
              <a:lnSpc>
                <a:spcPct val="110000"/>
              </a:lnSpc>
              <a:spcBef>
                <a:spcPct val="0"/>
              </a:spcBef>
              <a:spcAft>
                <a:spcPct val="0"/>
              </a:spcAft>
              <a:buFontTx/>
              <a:buNone/>
            </a:pPr>
            <a:r>
              <a:rPr kumimoji="1" lang="en-US" altLang="zh-CN" sz="2000" dirty="0">
                <a:solidFill>
                  <a:srgbClr val="000000"/>
                </a:solidFill>
                <a:ea typeface="宋体" panose="02010600030101010101" pitchFamily="2" charset="-122"/>
              </a:rPr>
              <a:t>    }</a:t>
            </a:r>
          </a:p>
          <a:p>
            <a:pPr fontAlgn="base">
              <a:lnSpc>
                <a:spcPct val="110000"/>
              </a:lnSpc>
              <a:spcBef>
                <a:spcPct val="0"/>
              </a:spcBef>
              <a:spcAft>
                <a:spcPct val="0"/>
              </a:spcAft>
              <a:buFontTx/>
              <a:buNone/>
            </a:pPr>
            <a:r>
              <a:rPr kumimoji="1" lang="en-US" altLang="zh-CN" sz="2000" dirty="0">
                <a:solidFill>
                  <a:srgbClr val="000000"/>
                </a:solidFill>
                <a:ea typeface="宋体" panose="02010600030101010101" pitchFamily="2" charset="-122"/>
              </a:rPr>
              <a:t>}</a:t>
            </a:r>
          </a:p>
        </p:txBody>
      </p:sp>
      <p:grpSp>
        <p:nvGrpSpPr>
          <p:cNvPr id="466955" name="Group 11"/>
          <p:cNvGrpSpPr>
            <a:grpSpLocks/>
          </p:cNvGrpSpPr>
          <p:nvPr/>
        </p:nvGrpSpPr>
        <p:grpSpPr bwMode="auto">
          <a:xfrm>
            <a:off x="304800" y="3200400"/>
            <a:ext cx="3352800" cy="3429000"/>
            <a:chOff x="3408" y="1872"/>
            <a:chExt cx="2112" cy="2160"/>
          </a:xfrm>
        </p:grpSpPr>
        <p:pic>
          <p:nvPicPr>
            <p:cNvPr id="85003" name="Picture 12" descr="MC900434389[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4" y="2160"/>
              <a:ext cx="1262"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04" name="AutoShape 13"/>
            <p:cNvSpPr>
              <a:spLocks noChangeArrowheads="1"/>
            </p:cNvSpPr>
            <p:nvPr/>
          </p:nvSpPr>
          <p:spPr bwMode="auto">
            <a:xfrm>
              <a:off x="3408" y="1872"/>
              <a:ext cx="2112" cy="1152"/>
            </a:xfrm>
            <a:prstGeom prst="cloudCallout">
              <a:avLst>
                <a:gd name="adj1" fmla="val 11838"/>
                <a:gd name="adj2" fmla="val 41843"/>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lnSpc>
                  <a:spcPct val="80000"/>
                </a:lnSpc>
                <a:spcAft>
                  <a:spcPct val="0"/>
                </a:spcAft>
                <a:buFontTx/>
                <a:buNone/>
              </a:pPr>
              <a:r>
                <a:rPr kumimoji="1" lang="zh-CN" altLang="en-US" sz="2400">
                  <a:solidFill>
                    <a:srgbClr val="000000"/>
                  </a:solidFill>
                </a:rPr>
                <a:t>右边的代码，多个读者并发执行，会不会产生问题？</a:t>
              </a:r>
            </a:p>
          </p:txBody>
        </p:sp>
      </p:grpSp>
      <p:sp>
        <p:nvSpPr>
          <p:cNvPr id="466958" name="Text Box 14"/>
          <p:cNvSpPr txBox="1">
            <a:spLocks noChangeArrowheads="1"/>
          </p:cNvSpPr>
          <p:nvPr/>
        </p:nvSpPr>
        <p:spPr bwMode="auto">
          <a:xfrm>
            <a:off x="2955925" y="5965825"/>
            <a:ext cx="5807075" cy="676275"/>
          </a:xfrm>
          <a:prstGeom prst="rect">
            <a:avLst/>
          </a:prstGeom>
          <a:solidFill>
            <a:srgbClr val="C0C0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lnSpc>
                <a:spcPct val="80000"/>
              </a:lnSpc>
              <a:spcAft>
                <a:spcPct val="0"/>
              </a:spcAft>
              <a:buFontTx/>
              <a:buNone/>
            </a:pPr>
            <a:r>
              <a:rPr kumimoji="1" lang="en-US" altLang="zh-CN" sz="2400">
                <a:solidFill>
                  <a:srgbClr val="CC0099"/>
                </a:solidFill>
              </a:rPr>
              <a:t>readCount</a:t>
            </a:r>
            <a:r>
              <a:rPr kumimoji="1" lang="zh-CN" altLang="en-US" sz="2400">
                <a:solidFill>
                  <a:srgbClr val="000000"/>
                </a:solidFill>
              </a:rPr>
              <a:t>是一个被多个</a:t>
            </a:r>
            <a:r>
              <a:rPr kumimoji="1" lang="en-US" altLang="zh-CN" sz="2400">
                <a:solidFill>
                  <a:srgbClr val="000000"/>
                </a:solidFill>
              </a:rPr>
              <a:t>reader</a:t>
            </a:r>
            <a:r>
              <a:rPr kumimoji="1" lang="zh-CN" altLang="en-US" sz="2400">
                <a:solidFill>
                  <a:srgbClr val="000000"/>
                </a:solidFill>
              </a:rPr>
              <a:t>进程访问（修改）的临界资源，其操作必须上锁。</a:t>
            </a:r>
          </a:p>
        </p:txBody>
      </p:sp>
    </p:spTree>
    <p:extLst>
      <p:ext uri="{BB962C8B-B14F-4D97-AF65-F5344CB8AC3E}">
        <p14:creationId xmlns:p14="http://schemas.microsoft.com/office/powerpoint/2010/main" val="90052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6955"/>
                                        </p:tgtEl>
                                        <p:attrNameLst>
                                          <p:attrName>style.visibility</p:attrName>
                                        </p:attrNameLst>
                                      </p:cBhvr>
                                      <p:to>
                                        <p:strVal val="visible"/>
                                      </p:to>
                                    </p:set>
                                    <p:animEffect transition="in" filter="blinds(horizontal)">
                                      <p:cBhvr>
                                        <p:cTn id="7" dur="500"/>
                                        <p:tgtEl>
                                          <p:spTgt spid="4669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6958"/>
                                        </p:tgtEl>
                                        <p:attrNameLst>
                                          <p:attrName>style.visibility</p:attrName>
                                        </p:attrNameLst>
                                      </p:cBhvr>
                                      <p:to>
                                        <p:strVal val="visible"/>
                                      </p:to>
                                    </p:set>
                                    <p:animEffect transition="in" filter="blinds(horizontal)">
                                      <p:cBhvr>
                                        <p:cTn id="12" dur="500"/>
                                        <p:tgtEl>
                                          <p:spTgt spid="466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5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609600" y="228600"/>
            <a:ext cx="7696200" cy="334962"/>
          </a:xfrm>
        </p:spPr>
        <p:txBody>
          <a:bodyPr/>
          <a:lstStyle/>
          <a:p>
            <a:pPr eaLnBrk="1" hangingPunct="1"/>
            <a:r>
              <a:rPr lang="zh-CN" altLang="en-US" sz="3200" dirty="0" smtClean="0"/>
              <a:t>经典进程的同步问题</a:t>
            </a:r>
          </a:p>
        </p:txBody>
      </p:sp>
      <p:sp>
        <p:nvSpPr>
          <p:cNvPr id="86019" name="Text Box 3"/>
          <p:cNvSpPr txBox="1">
            <a:spLocks noChangeArrowheads="1"/>
          </p:cNvSpPr>
          <p:nvPr/>
        </p:nvSpPr>
        <p:spPr bwMode="auto">
          <a:xfrm>
            <a:off x="560388" y="914400"/>
            <a:ext cx="18870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None/>
            </a:pPr>
            <a:r>
              <a:rPr lang="en-US" altLang="zh-CN" sz="2400" dirty="0" smtClean="0">
                <a:solidFill>
                  <a:srgbClr val="000000"/>
                </a:solidFill>
                <a:latin typeface="楷体_GB2312" pitchFamily="49" charset="-122"/>
              </a:rPr>
              <a:t> </a:t>
            </a:r>
            <a:r>
              <a:rPr lang="zh-CN" altLang="en-US" sz="2400" dirty="0">
                <a:solidFill>
                  <a:srgbClr val="000000"/>
                </a:solidFill>
                <a:latin typeface="楷体_GB2312" pitchFamily="49" charset="-122"/>
              </a:rPr>
              <a:t>读写者问题</a:t>
            </a:r>
          </a:p>
        </p:txBody>
      </p:sp>
      <p:sp>
        <p:nvSpPr>
          <p:cNvPr id="86020" name="Rectangle 4"/>
          <p:cNvSpPr>
            <a:spLocks noChangeArrowheads="1"/>
          </p:cNvSpPr>
          <p:nvPr/>
        </p:nvSpPr>
        <p:spPr bwMode="auto">
          <a:xfrm>
            <a:off x="533400" y="13716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None/>
            </a:pPr>
            <a:r>
              <a:rPr kumimoji="1" lang="zh-CN" altLang="en-US" sz="2400" dirty="0" smtClean="0">
                <a:solidFill>
                  <a:srgbClr val="000000"/>
                </a:solidFill>
                <a:latin typeface="楷体_GB2312" pitchFamily="49" charset="-122"/>
              </a:rPr>
              <a:t>利用</a:t>
            </a:r>
            <a:r>
              <a:rPr kumimoji="1" lang="zh-CN" altLang="en-US" sz="2400" dirty="0">
                <a:solidFill>
                  <a:srgbClr val="000000"/>
                </a:solidFill>
                <a:latin typeface="楷体_GB2312" pitchFamily="49" charset="-122"/>
              </a:rPr>
              <a:t>记录型信号量解决读者</a:t>
            </a:r>
            <a:r>
              <a:rPr kumimoji="1" lang="en-US" altLang="zh-CN" sz="2400" dirty="0">
                <a:solidFill>
                  <a:srgbClr val="000000"/>
                </a:solidFill>
                <a:latin typeface="楷体_GB2312" pitchFamily="49" charset="-122"/>
              </a:rPr>
              <a:t>-</a:t>
            </a:r>
            <a:r>
              <a:rPr kumimoji="1" lang="zh-CN" altLang="en-US" sz="2400" dirty="0">
                <a:solidFill>
                  <a:srgbClr val="000000"/>
                </a:solidFill>
                <a:latin typeface="楷体_GB2312" pitchFamily="49" charset="-122"/>
              </a:rPr>
              <a:t>写者问题</a:t>
            </a:r>
            <a:endParaRPr kumimoji="1" lang="zh-CN" altLang="en-US" sz="2400" dirty="0">
              <a:solidFill>
                <a:srgbClr val="000000"/>
              </a:solidFill>
            </a:endParaRPr>
          </a:p>
        </p:txBody>
      </p:sp>
      <p:sp>
        <p:nvSpPr>
          <p:cNvPr id="86021" name="Text Box 8"/>
          <p:cNvSpPr txBox="1">
            <a:spLocks noChangeArrowheads="1"/>
          </p:cNvSpPr>
          <p:nvPr/>
        </p:nvSpPr>
        <p:spPr bwMode="auto">
          <a:xfrm>
            <a:off x="228600" y="1905000"/>
            <a:ext cx="3810000" cy="4456113"/>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lnSpc>
                <a:spcPct val="110000"/>
              </a:lnSpc>
              <a:spcBef>
                <a:spcPct val="0"/>
              </a:spcBef>
              <a:spcAft>
                <a:spcPct val="0"/>
              </a:spcAft>
              <a:buFontTx/>
              <a:buNone/>
            </a:pPr>
            <a:r>
              <a:rPr kumimoji="1" lang="en-US" altLang="zh-CN" sz="2000" dirty="0">
                <a:solidFill>
                  <a:srgbClr val="0000FF"/>
                </a:solidFill>
                <a:ea typeface="宋体" panose="02010600030101010101" pitchFamily="2" charset="-122"/>
              </a:rPr>
              <a:t>reader</a:t>
            </a:r>
          </a:p>
          <a:p>
            <a:pPr fontAlgn="base">
              <a:lnSpc>
                <a:spcPct val="110000"/>
              </a:lnSpc>
              <a:spcBef>
                <a:spcPct val="0"/>
              </a:spcBef>
              <a:spcAft>
                <a:spcPct val="0"/>
              </a:spcAft>
              <a:buFontTx/>
              <a:buNone/>
            </a:pPr>
            <a:r>
              <a:rPr kumimoji="1" lang="en-US" altLang="zh-CN" sz="2000" dirty="0">
                <a:solidFill>
                  <a:srgbClr val="000000"/>
                </a:solidFill>
                <a:ea typeface="宋体" panose="02010600030101010101" pitchFamily="2" charset="-122"/>
              </a:rPr>
              <a:t>while (true)</a:t>
            </a:r>
          </a:p>
          <a:p>
            <a:pPr fontAlgn="base">
              <a:lnSpc>
                <a:spcPct val="110000"/>
              </a:lnSpc>
              <a:spcBef>
                <a:spcPct val="0"/>
              </a:spcBef>
              <a:spcAft>
                <a:spcPct val="0"/>
              </a:spcAft>
              <a:buFontTx/>
              <a:buNone/>
            </a:pPr>
            <a:r>
              <a:rPr kumimoji="1" lang="en-US" altLang="zh-CN" sz="2000" dirty="0">
                <a:solidFill>
                  <a:srgbClr val="000000"/>
                </a:solidFill>
                <a:ea typeface="宋体" panose="02010600030101010101" pitchFamily="2" charset="-122"/>
              </a:rPr>
              <a:t>{  </a:t>
            </a:r>
          </a:p>
          <a:p>
            <a:pPr fontAlgn="base">
              <a:lnSpc>
                <a:spcPct val="110000"/>
              </a:lnSpc>
              <a:spcBef>
                <a:spcPct val="0"/>
              </a:spcBef>
              <a:spcAft>
                <a:spcPct val="0"/>
              </a:spcAft>
              <a:buFontTx/>
              <a:buNone/>
            </a:pPr>
            <a:r>
              <a:rPr kumimoji="1" lang="en-US" altLang="zh-CN" sz="2000" dirty="0">
                <a:solidFill>
                  <a:srgbClr val="000000"/>
                </a:solidFill>
                <a:ea typeface="宋体" panose="02010600030101010101" pitchFamily="2" charset="-122"/>
              </a:rPr>
              <a:t>    </a:t>
            </a:r>
            <a:r>
              <a:rPr kumimoji="1" lang="en-US" altLang="zh-CN" sz="2000" dirty="0">
                <a:solidFill>
                  <a:srgbClr val="008000"/>
                </a:solidFill>
                <a:latin typeface="楷体_GB2312" pitchFamily="49" charset="-122"/>
              </a:rPr>
              <a:t>// </a:t>
            </a:r>
            <a:r>
              <a:rPr kumimoji="1" lang="zh-CN" altLang="en-US" sz="2000" dirty="0">
                <a:solidFill>
                  <a:srgbClr val="008000"/>
                </a:solidFill>
                <a:latin typeface="楷体_GB2312" pitchFamily="49" charset="-122"/>
              </a:rPr>
              <a:t>有人在修改</a:t>
            </a:r>
            <a:r>
              <a:rPr kumimoji="1" lang="en-US" altLang="zh-CN" sz="2000" dirty="0" err="1">
                <a:solidFill>
                  <a:srgbClr val="008000"/>
                </a:solidFill>
                <a:latin typeface="楷体_GB2312" pitchFamily="49" charset="-122"/>
              </a:rPr>
              <a:t>readCount</a:t>
            </a:r>
            <a:r>
              <a:rPr kumimoji="1" lang="zh-CN" altLang="en-US" sz="2000" dirty="0">
                <a:solidFill>
                  <a:srgbClr val="008000"/>
                </a:solidFill>
                <a:latin typeface="楷体_GB2312" pitchFamily="49" charset="-122"/>
              </a:rPr>
              <a:t>吗？</a:t>
            </a:r>
          </a:p>
          <a:p>
            <a:pPr fontAlgn="base">
              <a:lnSpc>
                <a:spcPct val="110000"/>
              </a:lnSpc>
              <a:spcBef>
                <a:spcPct val="0"/>
              </a:spcBef>
              <a:spcAft>
                <a:spcPct val="0"/>
              </a:spcAft>
              <a:buFontTx/>
              <a:buNone/>
            </a:pPr>
            <a:r>
              <a:rPr kumimoji="1" lang="zh-CN" altLang="en-US" sz="2000" dirty="0">
                <a:solidFill>
                  <a:srgbClr val="008000"/>
                </a:solidFill>
                <a:latin typeface="楷体_GB2312" pitchFamily="49" charset="-122"/>
              </a:rPr>
              <a:t>  </a:t>
            </a:r>
            <a:r>
              <a:rPr kumimoji="1" lang="en-US" altLang="zh-CN" sz="2000" dirty="0">
                <a:solidFill>
                  <a:srgbClr val="000000"/>
                </a:solidFill>
                <a:ea typeface="宋体" panose="02010600030101010101" pitchFamily="2" charset="-122"/>
              </a:rPr>
              <a:t>wait(</a:t>
            </a:r>
            <a:r>
              <a:rPr kumimoji="1" lang="en-US" altLang="zh-CN" sz="2000" dirty="0" err="1">
                <a:solidFill>
                  <a:srgbClr val="FF0000"/>
                </a:solidFill>
                <a:ea typeface="宋体" panose="02010600030101010101" pitchFamily="2" charset="-122"/>
              </a:rPr>
              <a:t>rmutex</a:t>
            </a:r>
            <a:r>
              <a:rPr kumimoji="1" lang="en-US" altLang="zh-CN" sz="2000" dirty="0">
                <a:solidFill>
                  <a:srgbClr val="000000"/>
                </a:solidFill>
                <a:ea typeface="宋体" panose="02010600030101010101" pitchFamily="2" charset="-122"/>
              </a:rPr>
              <a:t>);</a:t>
            </a:r>
            <a:endParaRPr kumimoji="1" lang="en-US" altLang="zh-CN" sz="2000" dirty="0">
              <a:solidFill>
                <a:srgbClr val="008000"/>
              </a:solidFill>
              <a:latin typeface="楷体_GB2312" pitchFamily="49" charset="-122"/>
            </a:endParaRPr>
          </a:p>
          <a:p>
            <a:pPr fontAlgn="base">
              <a:lnSpc>
                <a:spcPct val="110000"/>
              </a:lnSpc>
              <a:spcBef>
                <a:spcPct val="0"/>
              </a:spcBef>
              <a:spcAft>
                <a:spcPct val="0"/>
              </a:spcAft>
              <a:buFontTx/>
              <a:buNone/>
            </a:pPr>
            <a:r>
              <a:rPr kumimoji="1" lang="en-US" altLang="zh-CN" sz="2000" dirty="0">
                <a:solidFill>
                  <a:srgbClr val="000000"/>
                </a:solidFill>
                <a:ea typeface="宋体" panose="02010600030101010101" pitchFamily="2" charset="-122"/>
              </a:rPr>
              <a:t>    if (</a:t>
            </a:r>
            <a:r>
              <a:rPr kumimoji="1" lang="en-US" altLang="zh-CN" sz="2000" dirty="0" err="1">
                <a:solidFill>
                  <a:srgbClr val="CC0099"/>
                </a:solidFill>
                <a:ea typeface="宋体" panose="02010600030101010101" pitchFamily="2" charset="-122"/>
              </a:rPr>
              <a:t>readCount</a:t>
            </a:r>
            <a:r>
              <a:rPr kumimoji="1" lang="en-US" altLang="zh-CN" sz="2000" dirty="0">
                <a:solidFill>
                  <a:srgbClr val="000000"/>
                </a:solidFill>
                <a:ea typeface="宋体" panose="02010600030101010101" pitchFamily="2" charset="-122"/>
              </a:rPr>
              <a:t>== 0)</a:t>
            </a:r>
          </a:p>
          <a:p>
            <a:pPr fontAlgn="base">
              <a:lnSpc>
                <a:spcPct val="110000"/>
              </a:lnSpc>
              <a:spcBef>
                <a:spcPct val="0"/>
              </a:spcBef>
              <a:spcAft>
                <a:spcPct val="0"/>
              </a:spcAft>
              <a:buFontTx/>
              <a:buNone/>
            </a:pPr>
            <a:r>
              <a:rPr kumimoji="1" lang="en-US" altLang="zh-CN" sz="2000" dirty="0">
                <a:solidFill>
                  <a:srgbClr val="000000"/>
                </a:solidFill>
                <a:ea typeface="宋体" panose="02010600030101010101" pitchFamily="2" charset="-122"/>
              </a:rPr>
              <a:t>    {</a:t>
            </a:r>
          </a:p>
          <a:p>
            <a:pPr fontAlgn="base">
              <a:lnSpc>
                <a:spcPct val="110000"/>
              </a:lnSpc>
              <a:spcBef>
                <a:spcPct val="0"/>
              </a:spcBef>
              <a:spcAft>
                <a:spcPct val="0"/>
              </a:spcAft>
              <a:buFontTx/>
              <a:buNone/>
            </a:pPr>
            <a:r>
              <a:rPr kumimoji="1" lang="en-US" altLang="zh-CN" sz="2000" dirty="0">
                <a:solidFill>
                  <a:srgbClr val="000000"/>
                </a:solidFill>
                <a:ea typeface="宋体" panose="02010600030101010101" pitchFamily="2" charset="-122"/>
              </a:rPr>
              <a:t>         </a:t>
            </a:r>
            <a:r>
              <a:rPr kumimoji="1" lang="en-US" altLang="zh-CN" sz="2000" dirty="0">
                <a:solidFill>
                  <a:srgbClr val="008000"/>
                </a:solidFill>
                <a:latin typeface="楷体_GB2312" pitchFamily="49" charset="-122"/>
              </a:rPr>
              <a:t>// </a:t>
            </a:r>
            <a:r>
              <a:rPr kumimoji="1" lang="zh-CN" altLang="en-US" sz="2000" dirty="0">
                <a:solidFill>
                  <a:srgbClr val="008000"/>
                </a:solidFill>
                <a:latin typeface="楷体_GB2312" pitchFamily="49" charset="-122"/>
              </a:rPr>
              <a:t>有人在写吗？</a:t>
            </a:r>
          </a:p>
          <a:p>
            <a:pPr fontAlgn="base">
              <a:lnSpc>
                <a:spcPct val="110000"/>
              </a:lnSpc>
              <a:spcBef>
                <a:spcPct val="0"/>
              </a:spcBef>
              <a:spcAft>
                <a:spcPct val="0"/>
              </a:spcAft>
              <a:buFontTx/>
              <a:buNone/>
            </a:pPr>
            <a:r>
              <a:rPr kumimoji="1" lang="zh-CN" altLang="en-US" sz="2000" dirty="0">
                <a:solidFill>
                  <a:srgbClr val="008000"/>
                </a:solidFill>
                <a:latin typeface="楷体_GB2312" pitchFamily="49" charset="-122"/>
              </a:rPr>
              <a:t>     </a:t>
            </a:r>
            <a:r>
              <a:rPr kumimoji="1" lang="en-US" altLang="zh-CN" sz="2000" dirty="0">
                <a:solidFill>
                  <a:srgbClr val="000000"/>
                </a:solidFill>
              </a:rPr>
              <a:t>wait</a:t>
            </a:r>
            <a:r>
              <a:rPr kumimoji="1" lang="en-US" altLang="zh-CN" sz="2000" dirty="0" smtClean="0">
                <a:solidFill>
                  <a:srgbClr val="000000"/>
                </a:solidFill>
              </a:rPr>
              <a:t>(</a:t>
            </a:r>
            <a:r>
              <a:rPr kumimoji="1" lang="zh-CN" altLang="en-US" sz="2000" dirty="0" smtClean="0">
                <a:solidFill>
                  <a:srgbClr val="0000FF"/>
                </a:solidFill>
              </a:rPr>
              <a:t>文件锁</a:t>
            </a:r>
            <a:r>
              <a:rPr kumimoji="1" lang="en-US" altLang="zh-CN" sz="2000" dirty="0" smtClean="0">
                <a:solidFill>
                  <a:srgbClr val="000000"/>
                </a:solidFill>
              </a:rPr>
              <a:t>);</a:t>
            </a:r>
            <a:endParaRPr kumimoji="1" lang="en-US" altLang="zh-CN" sz="2000" dirty="0">
              <a:solidFill>
                <a:srgbClr val="008000"/>
              </a:solidFill>
              <a:latin typeface="楷体_GB2312" pitchFamily="49" charset="-122"/>
            </a:endParaRPr>
          </a:p>
          <a:p>
            <a:pPr fontAlgn="base">
              <a:lnSpc>
                <a:spcPct val="110000"/>
              </a:lnSpc>
              <a:spcBef>
                <a:spcPct val="0"/>
              </a:spcBef>
              <a:spcAft>
                <a:spcPct val="0"/>
              </a:spcAft>
              <a:buFontTx/>
              <a:buNone/>
            </a:pPr>
            <a:r>
              <a:rPr kumimoji="1" lang="en-US" altLang="zh-CN" sz="2000" dirty="0">
                <a:solidFill>
                  <a:srgbClr val="000000"/>
                </a:solidFill>
                <a:ea typeface="宋体" panose="02010600030101010101" pitchFamily="2" charset="-122"/>
              </a:rPr>
              <a:t>    }</a:t>
            </a:r>
          </a:p>
          <a:p>
            <a:pPr fontAlgn="base">
              <a:lnSpc>
                <a:spcPct val="110000"/>
              </a:lnSpc>
              <a:spcBef>
                <a:spcPct val="0"/>
              </a:spcBef>
              <a:spcAft>
                <a:spcPct val="0"/>
              </a:spcAft>
              <a:buFontTx/>
              <a:buNone/>
            </a:pPr>
            <a:r>
              <a:rPr kumimoji="1" lang="en-US" altLang="zh-CN" sz="2000" dirty="0">
                <a:solidFill>
                  <a:srgbClr val="000000"/>
                </a:solidFill>
                <a:ea typeface="宋体" panose="02010600030101010101" pitchFamily="2" charset="-122"/>
              </a:rPr>
              <a:t>    </a:t>
            </a:r>
            <a:r>
              <a:rPr kumimoji="1" lang="en-US" altLang="zh-CN" sz="2000" dirty="0" err="1">
                <a:solidFill>
                  <a:srgbClr val="CC0099"/>
                </a:solidFill>
                <a:ea typeface="宋体" panose="02010600030101010101" pitchFamily="2" charset="-122"/>
              </a:rPr>
              <a:t>readCount</a:t>
            </a:r>
            <a:r>
              <a:rPr kumimoji="1" lang="en-US" altLang="zh-CN" sz="2000" dirty="0">
                <a:solidFill>
                  <a:srgbClr val="000000"/>
                </a:solidFill>
                <a:ea typeface="宋体" panose="02010600030101010101" pitchFamily="2" charset="-122"/>
              </a:rPr>
              <a:t>++;</a:t>
            </a:r>
          </a:p>
          <a:p>
            <a:pPr fontAlgn="base">
              <a:lnSpc>
                <a:spcPct val="110000"/>
              </a:lnSpc>
              <a:spcBef>
                <a:spcPct val="0"/>
              </a:spcBef>
              <a:spcAft>
                <a:spcPct val="0"/>
              </a:spcAft>
              <a:buFontTx/>
              <a:buNone/>
            </a:pPr>
            <a:r>
              <a:rPr kumimoji="1" lang="en-US" altLang="zh-CN" sz="2000" dirty="0">
                <a:solidFill>
                  <a:srgbClr val="008000"/>
                </a:solidFill>
                <a:latin typeface="楷体_GB2312" pitchFamily="49" charset="-122"/>
              </a:rPr>
              <a:t>  // </a:t>
            </a:r>
            <a:r>
              <a:rPr kumimoji="1" lang="zh-CN" altLang="en-US" sz="2000" dirty="0">
                <a:solidFill>
                  <a:srgbClr val="008000"/>
                </a:solidFill>
                <a:latin typeface="楷体_GB2312" pitchFamily="49" charset="-122"/>
              </a:rPr>
              <a:t>修改完</a:t>
            </a:r>
            <a:r>
              <a:rPr kumimoji="1" lang="en-US" altLang="zh-CN" sz="2000" dirty="0" err="1">
                <a:solidFill>
                  <a:srgbClr val="008000"/>
                </a:solidFill>
                <a:latin typeface="楷体_GB2312" pitchFamily="49" charset="-122"/>
              </a:rPr>
              <a:t>readCount</a:t>
            </a:r>
            <a:r>
              <a:rPr kumimoji="1" lang="zh-CN" altLang="en-US" sz="2000" dirty="0">
                <a:solidFill>
                  <a:srgbClr val="008000"/>
                </a:solidFill>
                <a:latin typeface="楷体_GB2312" pitchFamily="49" charset="-122"/>
              </a:rPr>
              <a:t>了</a:t>
            </a:r>
          </a:p>
          <a:p>
            <a:pPr fontAlgn="base">
              <a:lnSpc>
                <a:spcPct val="110000"/>
              </a:lnSpc>
              <a:spcBef>
                <a:spcPct val="0"/>
              </a:spcBef>
              <a:spcAft>
                <a:spcPct val="0"/>
              </a:spcAft>
              <a:buFontTx/>
              <a:buNone/>
            </a:pPr>
            <a:r>
              <a:rPr kumimoji="1" lang="zh-CN" altLang="en-US" sz="2000" dirty="0">
                <a:solidFill>
                  <a:srgbClr val="000000"/>
                </a:solidFill>
                <a:ea typeface="宋体" panose="02010600030101010101" pitchFamily="2" charset="-122"/>
              </a:rPr>
              <a:t>    </a:t>
            </a:r>
            <a:r>
              <a:rPr kumimoji="1" lang="en-US" altLang="zh-CN" sz="2000" dirty="0">
                <a:solidFill>
                  <a:srgbClr val="000000"/>
                </a:solidFill>
                <a:ea typeface="宋体" panose="02010600030101010101" pitchFamily="2" charset="-122"/>
              </a:rPr>
              <a:t>signal(</a:t>
            </a:r>
            <a:r>
              <a:rPr kumimoji="1" lang="en-US" altLang="zh-CN" sz="2000" dirty="0" err="1">
                <a:solidFill>
                  <a:srgbClr val="FF0000"/>
                </a:solidFill>
                <a:ea typeface="宋体" panose="02010600030101010101" pitchFamily="2" charset="-122"/>
              </a:rPr>
              <a:t>rmutex</a:t>
            </a:r>
            <a:r>
              <a:rPr kumimoji="1" lang="en-US" altLang="zh-CN" sz="2000" dirty="0">
                <a:solidFill>
                  <a:srgbClr val="000000"/>
                </a:solidFill>
                <a:ea typeface="宋体" panose="02010600030101010101" pitchFamily="2" charset="-122"/>
              </a:rPr>
              <a:t>);</a:t>
            </a:r>
          </a:p>
        </p:txBody>
      </p:sp>
      <p:sp>
        <p:nvSpPr>
          <p:cNvPr id="86022" name="Text Box 14"/>
          <p:cNvSpPr txBox="1">
            <a:spLocks noChangeArrowheads="1"/>
          </p:cNvSpPr>
          <p:nvPr/>
        </p:nvSpPr>
        <p:spPr bwMode="auto">
          <a:xfrm>
            <a:off x="4495800" y="1828800"/>
            <a:ext cx="4343400" cy="412115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lnSpc>
                <a:spcPct val="110000"/>
              </a:lnSpc>
              <a:spcBef>
                <a:spcPct val="0"/>
              </a:spcBef>
              <a:spcAft>
                <a:spcPct val="0"/>
              </a:spcAft>
              <a:buFontTx/>
              <a:buNone/>
            </a:pPr>
            <a:r>
              <a:rPr kumimoji="1" lang="en-US" altLang="zh-CN" sz="2000" dirty="0">
                <a:solidFill>
                  <a:srgbClr val="0000FF"/>
                </a:solidFill>
                <a:ea typeface="宋体" panose="02010600030101010101" pitchFamily="2" charset="-122"/>
              </a:rPr>
              <a:t>    </a:t>
            </a:r>
            <a:r>
              <a:rPr kumimoji="1" lang="zh-CN" altLang="en-US" sz="2000" dirty="0">
                <a:solidFill>
                  <a:srgbClr val="000000"/>
                </a:solidFill>
                <a:latin typeface="楷体_GB2312" pitchFamily="49" charset="-122"/>
              </a:rPr>
              <a:t>读操作</a:t>
            </a:r>
            <a:r>
              <a:rPr kumimoji="1" lang="en-US" altLang="zh-CN" sz="2000" dirty="0">
                <a:solidFill>
                  <a:srgbClr val="000000"/>
                </a:solidFill>
                <a:latin typeface="楷体_GB2312" pitchFamily="49" charset="-122"/>
              </a:rPr>
              <a:t>;</a:t>
            </a:r>
          </a:p>
          <a:p>
            <a:pPr fontAlgn="base">
              <a:lnSpc>
                <a:spcPct val="110000"/>
              </a:lnSpc>
              <a:spcBef>
                <a:spcPct val="0"/>
              </a:spcBef>
              <a:spcAft>
                <a:spcPct val="0"/>
              </a:spcAft>
              <a:buFontTx/>
              <a:buNone/>
            </a:pPr>
            <a:r>
              <a:rPr kumimoji="1" lang="en-US" altLang="zh-CN" sz="2000" dirty="0">
                <a:solidFill>
                  <a:srgbClr val="000000"/>
                </a:solidFill>
                <a:latin typeface="楷体_GB2312" pitchFamily="49" charset="-122"/>
              </a:rPr>
              <a:t> </a:t>
            </a:r>
            <a:r>
              <a:rPr kumimoji="1" lang="en-US" altLang="zh-CN" sz="2000" dirty="0">
                <a:solidFill>
                  <a:srgbClr val="008000"/>
                </a:solidFill>
                <a:latin typeface="楷体_GB2312" pitchFamily="49" charset="-122"/>
              </a:rPr>
              <a:t>// </a:t>
            </a:r>
            <a:r>
              <a:rPr kumimoji="1" lang="zh-CN" altLang="en-US" sz="2000" dirty="0">
                <a:solidFill>
                  <a:srgbClr val="008000"/>
                </a:solidFill>
                <a:latin typeface="楷体_GB2312" pitchFamily="49" charset="-122"/>
              </a:rPr>
              <a:t>有人在修改</a:t>
            </a:r>
            <a:r>
              <a:rPr kumimoji="1" lang="en-US" altLang="zh-CN" sz="2000" dirty="0" err="1">
                <a:solidFill>
                  <a:srgbClr val="008000"/>
                </a:solidFill>
                <a:latin typeface="楷体_GB2312" pitchFamily="49" charset="-122"/>
              </a:rPr>
              <a:t>readCount</a:t>
            </a:r>
            <a:r>
              <a:rPr kumimoji="1" lang="zh-CN" altLang="en-US" sz="2000" dirty="0">
                <a:solidFill>
                  <a:srgbClr val="008000"/>
                </a:solidFill>
                <a:latin typeface="楷体_GB2312" pitchFamily="49" charset="-122"/>
              </a:rPr>
              <a:t>吗？</a:t>
            </a:r>
            <a:endParaRPr kumimoji="1" lang="zh-CN" altLang="en-US" sz="2000" dirty="0">
              <a:solidFill>
                <a:srgbClr val="000000"/>
              </a:solidFill>
              <a:latin typeface="楷体_GB2312" pitchFamily="49" charset="-122"/>
            </a:endParaRPr>
          </a:p>
          <a:p>
            <a:pPr fontAlgn="base">
              <a:lnSpc>
                <a:spcPct val="110000"/>
              </a:lnSpc>
              <a:spcBef>
                <a:spcPct val="0"/>
              </a:spcBef>
              <a:spcAft>
                <a:spcPct val="0"/>
              </a:spcAft>
              <a:buFontTx/>
              <a:buNone/>
            </a:pPr>
            <a:r>
              <a:rPr kumimoji="1" lang="zh-CN" altLang="en-US" sz="2000" dirty="0">
                <a:solidFill>
                  <a:srgbClr val="0000FF"/>
                </a:solidFill>
                <a:ea typeface="宋体" panose="02010600030101010101" pitchFamily="2" charset="-122"/>
              </a:rPr>
              <a:t>    </a:t>
            </a:r>
            <a:r>
              <a:rPr kumimoji="1" lang="en-US" altLang="zh-CN" sz="2000" dirty="0">
                <a:solidFill>
                  <a:srgbClr val="000000"/>
                </a:solidFill>
                <a:ea typeface="宋体" panose="02010600030101010101" pitchFamily="2" charset="-122"/>
              </a:rPr>
              <a:t>wait(</a:t>
            </a:r>
            <a:r>
              <a:rPr kumimoji="1" lang="en-US" altLang="zh-CN" sz="2000" dirty="0" err="1">
                <a:solidFill>
                  <a:srgbClr val="FF0000"/>
                </a:solidFill>
                <a:ea typeface="宋体" panose="02010600030101010101" pitchFamily="2" charset="-122"/>
              </a:rPr>
              <a:t>rmutex</a:t>
            </a:r>
            <a:r>
              <a:rPr kumimoji="1" lang="en-US" altLang="zh-CN" sz="2000" dirty="0">
                <a:solidFill>
                  <a:srgbClr val="000000"/>
                </a:solidFill>
                <a:ea typeface="宋体" panose="02010600030101010101" pitchFamily="2" charset="-122"/>
              </a:rPr>
              <a:t>);</a:t>
            </a:r>
          </a:p>
          <a:p>
            <a:pPr fontAlgn="base">
              <a:lnSpc>
                <a:spcPct val="110000"/>
              </a:lnSpc>
              <a:spcBef>
                <a:spcPct val="0"/>
              </a:spcBef>
              <a:spcAft>
                <a:spcPct val="0"/>
              </a:spcAft>
              <a:buFontTx/>
              <a:buNone/>
            </a:pPr>
            <a:r>
              <a:rPr kumimoji="1" lang="en-US" altLang="zh-CN" sz="2000" dirty="0">
                <a:solidFill>
                  <a:srgbClr val="000000"/>
                </a:solidFill>
                <a:ea typeface="宋体" panose="02010600030101010101" pitchFamily="2" charset="-122"/>
              </a:rPr>
              <a:t>    </a:t>
            </a:r>
            <a:r>
              <a:rPr kumimoji="1" lang="en-US" altLang="zh-CN" sz="2000" dirty="0" err="1">
                <a:solidFill>
                  <a:srgbClr val="CC0099"/>
                </a:solidFill>
                <a:ea typeface="宋体" panose="02010600030101010101" pitchFamily="2" charset="-122"/>
              </a:rPr>
              <a:t>readCount</a:t>
            </a:r>
            <a:r>
              <a:rPr kumimoji="1" lang="en-US" altLang="zh-CN" sz="2000" dirty="0">
                <a:solidFill>
                  <a:srgbClr val="000000"/>
                </a:solidFill>
                <a:ea typeface="宋体" panose="02010600030101010101" pitchFamily="2" charset="-122"/>
              </a:rPr>
              <a:t>--;</a:t>
            </a:r>
          </a:p>
          <a:p>
            <a:pPr fontAlgn="base">
              <a:lnSpc>
                <a:spcPct val="110000"/>
              </a:lnSpc>
              <a:spcBef>
                <a:spcPct val="0"/>
              </a:spcBef>
              <a:spcAft>
                <a:spcPct val="0"/>
              </a:spcAft>
              <a:buFontTx/>
              <a:buNone/>
            </a:pPr>
            <a:r>
              <a:rPr kumimoji="1" lang="en-US" altLang="zh-CN" sz="2000" dirty="0">
                <a:solidFill>
                  <a:srgbClr val="000000"/>
                </a:solidFill>
                <a:ea typeface="宋体" panose="02010600030101010101" pitchFamily="2" charset="-122"/>
              </a:rPr>
              <a:t>    if (</a:t>
            </a:r>
            <a:r>
              <a:rPr kumimoji="1" lang="en-US" altLang="zh-CN" sz="2000" dirty="0" err="1">
                <a:solidFill>
                  <a:srgbClr val="CC0099"/>
                </a:solidFill>
                <a:ea typeface="宋体" panose="02010600030101010101" pitchFamily="2" charset="-122"/>
              </a:rPr>
              <a:t>readCount</a:t>
            </a:r>
            <a:r>
              <a:rPr kumimoji="1" lang="en-US" altLang="zh-CN" sz="2000" dirty="0">
                <a:solidFill>
                  <a:srgbClr val="CC0099"/>
                </a:solidFill>
                <a:ea typeface="宋体" panose="02010600030101010101" pitchFamily="2" charset="-122"/>
              </a:rPr>
              <a:t> </a:t>
            </a:r>
            <a:r>
              <a:rPr kumimoji="1" lang="en-US" altLang="zh-CN" sz="2000" dirty="0">
                <a:solidFill>
                  <a:srgbClr val="000000"/>
                </a:solidFill>
                <a:ea typeface="宋体" panose="02010600030101010101" pitchFamily="2" charset="-122"/>
              </a:rPr>
              <a:t>== 0)</a:t>
            </a:r>
          </a:p>
          <a:p>
            <a:pPr fontAlgn="base">
              <a:lnSpc>
                <a:spcPct val="110000"/>
              </a:lnSpc>
              <a:spcBef>
                <a:spcPct val="0"/>
              </a:spcBef>
              <a:spcAft>
                <a:spcPct val="0"/>
              </a:spcAft>
              <a:buFontTx/>
              <a:buNone/>
            </a:pPr>
            <a:r>
              <a:rPr kumimoji="1" lang="en-US" altLang="zh-CN" sz="2000" dirty="0">
                <a:solidFill>
                  <a:srgbClr val="000000"/>
                </a:solidFill>
                <a:ea typeface="宋体" panose="02010600030101010101" pitchFamily="2" charset="-122"/>
              </a:rPr>
              <a:t>    {</a:t>
            </a:r>
          </a:p>
          <a:p>
            <a:pPr fontAlgn="base">
              <a:lnSpc>
                <a:spcPct val="110000"/>
              </a:lnSpc>
              <a:spcBef>
                <a:spcPct val="0"/>
              </a:spcBef>
              <a:spcAft>
                <a:spcPct val="0"/>
              </a:spcAft>
              <a:buFontTx/>
              <a:buNone/>
            </a:pPr>
            <a:r>
              <a:rPr kumimoji="1" lang="en-US" altLang="zh-CN" sz="2000" dirty="0">
                <a:solidFill>
                  <a:srgbClr val="000000"/>
                </a:solidFill>
                <a:ea typeface="宋体" panose="02010600030101010101" pitchFamily="2" charset="-122"/>
              </a:rPr>
              <a:t>          </a:t>
            </a:r>
            <a:r>
              <a:rPr kumimoji="1" lang="en-US" altLang="zh-CN" sz="2000" dirty="0">
                <a:solidFill>
                  <a:srgbClr val="008000"/>
                </a:solidFill>
                <a:latin typeface="楷体_GB2312" pitchFamily="49" charset="-122"/>
              </a:rPr>
              <a:t>// </a:t>
            </a:r>
            <a:r>
              <a:rPr kumimoji="1" lang="zh-CN" altLang="en-US" sz="2000" dirty="0">
                <a:solidFill>
                  <a:srgbClr val="008000"/>
                </a:solidFill>
                <a:latin typeface="楷体_GB2312" pitchFamily="49" charset="-122"/>
              </a:rPr>
              <a:t>没人在读了</a:t>
            </a:r>
          </a:p>
          <a:p>
            <a:pPr fontAlgn="base">
              <a:lnSpc>
                <a:spcPct val="110000"/>
              </a:lnSpc>
              <a:spcBef>
                <a:spcPct val="0"/>
              </a:spcBef>
              <a:spcAft>
                <a:spcPct val="0"/>
              </a:spcAft>
              <a:buFontTx/>
              <a:buNone/>
            </a:pPr>
            <a:r>
              <a:rPr kumimoji="1" lang="zh-CN" altLang="en-US" sz="2000" dirty="0">
                <a:solidFill>
                  <a:srgbClr val="000000"/>
                </a:solidFill>
                <a:ea typeface="宋体" panose="02010600030101010101" pitchFamily="2" charset="-122"/>
              </a:rPr>
              <a:t>          </a:t>
            </a:r>
            <a:r>
              <a:rPr kumimoji="1" lang="en-US" altLang="zh-CN" sz="2000" dirty="0">
                <a:solidFill>
                  <a:srgbClr val="000000"/>
                </a:solidFill>
                <a:ea typeface="宋体" panose="02010600030101010101" pitchFamily="2" charset="-122"/>
              </a:rPr>
              <a:t>signal</a:t>
            </a:r>
            <a:r>
              <a:rPr kumimoji="1" lang="en-US" altLang="zh-CN" sz="2000" dirty="0" smtClean="0">
                <a:solidFill>
                  <a:srgbClr val="000000"/>
                </a:solidFill>
                <a:ea typeface="宋体" panose="02010600030101010101" pitchFamily="2" charset="-122"/>
              </a:rPr>
              <a:t>(</a:t>
            </a:r>
            <a:r>
              <a:rPr kumimoji="1" lang="zh-CN" altLang="en-US" sz="2000" dirty="0" smtClean="0">
                <a:solidFill>
                  <a:srgbClr val="0000FF"/>
                </a:solidFill>
              </a:rPr>
              <a:t>文件锁</a:t>
            </a:r>
            <a:r>
              <a:rPr kumimoji="1" lang="en-US" altLang="zh-CN" sz="2000" dirty="0" smtClean="0">
                <a:solidFill>
                  <a:srgbClr val="000000"/>
                </a:solidFill>
                <a:ea typeface="宋体" panose="02010600030101010101" pitchFamily="2" charset="-122"/>
              </a:rPr>
              <a:t>);</a:t>
            </a:r>
            <a:endParaRPr kumimoji="1" lang="en-US" altLang="zh-CN" sz="2000" dirty="0">
              <a:solidFill>
                <a:srgbClr val="000000"/>
              </a:solidFill>
              <a:ea typeface="宋体" panose="02010600030101010101" pitchFamily="2" charset="-122"/>
            </a:endParaRPr>
          </a:p>
          <a:p>
            <a:pPr fontAlgn="base">
              <a:lnSpc>
                <a:spcPct val="110000"/>
              </a:lnSpc>
              <a:spcBef>
                <a:spcPct val="0"/>
              </a:spcBef>
              <a:spcAft>
                <a:spcPct val="0"/>
              </a:spcAft>
              <a:buFontTx/>
              <a:buNone/>
            </a:pPr>
            <a:r>
              <a:rPr kumimoji="1" lang="en-US" altLang="zh-CN" sz="2000" dirty="0">
                <a:solidFill>
                  <a:srgbClr val="000000"/>
                </a:solidFill>
                <a:ea typeface="宋体" panose="02010600030101010101" pitchFamily="2" charset="-122"/>
              </a:rPr>
              <a:t>    } </a:t>
            </a:r>
          </a:p>
          <a:p>
            <a:pPr fontAlgn="base">
              <a:lnSpc>
                <a:spcPct val="110000"/>
              </a:lnSpc>
              <a:spcBef>
                <a:spcPct val="0"/>
              </a:spcBef>
              <a:spcAft>
                <a:spcPct val="0"/>
              </a:spcAft>
              <a:buFontTx/>
              <a:buNone/>
            </a:pPr>
            <a:r>
              <a:rPr kumimoji="1" lang="en-US" altLang="zh-CN" sz="2000" dirty="0">
                <a:solidFill>
                  <a:srgbClr val="000000"/>
                </a:solidFill>
                <a:ea typeface="宋体" panose="02010600030101010101" pitchFamily="2" charset="-122"/>
              </a:rPr>
              <a:t>    </a:t>
            </a:r>
            <a:r>
              <a:rPr kumimoji="1" lang="en-US" altLang="zh-CN" sz="2000" dirty="0">
                <a:solidFill>
                  <a:srgbClr val="008000"/>
                </a:solidFill>
                <a:latin typeface="楷体_GB2312" pitchFamily="49" charset="-122"/>
              </a:rPr>
              <a:t>// </a:t>
            </a:r>
            <a:r>
              <a:rPr kumimoji="1" lang="zh-CN" altLang="en-US" sz="2000" dirty="0">
                <a:solidFill>
                  <a:srgbClr val="008000"/>
                </a:solidFill>
                <a:latin typeface="楷体_GB2312" pitchFamily="49" charset="-122"/>
              </a:rPr>
              <a:t>修改完</a:t>
            </a:r>
            <a:r>
              <a:rPr kumimoji="1" lang="en-US" altLang="zh-CN" sz="2000" dirty="0" err="1">
                <a:solidFill>
                  <a:srgbClr val="008000"/>
                </a:solidFill>
                <a:latin typeface="楷体_GB2312" pitchFamily="49" charset="-122"/>
              </a:rPr>
              <a:t>readCount</a:t>
            </a:r>
            <a:r>
              <a:rPr kumimoji="1" lang="zh-CN" altLang="en-US" sz="2000" dirty="0">
                <a:solidFill>
                  <a:srgbClr val="008000"/>
                </a:solidFill>
                <a:latin typeface="楷体_GB2312" pitchFamily="49" charset="-122"/>
              </a:rPr>
              <a:t>了</a:t>
            </a:r>
          </a:p>
          <a:p>
            <a:pPr fontAlgn="base">
              <a:lnSpc>
                <a:spcPct val="110000"/>
              </a:lnSpc>
              <a:spcBef>
                <a:spcPct val="0"/>
              </a:spcBef>
              <a:spcAft>
                <a:spcPct val="0"/>
              </a:spcAft>
              <a:buFontTx/>
              <a:buNone/>
            </a:pPr>
            <a:r>
              <a:rPr kumimoji="1" lang="zh-CN" altLang="en-US" sz="2000" dirty="0">
                <a:solidFill>
                  <a:srgbClr val="000000"/>
                </a:solidFill>
                <a:ea typeface="宋体" panose="02010600030101010101" pitchFamily="2" charset="-122"/>
              </a:rPr>
              <a:t>    </a:t>
            </a:r>
            <a:r>
              <a:rPr kumimoji="1" lang="en-US" altLang="zh-CN" sz="2000" dirty="0">
                <a:solidFill>
                  <a:srgbClr val="000000"/>
                </a:solidFill>
                <a:ea typeface="宋体" panose="02010600030101010101" pitchFamily="2" charset="-122"/>
              </a:rPr>
              <a:t>signal(</a:t>
            </a:r>
            <a:r>
              <a:rPr kumimoji="1" lang="en-US" altLang="zh-CN" sz="2000" dirty="0" err="1">
                <a:solidFill>
                  <a:srgbClr val="FF0000"/>
                </a:solidFill>
                <a:ea typeface="宋体" panose="02010600030101010101" pitchFamily="2" charset="-122"/>
              </a:rPr>
              <a:t>rmutex</a:t>
            </a:r>
            <a:r>
              <a:rPr kumimoji="1" lang="en-US" altLang="zh-CN" sz="2000" dirty="0">
                <a:solidFill>
                  <a:srgbClr val="000000"/>
                </a:solidFill>
                <a:ea typeface="宋体" panose="02010600030101010101" pitchFamily="2" charset="-122"/>
              </a:rPr>
              <a:t>);</a:t>
            </a:r>
          </a:p>
          <a:p>
            <a:pPr fontAlgn="base">
              <a:lnSpc>
                <a:spcPct val="110000"/>
              </a:lnSpc>
              <a:spcBef>
                <a:spcPct val="0"/>
              </a:spcBef>
              <a:spcAft>
                <a:spcPct val="0"/>
              </a:spcAft>
              <a:buFontTx/>
              <a:buNone/>
            </a:pPr>
            <a:r>
              <a:rPr kumimoji="1" lang="en-US" altLang="zh-CN" sz="2000" dirty="0">
                <a:solidFill>
                  <a:srgbClr val="000000"/>
                </a:solidFill>
                <a:ea typeface="宋体" panose="02010600030101010101" pitchFamily="2" charset="-122"/>
              </a:rPr>
              <a:t>}</a:t>
            </a:r>
          </a:p>
        </p:txBody>
      </p:sp>
      <p:sp>
        <p:nvSpPr>
          <p:cNvPr id="86023" name="Line 15"/>
          <p:cNvSpPr>
            <a:spLocks noChangeShapeType="1"/>
          </p:cNvSpPr>
          <p:nvPr/>
        </p:nvSpPr>
        <p:spPr bwMode="auto">
          <a:xfrm>
            <a:off x="4267200" y="1828800"/>
            <a:ext cx="0" cy="5029200"/>
          </a:xfrm>
          <a:prstGeom prst="line">
            <a:avLst/>
          </a:prstGeom>
          <a:noFill/>
          <a:ln w="9525">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b="1">
              <a:solidFill>
                <a:srgbClr val="000000"/>
              </a:solidFill>
            </a:endParaRPr>
          </a:p>
        </p:txBody>
      </p:sp>
      <p:grpSp>
        <p:nvGrpSpPr>
          <p:cNvPr id="471056" name="Group 16"/>
          <p:cNvGrpSpPr>
            <a:grpSpLocks/>
          </p:cNvGrpSpPr>
          <p:nvPr/>
        </p:nvGrpSpPr>
        <p:grpSpPr bwMode="auto">
          <a:xfrm>
            <a:off x="304800" y="3200400"/>
            <a:ext cx="3352800" cy="3429000"/>
            <a:chOff x="3408" y="1872"/>
            <a:chExt cx="2112" cy="2160"/>
          </a:xfrm>
        </p:grpSpPr>
        <p:pic>
          <p:nvPicPr>
            <p:cNvPr id="86025" name="Picture 17" descr="MC900434389[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4" y="2160"/>
              <a:ext cx="1262"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6" name="AutoShape 18"/>
            <p:cNvSpPr>
              <a:spLocks noChangeArrowheads="1"/>
            </p:cNvSpPr>
            <p:nvPr/>
          </p:nvSpPr>
          <p:spPr bwMode="auto">
            <a:xfrm>
              <a:off x="3408" y="1872"/>
              <a:ext cx="2112" cy="1152"/>
            </a:xfrm>
            <a:prstGeom prst="cloudCallout">
              <a:avLst>
                <a:gd name="adj1" fmla="val 11838"/>
                <a:gd name="adj2" fmla="val 41843"/>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lnSpc>
                  <a:spcPct val="80000"/>
                </a:lnSpc>
                <a:spcAft>
                  <a:spcPct val="0"/>
                </a:spcAft>
                <a:buFontTx/>
                <a:buNone/>
              </a:pPr>
              <a:r>
                <a:rPr kumimoji="1" lang="zh-CN" altLang="en-US" sz="2400" dirty="0" smtClean="0">
                  <a:solidFill>
                    <a:srgbClr val="000000"/>
                  </a:solidFill>
                </a:rPr>
                <a:t>若读者不断到来，写者有可能得到运行吗？</a:t>
              </a:r>
              <a:endParaRPr kumimoji="1" lang="zh-CN" altLang="en-US" sz="2400" dirty="0">
                <a:solidFill>
                  <a:srgbClr val="000000"/>
                </a:solidFill>
              </a:endParaRPr>
            </a:p>
          </p:txBody>
        </p:sp>
      </p:grpSp>
      <p:sp>
        <p:nvSpPr>
          <p:cNvPr id="2" name="TextBox 1"/>
          <p:cNvSpPr txBox="1"/>
          <p:nvPr/>
        </p:nvSpPr>
        <p:spPr>
          <a:xfrm>
            <a:off x="4510007" y="6167735"/>
            <a:ext cx="1422184" cy="46166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eaLnBrk="0" fontAlgn="base" hangingPunct="0">
              <a:spcBef>
                <a:spcPct val="0"/>
              </a:spcBef>
              <a:spcAft>
                <a:spcPct val="0"/>
              </a:spcAft>
            </a:pPr>
            <a:r>
              <a:rPr kumimoji="1" lang="zh-CN" altLang="en-US" sz="2400" b="1" dirty="0" smtClean="0">
                <a:solidFill>
                  <a:srgbClr val="000000"/>
                </a:solidFill>
              </a:rPr>
              <a:t>读者优先</a:t>
            </a:r>
            <a:endParaRPr kumimoji="1" lang="zh-CN" altLang="en-US" sz="2400" b="1" dirty="0">
              <a:solidFill>
                <a:srgbClr val="000000"/>
              </a:solidFill>
            </a:endParaRPr>
          </a:p>
        </p:txBody>
      </p:sp>
    </p:spTree>
    <p:extLst>
      <p:ext uri="{BB962C8B-B14F-4D97-AF65-F5344CB8AC3E}">
        <p14:creationId xmlns:p14="http://schemas.microsoft.com/office/powerpoint/2010/main" val="32296624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1056"/>
                                        </p:tgtEl>
                                        <p:attrNameLst>
                                          <p:attrName>style.visibility</p:attrName>
                                        </p:attrNameLst>
                                      </p:cBhvr>
                                      <p:to>
                                        <p:strVal val="visible"/>
                                      </p:to>
                                    </p:set>
                                    <p:animEffect transition="in" filter="blinds(horizontal)">
                                      <p:cBhvr>
                                        <p:cTn id="7" dur="500"/>
                                        <p:tgtEl>
                                          <p:spTgt spid="47105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读写者问题</a:t>
            </a:r>
            <a:endParaRPr lang="zh-CN" altLang="en-US" dirty="0"/>
          </a:p>
        </p:txBody>
      </p:sp>
      <p:sp>
        <p:nvSpPr>
          <p:cNvPr id="4" name="内容占位符 3"/>
          <p:cNvSpPr>
            <a:spLocks noGrp="1"/>
          </p:cNvSpPr>
          <p:nvPr>
            <p:ph idx="1"/>
          </p:nvPr>
        </p:nvSpPr>
        <p:spPr>
          <a:xfrm>
            <a:off x="482600" y="1376065"/>
            <a:ext cx="8229600" cy="838200"/>
          </a:xfrm>
        </p:spPr>
        <p:txBody>
          <a:bodyPr/>
          <a:lstStyle/>
          <a:p>
            <a:r>
              <a:rPr lang="zh-CN" altLang="en-US" sz="2400" dirty="0"/>
              <a:t>思路</a:t>
            </a:r>
            <a:r>
              <a:rPr lang="zh-CN" altLang="en-US" sz="2400" dirty="0" smtClean="0"/>
              <a:t>：一旦有写者到来，它应该尽快对文件进行写操作；新来的读者不允许进行读操作。</a:t>
            </a:r>
            <a:endParaRPr lang="zh-CN" altLang="en-US" sz="2400" dirty="0"/>
          </a:p>
        </p:txBody>
      </p:sp>
      <p:sp>
        <p:nvSpPr>
          <p:cNvPr id="5" name="TextBox 4"/>
          <p:cNvSpPr txBox="1"/>
          <p:nvPr/>
        </p:nvSpPr>
        <p:spPr>
          <a:xfrm>
            <a:off x="457200" y="914400"/>
            <a:ext cx="1422184" cy="46166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eaLnBrk="0" fontAlgn="base" hangingPunct="0">
              <a:spcBef>
                <a:spcPct val="0"/>
              </a:spcBef>
              <a:spcAft>
                <a:spcPct val="0"/>
              </a:spcAft>
            </a:pPr>
            <a:r>
              <a:rPr kumimoji="1" lang="zh-CN" altLang="en-US" sz="2400" b="1" dirty="0">
                <a:solidFill>
                  <a:srgbClr val="000000"/>
                </a:solidFill>
              </a:rPr>
              <a:t>写</a:t>
            </a:r>
            <a:r>
              <a:rPr kumimoji="1" lang="zh-CN" altLang="en-US" sz="2400" b="1" dirty="0" smtClean="0">
                <a:solidFill>
                  <a:srgbClr val="000000"/>
                </a:solidFill>
              </a:rPr>
              <a:t>者优先</a:t>
            </a:r>
            <a:endParaRPr kumimoji="1" lang="zh-CN" altLang="en-US" sz="2400" b="1" dirty="0">
              <a:solidFill>
                <a:srgbClr val="000000"/>
              </a:solidFill>
            </a:endParaRPr>
          </a:p>
        </p:txBody>
      </p:sp>
      <p:sp>
        <p:nvSpPr>
          <p:cNvPr id="6" name="TextBox 5"/>
          <p:cNvSpPr txBox="1"/>
          <p:nvPr/>
        </p:nvSpPr>
        <p:spPr>
          <a:xfrm>
            <a:off x="228600" y="2357735"/>
            <a:ext cx="2040943" cy="461665"/>
          </a:xfrm>
          <a:prstGeom prst="rect">
            <a:avLst/>
          </a:prstGeom>
          <a:noFill/>
        </p:spPr>
        <p:txBody>
          <a:bodyPr wrap="none" rtlCol="0">
            <a:spAutoFit/>
          </a:bodyPr>
          <a:lstStyle/>
          <a:p>
            <a:pPr eaLnBrk="0" fontAlgn="base" hangingPunct="0">
              <a:spcBef>
                <a:spcPct val="0"/>
              </a:spcBef>
              <a:spcAft>
                <a:spcPct val="0"/>
              </a:spcAft>
            </a:pPr>
            <a:r>
              <a:rPr kumimoji="1" lang="zh-CN" altLang="en-US" sz="2400" b="1" dirty="0" smtClean="0">
                <a:solidFill>
                  <a:srgbClr val="000000"/>
                </a:solidFill>
              </a:rPr>
              <a:t>读者行为分析</a:t>
            </a:r>
            <a:endParaRPr kumimoji="1" lang="zh-CN" altLang="en-US" sz="2400" b="1" dirty="0">
              <a:solidFill>
                <a:srgbClr val="000000"/>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3840342323"/>
              </p:ext>
            </p:extLst>
          </p:nvPr>
        </p:nvGraphicFramePr>
        <p:xfrm>
          <a:off x="228600" y="2895600"/>
          <a:ext cx="4953000" cy="3252402"/>
        </p:xfrm>
        <a:graphic>
          <a:graphicData uri="http://schemas.openxmlformats.org/drawingml/2006/table">
            <a:tbl>
              <a:tblPr firstRow="1" bandRow="1">
                <a:tableStyleId>{5C22544A-7EE6-4342-B048-85BDC9FD1C3A}</a:tableStyleId>
              </a:tblPr>
              <a:tblGrid>
                <a:gridCol w="4038600"/>
                <a:gridCol w="914400"/>
              </a:tblGrid>
              <a:tr h="535494">
                <a:tc>
                  <a:txBody>
                    <a:bodyPr/>
                    <a:lstStyle/>
                    <a:p>
                      <a:r>
                        <a:rPr lang="zh-CN" altLang="en-US" sz="2400" b="1" dirty="0" smtClean="0">
                          <a:solidFill>
                            <a:srgbClr val="002060"/>
                          </a:solidFill>
                        </a:rPr>
                        <a:t>状态</a:t>
                      </a:r>
                      <a:endParaRPr lang="zh-CN" altLang="en-US" sz="2400" b="1" dirty="0">
                        <a:solidFill>
                          <a:srgbClr val="002060"/>
                        </a:solidFill>
                      </a:endParaRPr>
                    </a:p>
                  </a:txBody>
                  <a:tcPr/>
                </a:tc>
                <a:tc>
                  <a:txBody>
                    <a:bodyPr/>
                    <a:lstStyle/>
                    <a:p>
                      <a:r>
                        <a:rPr lang="zh-CN" altLang="en-US" sz="2400" b="1" dirty="0" smtClean="0">
                          <a:solidFill>
                            <a:srgbClr val="002060"/>
                          </a:solidFill>
                        </a:rPr>
                        <a:t>行为</a:t>
                      </a:r>
                      <a:endParaRPr lang="zh-CN" altLang="en-US" sz="2400" b="1" dirty="0">
                        <a:solidFill>
                          <a:srgbClr val="002060"/>
                        </a:solidFill>
                      </a:endParaRPr>
                    </a:p>
                  </a:txBody>
                  <a:tcPr/>
                </a:tc>
              </a:tr>
              <a:tr h="535494">
                <a:tc>
                  <a:txBody>
                    <a:bodyPr/>
                    <a:lstStyle/>
                    <a:p>
                      <a:r>
                        <a:rPr lang="zh-CN" altLang="en-US" sz="2400" b="1" dirty="0" smtClean="0">
                          <a:solidFill>
                            <a:srgbClr val="002060"/>
                          </a:solidFill>
                        </a:rPr>
                        <a:t>无读者在读，无写者在写</a:t>
                      </a:r>
                      <a:endParaRPr lang="zh-CN" altLang="en-US" sz="2400" b="1" dirty="0">
                        <a:solidFill>
                          <a:srgbClr val="002060"/>
                        </a:solidFill>
                      </a:endParaRPr>
                    </a:p>
                  </a:txBody>
                  <a:tcPr/>
                </a:tc>
                <a:tc>
                  <a:txBody>
                    <a:bodyPr/>
                    <a:lstStyle/>
                    <a:p>
                      <a:r>
                        <a:rPr lang="zh-CN" altLang="en-US" sz="2400" b="1" dirty="0" smtClean="0">
                          <a:solidFill>
                            <a:srgbClr val="002060"/>
                          </a:solidFill>
                        </a:rPr>
                        <a:t>无需阻塞</a:t>
                      </a:r>
                      <a:endParaRPr lang="zh-CN" altLang="en-US" sz="2400" b="1" dirty="0">
                        <a:solidFill>
                          <a:srgbClr val="002060"/>
                        </a:solidFill>
                      </a:endParaRPr>
                    </a:p>
                  </a:txBody>
                  <a:tcPr/>
                </a:tc>
              </a:tr>
              <a:tr h="535494">
                <a:tc>
                  <a:txBody>
                    <a:bodyPr/>
                    <a:lstStyle/>
                    <a:p>
                      <a:r>
                        <a:rPr lang="zh-CN" altLang="en-US" sz="2400" b="1" dirty="0" smtClean="0">
                          <a:solidFill>
                            <a:srgbClr val="002060"/>
                          </a:solidFill>
                        </a:rPr>
                        <a:t>无读者在读，有写者在写</a:t>
                      </a:r>
                      <a:endParaRPr lang="zh-CN" altLang="en-US" sz="2400" b="1" dirty="0">
                        <a:solidFill>
                          <a:srgbClr val="002060"/>
                        </a:solidFill>
                      </a:endParaRPr>
                    </a:p>
                  </a:txBody>
                  <a:tcPr/>
                </a:tc>
                <a:tc>
                  <a:txBody>
                    <a:bodyPr/>
                    <a:lstStyle/>
                    <a:p>
                      <a:r>
                        <a:rPr lang="zh-CN" altLang="en-US" sz="2400" b="1" dirty="0" smtClean="0">
                          <a:solidFill>
                            <a:srgbClr val="002060"/>
                          </a:solidFill>
                        </a:rPr>
                        <a:t>阻塞</a:t>
                      </a:r>
                      <a:endParaRPr lang="zh-CN" altLang="en-US" sz="2400" b="1" dirty="0">
                        <a:solidFill>
                          <a:srgbClr val="002060"/>
                        </a:solidFill>
                      </a:endParaRPr>
                    </a:p>
                  </a:txBody>
                  <a:tcPr/>
                </a:tc>
              </a:tr>
              <a:tr h="535494">
                <a:tc>
                  <a:txBody>
                    <a:bodyPr/>
                    <a:lstStyle/>
                    <a:p>
                      <a:r>
                        <a:rPr lang="zh-CN" altLang="en-US" sz="2400" b="1" dirty="0" smtClean="0">
                          <a:solidFill>
                            <a:srgbClr val="002060"/>
                          </a:solidFill>
                        </a:rPr>
                        <a:t>有读者在读，无写者等待</a:t>
                      </a:r>
                      <a:endParaRPr lang="zh-CN" altLang="en-US" sz="2400" b="1" dirty="0">
                        <a:solidFill>
                          <a:srgbClr val="002060"/>
                        </a:solidFill>
                      </a:endParaRPr>
                    </a:p>
                  </a:txBody>
                  <a:tcPr/>
                </a:tc>
                <a:tc>
                  <a:txBody>
                    <a:bodyPr/>
                    <a:lstStyle/>
                    <a:p>
                      <a:r>
                        <a:rPr lang="zh-CN" altLang="en-US" sz="2400" b="1" dirty="0" smtClean="0">
                          <a:solidFill>
                            <a:srgbClr val="002060"/>
                          </a:solidFill>
                        </a:rPr>
                        <a:t>无需阻塞</a:t>
                      </a:r>
                      <a:endParaRPr lang="zh-CN" altLang="en-US" sz="2400" b="1" dirty="0">
                        <a:solidFill>
                          <a:srgbClr val="002060"/>
                        </a:solidFill>
                      </a:endParaRPr>
                    </a:p>
                  </a:txBody>
                  <a:tcPr/>
                </a:tc>
              </a:tr>
              <a:tr h="535494">
                <a:tc>
                  <a:txBody>
                    <a:bodyPr/>
                    <a:lstStyle/>
                    <a:p>
                      <a:r>
                        <a:rPr lang="zh-CN" altLang="en-US" sz="2400" b="1" dirty="0" smtClean="0">
                          <a:solidFill>
                            <a:srgbClr val="002060"/>
                          </a:solidFill>
                        </a:rPr>
                        <a:t>有读者在读，有写者在等待</a:t>
                      </a:r>
                      <a:endParaRPr lang="zh-CN" altLang="en-US" sz="2400" b="1" dirty="0">
                        <a:solidFill>
                          <a:srgbClr val="002060"/>
                        </a:solidFill>
                      </a:endParaRPr>
                    </a:p>
                  </a:txBody>
                  <a:tcPr/>
                </a:tc>
                <a:tc>
                  <a:txBody>
                    <a:bodyPr/>
                    <a:lstStyle/>
                    <a:p>
                      <a:r>
                        <a:rPr lang="zh-CN" altLang="en-US" sz="2400" b="1" dirty="0" smtClean="0">
                          <a:solidFill>
                            <a:srgbClr val="002060"/>
                          </a:solidFill>
                        </a:rPr>
                        <a:t>阻塞</a:t>
                      </a:r>
                      <a:endParaRPr lang="zh-CN" altLang="en-US" sz="2400" b="1" dirty="0">
                        <a:solidFill>
                          <a:srgbClr val="002060"/>
                        </a:solidFill>
                      </a:endParaRPr>
                    </a:p>
                  </a:txBody>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554079511"/>
              </p:ext>
            </p:extLst>
          </p:nvPr>
        </p:nvGraphicFramePr>
        <p:xfrm>
          <a:off x="5638800" y="2895600"/>
          <a:ext cx="3429000" cy="2429442"/>
        </p:xfrm>
        <a:graphic>
          <a:graphicData uri="http://schemas.openxmlformats.org/drawingml/2006/table">
            <a:tbl>
              <a:tblPr firstRow="1" bandRow="1">
                <a:tableStyleId>{5C22544A-7EE6-4342-B048-85BDC9FD1C3A}</a:tableStyleId>
              </a:tblPr>
              <a:tblGrid>
                <a:gridCol w="2514600"/>
                <a:gridCol w="914400"/>
              </a:tblGrid>
              <a:tr h="535494">
                <a:tc>
                  <a:txBody>
                    <a:bodyPr/>
                    <a:lstStyle/>
                    <a:p>
                      <a:r>
                        <a:rPr lang="zh-CN" altLang="en-US" sz="2400" b="1" dirty="0" smtClean="0">
                          <a:solidFill>
                            <a:srgbClr val="002060"/>
                          </a:solidFill>
                        </a:rPr>
                        <a:t>状态</a:t>
                      </a:r>
                      <a:endParaRPr lang="zh-CN" altLang="en-US" sz="2400" b="1" dirty="0">
                        <a:solidFill>
                          <a:srgbClr val="002060"/>
                        </a:solidFill>
                      </a:endParaRPr>
                    </a:p>
                  </a:txBody>
                  <a:tcPr/>
                </a:tc>
                <a:tc>
                  <a:txBody>
                    <a:bodyPr/>
                    <a:lstStyle/>
                    <a:p>
                      <a:r>
                        <a:rPr lang="zh-CN" altLang="en-US" sz="2400" b="1" dirty="0" smtClean="0">
                          <a:solidFill>
                            <a:srgbClr val="002060"/>
                          </a:solidFill>
                        </a:rPr>
                        <a:t>行为</a:t>
                      </a:r>
                      <a:endParaRPr lang="zh-CN" altLang="en-US" sz="2400" b="1" dirty="0">
                        <a:solidFill>
                          <a:srgbClr val="002060"/>
                        </a:solidFill>
                      </a:endParaRPr>
                    </a:p>
                  </a:txBody>
                  <a:tcPr/>
                </a:tc>
              </a:tr>
              <a:tr h="535494">
                <a:tc>
                  <a:txBody>
                    <a:bodyPr/>
                    <a:lstStyle/>
                    <a:p>
                      <a:r>
                        <a:rPr lang="zh-CN" altLang="en-US" sz="2400" b="1" dirty="0" smtClean="0">
                          <a:solidFill>
                            <a:srgbClr val="002060"/>
                          </a:solidFill>
                        </a:rPr>
                        <a:t>无读者，无写者</a:t>
                      </a:r>
                      <a:endParaRPr lang="zh-CN" altLang="en-US" sz="2400" b="1" dirty="0">
                        <a:solidFill>
                          <a:srgbClr val="002060"/>
                        </a:solidFill>
                      </a:endParaRPr>
                    </a:p>
                  </a:txBody>
                  <a:tcPr/>
                </a:tc>
                <a:tc>
                  <a:txBody>
                    <a:bodyPr/>
                    <a:lstStyle/>
                    <a:p>
                      <a:r>
                        <a:rPr lang="zh-CN" altLang="en-US" sz="2400" b="1" dirty="0" smtClean="0">
                          <a:solidFill>
                            <a:srgbClr val="002060"/>
                          </a:solidFill>
                        </a:rPr>
                        <a:t>无需阻塞</a:t>
                      </a:r>
                      <a:endParaRPr lang="zh-CN" altLang="en-US" sz="2400" b="1" dirty="0">
                        <a:solidFill>
                          <a:srgbClr val="002060"/>
                        </a:solidFill>
                      </a:endParaRPr>
                    </a:p>
                  </a:txBody>
                  <a:tcPr/>
                </a:tc>
              </a:tr>
              <a:tr h="535494">
                <a:tc>
                  <a:txBody>
                    <a:bodyPr/>
                    <a:lstStyle/>
                    <a:p>
                      <a:r>
                        <a:rPr lang="zh-CN" altLang="en-US" sz="2400" b="1" dirty="0" smtClean="0">
                          <a:solidFill>
                            <a:srgbClr val="002060"/>
                          </a:solidFill>
                        </a:rPr>
                        <a:t>有读者在读</a:t>
                      </a:r>
                      <a:endParaRPr lang="zh-CN" altLang="en-US" sz="2400" b="1" dirty="0">
                        <a:solidFill>
                          <a:srgbClr val="002060"/>
                        </a:solidFill>
                      </a:endParaRPr>
                    </a:p>
                  </a:txBody>
                  <a:tcPr/>
                </a:tc>
                <a:tc>
                  <a:txBody>
                    <a:bodyPr/>
                    <a:lstStyle/>
                    <a:p>
                      <a:r>
                        <a:rPr lang="zh-CN" altLang="en-US" sz="2400" b="1" dirty="0" smtClean="0">
                          <a:solidFill>
                            <a:srgbClr val="002060"/>
                          </a:solidFill>
                        </a:rPr>
                        <a:t>阻塞</a:t>
                      </a:r>
                      <a:endParaRPr lang="zh-CN" altLang="en-US" sz="2400" b="1" dirty="0">
                        <a:solidFill>
                          <a:srgbClr val="002060"/>
                        </a:solidFill>
                      </a:endParaRPr>
                    </a:p>
                  </a:txBody>
                  <a:tcPr/>
                </a:tc>
              </a:tr>
              <a:tr h="535494">
                <a:tc>
                  <a:txBody>
                    <a:bodyPr/>
                    <a:lstStyle/>
                    <a:p>
                      <a:r>
                        <a:rPr lang="zh-CN" altLang="en-US" sz="2400" b="1" dirty="0" smtClean="0">
                          <a:solidFill>
                            <a:srgbClr val="002060"/>
                          </a:solidFill>
                        </a:rPr>
                        <a:t>有写者在写</a:t>
                      </a:r>
                      <a:endParaRPr lang="zh-CN" altLang="en-US" sz="2400" b="1" dirty="0">
                        <a:solidFill>
                          <a:srgbClr val="002060"/>
                        </a:solidFill>
                      </a:endParaRPr>
                    </a:p>
                  </a:txBody>
                  <a:tcPr/>
                </a:tc>
                <a:tc>
                  <a:txBody>
                    <a:bodyPr/>
                    <a:lstStyle/>
                    <a:p>
                      <a:r>
                        <a:rPr lang="zh-CN" altLang="en-US" sz="2400" b="1" dirty="0" smtClean="0">
                          <a:solidFill>
                            <a:srgbClr val="002060"/>
                          </a:solidFill>
                        </a:rPr>
                        <a:t>阻塞</a:t>
                      </a:r>
                      <a:endParaRPr lang="zh-CN" altLang="en-US" sz="2400" b="1" dirty="0">
                        <a:solidFill>
                          <a:srgbClr val="002060"/>
                        </a:solidFill>
                      </a:endParaRPr>
                    </a:p>
                  </a:txBody>
                  <a:tcPr/>
                </a:tc>
              </a:tr>
            </a:tbl>
          </a:graphicData>
        </a:graphic>
      </p:graphicFrame>
      <p:sp>
        <p:nvSpPr>
          <p:cNvPr id="10" name="TextBox 9"/>
          <p:cNvSpPr txBox="1"/>
          <p:nvPr/>
        </p:nvSpPr>
        <p:spPr>
          <a:xfrm>
            <a:off x="5562600" y="2362200"/>
            <a:ext cx="2040943" cy="461665"/>
          </a:xfrm>
          <a:prstGeom prst="rect">
            <a:avLst/>
          </a:prstGeom>
          <a:noFill/>
        </p:spPr>
        <p:txBody>
          <a:bodyPr wrap="none" rtlCol="0">
            <a:spAutoFit/>
          </a:bodyPr>
          <a:lstStyle/>
          <a:p>
            <a:pPr eaLnBrk="0" fontAlgn="base" hangingPunct="0">
              <a:spcBef>
                <a:spcPct val="0"/>
              </a:spcBef>
              <a:spcAft>
                <a:spcPct val="0"/>
              </a:spcAft>
            </a:pPr>
            <a:r>
              <a:rPr kumimoji="1" lang="zh-CN" altLang="en-US" sz="2400" b="1" dirty="0" smtClean="0">
                <a:solidFill>
                  <a:srgbClr val="000000"/>
                </a:solidFill>
              </a:rPr>
              <a:t>写者行为分析</a:t>
            </a:r>
            <a:endParaRPr kumimoji="1" lang="zh-CN" altLang="en-US" sz="2400" b="1" dirty="0">
              <a:solidFill>
                <a:srgbClr val="000000"/>
              </a:solidFill>
            </a:endParaRPr>
          </a:p>
        </p:txBody>
      </p:sp>
    </p:spTree>
    <p:extLst>
      <p:ext uri="{BB962C8B-B14F-4D97-AF65-F5344CB8AC3E}">
        <p14:creationId xmlns:p14="http://schemas.microsoft.com/office/powerpoint/2010/main" val="20968839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sz="3200" smtClean="0"/>
              <a:t>2.3 </a:t>
            </a:r>
            <a:r>
              <a:rPr lang="zh-CN" altLang="en-US" sz="3200" smtClean="0"/>
              <a:t>进程同步</a:t>
            </a:r>
          </a:p>
        </p:txBody>
      </p:sp>
      <p:sp>
        <p:nvSpPr>
          <p:cNvPr id="48131" name="Text Box 3"/>
          <p:cNvSpPr txBox="1">
            <a:spLocks noChangeArrowheads="1"/>
          </p:cNvSpPr>
          <p:nvPr/>
        </p:nvSpPr>
        <p:spPr bwMode="auto">
          <a:xfrm>
            <a:off x="609600" y="990600"/>
            <a:ext cx="787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None/>
            </a:pPr>
            <a:r>
              <a:rPr lang="zh-CN" altLang="en-US" sz="2800">
                <a:solidFill>
                  <a:srgbClr val="000000"/>
                </a:solidFill>
                <a:latin typeface="楷体_GB2312" pitchFamily="49" charset="-122"/>
              </a:rPr>
              <a:t>模拟车票售卖，当剩下</a:t>
            </a:r>
            <a:r>
              <a:rPr lang="en-US" altLang="zh-CN" sz="2800">
                <a:solidFill>
                  <a:srgbClr val="000000"/>
                </a:solidFill>
                <a:latin typeface="楷体_GB2312" pitchFamily="49" charset="-122"/>
              </a:rPr>
              <a:t>1</a:t>
            </a:r>
            <a:r>
              <a:rPr lang="zh-CN" altLang="en-US" sz="2800">
                <a:solidFill>
                  <a:srgbClr val="000000"/>
                </a:solidFill>
                <a:latin typeface="楷体_GB2312" pitchFamily="49" charset="-122"/>
              </a:rPr>
              <a:t>张票</a:t>
            </a:r>
            <a:r>
              <a:rPr lang="en-US" altLang="zh-CN" sz="2800">
                <a:solidFill>
                  <a:srgbClr val="000000"/>
                </a:solidFill>
                <a:latin typeface="楷体_GB2312" pitchFamily="49" charset="-122"/>
              </a:rPr>
              <a:t>(ticket = 1)</a:t>
            </a:r>
            <a:r>
              <a:rPr lang="zh-CN" altLang="en-US" sz="2800">
                <a:solidFill>
                  <a:srgbClr val="000000"/>
                </a:solidFill>
                <a:latin typeface="楷体_GB2312" pitchFamily="49" charset="-122"/>
              </a:rPr>
              <a:t>的时候</a:t>
            </a:r>
          </a:p>
        </p:txBody>
      </p:sp>
      <p:graphicFrame>
        <p:nvGraphicFramePr>
          <p:cNvPr id="412840" name="Group 168"/>
          <p:cNvGraphicFramePr>
            <a:graphicFrameLocks noGrp="1"/>
          </p:cNvGraphicFramePr>
          <p:nvPr/>
        </p:nvGraphicFramePr>
        <p:xfrm>
          <a:off x="762000" y="1752600"/>
          <a:ext cx="7924800" cy="3203575"/>
        </p:xfrm>
        <a:graphic>
          <a:graphicData uri="http://schemas.openxmlformats.org/drawingml/2006/table">
            <a:tbl>
              <a:tblPr/>
              <a:tblGrid>
                <a:gridCol w="914400"/>
                <a:gridCol w="3581400"/>
                <a:gridCol w="3429000"/>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楷体_GB2312" pitchFamily="49" charset="-122"/>
                        </a:rPr>
                        <a:t>时刻</a:t>
                      </a: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楷体_GB2312" pitchFamily="49" charset="-122"/>
                        </a:rPr>
                        <a:t>线程</a:t>
                      </a:r>
                      <a:r>
                        <a:rPr kumimoji="0" lang="en-US" altLang="zh-CN" sz="2400" b="1" i="0" u="none" strike="noStrike" cap="none" normalizeH="0" baseline="0" smtClean="0">
                          <a:ln>
                            <a:noFill/>
                          </a:ln>
                          <a:solidFill>
                            <a:schemeClr val="tx1"/>
                          </a:solidFill>
                          <a:effectLst/>
                          <a:latin typeface="Arial" pitchFamily="34" charset="0"/>
                          <a:ea typeface="楷体_GB2312" pitchFamily="49" charset="-122"/>
                        </a:rPr>
                        <a:t>1</a:t>
                      </a: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楷体_GB2312" pitchFamily="49" charset="-122"/>
                        </a:rPr>
                        <a:t>线程</a:t>
                      </a:r>
                      <a:r>
                        <a:rPr kumimoji="0" lang="en-US" altLang="zh-CN" sz="2400" b="1" i="0" u="none" strike="noStrike" cap="none" normalizeH="0" baseline="0" smtClean="0">
                          <a:ln>
                            <a:noFill/>
                          </a:ln>
                          <a:solidFill>
                            <a:schemeClr val="tx1"/>
                          </a:solidFill>
                          <a:effectLst/>
                          <a:latin typeface="Arial" pitchFamily="34" charset="0"/>
                          <a:ea typeface="楷体_GB2312" pitchFamily="49" charset="-122"/>
                        </a:rPr>
                        <a:t>2</a:t>
                      </a:r>
                    </a:p>
                  </a:txBody>
                  <a:tcPr horzOverflow="overflow">
                    <a:lnL>
                      <a:noFill/>
                    </a:lnL>
                    <a:lnR cap="flat">
                      <a:noFill/>
                    </a:lnR>
                    <a:lnT cap="flat">
                      <a:noFill/>
                    </a:lnT>
                    <a:lnB>
                      <a:noFill/>
                    </a:lnB>
                    <a:lnTlToBr>
                      <a:noFill/>
                    </a:lnTlToBr>
                    <a:lnBlToTr>
                      <a:noFill/>
                    </a:lnBlToTr>
                    <a:noFill/>
                  </a:tcPr>
                </a:tc>
              </a:tr>
              <a:tr h="387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itchFamily="34" charset="0"/>
                          <a:ea typeface="楷体_GB2312" pitchFamily="49" charset="-122"/>
                        </a:rPr>
                        <a:t>1</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itchFamily="34" charset="0"/>
                          <a:ea typeface="楷体_GB2312" pitchFamily="49" charset="-122"/>
                        </a:rPr>
                        <a:t>if (ticket &gt; 0) </a:t>
                      </a:r>
                      <a:r>
                        <a:rPr kumimoji="0" lang="en-US" altLang="zh-CN" sz="2400" b="1" i="0" u="none" strike="noStrike" cap="none" normalizeH="0" baseline="0" smtClean="0">
                          <a:ln>
                            <a:noFill/>
                          </a:ln>
                          <a:solidFill>
                            <a:srgbClr val="008000"/>
                          </a:solidFill>
                          <a:effectLst/>
                          <a:latin typeface="Arial" pitchFamily="34" charset="0"/>
                          <a:ea typeface="楷体_GB2312" pitchFamily="49" charset="-122"/>
                        </a:rPr>
                        <a:t>// true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a:noFill/>
                    </a:lnL>
                    <a:lnR cap="flat">
                      <a:noFill/>
                    </a:lnR>
                    <a:lnT>
                      <a:noFill/>
                    </a:lnT>
                    <a:lnB>
                      <a:noFill/>
                    </a:lnB>
                    <a:lnTlToBr>
                      <a:noFill/>
                    </a:lnTlToBr>
                    <a:lnBlToTr>
                      <a:noFill/>
                    </a:lnBlToTr>
                    <a:noFill/>
                  </a:tcPr>
                </a:tc>
              </a:tr>
              <a:tr h="460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itchFamily="34" charset="0"/>
                          <a:ea typeface="楷体_GB2312" pitchFamily="49" charset="-122"/>
                        </a:rPr>
                        <a:t>2</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itchFamily="34" charset="0"/>
                          <a:ea typeface="楷体_GB2312" pitchFamily="49" charset="-122"/>
                        </a:rPr>
                        <a:t>if (ticket &gt; 0) </a:t>
                      </a:r>
                      <a:r>
                        <a:rPr kumimoji="0" lang="en-US" altLang="zh-CN" sz="2400" b="1" i="0" u="none" strike="noStrike" cap="none" normalizeH="0" baseline="0" smtClean="0">
                          <a:ln>
                            <a:noFill/>
                          </a:ln>
                          <a:solidFill>
                            <a:srgbClr val="008000"/>
                          </a:solidFill>
                          <a:effectLst/>
                          <a:latin typeface="Arial" pitchFamily="34" charset="0"/>
                          <a:ea typeface="楷体_GB2312" pitchFamily="49" charset="-122"/>
                        </a:rPr>
                        <a:t>// true</a:t>
                      </a:r>
                    </a:p>
                  </a:txBody>
                  <a:tcPr horzOverflow="overflow">
                    <a:lnL>
                      <a:noFill/>
                    </a:lnL>
                    <a:lnR cap="flat">
                      <a:noFill/>
                    </a:lnR>
                    <a:lnT>
                      <a:noFill/>
                    </a:lnT>
                    <a:lnB>
                      <a:noFill/>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itchFamily="34" charset="0"/>
                          <a:ea typeface="楷体_GB2312" pitchFamily="49" charset="-122"/>
                        </a:rPr>
                        <a:t>3</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itchFamily="34" charset="0"/>
                          <a:ea typeface="楷体_GB2312" pitchFamily="49" charset="-122"/>
                        </a:rPr>
                        <a:t>   ticket--;  </a:t>
                      </a:r>
                      <a:r>
                        <a:rPr kumimoji="0" lang="en-US" altLang="zh-CN" sz="2400" b="1" i="0" u="none" strike="noStrike" cap="none" normalizeH="0" baseline="0" smtClean="0">
                          <a:ln>
                            <a:noFill/>
                          </a:ln>
                          <a:solidFill>
                            <a:srgbClr val="008000"/>
                          </a:solidFill>
                          <a:effectLst/>
                          <a:latin typeface="Arial" pitchFamily="34" charset="0"/>
                          <a:ea typeface="楷体_GB2312" pitchFamily="49" charset="-122"/>
                        </a:rPr>
                        <a:t>// ticket = 0</a:t>
                      </a:r>
                    </a:p>
                  </a:txBody>
                  <a:tcPr horzOverflow="overflow">
                    <a:lnL>
                      <a:noFill/>
                    </a:lnL>
                    <a:lnR cap="flat">
                      <a:noFill/>
                    </a:lnR>
                    <a:lnT>
                      <a:noFill/>
                    </a:lnT>
                    <a:lnB>
                      <a:noFill/>
                    </a:lnB>
                    <a:lnTlToBr>
                      <a:noFill/>
                    </a:lnTlToBr>
                    <a:lnBlToTr>
                      <a:noFill/>
                    </a:lnBlToTr>
                    <a:noFill/>
                  </a:tcPr>
                </a:tc>
              </a:tr>
              <a:tr h="306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itchFamily="34" charset="0"/>
                          <a:ea typeface="楷体_GB2312" pitchFamily="49" charset="-122"/>
                        </a:rPr>
                        <a:t>4</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itchFamily="34" charset="0"/>
                          <a:ea typeface="楷体_GB2312" pitchFamily="49" charset="-122"/>
                        </a:rPr>
                        <a:t>   </a:t>
                      </a:r>
                      <a:r>
                        <a:rPr kumimoji="0" lang="zh-CN" altLang="en-US" sz="2400" b="1" i="0" u="none" strike="noStrike" cap="none" normalizeH="0" baseline="0" smtClean="0">
                          <a:ln>
                            <a:noFill/>
                          </a:ln>
                          <a:solidFill>
                            <a:schemeClr val="tx1"/>
                          </a:solidFill>
                          <a:effectLst/>
                          <a:latin typeface="Arial" pitchFamily="34" charset="0"/>
                          <a:ea typeface="楷体_GB2312" pitchFamily="49" charset="-122"/>
                        </a:rPr>
                        <a:t>输出</a:t>
                      </a:r>
                      <a:r>
                        <a:rPr kumimoji="0" lang="en-US" altLang="zh-CN" sz="2400" b="1" i="0" u="none" strike="noStrike" cap="none" normalizeH="0" baseline="0" smtClean="0">
                          <a:ln>
                            <a:noFill/>
                          </a:ln>
                          <a:solidFill>
                            <a:schemeClr val="tx1"/>
                          </a:solidFill>
                          <a:effectLst/>
                          <a:latin typeface="Arial" pitchFamily="34" charset="0"/>
                          <a:ea typeface="楷体_GB2312" pitchFamily="49" charset="-122"/>
                        </a:rPr>
                        <a:t>; </a:t>
                      </a:r>
                      <a:r>
                        <a:rPr kumimoji="0" lang="en-US" altLang="zh-CN" sz="2400" b="1" i="0" u="none" strike="noStrike" cap="none" normalizeH="0" baseline="0" smtClean="0">
                          <a:ln>
                            <a:noFill/>
                          </a:ln>
                          <a:solidFill>
                            <a:srgbClr val="008000"/>
                          </a:solidFill>
                          <a:effectLst/>
                          <a:latin typeface="Arial" pitchFamily="34" charset="0"/>
                          <a:ea typeface="楷体_GB2312" pitchFamily="49" charset="-122"/>
                        </a:rPr>
                        <a:t>// ticket = 0</a:t>
                      </a:r>
                      <a:endParaRPr kumimoji="0" lang="en-US" altLang="zh-CN" sz="24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a:noFill/>
                    </a:lnL>
                    <a:lnR cap="flat">
                      <a:noFill/>
                    </a:lnR>
                    <a:lnT>
                      <a:noFill/>
                    </a:lnT>
                    <a:lnB>
                      <a:noFill/>
                    </a:lnB>
                    <a:lnTlToBr>
                      <a:noFill/>
                    </a:lnTlToBr>
                    <a:lnBlToTr>
                      <a:noFill/>
                    </a:lnBlToTr>
                    <a:noFill/>
                  </a:tcPr>
                </a:tc>
              </a:tr>
              <a:tr h="231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itchFamily="34" charset="0"/>
                          <a:ea typeface="楷体_GB2312" pitchFamily="49" charset="-122"/>
                        </a:rPr>
                        <a:t>5</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itchFamily="34" charset="0"/>
                          <a:ea typeface="楷体_GB2312" pitchFamily="49" charset="-122"/>
                        </a:rPr>
                        <a:t>  ticket--;  </a:t>
                      </a:r>
                      <a:r>
                        <a:rPr kumimoji="0" lang="en-US" altLang="zh-CN" sz="2400" b="1" i="0" u="none" strike="noStrike" cap="none" normalizeH="0" baseline="0" smtClean="0">
                          <a:ln>
                            <a:noFill/>
                          </a:ln>
                          <a:solidFill>
                            <a:srgbClr val="008000"/>
                          </a:solidFill>
                          <a:effectLst/>
                          <a:latin typeface="Arial" pitchFamily="34" charset="0"/>
                          <a:ea typeface="楷体_GB2312" pitchFamily="49" charset="-122"/>
                        </a:rPr>
                        <a:t>// ticket = -1</a:t>
                      </a:r>
                      <a:endParaRPr kumimoji="0" lang="en-US" altLang="zh-CN" sz="24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a:noFill/>
                    </a:lnL>
                    <a:lnR cap="flat">
                      <a:noFill/>
                    </a:lnR>
                    <a:lnT>
                      <a:noFill/>
                    </a:lnT>
                    <a:lnB>
                      <a:noFill/>
                    </a:lnB>
                    <a:lnTlToBr>
                      <a:noFill/>
                    </a:lnTlToBr>
                    <a:lnBlToTr>
                      <a:noFill/>
                    </a:lnBlToTr>
                    <a:noFill/>
                  </a:tcPr>
                </a:tc>
              </a:tr>
              <a:tr h="309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itchFamily="34" charset="0"/>
                          <a:ea typeface="楷体_GB2312" pitchFamily="49" charset="-122"/>
                        </a:rPr>
                        <a:t>6</a:t>
                      </a: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itchFamily="34" charset="0"/>
                          <a:ea typeface="楷体_GB2312" pitchFamily="49" charset="-122"/>
                        </a:rPr>
                        <a:t> </a:t>
                      </a:r>
                      <a:r>
                        <a:rPr kumimoji="0" lang="zh-CN" altLang="en-US" sz="2400" b="1" i="0" u="none" strike="noStrike" cap="none" normalizeH="0" baseline="0" smtClean="0">
                          <a:ln>
                            <a:noFill/>
                          </a:ln>
                          <a:solidFill>
                            <a:schemeClr val="tx1"/>
                          </a:solidFill>
                          <a:effectLst/>
                          <a:latin typeface="Arial" pitchFamily="34" charset="0"/>
                          <a:ea typeface="楷体_GB2312" pitchFamily="49" charset="-122"/>
                        </a:rPr>
                        <a:t>输出</a:t>
                      </a:r>
                      <a:r>
                        <a:rPr kumimoji="0" lang="en-US" altLang="zh-CN" sz="2400" b="1" i="0" u="none" strike="noStrike" cap="none" normalizeH="0" baseline="0" smtClean="0">
                          <a:ln>
                            <a:noFill/>
                          </a:ln>
                          <a:solidFill>
                            <a:schemeClr val="tx1"/>
                          </a:solidFill>
                          <a:effectLst/>
                          <a:latin typeface="Arial" pitchFamily="34" charset="0"/>
                          <a:ea typeface="楷体_GB2312" pitchFamily="49" charset="-122"/>
                        </a:rPr>
                        <a:t>; </a:t>
                      </a:r>
                      <a:r>
                        <a:rPr kumimoji="0" lang="en-US" altLang="zh-CN" sz="2400" b="1" i="0" u="none" strike="noStrike" cap="none" normalizeH="0" baseline="0" smtClean="0">
                          <a:ln>
                            <a:noFill/>
                          </a:ln>
                          <a:solidFill>
                            <a:srgbClr val="008000"/>
                          </a:solidFill>
                          <a:effectLst/>
                          <a:latin typeface="Arial" pitchFamily="34" charset="0"/>
                          <a:ea typeface="楷体_GB2312" pitchFamily="49" charset="-122"/>
                        </a:rPr>
                        <a:t>// ticket = -1</a:t>
                      </a:r>
                      <a:endParaRPr kumimoji="0" lang="en-US" altLang="zh-CN" sz="24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a:noFill/>
                    </a:lnL>
                    <a:lnR cap="flat">
                      <a:noFill/>
                    </a:lnR>
                    <a:lnT>
                      <a:noFill/>
                    </a:lnT>
                    <a:lnB cap="flat">
                      <a:noFill/>
                    </a:lnB>
                    <a:lnTlToBr>
                      <a:noFill/>
                    </a:lnTlToBr>
                    <a:lnBlToTr>
                      <a:noFill/>
                    </a:lnBlToTr>
                    <a:noFill/>
                  </a:tcPr>
                </a:tc>
              </a:tr>
            </a:tbl>
          </a:graphicData>
        </a:graphic>
      </p:graphicFrame>
      <p:grpSp>
        <p:nvGrpSpPr>
          <p:cNvPr id="412844" name="Group 172"/>
          <p:cNvGrpSpPr>
            <a:grpSpLocks/>
          </p:cNvGrpSpPr>
          <p:nvPr/>
        </p:nvGrpSpPr>
        <p:grpSpPr bwMode="auto">
          <a:xfrm>
            <a:off x="6477000" y="3886200"/>
            <a:ext cx="2667000" cy="2971800"/>
            <a:chOff x="4080" y="2448"/>
            <a:chExt cx="1680" cy="1872"/>
          </a:xfrm>
        </p:grpSpPr>
        <p:pic>
          <p:nvPicPr>
            <p:cNvPr id="48156" name="Picture 169" descr="MC900434389[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 y="2448"/>
              <a:ext cx="1188"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57" name="AutoShape 171"/>
            <p:cNvSpPr>
              <a:spLocks noChangeArrowheads="1"/>
            </p:cNvSpPr>
            <p:nvPr/>
          </p:nvSpPr>
          <p:spPr bwMode="auto">
            <a:xfrm>
              <a:off x="4080" y="2448"/>
              <a:ext cx="1680" cy="864"/>
            </a:xfrm>
            <a:prstGeom prst="cloudCallout">
              <a:avLst>
                <a:gd name="adj1" fmla="val 28454"/>
                <a:gd name="adj2" fmla="val 47801"/>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algn="ctr" fontAlgn="base">
                <a:lnSpc>
                  <a:spcPct val="80000"/>
                </a:lnSpc>
                <a:spcAft>
                  <a:spcPct val="0"/>
                </a:spcAft>
                <a:buFontTx/>
                <a:buNone/>
              </a:pPr>
              <a:r>
                <a:rPr kumimoji="1" lang="zh-CN" altLang="en-US" sz="2400">
                  <a:solidFill>
                    <a:srgbClr val="000000"/>
                  </a:solidFill>
                </a:rPr>
                <a:t>出错原因是</a:t>
              </a:r>
              <a:r>
                <a:rPr kumimoji="1" lang="en-US" altLang="zh-CN" sz="2400">
                  <a:solidFill>
                    <a:srgbClr val="000000"/>
                  </a:solidFill>
                </a:rPr>
                <a:t>if</a:t>
              </a:r>
              <a:r>
                <a:rPr kumimoji="1" lang="zh-CN" altLang="en-US" sz="2400">
                  <a:solidFill>
                    <a:srgbClr val="000000"/>
                  </a:solidFill>
                </a:rPr>
                <a:t>语句操作可能被中断。</a:t>
              </a:r>
            </a:p>
          </p:txBody>
        </p:sp>
      </p:grpSp>
      <p:sp>
        <p:nvSpPr>
          <p:cNvPr id="412845" name="Text Box 173"/>
          <p:cNvSpPr txBox="1">
            <a:spLocks noChangeArrowheads="1"/>
          </p:cNvSpPr>
          <p:nvPr/>
        </p:nvSpPr>
        <p:spPr bwMode="auto">
          <a:xfrm>
            <a:off x="746125" y="5356225"/>
            <a:ext cx="4965700" cy="384175"/>
          </a:xfrm>
          <a:prstGeom prst="rect">
            <a:avLst/>
          </a:prstGeom>
          <a:solidFill>
            <a:srgbClr val="C0C0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lnSpc>
                <a:spcPct val="80000"/>
              </a:lnSpc>
              <a:spcAft>
                <a:spcPct val="0"/>
              </a:spcAft>
              <a:buFontTx/>
              <a:buNone/>
            </a:pPr>
            <a:r>
              <a:rPr kumimoji="1" lang="zh-CN" altLang="en-US" sz="2400">
                <a:solidFill>
                  <a:srgbClr val="000000"/>
                </a:solidFill>
              </a:rPr>
              <a:t>解决方法：保证</a:t>
            </a:r>
            <a:r>
              <a:rPr kumimoji="1" lang="en-US" altLang="zh-CN" sz="2400">
                <a:solidFill>
                  <a:srgbClr val="000000"/>
                </a:solidFill>
              </a:rPr>
              <a:t>if</a:t>
            </a:r>
            <a:r>
              <a:rPr kumimoji="1" lang="zh-CN" altLang="en-US" sz="2400">
                <a:solidFill>
                  <a:srgbClr val="000000"/>
                </a:solidFill>
              </a:rPr>
              <a:t>语句操作的原子性</a:t>
            </a:r>
          </a:p>
        </p:txBody>
      </p:sp>
    </p:spTree>
    <p:extLst>
      <p:ext uri="{BB962C8B-B14F-4D97-AF65-F5344CB8AC3E}">
        <p14:creationId xmlns:p14="http://schemas.microsoft.com/office/powerpoint/2010/main" val="37980062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2844"/>
                                        </p:tgtEl>
                                        <p:attrNameLst>
                                          <p:attrName>style.visibility</p:attrName>
                                        </p:attrNameLst>
                                      </p:cBhvr>
                                      <p:to>
                                        <p:strVal val="visible"/>
                                      </p:to>
                                    </p:set>
                                    <p:animEffect transition="in" filter="blinds(horizontal)">
                                      <p:cBhvr>
                                        <p:cTn id="7" dur="500"/>
                                        <p:tgtEl>
                                          <p:spTgt spid="4128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2845"/>
                                        </p:tgtEl>
                                        <p:attrNameLst>
                                          <p:attrName>style.visibility</p:attrName>
                                        </p:attrNameLst>
                                      </p:cBhvr>
                                      <p:to>
                                        <p:strVal val="visible"/>
                                      </p:to>
                                    </p:set>
                                    <p:animEffect transition="in" filter="blinds(horizontal)">
                                      <p:cBhvr>
                                        <p:cTn id="12" dur="500"/>
                                        <p:tgtEl>
                                          <p:spTgt spid="412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84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读写者问题（写者优先）</a:t>
            </a:r>
            <a:endParaRPr lang="zh-CN" altLang="en-US" dirty="0"/>
          </a:p>
        </p:txBody>
      </p:sp>
      <p:sp>
        <p:nvSpPr>
          <p:cNvPr id="4" name="内容占位符 3"/>
          <p:cNvSpPr>
            <a:spLocks noGrp="1"/>
          </p:cNvSpPr>
          <p:nvPr>
            <p:ph idx="1"/>
          </p:nvPr>
        </p:nvSpPr>
        <p:spPr>
          <a:xfrm>
            <a:off x="482600" y="1376064"/>
            <a:ext cx="8229600" cy="5024736"/>
          </a:xfrm>
        </p:spPr>
        <p:txBody>
          <a:bodyPr/>
          <a:lstStyle/>
          <a:p>
            <a:r>
              <a:rPr lang="zh-CN" altLang="en-US" sz="2400" dirty="0" smtClean="0"/>
              <a:t>关键：若写者到达的时候有读者在读，需要等到读者读完后才可写。若之后仍有读者到达，新读者暂不读。</a:t>
            </a:r>
            <a:endParaRPr lang="en-US" altLang="zh-CN" sz="2400" dirty="0" smtClean="0"/>
          </a:p>
          <a:p>
            <a:endParaRPr lang="en-US" altLang="zh-CN" sz="2400" dirty="0" smtClean="0"/>
          </a:p>
          <a:p>
            <a:r>
              <a:rPr lang="zh-CN" altLang="en-US" sz="2400" dirty="0" smtClean="0"/>
              <a:t>突破：在读者优先的算法中，由于算法仅</a:t>
            </a:r>
            <a:r>
              <a:rPr lang="zh-CN" altLang="en-US" sz="2400" dirty="0"/>
              <a:t>在</a:t>
            </a:r>
            <a:r>
              <a:rPr lang="en-US" altLang="zh-CN" sz="2400" dirty="0" err="1"/>
              <a:t>readCount</a:t>
            </a:r>
            <a:r>
              <a:rPr lang="en-US" altLang="zh-CN" sz="2400" dirty="0"/>
              <a:t>=0</a:t>
            </a:r>
            <a:r>
              <a:rPr lang="zh-CN" altLang="en-US" sz="2400" dirty="0"/>
              <a:t>的时候才允许写者</a:t>
            </a:r>
            <a:r>
              <a:rPr lang="zh-CN" altLang="en-US" sz="2400" dirty="0" smtClean="0"/>
              <a:t>写，因此，一旦</a:t>
            </a:r>
            <a:r>
              <a:rPr lang="en-US" altLang="zh-CN" sz="2400" dirty="0" err="1" smtClean="0"/>
              <a:t>readCount</a:t>
            </a:r>
            <a:r>
              <a:rPr lang="zh-CN" altLang="en-US" sz="2400" dirty="0" smtClean="0"/>
              <a:t>的值＞</a:t>
            </a:r>
            <a:r>
              <a:rPr lang="en-US" altLang="zh-CN" sz="2400" dirty="0" smtClean="0"/>
              <a:t>0</a:t>
            </a:r>
            <a:r>
              <a:rPr lang="zh-CN" altLang="en-US" sz="2400" dirty="0" smtClean="0"/>
              <a:t>，只要有新读者到，会优先执行新读者。可否仿照</a:t>
            </a:r>
            <a:r>
              <a:rPr lang="en-US" altLang="zh-CN" sz="2400" dirty="0" err="1" smtClean="0"/>
              <a:t>readCount</a:t>
            </a:r>
            <a:r>
              <a:rPr lang="zh-CN" altLang="en-US" sz="2400" dirty="0" smtClean="0"/>
              <a:t>，设一个</a:t>
            </a:r>
            <a:r>
              <a:rPr lang="en-US" altLang="zh-CN" sz="2400" dirty="0" err="1" smtClean="0"/>
              <a:t>writeCount</a:t>
            </a:r>
            <a:r>
              <a:rPr lang="zh-CN" altLang="en-US" sz="2400" dirty="0" smtClean="0"/>
              <a:t>优先写者？</a:t>
            </a:r>
            <a:endParaRPr lang="en-US" altLang="zh-CN" sz="2400" dirty="0" smtClean="0"/>
          </a:p>
          <a:p>
            <a:endParaRPr lang="en-US" altLang="zh-CN" sz="2400" dirty="0"/>
          </a:p>
          <a:p>
            <a:r>
              <a:rPr lang="zh-CN" altLang="en-US" sz="2400" dirty="0" smtClean="0"/>
              <a:t>当有写者在写文件或等待的时候，如何让新读者等待？设置一个令牌。若</a:t>
            </a:r>
            <a:r>
              <a:rPr lang="en-US" altLang="zh-CN" sz="2400" dirty="0" err="1" smtClean="0"/>
              <a:t>writeCount</a:t>
            </a:r>
            <a:r>
              <a:rPr lang="en-US" altLang="zh-CN" sz="2400" dirty="0" smtClean="0"/>
              <a:t>&gt;0</a:t>
            </a:r>
            <a:r>
              <a:rPr lang="zh-CN" altLang="en-US" sz="2400" dirty="0" smtClean="0"/>
              <a:t>，则令牌由写者持有。当</a:t>
            </a:r>
            <a:r>
              <a:rPr lang="en-US" altLang="zh-CN" sz="2400" dirty="0" err="1" smtClean="0"/>
              <a:t>writeCount</a:t>
            </a:r>
            <a:r>
              <a:rPr lang="en-US" altLang="zh-CN" sz="2400" dirty="0" smtClean="0"/>
              <a:t> = 0</a:t>
            </a:r>
            <a:r>
              <a:rPr lang="zh-CN" altLang="en-US" sz="2400" dirty="0" smtClean="0"/>
              <a:t>时才释放令牌。有读者到达时，若令牌被写者持有，则读者阻塞。</a:t>
            </a:r>
            <a:endParaRPr lang="en-US" altLang="zh-CN" sz="2400" dirty="0" smtClean="0"/>
          </a:p>
          <a:p>
            <a:endParaRPr lang="zh-CN" altLang="en-US" sz="2400" dirty="0"/>
          </a:p>
        </p:txBody>
      </p:sp>
      <p:sp>
        <p:nvSpPr>
          <p:cNvPr id="5" name="TextBox 4"/>
          <p:cNvSpPr txBox="1"/>
          <p:nvPr/>
        </p:nvSpPr>
        <p:spPr>
          <a:xfrm>
            <a:off x="457200" y="914400"/>
            <a:ext cx="1422184" cy="46166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eaLnBrk="0" fontAlgn="base" hangingPunct="0">
              <a:spcBef>
                <a:spcPct val="0"/>
              </a:spcBef>
              <a:spcAft>
                <a:spcPct val="0"/>
              </a:spcAft>
            </a:pPr>
            <a:r>
              <a:rPr kumimoji="1" lang="zh-CN" altLang="en-US" sz="2400" b="1" dirty="0">
                <a:solidFill>
                  <a:srgbClr val="000000"/>
                </a:solidFill>
              </a:rPr>
              <a:t>写</a:t>
            </a:r>
            <a:r>
              <a:rPr kumimoji="1" lang="zh-CN" altLang="en-US" sz="2400" b="1" dirty="0" smtClean="0">
                <a:solidFill>
                  <a:srgbClr val="000000"/>
                </a:solidFill>
              </a:rPr>
              <a:t>者优先</a:t>
            </a:r>
            <a:endParaRPr kumimoji="1" lang="zh-CN" altLang="en-US" sz="2400" b="1" dirty="0">
              <a:solidFill>
                <a:srgbClr val="000000"/>
              </a:solidFill>
            </a:endParaRPr>
          </a:p>
        </p:txBody>
      </p:sp>
    </p:spTree>
    <p:extLst>
      <p:ext uri="{BB962C8B-B14F-4D97-AF65-F5344CB8AC3E}">
        <p14:creationId xmlns:p14="http://schemas.microsoft.com/office/powerpoint/2010/main" val="925316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读写者问题（写者优先）</a:t>
            </a:r>
            <a:endParaRPr lang="zh-CN" altLang="en-US" dirty="0"/>
          </a:p>
        </p:txBody>
      </p:sp>
      <p:sp>
        <p:nvSpPr>
          <p:cNvPr id="4" name="内容占位符 3"/>
          <p:cNvSpPr>
            <a:spLocks noGrp="1"/>
          </p:cNvSpPr>
          <p:nvPr>
            <p:ph idx="1"/>
          </p:nvPr>
        </p:nvSpPr>
        <p:spPr>
          <a:xfrm>
            <a:off x="4800600" y="914400"/>
            <a:ext cx="3962400" cy="5867400"/>
          </a:xfrm>
        </p:spPr>
        <p:txBody>
          <a:bodyPr/>
          <a:lstStyle/>
          <a:p>
            <a:pPr marL="0" indent="0">
              <a:buNone/>
            </a:pPr>
            <a:r>
              <a:rPr lang="zh-CN" altLang="en-US" sz="2400" dirty="0" smtClean="0"/>
              <a:t>写者思路：</a:t>
            </a:r>
            <a:endParaRPr lang="en-US" altLang="zh-CN" sz="2400" dirty="0" smtClean="0"/>
          </a:p>
          <a:p>
            <a:pPr marL="0" indent="0">
              <a:buNone/>
            </a:pPr>
            <a:r>
              <a:rPr lang="en-US" altLang="zh-CN" sz="2000" dirty="0" smtClean="0"/>
              <a:t>if (</a:t>
            </a:r>
            <a:r>
              <a:rPr lang="en-US" altLang="zh-CN" sz="2000" dirty="0" err="1" smtClean="0"/>
              <a:t>writeCount</a:t>
            </a:r>
            <a:r>
              <a:rPr lang="en-US" altLang="zh-CN" sz="2000" dirty="0" smtClean="0"/>
              <a:t> == 0)</a:t>
            </a:r>
          </a:p>
          <a:p>
            <a:pPr marL="0" indent="0">
              <a:buNone/>
            </a:pPr>
            <a:r>
              <a:rPr lang="en-US" altLang="zh-CN" sz="2000" dirty="0" smtClean="0"/>
              <a:t>    wait(</a:t>
            </a:r>
            <a:r>
              <a:rPr lang="en-US" altLang="zh-CN" sz="2000" dirty="0" smtClean="0">
                <a:solidFill>
                  <a:srgbClr val="CC00CC"/>
                </a:solidFill>
              </a:rPr>
              <a:t>token</a:t>
            </a:r>
            <a:r>
              <a:rPr lang="en-US" altLang="zh-CN" sz="2000" dirty="0" smtClean="0"/>
              <a:t>);</a:t>
            </a:r>
          </a:p>
          <a:p>
            <a:pPr marL="0" indent="0">
              <a:buNone/>
            </a:pPr>
            <a:r>
              <a:rPr lang="en-US" altLang="zh-CN" sz="2000" dirty="0" err="1" smtClean="0"/>
              <a:t>writeCount</a:t>
            </a:r>
            <a:r>
              <a:rPr lang="en-US" altLang="zh-CN" sz="2000" dirty="0" smtClean="0"/>
              <a:t>++;</a:t>
            </a:r>
          </a:p>
          <a:p>
            <a:pPr marL="0" indent="0">
              <a:buNone/>
            </a:pPr>
            <a:r>
              <a:rPr lang="en-US" altLang="zh-CN" sz="2000" dirty="0">
                <a:solidFill>
                  <a:srgbClr val="00B050"/>
                </a:solidFill>
              </a:rPr>
              <a:t>// </a:t>
            </a:r>
            <a:r>
              <a:rPr lang="zh-CN" altLang="en-US" sz="2000" dirty="0">
                <a:solidFill>
                  <a:srgbClr val="00B050"/>
                </a:solidFill>
              </a:rPr>
              <a:t>有人</a:t>
            </a:r>
            <a:r>
              <a:rPr lang="zh-CN" altLang="en-US" sz="2000" dirty="0" smtClean="0">
                <a:solidFill>
                  <a:srgbClr val="00B050"/>
                </a:solidFill>
              </a:rPr>
              <a:t>在操作文件吗</a:t>
            </a:r>
            <a:r>
              <a:rPr lang="zh-CN" altLang="en-US" sz="2000" dirty="0">
                <a:solidFill>
                  <a:srgbClr val="00B050"/>
                </a:solidFill>
              </a:rPr>
              <a:t>？</a:t>
            </a:r>
            <a:endParaRPr lang="en-US" altLang="zh-CN" sz="2000" dirty="0">
              <a:solidFill>
                <a:srgbClr val="00B050"/>
              </a:solidFill>
            </a:endParaRPr>
          </a:p>
          <a:p>
            <a:pPr marL="0" indent="0">
              <a:buNone/>
            </a:pPr>
            <a:r>
              <a:rPr lang="en-US" altLang="zh-CN" sz="2000" dirty="0" smtClean="0"/>
              <a:t>wait(</a:t>
            </a:r>
            <a:r>
              <a:rPr lang="zh-CN" altLang="en-US" sz="2000" dirty="0" smtClean="0">
                <a:solidFill>
                  <a:srgbClr val="FF0000"/>
                </a:solidFill>
              </a:rPr>
              <a:t>文件锁</a:t>
            </a:r>
            <a:r>
              <a:rPr lang="en-US" altLang="zh-CN" sz="2000" dirty="0" smtClean="0"/>
              <a:t>); </a:t>
            </a:r>
          </a:p>
          <a:p>
            <a:pPr marL="0" indent="0">
              <a:buNone/>
            </a:pPr>
            <a:r>
              <a:rPr lang="zh-CN" altLang="en-US" sz="2000" dirty="0" smtClean="0">
                <a:solidFill>
                  <a:srgbClr val="0000FF"/>
                </a:solidFill>
              </a:rPr>
              <a:t>写文件</a:t>
            </a:r>
            <a:endParaRPr lang="en-US" altLang="zh-CN" sz="2000" dirty="0" smtClean="0">
              <a:solidFill>
                <a:srgbClr val="0000FF"/>
              </a:solidFill>
            </a:endParaRPr>
          </a:p>
          <a:p>
            <a:pPr marL="0" indent="0">
              <a:buNone/>
            </a:pPr>
            <a:r>
              <a:rPr lang="en-US" altLang="zh-CN" sz="2000" dirty="0">
                <a:solidFill>
                  <a:srgbClr val="00B050"/>
                </a:solidFill>
              </a:rPr>
              <a:t>// </a:t>
            </a:r>
            <a:r>
              <a:rPr lang="zh-CN" altLang="en-US" sz="2000" dirty="0">
                <a:solidFill>
                  <a:srgbClr val="00B050"/>
                </a:solidFill>
              </a:rPr>
              <a:t>我写完了</a:t>
            </a:r>
            <a:endParaRPr lang="en-US" altLang="zh-CN" sz="2000" dirty="0" smtClean="0">
              <a:solidFill>
                <a:srgbClr val="00B050"/>
              </a:solidFill>
            </a:endParaRPr>
          </a:p>
          <a:p>
            <a:pPr marL="0" indent="0">
              <a:buNone/>
            </a:pPr>
            <a:r>
              <a:rPr lang="en-US" altLang="zh-CN" sz="2000" dirty="0" smtClean="0"/>
              <a:t>signal(</a:t>
            </a:r>
            <a:r>
              <a:rPr lang="zh-CN" altLang="en-US" sz="2000" dirty="0" smtClean="0">
                <a:solidFill>
                  <a:srgbClr val="FF0000"/>
                </a:solidFill>
              </a:rPr>
              <a:t>文件锁</a:t>
            </a:r>
            <a:r>
              <a:rPr lang="en-US" altLang="zh-CN" sz="2000" dirty="0" smtClean="0"/>
              <a:t>); </a:t>
            </a:r>
          </a:p>
          <a:p>
            <a:pPr marL="0" indent="0">
              <a:buNone/>
            </a:pPr>
            <a:r>
              <a:rPr lang="en-US" altLang="zh-CN" sz="2000" dirty="0" err="1" smtClean="0"/>
              <a:t>writeCount</a:t>
            </a:r>
            <a:r>
              <a:rPr lang="en-US" altLang="zh-CN" sz="2000" dirty="0" smtClean="0"/>
              <a:t>--;</a:t>
            </a:r>
          </a:p>
          <a:p>
            <a:pPr marL="0" indent="0">
              <a:buNone/>
            </a:pPr>
            <a:r>
              <a:rPr lang="en-US" altLang="zh-CN" sz="2000" dirty="0" smtClean="0"/>
              <a:t>if (</a:t>
            </a:r>
            <a:r>
              <a:rPr lang="en-US" altLang="zh-CN" sz="2000" dirty="0" err="1" smtClean="0"/>
              <a:t>writeCount</a:t>
            </a:r>
            <a:r>
              <a:rPr lang="en-US" altLang="zh-CN" sz="2000" dirty="0" smtClean="0"/>
              <a:t> == 0)</a:t>
            </a:r>
          </a:p>
          <a:p>
            <a:pPr marL="0" indent="0">
              <a:buNone/>
            </a:pPr>
            <a:r>
              <a:rPr lang="en-US" altLang="zh-CN" sz="2000" dirty="0" smtClean="0"/>
              <a:t>{</a:t>
            </a:r>
          </a:p>
          <a:p>
            <a:pPr marL="0" indent="0">
              <a:buNone/>
            </a:pPr>
            <a:r>
              <a:rPr lang="en-US" altLang="zh-CN" sz="2000" dirty="0" smtClean="0"/>
              <a:t>      </a:t>
            </a:r>
            <a:r>
              <a:rPr lang="en-US" altLang="zh-CN" sz="2000" dirty="0" smtClean="0">
                <a:solidFill>
                  <a:srgbClr val="00B050"/>
                </a:solidFill>
              </a:rPr>
              <a:t>// </a:t>
            </a:r>
            <a:r>
              <a:rPr lang="zh-CN" altLang="en-US" sz="2000" dirty="0">
                <a:solidFill>
                  <a:srgbClr val="00B050"/>
                </a:solidFill>
              </a:rPr>
              <a:t>最后一个写者写</a:t>
            </a:r>
            <a:r>
              <a:rPr lang="zh-CN" altLang="en-US" sz="2000" dirty="0" smtClean="0">
                <a:solidFill>
                  <a:srgbClr val="00B050"/>
                </a:solidFill>
              </a:rPr>
              <a:t>完了</a:t>
            </a:r>
            <a:endParaRPr lang="en-US" altLang="zh-CN" sz="2000" dirty="0" smtClean="0">
              <a:solidFill>
                <a:srgbClr val="00B050"/>
              </a:solidFill>
            </a:endParaRPr>
          </a:p>
          <a:p>
            <a:pPr marL="0" indent="0">
              <a:buNone/>
            </a:pPr>
            <a:r>
              <a:rPr lang="en-US" altLang="zh-CN" sz="2000" dirty="0" smtClean="0">
                <a:solidFill>
                  <a:srgbClr val="00B050"/>
                </a:solidFill>
              </a:rPr>
              <a:t>      // </a:t>
            </a:r>
            <a:r>
              <a:rPr lang="zh-CN" altLang="en-US" sz="2000" dirty="0">
                <a:solidFill>
                  <a:srgbClr val="00B050"/>
                </a:solidFill>
              </a:rPr>
              <a:t>释放令牌，允许读者读</a:t>
            </a:r>
            <a:endParaRPr lang="en-US" altLang="zh-CN" sz="2000" dirty="0" smtClean="0">
              <a:solidFill>
                <a:srgbClr val="00B050"/>
              </a:solidFill>
            </a:endParaRPr>
          </a:p>
          <a:p>
            <a:pPr marL="0" indent="0">
              <a:buNone/>
            </a:pPr>
            <a:r>
              <a:rPr lang="en-US" altLang="zh-CN" sz="2000" dirty="0"/>
              <a:t> </a:t>
            </a:r>
            <a:r>
              <a:rPr lang="en-US" altLang="zh-CN" sz="2000" dirty="0" smtClean="0"/>
              <a:t>     signal(</a:t>
            </a:r>
            <a:r>
              <a:rPr lang="en-US" altLang="zh-CN" sz="2000" dirty="0" smtClean="0">
                <a:solidFill>
                  <a:srgbClr val="CC00CC"/>
                </a:solidFill>
              </a:rPr>
              <a:t>token</a:t>
            </a:r>
            <a:r>
              <a:rPr lang="en-US" altLang="zh-CN" sz="2000" dirty="0" smtClean="0"/>
              <a:t>); </a:t>
            </a:r>
          </a:p>
          <a:p>
            <a:pPr marL="0" indent="0">
              <a:buNone/>
            </a:pPr>
            <a:r>
              <a:rPr lang="en-US" altLang="zh-CN" sz="2000" dirty="0"/>
              <a:t>}</a:t>
            </a:r>
            <a:endParaRPr lang="en-US" altLang="zh-CN" sz="2000" dirty="0" smtClean="0"/>
          </a:p>
          <a:p>
            <a:pPr marL="0" indent="0">
              <a:buNone/>
            </a:pPr>
            <a:endParaRPr lang="zh-CN" altLang="en-US" sz="2400" dirty="0"/>
          </a:p>
        </p:txBody>
      </p:sp>
      <p:sp>
        <p:nvSpPr>
          <p:cNvPr id="6" name="内容占位符 3"/>
          <p:cNvSpPr txBox="1">
            <a:spLocks/>
          </p:cNvSpPr>
          <p:nvPr/>
        </p:nvSpPr>
        <p:spPr bwMode="auto">
          <a:xfrm>
            <a:off x="329984" y="762000"/>
            <a:ext cx="4469969"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3200" b="1">
                <a:solidFill>
                  <a:schemeClr val="tx1"/>
                </a:solidFill>
                <a:latin typeface="+mn-lt"/>
                <a:ea typeface="+mn-ea"/>
                <a:cs typeface="+mn-cs"/>
              </a:defRPr>
            </a:lvl1pPr>
            <a:lvl2pPr marL="742950" indent="-285750" algn="l" rtl="0" eaLnBrk="0" fontAlgn="base" hangingPunct="0">
              <a:spcBef>
                <a:spcPct val="20000"/>
              </a:spcBef>
              <a:spcAft>
                <a:spcPct val="0"/>
              </a:spcAft>
              <a:buBlip>
                <a:blip r:embed="rId2"/>
              </a:buBlip>
              <a:defRPr sz="2800" b="1">
                <a:solidFill>
                  <a:schemeClr val="tx1"/>
                </a:solidFill>
                <a:latin typeface="+mn-lt"/>
                <a:ea typeface="+mn-ea"/>
              </a:defRPr>
            </a:lvl2pPr>
            <a:lvl3pPr marL="1143000" indent="-228600" algn="l" rtl="0" eaLnBrk="0" fontAlgn="base" hangingPunct="0">
              <a:spcBef>
                <a:spcPct val="20000"/>
              </a:spcBef>
              <a:spcAft>
                <a:spcPct val="0"/>
              </a:spcAft>
              <a:buBlip>
                <a:blip r:embed="rId2"/>
              </a:buBlip>
              <a:defRPr sz="2400" b="1">
                <a:solidFill>
                  <a:schemeClr val="tx1"/>
                </a:solidFill>
                <a:latin typeface="+mn-lt"/>
                <a:ea typeface="+mn-ea"/>
              </a:defRPr>
            </a:lvl3pPr>
            <a:lvl4pPr marL="1600200" indent="-228600" algn="l" rtl="0" eaLnBrk="0" fontAlgn="base" hangingPunct="0">
              <a:spcBef>
                <a:spcPct val="20000"/>
              </a:spcBef>
              <a:spcAft>
                <a:spcPct val="0"/>
              </a:spcAft>
              <a:buBlip>
                <a:blip r:embed="rId2"/>
              </a:buBlip>
              <a:defRPr sz="2000" b="1">
                <a:solidFill>
                  <a:schemeClr val="tx1"/>
                </a:solidFill>
                <a:latin typeface="+mn-lt"/>
                <a:ea typeface="+mn-ea"/>
              </a:defRPr>
            </a:lvl4pPr>
            <a:lvl5pPr marL="2057400" indent="-228600" algn="l" rtl="0" eaLnBrk="0" fontAlgn="base" hangingPunct="0">
              <a:spcBef>
                <a:spcPct val="20000"/>
              </a:spcBef>
              <a:spcAft>
                <a:spcPct val="0"/>
              </a:spcAft>
              <a:buBlip>
                <a:blip r:embed="rId2"/>
              </a:buBlip>
              <a:defRPr sz="2000" b="1">
                <a:solidFill>
                  <a:schemeClr val="tx1"/>
                </a:solidFill>
                <a:latin typeface="+mn-lt"/>
                <a:ea typeface="+mn-ea"/>
              </a:defRPr>
            </a:lvl5pPr>
            <a:lvl6pPr marL="2514600" indent="-228600" algn="l" rtl="0" fontAlgn="base">
              <a:spcBef>
                <a:spcPct val="20000"/>
              </a:spcBef>
              <a:spcAft>
                <a:spcPct val="0"/>
              </a:spcAft>
              <a:buBlip>
                <a:blip r:embed="rId2"/>
              </a:buBlip>
              <a:defRPr sz="2000" b="1">
                <a:solidFill>
                  <a:schemeClr val="tx1"/>
                </a:solidFill>
                <a:latin typeface="+mn-lt"/>
                <a:ea typeface="+mn-ea"/>
              </a:defRPr>
            </a:lvl6pPr>
            <a:lvl7pPr marL="2971800" indent="-228600" algn="l" rtl="0" fontAlgn="base">
              <a:spcBef>
                <a:spcPct val="20000"/>
              </a:spcBef>
              <a:spcAft>
                <a:spcPct val="0"/>
              </a:spcAft>
              <a:buBlip>
                <a:blip r:embed="rId2"/>
              </a:buBlip>
              <a:defRPr sz="2000" b="1">
                <a:solidFill>
                  <a:schemeClr val="tx1"/>
                </a:solidFill>
                <a:latin typeface="+mn-lt"/>
                <a:ea typeface="+mn-ea"/>
              </a:defRPr>
            </a:lvl7pPr>
            <a:lvl8pPr marL="3429000" indent="-228600" algn="l" rtl="0" fontAlgn="base">
              <a:spcBef>
                <a:spcPct val="20000"/>
              </a:spcBef>
              <a:spcAft>
                <a:spcPct val="0"/>
              </a:spcAft>
              <a:buBlip>
                <a:blip r:embed="rId2"/>
              </a:buBlip>
              <a:defRPr sz="2000" b="1">
                <a:solidFill>
                  <a:schemeClr val="tx1"/>
                </a:solidFill>
                <a:latin typeface="+mn-lt"/>
                <a:ea typeface="+mn-ea"/>
              </a:defRPr>
            </a:lvl8pPr>
            <a:lvl9pPr marL="3886200" indent="-228600" algn="l" rtl="0" fontAlgn="base">
              <a:spcBef>
                <a:spcPct val="20000"/>
              </a:spcBef>
              <a:spcAft>
                <a:spcPct val="0"/>
              </a:spcAft>
              <a:buBlip>
                <a:blip r:embed="rId2"/>
              </a:buBlip>
              <a:defRPr sz="2000" b="1">
                <a:solidFill>
                  <a:schemeClr val="tx1"/>
                </a:solidFill>
                <a:latin typeface="+mn-lt"/>
                <a:ea typeface="+mn-ea"/>
              </a:defRPr>
            </a:lvl9pPr>
          </a:lstStyle>
          <a:p>
            <a:pPr marL="0" indent="0">
              <a:buFontTx/>
              <a:buNone/>
            </a:pPr>
            <a:r>
              <a:rPr lang="zh-CN" altLang="en-US" sz="2400" kern="0" dirty="0" smtClean="0">
                <a:solidFill>
                  <a:srgbClr val="000000"/>
                </a:solidFill>
              </a:rPr>
              <a:t>读者思路：</a:t>
            </a:r>
            <a:endParaRPr lang="en-US" altLang="zh-CN" sz="2400" kern="0" dirty="0" smtClean="0">
              <a:solidFill>
                <a:srgbClr val="000000"/>
              </a:solidFill>
            </a:endParaRPr>
          </a:p>
          <a:p>
            <a:pPr marL="0" indent="0">
              <a:buFontTx/>
              <a:buNone/>
            </a:pPr>
            <a:r>
              <a:rPr lang="en-US" altLang="zh-CN" sz="2200" kern="0" dirty="0" smtClean="0">
                <a:solidFill>
                  <a:srgbClr val="000000"/>
                </a:solidFill>
              </a:rPr>
              <a:t>wait(</a:t>
            </a:r>
            <a:r>
              <a:rPr lang="en-US" altLang="zh-CN" sz="2200" kern="0" dirty="0" smtClean="0">
                <a:solidFill>
                  <a:srgbClr val="CC00CC"/>
                </a:solidFill>
              </a:rPr>
              <a:t>token</a:t>
            </a:r>
            <a:r>
              <a:rPr lang="en-US" altLang="zh-CN" sz="2200" kern="0" dirty="0" smtClean="0">
                <a:solidFill>
                  <a:srgbClr val="000000"/>
                </a:solidFill>
              </a:rPr>
              <a:t>); </a:t>
            </a:r>
            <a:r>
              <a:rPr lang="en-US" altLang="zh-CN" sz="2200" kern="0" dirty="0">
                <a:solidFill>
                  <a:srgbClr val="00B050"/>
                </a:solidFill>
              </a:rPr>
              <a:t>// </a:t>
            </a:r>
            <a:r>
              <a:rPr lang="zh-CN" altLang="en-US" sz="2200" kern="0" dirty="0">
                <a:solidFill>
                  <a:srgbClr val="00B050"/>
                </a:solidFill>
              </a:rPr>
              <a:t>令牌空闲吗？</a:t>
            </a:r>
            <a:endParaRPr lang="en-US" altLang="zh-CN" sz="2200" kern="0" dirty="0">
              <a:solidFill>
                <a:srgbClr val="00B050"/>
              </a:solidFill>
            </a:endParaRPr>
          </a:p>
          <a:p>
            <a:pPr marL="0" indent="0">
              <a:buFontTx/>
              <a:buNone/>
            </a:pPr>
            <a:r>
              <a:rPr lang="en-US" altLang="zh-CN" sz="2200" kern="0" dirty="0" smtClean="0">
                <a:solidFill>
                  <a:srgbClr val="000000"/>
                </a:solidFill>
              </a:rPr>
              <a:t>if (</a:t>
            </a:r>
            <a:r>
              <a:rPr lang="en-US" altLang="zh-CN" sz="2200" kern="0" dirty="0" err="1" smtClean="0">
                <a:solidFill>
                  <a:srgbClr val="000000"/>
                </a:solidFill>
              </a:rPr>
              <a:t>readCount</a:t>
            </a:r>
            <a:r>
              <a:rPr lang="en-US" altLang="zh-CN" sz="2200" kern="0" dirty="0" smtClean="0">
                <a:solidFill>
                  <a:srgbClr val="000000"/>
                </a:solidFill>
              </a:rPr>
              <a:t>==0)</a:t>
            </a:r>
          </a:p>
          <a:p>
            <a:pPr marL="0" indent="0">
              <a:buFontTx/>
              <a:buNone/>
            </a:pPr>
            <a:r>
              <a:rPr lang="en-US" altLang="zh-CN" sz="2200" kern="0" dirty="0" smtClean="0">
                <a:solidFill>
                  <a:srgbClr val="000000"/>
                </a:solidFill>
              </a:rPr>
              <a:t>{</a:t>
            </a:r>
          </a:p>
          <a:p>
            <a:pPr marL="0" indent="0">
              <a:buFontTx/>
              <a:buNone/>
            </a:pPr>
            <a:r>
              <a:rPr lang="en-US" altLang="zh-CN" sz="2200" kern="0" dirty="0">
                <a:solidFill>
                  <a:srgbClr val="000000"/>
                </a:solidFill>
              </a:rPr>
              <a:t> </a:t>
            </a:r>
            <a:r>
              <a:rPr lang="en-US" altLang="zh-CN" sz="2200" kern="0" dirty="0" smtClean="0">
                <a:solidFill>
                  <a:srgbClr val="000000"/>
                </a:solidFill>
              </a:rPr>
              <a:t>    wait(</a:t>
            </a:r>
            <a:r>
              <a:rPr lang="zh-CN" altLang="en-US" sz="2200" kern="0" dirty="0" smtClean="0">
                <a:solidFill>
                  <a:srgbClr val="FF0000"/>
                </a:solidFill>
              </a:rPr>
              <a:t>文件锁</a:t>
            </a:r>
            <a:r>
              <a:rPr lang="en-US" altLang="zh-CN" sz="2200" kern="0" dirty="0" smtClean="0">
                <a:solidFill>
                  <a:srgbClr val="000000"/>
                </a:solidFill>
              </a:rPr>
              <a:t>);</a:t>
            </a:r>
          </a:p>
          <a:p>
            <a:pPr marL="0" indent="0">
              <a:buFontTx/>
              <a:buNone/>
            </a:pPr>
            <a:r>
              <a:rPr lang="en-US" altLang="zh-CN" sz="2200" kern="0" dirty="0" smtClean="0">
                <a:solidFill>
                  <a:srgbClr val="000000"/>
                </a:solidFill>
              </a:rPr>
              <a:t>}</a:t>
            </a:r>
          </a:p>
          <a:p>
            <a:pPr marL="0" indent="0">
              <a:buFontTx/>
              <a:buNone/>
            </a:pPr>
            <a:r>
              <a:rPr lang="en-US" altLang="zh-CN" sz="2200" kern="0" dirty="0" smtClean="0">
                <a:solidFill>
                  <a:srgbClr val="000000"/>
                </a:solidFill>
              </a:rPr>
              <a:t>signal(</a:t>
            </a:r>
            <a:r>
              <a:rPr lang="en-US" altLang="zh-CN" sz="2200" kern="0" dirty="0" smtClean="0">
                <a:solidFill>
                  <a:srgbClr val="CC00CC"/>
                </a:solidFill>
              </a:rPr>
              <a:t>token</a:t>
            </a:r>
            <a:r>
              <a:rPr lang="en-US" altLang="zh-CN" sz="2200" kern="0" dirty="0" smtClean="0">
                <a:solidFill>
                  <a:srgbClr val="000000"/>
                </a:solidFill>
              </a:rPr>
              <a:t>); </a:t>
            </a:r>
            <a:r>
              <a:rPr lang="en-US" altLang="zh-CN" sz="2200" kern="0" dirty="0">
                <a:solidFill>
                  <a:srgbClr val="00B050"/>
                </a:solidFill>
              </a:rPr>
              <a:t>// </a:t>
            </a:r>
            <a:r>
              <a:rPr lang="zh-CN" altLang="en-US" sz="2200" kern="0" dirty="0">
                <a:solidFill>
                  <a:srgbClr val="00B050"/>
                </a:solidFill>
              </a:rPr>
              <a:t>释放令牌</a:t>
            </a:r>
            <a:endParaRPr lang="en-US" altLang="zh-CN" sz="2200" kern="0" dirty="0">
              <a:solidFill>
                <a:srgbClr val="00B050"/>
              </a:solidFill>
            </a:endParaRPr>
          </a:p>
          <a:p>
            <a:pPr marL="0" indent="0">
              <a:buFontTx/>
              <a:buNone/>
            </a:pPr>
            <a:r>
              <a:rPr lang="en-US" altLang="zh-CN" sz="2200" kern="0" dirty="0" err="1" smtClean="0">
                <a:solidFill>
                  <a:srgbClr val="000000"/>
                </a:solidFill>
              </a:rPr>
              <a:t>readCount</a:t>
            </a:r>
            <a:r>
              <a:rPr lang="en-US" altLang="zh-CN" sz="2200" kern="0" dirty="0" smtClean="0">
                <a:solidFill>
                  <a:srgbClr val="000000"/>
                </a:solidFill>
              </a:rPr>
              <a:t>++;</a:t>
            </a:r>
          </a:p>
          <a:p>
            <a:pPr marL="0" indent="0">
              <a:buFontTx/>
              <a:buNone/>
            </a:pPr>
            <a:r>
              <a:rPr lang="en-US" altLang="zh-CN" sz="2200" kern="0" dirty="0" smtClean="0">
                <a:solidFill>
                  <a:srgbClr val="00B050"/>
                </a:solidFill>
              </a:rPr>
              <a:t>// </a:t>
            </a:r>
            <a:r>
              <a:rPr lang="zh-CN" altLang="en-US" sz="2200" kern="0" dirty="0" smtClean="0">
                <a:solidFill>
                  <a:srgbClr val="00B050"/>
                </a:solidFill>
              </a:rPr>
              <a:t>读者之间不需互斥，不需</a:t>
            </a:r>
            <a:r>
              <a:rPr lang="en-US" altLang="zh-CN" sz="2200" kern="0" dirty="0" smtClean="0">
                <a:solidFill>
                  <a:srgbClr val="00B050"/>
                </a:solidFill>
              </a:rPr>
              <a:t>wait</a:t>
            </a:r>
          </a:p>
          <a:p>
            <a:pPr marL="0" indent="0">
              <a:buFontTx/>
              <a:buNone/>
            </a:pPr>
            <a:r>
              <a:rPr lang="zh-CN" altLang="en-US" sz="2200" kern="0" dirty="0" smtClean="0">
                <a:solidFill>
                  <a:srgbClr val="0000FF"/>
                </a:solidFill>
              </a:rPr>
              <a:t>读文件</a:t>
            </a:r>
            <a:endParaRPr lang="en-US" altLang="zh-CN" sz="2200" kern="0" dirty="0" smtClean="0">
              <a:solidFill>
                <a:srgbClr val="0000FF"/>
              </a:solidFill>
            </a:endParaRPr>
          </a:p>
          <a:p>
            <a:pPr marL="0" indent="0">
              <a:buFontTx/>
              <a:buNone/>
            </a:pPr>
            <a:r>
              <a:rPr lang="en-US" altLang="zh-CN" sz="2200" kern="0" dirty="0" err="1" smtClean="0">
                <a:solidFill>
                  <a:srgbClr val="000000"/>
                </a:solidFill>
              </a:rPr>
              <a:t>readCount</a:t>
            </a:r>
            <a:r>
              <a:rPr lang="en-US" altLang="zh-CN" sz="2200" kern="0" dirty="0" smtClean="0">
                <a:solidFill>
                  <a:srgbClr val="000000"/>
                </a:solidFill>
              </a:rPr>
              <a:t>--;</a:t>
            </a:r>
          </a:p>
          <a:p>
            <a:pPr marL="0" indent="0">
              <a:buFontTx/>
              <a:buNone/>
            </a:pPr>
            <a:r>
              <a:rPr lang="en-US" altLang="zh-CN" sz="2200" kern="0" dirty="0">
                <a:solidFill>
                  <a:srgbClr val="000000"/>
                </a:solidFill>
              </a:rPr>
              <a:t>i</a:t>
            </a:r>
            <a:r>
              <a:rPr lang="en-US" altLang="zh-CN" sz="2200" kern="0" dirty="0" smtClean="0">
                <a:solidFill>
                  <a:srgbClr val="000000"/>
                </a:solidFill>
              </a:rPr>
              <a:t>f (</a:t>
            </a:r>
            <a:r>
              <a:rPr lang="en-US" altLang="zh-CN" sz="2200" kern="0" dirty="0" err="1" smtClean="0">
                <a:solidFill>
                  <a:srgbClr val="000000"/>
                </a:solidFill>
              </a:rPr>
              <a:t>readCount</a:t>
            </a:r>
            <a:r>
              <a:rPr lang="en-US" altLang="zh-CN" sz="2200" kern="0" dirty="0" smtClean="0">
                <a:solidFill>
                  <a:srgbClr val="000000"/>
                </a:solidFill>
              </a:rPr>
              <a:t>==0)</a:t>
            </a:r>
          </a:p>
          <a:p>
            <a:pPr marL="0" indent="0">
              <a:buFontTx/>
              <a:buNone/>
            </a:pPr>
            <a:r>
              <a:rPr lang="en-US" altLang="zh-CN" sz="2400" kern="0" dirty="0" smtClean="0">
                <a:solidFill>
                  <a:srgbClr val="000000"/>
                </a:solidFill>
              </a:rPr>
              <a:t>{</a:t>
            </a:r>
          </a:p>
          <a:p>
            <a:pPr marL="0" indent="0">
              <a:buFontTx/>
              <a:buNone/>
            </a:pPr>
            <a:r>
              <a:rPr lang="en-US" altLang="zh-CN" sz="2400" kern="0" dirty="0">
                <a:solidFill>
                  <a:srgbClr val="000000"/>
                </a:solidFill>
              </a:rPr>
              <a:t> </a:t>
            </a:r>
            <a:r>
              <a:rPr lang="en-US" altLang="zh-CN" sz="2400" kern="0" dirty="0" smtClean="0">
                <a:solidFill>
                  <a:srgbClr val="000000"/>
                </a:solidFill>
              </a:rPr>
              <a:t>     signal(</a:t>
            </a:r>
            <a:r>
              <a:rPr lang="zh-CN" altLang="en-US" sz="2400" kern="0" dirty="0" smtClean="0">
                <a:solidFill>
                  <a:srgbClr val="FF0000"/>
                </a:solidFill>
              </a:rPr>
              <a:t>文件锁</a:t>
            </a:r>
            <a:r>
              <a:rPr lang="en-US" altLang="zh-CN" sz="2400" kern="0" dirty="0" smtClean="0">
                <a:solidFill>
                  <a:srgbClr val="000000"/>
                </a:solidFill>
              </a:rPr>
              <a:t>);</a:t>
            </a:r>
          </a:p>
          <a:p>
            <a:pPr marL="0" indent="0">
              <a:buFontTx/>
              <a:buNone/>
            </a:pPr>
            <a:r>
              <a:rPr lang="en-US" altLang="zh-CN" sz="2400" kern="0" dirty="0">
                <a:solidFill>
                  <a:srgbClr val="000000"/>
                </a:solidFill>
              </a:rPr>
              <a:t>}</a:t>
            </a:r>
            <a:endParaRPr lang="zh-CN" altLang="en-US" sz="2400" kern="0" dirty="0">
              <a:solidFill>
                <a:srgbClr val="000000"/>
              </a:solidFill>
            </a:endParaRPr>
          </a:p>
        </p:txBody>
      </p:sp>
      <p:sp>
        <p:nvSpPr>
          <p:cNvPr id="3" name="矩形标注 2"/>
          <p:cNvSpPr/>
          <p:nvPr/>
        </p:nvSpPr>
        <p:spPr bwMode="auto">
          <a:xfrm>
            <a:off x="2895600" y="457200"/>
            <a:ext cx="4191000" cy="2057400"/>
          </a:xfrm>
          <a:prstGeom prst="wedgeRectCallout">
            <a:avLst>
              <a:gd name="adj1" fmla="val -73237"/>
              <a:gd name="adj2" fmla="val -7744"/>
            </a:avLst>
          </a:prstGeom>
          <a:ln/>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zh-CN" altLang="en-US" sz="2400" b="1" kern="0" dirty="0" smtClean="0">
                <a:solidFill>
                  <a:srgbClr val="000000"/>
                </a:solidFill>
              </a:rPr>
              <a:t>令牌</a:t>
            </a:r>
            <a:r>
              <a:rPr lang="zh-CN" altLang="en-US" sz="2400" b="1" kern="0" dirty="0">
                <a:solidFill>
                  <a:srgbClr val="000000"/>
                </a:solidFill>
              </a:rPr>
              <a:t>空闲，说明没有</a:t>
            </a:r>
            <a:r>
              <a:rPr lang="zh-CN" altLang="en-US" sz="2400" b="1" kern="0" dirty="0" smtClean="0">
                <a:solidFill>
                  <a:srgbClr val="000000"/>
                </a:solidFill>
              </a:rPr>
              <a:t>写者</a:t>
            </a:r>
            <a:r>
              <a:rPr lang="zh-CN" altLang="en-US" sz="2400" b="1" kern="0" dirty="0">
                <a:solidFill>
                  <a:srgbClr val="000000"/>
                </a:solidFill>
              </a:rPr>
              <a:t>。</a:t>
            </a:r>
            <a:r>
              <a:rPr lang="en-US" altLang="zh-CN" sz="2400" b="1" kern="0" dirty="0" smtClean="0">
                <a:solidFill>
                  <a:srgbClr val="000000"/>
                </a:solidFill>
              </a:rPr>
              <a:t> </a:t>
            </a:r>
            <a:r>
              <a:rPr lang="zh-CN" altLang="en-US" sz="2400" b="1" kern="0" dirty="0" smtClean="0">
                <a:solidFill>
                  <a:srgbClr val="000000"/>
                </a:solidFill>
              </a:rPr>
              <a:t>因为写者优先，令牌不能一直被读者持有，所以读者需要及时释放令牌。在释放令牌前需要申请文件访问权。</a:t>
            </a:r>
            <a:endParaRPr lang="en-US" altLang="zh-CN" sz="2400" b="1" kern="0" dirty="0" smtClean="0">
              <a:solidFill>
                <a:srgbClr val="000000"/>
              </a:solidFill>
            </a:endParaRPr>
          </a:p>
          <a:p>
            <a:pPr fontAlgn="base">
              <a:lnSpc>
                <a:spcPct val="80000"/>
              </a:lnSpc>
              <a:spcBef>
                <a:spcPct val="20000"/>
              </a:spcBef>
              <a:spcAft>
                <a:spcPct val="0"/>
              </a:spcAft>
            </a:pPr>
            <a:endParaRPr kumimoji="1" lang="zh-CN" altLang="en-US" sz="2400" b="1" dirty="0" smtClean="0">
              <a:solidFill>
                <a:srgbClr val="000000"/>
              </a:solidFill>
            </a:endParaRPr>
          </a:p>
        </p:txBody>
      </p:sp>
      <p:sp>
        <p:nvSpPr>
          <p:cNvPr id="7" name="圆角矩形 6"/>
          <p:cNvSpPr/>
          <p:nvPr/>
        </p:nvSpPr>
        <p:spPr bwMode="auto">
          <a:xfrm>
            <a:off x="762000" y="5867400"/>
            <a:ext cx="7162800" cy="762000"/>
          </a:xfrm>
          <a:prstGeom prst="roundRect">
            <a:avLst/>
          </a:prstGeom>
          <a:ln/>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fontAlgn="base">
              <a:lnSpc>
                <a:spcPct val="80000"/>
              </a:lnSpc>
              <a:spcBef>
                <a:spcPct val="20000"/>
              </a:spcBef>
              <a:spcAft>
                <a:spcPct val="0"/>
              </a:spcAft>
            </a:pPr>
            <a:r>
              <a:rPr kumimoji="1" lang="en-US" altLang="zh-CN" sz="2400" b="1" dirty="0" err="1" smtClean="0">
                <a:solidFill>
                  <a:srgbClr val="000000"/>
                </a:solidFill>
              </a:rPr>
              <a:t>readCount</a:t>
            </a:r>
            <a:r>
              <a:rPr kumimoji="1" lang="zh-CN" altLang="en-US" sz="2400" b="1" dirty="0" smtClean="0">
                <a:solidFill>
                  <a:srgbClr val="000000"/>
                </a:solidFill>
              </a:rPr>
              <a:t>、</a:t>
            </a:r>
            <a:r>
              <a:rPr kumimoji="1" lang="en-US" altLang="zh-CN" sz="2400" b="1" dirty="0" err="1" smtClean="0">
                <a:solidFill>
                  <a:srgbClr val="000000"/>
                </a:solidFill>
              </a:rPr>
              <a:t>writeCount</a:t>
            </a:r>
            <a:r>
              <a:rPr kumimoji="1" lang="zh-CN" altLang="en-US" sz="2400" b="1" dirty="0" smtClean="0">
                <a:solidFill>
                  <a:srgbClr val="000000"/>
                </a:solidFill>
              </a:rPr>
              <a:t>被多个读者、写者共享，其操作需要互斥。</a:t>
            </a:r>
          </a:p>
        </p:txBody>
      </p:sp>
    </p:spTree>
    <p:extLst>
      <p:ext uri="{BB962C8B-B14F-4D97-AF65-F5344CB8AC3E}">
        <p14:creationId xmlns:p14="http://schemas.microsoft.com/office/powerpoint/2010/main" val="227713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读写者问题（写者优先）</a:t>
            </a:r>
            <a:endParaRPr lang="zh-CN" altLang="en-US" dirty="0"/>
          </a:p>
        </p:txBody>
      </p:sp>
      <p:sp>
        <p:nvSpPr>
          <p:cNvPr id="4" name="内容占位符 3"/>
          <p:cNvSpPr>
            <a:spLocks noGrp="1"/>
          </p:cNvSpPr>
          <p:nvPr>
            <p:ph idx="1"/>
          </p:nvPr>
        </p:nvSpPr>
        <p:spPr>
          <a:xfrm>
            <a:off x="4876800" y="1371600"/>
            <a:ext cx="3810000" cy="5334000"/>
          </a:xfrm>
        </p:spPr>
        <p:style>
          <a:lnRef idx="2">
            <a:schemeClr val="accent1"/>
          </a:lnRef>
          <a:fillRef idx="1">
            <a:schemeClr val="lt1"/>
          </a:fillRef>
          <a:effectRef idx="0">
            <a:schemeClr val="accent1"/>
          </a:effectRef>
          <a:fontRef idx="minor">
            <a:schemeClr val="dk1"/>
          </a:fontRef>
        </p:style>
        <p:txBody>
          <a:bodyPr/>
          <a:lstStyle/>
          <a:p>
            <a:pPr marL="0" indent="0">
              <a:buNone/>
            </a:pPr>
            <a:r>
              <a:rPr lang="en-US" altLang="zh-CN" sz="2200" dirty="0" smtClean="0"/>
              <a:t>wait(</a:t>
            </a:r>
            <a:r>
              <a:rPr lang="en-US" altLang="zh-CN" sz="2200" dirty="0" err="1" smtClean="0">
                <a:solidFill>
                  <a:srgbClr val="996633"/>
                </a:solidFill>
              </a:rPr>
              <a:t>writeCountMutex</a:t>
            </a:r>
            <a:r>
              <a:rPr lang="en-US" altLang="zh-CN" sz="2200" dirty="0" smtClean="0"/>
              <a:t>);</a:t>
            </a:r>
          </a:p>
          <a:p>
            <a:pPr marL="0" indent="0">
              <a:buNone/>
            </a:pPr>
            <a:r>
              <a:rPr lang="en-US" altLang="zh-CN" sz="2200" dirty="0" smtClean="0"/>
              <a:t>if (</a:t>
            </a:r>
            <a:r>
              <a:rPr lang="en-US" altLang="zh-CN" sz="2200" dirty="0" err="1" smtClean="0"/>
              <a:t>writeCount</a:t>
            </a:r>
            <a:r>
              <a:rPr lang="en-US" altLang="zh-CN" sz="2200" dirty="0" smtClean="0"/>
              <a:t> == 0)</a:t>
            </a:r>
          </a:p>
          <a:p>
            <a:pPr marL="0" indent="0">
              <a:buNone/>
            </a:pPr>
            <a:r>
              <a:rPr lang="en-US" altLang="zh-CN" sz="2200" dirty="0" smtClean="0"/>
              <a:t>    wait(</a:t>
            </a:r>
            <a:r>
              <a:rPr lang="en-US" altLang="zh-CN" sz="2200" dirty="0" smtClean="0">
                <a:solidFill>
                  <a:srgbClr val="CC00CC"/>
                </a:solidFill>
              </a:rPr>
              <a:t>token</a:t>
            </a:r>
            <a:r>
              <a:rPr lang="en-US" altLang="zh-CN" sz="2200" dirty="0" smtClean="0"/>
              <a:t>);</a:t>
            </a:r>
          </a:p>
          <a:p>
            <a:pPr marL="0" indent="0">
              <a:buNone/>
            </a:pPr>
            <a:r>
              <a:rPr lang="en-US" altLang="zh-CN" sz="2200" dirty="0" err="1" smtClean="0"/>
              <a:t>writeCount</a:t>
            </a:r>
            <a:r>
              <a:rPr lang="en-US" altLang="zh-CN" sz="2200" dirty="0" smtClean="0"/>
              <a:t>++;</a:t>
            </a:r>
          </a:p>
          <a:p>
            <a:pPr marL="0" indent="0">
              <a:buNone/>
            </a:pPr>
            <a:r>
              <a:rPr lang="en-US" altLang="zh-CN" sz="2200" dirty="0" smtClean="0"/>
              <a:t>signal(</a:t>
            </a:r>
            <a:r>
              <a:rPr lang="en-US" altLang="zh-CN" sz="2200" dirty="0" err="1" smtClean="0">
                <a:solidFill>
                  <a:srgbClr val="996633"/>
                </a:solidFill>
              </a:rPr>
              <a:t>writeCounMutex</a:t>
            </a:r>
            <a:r>
              <a:rPr lang="en-US" altLang="zh-CN" sz="2200" dirty="0" smtClean="0"/>
              <a:t>);</a:t>
            </a:r>
          </a:p>
          <a:p>
            <a:pPr marL="0" indent="0">
              <a:buNone/>
            </a:pPr>
            <a:r>
              <a:rPr lang="en-US" altLang="zh-CN" sz="2200" dirty="0" smtClean="0"/>
              <a:t>wait(</a:t>
            </a:r>
            <a:r>
              <a:rPr lang="zh-CN" altLang="en-US" sz="2200" dirty="0" smtClean="0">
                <a:solidFill>
                  <a:srgbClr val="FF0000"/>
                </a:solidFill>
              </a:rPr>
              <a:t>文件锁</a:t>
            </a:r>
            <a:r>
              <a:rPr lang="en-US" altLang="zh-CN" sz="2200" dirty="0" smtClean="0"/>
              <a:t>); </a:t>
            </a:r>
          </a:p>
          <a:p>
            <a:pPr marL="0" indent="0">
              <a:buNone/>
            </a:pPr>
            <a:r>
              <a:rPr lang="zh-CN" altLang="en-US" sz="2200" dirty="0" smtClean="0">
                <a:solidFill>
                  <a:srgbClr val="0000FF"/>
                </a:solidFill>
              </a:rPr>
              <a:t>写文件</a:t>
            </a:r>
            <a:endParaRPr lang="en-US" altLang="zh-CN" sz="2200" dirty="0" smtClean="0">
              <a:solidFill>
                <a:srgbClr val="0000FF"/>
              </a:solidFill>
            </a:endParaRPr>
          </a:p>
          <a:p>
            <a:pPr marL="0" indent="0">
              <a:buNone/>
            </a:pPr>
            <a:r>
              <a:rPr lang="en-US" altLang="zh-CN" sz="2200" dirty="0" smtClean="0"/>
              <a:t>signal(</a:t>
            </a:r>
            <a:r>
              <a:rPr lang="zh-CN" altLang="en-US" sz="2200" dirty="0" smtClean="0">
                <a:solidFill>
                  <a:srgbClr val="FF0000"/>
                </a:solidFill>
              </a:rPr>
              <a:t>文件锁</a:t>
            </a:r>
            <a:r>
              <a:rPr lang="en-US" altLang="zh-CN" sz="2200" dirty="0" smtClean="0"/>
              <a:t>); </a:t>
            </a:r>
          </a:p>
          <a:p>
            <a:pPr marL="0" indent="0">
              <a:buNone/>
            </a:pPr>
            <a:r>
              <a:rPr lang="en-US" altLang="zh-CN" sz="2200" dirty="0"/>
              <a:t>wait(</a:t>
            </a:r>
            <a:r>
              <a:rPr lang="en-US" altLang="zh-CN" sz="2200" dirty="0" err="1">
                <a:solidFill>
                  <a:srgbClr val="996633"/>
                </a:solidFill>
              </a:rPr>
              <a:t>writeCountMutex</a:t>
            </a:r>
            <a:r>
              <a:rPr lang="en-US" altLang="zh-CN" sz="2200" dirty="0"/>
              <a:t>);</a:t>
            </a:r>
          </a:p>
          <a:p>
            <a:pPr marL="0" indent="0">
              <a:buNone/>
            </a:pPr>
            <a:r>
              <a:rPr lang="en-US" altLang="zh-CN" sz="2200" dirty="0" err="1" smtClean="0"/>
              <a:t>writeCount</a:t>
            </a:r>
            <a:r>
              <a:rPr lang="en-US" altLang="zh-CN" sz="2200" dirty="0" smtClean="0"/>
              <a:t>--;</a:t>
            </a:r>
          </a:p>
          <a:p>
            <a:pPr marL="0" indent="0">
              <a:buNone/>
            </a:pPr>
            <a:r>
              <a:rPr lang="en-US" altLang="zh-CN" sz="2200" dirty="0" smtClean="0"/>
              <a:t>if (</a:t>
            </a:r>
            <a:r>
              <a:rPr lang="en-US" altLang="zh-CN" sz="2200" dirty="0" err="1" smtClean="0"/>
              <a:t>writeCount</a:t>
            </a:r>
            <a:r>
              <a:rPr lang="en-US" altLang="zh-CN" sz="2200" dirty="0" smtClean="0"/>
              <a:t> == 0)</a:t>
            </a:r>
          </a:p>
          <a:p>
            <a:pPr marL="0" indent="0">
              <a:buNone/>
            </a:pPr>
            <a:r>
              <a:rPr lang="en-US" altLang="zh-CN" sz="2200" dirty="0" smtClean="0"/>
              <a:t>    signal(</a:t>
            </a:r>
            <a:r>
              <a:rPr lang="en-US" altLang="zh-CN" sz="2200" dirty="0" smtClean="0">
                <a:solidFill>
                  <a:srgbClr val="CC00CC"/>
                </a:solidFill>
              </a:rPr>
              <a:t>token</a:t>
            </a:r>
            <a:r>
              <a:rPr lang="en-US" altLang="zh-CN" sz="2200" dirty="0" smtClean="0"/>
              <a:t>); </a:t>
            </a:r>
          </a:p>
          <a:p>
            <a:pPr marL="0" indent="0">
              <a:buNone/>
            </a:pPr>
            <a:r>
              <a:rPr lang="en-US" altLang="zh-CN" sz="2200" dirty="0" smtClean="0"/>
              <a:t>signal(</a:t>
            </a:r>
            <a:r>
              <a:rPr lang="en-US" altLang="zh-CN" sz="2200" dirty="0" err="1" smtClean="0">
                <a:solidFill>
                  <a:srgbClr val="996633"/>
                </a:solidFill>
              </a:rPr>
              <a:t>writeCounMutex</a:t>
            </a:r>
            <a:r>
              <a:rPr lang="en-US" altLang="zh-CN" sz="2200" dirty="0" smtClean="0"/>
              <a:t>);</a:t>
            </a:r>
            <a:endParaRPr lang="en-US" altLang="zh-CN" sz="2200" dirty="0"/>
          </a:p>
        </p:txBody>
      </p:sp>
      <p:sp>
        <p:nvSpPr>
          <p:cNvPr id="6" name="TextBox 5"/>
          <p:cNvSpPr txBox="1"/>
          <p:nvPr/>
        </p:nvSpPr>
        <p:spPr>
          <a:xfrm>
            <a:off x="4927169" y="835967"/>
            <a:ext cx="803425" cy="461665"/>
          </a:xfrm>
          <a:prstGeom prst="rect">
            <a:avLst/>
          </a:prstGeom>
          <a:noFill/>
        </p:spPr>
        <p:txBody>
          <a:bodyPr wrap="none" rtlCol="0">
            <a:spAutoFit/>
          </a:bodyPr>
          <a:lstStyle/>
          <a:p>
            <a:pPr eaLnBrk="0" fontAlgn="base" hangingPunct="0">
              <a:spcBef>
                <a:spcPct val="0"/>
              </a:spcBef>
              <a:spcAft>
                <a:spcPct val="0"/>
              </a:spcAft>
            </a:pPr>
            <a:r>
              <a:rPr kumimoji="1" lang="zh-CN" altLang="en-US" sz="2400" b="1" dirty="0" smtClean="0">
                <a:solidFill>
                  <a:srgbClr val="000000"/>
                </a:solidFill>
              </a:rPr>
              <a:t>写者</a:t>
            </a:r>
            <a:endParaRPr kumimoji="1" lang="zh-CN" altLang="en-US" sz="2400" b="1" dirty="0">
              <a:solidFill>
                <a:srgbClr val="000000"/>
              </a:solidFill>
            </a:endParaRPr>
          </a:p>
        </p:txBody>
      </p:sp>
      <p:grpSp>
        <p:nvGrpSpPr>
          <p:cNvPr id="8" name="组合 7"/>
          <p:cNvGrpSpPr/>
          <p:nvPr/>
        </p:nvGrpSpPr>
        <p:grpSpPr>
          <a:xfrm>
            <a:off x="304800" y="800100"/>
            <a:ext cx="4080025" cy="5867400"/>
            <a:chOff x="4682975" y="838200"/>
            <a:chExt cx="4080025" cy="5867400"/>
          </a:xfrm>
        </p:grpSpPr>
        <p:sp>
          <p:nvSpPr>
            <p:cNvPr id="5" name="内容占位符 3"/>
            <p:cNvSpPr txBox="1">
              <a:spLocks/>
            </p:cNvSpPr>
            <p:nvPr/>
          </p:nvSpPr>
          <p:spPr bwMode="auto">
            <a:xfrm>
              <a:off x="4724400" y="1371600"/>
              <a:ext cx="4038600" cy="5334000"/>
            </a:xfrm>
            <a:prstGeom prst="rect">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3200" b="1">
                  <a:solidFill>
                    <a:schemeClr val="dk1"/>
                  </a:solidFill>
                  <a:latin typeface="+mn-lt"/>
                  <a:ea typeface="+mn-ea"/>
                  <a:cs typeface="+mn-cs"/>
                </a:defRPr>
              </a:lvl1pPr>
              <a:lvl2pPr marL="742950" indent="-285750" algn="l" rtl="0" eaLnBrk="0" fontAlgn="base" hangingPunct="0">
                <a:spcBef>
                  <a:spcPct val="20000"/>
                </a:spcBef>
                <a:spcAft>
                  <a:spcPct val="0"/>
                </a:spcAft>
                <a:buBlip>
                  <a:blip r:embed="rId2"/>
                </a:buBlip>
                <a:defRPr sz="2800" b="1">
                  <a:solidFill>
                    <a:schemeClr val="dk1"/>
                  </a:solidFill>
                  <a:latin typeface="+mn-lt"/>
                  <a:ea typeface="+mn-ea"/>
                  <a:cs typeface="+mn-cs"/>
                </a:defRPr>
              </a:lvl2pPr>
              <a:lvl3pPr marL="1143000" indent="-228600" algn="l" rtl="0" eaLnBrk="0" fontAlgn="base" hangingPunct="0">
                <a:spcBef>
                  <a:spcPct val="20000"/>
                </a:spcBef>
                <a:spcAft>
                  <a:spcPct val="0"/>
                </a:spcAft>
                <a:buBlip>
                  <a:blip r:embed="rId2"/>
                </a:buBlip>
                <a:defRPr sz="2400" b="1">
                  <a:solidFill>
                    <a:schemeClr val="dk1"/>
                  </a:solidFill>
                  <a:latin typeface="+mn-lt"/>
                  <a:ea typeface="+mn-ea"/>
                  <a:cs typeface="+mn-cs"/>
                </a:defRPr>
              </a:lvl3pPr>
              <a:lvl4pPr marL="1600200" indent="-228600" algn="l" rtl="0" eaLnBrk="0" fontAlgn="base" hangingPunct="0">
                <a:spcBef>
                  <a:spcPct val="20000"/>
                </a:spcBef>
                <a:spcAft>
                  <a:spcPct val="0"/>
                </a:spcAft>
                <a:buBlip>
                  <a:blip r:embed="rId2"/>
                </a:buBlip>
                <a:defRPr sz="2000" b="1">
                  <a:solidFill>
                    <a:schemeClr val="dk1"/>
                  </a:solidFill>
                  <a:latin typeface="+mn-lt"/>
                  <a:ea typeface="+mn-ea"/>
                  <a:cs typeface="+mn-cs"/>
                </a:defRPr>
              </a:lvl4pPr>
              <a:lvl5pPr marL="2057400" indent="-228600" algn="l" rtl="0" eaLnBrk="0" fontAlgn="base" hangingPunct="0">
                <a:spcBef>
                  <a:spcPct val="20000"/>
                </a:spcBef>
                <a:spcAft>
                  <a:spcPct val="0"/>
                </a:spcAft>
                <a:buBlip>
                  <a:blip r:embed="rId2"/>
                </a:buBlip>
                <a:defRPr sz="2000" b="1">
                  <a:solidFill>
                    <a:schemeClr val="dk1"/>
                  </a:solidFill>
                  <a:latin typeface="+mn-lt"/>
                  <a:ea typeface="+mn-ea"/>
                  <a:cs typeface="+mn-cs"/>
                </a:defRPr>
              </a:lvl5pPr>
              <a:lvl6pPr marL="2514600" indent="-228600" algn="l" rtl="0" fontAlgn="base">
                <a:spcBef>
                  <a:spcPct val="20000"/>
                </a:spcBef>
                <a:spcAft>
                  <a:spcPct val="0"/>
                </a:spcAft>
                <a:buBlip>
                  <a:blip r:embed="rId2"/>
                </a:buBlip>
                <a:defRPr sz="2000" b="1">
                  <a:solidFill>
                    <a:schemeClr val="dk1"/>
                  </a:solidFill>
                  <a:latin typeface="+mn-lt"/>
                  <a:ea typeface="+mn-ea"/>
                  <a:cs typeface="+mn-cs"/>
                </a:defRPr>
              </a:lvl6pPr>
              <a:lvl7pPr marL="2971800" indent="-228600" algn="l" rtl="0" fontAlgn="base">
                <a:spcBef>
                  <a:spcPct val="20000"/>
                </a:spcBef>
                <a:spcAft>
                  <a:spcPct val="0"/>
                </a:spcAft>
                <a:buBlip>
                  <a:blip r:embed="rId2"/>
                </a:buBlip>
                <a:defRPr sz="2000" b="1">
                  <a:solidFill>
                    <a:schemeClr val="dk1"/>
                  </a:solidFill>
                  <a:latin typeface="+mn-lt"/>
                  <a:ea typeface="+mn-ea"/>
                  <a:cs typeface="+mn-cs"/>
                </a:defRPr>
              </a:lvl7pPr>
              <a:lvl8pPr marL="3429000" indent="-228600" algn="l" rtl="0" fontAlgn="base">
                <a:spcBef>
                  <a:spcPct val="20000"/>
                </a:spcBef>
                <a:spcAft>
                  <a:spcPct val="0"/>
                </a:spcAft>
                <a:buBlip>
                  <a:blip r:embed="rId2"/>
                </a:buBlip>
                <a:defRPr sz="2000" b="1">
                  <a:solidFill>
                    <a:schemeClr val="dk1"/>
                  </a:solidFill>
                  <a:latin typeface="+mn-lt"/>
                  <a:ea typeface="+mn-ea"/>
                  <a:cs typeface="+mn-cs"/>
                </a:defRPr>
              </a:lvl8pPr>
              <a:lvl9pPr marL="3886200" indent="-228600" algn="l" rtl="0" fontAlgn="base">
                <a:spcBef>
                  <a:spcPct val="20000"/>
                </a:spcBef>
                <a:spcAft>
                  <a:spcPct val="0"/>
                </a:spcAft>
                <a:buBlip>
                  <a:blip r:embed="rId2"/>
                </a:buBlip>
                <a:defRPr sz="2000" b="1">
                  <a:solidFill>
                    <a:schemeClr val="dk1"/>
                  </a:solidFill>
                  <a:latin typeface="+mn-lt"/>
                  <a:ea typeface="+mn-ea"/>
                  <a:cs typeface="+mn-cs"/>
                </a:defRPr>
              </a:lvl9pPr>
            </a:lstStyle>
            <a:p>
              <a:pPr marL="0" indent="0">
                <a:buFontTx/>
                <a:buNone/>
              </a:pPr>
              <a:r>
                <a:rPr lang="en-US" altLang="zh-CN" sz="2200" kern="0" dirty="0">
                  <a:solidFill>
                    <a:srgbClr val="000000"/>
                  </a:solidFill>
                </a:rPr>
                <a:t>wait(</a:t>
              </a:r>
              <a:r>
                <a:rPr lang="en-US" altLang="zh-CN" sz="2200" kern="0" dirty="0">
                  <a:solidFill>
                    <a:srgbClr val="CC00CC"/>
                  </a:solidFill>
                </a:rPr>
                <a:t>token</a:t>
              </a:r>
              <a:r>
                <a:rPr lang="en-US" altLang="zh-CN" sz="2200" kern="0" dirty="0" smtClean="0">
                  <a:solidFill>
                    <a:srgbClr val="000000"/>
                  </a:solidFill>
                </a:rPr>
                <a:t>);</a:t>
              </a:r>
            </a:p>
            <a:p>
              <a:pPr marL="0" indent="0">
                <a:buFontTx/>
                <a:buNone/>
              </a:pPr>
              <a:r>
                <a:rPr kumimoji="1" lang="en-US" altLang="zh-CN" sz="2200" dirty="0" smtClean="0">
                  <a:solidFill>
                    <a:srgbClr val="000000"/>
                  </a:solidFill>
                </a:rPr>
                <a:t>wait(</a:t>
              </a:r>
              <a:r>
                <a:rPr kumimoji="1" lang="en-US" altLang="zh-CN" sz="2200" dirty="0" err="1" smtClean="0">
                  <a:solidFill>
                    <a:srgbClr val="339933"/>
                  </a:solidFill>
                </a:rPr>
                <a:t>readCountMutex</a:t>
              </a:r>
              <a:r>
                <a:rPr kumimoji="1" lang="en-US" altLang="zh-CN" sz="2200" dirty="0" smtClean="0">
                  <a:solidFill>
                    <a:srgbClr val="000000"/>
                  </a:solidFill>
                </a:rPr>
                <a:t>);</a:t>
              </a:r>
            </a:p>
            <a:p>
              <a:pPr marL="0" indent="0">
                <a:buFontTx/>
                <a:buNone/>
              </a:pPr>
              <a:r>
                <a:rPr kumimoji="1" lang="en-US" altLang="zh-CN" sz="2200" dirty="0" smtClean="0">
                  <a:solidFill>
                    <a:srgbClr val="000000"/>
                  </a:solidFill>
                </a:rPr>
                <a:t>if (</a:t>
              </a:r>
              <a:r>
                <a:rPr kumimoji="1" lang="en-US" altLang="zh-CN" sz="2200" dirty="0" err="1" smtClean="0">
                  <a:solidFill>
                    <a:srgbClr val="000000"/>
                  </a:solidFill>
                </a:rPr>
                <a:t>readCount</a:t>
              </a:r>
              <a:r>
                <a:rPr kumimoji="1" lang="en-US" altLang="zh-CN" sz="2200" dirty="0" smtClean="0">
                  <a:solidFill>
                    <a:srgbClr val="000000"/>
                  </a:solidFill>
                </a:rPr>
                <a:t> == 0)</a:t>
              </a:r>
            </a:p>
            <a:p>
              <a:pPr marL="0" indent="0">
                <a:buFontTx/>
                <a:buNone/>
              </a:pPr>
              <a:r>
                <a:rPr kumimoji="1" lang="en-US" altLang="zh-CN" sz="2200" dirty="0">
                  <a:solidFill>
                    <a:srgbClr val="000000"/>
                  </a:solidFill>
                </a:rPr>
                <a:t> </a:t>
              </a:r>
              <a:r>
                <a:rPr kumimoji="1" lang="en-US" altLang="zh-CN" sz="2200" dirty="0" smtClean="0">
                  <a:solidFill>
                    <a:srgbClr val="000000"/>
                  </a:solidFill>
                </a:rPr>
                <a:t>   </a:t>
              </a:r>
              <a:r>
                <a:rPr kumimoji="1" lang="en-US" altLang="zh-CN" sz="2200" dirty="0">
                  <a:solidFill>
                    <a:srgbClr val="000000"/>
                  </a:solidFill>
                </a:rPr>
                <a:t>wait</a:t>
              </a:r>
              <a:r>
                <a:rPr kumimoji="1" lang="en-US" altLang="zh-CN" sz="2200" dirty="0" smtClean="0">
                  <a:solidFill>
                    <a:srgbClr val="000000"/>
                  </a:solidFill>
                </a:rPr>
                <a:t>(</a:t>
              </a:r>
              <a:r>
                <a:rPr kumimoji="1" lang="zh-CN" altLang="en-US" sz="2200" dirty="0" smtClean="0">
                  <a:solidFill>
                    <a:srgbClr val="FF0000"/>
                  </a:solidFill>
                </a:rPr>
                <a:t>文件锁</a:t>
              </a:r>
              <a:r>
                <a:rPr kumimoji="1" lang="en-US" altLang="zh-CN" sz="2200" dirty="0" smtClean="0">
                  <a:solidFill>
                    <a:srgbClr val="000000"/>
                  </a:solidFill>
                </a:rPr>
                <a:t>); </a:t>
              </a:r>
              <a:endParaRPr kumimoji="1" lang="en-US" altLang="zh-CN" sz="2200" dirty="0">
                <a:solidFill>
                  <a:srgbClr val="000000"/>
                </a:solidFill>
              </a:endParaRPr>
            </a:p>
            <a:p>
              <a:pPr marL="0" indent="0">
                <a:buFontTx/>
                <a:buNone/>
              </a:pPr>
              <a:r>
                <a:rPr kumimoji="1" lang="en-US" altLang="zh-CN" sz="2200" dirty="0">
                  <a:solidFill>
                    <a:srgbClr val="000000"/>
                  </a:solidFill>
                </a:rPr>
                <a:t>signal(</a:t>
              </a:r>
              <a:r>
                <a:rPr kumimoji="1" lang="en-US" altLang="zh-CN" sz="2200" dirty="0">
                  <a:solidFill>
                    <a:srgbClr val="CC00CC"/>
                  </a:solidFill>
                </a:rPr>
                <a:t>token</a:t>
              </a:r>
              <a:r>
                <a:rPr kumimoji="1" lang="en-US" altLang="zh-CN" sz="2200" dirty="0" smtClean="0">
                  <a:solidFill>
                    <a:srgbClr val="000000"/>
                  </a:solidFill>
                </a:rPr>
                <a:t>);</a:t>
              </a:r>
            </a:p>
            <a:p>
              <a:pPr marL="0" indent="0">
                <a:buFontTx/>
                <a:buNone/>
              </a:pPr>
              <a:r>
                <a:rPr lang="en-US" altLang="zh-CN" sz="2200" kern="0" dirty="0" err="1" smtClean="0">
                  <a:solidFill>
                    <a:srgbClr val="000000"/>
                  </a:solidFill>
                </a:rPr>
                <a:t>readCount</a:t>
              </a:r>
              <a:r>
                <a:rPr lang="en-US" altLang="zh-CN" sz="2200" kern="0" dirty="0" smtClean="0">
                  <a:solidFill>
                    <a:srgbClr val="000000"/>
                  </a:solidFill>
                </a:rPr>
                <a:t>++;</a:t>
              </a:r>
            </a:p>
            <a:p>
              <a:pPr marL="0" indent="0">
                <a:buFontTx/>
                <a:buNone/>
              </a:pPr>
              <a:r>
                <a:rPr lang="en-US" altLang="zh-CN" sz="2200" kern="0" dirty="0" smtClean="0">
                  <a:solidFill>
                    <a:srgbClr val="000000"/>
                  </a:solidFill>
                </a:rPr>
                <a:t>signal(</a:t>
              </a:r>
              <a:r>
                <a:rPr kumimoji="1" lang="en-US" altLang="zh-CN" sz="2200" dirty="0" err="1">
                  <a:solidFill>
                    <a:srgbClr val="339933"/>
                  </a:solidFill>
                </a:rPr>
                <a:t>readCountMutex</a:t>
              </a:r>
              <a:r>
                <a:rPr lang="en-US" altLang="zh-CN" sz="2200" kern="0" dirty="0" smtClean="0">
                  <a:solidFill>
                    <a:srgbClr val="000000"/>
                  </a:solidFill>
                </a:rPr>
                <a:t>);</a:t>
              </a:r>
            </a:p>
            <a:p>
              <a:pPr marL="0" indent="0">
                <a:buFontTx/>
                <a:buNone/>
              </a:pPr>
              <a:r>
                <a:rPr lang="zh-CN" altLang="en-US" sz="2200" kern="0" dirty="0">
                  <a:solidFill>
                    <a:srgbClr val="0000FF"/>
                  </a:solidFill>
                </a:rPr>
                <a:t>读</a:t>
              </a:r>
              <a:r>
                <a:rPr lang="zh-CN" altLang="en-US" sz="2200" kern="0" dirty="0" smtClean="0">
                  <a:solidFill>
                    <a:srgbClr val="0000FF"/>
                  </a:solidFill>
                </a:rPr>
                <a:t>文件</a:t>
              </a:r>
              <a:endParaRPr lang="en-US" altLang="zh-CN" sz="2200" kern="0" dirty="0" smtClean="0">
                <a:solidFill>
                  <a:srgbClr val="0000FF"/>
                </a:solidFill>
              </a:endParaRPr>
            </a:p>
            <a:p>
              <a:pPr marL="0" indent="0">
                <a:buFontTx/>
                <a:buNone/>
              </a:pPr>
              <a:r>
                <a:rPr kumimoji="1" lang="en-US" altLang="zh-CN" sz="2200" dirty="0">
                  <a:solidFill>
                    <a:srgbClr val="000000"/>
                  </a:solidFill>
                </a:rPr>
                <a:t>wait(</a:t>
              </a:r>
              <a:r>
                <a:rPr kumimoji="1" lang="en-US" altLang="zh-CN" sz="2200" dirty="0" err="1">
                  <a:solidFill>
                    <a:srgbClr val="339933"/>
                  </a:solidFill>
                </a:rPr>
                <a:t>readCountMutex</a:t>
              </a:r>
              <a:r>
                <a:rPr kumimoji="1" lang="en-US" altLang="zh-CN" sz="2200" dirty="0" smtClean="0">
                  <a:solidFill>
                    <a:srgbClr val="000000"/>
                  </a:solidFill>
                </a:rPr>
                <a:t>);</a:t>
              </a:r>
            </a:p>
            <a:p>
              <a:pPr marL="0" indent="0">
                <a:buFontTx/>
                <a:buNone/>
              </a:pPr>
              <a:r>
                <a:rPr kumimoji="1" lang="en-US" altLang="zh-CN" sz="2200" dirty="0" err="1" smtClean="0">
                  <a:solidFill>
                    <a:srgbClr val="000000"/>
                  </a:solidFill>
                </a:rPr>
                <a:t>readCount</a:t>
              </a:r>
              <a:r>
                <a:rPr kumimoji="1" lang="en-US" altLang="zh-CN" sz="2200" dirty="0" smtClean="0">
                  <a:solidFill>
                    <a:srgbClr val="000000"/>
                  </a:solidFill>
                </a:rPr>
                <a:t>--;</a:t>
              </a:r>
            </a:p>
            <a:p>
              <a:pPr marL="0" indent="0">
                <a:buFontTx/>
                <a:buNone/>
              </a:pPr>
              <a:r>
                <a:rPr kumimoji="1" lang="en-US" altLang="zh-CN" sz="2200" dirty="0" smtClean="0">
                  <a:solidFill>
                    <a:srgbClr val="000000"/>
                  </a:solidFill>
                </a:rPr>
                <a:t>if (</a:t>
              </a:r>
              <a:r>
                <a:rPr kumimoji="1" lang="en-US" altLang="zh-CN" sz="2200" dirty="0" err="1" smtClean="0">
                  <a:solidFill>
                    <a:srgbClr val="000000"/>
                  </a:solidFill>
                </a:rPr>
                <a:t>readCount</a:t>
              </a:r>
              <a:r>
                <a:rPr kumimoji="1" lang="en-US" altLang="zh-CN" sz="2200" dirty="0" smtClean="0">
                  <a:solidFill>
                    <a:srgbClr val="000000"/>
                  </a:solidFill>
                </a:rPr>
                <a:t> == 0)</a:t>
              </a:r>
            </a:p>
            <a:p>
              <a:pPr marL="0" indent="0">
                <a:buFontTx/>
                <a:buNone/>
              </a:pPr>
              <a:r>
                <a:rPr kumimoji="1" lang="en-US" altLang="zh-CN" sz="2200" dirty="0">
                  <a:solidFill>
                    <a:srgbClr val="000000"/>
                  </a:solidFill>
                </a:rPr>
                <a:t> </a:t>
              </a:r>
              <a:r>
                <a:rPr kumimoji="1" lang="en-US" altLang="zh-CN" sz="2200" dirty="0" smtClean="0">
                  <a:solidFill>
                    <a:srgbClr val="000000"/>
                  </a:solidFill>
                </a:rPr>
                <a:t>   signal(</a:t>
              </a:r>
              <a:r>
                <a:rPr kumimoji="1" lang="zh-CN" altLang="en-US" sz="2200" dirty="0" smtClean="0">
                  <a:solidFill>
                    <a:srgbClr val="FF0000"/>
                  </a:solidFill>
                </a:rPr>
                <a:t>文件锁</a:t>
              </a:r>
              <a:r>
                <a:rPr kumimoji="1" lang="en-US" altLang="zh-CN" sz="2200" dirty="0" smtClean="0">
                  <a:solidFill>
                    <a:srgbClr val="000000"/>
                  </a:solidFill>
                </a:rPr>
                <a:t>);</a:t>
              </a:r>
              <a:endParaRPr kumimoji="1" lang="en-US" altLang="zh-CN" sz="2200" dirty="0">
                <a:solidFill>
                  <a:srgbClr val="000000"/>
                </a:solidFill>
              </a:endParaRPr>
            </a:p>
            <a:p>
              <a:pPr marL="0" indent="0">
                <a:buFontTx/>
                <a:buNone/>
              </a:pPr>
              <a:r>
                <a:rPr lang="en-US" altLang="zh-CN" sz="2200" kern="0" dirty="0">
                  <a:solidFill>
                    <a:srgbClr val="000000"/>
                  </a:solidFill>
                </a:rPr>
                <a:t>signal(</a:t>
              </a:r>
              <a:r>
                <a:rPr kumimoji="1" lang="en-US" altLang="zh-CN" sz="2200" dirty="0" err="1">
                  <a:solidFill>
                    <a:srgbClr val="339933"/>
                  </a:solidFill>
                </a:rPr>
                <a:t>readCountMutex</a:t>
              </a:r>
              <a:r>
                <a:rPr lang="en-US" altLang="zh-CN" sz="2200" kern="0" dirty="0">
                  <a:solidFill>
                    <a:srgbClr val="000000"/>
                  </a:solidFill>
                </a:rPr>
                <a:t>);</a:t>
              </a:r>
            </a:p>
            <a:p>
              <a:pPr marL="0" indent="0">
                <a:buFontTx/>
                <a:buNone/>
              </a:pPr>
              <a:endParaRPr lang="en-US" altLang="zh-CN" sz="2200" kern="0" dirty="0">
                <a:solidFill>
                  <a:srgbClr val="0000FF"/>
                </a:solidFill>
              </a:endParaRPr>
            </a:p>
          </p:txBody>
        </p:sp>
        <p:sp>
          <p:nvSpPr>
            <p:cNvPr id="7" name="TextBox 6"/>
            <p:cNvSpPr txBox="1"/>
            <p:nvPr/>
          </p:nvSpPr>
          <p:spPr>
            <a:xfrm>
              <a:off x="4682975" y="838200"/>
              <a:ext cx="803425" cy="461665"/>
            </a:xfrm>
            <a:prstGeom prst="rect">
              <a:avLst/>
            </a:prstGeom>
            <a:noFill/>
          </p:spPr>
          <p:txBody>
            <a:bodyPr wrap="none" rtlCol="0">
              <a:spAutoFit/>
            </a:bodyPr>
            <a:lstStyle/>
            <a:p>
              <a:pPr eaLnBrk="0" fontAlgn="base" hangingPunct="0">
                <a:spcBef>
                  <a:spcPct val="0"/>
                </a:spcBef>
                <a:spcAft>
                  <a:spcPct val="0"/>
                </a:spcAft>
              </a:pPr>
              <a:r>
                <a:rPr kumimoji="1" lang="zh-CN" altLang="en-US" sz="2400" b="1" dirty="0" smtClean="0">
                  <a:solidFill>
                    <a:srgbClr val="000000"/>
                  </a:solidFill>
                </a:rPr>
                <a:t>读者</a:t>
              </a:r>
              <a:endParaRPr kumimoji="1" lang="zh-CN" altLang="en-US" sz="2400" b="1" dirty="0">
                <a:solidFill>
                  <a:srgbClr val="000000"/>
                </a:solidFill>
              </a:endParaRPr>
            </a:p>
          </p:txBody>
        </p:sp>
      </p:grpSp>
      <p:sp>
        <p:nvSpPr>
          <p:cNvPr id="3" name="TextBox 2"/>
          <p:cNvSpPr txBox="1"/>
          <p:nvPr/>
        </p:nvSpPr>
        <p:spPr>
          <a:xfrm>
            <a:off x="1108225" y="2819400"/>
            <a:ext cx="7654775"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eaLnBrk="0" fontAlgn="base" hangingPunct="0">
              <a:spcBef>
                <a:spcPct val="0"/>
              </a:spcBef>
              <a:spcAft>
                <a:spcPct val="0"/>
              </a:spcAft>
            </a:pPr>
            <a:r>
              <a:rPr kumimoji="1" lang="zh-CN" altLang="en-US" sz="2400" b="1" dirty="0" smtClean="0">
                <a:solidFill>
                  <a:srgbClr val="000000"/>
                </a:solidFill>
              </a:rPr>
              <a:t>如何实现读写者平等？提示：写者不能长期持有令牌。</a:t>
            </a:r>
            <a:endParaRPr kumimoji="1" lang="zh-CN" altLang="en-US" sz="2400" b="1" dirty="0">
              <a:solidFill>
                <a:srgbClr val="000000"/>
              </a:solidFill>
            </a:endParaRPr>
          </a:p>
        </p:txBody>
      </p:sp>
    </p:spTree>
    <p:extLst>
      <p:ext uri="{BB962C8B-B14F-4D97-AF65-F5344CB8AC3E}">
        <p14:creationId xmlns:p14="http://schemas.microsoft.com/office/powerpoint/2010/main" val="241650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读写者问题（读写者平等）</a:t>
            </a:r>
            <a:endParaRPr lang="zh-CN" altLang="en-US" dirty="0"/>
          </a:p>
        </p:txBody>
      </p:sp>
      <p:sp>
        <p:nvSpPr>
          <p:cNvPr id="4" name="内容占位符 3"/>
          <p:cNvSpPr>
            <a:spLocks noGrp="1"/>
          </p:cNvSpPr>
          <p:nvPr>
            <p:ph idx="1"/>
          </p:nvPr>
        </p:nvSpPr>
        <p:spPr>
          <a:xfrm>
            <a:off x="4876800" y="1371600"/>
            <a:ext cx="3810000" cy="5334000"/>
          </a:xfrm>
        </p:spPr>
        <p:style>
          <a:lnRef idx="2">
            <a:schemeClr val="accent1"/>
          </a:lnRef>
          <a:fillRef idx="1">
            <a:schemeClr val="lt1"/>
          </a:fillRef>
          <a:effectRef idx="0">
            <a:schemeClr val="accent1"/>
          </a:effectRef>
          <a:fontRef idx="minor">
            <a:schemeClr val="dk1"/>
          </a:fontRef>
        </p:style>
        <p:txBody>
          <a:bodyPr/>
          <a:lstStyle/>
          <a:p>
            <a:pPr marL="0" indent="0">
              <a:buNone/>
            </a:pPr>
            <a:r>
              <a:rPr lang="en-US" altLang="zh-CN" sz="2200" dirty="0" smtClean="0"/>
              <a:t>wait(</a:t>
            </a:r>
            <a:r>
              <a:rPr lang="en-US" altLang="zh-CN" sz="2200" dirty="0" smtClean="0">
                <a:solidFill>
                  <a:srgbClr val="CC00CC"/>
                </a:solidFill>
              </a:rPr>
              <a:t>token</a:t>
            </a:r>
            <a:r>
              <a:rPr lang="en-US" altLang="zh-CN" sz="2200" dirty="0" smtClean="0"/>
              <a:t>);</a:t>
            </a:r>
          </a:p>
          <a:p>
            <a:pPr marL="0" indent="0">
              <a:buNone/>
            </a:pPr>
            <a:r>
              <a:rPr lang="en-US" altLang="zh-CN" sz="2200" dirty="0" smtClean="0"/>
              <a:t>wait(</a:t>
            </a:r>
            <a:r>
              <a:rPr lang="zh-CN" altLang="en-US" sz="2200" dirty="0" smtClean="0">
                <a:solidFill>
                  <a:srgbClr val="FF0000"/>
                </a:solidFill>
              </a:rPr>
              <a:t>文件锁</a:t>
            </a:r>
            <a:r>
              <a:rPr lang="en-US" altLang="zh-CN" sz="2200" dirty="0" smtClean="0"/>
              <a:t>); </a:t>
            </a:r>
          </a:p>
          <a:p>
            <a:pPr marL="0" indent="0">
              <a:buNone/>
            </a:pPr>
            <a:r>
              <a:rPr lang="en-US" altLang="zh-CN" sz="2200" dirty="0" smtClean="0">
                <a:solidFill>
                  <a:srgbClr val="00B050"/>
                </a:solidFill>
              </a:rPr>
              <a:t>// </a:t>
            </a:r>
            <a:r>
              <a:rPr lang="zh-CN" altLang="en-US" sz="2200" dirty="0" smtClean="0">
                <a:solidFill>
                  <a:srgbClr val="00B050"/>
                </a:solidFill>
              </a:rPr>
              <a:t>获得文件使用权后，及时释放令牌，让后面来的读者有机会竞争到令牌。</a:t>
            </a:r>
            <a:endParaRPr lang="en-US" altLang="zh-CN" sz="2200" dirty="0" smtClean="0">
              <a:solidFill>
                <a:srgbClr val="00B050"/>
              </a:solidFill>
            </a:endParaRPr>
          </a:p>
          <a:p>
            <a:pPr marL="0" indent="0">
              <a:buNone/>
            </a:pPr>
            <a:r>
              <a:rPr lang="en-US" altLang="zh-CN" sz="2200" dirty="0"/>
              <a:t>signal(</a:t>
            </a:r>
            <a:r>
              <a:rPr lang="en-US" altLang="zh-CN" sz="2200" dirty="0">
                <a:solidFill>
                  <a:srgbClr val="CC00CC"/>
                </a:solidFill>
              </a:rPr>
              <a:t>token</a:t>
            </a:r>
            <a:r>
              <a:rPr lang="en-US" altLang="zh-CN" sz="2200" dirty="0"/>
              <a:t>);</a:t>
            </a:r>
            <a:endParaRPr lang="en-US" altLang="zh-CN" sz="2200" dirty="0" smtClean="0">
              <a:solidFill>
                <a:srgbClr val="0000FF"/>
              </a:solidFill>
            </a:endParaRPr>
          </a:p>
          <a:p>
            <a:pPr marL="0" indent="0">
              <a:buNone/>
            </a:pPr>
            <a:r>
              <a:rPr lang="zh-CN" altLang="en-US" sz="2200" dirty="0" smtClean="0">
                <a:solidFill>
                  <a:srgbClr val="0000FF"/>
                </a:solidFill>
              </a:rPr>
              <a:t>写文件</a:t>
            </a:r>
            <a:endParaRPr lang="en-US" altLang="zh-CN" sz="2200" dirty="0" smtClean="0">
              <a:solidFill>
                <a:srgbClr val="0000FF"/>
              </a:solidFill>
            </a:endParaRPr>
          </a:p>
          <a:p>
            <a:pPr marL="0" indent="0">
              <a:buNone/>
            </a:pPr>
            <a:r>
              <a:rPr lang="en-US" altLang="zh-CN" sz="2200" dirty="0" smtClean="0"/>
              <a:t>signal(</a:t>
            </a:r>
            <a:r>
              <a:rPr lang="zh-CN" altLang="en-US" sz="2200" dirty="0" smtClean="0">
                <a:solidFill>
                  <a:srgbClr val="FF0000"/>
                </a:solidFill>
              </a:rPr>
              <a:t>文件锁</a:t>
            </a:r>
            <a:r>
              <a:rPr lang="en-US" altLang="zh-CN" sz="2200" dirty="0" smtClean="0"/>
              <a:t>); </a:t>
            </a:r>
          </a:p>
        </p:txBody>
      </p:sp>
      <p:sp>
        <p:nvSpPr>
          <p:cNvPr id="6" name="TextBox 5"/>
          <p:cNvSpPr txBox="1"/>
          <p:nvPr/>
        </p:nvSpPr>
        <p:spPr>
          <a:xfrm>
            <a:off x="4927169" y="835967"/>
            <a:ext cx="803425" cy="461665"/>
          </a:xfrm>
          <a:prstGeom prst="rect">
            <a:avLst/>
          </a:prstGeom>
          <a:noFill/>
        </p:spPr>
        <p:txBody>
          <a:bodyPr wrap="none" rtlCol="0">
            <a:spAutoFit/>
          </a:bodyPr>
          <a:lstStyle/>
          <a:p>
            <a:pPr eaLnBrk="0" fontAlgn="base" hangingPunct="0">
              <a:spcBef>
                <a:spcPct val="0"/>
              </a:spcBef>
              <a:spcAft>
                <a:spcPct val="0"/>
              </a:spcAft>
            </a:pPr>
            <a:r>
              <a:rPr kumimoji="1" lang="zh-CN" altLang="en-US" sz="2400" b="1" dirty="0" smtClean="0">
                <a:solidFill>
                  <a:srgbClr val="000000"/>
                </a:solidFill>
              </a:rPr>
              <a:t>写者</a:t>
            </a:r>
            <a:endParaRPr kumimoji="1" lang="zh-CN" altLang="en-US" sz="2400" b="1" dirty="0">
              <a:solidFill>
                <a:srgbClr val="000000"/>
              </a:solidFill>
            </a:endParaRPr>
          </a:p>
        </p:txBody>
      </p:sp>
      <p:grpSp>
        <p:nvGrpSpPr>
          <p:cNvPr id="8" name="组合 7"/>
          <p:cNvGrpSpPr/>
          <p:nvPr/>
        </p:nvGrpSpPr>
        <p:grpSpPr>
          <a:xfrm>
            <a:off x="304800" y="800100"/>
            <a:ext cx="4080025" cy="5867400"/>
            <a:chOff x="4682975" y="838200"/>
            <a:chExt cx="4080025" cy="5867400"/>
          </a:xfrm>
        </p:grpSpPr>
        <p:sp>
          <p:nvSpPr>
            <p:cNvPr id="5" name="内容占位符 3"/>
            <p:cNvSpPr txBox="1">
              <a:spLocks/>
            </p:cNvSpPr>
            <p:nvPr/>
          </p:nvSpPr>
          <p:spPr bwMode="auto">
            <a:xfrm>
              <a:off x="4724400" y="1371600"/>
              <a:ext cx="4038600" cy="5334000"/>
            </a:xfrm>
            <a:prstGeom prst="rect">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3200" b="1">
                  <a:solidFill>
                    <a:schemeClr val="dk1"/>
                  </a:solidFill>
                  <a:latin typeface="+mn-lt"/>
                  <a:ea typeface="+mn-ea"/>
                  <a:cs typeface="+mn-cs"/>
                </a:defRPr>
              </a:lvl1pPr>
              <a:lvl2pPr marL="742950" indent="-285750" algn="l" rtl="0" eaLnBrk="0" fontAlgn="base" hangingPunct="0">
                <a:spcBef>
                  <a:spcPct val="20000"/>
                </a:spcBef>
                <a:spcAft>
                  <a:spcPct val="0"/>
                </a:spcAft>
                <a:buBlip>
                  <a:blip r:embed="rId2"/>
                </a:buBlip>
                <a:defRPr sz="2800" b="1">
                  <a:solidFill>
                    <a:schemeClr val="dk1"/>
                  </a:solidFill>
                  <a:latin typeface="+mn-lt"/>
                  <a:ea typeface="+mn-ea"/>
                  <a:cs typeface="+mn-cs"/>
                </a:defRPr>
              </a:lvl2pPr>
              <a:lvl3pPr marL="1143000" indent="-228600" algn="l" rtl="0" eaLnBrk="0" fontAlgn="base" hangingPunct="0">
                <a:spcBef>
                  <a:spcPct val="20000"/>
                </a:spcBef>
                <a:spcAft>
                  <a:spcPct val="0"/>
                </a:spcAft>
                <a:buBlip>
                  <a:blip r:embed="rId2"/>
                </a:buBlip>
                <a:defRPr sz="2400" b="1">
                  <a:solidFill>
                    <a:schemeClr val="dk1"/>
                  </a:solidFill>
                  <a:latin typeface="+mn-lt"/>
                  <a:ea typeface="+mn-ea"/>
                  <a:cs typeface="+mn-cs"/>
                </a:defRPr>
              </a:lvl3pPr>
              <a:lvl4pPr marL="1600200" indent="-228600" algn="l" rtl="0" eaLnBrk="0" fontAlgn="base" hangingPunct="0">
                <a:spcBef>
                  <a:spcPct val="20000"/>
                </a:spcBef>
                <a:spcAft>
                  <a:spcPct val="0"/>
                </a:spcAft>
                <a:buBlip>
                  <a:blip r:embed="rId2"/>
                </a:buBlip>
                <a:defRPr sz="2000" b="1">
                  <a:solidFill>
                    <a:schemeClr val="dk1"/>
                  </a:solidFill>
                  <a:latin typeface="+mn-lt"/>
                  <a:ea typeface="+mn-ea"/>
                  <a:cs typeface="+mn-cs"/>
                </a:defRPr>
              </a:lvl4pPr>
              <a:lvl5pPr marL="2057400" indent="-228600" algn="l" rtl="0" eaLnBrk="0" fontAlgn="base" hangingPunct="0">
                <a:spcBef>
                  <a:spcPct val="20000"/>
                </a:spcBef>
                <a:spcAft>
                  <a:spcPct val="0"/>
                </a:spcAft>
                <a:buBlip>
                  <a:blip r:embed="rId2"/>
                </a:buBlip>
                <a:defRPr sz="2000" b="1">
                  <a:solidFill>
                    <a:schemeClr val="dk1"/>
                  </a:solidFill>
                  <a:latin typeface="+mn-lt"/>
                  <a:ea typeface="+mn-ea"/>
                  <a:cs typeface="+mn-cs"/>
                </a:defRPr>
              </a:lvl5pPr>
              <a:lvl6pPr marL="2514600" indent="-228600" algn="l" rtl="0" fontAlgn="base">
                <a:spcBef>
                  <a:spcPct val="20000"/>
                </a:spcBef>
                <a:spcAft>
                  <a:spcPct val="0"/>
                </a:spcAft>
                <a:buBlip>
                  <a:blip r:embed="rId2"/>
                </a:buBlip>
                <a:defRPr sz="2000" b="1">
                  <a:solidFill>
                    <a:schemeClr val="dk1"/>
                  </a:solidFill>
                  <a:latin typeface="+mn-lt"/>
                  <a:ea typeface="+mn-ea"/>
                  <a:cs typeface="+mn-cs"/>
                </a:defRPr>
              </a:lvl6pPr>
              <a:lvl7pPr marL="2971800" indent="-228600" algn="l" rtl="0" fontAlgn="base">
                <a:spcBef>
                  <a:spcPct val="20000"/>
                </a:spcBef>
                <a:spcAft>
                  <a:spcPct val="0"/>
                </a:spcAft>
                <a:buBlip>
                  <a:blip r:embed="rId2"/>
                </a:buBlip>
                <a:defRPr sz="2000" b="1">
                  <a:solidFill>
                    <a:schemeClr val="dk1"/>
                  </a:solidFill>
                  <a:latin typeface="+mn-lt"/>
                  <a:ea typeface="+mn-ea"/>
                  <a:cs typeface="+mn-cs"/>
                </a:defRPr>
              </a:lvl7pPr>
              <a:lvl8pPr marL="3429000" indent="-228600" algn="l" rtl="0" fontAlgn="base">
                <a:spcBef>
                  <a:spcPct val="20000"/>
                </a:spcBef>
                <a:spcAft>
                  <a:spcPct val="0"/>
                </a:spcAft>
                <a:buBlip>
                  <a:blip r:embed="rId2"/>
                </a:buBlip>
                <a:defRPr sz="2000" b="1">
                  <a:solidFill>
                    <a:schemeClr val="dk1"/>
                  </a:solidFill>
                  <a:latin typeface="+mn-lt"/>
                  <a:ea typeface="+mn-ea"/>
                  <a:cs typeface="+mn-cs"/>
                </a:defRPr>
              </a:lvl8pPr>
              <a:lvl9pPr marL="3886200" indent="-228600" algn="l" rtl="0" fontAlgn="base">
                <a:spcBef>
                  <a:spcPct val="20000"/>
                </a:spcBef>
                <a:spcAft>
                  <a:spcPct val="0"/>
                </a:spcAft>
                <a:buBlip>
                  <a:blip r:embed="rId2"/>
                </a:buBlip>
                <a:defRPr sz="2000" b="1">
                  <a:solidFill>
                    <a:schemeClr val="dk1"/>
                  </a:solidFill>
                  <a:latin typeface="+mn-lt"/>
                  <a:ea typeface="+mn-ea"/>
                  <a:cs typeface="+mn-cs"/>
                </a:defRPr>
              </a:lvl9pPr>
            </a:lstStyle>
            <a:p>
              <a:pPr marL="0" indent="0">
                <a:buFontTx/>
                <a:buNone/>
              </a:pPr>
              <a:r>
                <a:rPr lang="en-US" altLang="zh-CN" sz="2200" kern="0" dirty="0">
                  <a:solidFill>
                    <a:srgbClr val="000000"/>
                  </a:solidFill>
                </a:rPr>
                <a:t>wait(</a:t>
              </a:r>
              <a:r>
                <a:rPr lang="en-US" altLang="zh-CN" sz="2200" kern="0" dirty="0">
                  <a:solidFill>
                    <a:srgbClr val="CC00CC"/>
                  </a:solidFill>
                </a:rPr>
                <a:t>token</a:t>
              </a:r>
              <a:r>
                <a:rPr lang="en-US" altLang="zh-CN" sz="2200" kern="0" dirty="0" smtClean="0">
                  <a:solidFill>
                    <a:srgbClr val="000000"/>
                  </a:solidFill>
                </a:rPr>
                <a:t>);</a:t>
              </a:r>
            </a:p>
            <a:p>
              <a:pPr marL="0" indent="0">
                <a:buFontTx/>
                <a:buNone/>
              </a:pPr>
              <a:r>
                <a:rPr kumimoji="1" lang="en-US" altLang="zh-CN" sz="2200" dirty="0" smtClean="0">
                  <a:solidFill>
                    <a:srgbClr val="000000"/>
                  </a:solidFill>
                </a:rPr>
                <a:t>wait(</a:t>
              </a:r>
              <a:r>
                <a:rPr kumimoji="1" lang="en-US" altLang="zh-CN" sz="2200" dirty="0" err="1" smtClean="0">
                  <a:solidFill>
                    <a:srgbClr val="339933"/>
                  </a:solidFill>
                </a:rPr>
                <a:t>readCountMutex</a:t>
              </a:r>
              <a:r>
                <a:rPr kumimoji="1" lang="en-US" altLang="zh-CN" sz="2200" dirty="0" smtClean="0">
                  <a:solidFill>
                    <a:srgbClr val="000000"/>
                  </a:solidFill>
                </a:rPr>
                <a:t>);</a:t>
              </a:r>
            </a:p>
            <a:p>
              <a:pPr marL="0" indent="0">
                <a:buFontTx/>
                <a:buNone/>
              </a:pPr>
              <a:r>
                <a:rPr kumimoji="1" lang="en-US" altLang="zh-CN" sz="2200" dirty="0" smtClean="0">
                  <a:solidFill>
                    <a:srgbClr val="000000"/>
                  </a:solidFill>
                </a:rPr>
                <a:t>if (</a:t>
              </a:r>
              <a:r>
                <a:rPr kumimoji="1" lang="en-US" altLang="zh-CN" sz="2200" dirty="0" err="1" smtClean="0">
                  <a:solidFill>
                    <a:srgbClr val="000000"/>
                  </a:solidFill>
                </a:rPr>
                <a:t>readCount</a:t>
              </a:r>
              <a:r>
                <a:rPr kumimoji="1" lang="en-US" altLang="zh-CN" sz="2200" dirty="0" smtClean="0">
                  <a:solidFill>
                    <a:srgbClr val="000000"/>
                  </a:solidFill>
                </a:rPr>
                <a:t> == 0)</a:t>
              </a:r>
            </a:p>
            <a:p>
              <a:pPr marL="0" indent="0">
                <a:buFontTx/>
                <a:buNone/>
              </a:pPr>
              <a:r>
                <a:rPr kumimoji="1" lang="en-US" altLang="zh-CN" sz="2200" dirty="0">
                  <a:solidFill>
                    <a:srgbClr val="000000"/>
                  </a:solidFill>
                </a:rPr>
                <a:t> </a:t>
              </a:r>
              <a:r>
                <a:rPr kumimoji="1" lang="en-US" altLang="zh-CN" sz="2200" dirty="0" smtClean="0">
                  <a:solidFill>
                    <a:srgbClr val="000000"/>
                  </a:solidFill>
                </a:rPr>
                <a:t>   </a:t>
              </a:r>
              <a:r>
                <a:rPr kumimoji="1" lang="en-US" altLang="zh-CN" sz="2200" dirty="0">
                  <a:solidFill>
                    <a:srgbClr val="000000"/>
                  </a:solidFill>
                </a:rPr>
                <a:t>wait</a:t>
              </a:r>
              <a:r>
                <a:rPr kumimoji="1" lang="en-US" altLang="zh-CN" sz="2200" dirty="0" smtClean="0">
                  <a:solidFill>
                    <a:srgbClr val="000000"/>
                  </a:solidFill>
                </a:rPr>
                <a:t>(</a:t>
              </a:r>
              <a:r>
                <a:rPr kumimoji="1" lang="zh-CN" altLang="en-US" sz="2200" dirty="0" smtClean="0">
                  <a:solidFill>
                    <a:srgbClr val="FF0000"/>
                  </a:solidFill>
                </a:rPr>
                <a:t>文件锁</a:t>
              </a:r>
              <a:r>
                <a:rPr kumimoji="1" lang="en-US" altLang="zh-CN" sz="2200" dirty="0" smtClean="0">
                  <a:solidFill>
                    <a:srgbClr val="000000"/>
                  </a:solidFill>
                </a:rPr>
                <a:t>); </a:t>
              </a:r>
              <a:endParaRPr kumimoji="1" lang="en-US" altLang="zh-CN" sz="2200" dirty="0">
                <a:solidFill>
                  <a:srgbClr val="000000"/>
                </a:solidFill>
              </a:endParaRPr>
            </a:p>
            <a:p>
              <a:pPr marL="0" indent="0">
                <a:buFontTx/>
                <a:buNone/>
              </a:pPr>
              <a:r>
                <a:rPr kumimoji="1" lang="en-US" altLang="zh-CN" sz="2200" dirty="0">
                  <a:solidFill>
                    <a:srgbClr val="000000"/>
                  </a:solidFill>
                </a:rPr>
                <a:t>signal(</a:t>
              </a:r>
              <a:r>
                <a:rPr kumimoji="1" lang="en-US" altLang="zh-CN" sz="2200" dirty="0">
                  <a:solidFill>
                    <a:srgbClr val="CC00CC"/>
                  </a:solidFill>
                </a:rPr>
                <a:t>token</a:t>
              </a:r>
              <a:r>
                <a:rPr kumimoji="1" lang="en-US" altLang="zh-CN" sz="2200" dirty="0" smtClean="0">
                  <a:solidFill>
                    <a:srgbClr val="000000"/>
                  </a:solidFill>
                </a:rPr>
                <a:t>);</a:t>
              </a:r>
            </a:p>
            <a:p>
              <a:pPr marL="0" indent="0">
                <a:buFontTx/>
                <a:buNone/>
              </a:pPr>
              <a:r>
                <a:rPr lang="en-US" altLang="zh-CN" sz="2200" kern="0" dirty="0" err="1" smtClean="0">
                  <a:solidFill>
                    <a:srgbClr val="000000"/>
                  </a:solidFill>
                </a:rPr>
                <a:t>readCount</a:t>
              </a:r>
              <a:r>
                <a:rPr lang="en-US" altLang="zh-CN" sz="2200" kern="0" dirty="0" smtClean="0">
                  <a:solidFill>
                    <a:srgbClr val="000000"/>
                  </a:solidFill>
                </a:rPr>
                <a:t>++;</a:t>
              </a:r>
            </a:p>
            <a:p>
              <a:pPr marL="0" indent="0">
                <a:buFontTx/>
                <a:buNone/>
              </a:pPr>
              <a:r>
                <a:rPr lang="en-US" altLang="zh-CN" sz="2200" kern="0" dirty="0" smtClean="0">
                  <a:solidFill>
                    <a:srgbClr val="000000"/>
                  </a:solidFill>
                </a:rPr>
                <a:t>signal(</a:t>
              </a:r>
              <a:r>
                <a:rPr kumimoji="1" lang="en-US" altLang="zh-CN" sz="2200" dirty="0" err="1">
                  <a:solidFill>
                    <a:srgbClr val="339933"/>
                  </a:solidFill>
                </a:rPr>
                <a:t>readCountMutex</a:t>
              </a:r>
              <a:r>
                <a:rPr lang="en-US" altLang="zh-CN" sz="2200" kern="0" dirty="0" smtClean="0">
                  <a:solidFill>
                    <a:srgbClr val="000000"/>
                  </a:solidFill>
                </a:rPr>
                <a:t>);</a:t>
              </a:r>
            </a:p>
            <a:p>
              <a:pPr marL="0" indent="0">
                <a:buFontTx/>
                <a:buNone/>
              </a:pPr>
              <a:r>
                <a:rPr lang="zh-CN" altLang="en-US" sz="2200" kern="0" dirty="0">
                  <a:solidFill>
                    <a:srgbClr val="0000FF"/>
                  </a:solidFill>
                </a:rPr>
                <a:t>读</a:t>
              </a:r>
              <a:r>
                <a:rPr lang="zh-CN" altLang="en-US" sz="2200" kern="0" dirty="0" smtClean="0">
                  <a:solidFill>
                    <a:srgbClr val="0000FF"/>
                  </a:solidFill>
                </a:rPr>
                <a:t>文件</a:t>
              </a:r>
              <a:endParaRPr lang="en-US" altLang="zh-CN" sz="2200" kern="0" dirty="0" smtClean="0">
                <a:solidFill>
                  <a:srgbClr val="0000FF"/>
                </a:solidFill>
              </a:endParaRPr>
            </a:p>
            <a:p>
              <a:pPr marL="0" indent="0">
                <a:buFontTx/>
                <a:buNone/>
              </a:pPr>
              <a:r>
                <a:rPr kumimoji="1" lang="en-US" altLang="zh-CN" sz="2200" dirty="0">
                  <a:solidFill>
                    <a:srgbClr val="000000"/>
                  </a:solidFill>
                </a:rPr>
                <a:t>wait(</a:t>
              </a:r>
              <a:r>
                <a:rPr kumimoji="1" lang="en-US" altLang="zh-CN" sz="2200" dirty="0" err="1">
                  <a:solidFill>
                    <a:srgbClr val="339933"/>
                  </a:solidFill>
                </a:rPr>
                <a:t>readCountMutex</a:t>
              </a:r>
              <a:r>
                <a:rPr kumimoji="1" lang="en-US" altLang="zh-CN" sz="2200" dirty="0" smtClean="0">
                  <a:solidFill>
                    <a:srgbClr val="000000"/>
                  </a:solidFill>
                </a:rPr>
                <a:t>);</a:t>
              </a:r>
            </a:p>
            <a:p>
              <a:pPr marL="0" indent="0">
                <a:buFontTx/>
                <a:buNone/>
              </a:pPr>
              <a:r>
                <a:rPr kumimoji="1" lang="en-US" altLang="zh-CN" sz="2200" dirty="0" err="1" smtClean="0">
                  <a:solidFill>
                    <a:srgbClr val="000000"/>
                  </a:solidFill>
                </a:rPr>
                <a:t>readCount</a:t>
              </a:r>
              <a:r>
                <a:rPr kumimoji="1" lang="en-US" altLang="zh-CN" sz="2200" dirty="0" smtClean="0">
                  <a:solidFill>
                    <a:srgbClr val="000000"/>
                  </a:solidFill>
                </a:rPr>
                <a:t>--;</a:t>
              </a:r>
            </a:p>
            <a:p>
              <a:pPr marL="0" indent="0">
                <a:buFontTx/>
                <a:buNone/>
              </a:pPr>
              <a:r>
                <a:rPr kumimoji="1" lang="en-US" altLang="zh-CN" sz="2200" dirty="0" smtClean="0">
                  <a:solidFill>
                    <a:srgbClr val="000000"/>
                  </a:solidFill>
                </a:rPr>
                <a:t>if (</a:t>
              </a:r>
              <a:r>
                <a:rPr kumimoji="1" lang="en-US" altLang="zh-CN" sz="2200" dirty="0" err="1" smtClean="0">
                  <a:solidFill>
                    <a:srgbClr val="000000"/>
                  </a:solidFill>
                </a:rPr>
                <a:t>readCount</a:t>
              </a:r>
              <a:r>
                <a:rPr kumimoji="1" lang="en-US" altLang="zh-CN" sz="2200" dirty="0" smtClean="0">
                  <a:solidFill>
                    <a:srgbClr val="000000"/>
                  </a:solidFill>
                </a:rPr>
                <a:t> == 0)</a:t>
              </a:r>
            </a:p>
            <a:p>
              <a:pPr marL="0" indent="0">
                <a:buFontTx/>
                <a:buNone/>
              </a:pPr>
              <a:r>
                <a:rPr kumimoji="1" lang="en-US" altLang="zh-CN" sz="2200" dirty="0">
                  <a:solidFill>
                    <a:srgbClr val="000000"/>
                  </a:solidFill>
                </a:rPr>
                <a:t> </a:t>
              </a:r>
              <a:r>
                <a:rPr kumimoji="1" lang="en-US" altLang="zh-CN" sz="2200" dirty="0" smtClean="0">
                  <a:solidFill>
                    <a:srgbClr val="000000"/>
                  </a:solidFill>
                </a:rPr>
                <a:t>   signal(</a:t>
              </a:r>
              <a:r>
                <a:rPr kumimoji="1" lang="zh-CN" altLang="en-US" sz="2200" dirty="0" smtClean="0">
                  <a:solidFill>
                    <a:srgbClr val="FF0000"/>
                  </a:solidFill>
                </a:rPr>
                <a:t>文件锁</a:t>
              </a:r>
              <a:r>
                <a:rPr kumimoji="1" lang="en-US" altLang="zh-CN" sz="2200" dirty="0" smtClean="0">
                  <a:solidFill>
                    <a:srgbClr val="000000"/>
                  </a:solidFill>
                </a:rPr>
                <a:t>);</a:t>
              </a:r>
              <a:endParaRPr kumimoji="1" lang="en-US" altLang="zh-CN" sz="2200" dirty="0">
                <a:solidFill>
                  <a:srgbClr val="000000"/>
                </a:solidFill>
              </a:endParaRPr>
            </a:p>
            <a:p>
              <a:pPr marL="0" indent="0">
                <a:buFontTx/>
                <a:buNone/>
              </a:pPr>
              <a:r>
                <a:rPr lang="en-US" altLang="zh-CN" sz="2200" kern="0" dirty="0">
                  <a:solidFill>
                    <a:srgbClr val="000000"/>
                  </a:solidFill>
                </a:rPr>
                <a:t>signal(</a:t>
              </a:r>
              <a:r>
                <a:rPr kumimoji="1" lang="en-US" altLang="zh-CN" sz="2200" dirty="0" err="1">
                  <a:solidFill>
                    <a:srgbClr val="339933"/>
                  </a:solidFill>
                </a:rPr>
                <a:t>readCountMutex</a:t>
              </a:r>
              <a:r>
                <a:rPr lang="en-US" altLang="zh-CN" sz="2200" kern="0" dirty="0">
                  <a:solidFill>
                    <a:srgbClr val="000000"/>
                  </a:solidFill>
                </a:rPr>
                <a:t>);</a:t>
              </a:r>
            </a:p>
            <a:p>
              <a:pPr marL="0" indent="0">
                <a:buFontTx/>
                <a:buNone/>
              </a:pPr>
              <a:endParaRPr lang="en-US" altLang="zh-CN" sz="2200" kern="0" dirty="0">
                <a:solidFill>
                  <a:srgbClr val="0000FF"/>
                </a:solidFill>
              </a:endParaRPr>
            </a:p>
          </p:txBody>
        </p:sp>
        <p:sp>
          <p:nvSpPr>
            <p:cNvPr id="7" name="TextBox 6"/>
            <p:cNvSpPr txBox="1"/>
            <p:nvPr/>
          </p:nvSpPr>
          <p:spPr>
            <a:xfrm>
              <a:off x="4682975" y="838200"/>
              <a:ext cx="803425" cy="461665"/>
            </a:xfrm>
            <a:prstGeom prst="rect">
              <a:avLst/>
            </a:prstGeom>
            <a:noFill/>
          </p:spPr>
          <p:txBody>
            <a:bodyPr wrap="none" rtlCol="0">
              <a:spAutoFit/>
            </a:bodyPr>
            <a:lstStyle/>
            <a:p>
              <a:pPr eaLnBrk="0" fontAlgn="base" hangingPunct="0">
                <a:spcBef>
                  <a:spcPct val="0"/>
                </a:spcBef>
                <a:spcAft>
                  <a:spcPct val="0"/>
                </a:spcAft>
              </a:pPr>
              <a:r>
                <a:rPr kumimoji="1" lang="zh-CN" altLang="en-US" sz="2400" b="1" dirty="0" smtClean="0">
                  <a:solidFill>
                    <a:srgbClr val="000000"/>
                  </a:solidFill>
                </a:rPr>
                <a:t>读者</a:t>
              </a:r>
              <a:endParaRPr kumimoji="1" lang="zh-CN" altLang="en-US" sz="2400" b="1" dirty="0">
                <a:solidFill>
                  <a:srgbClr val="000000"/>
                </a:solidFill>
              </a:endParaRPr>
            </a:p>
          </p:txBody>
        </p:sp>
      </p:grpSp>
    </p:spTree>
    <p:extLst>
      <p:ext uri="{BB962C8B-B14F-4D97-AF65-F5344CB8AC3E}">
        <p14:creationId xmlns:p14="http://schemas.microsoft.com/office/powerpoint/2010/main" val="35426205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altLang="zh-CN" sz="3200" smtClean="0"/>
              <a:t>2.4 </a:t>
            </a:r>
            <a:r>
              <a:rPr lang="zh-CN" altLang="en-US" sz="3200" smtClean="0"/>
              <a:t>经典进程的同步问题</a:t>
            </a:r>
          </a:p>
        </p:txBody>
      </p:sp>
      <p:sp>
        <p:nvSpPr>
          <p:cNvPr id="89091" name="Rectangle 3"/>
          <p:cNvSpPr>
            <a:spLocks noChangeArrowheads="1"/>
          </p:cNvSpPr>
          <p:nvPr/>
        </p:nvSpPr>
        <p:spPr bwMode="auto">
          <a:xfrm>
            <a:off x="533400" y="1371600"/>
            <a:ext cx="80772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None/>
            </a:pPr>
            <a:r>
              <a:rPr lang="zh-CN" altLang="en-US" sz="2400">
                <a:solidFill>
                  <a:srgbClr val="000000"/>
                </a:solidFill>
              </a:rPr>
              <a:t>进    阶</a:t>
            </a:r>
          </a:p>
          <a:p>
            <a:pPr fontAlgn="base">
              <a:spcBef>
                <a:spcPct val="0"/>
              </a:spcBef>
              <a:spcAft>
                <a:spcPct val="0"/>
              </a:spcAft>
              <a:buFontTx/>
              <a:buNone/>
            </a:pPr>
            <a:r>
              <a:rPr lang="en-US" altLang="zh-CN" sz="2400">
                <a:solidFill>
                  <a:srgbClr val="000000"/>
                </a:solidFill>
              </a:rPr>
              <a:t>1</a:t>
            </a:r>
            <a:r>
              <a:rPr lang="zh-CN" altLang="en-US" sz="2400">
                <a:solidFill>
                  <a:srgbClr val="000000"/>
                </a:solidFill>
              </a:rPr>
              <a:t>、用程序实现生产者－消费者问题。</a:t>
            </a:r>
          </a:p>
          <a:p>
            <a:pPr fontAlgn="base">
              <a:spcBef>
                <a:spcPct val="0"/>
              </a:spcBef>
              <a:spcAft>
                <a:spcPct val="0"/>
              </a:spcAft>
              <a:buFontTx/>
              <a:buNone/>
            </a:pPr>
            <a:r>
              <a:rPr lang="en-US" altLang="zh-CN" sz="2400">
                <a:solidFill>
                  <a:srgbClr val="000000"/>
                </a:solidFill>
              </a:rPr>
              <a:t>2</a:t>
            </a:r>
            <a:r>
              <a:rPr lang="zh-CN" altLang="en-US" sz="2400">
                <a:solidFill>
                  <a:srgbClr val="000000"/>
                </a:solidFill>
              </a:rPr>
              <a:t>、用程序实现读者－写者问题</a:t>
            </a:r>
            <a:r>
              <a:rPr lang="en-US" altLang="zh-CN" sz="2400">
                <a:solidFill>
                  <a:srgbClr val="000000"/>
                </a:solidFill>
              </a:rPr>
              <a:t>(</a:t>
            </a:r>
            <a:r>
              <a:rPr lang="zh-CN" altLang="en-US" sz="2400">
                <a:solidFill>
                  <a:srgbClr val="000000"/>
                </a:solidFill>
              </a:rPr>
              <a:t>读者优先和写者优先</a:t>
            </a:r>
            <a:r>
              <a:rPr lang="en-US" altLang="zh-CN" sz="2400">
                <a:solidFill>
                  <a:srgbClr val="000000"/>
                </a:solidFill>
              </a:rPr>
              <a:t>)</a:t>
            </a:r>
            <a:r>
              <a:rPr lang="zh-CN" altLang="en-US" sz="2400">
                <a:solidFill>
                  <a:srgbClr val="000000"/>
                </a:solidFill>
              </a:rPr>
              <a:t>。</a:t>
            </a:r>
          </a:p>
          <a:p>
            <a:pPr fontAlgn="base">
              <a:spcBef>
                <a:spcPct val="0"/>
              </a:spcBef>
              <a:spcAft>
                <a:spcPct val="0"/>
              </a:spcAft>
              <a:buFontTx/>
              <a:buNone/>
            </a:pPr>
            <a:r>
              <a:rPr lang="en-US" altLang="zh-CN" sz="2400">
                <a:solidFill>
                  <a:srgbClr val="000000"/>
                </a:solidFill>
              </a:rPr>
              <a:t>3</a:t>
            </a:r>
            <a:r>
              <a:rPr lang="zh-CN" altLang="en-US" sz="2400">
                <a:solidFill>
                  <a:srgbClr val="000000"/>
                </a:solidFill>
              </a:rPr>
              <a:t>、用程序实现哲学家就餐问题。</a:t>
            </a:r>
          </a:p>
          <a:p>
            <a:pPr fontAlgn="base">
              <a:spcBef>
                <a:spcPct val="0"/>
              </a:spcBef>
              <a:spcAft>
                <a:spcPct val="0"/>
              </a:spcAft>
              <a:buFontTx/>
              <a:buNone/>
            </a:pPr>
            <a:r>
              <a:rPr lang="en-US" altLang="zh-CN" sz="2400">
                <a:solidFill>
                  <a:srgbClr val="000000"/>
                </a:solidFill>
              </a:rPr>
              <a:t>4</a:t>
            </a:r>
            <a:r>
              <a:rPr lang="zh-CN" altLang="en-US" sz="2400">
                <a:solidFill>
                  <a:srgbClr val="000000"/>
                </a:solidFill>
              </a:rPr>
              <a:t>、用程序实现理发师睡觉问题。</a:t>
            </a:r>
          </a:p>
          <a:p>
            <a:pPr fontAlgn="base">
              <a:spcBef>
                <a:spcPct val="0"/>
              </a:spcBef>
              <a:spcAft>
                <a:spcPct val="0"/>
              </a:spcAft>
              <a:buFontTx/>
              <a:buNone/>
            </a:pPr>
            <a:endParaRPr lang="zh-CN" altLang="en-US" sz="2400">
              <a:solidFill>
                <a:srgbClr val="000000"/>
              </a:solidFill>
            </a:endParaRPr>
          </a:p>
          <a:p>
            <a:pPr fontAlgn="base">
              <a:spcBef>
                <a:spcPct val="0"/>
              </a:spcBef>
              <a:spcAft>
                <a:spcPct val="0"/>
              </a:spcAft>
              <a:buFontTx/>
              <a:buNone/>
            </a:pPr>
            <a:r>
              <a:rPr lang="zh-CN" altLang="en-US" sz="2400">
                <a:solidFill>
                  <a:srgbClr val="000000"/>
                </a:solidFill>
              </a:rPr>
              <a:t>课外阅读</a:t>
            </a:r>
          </a:p>
          <a:p>
            <a:pPr fontAlgn="base">
              <a:spcBef>
                <a:spcPct val="0"/>
              </a:spcBef>
              <a:spcAft>
                <a:spcPct val="0"/>
              </a:spcAft>
              <a:buFontTx/>
              <a:buNone/>
            </a:pPr>
            <a:r>
              <a:rPr lang="zh-CN" altLang="en-US" sz="2400">
                <a:solidFill>
                  <a:srgbClr val="000000"/>
                </a:solidFill>
              </a:rPr>
              <a:t>深入了解理发师睡觉问题。</a:t>
            </a:r>
            <a:r>
              <a:rPr lang="zh-CN" altLang="en-US" sz="2400" b="0">
                <a:solidFill>
                  <a:srgbClr val="000000"/>
                </a:solidFill>
              </a:rPr>
              <a:t> </a:t>
            </a:r>
          </a:p>
        </p:txBody>
      </p:sp>
    </p:spTree>
    <p:extLst>
      <p:ext uri="{BB962C8B-B14F-4D97-AF65-F5344CB8AC3E}">
        <p14:creationId xmlns:p14="http://schemas.microsoft.com/office/powerpoint/2010/main" val="40405479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CN" sz="3200" smtClean="0"/>
              <a:t>2.3 </a:t>
            </a:r>
            <a:r>
              <a:rPr lang="zh-CN" altLang="en-US" sz="3200" smtClean="0"/>
              <a:t>进程同步</a:t>
            </a:r>
          </a:p>
        </p:txBody>
      </p:sp>
      <p:sp>
        <p:nvSpPr>
          <p:cNvPr id="49155" name="Text Box 3"/>
          <p:cNvSpPr txBox="1">
            <a:spLocks noChangeArrowheads="1"/>
          </p:cNvSpPr>
          <p:nvPr/>
        </p:nvSpPr>
        <p:spPr bwMode="auto">
          <a:xfrm>
            <a:off x="593725" y="806450"/>
            <a:ext cx="4492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None/>
            </a:pPr>
            <a:r>
              <a:rPr lang="en-US" altLang="zh-CN" sz="2800">
                <a:solidFill>
                  <a:srgbClr val="000000"/>
                </a:solidFill>
                <a:latin typeface="楷体_GB2312" pitchFamily="49" charset="-122"/>
              </a:rPr>
              <a:t>2.3.1	 </a:t>
            </a:r>
            <a:r>
              <a:rPr lang="zh-CN" altLang="en-US" sz="2800">
                <a:solidFill>
                  <a:srgbClr val="000000"/>
                </a:solidFill>
                <a:latin typeface="楷体_GB2312" pitchFamily="49" charset="-122"/>
              </a:rPr>
              <a:t>进程同步的基本概念</a:t>
            </a:r>
          </a:p>
        </p:txBody>
      </p:sp>
      <p:sp>
        <p:nvSpPr>
          <p:cNvPr id="49156" name="Text Box 6"/>
          <p:cNvSpPr txBox="1">
            <a:spLocks noChangeArrowheads="1"/>
          </p:cNvSpPr>
          <p:nvPr/>
        </p:nvSpPr>
        <p:spPr bwMode="auto">
          <a:xfrm>
            <a:off x="685800" y="1600200"/>
            <a:ext cx="8199438"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None/>
            </a:pPr>
            <a:r>
              <a:rPr lang="en-US" altLang="zh-CN" sz="2800">
                <a:solidFill>
                  <a:srgbClr val="000000"/>
                </a:solidFill>
                <a:latin typeface="楷体_GB2312" pitchFamily="49" charset="-122"/>
              </a:rPr>
              <a:t>2. </a:t>
            </a:r>
            <a:r>
              <a:rPr lang="zh-CN" altLang="en-US" sz="2800">
                <a:solidFill>
                  <a:srgbClr val="000000"/>
                </a:solidFill>
                <a:latin typeface="楷体_GB2312" pitchFamily="49" charset="-122"/>
              </a:rPr>
              <a:t>临界资源</a:t>
            </a:r>
          </a:p>
          <a:p>
            <a:pPr fontAlgn="base">
              <a:spcBef>
                <a:spcPct val="0"/>
              </a:spcBef>
              <a:spcAft>
                <a:spcPct val="0"/>
              </a:spcAft>
              <a:buFontTx/>
              <a:buNone/>
            </a:pPr>
            <a:r>
              <a:rPr lang="zh-CN" altLang="en-US" sz="2800">
                <a:solidFill>
                  <a:srgbClr val="000000"/>
                </a:solidFill>
              </a:rPr>
              <a:t>在计算机中有许多资源一次只能允许一个进程使用，如果多个进程同时使用这些资源，则有可能造成系统的混乱，这些资源被称作</a:t>
            </a:r>
            <a:r>
              <a:rPr lang="zh-CN" altLang="en-US" sz="2800">
                <a:solidFill>
                  <a:srgbClr val="FF0000"/>
                </a:solidFill>
              </a:rPr>
              <a:t>临界资源</a:t>
            </a:r>
            <a:r>
              <a:rPr lang="en-US" altLang="zh-CN" sz="2800">
                <a:solidFill>
                  <a:srgbClr val="FF0000"/>
                </a:solidFill>
              </a:rPr>
              <a:t>(Critical Resource)</a:t>
            </a:r>
            <a:r>
              <a:rPr lang="en-US" altLang="zh-CN" sz="2800">
                <a:solidFill>
                  <a:srgbClr val="000000"/>
                </a:solidFill>
              </a:rPr>
              <a:t> </a:t>
            </a:r>
            <a:r>
              <a:rPr lang="zh-CN" altLang="en-US" sz="2800">
                <a:solidFill>
                  <a:srgbClr val="000000"/>
                </a:solidFill>
              </a:rPr>
              <a:t>。如打印机、共享变量。</a:t>
            </a:r>
          </a:p>
          <a:p>
            <a:pPr fontAlgn="base">
              <a:spcBef>
                <a:spcPct val="0"/>
              </a:spcBef>
              <a:spcAft>
                <a:spcPct val="0"/>
              </a:spcAft>
              <a:buFontTx/>
              <a:buNone/>
            </a:pPr>
            <a:endParaRPr lang="en-US" altLang="zh-CN" sz="2800">
              <a:solidFill>
                <a:srgbClr val="000000"/>
              </a:solidFill>
              <a:latin typeface="楷体_GB2312" pitchFamily="49" charset="-122"/>
            </a:endParaRPr>
          </a:p>
        </p:txBody>
      </p:sp>
    </p:spTree>
    <p:extLst>
      <p:ext uri="{BB962C8B-B14F-4D97-AF65-F5344CB8AC3E}">
        <p14:creationId xmlns:p14="http://schemas.microsoft.com/office/powerpoint/2010/main" val="18006921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ChangeArrowheads="1"/>
          </p:cNvSpPr>
          <p:nvPr/>
        </p:nvSpPr>
        <p:spPr bwMode="auto">
          <a:xfrm>
            <a:off x="457200" y="274638"/>
            <a:ext cx="7696200" cy="33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algn="ctr" fontAlgn="base">
              <a:spcBef>
                <a:spcPct val="0"/>
              </a:spcBef>
              <a:spcAft>
                <a:spcPct val="0"/>
              </a:spcAft>
              <a:buFontTx/>
              <a:buNone/>
            </a:pPr>
            <a:r>
              <a:rPr lang="en-US" altLang="zh-CN" sz="3600">
                <a:solidFill>
                  <a:srgbClr val="FFFFFF"/>
                </a:solidFill>
              </a:rPr>
              <a:t>2.3 </a:t>
            </a:r>
            <a:r>
              <a:rPr lang="zh-CN" altLang="en-US" sz="3600">
                <a:solidFill>
                  <a:srgbClr val="FFFFFF"/>
                </a:solidFill>
              </a:rPr>
              <a:t>进程同步</a:t>
            </a:r>
          </a:p>
        </p:txBody>
      </p:sp>
      <p:sp>
        <p:nvSpPr>
          <p:cNvPr id="50179" name="Text Box 4"/>
          <p:cNvSpPr txBox="1">
            <a:spLocks noChangeArrowheads="1"/>
          </p:cNvSpPr>
          <p:nvPr/>
        </p:nvSpPr>
        <p:spPr bwMode="auto">
          <a:xfrm>
            <a:off x="685800" y="609600"/>
            <a:ext cx="4492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None/>
            </a:pPr>
            <a:r>
              <a:rPr lang="en-US" altLang="zh-CN" sz="2800">
                <a:solidFill>
                  <a:srgbClr val="000000"/>
                </a:solidFill>
                <a:latin typeface="楷体_GB2312" pitchFamily="49" charset="-122"/>
              </a:rPr>
              <a:t>2.3.1	 </a:t>
            </a:r>
            <a:r>
              <a:rPr lang="zh-CN" altLang="en-US" sz="2800">
                <a:solidFill>
                  <a:srgbClr val="000000"/>
                </a:solidFill>
                <a:latin typeface="楷体_GB2312" pitchFamily="49" charset="-122"/>
              </a:rPr>
              <a:t>进程同步的基本概念</a:t>
            </a:r>
          </a:p>
        </p:txBody>
      </p:sp>
      <p:sp>
        <p:nvSpPr>
          <p:cNvPr id="50180" name="Rectangle 5"/>
          <p:cNvSpPr>
            <a:spLocks noChangeArrowheads="1"/>
          </p:cNvSpPr>
          <p:nvPr/>
        </p:nvSpPr>
        <p:spPr bwMode="auto">
          <a:xfrm>
            <a:off x="685800" y="11430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None/>
            </a:pPr>
            <a:r>
              <a:rPr kumimoji="1" lang="en-US" altLang="zh-CN" sz="2400">
                <a:solidFill>
                  <a:srgbClr val="000000"/>
                </a:solidFill>
              </a:rPr>
              <a:t>3 </a:t>
            </a:r>
            <a:r>
              <a:rPr kumimoji="1" lang="zh-CN" altLang="en-US" sz="2400">
                <a:solidFill>
                  <a:srgbClr val="000000"/>
                </a:solidFill>
              </a:rPr>
              <a:t>临界区 </a:t>
            </a:r>
          </a:p>
        </p:txBody>
      </p:sp>
      <p:sp>
        <p:nvSpPr>
          <p:cNvPr id="50181" name="Rectangle 6"/>
          <p:cNvSpPr>
            <a:spLocks noChangeArrowheads="1"/>
          </p:cNvSpPr>
          <p:nvPr/>
        </p:nvSpPr>
        <p:spPr bwMode="auto">
          <a:xfrm>
            <a:off x="685800" y="1600200"/>
            <a:ext cx="81534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pPr>
            <a:r>
              <a:rPr kumimoji="1" lang="zh-CN" altLang="en-US" sz="2400">
                <a:solidFill>
                  <a:srgbClr val="000000"/>
                </a:solidFill>
              </a:rPr>
              <a:t>把在每个进程中访问临界资源的那段代码称为</a:t>
            </a:r>
            <a:r>
              <a:rPr kumimoji="1" lang="zh-CN" altLang="en-US" sz="2400">
                <a:solidFill>
                  <a:srgbClr val="0000FF"/>
                </a:solidFill>
              </a:rPr>
              <a:t>临界区</a:t>
            </a:r>
            <a:r>
              <a:rPr kumimoji="1" lang="en-US" altLang="zh-CN" sz="2400">
                <a:solidFill>
                  <a:srgbClr val="000000"/>
                </a:solidFill>
              </a:rPr>
              <a:t>(critical section)</a:t>
            </a:r>
            <a:r>
              <a:rPr kumimoji="1" lang="zh-CN" altLang="en-US" sz="2400">
                <a:solidFill>
                  <a:srgbClr val="000000"/>
                </a:solidFill>
              </a:rPr>
              <a:t>。</a:t>
            </a:r>
          </a:p>
          <a:p>
            <a:pPr fontAlgn="base">
              <a:spcBef>
                <a:spcPct val="0"/>
              </a:spcBef>
              <a:spcAft>
                <a:spcPct val="0"/>
              </a:spcAft>
            </a:pPr>
            <a:r>
              <a:rPr kumimoji="1" lang="zh-CN" altLang="en-US" sz="2400">
                <a:solidFill>
                  <a:srgbClr val="000000"/>
                </a:solidFill>
              </a:rPr>
              <a:t>必须在临界区前增加一段用于检查临界资源状态的代码，称为</a:t>
            </a:r>
            <a:r>
              <a:rPr kumimoji="1" lang="zh-CN" altLang="en-US" sz="2400">
                <a:solidFill>
                  <a:srgbClr val="0000FF"/>
                </a:solidFill>
              </a:rPr>
              <a:t>进入区</a:t>
            </a:r>
            <a:r>
              <a:rPr kumimoji="1" lang="en-US" altLang="zh-CN" sz="2400">
                <a:solidFill>
                  <a:srgbClr val="000000"/>
                </a:solidFill>
              </a:rPr>
              <a:t>(entry section)</a:t>
            </a:r>
            <a:r>
              <a:rPr kumimoji="1" lang="zh-CN" altLang="en-US" sz="2400">
                <a:solidFill>
                  <a:srgbClr val="000000"/>
                </a:solidFill>
              </a:rPr>
              <a:t>。</a:t>
            </a:r>
          </a:p>
          <a:p>
            <a:pPr fontAlgn="base">
              <a:spcBef>
                <a:spcPct val="0"/>
              </a:spcBef>
              <a:spcAft>
                <a:spcPct val="0"/>
              </a:spcAft>
            </a:pPr>
            <a:r>
              <a:rPr kumimoji="1" lang="zh-CN" altLang="en-US" sz="2400">
                <a:solidFill>
                  <a:srgbClr val="000000"/>
                </a:solidFill>
              </a:rPr>
              <a:t>在临界区后也要加入一段代码，用于将临界区正被访问的标志恢复为未被访问的标志，称为</a:t>
            </a:r>
            <a:r>
              <a:rPr kumimoji="1" lang="zh-CN" altLang="en-US" sz="2400">
                <a:solidFill>
                  <a:srgbClr val="0000FF"/>
                </a:solidFill>
              </a:rPr>
              <a:t>退出区</a:t>
            </a:r>
            <a:r>
              <a:rPr kumimoji="1" lang="en-US" altLang="zh-CN" sz="2400">
                <a:solidFill>
                  <a:srgbClr val="000000"/>
                </a:solidFill>
              </a:rPr>
              <a:t>(exit section)</a:t>
            </a:r>
            <a:r>
              <a:rPr kumimoji="1" lang="zh-CN" altLang="en-US" sz="2400">
                <a:solidFill>
                  <a:srgbClr val="000000"/>
                </a:solidFill>
              </a:rPr>
              <a:t>。</a:t>
            </a:r>
          </a:p>
          <a:p>
            <a:pPr fontAlgn="base">
              <a:spcBef>
                <a:spcPct val="0"/>
              </a:spcBef>
              <a:spcAft>
                <a:spcPct val="0"/>
              </a:spcAft>
            </a:pPr>
            <a:r>
              <a:rPr kumimoji="1" lang="zh-CN" altLang="en-US" sz="2400">
                <a:solidFill>
                  <a:srgbClr val="000000"/>
                </a:solidFill>
              </a:rPr>
              <a:t>进程中其他部分的代码称为</a:t>
            </a:r>
            <a:r>
              <a:rPr kumimoji="1" lang="zh-CN" altLang="en-US" sz="2400">
                <a:solidFill>
                  <a:srgbClr val="0000FF"/>
                </a:solidFill>
              </a:rPr>
              <a:t>剩余区</a:t>
            </a:r>
            <a:r>
              <a:rPr kumimoji="1" lang="zh-CN" altLang="en-US" sz="2400">
                <a:solidFill>
                  <a:srgbClr val="000000"/>
                </a:solidFill>
              </a:rPr>
              <a:t>。</a:t>
            </a:r>
          </a:p>
        </p:txBody>
      </p:sp>
      <p:grpSp>
        <p:nvGrpSpPr>
          <p:cNvPr id="50182" name="Group 15"/>
          <p:cNvGrpSpPr>
            <a:grpSpLocks/>
          </p:cNvGrpSpPr>
          <p:nvPr/>
        </p:nvGrpSpPr>
        <p:grpSpPr bwMode="auto">
          <a:xfrm>
            <a:off x="6248400" y="3962400"/>
            <a:ext cx="1817688" cy="2657475"/>
            <a:chOff x="3936" y="2598"/>
            <a:chExt cx="1145" cy="1674"/>
          </a:xfrm>
        </p:grpSpPr>
        <p:sp>
          <p:nvSpPr>
            <p:cNvPr id="50184" name="Rectangle 9"/>
            <p:cNvSpPr>
              <a:spLocks noChangeArrowheads="1"/>
            </p:cNvSpPr>
            <p:nvPr/>
          </p:nvSpPr>
          <p:spPr bwMode="auto">
            <a:xfrm>
              <a:off x="4176" y="3072"/>
              <a:ext cx="672"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lnSpc>
                  <a:spcPct val="80000"/>
                </a:lnSpc>
                <a:spcAft>
                  <a:spcPct val="0"/>
                </a:spcAft>
                <a:buFontTx/>
                <a:buChar char="•"/>
              </a:pPr>
              <a:endParaRPr kumimoji="1" lang="zh-CN" altLang="en-US" sz="2400">
                <a:solidFill>
                  <a:srgbClr val="000000"/>
                </a:solidFill>
              </a:endParaRPr>
            </a:p>
          </p:txBody>
        </p:sp>
        <p:sp>
          <p:nvSpPr>
            <p:cNvPr id="50185" name="Rectangle 10"/>
            <p:cNvSpPr>
              <a:spLocks noChangeArrowheads="1"/>
            </p:cNvSpPr>
            <p:nvPr/>
          </p:nvSpPr>
          <p:spPr bwMode="auto">
            <a:xfrm>
              <a:off x="4176" y="3552"/>
              <a:ext cx="672"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lnSpc>
                  <a:spcPct val="80000"/>
                </a:lnSpc>
                <a:spcAft>
                  <a:spcPct val="0"/>
                </a:spcAft>
                <a:buFontTx/>
                <a:buChar char="•"/>
              </a:pPr>
              <a:endParaRPr kumimoji="1" lang="zh-CN" altLang="en-US" sz="2400">
                <a:solidFill>
                  <a:srgbClr val="000000"/>
                </a:solidFill>
              </a:endParaRPr>
            </a:p>
          </p:txBody>
        </p:sp>
        <p:sp>
          <p:nvSpPr>
            <p:cNvPr id="50186" name="Rectangle 11"/>
            <p:cNvSpPr>
              <a:spLocks noChangeArrowheads="1"/>
            </p:cNvSpPr>
            <p:nvPr/>
          </p:nvSpPr>
          <p:spPr bwMode="auto">
            <a:xfrm>
              <a:off x="4176" y="3312"/>
              <a:ext cx="672" cy="24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lnSpc>
                  <a:spcPct val="80000"/>
                </a:lnSpc>
                <a:spcAft>
                  <a:spcPct val="0"/>
                </a:spcAft>
                <a:buFontTx/>
                <a:buChar char="•"/>
              </a:pPr>
              <a:endParaRPr kumimoji="1" lang="zh-CN" altLang="en-US" sz="2400">
                <a:solidFill>
                  <a:srgbClr val="000000"/>
                </a:solidFill>
              </a:endParaRPr>
            </a:p>
          </p:txBody>
        </p:sp>
        <p:sp>
          <p:nvSpPr>
            <p:cNvPr id="50187" name="Text Box 8"/>
            <p:cNvSpPr txBox="1">
              <a:spLocks noChangeArrowheads="1"/>
            </p:cNvSpPr>
            <p:nvPr/>
          </p:nvSpPr>
          <p:spPr bwMode="auto">
            <a:xfrm>
              <a:off x="3936" y="2598"/>
              <a:ext cx="1145" cy="1674"/>
            </a:xfrm>
            <a:prstGeom prst="rect">
              <a:avLst/>
            </a:prstGeom>
            <a:noFill/>
            <a:ln w="9525">
              <a:solidFill>
                <a:srgbClr val="808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None/>
              </a:pPr>
              <a:r>
                <a:rPr lang="en-US" altLang="zh-CN" sz="2400">
                  <a:solidFill>
                    <a:srgbClr val="000000"/>
                  </a:solidFill>
                </a:rPr>
                <a:t>while (true)</a:t>
              </a:r>
            </a:p>
            <a:p>
              <a:pPr fontAlgn="base">
                <a:spcBef>
                  <a:spcPct val="0"/>
                </a:spcBef>
                <a:spcAft>
                  <a:spcPct val="0"/>
                </a:spcAft>
                <a:buFontTx/>
                <a:buNone/>
              </a:pPr>
              <a:r>
                <a:rPr lang="en-US" altLang="zh-CN" sz="2400">
                  <a:solidFill>
                    <a:srgbClr val="000000"/>
                  </a:solidFill>
                </a:rPr>
                <a:t>{</a:t>
              </a:r>
            </a:p>
            <a:p>
              <a:pPr fontAlgn="base">
                <a:spcBef>
                  <a:spcPct val="0"/>
                </a:spcBef>
                <a:spcAft>
                  <a:spcPct val="0"/>
                </a:spcAft>
                <a:buFontTx/>
                <a:buNone/>
              </a:pPr>
              <a:r>
                <a:rPr lang="en-US" altLang="zh-CN" sz="2400">
                  <a:solidFill>
                    <a:srgbClr val="000000"/>
                  </a:solidFill>
                </a:rPr>
                <a:t>    </a:t>
              </a:r>
              <a:r>
                <a:rPr lang="zh-CN" altLang="en-US" sz="2400">
                  <a:solidFill>
                    <a:srgbClr val="000000"/>
                  </a:solidFill>
                </a:rPr>
                <a:t>进入区</a:t>
              </a:r>
            </a:p>
            <a:p>
              <a:pPr fontAlgn="base">
                <a:spcBef>
                  <a:spcPct val="0"/>
                </a:spcBef>
                <a:spcAft>
                  <a:spcPct val="0"/>
                </a:spcAft>
                <a:buFontTx/>
                <a:buNone/>
              </a:pPr>
              <a:r>
                <a:rPr lang="zh-CN" altLang="en-US" sz="2400">
                  <a:solidFill>
                    <a:srgbClr val="000000"/>
                  </a:solidFill>
                </a:rPr>
                <a:t>    临界区</a:t>
              </a:r>
            </a:p>
            <a:p>
              <a:pPr fontAlgn="base">
                <a:spcBef>
                  <a:spcPct val="0"/>
                </a:spcBef>
                <a:spcAft>
                  <a:spcPct val="0"/>
                </a:spcAft>
                <a:buFontTx/>
                <a:buNone/>
              </a:pPr>
              <a:r>
                <a:rPr lang="zh-CN" altLang="en-US" sz="2400">
                  <a:solidFill>
                    <a:srgbClr val="000000"/>
                  </a:solidFill>
                </a:rPr>
                <a:t>    退出区</a:t>
              </a:r>
            </a:p>
            <a:p>
              <a:pPr fontAlgn="base">
                <a:spcBef>
                  <a:spcPct val="0"/>
                </a:spcBef>
                <a:spcAft>
                  <a:spcPct val="0"/>
                </a:spcAft>
                <a:buFontTx/>
                <a:buNone/>
              </a:pPr>
              <a:r>
                <a:rPr lang="zh-CN" altLang="en-US" sz="2400">
                  <a:solidFill>
                    <a:srgbClr val="000000"/>
                  </a:solidFill>
                </a:rPr>
                <a:t>    剩余区</a:t>
              </a:r>
            </a:p>
            <a:p>
              <a:pPr fontAlgn="base">
                <a:spcBef>
                  <a:spcPct val="0"/>
                </a:spcBef>
                <a:spcAft>
                  <a:spcPct val="0"/>
                </a:spcAft>
                <a:buFontTx/>
                <a:buNone/>
              </a:pPr>
              <a:r>
                <a:rPr lang="en-US" altLang="zh-CN" sz="2400">
                  <a:solidFill>
                    <a:srgbClr val="000000"/>
                  </a:solidFill>
                </a:rPr>
                <a:t>}</a:t>
              </a:r>
            </a:p>
          </p:txBody>
        </p:sp>
      </p:grpSp>
      <p:pic>
        <p:nvPicPr>
          <p:cNvPr id="50183" name="Picture 17" descr="MM900286757[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4745038"/>
            <a:ext cx="1600200" cy="153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229504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a:spLocks noChangeArrowheads="1"/>
          </p:cNvSpPr>
          <p:nvPr/>
        </p:nvSpPr>
        <p:spPr bwMode="auto">
          <a:xfrm>
            <a:off x="457200" y="274638"/>
            <a:ext cx="7696200" cy="33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algn="ctr" fontAlgn="base">
              <a:spcBef>
                <a:spcPct val="0"/>
              </a:spcBef>
              <a:spcAft>
                <a:spcPct val="0"/>
              </a:spcAft>
              <a:buFontTx/>
              <a:buNone/>
            </a:pPr>
            <a:r>
              <a:rPr lang="en-US" altLang="zh-CN" sz="3600">
                <a:solidFill>
                  <a:srgbClr val="FFFFFF"/>
                </a:solidFill>
              </a:rPr>
              <a:t>2.3 </a:t>
            </a:r>
            <a:r>
              <a:rPr lang="zh-CN" altLang="en-US" sz="3600">
                <a:solidFill>
                  <a:srgbClr val="FFFFFF"/>
                </a:solidFill>
              </a:rPr>
              <a:t>进程同步</a:t>
            </a:r>
          </a:p>
        </p:txBody>
      </p:sp>
      <p:sp>
        <p:nvSpPr>
          <p:cNvPr id="52227" name="Text Box 7"/>
          <p:cNvSpPr txBox="1">
            <a:spLocks noChangeArrowheads="1"/>
          </p:cNvSpPr>
          <p:nvPr/>
        </p:nvSpPr>
        <p:spPr bwMode="auto">
          <a:xfrm>
            <a:off x="685800" y="914400"/>
            <a:ext cx="4492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None/>
            </a:pPr>
            <a:r>
              <a:rPr lang="en-US" altLang="zh-CN" sz="2800">
                <a:solidFill>
                  <a:srgbClr val="000000"/>
                </a:solidFill>
                <a:latin typeface="楷体_GB2312" pitchFamily="49" charset="-122"/>
              </a:rPr>
              <a:t>2.3.1	 </a:t>
            </a:r>
            <a:r>
              <a:rPr lang="zh-CN" altLang="en-US" sz="2800">
                <a:solidFill>
                  <a:srgbClr val="000000"/>
                </a:solidFill>
                <a:latin typeface="楷体_GB2312" pitchFamily="49" charset="-122"/>
              </a:rPr>
              <a:t>进程同步的基本概念</a:t>
            </a:r>
          </a:p>
        </p:txBody>
      </p:sp>
      <p:sp>
        <p:nvSpPr>
          <p:cNvPr id="52228" name="Rectangle 8"/>
          <p:cNvSpPr>
            <a:spLocks noChangeArrowheads="1"/>
          </p:cNvSpPr>
          <p:nvPr/>
        </p:nvSpPr>
        <p:spPr bwMode="auto">
          <a:xfrm>
            <a:off x="685800" y="1447800"/>
            <a:ext cx="7696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FontTx/>
              <a:buNone/>
            </a:pPr>
            <a:r>
              <a:rPr kumimoji="1" lang="en-US" altLang="zh-CN" sz="2400">
                <a:solidFill>
                  <a:srgbClr val="000000"/>
                </a:solidFill>
              </a:rPr>
              <a:t>4 </a:t>
            </a:r>
            <a:r>
              <a:rPr kumimoji="1" lang="zh-CN" altLang="en-US" sz="2400">
                <a:solidFill>
                  <a:srgbClr val="000000"/>
                </a:solidFill>
              </a:rPr>
              <a:t>同步机制应遵循的规则</a:t>
            </a:r>
          </a:p>
          <a:p>
            <a:pPr fontAlgn="base">
              <a:spcBef>
                <a:spcPct val="0"/>
              </a:spcBef>
              <a:spcAft>
                <a:spcPct val="0"/>
              </a:spcAft>
              <a:buFontTx/>
              <a:buNone/>
            </a:pPr>
            <a:r>
              <a:rPr kumimoji="1" lang="zh-CN" altLang="en-US" sz="2400">
                <a:solidFill>
                  <a:srgbClr val="000000"/>
                </a:solidFill>
              </a:rPr>
              <a:t>   用来实现互斥的同步机制必须遵循以下四条规则：</a:t>
            </a:r>
          </a:p>
        </p:txBody>
      </p:sp>
      <p:sp>
        <p:nvSpPr>
          <p:cNvPr id="205833" name="Rectangle 9"/>
          <p:cNvSpPr>
            <a:spLocks noChangeArrowheads="1"/>
          </p:cNvSpPr>
          <p:nvPr/>
        </p:nvSpPr>
        <p:spPr bwMode="auto">
          <a:xfrm>
            <a:off x="304800" y="2362200"/>
            <a:ext cx="55626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sz="3200" b="1">
                <a:solidFill>
                  <a:schemeClr val="tx1"/>
                </a:solidFill>
                <a:latin typeface="Arial" panose="020B0604020202020204" pitchFamily="34" charset="0"/>
                <a:ea typeface="楷体_GB2312" pitchFamily="49" charset="-122"/>
              </a:defRPr>
            </a:lvl1pPr>
            <a:lvl2pPr marL="742950" indent="-285750">
              <a:spcBef>
                <a:spcPct val="20000"/>
              </a:spcBef>
              <a:buBlip>
                <a:blip r:embed="rId2"/>
              </a:buBlip>
              <a:defRPr sz="2800" b="1">
                <a:solidFill>
                  <a:schemeClr val="tx1"/>
                </a:solidFill>
                <a:latin typeface="Arial" panose="020B0604020202020204" pitchFamily="34" charset="0"/>
                <a:ea typeface="楷体_GB2312" pitchFamily="49" charset="-122"/>
              </a:defRPr>
            </a:lvl2pPr>
            <a:lvl3pPr marL="1143000" indent="-228600">
              <a:spcBef>
                <a:spcPct val="20000"/>
              </a:spcBef>
              <a:buBlip>
                <a:blip r:embed="rId2"/>
              </a:buBlip>
              <a:defRPr sz="2400" b="1">
                <a:solidFill>
                  <a:schemeClr val="tx1"/>
                </a:solidFill>
                <a:latin typeface="Arial" panose="020B0604020202020204" pitchFamily="34" charset="0"/>
                <a:ea typeface="楷体_GB2312" pitchFamily="49" charset="-122"/>
              </a:defRPr>
            </a:lvl3pPr>
            <a:lvl4pPr marL="1600200" indent="-228600">
              <a:spcBef>
                <a:spcPct val="20000"/>
              </a:spcBef>
              <a:buBlip>
                <a:blip r:embed="rId2"/>
              </a:buBlip>
              <a:defRPr sz="2000" b="1">
                <a:solidFill>
                  <a:schemeClr val="tx1"/>
                </a:solidFill>
                <a:latin typeface="Arial" panose="020B0604020202020204" pitchFamily="34" charset="0"/>
                <a:ea typeface="楷体_GB2312" pitchFamily="49" charset="-122"/>
              </a:defRPr>
            </a:lvl4pPr>
            <a:lvl5pPr marL="2057400" indent="-228600">
              <a:spcBef>
                <a:spcPct val="20000"/>
              </a:spcBef>
              <a:buBlip>
                <a:blip r:embed="rId2"/>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Blip>
                <a:blip r:embed="rId2"/>
              </a:buBlip>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pPr>
            <a:r>
              <a:rPr kumimoji="1" lang="zh-CN" altLang="en-US" sz="2400">
                <a:solidFill>
                  <a:srgbClr val="3366FF"/>
                </a:solidFill>
              </a:rPr>
              <a:t>空闲让进</a:t>
            </a:r>
            <a:r>
              <a:rPr kumimoji="1" lang="zh-CN" altLang="en-US" sz="2400">
                <a:solidFill>
                  <a:srgbClr val="000000"/>
                </a:solidFill>
              </a:rPr>
              <a:t>。临界资源空闲时，应允许一个请求进入临界区的进程立即进入自己的临界区，以便有效地利用资源。</a:t>
            </a:r>
          </a:p>
          <a:p>
            <a:pPr fontAlgn="base">
              <a:spcBef>
                <a:spcPct val="0"/>
              </a:spcBef>
              <a:spcAft>
                <a:spcPct val="0"/>
              </a:spcAft>
            </a:pPr>
            <a:r>
              <a:rPr kumimoji="1" lang="zh-CN" altLang="en-US" sz="2400">
                <a:solidFill>
                  <a:srgbClr val="3366FF"/>
                </a:solidFill>
              </a:rPr>
              <a:t>忙则等待</a:t>
            </a:r>
            <a:r>
              <a:rPr kumimoji="1" lang="zh-CN" altLang="en-US" sz="2400">
                <a:solidFill>
                  <a:srgbClr val="000000"/>
                </a:solidFill>
              </a:rPr>
              <a:t>。当临界资源正被访问时，其他要求进入临界区的进程必须等待，以保证对临界资源的互斥使用。</a:t>
            </a:r>
          </a:p>
          <a:p>
            <a:pPr fontAlgn="base">
              <a:spcBef>
                <a:spcPct val="0"/>
              </a:spcBef>
              <a:spcAft>
                <a:spcPct val="0"/>
              </a:spcAft>
            </a:pPr>
            <a:r>
              <a:rPr kumimoji="1" lang="zh-CN" altLang="en-US" sz="2400">
                <a:solidFill>
                  <a:srgbClr val="3366FF"/>
                </a:solidFill>
              </a:rPr>
              <a:t>有限等待</a:t>
            </a:r>
            <a:r>
              <a:rPr kumimoji="1" lang="zh-CN" altLang="en-US" sz="2400">
                <a:solidFill>
                  <a:srgbClr val="000000"/>
                </a:solidFill>
              </a:rPr>
              <a:t>。任何要求访问临界资源的进程应能在有限的时间内进入自己的临界区，以免“死等”。</a:t>
            </a:r>
          </a:p>
          <a:p>
            <a:pPr fontAlgn="base">
              <a:spcBef>
                <a:spcPct val="0"/>
              </a:spcBef>
              <a:spcAft>
                <a:spcPct val="0"/>
              </a:spcAft>
            </a:pPr>
            <a:r>
              <a:rPr kumimoji="1" lang="zh-CN" altLang="en-US" sz="2400">
                <a:solidFill>
                  <a:srgbClr val="3366FF"/>
                </a:solidFill>
              </a:rPr>
              <a:t>让权等待</a:t>
            </a:r>
            <a:r>
              <a:rPr kumimoji="1" lang="zh-CN" altLang="en-US" sz="2400">
                <a:solidFill>
                  <a:srgbClr val="000000"/>
                </a:solidFill>
              </a:rPr>
              <a:t>。不能进入临界区的进程应立即释放</a:t>
            </a:r>
            <a:r>
              <a:rPr kumimoji="1" lang="en-US" altLang="zh-CN" sz="2400">
                <a:solidFill>
                  <a:srgbClr val="000000"/>
                </a:solidFill>
              </a:rPr>
              <a:t>CPU</a:t>
            </a:r>
            <a:r>
              <a:rPr kumimoji="1" lang="zh-CN" altLang="en-US" sz="2400">
                <a:solidFill>
                  <a:srgbClr val="000000"/>
                </a:solidFill>
              </a:rPr>
              <a:t>，以免“忙等”。</a:t>
            </a:r>
          </a:p>
        </p:txBody>
      </p:sp>
      <p:pic>
        <p:nvPicPr>
          <p:cNvPr id="20583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2590800"/>
            <a:ext cx="3079750"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27225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5835"/>
                                        </p:tgtEl>
                                        <p:attrNameLst>
                                          <p:attrName>style.visibility</p:attrName>
                                        </p:attrNameLst>
                                      </p:cBhvr>
                                      <p:to>
                                        <p:strVal val="visible"/>
                                      </p:to>
                                    </p:set>
                                    <p:animEffect transition="in" filter="blinds(horizontal)">
                                      <p:cBhvr>
                                        <p:cTn id="7" dur="500"/>
                                        <p:tgtEl>
                                          <p:spTgt spid="2058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5833">
                                            <p:txEl>
                                              <p:pRg st="0" end="0"/>
                                            </p:txEl>
                                          </p:spTgt>
                                        </p:tgtEl>
                                        <p:attrNameLst>
                                          <p:attrName>style.visibility</p:attrName>
                                        </p:attrNameLst>
                                      </p:cBhvr>
                                      <p:to>
                                        <p:strVal val="visible"/>
                                      </p:to>
                                    </p:set>
                                    <p:animEffect transition="in" filter="blinds(horizontal)">
                                      <p:cBhvr>
                                        <p:cTn id="12" dur="500"/>
                                        <p:tgtEl>
                                          <p:spTgt spid="20583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5833">
                                            <p:txEl>
                                              <p:pRg st="1" end="1"/>
                                            </p:txEl>
                                          </p:spTgt>
                                        </p:tgtEl>
                                        <p:attrNameLst>
                                          <p:attrName>style.visibility</p:attrName>
                                        </p:attrNameLst>
                                      </p:cBhvr>
                                      <p:to>
                                        <p:strVal val="visible"/>
                                      </p:to>
                                    </p:set>
                                    <p:animEffect transition="in" filter="blinds(horizontal)">
                                      <p:cBhvr>
                                        <p:cTn id="17" dur="500"/>
                                        <p:tgtEl>
                                          <p:spTgt spid="20583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05833">
                                            <p:txEl>
                                              <p:pRg st="2" end="2"/>
                                            </p:txEl>
                                          </p:spTgt>
                                        </p:tgtEl>
                                        <p:attrNameLst>
                                          <p:attrName>style.visibility</p:attrName>
                                        </p:attrNameLst>
                                      </p:cBhvr>
                                      <p:to>
                                        <p:strVal val="visible"/>
                                      </p:to>
                                    </p:set>
                                    <p:animEffect transition="in" filter="blinds(horizontal)">
                                      <p:cBhvr>
                                        <p:cTn id="22" dur="500"/>
                                        <p:tgtEl>
                                          <p:spTgt spid="20583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05833">
                                            <p:txEl>
                                              <p:pRg st="3" end="3"/>
                                            </p:txEl>
                                          </p:spTgt>
                                        </p:tgtEl>
                                        <p:attrNameLst>
                                          <p:attrName>style.visibility</p:attrName>
                                        </p:attrNameLst>
                                      </p:cBhvr>
                                      <p:to>
                                        <p:strVal val="visible"/>
                                      </p:to>
                                    </p:set>
                                    <p:animEffect transition="in" filter="blinds(horizontal)">
                                      <p:cBhvr>
                                        <p:cTn id="27" dur="500"/>
                                        <p:tgtEl>
                                          <p:spTgt spid="20583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2.3 </a:t>
            </a:r>
            <a:r>
              <a:rPr lang="zh-CN" altLang="en-US" dirty="0" smtClean="0"/>
              <a:t>进程同步</a:t>
            </a:r>
            <a:endParaRPr lang="zh-CN" altLang="en-US" dirty="0"/>
          </a:p>
        </p:txBody>
      </p:sp>
      <p:sp>
        <p:nvSpPr>
          <p:cNvPr id="3" name="Content Placeholder 2"/>
          <p:cNvSpPr>
            <a:spLocks noGrp="1"/>
          </p:cNvSpPr>
          <p:nvPr>
            <p:ph idx="1"/>
          </p:nvPr>
        </p:nvSpPr>
        <p:spPr>
          <a:xfrm>
            <a:off x="457200" y="1066800"/>
            <a:ext cx="8229600" cy="457200"/>
          </a:xfrm>
        </p:spPr>
        <p:txBody>
          <a:bodyPr/>
          <a:lstStyle/>
          <a:p>
            <a:r>
              <a:rPr lang="zh-CN" altLang="en-US" sz="2800" dirty="0" smtClean="0"/>
              <a:t>以两段进程轮流播放音乐为例。</a:t>
            </a:r>
            <a:endParaRPr lang="zh-CN" altLang="en-US" sz="2800" dirty="0"/>
          </a:p>
        </p:txBody>
      </p:sp>
      <p:sp>
        <p:nvSpPr>
          <p:cNvPr id="4" name="TextBox 3"/>
          <p:cNvSpPr txBox="1"/>
          <p:nvPr/>
        </p:nvSpPr>
        <p:spPr>
          <a:xfrm>
            <a:off x="609600" y="1828800"/>
            <a:ext cx="1026243" cy="461665"/>
          </a:xfrm>
          <a:prstGeom prst="rect">
            <a:avLst/>
          </a:prstGeom>
          <a:noFill/>
        </p:spPr>
        <p:txBody>
          <a:bodyPr wrap="none" rtlCol="0">
            <a:spAutoFit/>
          </a:bodyPr>
          <a:lstStyle/>
          <a:p>
            <a:pPr eaLnBrk="0" fontAlgn="base" hangingPunct="0">
              <a:spcBef>
                <a:spcPct val="0"/>
              </a:spcBef>
              <a:spcAft>
                <a:spcPct val="0"/>
              </a:spcAft>
            </a:pPr>
            <a:r>
              <a:rPr kumimoji="1" lang="zh-CN" altLang="en-US" sz="2400" b="1" dirty="0">
                <a:solidFill>
                  <a:srgbClr val="000000"/>
                </a:solidFill>
              </a:rPr>
              <a:t>进程</a:t>
            </a:r>
            <a:r>
              <a:rPr kumimoji="1" lang="en-US" altLang="zh-CN" sz="2400" b="1" dirty="0">
                <a:solidFill>
                  <a:srgbClr val="000000"/>
                </a:solidFill>
              </a:rPr>
              <a:t>A</a:t>
            </a:r>
            <a:endParaRPr kumimoji="1" lang="zh-CN" altLang="en-US" sz="2400" b="1" dirty="0">
              <a:solidFill>
                <a:srgbClr val="000000"/>
              </a:solidFill>
            </a:endParaRPr>
          </a:p>
        </p:txBody>
      </p:sp>
      <p:sp>
        <p:nvSpPr>
          <p:cNvPr id="5" name="TextBox 4"/>
          <p:cNvSpPr txBox="1"/>
          <p:nvPr/>
        </p:nvSpPr>
        <p:spPr>
          <a:xfrm>
            <a:off x="4953000" y="1838528"/>
            <a:ext cx="1026243" cy="461665"/>
          </a:xfrm>
          <a:prstGeom prst="rect">
            <a:avLst/>
          </a:prstGeom>
          <a:noFill/>
        </p:spPr>
        <p:txBody>
          <a:bodyPr wrap="none" rtlCol="0">
            <a:spAutoFit/>
          </a:bodyPr>
          <a:lstStyle/>
          <a:p>
            <a:pPr eaLnBrk="0" fontAlgn="base" hangingPunct="0">
              <a:spcBef>
                <a:spcPct val="0"/>
              </a:spcBef>
              <a:spcAft>
                <a:spcPct val="0"/>
              </a:spcAft>
            </a:pPr>
            <a:r>
              <a:rPr kumimoji="1" lang="zh-CN" altLang="en-US" sz="2400" b="1" dirty="0">
                <a:solidFill>
                  <a:srgbClr val="000000"/>
                </a:solidFill>
              </a:rPr>
              <a:t>进程</a:t>
            </a:r>
            <a:r>
              <a:rPr kumimoji="1" lang="en-US" altLang="zh-CN" sz="2400" b="1" dirty="0">
                <a:solidFill>
                  <a:srgbClr val="000000"/>
                </a:solidFill>
              </a:rPr>
              <a:t>B</a:t>
            </a:r>
            <a:endParaRPr kumimoji="1" lang="zh-CN" altLang="en-US" sz="2400" b="1" dirty="0">
              <a:solidFill>
                <a:srgbClr val="000000"/>
              </a:solidFill>
            </a:endParaRPr>
          </a:p>
        </p:txBody>
      </p:sp>
      <p:sp>
        <p:nvSpPr>
          <p:cNvPr id="6" name="TextBox 5"/>
          <p:cNvSpPr txBox="1"/>
          <p:nvPr/>
        </p:nvSpPr>
        <p:spPr>
          <a:xfrm>
            <a:off x="629055" y="2595265"/>
            <a:ext cx="2379177" cy="1569660"/>
          </a:xfrm>
          <a:prstGeom prst="rect">
            <a:avLst/>
          </a:prstGeom>
          <a:noFill/>
        </p:spPr>
        <p:txBody>
          <a:bodyPr wrap="none" rtlCol="0">
            <a:spAutoFit/>
          </a:bodyPr>
          <a:lstStyle/>
          <a:p>
            <a:pPr eaLnBrk="0" fontAlgn="base" hangingPunct="0">
              <a:spcBef>
                <a:spcPct val="0"/>
              </a:spcBef>
              <a:spcAft>
                <a:spcPct val="0"/>
              </a:spcAft>
            </a:pPr>
            <a:r>
              <a:rPr kumimoji="1" lang="en-US" altLang="zh-CN" sz="2400" b="1" dirty="0">
                <a:solidFill>
                  <a:srgbClr val="000000"/>
                </a:solidFill>
              </a:rPr>
              <a:t>while (</a:t>
            </a:r>
            <a:r>
              <a:rPr kumimoji="1" lang="en-US" altLang="zh-CN" sz="2400" b="1" dirty="0">
                <a:solidFill>
                  <a:srgbClr val="0000FF"/>
                </a:solidFill>
              </a:rPr>
              <a:t>true</a:t>
            </a:r>
            <a:r>
              <a:rPr kumimoji="1" lang="en-US" altLang="zh-CN" sz="2400" b="1" dirty="0">
                <a:solidFill>
                  <a:srgbClr val="000000"/>
                </a:solidFill>
              </a:rPr>
              <a:t>)</a:t>
            </a:r>
          </a:p>
          <a:p>
            <a:pPr eaLnBrk="0" fontAlgn="base" hangingPunct="0">
              <a:spcBef>
                <a:spcPct val="0"/>
              </a:spcBef>
              <a:spcAft>
                <a:spcPct val="0"/>
              </a:spcAft>
            </a:pPr>
            <a:r>
              <a:rPr kumimoji="1" lang="en-US" altLang="zh-CN" sz="2400" b="1" dirty="0">
                <a:solidFill>
                  <a:srgbClr val="000000"/>
                </a:solidFill>
              </a:rPr>
              <a:t>{</a:t>
            </a:r>
          </a:p>
          <a:p>
            <a:pPr eaLnBrk="0" fontAlgn="base" hangingPunct="0">
              <a:spcBef>
                <a:spcPct val="0"/>
              </a:spcBef>
              <a:spcAft>
                <a:spcPct val="0"/>
              </a:spcAft>
            </a:pPr>
            <a:r>
              <a:rPr kumimoji="1" lang="en-US" altLang="zh-CN" sz="2400" b="1" dirty="0">
                <a:solidFill>
                  <a:srgbClr val="000000"/>
                </a:solidFill>
              </a:rPr>
              <a:t>    </a:t>
            </a:r>
            <a:r>
              <a:rPr kumimoji="1" lang="zh-CN" altLang="en-US" sz="2400" b="1" dirty="0" smtClean="0">
                <a:solidFill>
                  <a:srgbClr val="000000"/>
                </a:solidFill>
              </a:rPr>
              <a:t>播放音乐</a:t>
            </a:r>
            <a:r>
              <a:rPr kumimoji="1" lang="en-US" altLang="zh-CN" sz="2400" b="1" dirty="0" smtClean="0">
                <a:solidFill>
                  <a:srgbClr val="000000"/>
                </a:solidFill>
              </a:rPr>
              <a:t>A();</a:t>
            </a:r>
            <a:endParaRPr kumimoji="1" lang="en-US" altLang="zh-CN" sz="2400" b="1" dirty="0">
              <a:solidFill>
                <a:srgbClr val="000000"/>
              </a:solidFill>
            </a:endParaRPr>
          </a:p>
          <a:p>
            <a:pPr eaLnBrk="0" fontAlgn="base" hangingPunct="0">
              <a:spcBef>
                <a:spcPct val="0"/>
              </a:spcBef>
              <a:spcAft>
                <a:spcPct val="0"/>
              </a:spcAft>
            </a:pPr>
            <a:r>
              <a:rPr kumimoji="1" lang="en-US" altLang="zh-CN" sz="2400" b="1" dirty="0">
                <a:solidFill>
                  <a:srgbClr val="000000"/>
                </a:solidFill>
              </a:rPr>
              <a:t>}</a:t>
            </a:r>
            <a:endParaRPr kumimoji="1" lang="zh-CN" altLang="en-US" sz="2400" b="1" dirty="0">
              <a:solidFill>
                <a:srgbClr val="000000"/>
              </a:solidFill>
            </a:endParaRPr>
          </a:p>
        </p:txBody>
      </p:sp>
      <p:sp>
        <p:nvSpPr>
          <p:cNvPr id="7" name="TextBox 6"/>
          <p:cNvSpPr txBox="1"/>
          <p:nvPr/>
        </p:nvSpPr>
        <p:spPr>
          <a:xfrm>
            <a:off x="5029200" y="2514600"/>
            <a:ext cx="2292615" cy="1569660"/>
          </a:xfrm>
          <a:prstGeom prst="rect">
            <a:avLst/>
          </a:prstGeom>
          <a:noFill/>
        </p:spPr>
        <p:txBody>
          <a:bodyPr wrap="none" rtlCol="0">
            <a:spAutoFit/>
          </a:bodyPr>
          <a:lstStyle/>
          <a:p>
            <a:pPr eaLnBrk="0" fontAlgn="base" hangingPunct="0">
              <a:spcBef>
                <a:spcPct val="0"/>
              </a:spcBef>
              <a:spcAft>
                <a:spcPct val="0"/>
              </a:spcAft>
            </a:pPr>
            <a:r>
              <a:rPr kumimoji="1" lang="en-US" altLang="zh-CN" sz="2400" b="1" dirty="0">
                <a:solidFill>
                  <a:srgbClr val="000000"/>
                </a:solidFill>
              </a:rPr>
              <a:t>while (</a:t>
            </a:r>
            <a:r>
              <a:rPr kumimoji="1" lang="en-US" altLang="zh-CN" sz="2400" b="1" dirty="0">
                <a:solidFill>
                  <a:srgbClr val="0000FF"/>
                </a:solidFill>
              </a:rPr>
              <a:t>true</a:t>
            </a:r>
            <a:r>
              <a:rPr kumimoji="1" lang="en-US" altLang="zh-CN" sz="2400" b="1" dirty="0">
                <a:solidFill>
                  <a:srgbClr val="000000"/>
                </a:solidFill>
              </a:rPr>
              <a:t>)</a:t>
            </a:r>
          </a:p>
          <a:p>
            <a:pPr eaLnBrk="0" fontAlgn="base" hangingPunct="0">
              <a:spcBef>
                <a:spcPct val="0"/>
              </a:spcBef>
              <a:spcAft>
                <a:spcPct val="0"/>
              </a:spcAft>
            </a:pPr>
            <a:r>
              <a:rPr kumimoji="1" lang="en-US" altLang="zh-CN" sz="2400" b="1" dirty="0">
                <a:solidFill>
                  <a:srgbClr val="000000"/>
                </a:solidFill>
              </a:rPr>
              <a:t>{</a:t>
            </a:r>
          </a:p>
          <a:p>
            <a:pPr eaLnBrk="0" fontAlgn="base" hangingPunct="0">
              <a:spcBef>
                <a:spcPct val="0"/>
              </a:spcBef>
              <a:spcAft>
                <a:spcPct val="0"/>
              </a:spcAft>
            </a:pPr>
            <a:r>
              <a:rPr kumimoji="1" lang="en-US" altLang="zh-CN" sz="2400" b="1" dirty="0">
                <a:solidFill>
                  <a:srgbClr val="000000"/>
                </a:solidFill>
              </a:rPr>
              <a:t>    </a:t>
            </a:r>
            <a:r>
              <a:rPr kumimoji="1" lang="zh-CN" altLang="en-US" sz="2400" b="1" dirty="0" smtClean="0">
                <a:solidFill>
                  <a:srgbClr val="000000"/>
                </a:solidFill>
              </a:rPr>
              <a:t>播放音乐</a:t>
            </a:r>
            <a:r>
              <a:rPr kumimoji="1" lang="en-US" altLang="zh-CN" sz="2400" b="1" dirty="0" smtClean="0">
                <a:solidFill>
                  <a:srgbClr val="000000"/>
                </a:solidFill>
              </a:rPr>
              <a:t>B();</a:t>
            </a:r>
            <a:endParaRPr kumimoji="1" lang="en-US" altLang="zh-CN" sz="2400" b="1" dirty="0">
              <a:solidFill>
                <a:srgbClr val="000000"/>
              </a:solidFill>
            </a:endParaRPr>
          </a:p>
          <a:p>
            <a:pPr eaLnBrk="0" fontAlgn="base" hangingPunct="0">
              <a:spcBef>
                <a:spcPct val="0"/>
              </a:spcBef>
              <a:spcAft>
                <a:spcPct val="0"/>
              </a:spcAft>
            </a:pPr>
            <a:r>
              <a:rPr kumimoji="1" lang="en-US" altLang="zh-CN" sz="2400" b="1" dirty="0">
                <a:solidFill>
                  <a:srgbClr val="000000"/>
                </a:solidFill>
              </a:rPr>
              <a:t>}</a:t>
            </a:r>
            <a:endParaRPr kumimoji="1" lang="zh-CN" altLang="en-US" sz="2400" b="1" dirty="0">
              <a:solidFill>
                <a:srgbClr val="000000"/>
              </a:solidFill>
            </a:endParaRPr>
          </a:p>
        </p:txBody>
      </p:sp>
      <p:cxnSp>
        <p:nvCxnSpPr>
          <p:cNvPr id="9" name="Straight Connector 8"/>
          <p:cNvCxnSpPr/>
          <p:nvPr/>
        </p:nvCxnSpPr>
        <p:spPr bwMode="auto">
          <a:xfrm>
            <a:off x="4114800" y="1905000"/>
            <a:ext cx="0" cy="2514600"/>
          </a:xfrm>
          <a:prstGeom prst="line">
            <a:avLst/>
          </a:prstGeom>
          <a:noFill/>
          <a:ln w="952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ounded Rectangle 11"/>
          <p:cNvSpPr/>
          <p:nvPr/>
        </p:nvSpPr>
        <p:spPr bwMode="auto">
          <a:xfrm>
            <a:off x="990600" y="3284839"/>
            <a:ext cx="2017632" cy="506105"/>
          </a:xfrm>
          <a:prstGeom prst="roundRect">
            <a:avLst/>
          </a:prstGeom>
          <a:solidFill>
            <a:srgbClr val="FF0000">
              <a:alpha val="19000"/>
            </a:srgbClr>
          </a:solidFill>
          <a:ln>
            <a:noFill/>
          </a:ln>
          <a:effectLst/>
          <a:extLst/>
        </p:spPr>
        <p:txBody>
          <a:bodyPr vert="horz" wrap="square" lIns="91440" tIns="45720" rIns="91440" bIns="45720" numCol="1" rtlCol="0" anchor="t" anchorCtr="0" compatLnSpc="1">
            <a:prstTxWarp prst="textNoShape">
              <a:avLst/>
            </a:prstTxWarp>
          </a:bodyPr>
          <a:lstStyle/>
          <a:p>
            <a:pPr marL="342900" indent="-342900" fontAlgn="base">
              <a:lnSpc>
                <a:spcPct val="80000"/>
              </a:lnSpc>
              <a:spcBef>
                <a:spcPct val="20000"/>
              </a:spcBef>
              <a:spcAft>
                <a:spcPct val="0"/>
              </a:spcAft>
              <a:buFontTx/>
              <a:buBlip>
                <a:blip r:embed="rId2"/>
              </a:buBlip>
            </a:pPr>
            <a:endParaRPr kumimoji="1" lang="zh-CN" altLang="en-US" sz="2400" b="1">
              <a:solidFill>
                <a:srgbClr val="000000"/>
              </a:solidFill>
            </a:endParaRPr>
          </a:p>
        </p:txBody>
      </p:sp>
      <p:sp>
        <p:nvSpPr>
          <p:cNvPr id="13" name="Rounded Rectangle 12"/>
          <p:cNvSpPr/>
          <p:nvPr/>
        </p:nvSpPr>
        <p:spPr bwMode="auto">
          <a:xfrm>
            <a:off x="5466121" y="3199589"/>
            <a:ext cx="2251636" cy="534211"/>
          </a:xfrm>
          <a:prstGeom prst="roundRect">
            <a:avLst/>
          </a:prstGeom>
          <a:solidFill>
            <a:srgbClr val="FF0000">
              <a:alpha val="19000"/>
            </a:srgbClr>
          </a:solidFill>
          <a:ln>
            <a:noFill/>
          </a:ln>
          <a:effectLst/>
          <a:extLst/>
        </p:spPr>
        <p:txBody>
          <a:bodyPr vert="horz" wrap="square" lIns="91440" tIns="45720" rIns="91440" bIns="45720" numCol="1" rtlCol="0" anchor="t" anchorCtr="0" compatLnSpc="1">
            <a:prstTxWarp prst="textNoShape">
              <a:avLst/>
            </a:prstTxWarp>
          </a:bodyPr>
          <a:lstStyle/>
          <a:p>
            <a:pPr marL="342900" indent="-342900" fontAlgn="base">
              <a:lnSpc>
                <a:spcPct val="80000"/>
              </a:lnSpc>
              <a:spcBef>
                <a:spcPct val="20000"/>
              </a:spcBef>
              <a:spcAft>
                <a:spcPct val="0"/>
              </a:spcAft>
              <a:buFontTx/>
              <a:buBlip>
                <a:blip r:embed="rId2"/>
              </a:buBlip>
            </a:pPr>
            <a:endParaRPr kumimoji="1" lang="zh-CN" altLang="en-US" sz="2400" b="1">
              <a:solidFill>
                <a:srgbClr val="000000"/>
              </a:solidFill>
            </a:endParaRPr>
          </a:p>
        </p:txBody>
      </p:sp>
      <p:cxnSp>
        <p:nvCxnSpPr>
          <p:cNvPr id="15" name="Straight Connector 14"/>
          <p:cNvCxnSpPr>
            <a:stCxn id="17" idx="2"/>
            <a:endCxn id="6" idx="3"/>
          </p:cNvCxnSpPr>
          <p:nvPr/>
        </p:nvCxnSpPr>
        <p:spPr bwMode="auto">
          <a:xfrm flipH="1">
            <a:off x="3008232" y="1699230"/>
            <a:ext cx="3720371" cy="1680865"/>
          </a:xfrm>
          <a:prstGeom prst="lin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Box 16"/>
          <p:cNvSpPr txBox="1"/>
          <p:nvPr/>
        </p:nvSpPr>
        <p:spPr>
          <a:xfrm>
            <a:off x="6172200" y="1237565"/>
            <a:ext cx="1112805" cy="461665"/>
          </a:xfrm>
          <a:prstGeom prst="rect">
            <a:avLst/>
          </a:prstGeom>
          <a:noFill/>
        </p:spPr>
        <p:txBody>
          <a:bodyPr wrap="none" rtlCol="0">
            <a:spAutoFit/>
          </a:bodyPr>
          <a:lstStyle/>
          <a:p>
            <a:pPr eaLnBrk="0" fontAlgn="base" hangingPunct="0">
              <a:spcBef>
                <a:spcPct val="0"/>
              </a:spcBef>
              <a:spcAft>
                <a:spcPct val="0"/>
              </a:spcAft>
            </a:pPr>
            <a:r>
              <a:rPr kumimoji="1" lang="zh-CN" altLang="en-US" sz="2400" b="1" dirty="0">
                <a:solidFill>
                  <a:srgbClr val="000000"/>
                </a:solidFill>
              </a:rPr>
              <a:t>临界区</a:t>
            </a:r>
          </a:p>
        </p:txBody>
      </p:sp>
      <p:cxnSp>
        <p:nvCxnSpPr>
          <p:cNvPr id="22" name="Straight Connector 21"/>
          <p:cNvCxnSpPr>
            <a:stCxn id="17" idx="2"/>
          </p:cNvCxnSpPr>
          <p:nvPr/>
        </p:nvCxnSpPr>
        <p:spPr bwMode="auto">
          <a:xfrm flipH="1">
            <a:off x="6629400" y="1699230"/>
            <a:ext cx="99203" cy="1459215"/>
          </a:xfrm>
          <a:prstGeom prst="lin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Box 25"/>
          <p:cNvSpPr txBox="1"/>
          <p:nvPr/>
        </p:nvSpPr>
        <p:spPr>
          <a:xfrm>
            <a:off x="0" y="5155525"/>
            <a:ext cx="8895384" cy="461665"/>
          </a:xfrm>
          <a:prstGeom prst="rect">
            <a:avLst/>
          </a:prstGeom>
          <a:noFill/>
        </p:spPr>
        <p:txBody>
          <a:bodyPr wrap="none" rtlCol="0">
            <a:spAutoFit/>
          </a:bodyPr>
          <a:lstStyle/>
          <a:p>
            <a:pPr eaLnBrk="0" fontAlgn="base" hangingPunct="0">
              <a:spcBef>
                <a:spcPct val="0"/>
              </a:spcBef>
              <a:spcAft>
                <a:spcPct val="0"/>
              </a:spcAft>
            </a:pPr>
            <a:r>
              <a:rPr kumimoji="1" lang="zh-CN" altLang="en-US" sz="2400" b="1" dirty="0">
                <a:solidFill>
                  <a:srgbClr val="000000"/>
                </a:solidFill>
              </a:rPr>
              <a:t>在执行进程</a:t>
            </a:r>
            <a:r>
              <a:rPr kumimoji="1" lang="en-US" altLang="zh-CN" sz="2400" b="1" dirty="0">
                <a:solidFill>
                  <a:srgbClr val="000000"/>
                </a:solidFill>
              </a:rPr>
              <a:t>A</a:t>
            </a:r>
            <a:r>
              <a:rPr kumimoji="1" lang="zh-CN" altLang="en-US" sz="2400" b="1" dirty="0">
                <a:solidFill>
                  <a:srgbClr val="000000"/>
                </a:solidFill>
              </a:rPr>
              <a:t>播放</a:t>
            </a:r>
            <a:r>
              <a:rPr kumimoji="1" lang="en-US" altLang="zh-CN" sz="2400" b="1" dirty="0" smtClean="0">
                <a:solidFill>
                  <a:srgbClr val="000000"/>
                </a:solidFill>
              </a:rPr>
              <a:t>《</a:t>
            </a:r>
            <a:r>
              <a:rPr kumimoji="1" lang="zh-CN" altLang="en-US" sz="2400" b="1" dirty="0" smtClean="0">
                <a:solidFill>
                  <a:srgbClr val="000000"/>
                </a:solidFill>
              </a:rPr>
              <a:t>音乐</a:t>
            </a:r>
            <a:r>
              <a:rPr kumimoji="1" lang="en-US" altLang="zh-CN" sz="2400" b="1" dirty="0" smtClean="0">
                <a:solidFill>
                  <a:srgbClr val="000000"/>
                </a:solidFill>
              </a:rPr>
              <a:t>A》</a:t>
            </a:r>
            <a:r>
              <a:rPr kumimoji="1" lang="zh-CN" altLang="en-US" sz="2400" b="1" dirty="0">
                <a:solidFill>
                  <a:srgbClr val="000000"/>
                </a:solidFill>
              </a:rPr>
              <a:t>途中，进程</a:t>
            </a:r>
            <a:r>
              <a:rPr kumimoji="1" lang="en-US" altLang="zh-CN" sz="2400" b="1" dirty="0">
                <a:solidFill>
                  <a:srgbClr val="000000"/>
                </a:solidFill>
              </a:rPr>
              <a:t>B</a:t>
            </a:r>
            <a:r>
              <a:rPr kumimoji="1" lang="zh-CN" altLang="en-US" sz="2400" b="1" dirty="0">
                <a:solidFill>
                  <a:srgbClr val="000000"/>
                </a:solidFill>
              </a:rPr>
              <a:t>不能播放</a:t>
            </a:r>
            <a:r>
              <a:rPr kumimoji="1" lang="en-US" altLang="zh-CN" sz="2400" b="1" dirty="0" smtClean="0">
                <a:solidFill>
                  <a:srgbClr val="000000"/>
                </a:solidFill>
              </a:rPr>
              <a:t>《</a:t>
            </a:r>
            <a:r>
              <a:rPr kumimoji="1" lang="zh-CN" altLang="en-US" sz="2400" b="1" dirty="0" smtClean="0">
                <a:solidFill>
                  <a:srgbClr val="000000"/>
                </a:solidFill>
              </a:rPr>
              <a:t>音乐</a:t>
            </a:r>
            <a:r>
              <a:rPr kumimoji="1" lang="en-US" altLang="zh-CN" sz="2400" b="1" dirty="0" smtClean="0">
                <a:solidFill>
                  <a:srgbClr val="000000"/>
                </a:solidFill>
              </a:rPr>
              <a:t>B》 </a:t>
            </a:r>
            <a:r>
              <a:rPr kumimoji="1" lang="zh-CN" altLang="en-US" sz="2400" b="1" dirty="0">
                <a:solidFill>
                  <a:srgbClr val="000000"/>
                </a:solidFill>
              </a:rPr>
              <a:t>。</a:t>
            </a:r>
          </a:p>
        </p:txBody>
      </p:sp>
      <p:sp>
        <p:nvSpPr>
          <p:cNvPr id="27" name="Rectangle 26"/>
          <p:cNvSpPr/>
          <p:nvPr/>
        </p:nvSpPr>
        <p:spPr>
          <a:xfrm>
            <a:off x="410950" y="4693860"/>
            <a:ext cx="1731564" cy="461665"/>
          </a:xfrm>
          <a:prstGeom prst="rect">
            <a:avLst/>
          </a:prstGeom>
        </p:spPr>
        <p:txBody>
          <a:bodyPr wrap="none">
            <a:spAutoFit/>
          </a:bodyPr>
          <a:lstStyle/>
          <a:p>
            <a:pPr eaLnBrk="0" fontAlgn="base" hangingPunct="0">
              <a:spcBef>
                <a:spcPct val="0"/>
              </a:spcBef>
              <a:spcAft>
                <a:spcPct val="0"/>
              </a:spcAft>
            </a:pPr>
            <a:r>
              <a:rPr kumimoji="1" lang="zh-CN" altLang="en-US" sz="2400" b="1" dirty="0">
                <a:solidFill>
                  <a:srgbClr val="000000"/>
                </a:solidFill>
              </a:rPr>
              <a:t>我们要求：</a:t>
            </a:r>
          </a:p>
        </p:txBody>
      </p:sp>
      <p:sp>
        <p:nvSpPr>
          <p:cNvPr id="28" name="TextBox 27"/>
          <p:cNvSpPr txBox="1"/>
          <p:nvPr/>
        </p:nvSpPr>
        <p:spPr>
          <a:xfrm>
            <a:off x="0" y="5715000"/>
            <a:ext cx="8895384" cy="461665"/>
          </a:xfrm>
          <a:prstGeom prst="rect">
            <a:avLst/>
          </a:prstGeom>
          <a:noFill/>
        </p:spPr>
        <p:txBody>
          <a:bodyPr wrap="none" rtlCol="0">
            <a:spAutoFit/>
          </a:bodyPr>
          <a:lstStyle/>
          <a:p>
            <a:pPr eaLnBrk="0" fontAlgn="base" hangingPunct="0">
              <a:spcBef>
                <a:spcPct val="0"/>
              </a:spcBef>
              <a:spcAft>
                <a:spcPct val="0"/>
              </a:spcAft>
            </a:pPr>
            <a:r>
              <a:rPr kumimoji="1" lang="zh-CN" altLang="en-US" sz="2400" b="1" dirty="0">
                <a:solidFill>
                  <a:srgbClr val="000000"/>
                </a:solidFill>
              </a:rPr>
              <a:t>在执行进程</a:t>
            </a:r>
            <a:r>
              <a:rPr kumimoji="1" lang="en-US" altLang="zh-CN" sz="2400" b="1" dirty="0">
                <a:solidFill>
                  <a:srgbClr val="000000"/>
                </a:solidFill>
              </a:rPr>
              <a:t>B</a:t>
            </a:r>
            <a:r>
              <a:rPr kumimoji="1" lang="zh-CN" altLang="en-US" sz="2400" b="1" dirty="0">
                <a:solidFill>
                  <a:srgbClr val="000000"/>
                </a:solidFill>
              </a:rPr>
              <a:t>播放</a:t>
            </a:r>
            <a:r>
              <a:rPr kumimoji="1" lang="en-US" altLang="zh-CN" sz="2400" b="1" dirty="0" smtClean="0">
                <a:solidFill>
                  <a:srgbClr val="000000"/>
                </a:solidFill>
              </a:rPr>
              <a:t>《</a:t>
            </a:r>
            <a:r>
              <a:rPr kumimoji="1" lang="zh-CN" altLang="en-US" sz="2400" b="1" dirty="0" smtClean="0">
                <a:solidFill>
                  <a:srgbClr val="000000"/>
                </a:solidFill>
              </a:rPr>
              <a:t>音乐</a:t>
            </a:r>
            <a:r>
              <a:rPr kumimoji="1" lang="en-US" altLang="zh-CN" sz="2400" b="1" dirty="0" smtClean="0">
                <a:solidFill>
                  <a:srgbClr val="000000"/>
                </a:solidFill>
              </a:rPr>
              <a:t>B》</a:t>
            </a:r>
            <a:r>
              <a:rPr kumimoji="1" lang="zh-CN" altLang="en-US" sz="2400" b="1" dirty="0">
                <a:solidFill>
                  <a:srgbClr val="000000"/>
                </a:solidFill>
              </a:rPr>
              <a:t>途中，进程</a:t>
            </a:r>
            <a:r>
              <a:rPr kumimoji="1" lang="en-US" altLang="zh-CN" sz="2400" b="1" dirty="0">
                <a:solidFill>
                  <a:srgbClr val="000000"/>
                </a:solidFill>
              </a:rPr>
              <a:t>A</a:t>
            </a:r>
            <a:r>
              <a:rPr kumimoji="1" lang="zh-CN" altLang="en-US" sz="2400" b="1" dirty="0">
                <a:solidFill>
                  <a:srgbClr val="000000"/>
                </a:solidFill>
              </a:rPr>
              <a:t>不能播放</a:t>
            </a:r>
            <a:r>
              <a:rPr kumimoji="1" lang="en-US" altLang="zh-CN" sz="2400" b="1" dirty="0" smtClean="0">
                <a:solidFill>
                  <a:srgbClr val="000000"/>
                </a:solidFill>
              </a:rPr>
              <a:t>《</a:t>
            </a:r>
            <a:r>
              <a:rPr kumimoji="1" lang="zh-CN" altLang="en-US" sz="2400" b="1" dirty="0" smtClean="0">
                <a:solidFill>
                  <a:srgbClr val="000000"/>
                </a:solidFill>
              </a:rPr>
              <a:t>音乐</a:t>
            </a:r>
            <a:r>
              <a:rPr kumimoji="1" lang="en-US" altLang="zh-CN" sz="2400" b="1" dirty="0" smtClean="0">
                <a:solidFill>
                  <a:srgbClr val="000000"/>
                </a:solidFill>
              </a:rPr>
              <a:t>A》 </a:t>
            </a:r>
            <a:r>
              <a:rPr kumimoji="1" lang="zh-CN" altLang="en-US" sz="2400" b="1" dirty="0">
                <a:solidFill>
                  <a:srgbClr val="000000"/>
                </a:solidFill>
              </a:rPr>
              <a:t>。</a:t>
            </a:r>
          </a:p>
        </p:txBody>
      </p:sp>
    </p:spTree>
    <p:extLst>
      <p:ext uri="{BB962C8B-B14F-4D97-AF65-F5344CB8AC3E}">
        <p14:creationId xmlns:p14="http://schemas.microsoft.com/office/powerpoint/2010/main" val="234051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Tx/>
          <a:buSzTx/>
          <a:buFontTx/>
          <a:buBlip>
            <a:blip xmlns:r="http://schemas.openxmlformats.org/officeDocument/2006/relationships" r:embed="rId1"/>
          </a:buBlip>
          <a:tabLst/>
          <a:defRPr kumimoji="1" lang="zh-CN" altLang="en-US" sz="2400" b="1" i="0" u="none" strike="noStrike" cap="none" normalizeH="0" baseline="0" smtClean="0">
            <a:ln>
              <a:noFill/>
            </a:ln>
            <a:solidFill>
              <a:schemeClr val="tx1"/>
            </a:solidFill>
            <a:effectLst/>
            <a:latin typeface="Arial" pitchFamily="34" charset="0"/>
            <a:ea typeface="楷体_GB2312"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Tx/>
          <a:buSzTx/>
          <a:buFontTx/>
          <a:buBlip>
            <a:blip xmlns:r="http://schemas.openxmlformats.org/officeDocument/2006/relationships" r:embed="rId1"/>
          </a:buBlip>
          <a:tabLst/>
          <a:defRPr kumimoji="1" lang="zh-CN" altLang="en-US" sz="2400" b="1" i="0" u="none" strike="noStrike" cap="none" normalizeH="0" baseline="0" smtClean="0">
            <a:ln>
              <a:noFill/>
            </a:ln>
            <a:solidFill>
              <a:schemeClr val="tx1"/>
            </a:solidFill>
            <a:effectLst/>
            <a:latin typeface="Arial" pitchFamily="34" charset="0"/>
            <a:ea typeface="楷体_GB2312" pitchFamily="49"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5667</Words>
  <Application>Microsoft Office PowerPoint</Application>
  <PresentationFormat>全屏显示(4:3)</PresentationFormat>
  <Paragraphs>848</Paragraphs>
  <Slides>54</Slides>
  <Notes>6</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54</vt:i4>
      </vt:variant>
    </vt:vector>
  </HeadingPairs>
  <TitlesOfParts>
    <vt:vector size="58" baseType="lpstr">
      <vt:lpstr>Office 主题</vt:lpstr>
      <vt:lpstr>1_默认设计模板</vt:lpstr>
      <vt:lpstr>Visio</vt:lpstr>
      <vt:lpstr>VISIO</vt:lpstr>
      <vt:lpstr>2.2 进程同步</vt:lpstr>
      <vt:lpstr>2.3 进程同步</vt:lpstr>
      <vt:lpstr>2.3 进程同步</vt:lpstr>
      <vt:lpstr>2.3 进程同步</vt:lpstr>
      <vt:lpstr>2.3 进程同步</vt:lpstr>
      <vt:lpstr>2.3 进程同步</vt:lpstr>
      <vt:lpstr>PowerPoint 演示文稿</vt:lpstr>
      <vt:lpstr>PowerPoint 演示文稿</vt:lpstr>
      <vt:lpstr>2.3 进程同步</vt:lpstr>
      <vt:lpstr>2.3 进程同步</vt:lpstr>
      <vt:lpstr>2.3 进程同步</vt:lpstr>
      <vt:lpstr>2.3 进程同步</vt:lpstr>
      <vt:lpstr>2.3 进程同步</vt:lpstr>
      <vt:lpstr>2.3 进程同步</vt:lpstr>
      <vt:lpstr>信号量机制</vt:lpstr>
      <vt:lpstr>引子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吃水果问题</vt:lpstr>
      <vt:lpstr>2.3 进程同步</vt:lpstr>
      <vt:lpstr>2.3 进程同步</vt:lpstr>
      <vt:lpstr>2.3 进程同步</vt:lpstr>
      <vt:lpstr>2.3 进程同步</vt:lpstr>
      <vt:lpstr>2.3 进程同步</vt:lpstr>
      <vt:lpstr>2.3 进程同步</vt:lpstr>
      <vt:lpstr>PowerPoint 演示文稿</vt:lpstr>
      <vt:lpstr>PowerPoint 演示文稿</vt:lpstr>
      <vt:lpstr>PowerPoint 演示文稿</vt:lpstr>
      <vt:lpstr>PowerPoint 演示文稿</vt:lpstr>
      <vt:lpstr>PowerPoint 演示文稿</vt:lpstr>
      <vt:lpstr>2.4 经典进程的同步问题</vt:lpstr>
      <vt:lpstr>2.4 经典进程的同步问题</vt:lpstr>
      <vt:lpstr>2.4 经典进程的同步问题</vt:lpstr>
      <vt:lpstr>2.4 经典进程的同步问题</vt:lpstr>
      <vt:lpstr>2.4 经典进程的同步问题</vt:lpstr>
      <vt:lpstr>2.4 经典进程的同步问题</vt:lpstr>
      <vt:lpstr>2.4 经典进程的同步问题</vt:lpstr>
      <vt:lpstr>2.4 经典进程的同步问题</vt:lpstr>
      <vt:lpstr>2.4 经典进程的同步问题</vt:lpstr>
      <vt:lpstr> 经典进程的同步问题</vt:lpstr>
      <vt:lpstr> 经典进程的同步问题</vt:lpstr>
      <vt:lpstr> 经典进程的同步问题</vt:lpstr>
      <vt:lpstr>经典进程的同步问题</vt:lpstr>
      <vt:lpstr>读写者问题</vt:lpstr>
      <vt:lpstr>读写者问题（写者优先）</vt:lpstr>
      <vt:lpstr>读写者问题（写者优先）</vt:lpstr>
      <vt:lpstr>读写者问题（写者优先）</vt:lpstr>
      <vt:lpstr>读写者问题（读写者平等）</vt:lpstr>
      <vt:lpstr>2.4 经典进程的同步问题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2.2 进程同步</dc:title>
  <dc:creator>mh</dc:creator>
  <cp:lastModifiedBy>Windows 用户</cp:lastModifiedBy>
  <cp:revision>1</cp:revision>
  <dcterms:created xsi:type="dcterms:W3CDTF">2018-04-11T06:21:09Z</dcterms:created>
  <dcterms:modified xsi:type="dcterms:W3CDTF">2018-04-11T06:25:25Z</dcterms:modified>
</cp:coreProperties>
</file>