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  <p:sldMasterId id="2147483650" r:id="rId3"/>
  </p:sldMasterIdLst>
  <p:notesMasterIdLst>
    <p:notesMasterId r:id="rId77"/>
  </p:notesMasterIdLst>
  <p:sldIdLst>
    <p:sldId id="258" r:id="rId4"/>
    <p:sldId id="273" r:id="rId5"/>
    <p:sldId id="274" r:id="rId6"/>
    <p:sldId id="346" r:id="rId7"/>
    <p:sldId id="367" r:id="rId8"/>
    <p:sldId id="276" r:id="rId9"/>
    <p:sldId id="368" r:id="rId10"/>
    <p:sldId id="277" r:id="rId11"/>
    <p:sldId id="278" r:id="rId12"/>
    <p:sldId id="279" r:id="rId13"/>
    <p:sldId id="369" r:id="rId14"/>
    <p:sldId id="280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44" r:id="rId35"/>
    <p:sldId id="305" r:id="rId36"/>
    <p:sldId id="348" r:id="rId37"/>
    <p:sldId id="306" r:id="rId38"/>
    <p:sldId id="307" r:id="rId39"/>
    <p:sldId id="308" r:id="rId40"/>
    <p:sldId id="309" r:id="rId41"/>
    <p:sldId id="310" r:id="rId42"/>
    <p:sldId id="311" r:id="rId43"/>
    <p:sldId id="370" r:id="rId44"/>
    <p:sldId id="312" r:id="rId45"/>
    <p:sldId id="362" r:id="rId46"/>
    <p:sldId id="345" r:id="rId47"/>
    <p:sldId id="314" r:id="rId48"/>
    <p:sldId id="315" r:id="rId49"/>
    <p:sldId id="316" r:id="rId50"/>
    <p:sldId id="359" r:id="rId51"/>
    <p:sldId id="363" r:id="rId52"/>
    <p:sldId id="364" r:id="rId53"/>
    <p:sldId id="365" r:id="rId54"/>
    <p:sldId id="366" r:id="rId55"/>
    <p:sldId id="320" r:id="rId56"/>
    <p:sldId id="323" r:id="rId57"/>
    <p:sldId id="324" r:id="rId58"/>
    <p:sldId id="325" r:id="rId59"/>
    <p:sldId id="326" r:id="rId60"/>
    <p:sldId id="327" r:id="rId61"/>
    <p:sldId id="328" r:id="rId62"/>
    <p:sldId id="329" r:id="rId63"/>
    <p:sldId id="353" r:id="rId64"/>
    <p:sldId id="354" r:id="rId65"/>
    <p:sldId id="355" r:id="rId66"/>
    <p:sldId id="335" r:id="rId67"/>
    <p:sldId id="360" r:id="rId68"/>
    <p:sldId id="337" r:id="rId69"/>
    <p:sldId id="338" r:id="rId70"/>
    <p:sldId id="339" r:id="rId71"/>
    <p:sldId id="340" r:id="rId72"/>
    <p:sldId id="361" r:id="rId73"/>
    <p:sldId id="342" r:id="rId74"/>
    <p:sldId id="349" r:id="rId75"/>
    <p:sldId id="272" r:id="rId76"/>
  </p:sldIdLst>
  <p:sldSz cx="9144000" cy="6858000" type="screen4x3"/>
  <p:notesSz cx="6858000" cy="9144000"/>
  <p:defaultTextStyle>
    <a:defPPr>
      <a:defRPr lang="zh-CN"/>
    </a:defPPr>
    <a:lvl1pPr algn="l" rtl="0" fontAlgn="base">
      <a:lnSpc>
        <a:spcPct val="80000"/>
      </a:lnSpc>
      <a:spcBef>
        <a:spcPct val="20000"/>
      </a:spcBef>
      <a:spcAft>
        <a:spcPct val="0"/>
      </a:spcAft>
      <a:buChar char="•"/>
      <a:defRPr kumimoji="1" sz="2400" kern="1200">
        <a:solidFill>
          <a:schemeClr val="tx1"/>
        </a:solidFill>
        <a:latin typeface="Arial" charset="0"/>
        <a:ea typeface="楷体_GB2312" pitchFamily="49" charset="-122"/>
        <a:cs typeface="+mn-cs"/>
      </a:defRPr>
    </a:lvl1pPr>
    <a:lvl2pPr marL="457200" algn="l" rtl="0" fontAlgn="base">
      <a:lnSpc>
        <a:spcPct val="80000"/>
      </a:lnSpc>
      <a:spcBef>
        <a:spcPct val="20000"/>
      </a:spcBef>
      <a:spcAft>
        <a:spcPct val="0"/>
      </a:spcAft>
      <a:buChar char="•"/>
      <a:defRPr kumimoji="1" sz="2400" kern="1200">
        <a:solidFill>
          <a:schemeClr val="tx1"/>
        </a:solidFill>
        <a:latin typeface="Arial" charset="0"/>
        <a:ea typeface="楷体_GB2312" pitchFamily="49" charset="-122"/>
        <a:cs typeface="+mn-cs"/>
      </a:defRPr>
    </a:lvl2pPr>
    <a:lvl3pPr marL="914400" algn="l" rtl="0" fontAlgn="base">
      <a:lnSpc>
        <a:spcPct val="80000"/>
      </a:lnSpc>
      <a:spcBef>
        <a:spcPct val="20000"/>
      </a:spcBef>
      <a:spcAft>
        <a:spcPct val="0"/>
      </a:spcAft>
      <a:buChar char="•"/>
      <a:defRPr kumimoji="1" sz="2400" kern="1200">
        <a:solidFill>
          <a:schemeClr val="tx1"/>
        </a:solidFill>
        <a:latin typeface="Arial" charset="0"/>
        <a:ea typeface="楷体_GB2312" pitchFamily="49" charset="-122"/>
        <a:cs typeface="+mn-cs"/>
      </a:defRPr>
    </a:lvl3pPr>
    <a:lvl4pPr marL="1371600" algn="l" rtl="0" fontAlgn="base">
      <a:lnSpc>
        <a:spcPct val="80000"/>
      </a:lnSpc>
      <a:spcBef>
        <a:spcPct val="20000"/>
      </a:spcBef>
      <a:spcAft>
        <a:spcPct val="0"/>
      </a:spcAft>
      <a:buChar char="•"/>
      <a:defRPr kumimoji="1" sz="2400" kern="1200">
        <a:solidFill>
          <a:schemeClr val="tx1"/>
        </a:solidFill>
        <a:latin typeface="Arial" charset="0"/>
        <a:ea typeface="楷体_GB2312" pitchFamily="49" charset="-122"/>
        <a:cs typeface="+mn-cs"/>
      </a:defRPr>
    </a:lvl4pPr>
    <a:lvl5pPr marL="1828800" algn="l" rtl="0" fontAlgn="base">
      <a:lnSpc>
        <a:spcPct val="80000"/>
      </a:lnSpc>
      <a:spcBef>
        <a:spcPct val="20000"/>
      </a:spcBef>
      <a:spcAft>
        <a:spcPct val="0"/>
      </a:spcAft>
      <a:buChar char="•"/>
      <a:defRPr kumimoji="1" sz="2400" kern="1200">
        <a:solidFill>
          <a:schemeClr val="tx1"/>
        </a:solidFill>
        <a:latin typeface="Arial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楷体_GB2312" pitchFamily="49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627135E-98BD-4FE6-92E2-9BB6CA68C2A9}">
          <p14:sldIdLst>
            <p14:sldId id="258"/>
            <p14:sldId id="273"/>
          </p14:sldIdLst>
        </p14:section>
        <p14:section name="进程调度" id="{D92CFD42-2B99-400F-8C39-47E4813A8AFC}">
          <p14:sldIdLst>
            <p14:sldId id="274"/>
            <p14:sldId id="346"/>
            <p14:sldId id="367"/>
            <p14:sldId id="276"/>
            <p14:sldId id="368"/>
            <p14:sldId id="277"/>
            <p14:sldId id="278"/>
            <p14:sldId id="279"/>
            <p14:sldId id="369"/>
            <p14:sldId id="280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44"/>
            <p14:sldId id="305"/>
            <p14:sldId id="348"/>
            <p14:sldId id="306"/>
            <p14:sldId id="307"/>
            <p14:sldId id="308"/>
            <p14:sldId id="309"/>
            <p14:sldId id="310"/>
            <p14:sldId id="311"/>
            <p14:sldId id="370"/>
          </p14:sldIdLst>
        </p14:section>
        <p14:section name="死锁" id="{8FB57113-17A6-43EE-B0D4-E2E48598F750}">
          <p14:sldIdLst>
            <p14:sldId id="312"/>
            <p14:sldId id="362"/>
            <p14:sldId id="345"/>
            <p14:sldId id="314"/>
            <p14:sldId id="315"/>
            <p14:sldId id="316"/>
            <p14:sldId id="359"/>
            <p14:sldId id="363"/>
            <p14:sldId id="364"/>
            <p14:sldId id="365"/>
            <p14:sldId id="366"/>
            <p14:sldId id="320"/>
            <p14:sldId id="323"/>
            <p14:sldId id="324"/>
            <p14:sldId id="325"/>
            <p14:sldId id="326"/>
            <p14:sldId id="327"/>
            <p14:sldId id="328"/>
            <p14:sldId id="329"/>
            <p14:sldId id="353"/>
            <p14:sldId id="354"/>
            <p14:sldId id="355"/>
            <p14:sldId id="335"/>
            <p14:sldId id="360"/>
            <p14:sldId id="337"/>
            <p14:sldId id="338"/>
            <p14:sldId id="339"/>
            <p14:sldId id="340"/>
            <p14:sldId id="361"/>
            <p14:sldId id="342"/>
            <p14:sldId id="349"/>
            <p14:sldId id="272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zhouym" initials="z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3366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6188" autoAdjust="0"/>
  </p:normalViewPr>
  <p:slideViewPr>
    <p:cSldViewPr>
      <p:cViewPr varScale="1">
        <p:scale>
          <a:sx n="63" d="100"/>
          <a:sy n="63" d="100"/>
        </p:scale>
        <p:origin x="-1196" y="-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75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76" Type="http://schemas.openxmlformats.org/officeDocument/2006/relationships/slide" Target="slides/slide73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slide" Target="slides/slide71.xml"/><Relationship Id="rId79" Type="http://schemas.openxmlformats.org/officeDocument/2006/relationships/presProps" Target="presProp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82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commentAuthors" Target="commentAuthors.xml"/><Relationship Id="rId8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07-04-01T10:48:37.484" idx="1">
    <p:pos x="2390" y="2422"/>
    <p:text>无需计算，因为t2时，A2还未到达</p:text>
  </p:cm>
  <p:cm authorId="0" dt="2007-04-01T11:01:07" idx="2">
    <p:pos x="4525" y="2422"/>
    <p:text>无需计算，因为t6时，A4尚未到达</p:tex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kumimoji="0"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kumimoji="0"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65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065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kumimoji="0"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65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kumimoji="0"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CC7DBEBD-6829-47B1-B76B-3C48B0DFAA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20487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 dirty="0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fld id="{64B6154E-4C4F-4FE8-A638-5F3A5B94D922}" type="slidenum">
              <a:rPr lang="en-US" altLang="zh-CN" smtClean="0">
                <a:ea typeface="宋体" pitchFamily="2" charset="-122"/>
              </a:rPr>
              <a:pPr/>
              <a:t>5</a:t>
            </a:fld>
            <a:endParaRPr lang="en-US" altLang="zh-CN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E042EF42-8C47-4593-8772-B7DC433E57E0}" type="slidenum">
              <a:rPr lang="en-US" altLang="zh-CN" smtClean="0"/>
              <a:pPr eaLnBrk="1" hangingPunct="1">
                <a:spcBef>
                  <a:spcPct val="0"/>
                </a:spcBef>
              </a:pPr>
              <a:t>21</a:t>
            </a:fld>
            <a:endParaRPr lang="en-US" altLang="zh-CN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zh-CN" altLang="en-US" smtClean="0">
                <a:latin typeface="Arial" charset="0"/>
              </a:rPr>
              <a:t>例：银行排队；如果估计时间准确的话，短作业优先的平均等待时间最短。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11BEF4FE-E7DE-43B8-A774-FD2FA3B72183}" type="slidenum">
              <a:rPr lang="en-US" altLang="zh-CN" smtClean="0"/>
              <a:pPr eaLnBrk="1" hangingPunct="1">
                <a:spcBef>
                  <a:spcPct val="0"/>
                </a:spcBef>
              </a:pPr>
              <a:t>24</a:t>
            </a:fld>
            <a:endParaRPr lang="en-US" altLang="zh-CN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zh-CN" altLang="en-US" smtClean="0">
                <a:latin typeface="Arial" charset="0"/>
              </a:rPr>
              <a:t>和带权周转时间的区别：非客观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BF2ECC90-A015-4D60-83EA-891AFFAB45E6}" type="slidenum">
              <a:rPr lang="en-US" altLang="zh-CN" smtClean="0"/>
              <a:pPr eaLnBrk="1" hangingPunct="1">
                <a:spcBef>
                  <a:spcPct val="0"/>
                </a:spcBef>
              </a:pPr>
              <a:t>25</a:t>
            </a:fld>
            <a:endParaRPr lang="en-US" altLang="zh-CN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zh-CN" altLang="en-US" smtClean="0">
                <a:latin typeface="Arial" charset="0"/>
              </a:rPr>
              <a:t>如何实现该调度算法？非抢占，调度前计算一遍优先级，选择优先级最高者调度执行</a:t>
            </a:r>
          </a:p>
          <a:p>
            <a:pPr eaLnBrk="1" hangingPunct="1"/>
            <a:r>
              <a:rPr lang="zh-CN" altLang="en-US" smtClean="0">
                <a:latin typeface="Arial" charset="0"/>
              </a:rPr>
              <a:t>每次调度前，都要进行响应比的计算，会增加系统开销。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8D8697F3-4B7E-413D-9D42-8E4DB4DEBFBD}" type="slidenum">
              <a:rPr lang="en-US" altLang="zh-CN" smtClean="0"/>
              <a:pPr eaLnBrk="1" hangingPunct="1">
                <a:spcBef>
                  <a:spcPct val="0"/>
                </a:spcBef>
              </a:pPr>
              <a:t>26</a:t>
            </a:fld>
            <a:endParaRPr lang="en-US" altLang="zh-CN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en-US" altLang="zh-CN" smtClean="0">
                <a:latin typeface="Arial" charset="0"/>
              </a:rPr>
              <a:t>FCFS</a:t>
            </a:r>
            <a:r>
              <a:rPr lang="zh-CN" altLang="en-US" smtClean="0">
                <a:latin typeface="Arial" charset="0"/>
              </a:rPr>
              <a:t>常用作辅助调度算法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2F0EB7EB-8713-406E-ADAD-EEBBAF0F5058}" type="slidenum">
              <a:rPr lang="en-US" altLang="zh-CN" smtClean="0"/>
              <a:pPr eaLnBrk="1" hangingPunct="1">
                <a:spcBef>
                  <a:spcPct val="0"/>
                </a:spcBef>
              </a:pPr>
              <a:t>27</a:t>
            </a:fld>
            <a:endParaRPr lang="en-US" altLang="zh-CN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" charset="0"/>
              </a:rPr>
              <a:t>书上有误</a:t>
            </a:r>
            <a:r>
              <a:rPr lang="en-US" altLang="zh-CN" dirty="0" smtClean="0">
                <a:latin typeface="Arial" charset="0"/>
              </a:rPr>
              <a:t>.</a:t>
            </a:r>
            <a:r>
              <a:rPr lang="zh-CN" altLang="en-US" dirty="0" smtClean="0">
                <a:latin typeface="Arial" charset="0"/>
              </a:rPr>
              <a:t>有</a:t>
            </a:r>
            <a:r>
              <a:rPr lang="zh-CN" altLang="en-US" smtClean="0">
                <a:latin typeface="Arial" charset="0"/>
              </a:rPr>
              <a:t>进程到达时先</a:t>
            </a:r>
            <a:r>
              <a:rPr lang="zh-CN" altLang="en-US" dirty="0" smtClean="0">
                <a:latin typeface="Arial" charset="0"/>
              </a:rPr>
              <a:t>到达，</a:t>
            </a:r>
            <a:r>
              <a:rPr lang="zh-CN" altLang="en-US" dirty="0" smtClean="0">
                <a:latin typeface="Arial" charset="0"/>
              </a:rPr>
              <a:t>后切换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0458027F-CE0E-42EB-A308-404F8CAA3995}" type="slidenum">
              <a:rPr lang="en-US" altLang="zh-CN" smtClean="0"/>
              <a:pPr eaLnBrk="1" hangingPunct="1">
                <a:spcBef>
                  <a:spcPct val="0"/>
                </a:spcBef>
              </a:pPr>
              <a:t>30</a:t>
            </a:fld>
            <a:endParaRPr lang="en-US" altLang="zh-CN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zh-CN" altLang="en-US" smtClean="0">
                <a:latin typeface="Arial" charset="0"/>
              </a:rPr>
              <a:t>不满足实时系统要求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82A09D3F-1D1B-48CF-BDA1-3D3D79B9302F}" type="slidenum">
              <a:rPr lang="en-US" altLang="zh-CN" smtClean="0"/>
              <a:pPr eaLnBrk="1" hangingPunct="1">
                <a:spcBef>
                  <a:spcPct val="0"/>
                </a:spcBef>
              </a:pPr>
              <a:t>31</a:t>
            </a:fld>
            <a:endParaRPr lang="en-US" altLang="zh-CN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zh-CN" altLang="en-US" smtClean="0">
                <a:latin typeface="Arial" charset="0"/>
              </a:rPr>
              <a:t>提交实时任务时一起提交这些信息，若系统能及时处理该任务，调度程序便接收，否则拒绝接收。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A7B4B992-EFE4-472D-9EA2-3D1685328E50}" type="slidenum">
              <a:rPr lang="en-US" altLang="zh-CN" smtClean="0"/>
              <a:pPr eaLnBrk="1" hangingPunct="1">
                <a:spcBef>
                  <a:spcPct val="0"/>
                </a:spcBef>
              </a:pPr>
              <a:t>32</a:t>
            </a:fld>
            <a:endParaRPr lang="en-US" altLang="zh-CN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zh-CN" altLang="en-US" smtClean="0">
                <a:latin typeface="Arial" charset="0"/>
              </a:rPr>
              <a:t>提交实时任务时一起提交这些信息，若系统能及时处理该任务，调度程序便接收，否则拒绝接收。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AF3E0BE0-4452-4826-9CE2-A37F1E92A3B5}" type="slidenum">
              <a:rPr lang="en-US" altLang="zh-CN" smtClean="0"/>
              <a:pPr eaLnBrk="1" hangingPunct="1">
                <a:spcBef>
                  <a:spcPct val="0"/>
                </a:spcBef>
              </a:pPr>
              <a:t>36</a:t>
            </a:fld>
            <a:endParaRPr lang="en-US" altLang="zh-CN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zh-CN" altLang="en-US" smtClean="0">
                <a:latin typeface="Arial" charset="0"/>
              </a:rPr>
              <a:t>截止时间既可以是开始截止时间也可以是完成截止时间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9F620B10-C64A-483C-B803-8AE3EDFAEF6F}" type="slidenum">
              <a:rPr lang="en-US" altLang="zh-CN" smtClean="0"/>
              <a:pPr eaLnBrk="1" hangingPunct="1">
                <a:spcBef>
                  <a:spcPct val="0"/>
                </a:spcBef>
              </a:pPr>
              <a:t>38</a:t>
            </a:fld>
            <a:endParaRPr lang="en-US" altLang="zh-CN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zh-CN" altLang="en-US" smtClean="0">
                <a:latin typeface="Arial" charset="0"/>
              </a:rPr>
              <a:t>松弛度为</a:t>
            </a:r>
            <a:r>
              <a:rPr lang="en-US" altLang="zh-CN" smtClean="0">
                <a:latin typeface="Arial" charset="0"/>
              </a:rPr>
              <a:t>0</a:t>
            </a:r>
            <a:r>
              <a:rPr lang="zh-CN" altLang="en-US" smtClean="0">
                <a:latin typeface="Arial" charset="0"/>
              </a:rPr>
              <a:t>时发生抢占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6C2C5688-4275-499C-A2B1-9BD8184D0F56}" type="slidenum">
              <a:rPr lang="en-US" altLang="zh-CN" smtClean="0"/>
              <a:pPr eaLnBrk="1" hangingPunct="1">
                <a:spcBef>
                  <a:spcPct val="0"/>
                </a:spcBef>
              </a:pPr>
              <a:t>6</a:t>
            </a:fld>
            <a:endParaRPr lang="en-US" altLang="zh-CN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zh-CN" altLang="en-US" smtClean="0">
                <a:latin typeface="Arial" charset="0"/>
              </a:rPr>
              <a:t>问题</a:t>
            </a:r>
            <a:r>
              <a:rPr lang="en-US" altLang="zh-CN" smtClean="0">
                <a:latin typeface="Arial" charset="0"/>
              </a:rPr>
              <a:t>1</a:t>
            </a:r>
            <a:r>
              <a:rPr lang="zh-CN" altLang="en-US" smtClean="0">
                <a:latin typeface="Arial" charset="0"/>
              </a:rPr>
              <a:t>：何时创建</a:t>
            </a:r>
            <a:r>
              <a:rPr lang="en-US" altLang="zh-CN" smtClean="0">
                <a:latin typeface="Arial" charset="0"/>
              </a:rPr>
              <a:t>JCB</a:t>
            </a:r>
            <a:r>
              <a:rPr lang="zh-CN" altLang="en-US" smtClean="0">
                <a:latin typeface="Arial" charset="0"/>
              </a:rPr>
              <a:t>？问题</a:t>
            </a:r>
            <a:r>
              <a:rPr lang="en-US" altLang="zh-CN" smtClean="0">
                <a:latin typeface="Arial" charset="0"/>
              </a:rPr>
              <a:t>2</a:t>
            </a:r>
            <a:r>
              <a:rPr lang="zh-CN" altLang="en-US" smtClean="0">
                <a:latin typeface="Arial" charset="0"/>
              </a:rPr>
              <a:t>：作业调度需要作出哪些决策？</a:t>
            </a:r>
          </a:p>
          <a:p>
            <a:pPr eaLnBrk="1" hangingPunct="1"/>
            <a:r>
              <a:rPr lang="zh-CN" altLang="en-US" smtClean="0">
                <a:latin typeface="Arial" charset="0"/>
              </a:rPr>
              <a:t>讲完作业调度后，提问：作业调度实际上有没有分配处理机？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7158FE08-DB7D-44DB-BD01-A73E538D1431}" type="slidenum">
              <a:rPr lang="en-US" altLang="zh-CN" smtClean="0"/>
              <a:pPr eaLnBrk="1" hangingPunct="1">
                <a:spcBef>
                  <a:spcPct val="0"/>
                </a:spcBef>
              </a:pPr>
              <a:t>42</a:t>
            </a:fld>
            <a:endParaRPr lang="en-US" altLang="zh-CN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zh-CN" altLang="en-US" smtClean="0">
                <a:latin typeface="Arial" charset="0"/>
              </a:rPr>
              <a:t>举例：哲学家进餐问题；生活中的死锁</a:t>
            </a:r>
            <a:r>
              <a:rPr lang="en-US" altLang="zh-CN" smtClean="0">
                <a:latin typeface="Arial" charset="0"/>
              </a:rPr>
              <a:t>——</a:t>
            </a:r>
            <a:r>
              <a:rPr lang="zh-CN" altLang="en-US" smtClean="0">
                <a:latin typeface="Arial" charset="0"/>
              </a:rPr>
              <a:t>塞车，也是竞争资源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37EAAA49-6F9A-451A-91F9-E93CDEDFBC99}" type="slidenum">
              <a:rPr lang="en-US" altLang="zh-CN" smtClean="0"/>
              <a:pPr eaLnBrk="1" hangingPunct="1">
                <a:spcBef>
                  <a:spcPct val="0"/>
                </a:spcBef>
              </a:pPr>
              <a:t>44</a:t>
            </a:fld>
            <a:endParaRPr lang="en-US" altLang="zh-CN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" charset="0"/>
              </a:rPr>
              <a:t>举例：哲学家进餐问题；生活中的死锁</a:t>
            </a:r>
            <a:r>
              <a:rPr lang="en-US" altLang="zh-CN" dirty="0" smtClean="0">
                <a:latin typeface="Arial" charset="0"/>
              </a:rPr>
              <a:t>——</a:t>
            </a:r>
            <a:r>
              <a:rPr lang="zh-CN" altLang="en-US" dirty="0" smtClean="0">
                <a:latin typeface="Arial" charset="0"/>
              </a:rPr>
              <a:t>塞车，也是竞争资源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  <p:sp>
        <p:nvSpPr>
          <p:cNvPr id="9728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fld id="{2492609F-EF3C-4ACD-957F-382962D5AFD2}" type="slidenum">
              <a:rPr kumimoji="0" lang="en-US" altLang="zh-CN" sz="1200" smtClean="0">
                <a:ea typeface="宋体" pitchFamily="2" charset="-122"/>
              </a:rPr>
              <a:pPr eaLnBrk="1" hangingPunct="1"/>
              <a:t>46</a:t>
            </a:fld>
            <a:endParaRPr kumimoji="0" lang="en-US" altLang="zh-CN" sz="1200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fld id="{2B73A870-251C-47BE-879A-B4149F9231B6}" type="slidenum">
              <a:rPr kumimoji="0" lang="en-US" altLang="zh-CN" sz="1200" smtClean="0">
                <a:ea typeface="宋体" pitchFamily="2" charset="-122"/>
              </a:rPr>
              <a:pPr eaLnBrk="1" hangingPunct="1"/>
              <a:t>47</a:t>
            </a:fld>
            <a:endParaRPr kumimoji="0" lang="en-US" altLang="zh-CN" sz="1200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22BC38BC-5AAE-45F3-BDA0-729FF8A06D7A}" type="slidenum">
              <a:rPr lang="en-US" altLang="zh-CN" smtClean="0"/>
              <a:pPr eaLnBrk="1" hangingPunct="1">
                <a:spcBef>
                  <a:spcPct val="0"/>
                </a:spcBef>
              </a:pPr>
              <a:t>54</a:t>
            </a:fld>
            <a:endParaRPr lang="en-US" altLang="zh-CN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zh-CN" altLang="en-US" smtClean="0">
                <a:latin typeface="Arial" charset="0"/>
              </a:rPr>
              <a:t>保证资金的安全指能保证资金能够周转开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388DDCE9-682B-4739-9828-7E671E665230}" type="slidenum">
              <a:rPr lang="en-US" altLang="zh-CN" smtClean="0"/>
              <a:pPr eaLnBrk="1" hangingPunct="1">
                <a:spcBef>
                  <a:spcPct val="0"/>
                </a:spcBef>
              </a:pPr>
              <a:t>60</a:t>
            </a:fld>
            <a:endParaRPr lang="en-US" altLang="zh-CN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18905AA2-77B9-4C9B-994E-F347E88D4EE2}" type="slidenum">
              <a:rPr lang="en-US" altLang="zh-CN" smtClean="0"/>
              <a:pPr eaLnBrk="1" hangingPunct="1">
                <a:spcBef>
                  <a:spcPct val="0"/>
                </a:spcBef>
              </a:pPr>
              <a:t>61</a:t>
            </a:fld>
            <a:endParaRPr lang="en-US" altLang="zh-CN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31961C11-7380-4FEE-A1A4-8EFC21F39282}" type="slidenum">
              <a:rPr lang="en-US" altLang="zh-CN" smtClean="0"/>
              <a:pPr eaLnBrk="1" hangingPunct="1">
                <a:spcBef>
                  <a:spcPct val="0"/>
                </a:spcBef>
              </a:pPr>
              <a:t>62</a:t>
            </a:fld>
            <a:endParaRPr lang="en-US" altLang="zh-CN" smtClean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072B7D81-5926-4E20-B0A9-E3DEAD9049B7}" type="slidenum">
              <a:rPr lang="en-US" altLang="zh-CN" smtClean="0"/>
              <a:pPr eaLnBrk="1" hangingPunct="1">
                <a:spcBef>
                  <a:spcPct val="0"/>
                </a:spcBef>
              </a:pPr>
              <a:t>63</a:t>
            </a:fld>
            <a:endParaRPr lang="en-US" altLang="zh-CN" smtClean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zh-CN" altLang="en-US" smtClean="0">
                <a:latin typeface="Arial" charset="0"/>
              </a:rPr>
              <a:t>括号里的先不看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9D83A3CB-04AB-4EEA-919B-B19F75639875}" type="slidenum">
              <a:rPr lang="en-US" altLang="zh-CN" smtClean="0"/>
              <a:pPr eaLnBrk="1" hangingPunct="1">
                <a:spcBef>
                  <a:spcPct val="0"/>
                </a:spcBef>
              </a:pPr>
              <a:t>64</a:t>
            </a:fld>
            <a:endParaRPr lang="en-US" altLang="zh-CN" smtClean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en-US" altLang="zh-CN" smtClean="0">
                <a:latin typeface="Arial" charset="0"/>
              </a:rPr>
              <a:t>“</a:t>
            </a:r>
            <a:r>
              <a:rPr lang="zh-CN" altLang="en-US" smtClean="0">
                <a:latin typeface="Arial" charset="0"/>
              </a:rPr>
              <a:t>书上”的必须改为了“还可”，因为还存在鸵鸟算法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8445DB21-89A0-4A9D-A1FB-308CC1A20C27}" type="slidenum">
              <a:rPr lang="en-US" altLang="zh-CN" smtClean="0"/>
              <a:pPr eaLnBrk="1" hangingPunct="1">
                <a:spcBef>
                  <a:spcPct val="0"/>
                </a:spcBef>
              </a:pPr>
              <a:t>8</a:t>
            </a:fld>
            <a:endParaRPr lang="en-US" altLang="zh-CN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zh-CN" altLang="en-US" smtClean="0">
                <a:latin typeface="Arial" charset="0"/>
              </a:rPr>
              <a:t>几次上下文切换？</a:t>
            </a:r>
            <a:r>
              <a:rPr lang="en-US" altLang="zh-CN" smtClean="0">
                <a:latin typeface="Arial" charset="0"/>
              </a:rPr>
              <a:t>——2</a:t>
            </a:r>
            <a:r>
              <a:rPr lang="zh-CN" altLang="en-US" smtClean="0">
                <a:latin typeface="Arial" charset="0"/>
              </a:rPr>
              <a:t>次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4E786924-BAC8-40E0-8EFD-B2E98864C869}" type="slidenum">
              <a:rPr lang="en-US" altLang="zh-CN" smtClean="0"/>
              <a:pPr eaLnBrk="1" hangingPunct="1">
                <a:spcBef>
                  <a:spcPct val="0"/>
                </a:spcBef>
              </a:pPr>
              <a:t>10</a:t>
            </a:fld>
            <a:endParaRPr lang="en-US" altLang="zh-CN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zh-CN" altLang="en-US" smtClean="0">
                <a:latin typeface="Arial" charset="0"/>
              </a:rPr>
              <a:t>开销大在哪里？</a:t>
            </a:r>
            <a:r>
              <a:rPr lang="en-US" altLang="zh-CN" smtClean="0">
                <a:latin typeface="Arial" charset="0"/>
              </a:rPr>
              <a:t>——</a:t>
            </a:r>
            <a:r>
              <a:rPr lang="zh-CN" altLang="en-US" smtClean="0">
                <a:latin typeface="Arial" charset="0"/>
              </a:rPr>
              <a:t>上下文切换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ACC5E76D-7267-46ED-BF51-B80AB695F032}" type="slidenum">
              <a:rPr lang="en-US" altLang="zh-CN" smtClean="0"/>
              <a:pPr eaLnBrk="1" hangingPunct="1">
                <a:spcBef>
                  <a:spcPct val="0"/>
                </a:spcBef>
              </a:pPr>
              <a:t>12</a:t>
            </a:fld>
            <a:endParaRPr lang="en-US" altLang="zh-CN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zh-CN" altLang="en-US" smtClean="0">
                <a:latin typeface="Arial" charset="0"/>
              </a:rPr>
              <a:t>进程调度：一次调</a:t>
            </a:r>
            <a:r>
              <a:rPr lang="en-US" altLang="zh-CN" smtClean="0">
                <a:latin typeface="Arial" charset="0"/>
              </a:rPr>
              <a:t>1</a:t>
            </a:r>
            <a:r>
              <a:rPr lang="zh-CN" altLang="en-US" smtClean="0">
                <a:latin typeface="Arial" charset="0"/>
              </a:rPr>
              <a:t>个；作业调度和中程调度：一次调</a:t>
            </a:r>
            <a:r>
              <a:rPr lang="en-US" altLang="zh-CN" smtClean="0">
                <a:latin typeface="Arial" charset="0"/>
              </a:rPr>
              <a:t>1</a:t>
            </a:r>
            <a:r>
              <a:rPr lang="zh-CN" altLang="en-US" smtClean="0">
                <a:latin typeface="Arial" charset="0"/>
              </a:rPr>
              <a:t>个或几个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7D67BD89-E4CB-4E11-9E41-1E8212BDCB16}" type="slidenum">
              <a:rPr lang="en-US" altLang="zh-CN" smtClean="0"/>
              <a:pPr eaLnBrk="1" hangingPunct="1">
                <a:spcBef>
                  <a:spcPct val="0"/>
                </a:spcBef>
              </a:pPr>
              <a:t>13</a:t>
            </a:fld>
            <a:endParaRPr lang="en-US" altLang="zh-CN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zh-CN" altLang="en-US" smtClean="0">
                <a:latin typeface="Arial" charset="0"/>
              </a:rPr>
              <a:t>这里给出的模型是一些典型情况，并非一定是这样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AF0D8590-1C95-49DF-8D54-01D720FBF898}" type="slidenum">
              <a:rPr lang="en-US" altLang="zh-CN" smtClean="0"/>
              <a:pPr eaLnBrk="1" hangingPunct="1">
                <a:spcBef>
                  <a:spcPct val="0"/>
                </a:spcBef>
              </a:pPr>
              <a:t>16</a:t>
            </a:fld>
            <a:endParaRPr lang="en-US" altLang="zh-CN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zh-CN" altLang="en-US" smtClean="0">
                <a:latin typeface="Arial" charset="0"/>
              </a:rPr>
              <a:t>对于用户而言，有哪些需求？</a:t>
            </a:r>
          </a:p>
          <a:p>
            <a:pPr eaLnBrk="1" hangingPunct="1"/>
            <a:r>
              <a:rPr lang="zh-CN" altLang="en-US" smtClean="0">
                <a:latin typeface="Arial" charset="0"/>
              </a:rPr>
              <a:t>周转时间概念也可用于进程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8A738FB5-A756-4D71-B3EF-2DAE7A7E3716}" type="slidenum">
              <a:rPr lang="en-US" altLang="zh-CN" smtClean="0"/>
              <a:pPr eaLnBrk="1" hangingPunct="1">
                <a:spcBef>
                  <a:spcPct val="0"/>
                </a:spcBef>
              </a:pPr>
              <a:t>19</a:t>
            </a:fld>
            <a:endParaRPr lang="en-US" altLang="zh-CN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zh-CN" altLang="en-US" smtClean="0">
                <a:latin typeface="Arial" charset="0"/>
              </a:rPr>
              <a:t>非抢占调度方式，为何？可能有基于</a:t>
            </a:r>
            <a:r>
              <a:rPr lang="en-US" altLang="zh-CN" smtClean="0">
                <a:latin typeface="Arial" charset="0"/>
              </a:rPr>
              <a:t>FCFS</a:t>
            </a:r>
            <a:r>
              <a:rPr lang="zh-CN" altLang="en-US" smtClean="0">
                <a:latin typeface="Arial" charset="0"/>
              </a:rPr>
              <a:t>的抢占调度么？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27A54429-8925-451C-9CFD-82E06A2ECC7C}" type="slidenum">
              <a:rPr lang="en-US" altLang="zh-CN" smtClean="0"/>
              <a:pPr eaLnBrk="1" hangingPunct="1">
                <a:spcBef>
                  <a:spcPct val="0"/>
                </a:spcBef>
              </a:pPr>
              <a:t>20</a:t>
            </a:fld>
            <a:endParaRPr lang="en-US" altLang="zh-CN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zh-CN" altLang="en-US" smtClean="0">
                <a:latin typeface="Arial" charset="0"/>
              </a:rPr>
              <a:t>可抢占也可非抢占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2063F1-0BC5-4C5C-A0BB-A2C157523C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5694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3B54AC-3A87-4FEE-97BF-96EEBB6AAA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7733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7451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7451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C5EBB3-5A85-4FB7-9B0D-5E6D35DD7F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8261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7280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4756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0745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240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280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068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8216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763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512170-A971-4DF1-A1D1-9869A124CC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39499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127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2276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805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66AFF7-94EF-4DFE-A21A-B23C1DCA14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84721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22BF15-1BE7-4CAF-A749-041C53F9D9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5376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14C582-1687-4464-9BD8-150C02CABF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55716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F1B7CE-30E4-49E3-BF65-9E81AC18BA3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71001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1C16CE-513F-44EA-AB98-D9D518E41F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95580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D10ADD-30E1-47B3-86F2-2D85F73AE2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75127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974651-3775-4E6D-9B2A-D1CD822272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0600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AB377-8EB3-4358-8138-232C955C07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434418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A74583-99B3-4216-99A0-DAF8292AD2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274656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8F853B-ADA8-4461-905E-1E4753F6BC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388342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3CA20A-92AA-4D7D-BCE5-8EEE52BCF4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32269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7451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7451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7D1D9F-BFF9-4C6B-9F2C-6459236A0F6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4700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5ADE6C-89EA-41A4-A7BE-78A7A382D8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0163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3C1CE0-98F8-43BE-9228-DF871D61E75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3561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9C1D45-19D6-4C59-96F1-09B90A4E63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8736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3A4BFC-1988-48B0-AF41-A41C0295B7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2255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B09DD8-B6FA-4EC2-90BF-24D0314329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073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0BCD7A-C392-41E4-AD03-A4F97CC224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895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7"/>
          <p:cNvGrpSpPr>
            <a:grpSpLocks noChangeAspect="1"/>
          </p:cNvGrpSpPr>
          <p:nvPr userDrawn="1"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032" name="Picture 12" descr="서브배경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836613"/>
              <a:ext cx="9144000" cy="6021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3" name="Picture 11" descr="서브바3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836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6962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kumimoji="0"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FontTx/>
              <a:buNone/>
              <a:defRPr kumimoji="0"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kumimoji="0"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84F1E32-750D-47FD-92DB-B3C43438A2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  <a:ea typeface="楷体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  <a:ea typeface="楷体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  <a:ea typeface="楷体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Blip>
          <a:blip r:embed="rId15"/>
        </a:buBlip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Blip>
          <a:blip r:embed="rId15"/>
        </a:buBlip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Blip>
          <a:blip r:embed="rId15"/>
        </a:buBlip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Blip>
          <a:blip r:embed="rId15"/>
        </a:buBlip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1">
              <a:lnSpc>
                <a:spcPct val="100000"/>
              </a:lnSpc>
              <a:spcBef>
                <a:spcPct val="0"/>
              </a:spcBef>
              <a:buFontTx/>
              <a:buNone/>
              <a:defRPr kumimoji="0" sz="1400">
                <a:latin typeface="+mn-lt"/>
                <a:ea typeface="Gulim" pitchFamily="34" charset="-127"/>
              </a:defRPr>
            </a:lvl1pPr>
          </a:lstStyle>
          <a:p>
            <a:pPr>
              <a:defRPr/>
            </a:pPr>
            <a:endParaRPr lang="en-US"/>
          </a:p>
        </p:txBody>
      </p:sp>
      <p:grpSp>
        <p:nvGrpSpPr>
          <p:cNvPr id="2051" name="Group 25"/>
          <p:cNvGrpSpPr>
            <a:grpSpLocks/>
          </p:cNvGrpSpPr>
          <p:nvPr userDrawn="1"/>
        </p:nvGrpSpPr>
        <p:grpSpPr bwMode="auto">
          <a:xfrm>
            <a:off x="0" y="1670050"/>
            <a:ext cx="9144000" cy="5143500"/>
            <a:chOff x="0" y="1052"/>
            <a:chExt cx="5760" cy="3240"/>
          </a:xfrm>
        </p:grpSpPr>
        <p:pic>
          <p:nvPicPr>
            <p:cNvPr id="2052" name="그림 34" descr="Open.png"/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052"/>
              <a:ext cx="5760" cy="2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3" name="Picture 17" descr="빌딩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341"/>
              <a:ext cx="1247" cy="1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4" name="Picture 18" descr="컴퓨터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9" y="2387"/>
              <a:ext cx="1715" cy="1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ulim" pitchFamily="34" charset="-127"/>
          <a:ea typeface="宋体" pitchFamily="2" charset="-122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ulim" pitchFamily="34" charset="-127"/>
          <a:ea typeface="宋体" pitchFamily="2" charset="-122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ulim" pitchFamily="34" charset="-127"/>
          <a:ea typeface="宋体" pitchFamily="2" charset="-122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ulim" pitchFamily="34" charset="-127"/>
          <a:ea typeface="宋体" pitchFamily="2" charset="-122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ulim" pitchFamily="34" charset="-127"/>
          <a:ea typeface="宋体" pitchFamily="2" charset="-122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ulim" pitchFamily="34" charset="-127"/>
          <a:ea typeface="宋体" pitchFamily="2" charset="-122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ulim" pitchFamily="34" charset="-127"/>
          <a:ea typeface="宋体" pitchFamily="2" charset="-122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ulim" pitchFamily="34" charset="-127"/>
          <a:ea typeface="宋体" pitchFamily="2" charset="-122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 noChangeAspect="1"/>
          </p:cNvGrpSpPr>
          <p:nvPr userDrawn="1"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080" name="Picture 12" descr="서브배경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836613"/>
              <a:ext cx="9144000" cy="6021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1" name="Picture 11" descr="서브바3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836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7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6962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6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0359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kumimoji="0"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0360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FontTx/>
              <a:buNone/>
              <a:defRPr kumimoji="0"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036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kumimoji="0"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E1D484CF-645D-4359-BA12-BB85A1BBC4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  <a:ea typeface="楷体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  <a:ea typeface="楷体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  <a:ea typeface="楷体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Blip>
          <a:blip r:embed="rId15"/>
        </a:buBlip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Blip>
          <a:blip r:embed="rId15"/>
        </a:buBlip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Blip>
          <a:blip r:embed="rId15"/>
        </a:buBlip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Blip>
          <a:blip r:embed="rId15"/>
        </a:buBlip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png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3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9.png"/><Relationship Id="rId5" Type="http://schemas.openxmlformats.org/officeDocument/2006/relationships/image" Target="../media/image28.wmf"/><Relationship Id="rId4" Type="http://schemas.openxmlformats.org/officeDocument/2006/relationships/oleObject" Target="../embeddings/oleObject6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6.png"/><Relationship Id="rId11" Type="http://schemas.openxmlformats.org/officeDocument/2006/relationships/image" Target="../media/image19.jpeg"/><Relationship Id="rId5" Type="http://schemas.openxmlformats.org/officeDocument/2006/relationships/image" Target="../media/image15.png"/><Relationship Id="rId10" Type="http://schemas.openxmlformats.org/officeDocument/2006/relationships/image" Target="../media/image9.jpeg"/><Relationship Id="rId4" Type="http://schemas.openxmlformats.org/officeDocument/2006/relationships/image" Target="../media/image14.png"/><Relationship Id="rId9" Type="http://schemas.openxmlformats.org/officeDocument/2006/relationships/image" Target="../media/image8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png"/><Relationship Id="rId5" Type="http://schemas.openxmlformats.org/officeDocument/2006/relationships/image" Target="../media/image32.wmf"/><Relationship Id="rId4" Type="http://schemas.openxmlformats.org/officeDocument/2006/relationships/oleObject" Target="../embeddings/oleObject8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31.png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png"/><Relationship Id="rId5" Type="http://schemas.openxmlformats.org/officeDocument/2006/relationships/image" Target="../media/image35.emf"/><Relationship Id="rId4" Type="http://schemas.openxmlformats.org/officeDocument/2006/relationships/oleObject" Target="../embeddings/oleObject10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1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.png"/><Relationship Id="rId4" Type="http://schemas.openxmlformats.org/officeDocument/2006/relationships/image" Target="../media/image40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.png"/><Relationship Id="rId4" Type="http://schemas.openxmlformats.org/officeDocument/2006/relationships/image" Target="../media/image41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comments" Target="../comments/comment1.xml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17.bin"/><Relationship Id="rId4" Type="http://schemas.openxmlformats.org/officeDocument/2006/relationships/slide" Target="slide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46.wmf"/><Relationship Id="rId4" Type="http://schemas.openxmlformats.org/officeDocument/2006/relationships/oleObject" Target="../embeddings/oleObject19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9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9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9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9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1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50.wmf"/><Relationship Id="rId4" Type="http://schemas.openxmlformats.org/officeDocument/2006/relationships/oleObject" Target="../embeddings/oleObject22.bin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2.wmf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51.wmf"/><Relationship Id="rId4" Type="http://schemas.openxmlformats.org/officeDocument/2006/relationships/oleObject" Target="../embeddings/oleObject23.bin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53.emf"/><Relationship Id="rId4" Type="http://schemas.openxmlformats.org/officeDocument/2006/relationships/oleObject" Target="../embeddings/oleObject2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10" Type="http://schemas.openxmlformats.org/officeDocument/2006/relationships/image" Target="../media/image1.png"/><Relationship Id="rId4" Type="http://schemas.openxmlformats.org/officeDocument/2006/relationships/image" Target="../media/image56.pn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3429000" y="3886200"/>
            <a:ext cx="5461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latin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3600" b="1">
                <a:latin typeface="楷体_GB2312" pitchFamily="49" charset="-122"/>
              </a:rPr>
              <a:t>第三章 处理机调度与死锁</a:t>
            </a:r>
          </a:p>
        </p:txBody>
      </p:sp>
      <p:pic>
        <p:nvPicPr>
          <p:cNvPr id="4099" name="Picture 12" descr="bs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979383">
            <a:off x="587375" y="1169988"/>
            <a:ext cx="202247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13" descr="linu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b="2689"/>
          <a:stretch>
            <a:fillRect/>
          </a:stretch>
        </p:blipFill>
        <p:spPr bwMode="auto">
          <a:xfrm rot="1013624">
            <a:off x="6858000" y="914400"/>
            <a:ext cx="1116013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14" descr="windows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685800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16" descr="mac-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8935">
            <a:off x="7162800" y="5334000"/>
            <a:ext cx="990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18" descr="android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038031">
            <a:off x="4343400" y="4572000"/>
            <a:ext cx="1666875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4" name="Text Box 19"/>
          <p:cNvSpPr txBox="1">
            <a:spLocks noChangeArrowheads="1"/>
          </p:cNvSpPr>
          <p:nvPr/>
        </p:nvSpPr>
        <p:spPr bwMode="auto">
          <a:xfrm>
            <a:off x="4114800" y="3048000"/>
            <a:ext cx="33956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latin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3600" b="1">
                <a:latin typeface="楷体_GB2312" pitchFamily="49" charset="-122"/>
              </a:rPr>
              <a:t>计算机操作系统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129088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altLang="zh-CN" sz="2400" smtClean="0">
                <a:solidFill>
                  <a:srgbClr val="3333CC"/>
                </a:solidFill>
              </a:rPr>
              <a:t>3. </a:t>
            </a:r>
            <a:r>
              <a:rPr lang="zh-CN" altLang="en-US" sz="2400" smtClean="0">
                <a:solidFill>
                  <a:srgbClr val="3333CC"/>
                </a:solidFill>
              </a:rPr>
              <a:t>进程调度方式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sz="2400" smtClean="0"/>
              <a:t>2) </a:t>
            </a:r>
            <a:r>
              <a:rPr lang="zh-CN" altLang="en-US" sz="2400" smtClean="0">
                <a:solidFill>
                  <a:srgbClr val="FF0000"/>
                </a:solidFill>
              </a:rPr>
              <a:t>抢占方式</a:t>
            </a:r>
            <a:r>
              <a:rPr lang="en-US" altLang="zh-CN" sz="2400" smtClean="0"/>
              <a:t>(Preemptive Mode)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sz="2400" smtClean="0"/>
              <a:t>    </a:t>
            </a:r>
            <a:r>
              <a:rPr lang="zh-CN" altLang="en-US" sz="2400" smtClean="0"/>
              <a:t>抢占调度原则：</a:t>
            </a:r>
          </a:p>
          <a:p>
            <a:pPr marL="990600" lvl="1" indent="-533400" eaLnBrk="1" hangingPunct="1">
              <a:buFont typeface="Wingdings" pitchFamily="2" charset="2"/>
              <a:buAutoNum type="arabicParenBoth"/>
            </a:pPr>
            <a:r>
              <a:rPr lang="zh-CN" altLang="en-US" sz="2400" smtClean="0"/>
              <a:t>优先权原则。</a:t>
            </a:r>
          </a:p>
          <a:p>
            <a:pPr marL="990600" lvl="1" indent="-533400" eaLnBrk="1" hangingPunct="1">
              <a:buFont typeface="Wingdings" pitchFamily="2" charset="2"/>
              <a:buAutoNum type="arabicParenBoth"/>
            </a:pPr>
            <a:r>
              <a:rPr lang="zh-CN" altLang="en-US" sz="2400" smtClean="0"/>
              <a:t>短进程优先原则。</a:t>
            </a:r>
          </a:p>
          <a:p>
            <a:pPr marL="990600" lvl="1" indent="-533400" eaLnBrk="1" hangingPunct="1">
              <a:buFont typeface="Wingdings" pitchFamily="2" charset="2"/>
              <a:buAutoNum type="arabicParenBoth"/>
            </a:pPr>
            <a:r>
              <a:rPr lang="zh-CN" altLang="en-US" sz="2400" smtClean="0"/>
              <a:t>时间片原则。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3333CC"/>
                </a:solidFill>
              </a:rPr>
              <a:t>优点</a:t>
            </a:r>
            <a:r>
              <a:rPr lang="zh-CN" altLang="en-US" sz="2400" smtClean="0"/>
              <a:t>：可防止一个长进程长时间占用处理机，能为大多数进程提供更公平的服务，能满足实时任务的需要。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3333CC"/>
                </a:solidFill>
              </a:rPr>
              <a:t>缺点</a:t>
            </a:r>
            <a:r>
              <a:rPr lang="zh-CN" altLang="en-US" sz="2400" smtClean="0"/>
              <a:t>：开销较大。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3.1 </a:t>
            </a:r>
            <a:r>
              <a:rPr lang="zh-CN" altLang="en-US" smtClean="0"/>
              <a:t>处理机的调度层次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381000" y="914400"/>
            <a:ext cx="6635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800">
                <a:latin typeface="楷体_GB2312" pitchFamily="49" charset="-122"/>
              </a:rPr>
              <a:t>3.1.2 </a:t>
            </a:r>
            <a:r>
              <a:rPr kumimoji="0" lang="zh-CN" altLang="en-US" sz="2800">
                <a:latin typeface="楷体_GB2312" pitchFamily="49" charset="-122"/>
              </a:rPr>
              <a:t>低级调度</a:t>
            </a:r>
            <a:r>
              <a:rPr kumimoji="0" lang="en-US" altLang="zh-CN" sz="2800">
                <a:latin typeface="楷体_GB2312" pitchFamily="49" charset="-122"/>
              </a:rPr>
              <a:t>(Low Level scheduling)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7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7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07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07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07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07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3.1 </a:t>
            </a:r>
            <a:r>
              <a:rPr lang="zh-CN" altLang="en-US" sz="3200" smtClean="0"/>
              <a:t>处理机的调度层次</a:t>
            </a:r>
          </a:p>
        </p:txBody>
      </p:sp>
      <p:sp>
        <p:nvSpPr>
          <p:cNvPr id="6147" name="Text Box 17"/>
          <p:cNvSpPr txBox="1">
            <a:spLocks noChangeArrowheads="1"/>
          </p:cNvSpPr>
          <p:nvPr/>
        </p:nvSpPr>
        <p:spPr bwMode="auto">
          <a:xfrm>
            <a:off x="593725" y="858838"/>
            <a:ext cx="6005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2400">
                <a:latin typeface="楷体_GB2312" pitchFamily="49" charset="-122"/>
              </a:rPr>
              <a:t>三种调度：高级调度、低级调度、中级调度</a:t>
            </a:r>
          </a:p>
        </p:txBody>
      </p:sp>
      <p:grpSp>
        <p:nvGrpSpPr>
          <p:cNvPr id="6148" name="Group 96"/>
          <p:cNvGrpSpPr>
            <a:grpSpLocks/>
          </p:cNvGrpSpPr>
          <p:nvPr/>
        </p:nvGrpSpPr>
        <p:grpSpPr bwMode="auto">
          <a:xfrm>
            <a:off x="381000" y="1676400"/>
            <a:ext cx="8439150" cy="4468813"/>
            <a:chOff x="204" y="816"/>
            <a:chExt cx="5316" cy="2815"/>
          </a:xfrm>
        </p:grpSpPr>
        <p:pic>
          <p:nvPicPr>
            <p:cNvPr id="6149" name="Picture 9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4" y="2064"/>
              <a:ext cx="1278" cy="8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50" name="Picture 9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6" y="816"/>
              <a:ext cx="720" cy="6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151" name="Rectangle 66"/>
            <p:cNvSpPr>
              <a:spLocks noChangeArrowheads="1"/>
            </p:cNvSpPr>
            <p:nvPr/>
          </p:nvSpPr>
          <p:spPr bwMode="auto">
            <a:xfrm>
              <a:off x="385" y="2296"/>
              <a:ext cx="1588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hangingPunct="1">
                <a:buFontTx/>
                <a:buChar char="•"/>
              </a:pPr>
              <a:endParaRPr lang="zh-CN" altLang="en-US" sz="2400" b="0"/>
            </a:p>
          </p:txBody>
        </p:sp>
        <p:sp>
          <p:nvSpPr>
            <p:cNvPr id="6152" name="Oval 67"/>
            <p:cNvSpPr>
              <a:spLocks noChangeArrowheads="1"/>
            </p:cNvSpPr>
            <p:nvPr/>
          </p:nvSpPr>
          <p:spPr bwMode="auto">
            <a:xfrm>
              <a:off x="1791" y="2341"/>
              <a:ext cx="91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hangingPunct="1">
                <a:buFontTx/>
                <a:buChar char="•"/>
              </a:pPr>
              <a:endParaRPr lang="zh-CN" altLang="en-US" sz="2400" b="0"/>
            </a:p>
          </p:txBody>
        </p:sp>
        <p:sp>
          <p:nvSpPr>
            <p:cNvPr id="6153" name="Oval 68"/>
            <p:cNvSpPr>
              <a:spLocks noChangeArrowheads="1"/>
            </p:cNvSpPr>
            <p:nvPr/>
          </p:nvSpPr>
          <p:spPr bwMode="auto">
            <a:xfrm>
              <a:off x="1428" y="2341"/>
              <a:ext cx="91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hangingPunct="1">
                <a:buFontTx/>
                <a:buChar char="•"/>
              </a:pPr>
              <a:endParaRPr lang="zh-CN" altLang="en-US" sz="2400" b="0"/>
            </a:p>
          </p:txBody>
        </p:sp>
        <p:sp>
          <p:nvSpPr>
            <p:cNvPr id="6154" name="Oval 69"/>
            <p:cNvSpPr>
              <a:spLocks noChangeArrowheads="1"/>
            </p:cNvSpPr>
            <p:nvPr/>
          </p:nvSpPr>
          <p:spPr bwMode="auto">
            <a:xfrm>
              <a:off x="1247" y="2341"/>
              <a:ext cx="91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hangingPunct="1">
                <a:buFontTx/>
                <a:buChar char="•"/>
              </a:pPr>
              <a:endParaRPr lang="zh-CN" altLang="en-US" sz="2400" b="0"/>
            </a:p>
          </p:txBody>
        </p:sp>
        <p:sp>
          <p:nvSpPr>
            <p:cNvPr id="6155" name="Oval 70"/>
            <p:cNvSpPr>
              <a:spLocks noChangeArrowheads="1"/>
            </p:cNvSpPr>
            <p:nvPr/>
          </p:nvSpPr>
          <p:spPr bwMode="auto">
            <a:xfrm>
              <a:off x="1065" y="2341"/>
              <a:ext cx="91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hangingPunct="1">
                <a:buFontTx/>
                <a:buChar char="•"/>
              </a:pPr>
              <a:endParaRPr lang="zh-CN" altLang="en-US" sz="2400" b="0"/>
            </a:p>
          </p:txBody>
        </p:sp>
        <p:sp>
          <p:nvSpPr>
            <p:cNvPr id="6156" name="Oval 71"/>
            <p:cNvSpPr>
              <a:spLocks noChangeArrowheads="1"/>
            </p:cNvSpPr>
            <p:nvPr/>
          </p:nvSpPr>
          <p:spPr bwMode="auto">
            <a:xfrm>
              <a:off x="884" y="2341"/>
              <a:ext cx="91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hangingPunct="1">
                <a:buFontTx/>
                <a:buChar char="•"/>
              </a:pPr>
              <a:endParaRPr lang="zh-CN" altLang="en-US" sz="2400" b="0"/>
            </a:p>
          </p:txBody>
        </p:sp>
        <p:sp>
          <p:nvSpPr>
            <p:cNvPr id="6157" name="Oval 72"/>
            <p:cNvSpPr>
              <a:spLocks noChangeArrowheads="1"/>
            </p:cNvSpPr>
            <p:nvPr/>
          </p:nvSpPr>
          <p:spPr bwMode="auto">
            <a:xfrm>
              <a:off x="521" y="2080"/>
              <a:ext cx="91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hangingPunct="1">
                <a:buFontTx/>
                <a:buChar char="•"/>
              </a:pPr>
              <a:endParaRPr lang="zh-CN" altLang="en-US" sz="2400" b="0"/>
            </a:p>
          </p:txBody>
        </p:sp>
        <p:sp>
          <p:nvSpPr>
            <p:cNvPr id="6158" name="Oval 73"/>
            <p:cNvSpPr>
              <a:spLocks noChangeArrowheads="1"/>
            </p:cNvSpPr>
            <p:nvPr/>
          </p:nvSpPr>
          <p:spPr bwMode="auto">
            <a:xfrm>
              <a:off x="1610" y="2341"/>
              <a:ext cx="91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hangingPunct="1">
                <a:buFontTx/>
                <a:buChar char="•"/>
              </a:pPr>
              <a:endParaRPr lang="zh-CN" altLang="en-US" sz="2400" b="0"/>
            </a:p>
          </p:txBody>
        </p:sp>
        <p:sp>
          <p:nvSpPr>
            <p:cNvPr id="6159" name="AutoShape 74"/>
            <p:cNvSpPr>
              <a:spLocks noChangeArrowheads="1"/>
            </p:cNvSpPr>
            <p:nvPr/>
          </p:nvSpPr>
          <p:spPr bwMode="auto">
            <a:xfrm>
              <a:off x="3515" y="2296"/>
              <a:ext cx="590" cy="91"/>
            </a:xfrm>
            <a:prstGeom prst="leftRightArrow">
              <a:avLst>
                <a:gd name="adj1" fmla="val 50000"/>
                <a:gd name="adj2" fmla="val 1296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hangingPunct="1">
                <a:buFontTx/>
                <a:buChar char="•"/>
              </a:pPr>
              <a:endParaRPr lang="zh-CN" altLang="en-US" sz="2400" b="0"/>
            </a:p>
          </p:txBody>
        </p:sp>
        <p:sp>
          <p:nvSpPr>
            <p:cNvPr id="6160" name="AutoShape 75"/>
            <p:cNvSpPr>
              <a:spLocks noChangeArrowheads="1"/>
            </p:cNvSpPr>
            <p:nvPr/>
          </p:nvSpPr>
          <p:spPr bwMode="auto">
            <a:xfrm>
              <a:off x="2789" y="1525"/>
              <a:ext cx="91" cy="363"/>
            </a:xfrm>
            <a:prstGeom prst="upDownArrow">
              <a:avLst>
                <a:gd name="adj1" fmla="val 50000"/>
                <a:gd name="adj2" fmla="val 7978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hangingPunct="1">
                <a:buFontTx/>
                <a:buChar char="•"/>
              </a:pPr>
              <a:endParaRPr lang="zh-CN" altLang="en-US" sz="2400" b="0"/>
            </a:p>
          </p:txBody>
        </p:sp>
        <p:sp>
          <p:nvSpPr>
            <p:cNvPr id="6161" name="AutoShape 76"/>
            <p:cNvSpPr>
              <a:spLocks noChangeArrowheads="1"/>
            </p:cNvSpPr>
            <p:nvPr/>
          </p:nvSpPr>
          <p:spPr bwMode="auto">
            <a:xfrm>
              <a:off x="1973" y="2341"/>
              <a:ext cx="499" cy="91"/>
            </a:xfrm>
            <a:prstGeom prst="rightArrow">
              <a:avLst>
                <a:gd name="adj1" fmla="val 50000"/>
                <a:gd name="adj2" fmla="val 13708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hangingPunct="1">
                <a:buFontTx/>
                <a:buChar char="•"/>
              </a:pPr>
              <a:endParaRPr lang="zh-CN" altLang="en-US" sz="2400" b="0"/>
            </a:p>
          </p:txBody>
        </p:sp>
        <p:sp>
          <p:nvSpPr>
            <p:cNvPr id="6162" name="Line 77"/>
            <p:cNvSpPr>
              <a:spLocks noChangeShapeType="1"/>
            </p:cNvSpPr>
            <p:nvPr/>
          </p:nvSpPr>
          <p:spPr bwMode="auto">
            <a:xfrm>
              <a:off x="567" y="1672"/>
              <a:ext cx="0" cy="4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63" name="Oval 78"/>
            <p:cNvSpPr>
              <a:spLocks noChangeArrowheads="1"/>
            </p:cNvSpPr>
            <p:nvPr/>
          </p:nvSpPr>
          <p:spPr bwMode="auto">
            <a:xfrm>
              <a:off x="3288" y="2024"/>
              <a:ext cx="91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hangingPunct="1">
                <a:buFontTx/>
                <a:buChar char="•"/>
              </a:pPr>
              <a:endParaRPr lang="zh-CN" altLang="en-US" sz="2400" b="0"/>
            </a:p>
          </p:txBody>
        </p:sp>
        <p:sp>
          <p:nvSpPr>
            <p:cNvPr id="6164" name="Oval 79"/>
            <p:cNvSpPr>
              <a:spLocks noChangeArrowheads="1"/>
            </p:cNvSpPr>
            <p:nvPr/>
          </p:nvSpPr>
          <p:spPr bwMode="auto">
            <a:xfrm>
              <a:off x="2925" y="2024"/>
              <a:ext cx="91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hangingPunct="1">
                <a:buFontTx/>
                <a:buChar char="•"/>
              </a:pPr>
              <a:endParaRPr lang="zh-CN" altLang="en-US" sz="2400" b="0"/>
            </a:p>
          </p:txBody>
        </p:sp>
        <p:sp>
          <p:nvSpPr>
            <p:cNvPr id="6165" name="Oval 80"/>
            <p:cNvSpPr>
              <a:spLocks noChangeArrowheads="1"/>
            </p:cNvSpPr>
            <p:nvPr/>
          </p:nvSpPr>
          <p:spPr bwMode="auto">
            <a:xfrm>
              <a:off x="2744" y="2024"/>
              <a:ext cx="91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hangingPunct="1">
                <a:buFontTx/>
                <a:buChar char="•"/>
              </a:pPr>
              <a:endParaRPr lang="zh-CN" altLang="en-US" sz="2400" b="0"/>
            </a:p>
          </p:txBody>
        </p:sp>
        <p:sp>
          <p:nvSpPr>
            <p:cNvPr id="6166" name="Oval 81"/>
            <p:cNvSpPr>
              <a:spLocks noChangeArrowheads="1"/>
            </p:cNvSpPr>
            <p:nvPr/>
          </p:nvSpPr>
          <p:spPr bwMode="auto">
            <a:xfrm>
              <a:off x="2562" y="2024"/>
              <a:ext cx="91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hangingPunct="1">
                <a:buFontTx/>
                <a:buChar char="•"/>
              </a:pPr>
              <a:endParaRPr lang="zh-CN" altLang="en-US" sz="2400" b="0"/>
            </a:p>
          </p:txBody>
        </p:sp>
        <p:sp>
          <p:nvSpPr>
            <p:cNvPr id="6167" name="Oval 82"/>
            <p:cNvSpPr>
              <a:spLocks noChangeArrowheads="1"/>
            </p:cNvSpPr>
            <p:nvPr/>
          </p:nvSpPr>
          <p:spPr bwMode="auto">
            <a:xfrm>
              <a:off x="3107" y="2024"/>
              <a:ext cx="91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hangingPunct="1">
                <a:buFontTx/>
                <a:buChar char="•"/>
              </a:pPr>
              <a:endParaRPr lang="zh-CN" altLang="en-US" sz="2400" b="0"/>
            </a:p>
          </p:txBody>
        </p:sp>
        <p:sp>
          <p:nvSpPr>
            <p:cNvPr id="6168" name="Oval 83"/>
            <p:cNvSpPr>
              <a:spLocks noChangeArrowheads="1"/>
            </p:cNvSpPr>
            <p:nvPr/>
          </p:nvSpPr>
          <p:spPr bwMode="auto">
            <a:xfrm>
              <a:off x="3107" y="1298"/>
              <a:ext cx="91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hangingPunct="1">
                <a:buFontTx/>
                <a:buChar char="•"/>
              </a:pPr>
              <a:endParaRPr lang="zh-CN" altLang="en-US" sz="2400" b="0"/>
            </a:p>
          </p:txBody>
        </p:sp>
        <p:sp>
          <p:nvSpPr>
            <p:cNvPr id="6169" name="Line 84"/>
            <p:cNvSpPr>
              <a:spLocks noChangeShapeType="1"/>
            </p:cNvSpPr>
            <p:nvPr/>
          </p:nvSpPr>
          <p:spPr bwMode="auto">
            <a:xfrm flipV="1">
              <a:off x="2200" y="2403"/>
              <a:ext cx="0" cy="7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70" name="Text Box 85"/>
            <p:cNvSpPr txBox="1">
              <a:spLocks noChangeArrowheads="1"/>
            </p:cNvSpPr>
            <p:nvPr/>
          </p:nvSpPr>
          <p:spPr bwMode="auto">
            <a:xfrm>
              <a:off x="1488" y="3113"/>
              <a:ext cx="1211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kumimoji="0" lang="zh-CN" altLang="en-US" sz="2400">
                  <a:solidFill>
                    <a:srgbClr val="0000FF"/>
                  </a:solidFill>
                </a:rPr>
                <a:t>高级调度（作业调度）</a:t>
              </a:r>
            </a:p>
          </p:txBody>
        </p:sp>
        <p:sp>
          <p:nvSpPr>
            <p:cNvPr id="6171" name="Line 86"/>
            <p:cNvSpPr>
              <a:spLocks noChangeShapeType="1"/>
            </p:cNvSpPr>
            <p:nvPr/>
          </p:nvSpPr>
          <p:spPr bwMode="auto">
            <a:xfrm flipH="1">
              <a:off x="2880" y="1661"/>
              <a:ext cx="72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72" name="Text Box 87"/>
            <p:cNvSpPr txBox="1">
              <a:spLocks noChangeArrowheads="1"/>
            </p:cNvSpPr>
            <p:nvPr/>
          </p:nvSpPr>
          <p:spPr bwMode="auto">
            <a:xfrm>
              <a:off x="3552" y="1248"/>
              <a:ext cx="1248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kumimoji="0" lang="zh-CN" altLang="en-US" sz="2400">
                  <a:solidFill>
                    <a:srgbClr val="0000FF"/>
                  </a:solidFill>
                </a:rPr>
                <a:t>低级调度（进程调度）</a:t>
              </a:r>
            </a:p>
          </p:txBody>
        </p:sp>
        <p:sp>
          <p:nvSpPr>
            <p:cNvPr id="6173" name="Line 88"/>
            <p:cNvSpPr>
              <a:spLocks noChangeShapeType="1"/>
            </p:cNvSpPr>
            <p:nvPr/>
          </p:nvSpPr>
          <p:spPr bwMode="auto">
            <a:xfrm flipV="1">
              <a:off x="3787" y="2387"/>
              <a:ext cx="0" cy="7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74" name="Text Box 89"/>
            <p:cNvSpPr txBox="1">
              <a:spLocks noChangeArrowheads="1"/>
            </p:cNvSpPr>
            <p:nvPr/>
          </p:nvSpPr>
          <p:spPr bwMode="auto">
            <a:xfrm>
              <a:off x="3469" y="3097"/>
              <a:ext cx="9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kumimoji="0" lang="zh-CN" altLang="en-US" sz="2400">
                  <a:solidFill>
                    <a:srgbClr val="0000FF"/>
                  </a:solidFill>
                </a:rPr>
                <a:t>中级调度</a:t>
              </a:r>
            </a:p>
          </p:txBody>
        </p:sp>
        <p:sp>
          <p:nvSpPr>
            <p:cNvPr id="6175" name="Text Box 90"/>
            <p:cNvSpPr txBox="1">
              <a:spLocks noChangeArrowheads="1"/>
            </p:cNvSpPr>
            <p:nvPr/>
          </p:nvSpPr>
          <p:spPr bwMode="auto">
            <a:xfrm>
              <a:off x="204" y="1389"/>
              <a:ext cx="11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kumimoji="0" lang="zh-CN" altLang="en-US" sz="2400"/>
                <a:t>新作业到达</a:t>
              </a:r>
            </a:p>
          </p:txBody>
        </p:sp>
        <p:sp>
          <p:nvSpPr>
            <p:cNvPr id="6176" name="Text Box 91"/>
            <p:cNvSpPr txBox="1">
              <a:spLocks noChangeArrowheads="1"/>
            </p:cNvSpPr>
            <p:nvPr/>
          </p:nvSpPr>
          <p:spPr bwMode="auto">
            <a:xfrm>
              <a:off x="768" y="1920"/>
              <a:ext cx="9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kumimoji="0" lang="zh-CN" altLang="en-US" sz="2400"/>
                <a:t>后备队列</a:t>
              </a:r>
            </a:p>
          </p:txBody>
        </p:sp>
        <p:pic>
          <p:nvPicPr>
            <p:cNvPr id="6177" name="Picture 9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6" y="1824"/>
              <a:ext cx="1344" cy="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178" name="Rectangle 95"/>
            <p:cNvSpPr>
              <a:spLocks noChangeArrowheads="1"/>
            </p:cNvSpPr>
            <p:nvPr/>
          </p:nvSpPr>
          <p:spPr bwMode="auto">
            <a:xfrm>
              <a:off x="2304" y="1920"/>
              <a:ext cx="1200" cy="96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prstDash val="dash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hangingPunct="1">
                <a:buFontTx/>
                <a:buChar char="•"/>
              </a:pPr>
              <a:endParaRPr lang="zh-CN" altLang="en-US" sz="2400" b="0"/>
            </a:p>
          </p:txBody>
        </p:sp>
      </p:grpSp>
    </p:spTree>
    <p:extLst>
      <p:ext uri="{BB962C8B-B14F-4D97-AF65-F5344CB8AC3E}">
        <p14:creationId xmlns:p14="http://schemas.microsoft.com/office/powerpoint/2010/main" val="15888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8507413" cy="4391025"/>
          </a:xfrm>
        </p:spPr>
        <p:txBody>
          <a:bodyPr/>
          <a:lstStyle/>
          <a:p>
            <a:pPr marL="0" indent="0" eaLnBrk="1" hangingPunct="1"/>
            <a:r>
              <a:rPr lang="zh-CN" altLang="en-US" sz="2400" smtClean="0"/>
              <a:t>引入的</a:t>
            </a:r>
            <a:r>
              <a:rPr lang="zh-CN" altLang="en-US" sz="2400" smtClean="0">
                <a:solidFill>
                  <a:srgbClr val="3333CC"/>
                </a:solidFill>
              </a:rPr>
              <a:t>主要目的</a:t>
            </a:r>
            <a:r>
              <a:rPr lang="zh-CN" altLang="en-US" sz="2400" smtClean="0"/>
              <a:t>是为了提高内存利用率和系统吞吐量。 使那些</a:t>
            </a:r>
            <a:r>
              <a:rPr lang="zh-CN" altLang="en-US" sz="2400" smtClean="0">
                <a:solidFill>
                  <a:srgbClr val="3333CC"/>
                </a:solidFill>
              </a:rPr>
              <a:t>暂时不能运行</a:t>
            </a:r>
            <a:r>
              <a:rPr lang="zh-CN" altLang="en-US" sz="2400" smtClean="0"/>
              <a:t>的进程不再占用</a:t>
            </a:r>
            <a:r>
              <a:rPr lang="zh-CN" altLang="en-US" sz="2400" smtClean="0">
                <a:solidFill>
                  <a:srgbClr val="3333CC"/>
                </a:solidFill>
              </a:rPr>
              <a:t>内存资源</a:t>
            </a:r>
            <a:r>
              <a:rPr lang="zh-CN" altLang="en-US" sz="2400" smtClean="0"/>
              <a:t>，而将它们</a:t>
            </a:r>
            <a:r>
              <a:rPr lang="zh-CN" altLang="en-US" sz="2400" smtClean="0">
                <a:solidFill>
                  <a:srgbClr val="3333CC"/>
                </a:solidFill>
              </a:rPr>
              <a:t>调至外存</a:t>
            </a:r>
            <a:r>
              <a:rPr lang="zh-CN" altLang="en-US" sz="2400" smtClean="0"/>
              <a:t>上去等待。当这些进程重又具备运行条件且内存又稍有空闲时，由</a:t>
            </a:r>
            <a:r>
              <a:rPr lang="zh-CN" altLang="en-US" sz="2400" smtClean="0">
                <a:solidFill>
                  <a:srgbClr val="3333CC"/>
                </a:solidFill>
              </a:rPr>
              <a:t>中级调度</a:t>
            </a:r>
            <a:r>
              <a:rPr lang="zh-CN" altLang="en-US" sz="2400" smtClean="0"/>
              <a:t>来决定把外存上的那些又具备运行条件的就绪进程</a:t>
            </a:r>
            <a:r>
              <a:rPr lang="zh-CN" altLang="en-US" sz="2400" smtClean="0">
                <a:solidFill>
                  <a:srgbClr val="3333CC"/>
                </a:solidFill>
              </a:rPr>
              <a:t>重新调入内存</a:t>
            </a:r>
            <a:r>
              <a:rPr lang="zh-CN" altLang="en-US" sz="2400" smtClean="0"/>
              <a:t>，并修改其状态为就绪状态，挂在就绪队列上等待进程调度。</a:t>
            </a:r>
          </a:p>
          <a:p>
            <a:pPr marL="0" indent="0" eaLnBrk="1" hangingPunct="1"/>
            <a:r>
              <a:rPr lang="zh-CN" altLang="en-US" sz="2400" smtClean="0">
                <a:solidFill>
                  <a:srgbClr val="3333CC"/>
                </a:solidFill>
              </a:rPr>
              <a:t>中级调度</a:t>
            </a:r>
            <a:r>
              <a:rPr lang="zh-CN" altLang="en-US" sz="2400" smtClean="0"/>
              <a:t>实际上就是</a:t>
            </a:r>
            <a:r>
              <a:rPr lang="zh-CN" altLang="en-US" sz="2400" smtClean="0">
                <a:solidFill>
                  <a:srgbClr val="3333CC"/>
                </a:solidFill>
              </a:rPr>
              <a:t>存储器管理</a:t>
            </a:r>
            <a:r>
              <a:rPr lang="zh-CN" altLang="en-US" sz="2400" smtClean="0"/>
              <a:t>中的</a:t>
            </a:r>
            <a:r>
              <a:rPr lang="zh-CN" altLang="en-US" sz="2400" smtClean="0">
                <a:solidFill>
                  <a:srgbClr val="3333CC"/>
                </a:solidFill>
              </a:rPr>
              <a:t>对换</a:t>
            </a:r>
            <a:r>
              <a:rPr lang="zh-CN" altLang="en-US" sz="2400" smtClean="0"/>
              <a:t>功能。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3.1 </a:t>
            </a:r>
            <a:r>
              <a:rPr lang="zh-CN" altLang="en-US" smtClean="0"/>
              <a:t>处理机的调度层次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381000" y="914400"/>
            <a:ext cx="6635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800">
                <a:latin typeface="楷体_GB2312" pitchFamily="49" charset="-122"/>
              </a:rPr>
              <a:t>3.1.3 </a:t>
            </a:r>
            <a:r>
              <a:rPr kumimoji="0" lang="zh-CN" altLang="en-US" sz="2800">
                <a:latin typeface="楷体_GB2312" pitchFamily="49" charset="-122"/>
              </a:rPr>
              <a:t>中级调度</a:t>
            </a:r>
            <a:r>
              <a:rPr kumimoji="0" lang="en-US" altLang="zh-CN" sz="2800">
                <a:latin typeface="楷体_GB2312" pitchFamily="49" charset="-122"/>
              </a:rPr>
              <a:t>(Low Level scheduling)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609600" y="1600200"/>
            <a:ext cx="7620000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kumimoji="0" lang="zh-CN" altLang="en-US" sz="2400"/>
              <a:t>又称为</a:t>
            </a:r>
            <a:r>
              <a:rPr kumimoji="0" lang="zh-CN" altLang="en-US" sz="2400">
                <a:solidFill>
                  <a:srgbClr val="3333CC"/>
                </a:solidFill>
              </a:rPr>
              <a:t>中程调度。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9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3.2 </a:t>
            </a:r>
            <a:r>
              <a:rPr lang="zh-CN" altLang="en-US" sz="3200" smtClean="0"/>
              <a:t>调度队列模型和调度准则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5810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kumimoji="1" lang="en-US" altLang="zh-CN" sz="2400" smtClean="0">
                <a:latin typeface="楷体_GB2312" pitchFamily="49" charset="-122"/>
              </a:rPr>
              <a:t>1. </a:t>
            </a:r>
            <a:r>
              <a:rPr kumimoji="1" lang="zh-CN" altLang="en-US" sz="2400" smtClean="0">
                <a:latin typeface="楷体_GB2312" pitchFamily="49" charset="-122"/>
              </a:rPr>
              <a:t>仅有进程调度的调度队列模型</a:t>
            </a:r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0" y="2514600"/>
          <a:ext cx="9144000" cy="308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1" name="VISIO" r:id="rId4" imgW="3779520" imgH="1272540" progId="Visio.Drawing.4">
                  <p:embed/>
                </p:oleObj>
              </mc:Choice>
              <mc:Fallback>
                <p:oleObj name="VISIO" r:id="rId4" imgW="3779520" imgH="1272540" progId="Visio.Drawing.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514600"/>
                        <a:ext cx="9144000" cy="308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1549400" y="5784850"/>
            <a:ext cx="6011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6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6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6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楷体_GB2312" pitchFamily="49" charset="-122"/>
              </a:rPr>
              <a:t>图 </a:t>
            </a:r>
            <a:r>
              <a:rPr lang="en-US" altLang="zh-CN" sz="2400">
                <a:latin typeface="楷体_GB2312" pitchFamily="49" charset="-122"/>
              </a:rPr>
              <a:t>3 - 1 </a:t>
            </a:r>
            <a:r>
              <a:rPr lang="zh-CN" altLang="en-US" sz="2400">
                <a:latin typeface="楷体_GB2312" pitchFamily="49" charset="-122"/>
              </a:rPr>
              <a:t>仅具有进程调度的调度队列模型 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533400" y="1219200"/>
            <a:ext cx="2784475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6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6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6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/>
              <a:t>3.2.1 </a:t>
            </a:r>
            <a:r>
              <a:rPr lang="zh-CN" altLang="en-US" sz="2400"/>
              <a:t>调度队列模型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066800" y="838200"/>
            <a:ext cx="5624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楷体_GB2312" pitchFamily="49" charset="-122"/>
              </a:rPr>
              <a:t>2. </a:t>
            </a:r>
            <a:r>
              <a:rPr lang="zh-CN" altLang="en-US" sz="2400">
                <a:latin typeface="楷体_GB2312" pitchFamily="49" charset="-122"/>
              </a:rPr>
              <a:t>具有高级和低级调度的调度队列模型</a:t>
            </a:r>
            <a:r>
              <a:rPr lang="zh-CN" altLang="en-US" sz="2400"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1763713" y="6000750"/>
            <a:ext cx="6316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楷体_GB2312" pitchFamily="49" charset="-122"/>
              </a:rPr>
              <a:t>图 </a:t>
            </a:r>
            <a:r>
              <a:rPr lang="en-US" altLang="zh-CN" sz="2400">
                <a:latin typeface="楷体_GB2312" pitchFamily="49" charset="-122"/>
              </a:rPr>
              <a:t>3-2 </a:t>
            </a:r>
            <a:r>
              <a:rPr lang="zh-CN" altLang="en-US" sz="2400">
                <a:latin typeface="楷体_GB2312" pitchFamily="49" charset="-122"/>
              </a:rPr>
              <a:t>具有高、低两级调度的调度队列模型 </a:t>
            </a:r>
          </a:p>
        </p:txBody>
      </p:sp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-180975" y="1557338"/>
          <a:ext cx="9144000" cy="437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3" name="VISIO" r:id="rId4" imgW="4770120" imgH="2286000" progId="Visio.Drawing.4">
                  <p:embed/>
                </p:oleObj>
              </mc:Choice>
              <mc:Fallback>
                <p:oleObj name="VISIO" r:id="rId4" imgW="4770120" imgH="2286000" progId="Visio.Drawing.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80975" y="1557338"/>
                        <a:ext cx="9144000" cy="437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539750" y="762000"/>
            <a:ext cx="5395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楷体_GB2312" pitchFamily="49" charset="-122"/>
              </a:rPr>
              <a:t>3. </a:t>
            </a:r>
            <a:r>
              <a:rPr lang="zh-CN" altLang="en-US" sz="2400">
                <a:latin typeface="楷体_GB2312" pitchFamily="49" charset="-122"/>
              </a:rPr>
              <a:t>同时具有三级调度的调度队列模型 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908175" y="6172200"/>
            <a:ext cx="5703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楷体_GB2312" pitchFamily="49" charset="-122"/>
              </a:rPr>
              <a:t>图 </a:t>
            </a:r>
            <a:r>
              <a:rPr lang="en-US" altLang="zh-CN" sz="2400">
                <a:latin typeface="楷体_GB2312" pitchFamily="49" charset="-122"/>
              </a:rPr>
              <a:t>3-3 </a:t>
            </a:r>
            <a:r>
              <a:rPr lang="zh-CN" altLang="en-US" sz="2400">
                <a:latin typeface="楷体_GB2312" pitchFamily="49" charset="-122"/>
              </a:rPr>
              <a:t>具有三级调度时的调度队列模型 </a:t>
            </a:r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-107950" y="1106488"/>
          <a:ext cx="9144000" cy="5230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8" name="VISIO" r:id="rId4" imgW="4305300" imgH="2461260" progId="Visio.Drawing.4">
                  <p:embed/>
                </p:oleObj>
              </mc:Choice>
              <mc:Fallback>
                <p:oleObj name="VISIO" r:id="rId4" imgW="4305300" imgH="2461260" progId="Visio.Drawing.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07950" y="1106488"/>
                        <a:ext cx="9144000" cy="5230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6208713" y="2498725"/>
            <a:ext cx="644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1800">
                <a:ea typeface="宋体" pitchFamily="2" charset="-122"/>
              </a:rPr>
              <a:t>挂起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1" name="Text Box 3"/>
          <p:cNvSpPr txBox="1">
            <a:spLocks noChangeArrowheads="1"/>
          </p:cNvSpPr>
          <p:nvPr/>
        </p:nvSpPr>
        <p:spPr bwMode="auto">
          <a:xfrm>
            <a:off x="1143000" y="2819400"/>
            <a:ext cx="4014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4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4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4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楷体_GB2312" pitchFamily="49" charset="-122"/>
              </a:rPr>
              <a:t>可把</a:t>
            </a:r>
            <a:r>
              <a:rPr lang="zh-CN" altLang="en-US" sz="2400">
                <a:solidFill>
                  <a:srgbClr val="3333CC"/>
                </a:solidFill>
                <a:latin typeface="楷体_GB2312" pitchFamily="49" charset="-122"/>
              </a:rPr>
              <a:t>平均周转时间</a:t>
            </a:r>
            <a:r>
              <a:rPr lang="zh-CN" altLang="en-US" sz="2400">
                <a:latin typeface="楷体_GB2312" pitchFamily="49" charset="-122"/>
              </a:rPr>
              <a:t>描述为： </a:t>
            </a:r>
          </a:p>
        </p:txBody>
      </p:sp>
      <p:sp>
        <p:nvSpPr>
          <p:cNvPr id="416772" name="Text Box 4"/>
          <p:cNvSpPr txBox="1">
            <a:spLocks noChangeArrowheads="1"/>
          </p:cNvSpPr>
          <p:nvPr/>
        </p:nvSpPr>
        <p:spPr bwMode="auto">
          <a:xfrm>
            <a:off x="679450" y="3789363"/>
            <a:ext cx="7924800" cy="151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buBlip>
                <a:blip r:embed="rId4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4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4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zh-CN" altLang="en-US" sz="2400">
                <a:latin typeface="楷体_GB2312" pitchFamily="49" charset="-122"/>
              </a:rPr>
              <a:t>作业的</a:t>
            </a:r>
            <a:r>
              <a:rPr lang="zh-CN" altLang="en-US" sz="2400">
                <a:solidFill>
                  <a:srgbClr val="3333CC"/>
                </a:solidFill>
                <a:latin typeface="楷体_GB2312" pitchFamily="49" charset="-122"/>
              </a:rPr>
              <a:t>周转时间</a:t>
            </a:r>
            <a:r>
              <a:rPr lang="en-US" altLang="zh-CN" sz="2400" i="1">
                <a:latin typeface="楷体_GB2312" pitchFamily="49" charset="-122"/>
              </a:rPr>
              <a:t>T</a:t>
            </a:r>
            <a:r>
              <a:rPr lang="zh-CN" altLang="en-US" sz="2400">
                <a:latin typeface="楷体_GB2312" pitchFamily="49" charset="-122"/>
              </a:rPr>
              <a:t>与</a:t>
            </a:r>
            <a:r>
              <a:rPr lang="zh-CN" altLang="en-US" sz="2400">
                <a:solidFill>
                  <a:srgbClr val="3333CC"/>
                </a:solidFill>
                <a:latin typeface="楷体_GB2312" pitchFamily="49" charset="-122"/>
              </a:rPr>
              <a:t>系统为它提供服务的时间</a:t>
            </a:r>
            <a:r>
              <a:rPr lang="en-US" altLang="zh-CN" sz="2400" i="1">
                <a:latin typeface="楷体_GB2312" pitchFamily="49" charset="-122"/>
              </a:rPr>
              <a:t>T</a:t>
            </a:r>
            <a:r>
              <a:rPr lang="en-US" altLang="zh-CN" sz="2400" baseline="-25000">
                <a:latin typeface="楷体_GB2312" pitchFamily="49" charset="-122"/>
              </a:rPr>
              <a:t>S</a:t>
            </a:r>
            <a:r>
              <a:rPr lang="zh-CN" altLang="en-US" sz="2400">
                <a:latin typeface="楷体_GB2312" pitchFamily="49" charset="-122"/>
              </a:rPr>
              <a:t>之比，即</a:t>
            </a:r>
            <a:r>
              <a:rPr lang="en-US" altLang="zh-CN" sz="2400" i="1">
                <a:latin typeface="楷体_GB2312" pitchFamily="49" charset="-122"/>
              </a:rPr>
              <a:t>W</a:t>
            </a:r>
            <a:r>
              <a:rPr lang="en-US" altLang="zh-CN" sz="2400">
                <a:latin typeface="楷体_GB2312" pitchFamily="49" charset="-122"/>
              </a:rPr>
              <a:t>=</a:t>
            </a:r>
            <a:r>
              <a:rPr lang="en-US" altLang="zh-CN" sz="2400" i="1">
                <a:latin typeface="楷体_GB2312" pitchFamily="49" charset="-122"/>
              </a:rPr>
              <a:t>T/T</a:t>
            </a:r>
            <a:r>
              <a:rPr lang="en-US" altLang="zh-CN" sz="2400" i="1" baseline="-25000">
                <a:latin typeface="楷体_GB2312" pitchFamily="49" charset="-122"/>
              </a:rPr>
              <a:t>S</a:t>
            </a:r>
            <a:r>
              <a:rPr lang="zh-CN" altLang="en-US" sz="2400">
                <a:latin typeface="楷体_GB2312" pitchFamily="49" charset="-122"/>
              </a:rPr>
              <a:t>，称为</a:t>
            </a:r>
            <a:r>
              <a:rPr lang="zh-CN" altLang="en-US" sz="2400">
                <a:solidFill>
                  <a:srgbClr val="3333CC"/>
                </a:solidFill>
                <a:latin typeface="楷体_GB2312" pitchFamily="49" charset="-122"/>
              </a:rPr>
              <a:t>带权周转时间</a:t>
            </a:r>
            <a:r>
              <a:rPr lang="zh-CN" altLang="en-US" sz="2400">
                <a:latin typeface="楷体_GB2312" pitchFamily="49" charset="-122"/>
              </a:rPr>
              <a:t>，而</a:t>
            </a:r>
            <a:r>
              <a:rPr lang="zh-CN" altLang="en-US" sz="2400">
                <a:solidFill>
                  <a:srgbClr val="3333CC"/>
                </a:solidFill>
                <a:latin typeface="楷体_GB2312" pitchFamily="49" charset="-122"/>
              </a:rPr>
              <a:t>平均带权周转时间</a:t>
            </a:r>
            <a:r>
              <a:rPr lang="zh-CN" altLang="en-US" sz="2400">
                <a:latin typeface="楷体_GB2312" pitchFamily="49" charset="-122"/>
              </a:rPr>
              <a:t>则可表示为</a:t>
            </a:r>
            <a:r>
              <a:rPr lang="en-US" altLang="zh-CN" sz="2400">
                <a:latin typeface="楷体_GB2312" pitchFamily="49" charset="-122"/>
              </a:rPr>
              <a:t>: </a:t>
            </a:r>
          </a:p>
        </p:txBody>
      </p:sp>
      <p:graphicFrame>
        <p:nvGraphicFramePr>
          <p:cNvPr id="416773" name="Object 5"/>
          <p:cNvGraphicFramePr>
            <a:graphicFrameLocks noChangeAspect="1"/>
          </p:cNvGraphicFramePr>
          <p:nvPr/>
        </p:nvGraphicFramePr>
        <p:xfrm>
          <a:off x="5105400" y="2514600"/>
          <a:ext cx="2101850" cy="114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8" name="公式" r:id="rId5" imgW="838200" imgH="457200" progId="Equation.3">
                  <p:embed/>
                </p:oleObj>
              </mc:Choice>
              <mc:Fallback>
                <p:oleObj name="公式" r:id="rId5" imgW="8382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514600"/>
                        <a:ext cx="2101850" cy="1147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774" name="Object 6"/>
          <p:cNvGraphicFramePr>
            <a:graphicFrameLocks noChangeAspect="1"/>
          </p:cNvGraphicFramePr>
          <p:nvPr/>
        </p:nvGraphicFramePr>
        <p:xfrm>
          <a:off x="4572000" y="5084763"/>
          <a:ext cx="2389188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9" name="公式" r:id="rId7" imgW="952087" imgH="482391" progId="Equation.3">
                  <p:embed/>
                </p:oleObj>
              </mc:Choice>
              <mc:Fallback>
                <p:oleObj name="公式" r:id="rId7" imgW="952087" imgH="48239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084763"/>
                        <a:ext cx="2389188" cy="1212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Rectangle 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z="3200" smtClean="0"/>
              <a:t>3.2 </a:t>
            </a:r>
            <a:r>
              <a:rPr lang="zh-CN" altLang="en-US" sz="3200" smtClean="0"/>
              <a:t>调度队列模型和调度准则</a:t>
            </a:r>
          </a:p>
        </p:txBody>
      </p:sp>
      <p:sp>
        <p:nvSpPr>
          <p:cNvPr id="16391" name="Text Box 8"/>
          <p:cNvSpPr txBox="1">
            <a:spLocks noChangeArrowheads="1"/>
          </p:cNvSpPr>
          <p:nvPr/>
        </p:nvSpPr>
        <p:spPr bwMode="auto">
          <a:xfrm>
            <a:off x="457200" y="990600"/>
            <a:ext cx="584835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4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4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4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/>
              <a:t>3.2.1 </a:t>
            </a:r>
            <a:r>
              <a:rPr lang="zh-CN" altLang="en-US" sz="2400"/>
              <a:t>选择调度方式和调度算法的若干准则</a:t>
            </a:r>
          </a:p>
        </p:txBody>
      </p:sp>
      <p:sp>
        <p:nvSpPr>
          <p:cNvPr id="16392" name="Text Box 9"/>
          <p:cNvSpPr txBox="1">
            <a:spLocks noChangeArrowheads="1"/>
          </p:cNvSpPr>
          <p:nvPr/>
        </p:nvSpPr>
        <p:spPr bwMode="auto">
          <a:xfrm>
            <a:off x="457200" y="1520825"/>
            <a:ext cx="266700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4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4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4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/>
              <a:t>1. </a:t>
            </a:r>
            <a:r>
              <a:rPr lang="zh-CN" altLang="en-US" sz="2400"/>
              <a:t>面向用户的准则</a:t>
            </a:r>
          </a:p>
        </p:txBody>
      </p:sp>
      <p:sp>
        <p:nvSpPr>
          <p:cNvPr id="16393" name="Text Box 10"/>
          <p:cNvSpPr txBox="1">
            <a:spLocks noChangeArrowheads="1"/>
          </p:cNvSpPr>
          <p:nvPr/>
        </p:nvSpPr>
        <p:spPr bwMode="auto">
          <a:xfrm>
            <a:off x="838200" y="2130425"/>
            <a:ext cx="5849938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4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4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4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/>
              <a:t>(1) </a:t>
            </a:r>
            <a:r>
              <a:rPr lang="zh-CN" altLang="en-US" sz="2400"/>
              <a:t>周转时间短。（对批处理系统最重要）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6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16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500"/>
                                        <p:tgtEl>
                                          <p:spTgt spid="416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500"/>
                                        <p:tgtEl>
                                          <p:spTgt spid="416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71" grpId="0"/>
      <p:bldP spid="41677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905000"/>
            <a:ext cx="8229600" cy="51022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kumimoji="1" lang="en-US" altLang="zh-CN" sz="2400" smtClean="0">
                <a:latin typeface="楷体_GB2312" pitchFamily="49" charset="-122"/>
              </a:rPr>
              <a:t>(2) </a:t>
            </a:r>
            <a:r>
              <a:rPr kumimoji="1" lang="zh-CN" altLang="en-US" sz="2400" smtClean="0">
                <a:solidFill>
                  <a:srgbClr val="3333CC"/>
                </a:solidFill>
                <a:latin typeface="楷体_GB2312" pitchFamily="49" charset="-122"/>
              </a:rPr>
              <a:t>响应时间快</a:t>
            </a:r>
            <a:r>
              <a:rPr kumimoji="1" lang="zh-CN" altLang="en-US" sz="2400" smtClean="0">
                <a:latin typeface="楷体_GB2312" pitchFamily="49" charset="-122"/>
              </a:rPr>
              <a:t>。 </a:t>
            </a:r>
            <a:r>
              <a:rPr lang="en-US" altLang="zh-CN" sz="2400" smtClean="0">
                <a:latin typeface="楷体_GB2312" pitchFamily="49" charset="-122"/>
              </a:rPr>
              <a:t>(</a:t>
            </a:r>
            <a:r>
              <a:rPr lang="zh-CN" altLang="en-US" sz="2400" smtClean="0">
                <a:latin typeface="楷体_GB2312" pitchFamily="49" charset="-122"/>
              </a:rPr>
              <a:t>对</a:t>
            </a:r>
            <a:r>
              <a:rPr lang="zh-CN" altLang="en-US" sz="2400" smtClean="0">
                <a:solidFill>
                  <a:srgbClr val="3333CC"/>
                </a:solidFill>
                <a:latin typeface="楷体_GB2312" pitchFamily="49" charset="-122"/>
              </a:rPr>
              <a:t>分时系统</a:t>
            </a:r>
            <a:r>
              <a:rPr lang="zh-CN" altLang="en-US" sz="2400" smtClean="0">
                <a:latin typeface="楷体_GB2312" pitchFamily="49" charset="-122"/>
              </a:rPr>
              <a:t>最重要</a:t>
            </a:r>
            <a:r>
              <a:rPr lang="en-US" altLang="zh-CN" sz="2400" smtClean="0">
                <a:latin typeface="楷体_GB2312" pitchFamily="49" charset="-122"/>
              </a:rPr>
              <a:t>)</a:t>
            </a:r>
            <a:r>
              <a:rPr kumimoji="1" lang="en-US" altLang="zh-CN" sz="2400" smtClean="0">
                <a:latin typeface="楷体_GB2312" pitchFamily="49" charset="-122"/>
              </a:rPr>
              <a:t> </a:t>
            </a:r>
          </a:p>
          <a:p>
            <a:pPr eaLnBrk="1" hangingPunct="1">
              <a:buFontTx/>
              <a:buNone/>
            </a:pPr>
            <a:r>
              <a:rPr kumimoji="1" lang="en-US" altLang="zh-CN" sz="2400" smtClean="0">
                <a:latin typeface="楷体_GB2312" pitchFamily="49" charset="-122"/>
              </a:rPr>
              <a:t>(3) </a:t>
            </a:r>
            <a:r>
              <a:rPr kumimoji="1" lang="zh-CN" altLang="en-US" sz="2400" smtClean="0">
                <a:solidFill>
                  <a:srgbClr val="3333CC"/>
                </a:solidFill>
                <a:latin typeface="楷体_GB2312" pitchFamily="49" charset="-122"/>
              </a:rPr>
              <a:t>截止时间的保证</a:t>
            </a:r>
            <a:r>
              <a:rPr kumimoji="1" lang="zh-CN" altLang="en-US" sz="2400" smtClean="0">
                <a:latin typeface="楷体_GB2312" pitchFamily="49" charset="-122"/>
              </a:rPr>
              <a:t>。 </a:t>
            </a:r>
            <a:r>
              <a:rPr lang="en-US" altLang="zh-CN" sz="2400" smtClean="0">
                <a:latin typeface="楷体_GB2312" pitchFamily="49" charset="-122"/>
              </a:rPr>
              <a:t>(</a:t>
            </a:r>
            <a:r>
              <a:rPr lang="zh-CN" altLang="en-US" sz="2400" smtClean="0">
                <a:latin typeface="楷体_GB2312" pitchFamily="49" charset="-122"/>
              </a:rPr>
              <a:t>对</a:t>
            </a:r>
            <a:r>
              <a:rPr lang="zh-CN" altLang="en-US" sz="2400" smtClean="0">
                <a:solidFill>
                  <a:srgbClr val="3333CC"/>
                </a:solidFill>
                <a:latin typeface="楷体_GB2312" pitchFamily="49" charset="-122"/>
              </a:rPr>
              <a:t>实时系统</a:t>
            </a:r>
            <a:r>
              <a:rPr lang="zh-CN" altLang="en-US" sz="2400" smtClean="0">
                <a:latin typeface="楷体_GB2312" pitchFamily="49" charset="-122"/>
              </a:rPr>
              <a:t>最重要</a:t>
            </a:r>
            <a:r>
              <a:rPr lang="en-US" altLang="zh-CN" sz="2400" smtClean="0">
                <a:latin typeface="楷体_GB2312" pitchFamily="49" charset="-122"/>
              </a:rPr>
              <a:t>)</a:t>
            </a:r>
            <a:endParaRPr kumimoji="1" lang="en-US" altLang="zh-CN" sz="2400" smtClean="0">
              <a:latin typeface="楷体_GB2312" pitchFamily="49" charset="-122"/>
            </a:endParaRPr>
          </a:p>
          <a:p>
            <a:pPr eaLnBrk="1" hangingPunct="1">
              <a:buFontTx/>
              <a:buNone/>
            </a:pPr>
            <a:r>
              <a:rPr kumimoji="1" lang="en-US" altLang="zh-CN" sz="2400" smtClean="0">
                <a:latin typeface="楷体_GB2312" pitchFamily="49" charset="-122"/>
              </a:rPr>
              <a:t>(4) </a:t>
            </a:r>
            <a:r>
              <a:rPr kumimoji="1" lang="zh-CN" altLang="en-US" sz="2400" smtClean="0">
                <a:solidFill>
                  <a:srgbClr val="3333CC"/>
                </a:solidFill>
                <a:latin typeface="楷体_GB2312" pitchFamily="49" charset="-122"/>
              </a:rPr>
              <a:t>优先权准则</a:t>
            </a:r>
            <a:r>
              <a:rPr kumimoji="1" lang="zh-CN" altLang="en-US" sz="2400" smtClean="0">
                <a:latin typeface="楷体_GB2312" pitchFamily="49" charset="-122"/>
              </a:rPr>
              <a:t>。</a:t>
            </a:r>
          </a:p>
          <a:p>
            <a:pPr eaLnBrk="1" hangingPunct="1">
              <a:buFontTx/>
              <a:buNone/>
            </a:pPr>
            <a:endParaRPr kumimoji="1" lang="zh-CN" altLang="en-US" sz="2400" smtClean="0">
              <a:latin typeface="楷体_GB2312" pitchFamily="49" charset="-122"/>
            </a:endParaRPr>
          </a:p>
          <a:p>
            <a:pPr eaLnBrk="1" hangingPunct="1">
              <a:buFontTx/>
              <a:buNone/>
            </a:pPr>
            <a:r>
              <a:rPr kumimoji="1" lang="en-US" altLang="zh-CN" sz="2400" smtClean="0">
                <a:latin typeface="楷体_GB2312" pitchFamily="49" charset="-122"/>
              </a:rPr>
              <a:t>2. </a:t>
            </a:r>
            <a:r>
              <a:rPr kumimoji="1" lang="zh-CN" altLang="en-US" sz="2400" smtClean="0">
                <a:solidFill>
                  <a:srgbClr val="FF0000"/>
                </a:solidFill>
                <a:latin typeface="楷体_GB2312" pitchFamily="49" charset="-122"/>
              </a:rPr>
              <a:t>面向系统的准则 </a:t>
            </a:r>
            <a:r>
              <a:rPr kumimoji="1" lang="en-US" altLang="zh-CN" sz="2400" smtClean="0">
                <a:latin typeface="楷体_GB2312" pitchFamily="49" charset="-122"/>
              </a:rPr>
              <a:t>(</a:t>
            </a:r>
            <a:r>
              <a:rPr kumimoji="1" lang="zh-CN" altLang="en-US" sz="2400" smtClean="0">
                <a:latin typeface="楷体_GB2312" pitchFamily="49" charset="-122"/>
              </a:rPr>
              <a:t>主要针对大中型系统</a:t>
            </a:r>
            <a:r>
              <a:rPr kumimoji="1" lang="en-US" altLang="zh-CN" sz="2400" smtClean="0">
                <a:latin typeface="楷体_GB2312" pitchFamily="49" charset="-122"/>
              </a:rPr>
              <a:t>)</a:t>
            </a:r>
          </a:p>
          <a:p>
            <a:pPr eaLnBrk="1" hangingPunct="1">
              <a:buFontTx/>
              <a:buNone/>
            </a:pPr>
            <a:r>
              <a:rPr kumimoji="1" lang="en-US" altLang="zh-CN" sz="2400" smtClean="0">
                <a:latin typeface="楷体_GB2312" pitchFamily="49" charset="-122"/>
              </a:rPr>
              <a:t>(1) </a:t>
            </a:r>
            <a:r>
              <a:rPr kumimoji="1" lang="zh-CN" altLang="en-US" sz="2400" smtClean="0">
                <a:solidFill>
                  <a:srgbClr val="3333CC"/>
                </a:solidFill>
                <a:latin typeface="楷体_GB2312" pitchFamily="49" charset="-122"/>
              </a:rPr>
              <a:t>系统吞吐量高</a:t>
            </a:r>
            <a:r>
              <a:rPr kumimoji="1" lang="zh-CN" altLang="en-US" sz="2400" smtClean="0">
                <a:latin typeface="楷体_GB2312" pitchFamily="49" charset="-122"/>
              </a:rPr>
              <a:t>。</a:t>
            </a:r>
          </a:p>
          <a:p>
            <a:pPr eaLnBrk="1" hangingPunct="1">
              <a:buFontTx/>
              <a:buNone/>
            </a:pPr>
            <a:r>
              <a:rPr kumimoji="1" lang="en-US" altLang="zh-CN" sz="2400" smtClean="0">
                <a:latin typeface="楷体_GB2312" pitchFamily="49" charset="-122"/>
              </a:rPr>
              <a:t>(2) </a:t>
            </a:r>
            <a:r>
              <a:rPr kumimoji="1" lang="zh-CN" altLang="en-US" sz="2400" smtClean="0">
                <a:solidFill>
                  <a:srgbClr val="3333CC"/>
                </a:solidFill>
                <a:latin typeface="楷体_GB2312" pitchFamily="49" charset="-122"/>
              </a:rPr>
              <a:t>处理机利用率高</a:t>
            </a:r>
            <a:r>
              <a:rPr kumimoji="1" lang="zh-CN" altLang="en-US" sz="2400" smtClean="0">
                <a:latin typeface="楷体_GB2312" pitchFamily="49" charset="-122"/>
              </a:rPr>
              <a:t>。</a:t>
            </a:r>
          </a:p>
          <a:p>
            <a:pPr eaLnBrk="1" hangingPunct="1">
              <a:buFontTx/>
              <a:buNone/>
            </a:pPr>
            <a:r>
              <a:rPr kumimoji="1" lang="en-US" altLang="zh-CN" sz="2400" smtClean="0">
                <a:latin typeface="楷体_GB2312" pitchFamily="49" charset="-122"/>
              </a:rPr>
              <a:t>(3) </a:t>
            </a:r>
            <a:r>
              <a:rPr kumimoji="1" lang="zh-CN" altLang="en-US" sz="2400" smtClean="0">
                <a:solidFill>
                  <a:srgbClr val="3333CC"/>
                </a:solidFill>
                <a:latin typeface="楷体_GB2312" pitchFamily="49" charset="-122"/>
              </a:rPr>
              <a:t>各类资源的平衡利用</a:t>
            </a:r>
            <a:r>
              <a:rPr kumimoji="1" lang="zh-CN" altLang="en-US" sz="2400" smtClean="0">
                <a:latin typeface="楷体_GB2312" pitchFamily="49" charset="-122"/>
              </a:rPr>
              <a:t>。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3.2 </a:t>
            </a:r>
            <a:r>
              <a:rPr lang="zh-CN" altLang="en-US" smtClean="0"/>
              <a:t>调度队列模型和调度准则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457200" y="990600"/>
            <a:ext cx="584835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/>
              <a:t>3.2.1 </a:t>
            </a:r>
            <a:r>
              <a:rPr lang="zh-CN" altLang="en-US" sz="2400"/>
              <a:t>选择调度方式和调度算法的若干准则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609600" y="1447800"/>
            <a:ext cx="35861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/>
              <a:t>1. </a:t>
            </a:r>
            <a:r>
              <a:rPr lang="zh-CN" altLang="en-US" sz="2400"/>
              <a:t>面向用户的准则（续）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8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8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8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8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18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18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188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18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3.3 </a:t>
            </a:r>
            <a:r>
              <a:rPr lang="zh-CN" altLang="en-US" smtClean="0"/>
              <a:t>调度算法</a:t>
            </a:r>
          </a:p>
        </p:txBody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调度的实质是一种</a:t>
            </a:r>
            <a:r>
              <a:rPr lang="zh-CN" altLang="en-US" smtClean="0">
                <a:solidFill>
                  <a:srgbClr val="3333CC"/>
                </a:solidFill>
              </a:rPr>
              <a:t>资源分配</a:t>
            </a:r>
          </a:p>
          <a:p>
            <a:pPr eaLnBrk="1" hangingPunct="1"/>
            <a:r>
              <a:rPr lang="zh-CN" altLang="en-US" smtClean="0"/>
              <a:t>对于不同的</a:t>
            </a:r>
            <a:r>
              <a:rPr lang="zh-CN" altLang="en-US" smtClean="0">
                <a:solidFill>
                  <a:srgbClr val="3333CC"/>
                </a:solidFill>
              </a:rPr>
              <a:t>系统和系统目标</a:t>
            </a:r>
            <a:r>
              <a:rPr lang="zh-CN" altLang="en-US" smtClean="0"/>
              <a:t>，通常采用不同的</a:t>
            </a:r>
            <a:r>
              <a:rPr lang="zh-CN" altLang="en-US" smtClean="0">
                <a:solidFill>
                  <a:srgbClr val="3333CC"/>
                </a:solidFill>
              </a:rPr>
              <a:t>调度算法</a:t>
            </a:r>
            <a:r>
              <a:rPr lang="zh-CN" altLang="en-US" smtClean="0"/>
              <a:t>。</a:t>
            </a:r>
          </a:p>
          <a:p>
            <a:pPr eaLnBrk="1" hangingPunct="1"/>
            <a:r>
              <a:rPr lang="zh-CN" altLang="en-US" smtClean="0"/>
              <a:t>目前存在的多种</a:t>
            </a:r>
            <a:r>
              <a:rPr lang="zh-CN" altLang="en-US" smtClean="0">
                <a:solidFill>
                  <a:srgbClr val="3333CC"/>
                </a:solidFill>
              </a:rPr>
              <a:t>调度算法</a:t>
            </a:r>
            <a:r>
              <a:rPr lang="zh-CN" altLang="en-US" smtClean="0"/>
              <a:t>中，有的算法适用于</a:t>
            </a:r>
            <a:r>
              <a:rPr lang="zh-CN" altLang="en-US" smtClean="0">
                <a:solidFill>
                  <a:srgbClr val="3333CC"/>
                </a:solidFill>
              </a:rPr>
              <a:t>作业调度</a:t>
            </a:r>
            <a:r>
              <a:rPr lang="zh-CN" altLang="en-US" smtClean="0"/>
              <a:t>，有的算法适用于</a:t>
            </a:r>
            <a:r>
              <a:rPr lang="zh-CN" altLang="en-US" smtClean="0">
                <a:solidFill>
                  <a:srgbClr val="3333CC"/>
                </a:solidFill>
              </a:rPr>
              <a:t>进程调度</a:t>
            </a:r>
            <a:r>
              <a:rPr lang="zh-CN" altLang="en-US" smtClean="0"/>
              <a:t>，也有些算法既可用于</a:t>
            </a:r>
            <a:r>
              <a:rPr lang="zh-CN" altLang="en-US" smtClean="0">
                <a:solidFill>
                  <a:srgbClr val="3333CC"/>
                </a:solidFill>
              </a:rPr>
              <a:t>作业调度</a:t>
            </a:r>
            <a:r>
              <a:rPr lang="zh-CN" altLang="en-US" smtClean="0"/>
              <a:t>，也可用于</a:t>
            </a:r>
            <a:r>
              <a:rPr lang="zh-CN" altLang="en-US" smtClean="0">
                <a:solidFill>
                  <a:srgbClr val="3333CC"/>
                </a:solidFill>
              </a:rPr>
              <a:t>进程调度</a:t>
            </a:r>
            <a:r>
              <a:rPr lang="zh-CN" altLang="en-US" smtClean="0"/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9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9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>
                <a:latin typeface="楷体_GB2312" pitchFamily="49" charset="-122"/>
              </a:rPr>
              <a:t>3.3 </a:t>
            </a:r>
            <a:r>
              <a:rPr lang="zh-CN" altLang="en-US" sz="3200" smtClean="0">
                <a:latin typeface="楷体_GB2312" pitchFamily="49" charset="-122"/>
              </a:rPr>
              <a:t>调度算法</a:t>
            </a:r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229600" cy="2209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smtClean="0"/>
              <a:t>1. </a:t>
            </a:r>
            <a:r>
              <a:rPr lang="zh-CN" altLang="en-US" sz="2400" smtClean="0">
                <a:solidFill>
                  <a:srgbClr val="FF0000"/>
                </a:solidFill>
              </a:rPr>
              <a:t>先来先服务</a:t>
            </a:r>
            <a:r>
              <a:rPr lang="zh-CN" altLang="en-US" sz="2400" smtClean="0"/>
              <a:t>调度算法</a:t>
            </a:r>
            <a:r>
              <a:rPr lang="en-US" altLang="zh-CN" sz="2400" smtClean="0"/>
              <a:t>(</a:t>
            </a:r>
            <a:r>
              <a:rPr lang="en-US" altLang="zh-CN" sz="2400" smtClean="0">
                <a:solidFill>
                  <a:srgbClr val="3333CC"/>
                </a:solidFill>
              </a:rPr>
              <a:t>FCFS</a:t>
            </a:r>
            <a:r>
              <a:rPr lang="en-US" altLang="zh-CN" sz="2400" smtClean="0"/>
              <a:t>)</a:t>
            </a:r>
          </a:p>
          <a:p>
            <a:pPr eaLnBrk="1" hangingPunct="1">
              <a:buFontTx/>
              <a:buNone/>
            </a:pPr>
            <a:r>
              <a:rPr lang="en-US" altLang="zh-CN" sz="2400" smtClean="0"/>
              <a:t>	</a:t>
            </a:r>
            <a:r>
              <a:rPr lang="zh-CN" altLang="en-US" sz="2400" smtClean="0"/>
              <a:t>可用于</a:t>
            </a:r>
            <a:r>
              <a:rPr lang="zh-CN" altLang="en-US" sz="2400" smtClean="0">
                <a:solidFill>
                  <a:srgbClr val="3333CC"/>
                </a:solidFill>
              </a:rPr>
              <a:t>作业调度</a:t>
            </a:r>
            <a:r>
              <a:rPr lang="zh-CN" altLang="en-US" sz="2400" smtClean="0"/>
              <a:t>，也可用于</a:t>
            </a:r>
            <a:r>
              <a:rPr lang="zh-CN" altLang="en-US" sz="2400" smtClean="0">
                <a:solidFill>
                  <a:srgbClr val="3333CC"/>
                </a:solidFill>
              </a:rPr>
              <a:t>进程调度</a:t>
            </a:r>
            <a:r>
              <a:rPr lang="zh-CN" altLang="en-US" sz="2400" smtClean="0"/>
              <a:t>。</a:t>
            </a:r>
          </a:p>
          <a:p>
            <a:pPr eaLnBrk="1" hangingPunct="1">
              <a:buFontTx/>
              <a:buNone/>
            </a:pPr>
            <a:r>
              <a:rPr lang="zh-CN" altLang="en-US" sz="2400" smtClean="0"/>
              <a:t>	有利于长作业</a:t>
            </a:r>
            <a:r>
              <a:rPr lang="en-US" altLang="zh-CN" sz="2400" smtClean="0"/>
              <a:t>(</a:t>
            </a:r>
            <a:r>
              <a:rPr lang="zh-CN" altLang="en-US" sz="2400" smtClean="0"/>
              <a:t>进程</a:t>
            </a:r>
            <a:r>
              <a:rPr lang="en-US" altLang="zh-CN" sz="2400" smtClean="0"/>
              <a:t>)</a:t>
            </a:r>
            <a:r>
              <a:rPr lang="zh-CN" altLang="en-US" sz="2400" smtClean="0"/>
              <a:t>，不利于短作业</a:t>
            </a:r>
            <a:r>
              <a:rPr lang="en-US" altLang="zh-CN" sz="2400" smtClean="0"/>
              <a:t>(</a:t>
            </a:r>
            <a:r>
              <a:rPr lang="zh-CN" altLang="en-US" sz="2400" smtClean="0"/>
              <a:t>进程</a:t>
            </a:r>
            <a:r>
              <a:rPr lang="en-US" altLang="zh-CN" sz="2400" smtClean="0"/>
              <a:t>)</a:t>
            </a:r>
            <a:r>
              <a:rPr lang="zh-CN" altLang="en-US" sz="2400" smtClean="0"/>
              <a:t>。</a:t>
            </a:r>
          </a:p>
          <a:p>
            <a:pPr eaLnBrk="1" hangingPunct="1">
              <a:buFontTx/>
              <a:buNone/>
            </a:pPr>
            <a:r>
              <a:rPr lang="zh-CN" altLang="en-US" sz="2400" smtClean="0"/>
              <a:t>	有利于</a:t>
            </a:r>
            <a:r>
              <a:rPr lang="en-US" altLang="zh-CN" sz="2400" smtClean="0"/>
              <a:t>CPU</a:t>
            </a:r>
            <a:r>
              <a:rPr lang="zh-CN" altLang="en-US" sz="2400" smtClean="0"/>
              <a:t>繁忙型作业</a:t>
            </a:r>
            <a:r>
              <a:rPr lang="en-US" altLang="zh-CN" sz="2400" smtClean="0"/>
              <a:t>(</a:t>
            </a:r>
            <a:r>
              <a:rPr lang="zh-CN" altLang="en-US" sz="2400" smtClean="0"/>
              <a:t>进程</a:t>
            </a:r>
            <a:r>
              <a:rPr lang="en-US" altLang="zh-CN" sz="2400" smtClean="0"/>
              <a:t>)</a:t>
            </a:r>
            <a:r>
              <a:rPr lang="zh-CN" altLang="en-US" sz="2400" smtClean="0"/>
              <a:t>，不利于</a:t>
            </a:r>
            <a:r>
              <a:rPr lang="en-US" altLang="zh-CN" sz="2400" smtClean="0"/>
              <a:t>I/O</a:t>
            </a:r>
            <a:r>
              <a:rPr lang="zh-CN" altLang="en-US" sz="2400" smtClean="0"/>
              <a:t>繁忙型作业</a:t>
            </a:r>
            <a:r>
              <a:rPr lang="en-US" altLang="zh-CN" sz="2400" smtClean="0"/>
              <a:t>(</a:t>
            </a:r>
            <a:r>
              <a:rPr lang="zh-CN" altLang="en-US" sz="2400" smtClean="0"/>
              <a:t>进程</a:t>
            </a:r>
            <a:r>
              <a:rPr lang="en-US" altLang="zh-CN" sz="2400" smtClean="0"/>
              <a:t>)</a:t>
            </a:r>
          </a:p>
        </p:txBody>
      </p:sp>
      <p:graphicFrame>
        <p:nvGraphicFramePr>
          <p:cNvPr id="420868" name="Object 4"/>
          <p:cNvGraphicFramePr>
            <a:graphicFrameLocks noChangeAspect="1"/>
          </p:cNvGraphicFramePr>
          <p:nvPr/>
        </p:nvGraphicFramePr>
        <p:xfrm>
          <a:off x="-73025" y="4508500"/>
          <a:ext cx="9324975" cy="324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5" name="Document" r:id="rId4" imgW="5410200" imgH="1428750" progId="Word.Document.8">
                  <p:embed/>
                </p:oleObj>
              </mc:Choice>
              <mc:Fallback>
                <p:oleObj name="Document" r:id="rId4" imgW="5410200" imgH="142875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73025" y="4508500"/>
                        <a:ext cx="9324975" cy="324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2086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5229225"/>
            <a:ext cx="477520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457200" y="1143000"/>
            <a:ext cx="6357938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7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7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7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/>
              <a:t>3.3.1 </a:t>
            </a:r>
            <a:r>
              <a:rPr lang="zh-CN" altLang="en-US" sz="2400"/>
              <a:t>先来先服务和短作业</a:t>
            </a:r>
            <a:r>
              <a:rPr lang="en-US" altLang="zh-CN" sz="2400"/>
              <a:t>(</a:t>
            </a:r>
            <a:r>
              <a:rPr lang="zh-CN" altLang="en-US" sz="2400"/>
              <a:t>进程</a:t>
            </a:r>
            <a:r>
              <a:rPr lang="en-US" altLang="zh-CN" sz="2400"/>
              <a:t>)</a:t>
            </a:r>
            <a:r>
              <a:rPr lang="zh-CN" altLang="en-US" sz="2400"/>
              <a:t>优先调度算法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0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20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4208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20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20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smtClean="0"/>
              <a:t>章节内容</a:t>
            </a:r>
          </a:p>
        </p:txBody>
      </p:sp>
      <p:grpSp>
        <p:nvGrpSpPr>
          <p:cNvPr id="5123" name="Group 5"/>
          <p:cNvGrpSpPr>
            <a:grpSpLocks/>
          </p:cNvGrpSpPr>
          <p:nvPr/>
        </p:nvGrpSpPr>
        <p:grpSpPr bwMode="auto">
          <a:xfrm>
            <a:off x="2590800" y="782638"/>
            <a:ext cx="4875213" cy="1122362"/>
            <a:chOff x="5524" y="3233"/>
            <a:chExt cx="6254031" cy="1119852"/>
          </a:xfrm>
        </p:grpSpPr>
        <p:grpSp>
          <p:nvGrpSpPr>
            <p:cNvPr id="5181" name="Group 6"/>
            <p:cNvGrpSpPr>
              <a:grpSpLocks/>
            </p:cNvGrpSpPr>
            <p:nvPr/>
          </p:nvGrpSpPr>
          <p:grpSpPr bwMode="auto">
            <a:xfrm>
              <a:off x="5524" y="3233"/>
              <a:ext cx="6254031" cy="1119852"/>
              <a:chOff x="0" y="0"/>
              <a:chExt cx="6254496" cy="1121664"/>
            </a:xfrm>
          </p:grpSpPr>
          <p:pic>
            <p:nvPicPr>
              <p:cNvPr id="5187" name="AutoShape 864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6254496" cy="1121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88" name="Text Box 8"/>
              <p:cNvSpPr txBox="1">
                <a:spLocks noChangeArrowheads="1"/>
              </p:cNvSpPr>
              <p:nvPr/>
            </p:nvSpPr>
            <p:spPr bwMode="auto">
              <a:xfrm>
                <a:off x="192222" y="187230"/>
                <a:ext cx="5699670" cy="5555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2000" tIns="0" rIns="72000" bIns="0" anchor="ctr"/>
              <a:lstStyle>
                <a:lvl1pPr eaLnBrk="0" hangingPunct="0">
                  <a:buBlip>
                    <a:blip r:embed="rId3"/>
                  </a:buBlip>
                  <a:defRPr sz="32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buBlip>
                    <a:blip r:embed="rId3"/>
                  </a:buBlip>
                  <a:defRPr sz="28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buBlip>
                    <a:blip r:embed="rId3"/>
                  </a:buBlip>
                  <a:defRPr sz="24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kumimoji="0" lang="en-US" altLang="zh-CN" sz="20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  <a:cs typeface="Times New Roman" pitchFamily="18" charset="0"/>
                </a:endParaRPr>
              </a:p>
            </p:txBody>
          </p:sp>
        </p:grpSp>
        <p:grpSp>
          <p:nvGrpSpPr>
            <p:cNvPr id="5182" name="Group 9"/>
            <p:cNvGrpSpPr>
              <a:grpSpLocks/>
            </p:cNvGrpSpPr>
            <p:nvPr/>
          </p:nvGrpSpPr>
          <p:grpSpPr bwMode="auto">
            <a:xfrm>
              <a:off x="826086" y="41478"/>
              <a:ext cx="5143499" cy="930728"/>
              <a:chOff x="0" y="0"/>
              <a:chExt cx="2948" cy="549"/>
            </a:xfrm>
          </p:grpSpPr>
          <p:pic>
            <p:nvPicPr>
              <p:cNvPr id="5184" name="Picture 49" descr="그림자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948" cy="5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85" name="AutoShape 50"/>
              <p:cNvSpPr>
                <a:spLocks noChangeArrowheads="1"/>
              </p:cNvSpPr>
              <p:nvPr/>
            </p:nvSpPr>
            <p:spPr bwMode="auto">
              <a:xfrm>
                <a:off x="77" y="82"/>
                <a:ext cx="2789" cy="33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9CADC8"/>
                  </a:gs>
                  <a:gs pos="100000">
                    <a:srgbClr val="FFFFFF"/>
                  </a:gs>
                </a:gsLst>
                <a:lin ang="5400000" scaled="1"/>
              </a:gradFill>
              <a:ln w="1905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lIns="342000" tIns="36000" bIns="36000" anchor="ctr"/>
              <a:lstStyle>
                <a:lvl1pPr eaLnBrk="0" hangingPunct="0">
                  <a:buBlip>
                    <a:blip r:embed="rId3"/>
                  </a:buBlip>
                  <a:defRPr sz="32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buBlip>
                    <a:blip r:embed="rId3"/>
                  </a:buBlip>
                  <a:defRPr sz="28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buBlip>
                    <a:blip r:embed="rId3"/>
                  </a:buBlip>
                  <a:defRPr sz="24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eaLnBrk="1" latin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2400">
                    <a:solidFill>
                      <a:srgbClr val="333333"/>
                    </a:solidFill>
                    <a:latin typeface="楷体_GB2312" pitchFamily="49" charset="-122"/>
                  </a:rPr>
                  <a:t>处理机调度的层次</a:t>
                </a:r>
              </a:p>
            </p:txBody>
          </p:sp>
          <p:sp>
            <p:nvSpPr>
              <p:cNvPr id="5186" name="AutoShape 51"/>
              <p:cNvSpPr>
                <a:spLocks noChangeArrowheads="1"/>
              </p:cNvSpPr>
              <p:nvPr/>
            </p:nvSpPr>
            <p:spPr bwMode="auto">
              <a:xfrm>
                <a:off x="168" y="100"/>
                <a:ext cx="2611" cy="15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FFFFF">
                      <a:alpha val="37999"/>
                    </a:srgbClr>
                  </a:gs>
                  <a:gs pos="100000">
                    <a:srgbClr val="767676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342000" tIns="190800" anchor="ctr"/>
              <a:lstStyle>
                <a:lvl1pPr eaLnBrk="0" hangingPunct="0">
                  <a:buBlip>
                    <a:blip r:embed="rId3"/>
                  </a:buBlip>
                  <a:defRPr sz="32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buBlip>
                    <a:blip r:embed="rId3"/>
                  </a:buBlip>
                  <a:defRPr sz="28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buBlip>
                    <a:blip r:embed="rId3"/>
                  </a:buBlip>
                  <a:defRPr sz="24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eaLnBrk="1" latin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kumimoji="0" lang="ko-KR" altLang="en-US" sz="1800" b="0">
                  <a:latin typeface="Gulim" pitchFamily="34" charset="-127"/>
                  <a:ea typeface="Gulim" pitchFamily="34" charset="-127"/>
                </a:endParaRPr>
              </a:p>
            </p:txBody>
          </p:sp>
        </p:grpSp>
        <p:sp>
          <p:nvSpPr>
            <p:cNvPr id="5183" name="TextBox 47"/>
            <p:cNvSpPr txBox="1">
              <a:spLocks noChangeArrowheads="1"/>
            </p:cNvSpPr>
            <p:nvPr/>
          </p:nvSpPr>
          <p:spPr bwMode="auto">
            <a:xfrm>
              <a:off x="245829" y="98270"/>
              <a:ext cx="562068" cy="700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buBlip>
                  <a:blip r:embed="rId3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3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3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r" eaLnBrk="1" latin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40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  <a:cs typeface="Times New Roman" pitchFamily="18" charset="0"/>
                </a:rPr>
                <a:t>1</a:t>
              </a:r>
            </a:p>
          </p:txBody>
        </p:sp>
      </p:grpSp>
      <p:grpSp>
        <p:nvGrpSpPr>
          <p:cNvPr id="5124" name="Group 14"/>
          <p:cNvGrpSpPr>
            <a:grpSpLocks/>
          </p:cNvGrpSpPr>
          <p:nvPr/>
        </p:nvGrpSpPr>
        <p:grpSpPr bwMode="auto">
          <a:xfrm>
            <a:off x="2622550" y="1609725"/>
            <a:ext cx="4875213" cy="1120775"/>
            <a:chOff x="5524" y="2413"/>
            <a:chExt cx="6254031" cy="1121447"/>
          </a:xfrm>
        </p:grpSpPr>
        <p:grpSp>
          <p:nvGrpSpPr>
            <p:cNvPr id="5173" name="Group 15"/>
            <p:cNvGrpSpPr>
              <a:grpSpLocks/>
            </p:cNvGrpSpPr>
            <p:nvPr/>
          </p:nvGrpSpPr>
          <p:grpSpPr bwMode="auto">
            <a:xfrm>
              <a:off x="5524" y="2413"/>
              <a:ext cx="6254031" cy="1121447"/>
              <a:chOff x="0" y="0"/>
              <a:chExt cx="6254496" cy="1121664"/>
            </a:xfrm>
          </p:grpSpPr>
          <p:pic>
            <p:nvPicPr>
              <p:cNvPr id="5179" name="AutoShape 864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6254496" cy="1121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80" name="Text Box 17"/>
              <p:cNvSpPr txBox="1">
                <a:spLocks noChangeArrowheads="1"/>
              </p:cNvSpPr>
              <p:nvPr/>
            </p:nvSpPr>
            <p:spPr bwMode="auto">
              <a:xfrm>
                <a:off x="192059" y="187023"/>
                <a:ext cx="5699996" cy="554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2000" tIns="0" rIns="72000" bIns="0" anchor="ctr"/>
              <a:lstStyle>
                <a:lvl1pPr eaLnBrk="0" hangingPunct="0">
                  <a:buBlip>
                    <a:blip r:embed="rId3"/>
                  </a:buBlip>
                  <a:defRPr sz="32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buBlip>
                    <a:blip r:embed="rId3"/>
                  </a:buBlip>
                  <a:defRPr sz="28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buBlip>
                    <a:blip r:embed="rId3"/>
                  </a:buBlip>
                  <a:defRPr sz="24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kumimoji="0" lang="en-US" altLang="zh-CN" sz="20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  <a:cs typeface="Times New Roman" pitchFamily="18" charset="0"/>
                </a:endParaRPr>
              </a:p>
            </p:txBody>
          </p:sp>
        </p:grpSp>
        <p:grpSp>
          <p:nvGrpSpPr>
            <p:cNvPr id="5174" name="Group 18"/>
            <p:cNvGrpSpPr>
              <a:grpSpLocks/>
            </p:cNvGrpSpPr>
            <p:nvPr/>
          </p:nvGrpSpPr>
          <p:grpSpPr bwMode="auto">
            <a:xfrm>
              <a:off x="826086" y="40717"/>
              <a:ext cx="5143499" cy="930728"/>
              <a:chOff x="0" y="0"/>
              <a:chExt cx="2948" cy="549"/>
            </a:xfrm>
          </p:grpSpPr>
          <p:pic>
            <p:nvPicPr>
              <p:cNvPr id="5176" name="Picture 49" descr="그림자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948" cy="5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77" name="AutoShape 50"/>
              <p:cNvSpPr>
                <a:spLocks noChangeArrowheads="1"/>
              </p:cNvSpPr>
              <p:nvPr/>
            </p:nvSpPr>
            <p:spPr bwMode="auto">
              <a:xfrm>
                <a:off x="77" y="82"/>
                <a:ext cx="2789" cy="33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9CADC8"/>
                  </a:gs>
                  <a:gs pos="100000">
                    <a:srgbClr val="FFFFFF"/>
                  </a:gs>
                </a:gsLst>
                <a:lin ang="5400000" scaled="1"/>
              </a:gradFill>
              <a:ln w="1905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lIns="342000" tIns="36000" bIns="36000" anchor="ctr"/>
              <a:lstStyle>
                <a:lvl1pPr eaLnBrk="0" hangingPunct="0">
                  <a:buBlip>
                    <a:blip r:embed="rId3"/>
                  </a:buBlip>
                  <a:defRPr sz="32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buBlip>
                    <a:blip r:embed="rId3"/>
                  </a:buBlip>
                  <a:defRPr sz="28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buBlip>
                    <a:blip r:embed="rId3"/>
                  </a:buBlip>
                  <a:defRPr sz="24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eaLnBrk="1" latin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2400"/>
                  <a:t>调度队列模型和调度准则 </a:t>
                </a:r>
              </a:p>
            </p:txBody>
          </p:sp>
          <p:sp>
            <p:nvSpPr>
              <p:cNvPr id="5178" name="AutoShape 51"/>
              <p:cNvSpPr>
                <a:spLocks noChangeArrowheads="1"/>
              </p:cNvSpPr>
              <p:nvPr/>
            </p:nvSpPr>
            <p:spPr bwMode="auto">
              <a:xfrm>
                <a:off x="168" y="100"/>
                <a:ext cx="2611" cy="15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FFFFF">
                      <a:alpha val="37999"/>
                    </a:srgbClr>
                  </a:gs>
                  <a:gs pos="100000">
                    <a:srgbClr val="767676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342000" tIns="190800" anchor="ctr"/>
              <a:lstStyle>
                <a:lvl1pPr eaLnBrk="0" hangingPunct="0">
                  <a:buBlip>
                    <a:blip r:embed="rId3"/>
                  </a:buBlip>
                  <a:defRPr sz="32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buBlip>
                    <a:blip r:embed="rId3"/>
                  </a:buBlip>
                  <a:defRPr sz="28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buBlip>
                    <a:blip r:embed="rId3"/>
                  </a:buBlip>
                  <a:defRPr sz="24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eaLnBrk="1" latin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kumimoji="0" lang="ko-KR" altLang="en-US" sz="1800" b="0">
                  <a:latin typeface="Gulim" pitchFamily="34" charset="-127"/>
                  <a:ea typeface="Gulim" pitchFamily="34" charset="-127"/>
                </a:endParaRPr>
              </a:p>
            </p:txBody>
          </p:sp>
        </p:grpSp>
        <p:sp>
          <p:nvSpPr>
            <p:cNvPr id="5175" name="TextBox 53"/>
            <p:cNvSpPr txBox="1">
              <a:spLocks noChangeArrowheads="1"/>
            </p:cNvSpPr>
            <p:nvPr/>
          </p:nvSpPr>
          <p:spPr bwMode="auto">
            <a:xfrm>
              <a:off x="245829" y="97720"/>
              <a:ext cx="562068" cy="702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buBlip>
                  <a:blip r:embed="rId3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3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3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r" eaLnBrk="1" latin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40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  <a:cs typeface="Times New Roman" pitchFamily="18" charset="0"/>
                </a:rPr>
                <a:t>2</a:t>
              </a:r>
            </a:p>
          </p:txBody>
        </p:sp>
      </p:grpSp>
      <p:grpSp>
        <p:nvGrpSpPr>
          <p:cNvPr id="5125" name="Group 23"/>
          <p:cNvGrpSpPr>
            <a:grpSpLocks/>
          </p:cNvGrpSpPr>
          <p:nvPr/>
        </p:nvGrpSpPr>
        <p:grpSpPr bwMode="auto">
          <a:xfrm>
            <a:off x="2628900" y="2417763"/>
            <a:ext cx="4876800" cy="1116012"/>
            <a:chOff x="5524" y="3175"/>
            <a:chExt cx="6254031" cy="1115666"/>
          </a:xfrm>
        </p:grpSpPr>
        <p:grpSp>
          <p:nvGrpSpPr>
            <p:cNvPr id="5165" name="Group 24"/>
            <p:cNvGrpSpPr>
              <a:grpSpLocks/>
            </p:cNvGrpSpPr>
            <p:nvPr/>
          </p:nvGrpSpPr>
          <p:grpSpPr bwMode="auto">
            <a:xfrm>
              <a:off x="5524" y="3175"/>
              <a:ext cx="6254031" cy="1115666"/>
              <a:chOff x="0" y="0"/>
              <a:chExt cx="6254496" cy="1115568"/>
            </a:xfrm>
          </p:grpSpPr>
          <p:pic>
            <p:nvPicPr>
              <p:cNvPr id="5171" name="AutoShape 864"/>
              <p:cNvPicPr>
                <a:picLocks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6254496" cy="11155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72" name="Text Box 26"/>
              <p:cNvSpPr txBox="1">
                <a:spLocks noChangeArrowheads="1"/>
              </p:cNvSpPr>
              <p:nvPr/>
            </p:nvSpPr>
            <p:spPr bwMode="auto">
              <a:xfrm>
                <a:off x="192026" y="185515"/>
                <a:ext cx="5700062" cy="5546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2000" tIns="0" rIns="72000" bIns="0" anchor="ctr"/>
              <a:lstStyle>
                <a:lvl1pPr eaLnBrk="0" hangingPunct="0">
                  <a:buBlip>
                    <a:blip r:embed="rId3"/>
                  </a:buBlip>
                  <a:defRPr sz="32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buBlip>
                    <a:blip r:embed="rId3"/>
                  </a:buBlip>
                  <a:defRPr sz="28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buBlip>
                    <a:blip r:embed="rId3"/>
                  </a:buBlip>
                  <a:defRPr sz="24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kumimoji="0" lang="en-US" altLang="zh-CN" sz="20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  <a:cs typeface="Times New Roman" pitchFamily="18" charset="0"/>
                </a:endParaRPr>
              </a:p>
            </p:txBody>
          </p:sp>
        </p:grpSp>
        <p:grpSp>
          <p:nvGrpSpPr>
            <p:cNvPr id="5166" name="Group 27"/>
            <p:cNvGrpSpPr>
              <a:grpSpLocks/>
            </p:cNvGrpSpPr>
            <p:nvPr/>
          </p:nvGrpSpPr>
          <p:grpSpPr bwMode="auto">
            <a:xfrm>
              <a:off x="826086" y="40024"/>
              <a:ext cx="5143499" cy="930728"/>
              <a:chOff x="0" y="0"/>
              <a:chExt cx="2948" cy="549"/>
            </a:xfrm>
          </p:grpSpPr>
          <p:pic>
            <p:nvPicPr>
              <p:cNvPr id="5168" name="Picture 49" descr="그림자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948" cy="5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69" name="AutoShape 50"/>
              <p:cNvSpPr>
                <a:spLocks noChangeArrowheads="1"/>
              </p:cNvSpPr>
              <p:nvPr/>
            </p:nvSpPr>
            <p:spPr bwMode="auto">
              <a:xfrm>
                <a:off x="77" y="82"/>
                <a:ext cx="2789" cy="33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9CADC8"/>
                  </a:gs>
                  <a:gs pos="100000">
                    <a:srgbClr val="FFFFFF"/>
                  </a:gs>
                </a:gsLst>
                <a:lin ang="5400000" scaled="1"/>
              </a:gradFill>
              <a:ln w="1905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lIns="342000" tIns="36000" bIns="36000" anchor="ctr"/>
              <a:lstStyle>
                <a:lvl1pPr eaLnBrk="0" hangingPunct="0">
                  <a:buBlip>
                    <a:blip r:embed="rId3"/>
                  </a:buBlip>
                  <a:defRPr sz="32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buBlip>
                    <a:blip r:embed="rId3"/>
                  </a:buBlip>
                  <a:defRPr sz="28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buBlip>
                    <a:blip r:embed="rId3"/>
                  </a:buBlip>
                  <a:defRPr sz="24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eaLnBrk="1" latin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2400">
                    <a:solidFill>
                      <a:srgbClr val="333333"/>
                    </a:solidFill>
                    <a:latin typeface="楷体_GB2312" pitchFamily="49" charset="-122"/>
                  </a:rPr>
                  <a:t>调度算法</a:t>
                </a:r>
              </a:p>
            </p:txBody>
          </p:sp>
          <p:sp>
            <p:nvSpPr>
              <p:cNvPr id="5170" name="AutoShape 51"/>
              <p:cNvSpPr>
                <a:spLocks noChangeArrowheads="1"/>
              </p:cNvSpPr>
              <p:nvPr/>
            </p:nvSpPr>
            <p:spPr bwMode="auto">
              <a:xfrm>
                <a:off x="168" y="100"/>
                <a:ext cx="2611" cy="15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FFFFF">
                      <a:alpha val="37999"/>
                    </a:srgbClr>
                  </a:gs>
                  <a:gs pos="100000">
                    <a:srgbClr val="767676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342000" tIns="190800" anchor="ctr"/>
              <a:lstStyle>
                <a:lvl1pPr eaLnBrk="0" hangingPunct="0">
                  <a:buBlip>
                    <a:blip r:embed="rId3"/>
                  </a:buBlip>
                  <a:defRPr sz="32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buBlip>
                    <a:blip r:embed="rId3"/>
                  </a:buBlip>
                  <a:defRPr sz="28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buBlip>
                    <a:blip r:embed="rId3"/>
                  </a:buBlip>
                  <a:defRPr sz="24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eaLnBrk="1" latin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kumimoji="0" lang="ko-KR" altLang="en-US" sz="1800" b="0">
                  <a:latin typeface="Gulim" pitchFamily="34" charset="-127"/>
                  <a:ea typeface="Gulim" pitchFamily="34" charset="-127"/>
                </a:endParaRPr>
              </a:p>
            </p:txBody>
          </p:sp>
        </p:grpSp>
        <p:sp>
          <p:nvSpPr>
            <p:cNvPr id="5167" name="TextBox 59"/>
            <p:cNvSpPr txBox="1">
              <a:spLocks noChangeArrowheads="1"/>
            </p:cNvSpPr>
            <p:nvPr/>
          </p:nvSpPr>
          <p:spPr bwMode="auto">
            <a:xfrm>
              <a:off x="245750" y="96808"/>
              <a:ext cx="561886" cy="7014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buBlip>
                  <a:blip r:embed="rId3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3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3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r" eaLnBrk="1" latin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40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  <a:cs typeface="Times New Roman" pitchFamily="18" charset="0"/>
                </a:rPr>
                <a:t>3</a:t>
              </a:r>
            </a:p>
          </p:txBody>
        </p:sp>
      </p:grpSp>
      <p:grpSp>
        <p:nvGrpSpPr>
          <p:cNvPr id="5126" name="Group 32"/>
          <p:cNvGrpSpPr>
            <a:grpSpLocks/>
          </p:cNvGrpSpPr>
          <p:nvPr/>
        </p:nvGrpSpPr>
        <p:grpSpPr bwMode="auto">
          <a:xfrm>
            <a:off x="2628900" y="3227388"/>
            <a:ext cx="4876800" cy="1116012"/>
            <a:chOff x="5524" y="2353"/>
            <a:chExt cx="6254031" cy="1117256"/>
          </a:xfrm>
        </p:grpSpPr>
        <p:grpSp>
          <p:nvGrpSpPr>
            <p:cNvPr id="5157" name="Group 33"/>
            <p:cNvGrpSpPr>
              <a:grpSpLocks/>
            </p:cNvGrpSpPr>
            <p:nvPr/>
          </p:nvGrpSpPr>
          <p:grpSpPr bwMode="auto">
            <a:xfrm>
              <a:off x="5524" y="2353"/>
              <a:ext cx="6254031" cy="1117256"/>
              <a:chOff x="0" y="0"/>
              <a:chExt cx="6254496" cy="1115568"/>
            </a:xfrm>
          </p:grpSpPr>
          <p:pic>
            <p:nvPicPr>
              <p:cNvPr id="5163" name="AutoShape 864"/>
              <p:cNvPicPr>
                <a:picLocks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6254496" cy="11155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64" name="Text Box 35"/>
              <p:cNvSpPr txBox="1">
                <a:spLocks noChangeArrowheads="1"/>
              </p:cNvSpPr>
              <p:nvPr/>
            </p:nvSpPr>
            <p:spPr bwMode="auto">
              <a:xfrm>
                <a:off x="191863" y="185312"/>
                <a:ext cx="5700388" cy="5538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2000" tIns="0" rIns="72000" bIns="0" anchor="ctr"/>
              <a:lstStyle>
                <a:lvl1pPr eaLnBrk="0" hangingPunct="0">
                  <a:buBlip>
                    <a:blip r:embed="rId3"/>
                  </a:buBlip>
                  <a:defRPr sz="32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buBlip>
                    <a:blip r:embed="rId3"/>
                  </a:buBlip>
                  <a:defRPr sz="28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buBlip>
                    <a:blip r:embed="rId3"/>
                  </a:buBlip>
                  <a:defRPr sz="24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kumimoji="0" lang="en-US" altLang="zh-CN" sz="20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  <a:cs typeface="Times New Roman" pitchFamily="18" charset="0"/>
                </a:endParaRPr>
              </a:p>
            </p:txBody>
          </p:sp>
        </p:grpSp>
        <p:grpSp>
          <p:nvGrpSpPr>
            <p:cNvPr id="5158" name="Group 36"/>
            <p:cNvGrpSpPr>
              <a:grpSpLocks/>
            </p:cNvGrpSpPr>
            <p:nvPr/>
          </p:nvGrpSpPr>
          <p:grpSpPr bwMode="auto">
            <a:xfrm>
              <a:off x="826086" y="39262"/>
              <a:ext cx="5143499" cy="930728"/>
              <a:chOff x="0" y="0"/>
              <a:chExt cx="2948" cy="549"/>
            </a:xfrm>
          </p:grpSpPr>
          <p:pic>
            <p:nvPicPr>
              <p:cNvPr id="5160" name="Picture 49" descr="그림자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948" cy="5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61" name="AutoShape 50"/>
              <p:cNvSpPr>
                <a:spLocks noChangeArrowheads="1"/>
              </p:cNvSpPr>
              <p:nvPr/>
            </p:nvSpPr>
            <p:spPr bwMode="auto">
              <a:xfrm>
                <a:off x="77" y="82"/>
                <a:ext cx="2789" cy="33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9CADC8"/>
                  </a:gs>
                  <a:gs pos="100000">
                    <a:srgbClr val="FFFFFF"/>
                  </a:gs>
                </a:gsLst>
                <a:lin ang="5400000" scaled="1"/>
              </a:gradFill>
              <a:ln w="1905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lIns="342000" tIns="36000" bIns="36000" anchor="ctr"/>
              <a:lstStyle>
                <a:lvl1pPr eaLnBrk="0" hangingPunct="0">
                  <a:buBlip>
                    <a:blip r:embed="rId3"/>
                  </a:buBlip>
                  <a:defRPr sz="32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buBlip>
                    <a:blip r:embed="rId3"/>
                  </a:buBlip>
                  <a:defRPr sz="28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buBlip>
                    <a:blip r:embed="rId3"/>
                  </a:buBlip>
                  <a:defRPr sz="24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eaLnBrk="1" latin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2400">
                    <a:solidFill>
                      <a:srgbClr val="333333"/>
                    </a:solidFill>
                    <a:latin typeface="楷体_GB2312" pitchFamily="49" charset="-122"/>
                  </a:rPr>
                  <a:t>实时调度 </a:t>
                </a:r>
              </a:p>
            </p:txBody>
          </p:sp>
          <p:sp>
            <p:nvSpPr>
              <p:cNvPr id="5162" name="AutoShape 51"/>
              <p:cNvSpPr>
                <a:spLocks noChangeArrowheads="1"/>
              </p:cNvSpPr>
              <p:nvPr/>
            </p:nvSpPr>
            <p:spPr bwMode="auto">
              <a:xfrm>
                <a:off x="168" y="100"/>
                <a:ext cx="2611" cy="15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FFFFF">
                      <a:alpha val="37999"/>
                    </a:srgbClr>
                  </a:gs>
                  <a:gs pos="100000">
                    <a:srgbClr val="767676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342000" tIns="190800" anchor="ctr"/>
              <a:lstStyle>
                <a:lvl1pPr eaLnBrk="0" hangingPunct="0">
                  <a:buBlip>
                    <a:blip r:embed="rId3"/>
                  </a:buBlip>
                  <a:defRPr sz="32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buBlip>
                    <a:blip r:embed="rId3"/>
                  </a:buBlip>
                  <a:defRPr sz="28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buBlip>
                    <a:blip r:embed="rId3"/>
                  </a:buBlip>
                  <a:defRPr sz="24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eaLnBrk="1" latin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kumimoji="0" lang="ko-KR" altLang="en-US" sz="1800" b="0">
                  <a:latin typeface="Gulim" pitchFamily="34" charset="-127"/>
                  <a:ea typeface="Gulim" pitchFamily="34" charset="-127"/>
                </a:endParaRPr>
              </a:p>
            </p:txBody>
          </p:sp>
        </p:grpSp>
        <p:sp>
          <p:nvSpPr>
            <p:cNvPr id="5159" name="TextBox 65"/>
            <p:cNvSpPr txBox="1">
              <a:spLocks noChangeArrowheads="1"/>
            </p:cNvSpPr>
            <p:nvPr/>
          </p:nvSpPr>
          <p:spPr bwMode="auto">
            <a:xfrm>
              <a:off x="247786" y="97709"/>
              <a:ext cx="561886" cy="702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buBlip>
                  <a:blip r:embed="rId3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3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3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r" eaLnBrk="1" latin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40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  <a:cs typeface="Times New Roman" pitchFamily="18" charset="0"/>
                </a:rPr>
                <a:t>4</a:t>
              </a:r>
            </a:p>
          </p:txBody>
        </p:sp>
      </p:grpSp>
      <p:grpSp>
        <p:nvGrpSpPr>
          <p:cNvPr id="5127" name="Group 41"/>
          <p:cNvGrpSpPr>
            <a:grpSpLocks/>
          </p:cNvGrpSpPr>
          <p:nvPr/>
        </p:nvGrpSpPr>
        <p:grpSpPr bwMode="auto">
          <a:xfrm>
            <a:off x="2671763" y="4038600"/>
            <a:ext cx="4876800" cy="1122363"/>
            <a:chOff x="5524" y="-2986"/>
            <a:chExt cx="6254031" cy="1122018"/>
          </a:xfrm>
        </p:grpSpPr>
        <p:grpSp>
          <p:nvGrpSpPr>
            <p:cNvPr id="5149" name="Group 42"/>
            <p:cNvGrpSpPr>
              <a:grpSpLocks/>
            </p:cNvGrpSpPr>
            <p:nvPr/>
          </p:nvGrpSpPr>
          <p:grpSpPr bwMode="auto">
            <a:xfrm>
              <a:off x="5524" y="-2986"/>
              <a:ext cx="6254031" cy="1122018"/>
              <a:chOff x="0" y="0"/>
              <a:chExt cx="6254496" cy="1121664"/>
            </a:xfrm>
          </p:grpSpPr>
          <p:pic>
            <p:nvPicPr>
              <p:cNvPr id="5155" name="AutoShape 864"/>
              <p:cNvPicPr>
                <a:picLocks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6254496" cy="1121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56" name="Text Box 44"/>
              <p:cNvSpPr txBox="1">
                <a:spLocks noChangeArrowheads="1"/>
              </p:cNvSpPr>
              <p:nvPr/>
            </p:nvSpPr>
            <p:spPr bwMode="auto">
              <a:xfrm>
                <a:off x="192000" y="190108"/>
                <a:ext cx="5700114" cy="5545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2000" tIns="0" rIns="72000" bIns="0" anchor="ctr"/>
              <a:lstStyle>
                <a:lvl1pPr eaLnBrk="0" hangingPunct="0">
                  <a:buBlip>
                    <a:blip r:embed="rId3"/>
                  </a:buBlip>
                  <a:defRPr sz="32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buBlip>
                    <a:blip r:embed="rId3"/>
                  </a:buBlip>
                  <a:defRPr sz="28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buBlip>
                    <a:blip r:embed="rId3"/>
                  </a:buBlip>
                  <a:defRPr sz="24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kumimoji="0" lang="en-US" altLang="zh-CN" sz="20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  <a:cs typeface="Times New Roman" pitchFamily="18" charset="0"/>
                </a:endParaRPr>
              </a:p>
            </p:txBody>
          </p:sp>
        </p:grpSp>
        <p:grpSp>
          <p:nvGrpSpPr>
            <p:cNvPr id="5150" name="Group 45"/>
            <p:cNvGrpSpPr>
              <a:grpSpLocks/>
            </p:cNvGrpSpPr>
            <p:nvPr/>
          </p:nvGrpSpPr>
          <p:grpSpPr bwMode="auto">
            <a:xfrm>
              <a:off x="826086" y="38500"/>
              <a:ext cx="5143499" cy="930728"/>
              <a:chOff x="0" y="0"/>
              <a:chExt cx="2948" cy="549"/>
            </a:xfrm>
          </p:grpSpPr>
          <p:pic>
            <p:nvPicPr>
              <p:cNvPr id="5152" name="Picture 49" descr="그림자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948" cy="5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53" name="AutoShape 50"/>
              <p:cNvSpPr>
                <a:spLocks noChangeArrowheads="1"/>
              </p:cNvSpPr>
              <p:nvPr/>
            </p:nvSpPr>
            <p:spPr bwMode="auto">
              <a:xfrm>
                <a:off x="77" y="82"/>
                <a:ext cx="2789" cy="33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9CADC8"/>
                  </a:gs>
                  <a:gs pos="100000">
                    <a:srgbClr val="FFFFFF"/>
                  </a:gs>
                </a:gsLst>
                <a:lin ang="5400000" scaled="1"/>
              </a:gradFill>
              <a:ln w="1905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lIns="342000" tIns="36000" bIns="36000" anchor="ctr"/>
              <a:lstStyle>
                <a:lvl1pPr eaLnBrk="0" hangingPunct="0">
                  <a:buBlip>
                    <a:blip r:embed="rId3"/>
                  </a:buBlip>
                  <a:defRPr sz="32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buBlip>
                    <a:blip r:embed="rId3"/>
                  </a:buBlip>
                  <a:defRPr sz="28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buBlip>
                    <a:blip r:embed="rId3"/>
                  </a:buBlip>
                  <a:defRPr sz="24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eaLnBrk="1" latin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2400">
                    <a:solidFill>
                      <a:srgbClr val="333333"/>
                    </a:solidFill>
                    <a:latin typeface="楷体_GB2312" pitchFamily="49" charset="-122"/>
                  </a:rPr>
                  <a:t>产生死锁的必要条件</a:t>
                </a:r>
              </a:p>
            </p:txBody>
          </p:sp>
          <p:sp>
            <p:nvSpPr>
              <p:cNvPr id="5154" name="AutoShape 51"/>
              <p:cNvSpPr>
                <a:spLocks noChangeArrowheads="1"/>
              </p:cNvSpPr>
              <p:nvPr/>
            </p:nvSpPr>
            <p:spPr bwMode="auto">
              <a:xfrm>
                <a:off x="168" y="100"/>
                <a:ext cx="2611" cy="15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FFFFF">
                      <a:alpha val="37999"/>
                    </a:srgbClr>
                  </a:gs>
                  <a:gs pos="100000">
                    <a:srgbClr val="767676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342000" tIns="190800" anchor="ctr"/>
              <a:lstStyle>
                <a:lvl1pPr eaLnBrk="0" hangingPunct="0">
                  <a:buBlip>
                    <a:blip r:embed="rId3"/>
                  </a:buBlip>
                  <a:defRPr sz="32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buBlip>
                    <a:blip r:embed="rId3"/>
                  </a:buBlip>
                  <a:defRPr sz="28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buBlip>
                    <a:blip r:embed="rId3"/>
                  </a:buBlip>
                  <a:defRPr sz="24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eaLnBrk="1" latin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kumimoji="0" lang="ko-KR" altLang="en-US" sz="1800" b="0">
                  <a:latin typeface="Gulim" pitchFamily="34" charset="-127"/>
                  <a:ea typeface="Gulim" pitchFamily="34" charset="-127"/>
                </a:endParaRPr>
              </a:p>
            </p:txBody>
          </p:sp>
        </p:grpSp>
        <p:sp>
          <p:nvSpPr>
            <p:cNvPr id="5151" name="TextBox 71"/>
            <p:cNvSpPr txBox="1">
              <a:spLocks noChangeArrowheads="1"/>
            </p:cNvSpPr>
            <p:nvPr/>
          </p:nvSpPr>
          <p:spPr bwMode="auto">
            <a:xfrm>
              <a:off x="247786" y="95409"/>
              <a:ext cx="561886" cy="701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buBlip>
                  <a:blip r:embed="rId3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3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3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r" eaLnBrk="1" latin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40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  <a:cs typeface="Times New Roman" pitchFamily="18" charset="0"/>
                </a:rPr>
                <a:t>5</a:t>
              </a:r>
            </a:p>
          </p:txBody>
        </p:sp>
      </p:grpSp>
      <p:pic>
        <p:nvPicPr>
          <p:cNvPr id="5128" name="Picture 50" descr="bsd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979383">
            <a:off x="228600" y="3810000"/>
            <a:ext cx="1662113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9" name="Picture 51" descr="linux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b="2689"/>
          <a:stretch>
            <a:fillRect/>
          </a:stretch>
        </p:blipFill>
        <p:spPr bwMode="auto">
          <a:xfrm rot="1013624">
            <a:off x="7848600" y="5334000"/>
            <a:ext cx="1116013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0" name="Picture 52" descr="windows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323583">
            <a:off x="1447800" y="3581400"/>
            <a:ext cx="914400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31" name="Group 53"/>
          <p:cNvGrpSpPr>
            <a:grpSpLocks/>
          </p:cNvGrpSpPr>
          <p:nvPr/>
        </p:nvGrpSpPr>
        <p:grpSpPr bwMode="auto">
          <a:xfrm>
            <a:off x="2692400" y="4876800"/>
            <a:ext cx="4881563" cy="1122363"/>
            <a:chOff x="5524" y="-2986"/>
            <a:chExt cx="6254031" cy="1122018"/>
          </a:xfrm>
        </p:grpSpPr>
        <p:grpSp>
          <p:nvGrpSpPr>
            <p:cNvPr id="5141" name="Group 54"/>
            <p:cNvGrpSpPr>
              <a:grpSpLocks/>
            </p:cNvGrpSpPr>
            <p:nvPr/>
          </p:nvGrpSpPr>
          <p:grpSpPr bwMode="auto">
            <a:xfrm>
              <a:off x="5524" y="-2986"/>
              <a:ext cx="6254031" cy="1122018"/>
              <a:chOff x="0" y="0"/>
              <a:chExt cx="6254496" cy="1121664"/>
            </a:xfrm>
          </p:grpSpPr>
          <p:pic>
            <p:nvPicPr>
              <p:cNvPr id="5147" name="AutoShape 864"/>
              <p:cNvPicPr>
                <a:picLocks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6254496" cy="1121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48" name="Text Box 56"/>
              <p:cNvSpPr txBox="1">
                <a:spLocks noChangeArrowheads="1"/>
              </p:cNvSpPr>
              <p:nvPr/>
            </p:nvSpPr>
            <p:spPr bwMode="auto">
              <a:xfrm>
                <a:off x="192000" y="190108"/>
                <a:ext cx="5700114" cy="5545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2000" tIns="0" rIns="72000" bIns="0" anchor="ctr"/>
              <a:lstStyle>
                <a:lvl1pPr eaLnBrk="0" hangingPunct="0">
                  <a:buBlip>
                    <a:blip r:embed="rId3"/>
                  </a:buBlip>
                  <a:defRPr sz="32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buBlip>
                    <a:blip r:embed="rId3"/>
                  </a:buBlip>
                  <a:defRPr sz="28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buBlip>
                    <a:blip r:embed="rId3"/>
                  </a:buBlip>
                  <a:defRPr sz="24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kumimoji="0" lang="en-US" altLang="zh-CN" sz="20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  <a:cs typeface="Times New Roman" pitchFamily="18" charset="0"/>
                </a:endParaRPr>
              </a:p>
            </p:txBody>
          </p:sp>
        </p:grpSp>
        <p:grpSp>
          <p:nvGrpSpPr>
            <p:cNvPr id="5142" name="Group 57"/>
            <p:cNvGrpSpPr>
              <a:grpSpLocks/>
            </p:cNvGrpSpPr>
            <p:nvPr/>
          </p:nvGrpSpPr>
          <p:grpSpPr bwMode="auto">
            <a:xfrm>
              <a:off x="826086" y="38500"/>
              <a:ext cx="5143499" cy="930728"/>
              <a:chOff x="0" y="0"/>
              <a:chExt cx="2948" cy="549"/>
            </a:xfrm>
          </p:grpSpPr>
          <p:pic>
            <p:nvPicPr>
              <p:cNvPr id="5144" name="Picture 49" descr="그림자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948" cy="5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45" name="AutoShape 50"/>
              <p:cNvSpPr>
                <a:spLocks noChangeArrowheads="1"/>
              </p:cNvSpPr>
              <p:nvPr/>
            </p:nvSpPr>
            <p:spPr bwMode="auto">
              <a:xfrm>
                <a:off x="77" y="82"/>
                <a:ext cx="2789" cy="33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9CADC8"/>
                  </a:gs>
                  <a:gs pos="100000">
                    <a:srgbClr val="FFFFFF"/>
                  </a:gs>
                </a:gsLst>
                <a:lin ang="5400000" scaled="1"/>
              </a:gradFill>
              <a:ln w="1905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lIns="342000" tIns="36000" bIns="36000" anchor="ctr"/>
              <a:lstStyle>
                <a:lvl1pPr eaLnBrk="0" hangingPunct="0">
                  <a:buBlip>
                    <a:blip r:embed="rId3"/>
                  </a:buBlip>
                  <a:defRPr sz="32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buBlip>
                    <a:blip r:embed="rId3"/>
                  </a:buBlip>
                  <a:defRPr sz="28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buBlip>
                    <a:blip r:embed="rId3"/>
                  </a:buBlip>
                  <a:defRPr sz="24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eaLnBrk="1" latin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2400">
                    <a:solidFill>
                      <a:srgbClr val="333333"/>
                    </a:solidFill>
                    <a:latin typeface="楷体_GB2312" pitchFamily="49" charset="-122"/>
                  </a:rPr>
                  <a:t>预防死锁的方法 </a:t>
                </a:r>
              </a:p>
            </p:txBody>
          </p:sp>
          <p:sp>
            <p:nvSpPr>
              <p:cNvPr id="5146" name="AutoShape 51"/>
              <p:cNvSpPr>
                <a:spLocks noChangeArrowheads="1"/>
              </p:cNvSpPr>
              <p:nvPr/>
            </p:nvSpPr>
            <p:spPr bwMode="auto">
              <a:xfrm>
                <a:off x="168" y="100"/>
                <a:ext cx="2611" cy="15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FFFFF">
                      <a:alpha val="37999"/>
                    </a:srgbClr>
                  </a:gs>
                  <a:gs pos="100000">
                    <a:srgbClr val="767676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342000" tIns="190800" anchor="ctr"/>
              <a:lstStyle>
                <a:lvl1pPr eaLnBrk="0" hangingPunct="0">
                  <a:buBlip>
                    <a:blip r:embed="rId3"/>
                  </a:buBlip>
                  <a:defRPr sz="32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buBlip>
                    <a:blip r:embed="rId3"/>
                  </a:buBlip>
                  <a:defRPr sz="28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buBlip>
                    <a:blip r:embed="rId3"/>
                  </a:buBlip>
                  <a:defRPr sz="24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eaLnBrk="1" latin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kumimoji="0" lang="ko-KR" altLang="en-US" sz="1800" b="0">
                  <a:latin typeface="Gulim" pitchFamily="34" charset="-127"/>
                  <a:ea typeface="Gulim" pitchFamily="34" charset="-127"/>
                </a:endParaRPr>
              </a:p>
            </p:txBody>
          </p:sp>
        </p:grpSp>
        <p:sp>
          <p:nvSpPr>
            <p:cNvPr id="5143" name="TextBox 71"/>
            <p:cNvSpPr txBox="1">
              <a:spLocks noChangeArrowheads="1"/>
            </p:cNvSpPr>
            <p:nvPr/>
          </p:nvSpPr>
          <p:spPr bwMode="auto">
            <a:xfrm>
              <a:off x="251618" y="95409"/>
              <a:ext cx="561337" cy="701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buBlip>
                  <a:blip r:embed="rId3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3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3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r" eaLnBrk="1" latin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40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  <a:cs typeface="Times New Roman" pitchFamily="18" charset="0"/>
                </a:rPr>
                <a:t>6</a:t>
              </a:r>
            </a:p>
          </p:txBody>
        </p:sp>
      </p:grpSp>
      <p:grpSp>
        <p:nvGrpSpPr>
          <p:cNvPr id="5132" name="Group 62"/>
          <p:cNvGrpSpPr>
            <a:grpSpLocks/>
          </p:cNvGrpSpPr>
          <p:nvPr/>
        </p:nvGrpSpPr>
        <p:grpSpPr bwMode="auto">
          <a:xfrm>
            <a:off x="2705100" y="5689600"/>
            <a:ext cx="4876800" cy="1122363"/>
            <a:chOff x="5524" y="-2986"/>
            <a:chExt cx="6254031" cy="1122018"/>
          </a:xfrm>
        </p:grpSpPr>
        <p:grpSp>
          <p:nvGrpSpPr>
            <p:cNvPr id="5133" name="Group 63"/>
            <p:cNvGrpSpPr>
              <a:grpSpLocks/>
            </p:cNvGrpSpPr>
            <p:nvPr/>
          </p:nvGrpSpPr>
          <p:grpSpPr bwMode="auto">
            <a:xfrm>
              <a:off x="5524" y="-2986"/>
              <a:ext cx="6254031" cy="1122018"/>
              <a:chOff x="0" y="0"/>
              <a:chExt cx="6254496" cy="1121664"/>
            </a:xfrm>
          </p:grpSpPr>
          <p:pic>
            <p:nvPicPr>
              <p:cNvPr id="5139" name="AutoShape 864"/>
              <p:cNvPicPr>
                <a:picLocks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6254496" cy="1121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40" name="Text Box 65"/>
              <p:cNvSpPr txBox="1">
                <a:spLocks noChangeArrowheads="1"/>
              </p:cNvSpPr>
              <p:nvPr/>
            </p:nvSpPr>
            <p:spPr bwMode="auto">
              <a:xfrm>
                <a:off x="192000" y="190108"/>
                <a:ext cx="5700114" cy="5545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2000" tIns="0" rIns="72000" bIns="0" anchor="ctr"/>
              <a:lstStyle>
                <a:lvl1pPr eaLnBrk="0" hangingPunct="0">
                  <a:buBlip>
                    <a:blip r:embed="rId3"/>
                  </a:buBlip>
                  <a:defRPr sz="32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buBlip>
                    <a:blip r:embed="rId3"/>
                  </a:buBlip>
                  <a:defRPr sz="28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buBlip>
                    <a:blip r:embed="rId3"/>
                  </a:buBlip>
                  <a:defRPr sz="24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kumimoji="0" lang="en-US" altLang="zh-CN" sz="20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  <a:cs typeface="Times New Roman" pitchFamily="18" charset="0"/>
                </a:endParaRPr>
              </a:p>
            </p:txBody>
          </p:sp>
        </p:grpSp>
        <p:grpSp>
          <p:nvGrpSpPr>
            <p:cNvPr id="5134" name="Group 66"/>
            <p:cNvGrpSpPr>
              <a:grpSpLocks/>
            </p:cNvGrpSpPr>
            <p:nvPr/>
          </p:nvGrpSpPr>
          <p:grpSpPr bwMode="auto">
            <a:xfrm>
              <a:off x="826086" y="38500"/>
              <a:ext cx="5143499" cy="930728"/>
              <a:chOff x="0" y="0"/>
              <a:chExt cx="2948" cy="549"/>
            </a:xfrm>
          </p:grpSpPr>
          <p:pic>
            <p:nvPicPr>
              <p:cNvPr id="5136" name="Picture 49" descr="그림자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948" cy="5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37" name="AutoShape 50"/>
              <p:cNvSpPr>
                <a:spLocks noChangeArrowheads="1"/>
              </p:cNvSpPr>
              <p:nvPr/>
            </p:nvSpPr>
            <p:spPr bwMode="auto">
              <a:xfrm>
                <a:off x="77" y="82"/>
                <a:ext cx="2789" cy="33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9CADC8"/>
                  </a:gs>
                  <a:gs pos="100000">
                    <a:srgbClr val="FFFFFF"/>
                  </a:gs>
                </a:gsLst>
                <a:lin ang="5400000" scaled="1"/>
              </a:gradFill>
              <a:ln w="1905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lIns="342000" tIns="36000" bIns="36000" anchor="ctr"/>
              <a:lstStyle>
                <a:lvl1pPr eaLnBrk="0" hangingPunct="0">
                  <a:buBlip>
                    <a:blip r:embed="rId3"/>
                  </a:buBlip>
                  <a:defRPr sz="32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buBlip>
                    <a:blip r:embed="rId3"/>
                  </a:buBlip>
                  <a:defRPr sz="28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buBlip>
                    <a:blip r:embed="rId3"/>
                  </a:buBlip>
                  <a:defRPr sz="24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eaLnBrk="1" latin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2400">
                    <a:solidFill>
                      <a:srgbClr val="333333"/>
                    </a:solidFill>
                    <a:latin typeface="楷体_GB2312" pitchFamily="49" charset="-122"/>
                  </a:rPr>
                  <a:t>死锁的检测与解除 </a:t>
                </a:r>
              </a:p>
            </p:txBody>
          </p:sp>
          <p:sp>
            <p:nvSpPr>
              <p:cNvPr id="5138" name="AutoShape 51"/>
              <p:cNvSpPr>
                <a:spLocks noChangeArrowheads="1"/>
              </p:cNvSpPr>
              <p:nvPr/>
            </p:nvSpPr>
            <p:spPr bwMode="auto">
              <a:xfrm>
                <a:off x="168" y="100"/>
                <a:ext cx="2611" cy="15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FFFFF">
                      <a:alpha val="37999"/>
                    </a:srgbClr>
                  </a:gs>
                  <a:gs pos="100000">
                    <a:srgbClr val="767676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342000" tIns="190800" anchor="ctr"/>
              <a:lstStyle>
                <a:lvl1pPr eaLnBrk="0" hangingPunct="0">
                  <a:buBlip>
                    <a:blip r:embed="rId3"/>
                  </a:buBlip>
                  <a:defRPr sz="32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buBlip>
                    <a:blip r:embed="rId3"/>
                  </a:buBlip>
                  <a:defRPr sz="28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buBlip>
                    <a:blip r:embed="rId3"/>
                  </a:buBlip>
                  <a:defRPr sz="24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eaLnBrk="1" latin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kumimoji="0" lang="ko-KR" altLang="en-US" sz="1800" b="0">
                  <a:latin typeface="Gulim" pitchFamily="34" charset="-127"/>
                  <a:ea typeface="Gulim" pitchFamily="34" charset="-127"/>
                </a:endParaRPr>
              </a:p>
            </p:txBody>
          </p:sp>
        </p:grpSp>
        <p:sp>
          <p:nvSpPr>
            <p:cNvPr id="5135" name="TextBox 71"/>
            <p:cNvSpPr txBox="1">
              <a:spLocks noChangeArrowheads="1"/>
            </p:cNvSpPr>
            <p:nvPr/>
          </p:nvSpPr>
          <p:spPr bwMode="auto">
            <a:xfrm>
              <a:off x="249822" y="95409"/>
              <a:ext cx="561886" cy="701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buBlip>
                  <a:blip r:embed="rId3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3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3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r" eaLnBrk="1" latin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40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  <a:cs typeface="Times New Roman" pitchFamily="18" charset="0"/>
                </a:rPr>
                <a:t>7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4851400"/>
            <a:ext cx="477520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4652963"/>
            <a:ext cx="477520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0484" name="Object 3"/>
          <p:cNvGraphicFramePr>
            <a:graphicFrameLocks noChangeAspect="1"/>
          </p:cNvGraphicFramePr>
          <p:nvPr/>
        </p:nvGraphicFramePr>
        <p:xfrm>
          <a:off x="-920750" y="2857500"/>
          <a:ext cx="10893425" cy="384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1" name="Document" r:id="rId5" imgW="5410200" imgH="2133600" progId="Word.Document.8">
                  <p:embed/>
                </p:oleObj>
              </mc:Choice>
              <mc:Fallback>
                <p:oleObj name="Document" r:id="rId5" imgW="5410200" imgH="213360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920750" y="2857500"/>
                        <a:ext cx="10893425" cy="384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527175"/>
            <a:ext cx="8229600" cy="15208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smtClean="0"/>
              <a:t>2. </a:t>
            </a:r>
            <a:r>
              <a:rPr lang="zh-CN" altLang="en-US" sz="2400" smtClean="0">
                <a:solidFill>
                  <a:srgbClr val="FF0000"/>
                </a:solidFill>
              </a:rPr>
              <a:t>短作业</a:t>
            </a:r>
            <a:r>
              <a:rPr lang="en-US" altLang="zh-CN" sz="2400" smtClean="0">
                <a:solidFill>
                  <a:srgbClr val="FF0000"/>
                </a:solidFill>
              </a:rPr>
              <a:t>(</a:t>
            </a:r>
            <a:r>
              <a:rPr lang="zh-CN" altLang="en-US" sz="2400" smtClean="0">
                <a:solidFill>
                  <a:srgbClr val="FF0000"/>
                </a:solidFill>
              </a:rPr>
              <a:t>进程</a:t>
            </a:r>
            <a:r>
              <a:rPr lang="en-US" altLang="zh-CN" sz="2400" smtClean="0">
                <a:solidFill>
                  <a:srgbClr val="FF0000"/>
                </a:solidFill>
              </a:rPr>
              <a:t>)</a:t>
            </a:r>
            <a:r>
              <a:rPr lang="zh-CN" altLang="en-US" sz="2400" smtClean="0">
                <a:solidFill>
                  <a:srgbClr val="FF0000"/>
                </a:solidFill>
              </a:rPr>
              <a:t>优先</a:t>
            </a:r>
            <a:r>
              <a:rPr lang="zh-CN" altLang="en-US" sz="2400" smtClean="0"/>
              <a:t>调度算法</a:t>
            </a:r>
            <a:r>
              <a:rPr lang="en-US" altLang="zh-CN" sz="2400" smtClean="0"/>
              <a:t>(</a:t>
            </a:r>
            <a:r>
              <a:rPr lang="en-US" altLang="zh-CN" sz="2400" smtClean="0">
                <a:solidFill>
                  <a:srgbClr val="3333CC"/>
                </a:solidFill>
              </a:rPr>
              <a:t>SJ(P)F</a:t>
            </a:r>
            <a:r>
              <a:rPr lang="en-US" altLang="zh-CN" sz="2400" smtClean="0"/>
              <a:t>)</a:t>
            </a:r>
          </a:p>
          <a:p>
            <a:pPr eaLnBrk="1" hangingPunct="1"/>
            <a:r>
              <a:rPr lang="zh-CN" altLang="en-US" sz="2400" smtClean="0"/>
              <a:t>可用于</a:t>
            </a:r>
            <a:r>
              <a:rPr lang="zh-CN" altLang="en-US" sz="2400" smtClean="0">
                <a:solidFill>
                  <a:srgbClr val="3333CC"/>
                </a:solidFill>
              </a:rPr>
              <a:t>作业调度</a:t>
            </a:r>
            <a:r>
              <a:rPr lang="zh-CN" altLang="en-US" sz="2400" smtClean="0"/>
              <a:t>和</a:t>
            </a:r>
            <a:r>
              <a:rPr lang="zh-CN" altLang="en-US" sz="2400" smtClean="0">
                <a:solidFill>
                  <a:srgbClr val="3333CC"/>
                </a:solidFill>
              </a:rPr>
              <a:t>进程调度</a:t>
            </a:r>
          </a:p>
          <a:p>
            <a:pPr eaLnBrk="1" hangingPunct="1"/>
            <a:r>
              <a:rPr lang="zh-CN" altLang="en-US" sz="2400" smtClean="0"/>
              <a:t>“短”的含义：</a:t>
            </a:r>
            <a:r>
              <a:rPr lang="zh-CN" altLang="en-US" sz="2400" smtClean="0">
                <a:solidFill>
                  <a:srgbClr val="3333CC"/>
                </a:solidFill>
              </a:rPr>
              <a:t>估计</a:t>
            </a:r>
            <a:r>
              <a:rPr lang="zh-CN" altLang="en-US" sz="2400" smtClean="0"/>
              <a:t>运行时间最短</a:t>
            </a:r>
          </a:p>
        </p:txBody>
      </p:sp>
      <p:sp>
        <p:nvSpPr>
          <p:cNvPr id="20486" name="Text Box 4"/>
          <p:cNvSpPr txBox="1">
            <a:spLocks noChangeArrowheads="1"/>
          </p:cNvSpPr>
          <p:nvPr/>
        </p:nvSpPr>
        <p:spPr bwMode="auto">
          <a:xfrm>
            <a:off x="2051050" y="5991225"/>
            <a:ext cx="4943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7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7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7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楷体_GB2312" pitchFamily="49" charset="-122"/>
              </a:rPr>
              <a:t>图 </a:t>
            </a:r>
            <a:r>
              <a:rPr lang="en-US" altLang="zh-CN" sz="2400">
                <a:latin typeface="楷体_GB2312" pitchFamily="49" charset="-122"/>
              </a:rPr>
              <a:t>3-4 FCFS</a:t>
            </a:r>
            <a:r>
              <a:rPr lang="zh-CN" altLang="en-US" sz="2400">
                <a:latin typeface="楷体_GB2312" pitchFamily="49" charset="-122"/>
              </a:rPr>
              <a:t>和</a:t>
            </a:r>
            <a:r>
              <a:rPr lang="en-US" altLang="zh-CN" sz="2400">
                <a:latin typeface="楷体_GB2312" pitchFamily="49" charset="-122"/>
              </a:rPr>
              <a:t>SJF</a:t>
            </a:r>
            <a:r>
              <a:rPr lang="zh-CN" altLang="en-US" sz="2400">
                <a:latin typeface="楷体_GB2312" pitchFamily="49" charset="-122"/>
              </a:rPr>
              <a:t>调度算法的性能 </a:t>
            </a:r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3.3 </a:t>
            </a:r>
            <a:r>
              <a:rPr lang="zh-CN" altLang="en-US" smtClean="0"/>
              <a:t>调度算法</a:t>
            </a: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457200" y="1143000"/>
            <a:ext cx="6357938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7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7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7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/>
              <a:t>3.3.1 </a:t>
            </a:r>
            <a:r>
              <a:rPr lang="zh-CN" altLang="en-US" sz="2400"/>
              <a:t>先来先服务和短作业</a:t>
            </a:r>
            <a:r>
              <a:rPr lang="en-US" altLang="zh-CN" sz="2400"/>
              <a:t>(</a:t>
            </a:r>
            <a:r>
              <a:rPr lang="zh-CN" altLang="en-US" sz="2400"/>
              <a:t>进程</a:t>
            </a:r>
            <a:r>
              <a:rPr lang="en-US" altLang="zh-CN" sz="2400"/>
              <a:t>)</a:t>
            </a:r>
            <a:r>
              <a:rPr lang="zh-CN" altLang="en-US" sz="2400"/>
              <a:t>优先调度算法</a:t>
            </a:r>
          </a:p>
        </p:txBody>
      </p:sp>
      <p:sp>
        <p:nvSpPr>
          <p:cNvPr id="3" name="圆角矩形 2"/>
          <p:cNvSpPr/>
          <p:nvPr/>
        </p:nvSpPr>
        <p:spPr bwMode="auto">
          <a:xfrm>
            <a:off x="3995738" y="4038600"/>
            <a:ext cx="4775200" cy="838200"/>
          </a:xfrm>
          <a:prstGeom prst="round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7"/>
              </a:buBlip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楷体_GB2312" pitchFamily="49" charset="-122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3995738" y="4903177"/>
            <a:ext cx="4775200" cy="838200"/>
          </a:xfrm>
          <a:prstGeom prst="round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7"/>
              </a:buBlip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8229600" cy="3581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3333CC"/>
                </a:solidFill>
              </a:rPr>
              <a:t>SJ(P)F</a:t>
            </a:r>
            <a:r>
              <a:rPr lang="zh-CN" altLang="en-US" sz="2400" smtClean="0"/>
              <a:t>调度算法能有效地降低作业</a:t>
            </a:r>
            <a:r>
              <a:rPr lang="en-US" altLang="zh-CN" sz="2400" smtClean="0"/>
              <a:t>(</a:t>
            </a:r>
            <a:r>
              <a:rPr lang="zh-CN" altLang="en-US" sz="2400" smtClean="0"/>
              <a:t>进程</a:t>
            </a:r>
            <a:r>
              <a:rPr lang="en-US" altLang="zh-CN" sz="2400" smtClean="0"/>
              <a:t>)</a:t>
            </a:r>
            <a:r>
              <a:rPr lang="zh-CN" altLang="en-US" sz="2400" smtClean="0"/>
              <a:t>的</a:t>
            </a:r>
            <a:r>
              <a:rPr lang="zh-CN" altLang="en-US" sz="2400" smtClean="0">
                <a:solidFill>
                  <a:srgbClr val="3333CC"/>
                </a:solidFill>
              </a:rPr>
              <a:t>平均等待时间</a:t>
            </a:r>
            <a:r>
              <a:rPr lang="zh-CN" altLang="en-US" sz="2400" smtClean="0"/>
              <a:t>，提高系统吞吐量。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zh-CN" sz="2400" smtClean="0">
                <a:solidFill>
                  <a:srgbClr val="3333CC"/>
                </a:solidFill>
              </a:rPr>
              <a:t>SJ(P)F</a:t>
            </a:r>
            <a:r>
              <a:rPr kumimoji="1" lang="zh-CN" altLang="en-US" sz="2400" smtClean="0"/>
              <a:t>调度算法也存在不容忽视的缺点：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p"/>
            </a:pPr>
            <a:r>
              <a:rPr kumimoji="1" lang="zh-CN" altLang="en-US" sz="2400" smtClean="0">
                <a:solidFill>
                  <a:srgbClr val="3333CC"/>
                </a:solidFill>
              </a:rPr>
              <a:t>对长作业</a:t>
            </a:r>
            <a:r>
              <a:rPr kumimoji="1" lang="en-US" altLang="zh-CN" sz="2400" smtClean="0">
                <a:solidFill>
                  <a:srgbClr val="3333CC"/>
                </a:solidFill>
              </a:rPr>
              <a:t>(</a:t>
            </a:r>
            <a:r>
              <a:rPr kumimoji="1" lang="zh-CN" altLang="en-US" sz="2400" smtClean="0">
                <a:solidFill>
                  <a:srgbClr val="3333CC"/>
                </a:solidFill>
              </a:rPr>
              <a:t>进程</a:t>
            </a:r>
            <a:r>
              <a:rPr kumimoji="1" lang="en-US" altLang="zh-CN" sz="2400" smtClean="0">
                <a:solidFill>
                  <a:srgbClr val="3333CC"/>
                </a:solidFill>
              </a:rPr>
              <a:t>)</a:t>
            </a:r>
            <a:r>
              <a:rPr kumimoji="1" lang="zh-CN" altLang="en-US" sz="2400" smtClean="0">
                <a:solidFill>
                  <a:srgbClr val="3333CC"/>
                </a:solidFill>
              </a:rPr>
              <a:t>不利</a:t>
            </a:r>
            <a:r>
              <a:rPr kumimoji="1" lang="zh-CN" altLang="en-US" sz="2400" smtClean="0"/>
              <a:t>，甚至可能导致长作业</a:t>
            </a:r>
            <a:r>
              <a:rPr kumimoji="1" lang="en-US" altLang="zh-CN" sz="2400" smtClean="0"/>
              <a:t>(</a:t>
            </a:r>
            <a:r>
              <a:rPr kumimoji="1" lang="zh-CN" altLang="en-US" sz="2400" smtClean="0"/>
              <a:t>进程</a:t>
            </a:r>
            <a:r>
              <a:rPr kumimoji="1" lang="en-US" altLang="zh-CN" sz="2400" smtClean="0"/>
              <a:t>)</a:t>
            </a:r>
            <a:r>
              <a:rPr kumimoji="1" lang="zh-CN" altLang="en-US" sz="2400" smtClean="0"/>
              <a:t>长期不被调度。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p"/>
            </a:pPr>
            <a:r>
              <a:rPr kumimoji="1" lang="zh-CN" altLang="en-US" sz="2400" smtClean="0">
                <a:solidFill>
                  <a:srgbClr val="3333CC"/>
                </a:solidFill>
              </a:rPr>
              <a:t>未考虑作业的紧迫程度</a:t>
            </a:r>
            <a:r>
              <a:rPr kumimoji="1" lang="zh-CN" altLang="en-US" sz="2400" smtClean="0"/>
              <a:t>，不能保证紧迫性作业</a:t>
            </a:r>
            <a:r>
              <a:rPr kumimoji="1" lang="en-US" altLang="zh-CN" sz="2400" smtClean="0"/>
              <a:t>(</a:t>
            </a:r>
            <a:r>
              <a:rPr kumimoji="1" lang="zh-CN" altLang="en-US" sz="2400" smtClean="0"/>
              <a:t>进程</a:t>
            </a:r>
            <a:r>
              <a:rPr kumimoji="1" lang="en-US" altLang="zh-CN" sz="2400" smtClean="0"/>
              <a:t>)</a:t>
            </a:r>
            <a:r>
              <a:rPr kumimoji="1" lang="zh-CN" altLang="en-US" sz="2400" smtClean="0"/>
              <a:t>会被及时处理。</a:t>
            </a:r>
          </a:p>
          <a:p>
            <a:pPr lvl="1" eaLnBrk="1" hangingPunct="1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Char char="p"/>
            </a:pPr>
            <a:r>
              <a:rPr kumimoji="1" lang="zh-CN" altLang="en-US" sz="2400" smtClean="0"/>
              <a:t>作业</a:t>
            </a:r>
            <a:r>
              <a:rPr kumimoji="1" lang="en-US" altLang="zh-CN" sz="2400" smtClean="0"/>
              <a:t>(</a:t>
            </a:r>
            <a:r>
              <a:rPr kumimoji="1" lang="zh-CN" altLang="en-US" sz="2400" smtClean="0"/>
              <a:t>进程</a:t>
            </a:r>
            <a:r>
              <a:rPr kumimoji="1" lang="en-US" altLang="zh-CN" sz="2400" smtClean="0"/>
              <a:t>)</a:t>
            </a:r>
            <a:r>
              <a:rPr kumimoji="1" lang="zh-CN" altLang="en-US" sz="2400" smtClean="0"/>
              <a:t>的长短只是根据用户所提供的</a:t>
            </a:r>
            <a:r>
              <a:rPr kumimoji="1" lang="zh-CN" altLang="en-US" sz="2400" smtClean="0">
                <a:solidFill>
                  <a:srgbClr val="3333CC"/>
                </a:solidFill>
              </a:rPr>
              <a:t>估计执行时间</a:t>
            </a:r>
            <a:r>
              <a:rPr kumimoji="1" lang="zh-CN" altLang="en-US" sz="2400" smtClean="0"/>
              <a:t>而定，并不一定真正做到短作业优先。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3.3 </a:t>
            </a:r>
            <a:r>
              <a:rPr lang="zh-CN" altLang="en-US" smtClean="0"/>
              <a:t>调度算法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457200" y="1143000"/>
            <a:ext cx="6357938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/>
              <a:t>3.3.1 </a:t>
            </a:r>
            <a:r>
              <a:rPr lang="zh-CN" altLang="en-US" sz="2400"/>
              <a:t>先来先服务和短作业</a:t>
            </a:r>
            <a:r>
              <a:rPr lang="en-US" altLang="zh-CN" sz="2400"/>
              <a:t>(</a:t>
            </a:r>
            <a:r>
              <a:rPr lang="zh-CN" altLang="en-US" sz="2400"/>
              <a:t>进程</a:t>
            </a:r>
            <a:r>
              <a:rPr lang="en-US" altLang="zh-CN" sz="2400"/>
              <a:t>)</a:t>
            </a:r>
            <a:r>
              <a:rPr lang="zh-CN" altLang="en-US" sz="2400"/>
              <a:t>优先调度算法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4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24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24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24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8507413" cy="3886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smtClean="0"/>
              <a:t>	</a:t>
            </a:r>
            <a:r>
              <a:rPr lang="zh-CN" altLang="en-US" sz="2400" smtClean="0"/>
              <a:t>可用于</a:t>
            </a:r>
            <a:r>
              <a:rPr lang="zh-CN" altLang="en-US" sz="2400" smtClean="0">
                <a:solidFill>
                  <a:srgbClr val="3333CC"/>
                </a:solidFill>
              </a:rPr>
              <a:t>作业调度</a:t>
            </a:r>
            <a:r>
              <a:rPr lang="zh-CN" altLang="en-US" sz="2400" smtClean="0"/>
              <a:t>，也可用于</a:t>
            </a:r>
            <a:r>
              <a:rPr lang="zh-CN" altLang="en-US" sz="2400" smtClean="0">
                <a:solidFill>
                  <a:srgbClr val="3333CC"/>
                </a:solidFill>
              </a:rPr>
              <a:t>进程调度</a:t>
            </a:r>
            <a:r>
              <a:rPr lang="zh-CN" altLang="en-US" sz="2400" smtClean="0"/>
              <a:t>。</a:t>
            </a:r>
          </a:p>
          <a:p>
            <a:pPr eaLnBrk="1" hangingPunct="1"/>
            <a:r>
              <a:rPr lang="zh-CN" altLang="en-US" sz="2400" smtClean="0">
                <a:solidFill>
                  <a:srgbClr val="3333CC"/>
                </a:solidFill>
              </a:rPr>
              <a:t>非抢占式优先权</a:t>
            </a:r>
            <a:r>
              <a:rPr lang="zh-CN" altLang="en-US" sz="2400" smtClean="0"/>
              <a:t>算法</a:t>
            </a:r>
          </a:p>
          <a:p>
            <a:pPr eaLnBrk="1" hangingPunct="1">
              <a:buFontTx/>
              <a:buNone/>
            </a:pPr>
            <a:r>
              <a:rPr lang="zh-CN" altLang="en-US" sz="2400" smtClean="0"/>
              <a:t>    主要用于批处理系统和对实时性要求不严的实时系统。</a:t>
            </a:r>
          </a:p>
          <a:p>
            <a:pPr eaLnBrk="1" hangingPunct="1"/>
            <a:r>
              <a:rPr lang="zh-CN" altLang="en-US" sz="2400" smtClean="0">
                <a:solidFill>
                  <a:srgbClr val="3333CC"/>
                </a:solidFill>
              </a:rPr>
              <a:t>抢占式优先权</a:t>
            </a:r>
            <a:r>
              <a:rPr lang="zh-CN" altLang="en-US" sz="2400" smtClean="0"/>
              <a:t>调度算法</a:t>
            </a:r>
          </a:p>
          <a:p>
            <a:pPr eaLnBrk="1" hangingPunct="1">
              <a:buFontTx/>
              <a:buNone/>
            </a:pPr>
            <a:r>
              <a:rPr lang="zh-CN" altLang="en-US" sz="2400" smtClean="0"/>
              <a:t>	每出现一个新的就绪进程，则将其优先权与正在执行的进程的优先权进行比较，判断是否抢占。</a:t>
            </a:r>
          </a:p>
        </p:txBody>
      </p:sp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457200" y="274638"/>
            <a:ext cx="76962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>
                <a:solidFill>
                  <a:schemeClr val="bg1"/>
                </a:solidFill>
              </a:rPr>
              <a:t>3.3 </a:t>
            </a:r>
            <a:r>
              <a:rPr kumimoji="0" lang="zh-CN" altLang="en-US">
                <a:solidFill>
                  <a:schemeClr val="bg1"/>
                </a:solidFill>
              </a:rPr>
              <a:t>调度算法</a:t>
            </a:r>
          </a:p>
        </p:txBody>
      </p:sp>
      <p:sp>
        <p:nvSpPr>
          <p:cNvPr id="22532" name="Rectangle 5"/>
          <p:cNvSpPr>
            <a:spLocks noChangeArrowheads="1"/>
          </p:cNvSpPr>
          <p:nvPr/>
        </p:nvSpPr>
        <p:spPr bwMode="auto">
          <a:xfrm>
            <a:off x="457200" y="1128713"/>
            <a:ext cx="4941888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kumimoji="0" lang="en-US" altLang="zh-CN" sz="2400">
                <a:latin typeface="楷体_GB2312" pitchFamily="49" charset="-122"/>
              </a:rPr>
              <a:t>3.3.2 </a:t>
            </a:r>
            <a:r>
              <a:rPr kumimoji="0" lang="zh-CN" altLang="en-US" sz="2400">
                <a:latin typeface="楷体_GB2312" pitchFamily="49" charset="-122"/>
              </a:rPr>
              <a:t>高优先权优先调度算法</a:t>
            </a:r>
            <a:r>
              <a:rPr kumimoji="0" lang="en-US" altLang="zh-CN" sz="2400">
                <a:latin typeface="楷体_GB2312" pitchFamily="49" charset="-122"/>
              </a:rPr>
              <a:t>(HPF)</a:t>
            </a:r>
          </a:p>
        </p:txBody>
      </p:sp>
      <p:sp>
        <p:nvSpPr>
          <p:cNvPr id="22533" name="Rectangle 7"/>
          <p:cNvSpPr>
            <a:spLocks noChangeArrowheads="1"/>
          </p:cNvSpPr>
          <p:nvPr/>
        </p:nvSpPr>
        <p:spPr bwMode="auto">
          <a:xfrm>
            <a:off x="457200" y="1600200"/>
            <a:ext cx="3586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kumimoji="0" lang="en-US" altLang="zh-CN" sz="2400"/>
              <a:t>1. </a:t>
            </a:r>
            <a:r>
              <a:rPr kumimoji="0" lang="zh-CN" altLang="en-US" sz="2400">
                <a:solidFill>
                  <a:srgbClr val="FF0000"/>
                </a:solidFill>
              </a:rPr>
              <a:t>优先权调度算法的类型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7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7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27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27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27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27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2286000"/>
            <a:ext cx="8534400" cy="4024313"/>
          </a:xfrm>
        </p:spPr>
        <p:txBody>
          <a:bodyPr/>
          <a:lstStyle/>
          <a:p>
            <a:pPr eaLnBrk="1" hangingPunct="1"/>
            <a:r>
              <a:rPr lang="zh-CN" altLang="en-US" sz="2400" smtClean="0">
                <a:solidFill>
                  <a:srgbClr val="FF0000"/>
                </a:solidFill>
              </a:rPr>
              <a:t>静态优先权</a:t>
            </a:r>
          </a:p>
          <a:p>
            <a:pPr eaLnBrk="1" hangingPunct="1">
              <a:buFontTx/>
              <a:buNone/>
            </a:pPr>
            <a:r>
              <a:rPr lang="zh-CN" altLang="en-US" sz="2400" smtClean="0"/>
              <a:t>	创建进程时确定，保持不变。优先权用整数表示</a:t>
            </a:r>
            <a:r>
              <a:rPr lang="en-US" altLang="zh-CN" sz="2400" smtClean="0"/>
              <a:t>——</a:t>
            </a:r>
            <a:r>
              <a:rPr lang="zh-CN" altLang="en-US" sz="2400" smtClean="0">
                <a:solidFill>
                  <a:srgbClr val="3333CC"/>
                </a:solidFill>
              </a:rPr>
              <a:t>优先数</a:t>
            </a:r>
          </a:p>
          <a:p>
            <a:pPr eaLnBrk="1" hangingPunct="1">
              <a:buFontTx/>
              <a:buNone/>
            </a:pPr>
            <a:r>
              <a:rPr lang="zh-CN" altLang="en-US" sz="2400" smtClean="0"/>
              <a:t>	</a:t>
            </a:r>
            <a:r>
              <a:rPr lang="zh-CN" altLang="en-US" sz="2400" smtClean="0">
                <a:solidFill>
                  <a:srgbClr val="3333CC"/>
                </a:solidFill>
              </a:rPr>
              <a:t>确定优先权的依据</a:t>
            </a:r>
            <a:r>
              <a:rPr lang="zh-CN" altLang="en-US" sz="2400" smtClean="0"/>
              <a:t>：</a:t>
            </a:r>
          </a:p>
          <a:p>
            <a:pPr lvl="1" eaLnBrk="1" hangingPunct="1">
              <a:buClr>
                <a:schemeClr val="accent2"/>
              </a:buClr>
              <a:buFont typeface="Wingdings" pitchFamily="2" charset="2"/>
              <a:buChar char="p"/>
            </a:pPr>
            <a:r>
              <a:rPr lang="zh-CN" altLang="en-US" sz="2000" smtClean="0"/>
              <a:t>	</a:t>
            </a:r>
            <a:r>
              <a:rPr lang="zh-CN" altLang="en-US" sz="2000" smtClean="0">
                <a:solidFill>
                  <a:srgbClr val="3333CC"/>
                </a:solidFill>
              </a:rPr>
              <a:t>进程类型：</a:t>
            </a:r>
            <a:r>
              <a:rPr lang="zh-CN" altLang="en-US" sz="2000" smtClean="0"/>
              <a:t>系统进程优先权高于一般用户进程优先权</a:t>
            </a:r>
          </a:p>
          <a:p>
            <a:pPr lvl="1" eaLnBrk="1" hangingPunct="1">
              <a:buClr>
                <a:schemeClr val="accent2"/>
              </a:buClr>
              <a:buFont typeface="Wingdings" pitchFamily="2" charset="2"/>
              <a:buChar char="p"/>
            </a:pPr>
            <a:r>
              <a:rPr lang="zh-CN" altLang="en-US" sz="2000" smtClean="0"/>
              <a:t>    </a:t>
            </a:r>
            <a:r>
              <a:rPr lang="zh-CN" altLang="en-US" sz="2000" smtClean="0">
                <a:solidFill>
                  <a:srgbClr val="3333CC"/>
                </a:solidFill>
              </a:rPr>
              <a:t>进程对资源的需求：</a:t>
            </a:r>
            <a:r>
              <a:rPr lang="zh-CN" altLang="en-US" sz="2000" smtClean="0"/>
              <a:t>要求少的优先级高。</a:t>
            </a:r>
          </a:p>
          <a:p>
            <a:pPr lvl="1" eaLnBrk="1" hangingPunct="1">
              <a:buClr>
                <a:schemeClr val="accent2"/>
              </a:buClr>
              <a:buFont typeface="Wingdings" pitchFamily="2" charset="2"/>
              <a:buChar char="p"/>
            </a:pPr>
            <a:r>
              <a:rPr lang="zh-CN" altLang="en-US" sz="2000" smtClean="0">
                <a:solidFill>
                  <a:srgbClr val="3333CC"/>
                </a:solidFill>
              </a:rPr>
              <a:t>    用户要求：</a:t>
            </a:r>
            <a:r>
              <a:rPr lang="zh-CN" altLang="en-US" sz="2000" smtClean="0"/>
              <a:t>根据用户进程的紧迫程度及付费多少</a:t>
            </a:r>
          </a:p>
          <a:p>
            <a:pPr eaLnBrk="1" hangingPunct="1">
              <a:buClr>
                <a:schemeClr val="accent2"/>
              </a:buClr>
              <a:buFont typeface="Wingdings" pitchFamily="2" charset="2"/>
              <a:buChar char="n"/>
            </a:pPr>
            <a:r>
              <a:rPr lang="zh-CN" altLang="en-US" sz="2400" smtClean="0">
                <a:solidFill>
                  <a:srgbClr val="FF0000"/>
                </a:solidFill>
              </a:rPr>
              <a:t>动态优先权</a:t>
            </a:r>
          </a:p>
          <a:p>
            <a:pPr lvl="1" eaLnBrk="1" hangingPunct="1">
              <a:buClr>
                <a:schemeClr val="accent2"/>
              </a:buClr>
              <a:buFont typeface="Wingdings" pitchFamily="2" charset="2"/>
              <a:buChar char="p"/>
            </a:pPr>
            <a:r>
              <a:rPr lang="zh-CN" altLang="en-US" sz="2400" smtClean="0"/>
              <a:t>优先权随进程的推进或随其等待时间的增加而改变。</a:t>
            </a:r>
          </a:p>
          <a:p>
            <a:pPr lvl="1" eaLnBrk="1" hangingPunct="1">
              <a:buClr>
                <a:schemeClr val="accent2"/>
              </a:buClr>
              <a:buFont typeface="Wingdings" pitchFamily="2" charset="2"/>
              <a:buChar char="p"/>
            </a:pPr>
            <a:r>
              <a:rPr lang="zh-CN" altLang="en-US" sz="2400" smtClean="0"/>
              <a:t>可防止一个长进程长期垄断处理机。</a:t>
            </a:r>
          </a:p>
          <a:p>
            <a:pPr eaLnBrk="1" hangingPunct="1">
              <a:buClr>
                <a:schemeClr val="accent2"/>
              </a:buClr>
              <a:buFont typeface="Wingdings" pitchFamily="2" charset="2"/>
              <a:buChar char="n"/>
            </a:pPr>
            <a:endParaRPr lang="en-US" altLang="zh-CN" sz="2400" smtClean="0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457200" y="274638"/>
            <a:ext cx="76962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>
                <a:solidFill>
                  <a:schemeClr val="bg1"/>
                </a:solidFill>
              </a:rPr>
              <a:t>3.3 </a:t>
            </a:r>
            <a:r>
              <a:rPr kumimoji="0" lang="zh-CN" altLang="en-US">
                <a:solidFill>
                  <a:schemeClr val="bg1"/>
                </a:solidFill>
              </a:rPr>
              <a:t>调度算法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457200" y="1128713"/>
            <a:ext cx="4941888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kumimoji="0" lang="en-US" altLang="zh-CN" sz="2400">
                <a:latin typeface="楷体_GB2312" pitchFamily="49" charset="-122"/>
              </a:rPr>
              <a:t>3.3.2 </a:t>
            </a:r>
            <a:r>
              <a:rPr kumimoji="0" lang="zh-CN" altLang="en-US" sz="2400">
                <a:latin typeface="楷体_GB2312" pitchFamily="49" charset="-122"/>
              </a:rPr>
              <a:t>高优先权优先调度算法</a:t>
            </a:r>
            <a:r>
              <a:rPr kumimoji="0" lang="en-US" altLang="zh-CN" sz="2400">
                <a:latin typeface="楷体_GB2312" pitchFamily="49" charset="-122"/>
              </a:rPr>
              <a:t>(HPF)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457200" y="1600200"/>
            <a:ext cx="2360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kumimoji="0" lang="en-US" altLang="zh-CN" sz="2400"/>
              <a:t>2. </a:t>
            </a:r>
            <a:r>
              <a:rPr kumimoji="0" lang="zh-CN" altLang="en-US" sz="2400">
                <a:solidFill>
                  <a:srgbClr val="FF0000"/>
                </a:solidFill>
              </a:rPr>
              <a:t>优先权的类型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8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28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28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28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28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28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280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280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280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3"/>
          <p:cNvGraphicFramePr>
            <a:graphicFrameLocks noChangeAspect="1"/>
          </p:cNvGraphicFramePr>
          <p:nvPr/>
        </p:nvGraphicFramePr>
        <p:xfrm>
          <a:off x="1295400" y="3733800"/>
          <a:ext cx="5029200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0" name="Equation" r:id="rId4" imgW="2324100" imgH="419100" progId="Equation.3">
                  <p:embed/>
                </p:oleObj>
              </mc:Choice>
              <mc:Fallback>
                <p:oleObj name="Equation" r:id="rId4" imgW="2324100" imgH="419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733800"/>
                        <a:ext cx="5029200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1143000" y="3124200"/>
            <a:ext cx="4321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6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6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6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楷体_GB2312" pitchFamily="49" charset="-122"/>
              </a:rPr>
              <a:t>优先权的变化规律可描述为： </a:t>
            </a:r>
          </a:p>
        </p:txBody>
      </p:sp>
      <p:graphicFrame>
        <p:nvGraphicFramePr>
          <p:cNvPr id="431110" name="Object 6"/>
          <p:cNvGraphicFramePr>
            <a:graphicFrameLocks noChangeAspect="1"/>
          </p:cNvGraphicFramePr>
          <p:nvPr/>
        </p:nvGraphicFramePr>
        <p:xfrm>
          <a:off x="838200" y="5486400"/>
          <a:ext cx="7366000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1" name="Equation" r:id="rId7" imgW="3403600" imgH="419100" progId="Equation.3">
                  <p:embed/>
                </p:oleObj>
              </mc:Choice>
              <mc:Fallback>
                <p:oleObj name="Equation" r:id="rId7" imgW="3403600" imgH="419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486400"/>
                        <a:ext cx="7366000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1" name="Rectangle 8"/>
          <p:cNvSpPr>
            <a:spLocks noChangeArrowheads="1"/>
          </p:cNvSpPr>
          <p:nvPr/>
        </p:nvSpPr>
        <p:spPr bwMode="auto">
          <a:xfrm>
            <a:off x="457200" y="274638"/>
            <a:ext cx="76962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buBlip>
                <a:blip r:embed="rId6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6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6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>
                <a:solidFill>
                  <a:schemeClr val="bg1"/>
                </a:solidFill>
              </a:rPr>
              <a:t>3.3 </a:t>
            </a:r>
            <a:r>
              <a:rPr kumimoji="0" lang="zh-CN" altLang="en-US">
                <a:solidFill>
                  <a:schemeClr val="bg1"/>
                </a:solidFill>
              </a:rPr>
              <a:t>调度算法</a:t>
            </a:r>
          </a:p>
        </p:txBody>
      </p:sp>
      <p:sp>
        <p:nvSpPr>
          <p:cNvPr id="24582" name="Rectangle 9"/>
          <p:cNvSpPr>
            <a:spLocks noChangeArrowheads="1"/>
          </p:cNvSpPr>
          <p:nvPr/>
        </p:nvSpPr>
        <p:spPr bwMode="auto">
          <a:xfrm>
            <a:off x="457200" y="990600"/>
            <a:ext cx="4941888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6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6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6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kumimoji="0" lang="en-US" altLang="zh-CN" sz="2400">
                <a:latin typeface="楷体_GB2312" pitchFamily="49" charset="-122"/>
              </a:rPr>
              <a:t>3.3.2 </a:t>
            </a:r>
            <a:r>
              <a:rPr kumimoji="0" lang="zh-CN" altLang="en-US" sz="2400">
                <a:latin typeface="楷体_GB2312" pitchFamily="49" charset="-122"/>
              </a:rPr>
              <a:t>高优先权优先调度算法</a:t>
            </a:r>
            <a:r>
              <a:rPr kumimoji="0" lang="en-US" altLang="zh-CN" sz="2400">
                <a:latin typeface="楷体_GB2312" pitchFamily="49" charset="-122"/>
              </a:rPr>
              <a:t>(HPF)</a:t>
            </a:r>
          </a:p>
        </p:txBody>
      </p:sp>
      <p:sp>
        <p:nvSpPr>
          <p:cNvPr id="24583" name="Rectangle 10"/>
          <p:cNvSpPr>
            <a:spLocks noChangeArrowheads="1"/>
          </p:cNvSpPr>
          <p:nvPr/>
        </p:nvSpPr>
        <p:spPr bwMode="auto">
          <a:xfrm>
            <a:off x="457200" y="1447800"/>
            <a:ext cx="3502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6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6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6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kumimoji="0" lang="en-US" altLang="zh-CN" sz="2400"/>
              <a:t>3 </a:t>
            </a:r>
            <a:r>
              <a:rPr kumimoji="0" lang="zh-CN" altLang="en-US" sz="2400"/>
              <a:t>高响应比优先调度算法</a:t>
            </a:r>
            <a:endParaRPr kumimoji="0" lang="zh-CN" altLang="en-US" sz="2400">
              <a:solidFill>
                <a:srgbClr val="FF0000"/>
              </a:solidFill>
            </a:endParaRPr>
          </a:p>
        </p:txBody>
      </p:sp>
      <p:sp>
        <p:nvSpPr>
          <p:cNvPr id="24584" name="Rectangle 11"/>
          <p:cNvSpPr>
            <a:spLocks noChangeArrowheads="1"/>
          </p:cNvSpPr>
          <p:nvPr/>
        </p:nvSpPr>
        <p:spPr bwMode="auto">
          <a:xfrm>
            <a:off x="762000" y="1905000"/>
            <a:ext cx="7772400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buBlip>
                <a:blip r:embed="rId6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6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6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zh-CN" altLang="en-US" sz="2400"/>
              <a:t>在</a:t>
            </a:r>
            <a:r>
              <a:rPr kumimoji="0" lang="zh-CN" altLang="en-US" sz="2400">
                <a:solidFill>
                  <a:srgbClr val="3333CC"/>
                </a:solidFill>
              </a:rPr>
              <a:t>批处理系统</a:t>
            </a:r>
            <a:r>
              <a:rPr kumimoji="0" lang="zh-CN" altLang="en-US" sz="2400"/>
              <a:t>中，</a:t>
            </a:r>
            <a:r>
              <a:rPr kumimoji="0" lang="zh-CN" altLang="en-US" sz="2400">
                <a:solidFill>
                  <a:srgbClr val="3333CC"/>
                </a:solidFill>
              </a:rPr>
              <a:t>短作业优先算法</a:t>
            </a:r>
            <a:r>
              <a:rPr kumimoji="0" lang="zh-CN" altLang="en-US" sz="2400"/>
              <a:t>是一种比较好的算法，不足是长作业的运行得不到保证。</a:t>
            </a:r>
          </a:p>
          <a:p>
            <a:pPr eaLnBrk="1" hangingPunct="1"/>
            <a:r>
              <a:rPr kumimoji="0" lang="zh-CN" altLang="en-US" sz="2400">
                <a:solidFill>
                  <a:srgbClr val="3333CC"/>
                </a:solidFill>
              </a:rPr>
              <a:t>解决方法</a:t>
            </a:r>
            <a:r>
              <a:rPr kumimoji="0" lang="zh-CN" altLang="en-US" sz="2400"/>
              <a:t>：引入动态优先权</a:t>
            </a:r>
          </a:p>
        </p:txBody>
      </p:sp>
      <p:sp>
        <p:nvSpPr>
          <p:cNvPr id="24585" name="Rectangle 12"/>
          <p:cNvSpPr>
            <a:spLocks noChangeArrowheads="1"/>
          </p:cNvSpPr>
          <p:nvPr/>
        </p:nvSpPr>
        <p:spPr bwMode="auto">
          <a:xfrm>
            <a:off x="533400" y="4648200"/>
            <a:ext cx="82296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buBlip>
                <a:blip r:embed="rId6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6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6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400"/>
              <a:t>由于等待时间与服务时间之和，就是系统对该作业的响应时间，故该优先权又相当于响应比</a:t>
            </a:r>
            <a:r>
              <a:rPr lang="en-US" altLang="zh-CN" sz="2400"/>
              <a:t>RP</a:t>
            </a:r>
            <a:r>
              <a:rPr lang="zh-CN" altLang="en-US" sz="2400"/>
              <a:t>。据此，又可表示为：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Text Box 2"/>
          <p:cNvSpPr txBox="1">
            <a:spLocks noChangeArrowheads="1"/>
          </p:cNvSpPr>
          <p:nvPr/>
        </p:nvSpPr>
        <p:spPr bwMode="auto">
          <a:xfrm>
            <a:off x="457200" y="2133600"/>
            <a:ext cx="7620000" cy="257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_GB2312" pitchFamily="49" charset="-122"/>
              </a:rPr>
              <a:t>如果作业的等待时间相同，则要求服务的时间愈短，其优先权愈高，因而该算法有利于短作业。</a:t>
            </a:r>
          </a:p>
          <a:p>
            <a:pPr eaLnBrk="1" hangingPunct="1"/>
            <a:r>
              <a:rPr lang="zh-CN" altLang="en-US" sz="2400">
                <a:latin typeface="楷体_GB2312" pitchFamily="49" charset="-122"/>
              </a:rPr>
              <a:t>当要求服务的时间相同时，作业的优先权决定于其等待时间，等待时间愈长，其优先权愈高，因而它实现的是先来先服务。</a:t>
            </a:r>
          </a:p>
          <a:p>
            <a:pPr eaLnBrk="1" hangingPunct="1"/>
            <a:r>
              <a:rPr lang="zh-CN" altLang="en-US" sz="2400">
                <a:latin typeface="楷体_GB2312" pitchFamily="49" charset="-122"/>
              </a:rPr>
              <a:t>对于长作业，作业的优先级可以随等待时间的增加而提高，当其等待时间足够长时，其优先级便可升到很高， 从而也可获得处理机。  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457200" y="274638"/>
            <a:ext cx="76962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>
                <a:solidFill>
                  <a:schemeClr val="bg1"/>
                </a:solidFill>
              </a:rPr>
              <a:t>3.3 </a:t>
            </a:r>
            <a:r>
              <a:rPr kumimoji="0" lang="zh-CN" altLang="en-US">
                <a:solidFill>
                  <a:schemeClr val="bg1"/>
                </a:solidFill>
              </a:rPr>
              <a:t>调度算法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457200" y="990600"/>
            <a:ext cx="4941888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kumimoji="0" lang="en-US" altLang="zh-CN" sz="2400">
                <a:latin typeface="楷体_GB2312" pitchFamily="49" charset="-122"/>
              </a:rPr>
              <a:t>3.3.2 </a:t>
            </a:r>
            <a:r>
              <a:rPr kumimoji="0" lang="zh-CN" altLang="en-US" sz="2400">
                <a:latin typeface="楷体_GB2312" pitchFamily="49" charset="-122"/>
              </a:rPr>
              <a:t>高优先权优先调度算法</a:t>
            </a:r>
            <a:r>
              <a:rPr kumimoji="0" lang="en-US" altLang="zh-CN" sz="2400">
                <a:latin typeface="楷体_GB2312" pitchFamily="49" charset="-122"/>
              </a:rPr>
              <a:t>(HPF)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457200" y="1447800"/>
            <a:ext cx="3502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kumimoji="0" lang="en-US" altLang="zh-CN" sz="2400"/>
              <a:t>3 </a:t>
            </a:r>
            <a:r>
              <a:rPr kumimoji="0" lang="zh-CN" altLang="en-US" sz="2400"/>
              <a:t>高响应比优先调度算法</a:t>
            </a:r>
            <a:endParaRPr kumimoji="0" lang="zh-CN" alt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3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3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3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6" descr="200781413517571_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419600"/>
            <a:ext cx="285750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/>
              <a:t>3.3 </a:t>
            </a:r>
            <a:r>
              <a:rPr lang="zh-CN" altLang="en-US" sz="2800" smtClean="0"/>
              <a:t>调度算法</a:t>
            </a:r>
          </a:p>
        </p:txBody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1846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smtClean="0"/>
              <a:t>1. </a:t>
            </a:r>
            <a:r>
              <a:rPr lang="zh-CN" altLang="en-US" sz="2400" smtClean="0">
                <a:solidFill>
                  <a:srgbClr val="FF0000"/>
                </a:solidFill>
              </a:rPr>
              <a:t>时间片轮转法</a:t>
            </a:r>
          </a:p>
          <a:p>
            <a:pPr eaLnBrk="1" hangingPunct="1"/>
            <a:r>
              <a:rPr lang="zh-CN" altLang="en-US" sz="2400" smtClean="0">
                <a:solidFill>
                  <a:srgbClr val="3333CC"/>
                </a:solidFill>
              </a:rPr>
              <a:t>基本原理</a:t>
            </a:r>
          </a:p>
          <a:p>
            <a:pPr eaLnBrk="1" hangingPunct="1">
              <a:buFontTx/>
              <a:buNone/>
            </a:pPr>
            <a:r>
              <a:rPr lang="zh-CN" altLang="en-US" sz="2400" smtClean="0"/>
              <a:t>	</a:t>
            </a:r>
            <a:r>
              <a:rPr lang="en-US" altLang="zh-CN" sz="2400" smtClean="0"/>
              <a:t>FCFS</a:t>
            </a:r>
            <a:r>
              <a:rPr lang="zh-CN" altLang="en-US" sz="2400" smtClean="0"/>
              <a:t>队列，每次把</a:t>
            </a:r>
            <a:r>
              <a:rPr lang="en-US" altLang="zh-CN" sz="2400" smtClean="0"/>
              <a:t>CPU</a:t>
            </a:r>
            <a:r>
              <a:rPr lang="zh-CN" altLang="en-US" sz="2400" smtClean="0"/>
              <a:t>分给队首进程，执行一个时间片。</a:t>
            </a:r>
          </a:p>
          <a:p>
            <a:pPr eaLnBrk="1" hangingPunct="1"/>
            <a:r>
              <a:rPr lang="zh-CN" altLang="en-US" sz="2400" smtClean="0">
                <a:solidFill>
                  <a:srgbClr val="3333CC"/>
                </a:solidFill>
              </a:rPr>
              <a:t>时间片大小的确定</a:t>
            </a:r>
          </a:p>
          <a:p>
            <a:pPr lvl="1" algn="just" eaLnBrk="1" hangingPunct="1">
              <a:buClr>
                <a:schemeClr val="accent2"/>
              </a:buClr>
              <a:buFont typeface="Wingdings" pitchFamily="2" charset="2"/>
              <a:buChar char="p"/>
            </a:pPr>
            <a:r>
              <a:rPr lang="zh-CN" altLang="en-US" sz="2400" i="1" smtClean="0"/>
              <a:t>时间片短</a:t>
            </a:r>
            <a:r>
              <a:rPr lang="zh-CN" altLang="en-US" sz="2400" smtClean="0"/>
              <a:t>：有利于短进程；进程切换频繁，开销大</a:t>
            </a:r>
          </a:p>
          <a:p>
            <a:pPr lvl="1" eaLnBrk="1" hangingPunct="1">
              <a:buClr>
                <a:schemeClr val="accent2"/>
              </a:buClr>
              <a:buFont typeface="Wingdings" pitchFamily="2" charset="2"/>
              <a:buChar char="p"/>
            </a:pPr>
            <a:r>
              <a:rPr lang="zh-CN" altLang="en-US" sz="2400" i="1" smtClean="0"/>
              <a:t>时间片太长</a:t>
            </a:r>
            <a:r>
              <a:rPr lang="zh-CN" altLang="en-US" sz="2400" smtClean="0"/>
              <a:t>：退化为</a:t>
            </a:r>
            <a:r>
              <a:rPr lang="en-US" altLang="zh-CN" sz="2400" smtClean="0"/>
              <a:t>FCFS</a:t>
            </a:r>
            <a:r>
              <a:rPr lang="zh-CN" altLang="en-US" sz="2400" smtClean="0"/>
              <a:t>算法，无法满足交互需求</a:t>
            </a:r>
          </a:p>
          <a:p>
            <a:pPr lvl="1" eaLnBrk="1" hangingPunct="1">
              <a:buClr>
                <a:schemeClr val="accent2"/>
              </a:buClr>
              <a:buFont typeface="Wingdings" pitchFamily="2" charset="2"/>
              <a:buChar char="p"/>
            </a:pPr>
            <a:r>
              <a:rPr lang="zh-CN" altLang="en-US" sz="2400" i="1" smtClean="0"/>
              <a:t>选取标准</a:t>
            </a:r>
            <a:r>
              <a:rPr lang="zh-CN" altLang="en-US" sz="2400" smtClean="0"/>
              <a:t>：使时间片略大于一次典型交互所需时间</a:t>
            </a:r>
          </a:p>
        </p:txBody>
      </p:sp>
      <p:sp>
        <p:nvSpPr>
          <p:cNvPr id="26629" name="Text Box 4"/>
          <p:cNvSpPr txBox="1">
            <a:spLocks noChangeArrowheads="1"/>
          </p:cNvSpPr>
          <p:nvPr/>
        </p:nvSpPr>
        <p:spPr bwMode="auto">
          <a:xfrm>
            <a:off x="533400" y="1066800"/>
            <a:ext cx="462280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4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4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4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/>
              <a:t>3.2.3 </a:t>
            </a:r>
            <a:r>
              <a:rPr lang="zh-CN" altLang="en-US" sz="2400"/>
              <a:t>基于时间片的轮转调度算法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3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3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35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35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Object 3"/>
          <p:cNvGraphicFramePr>
            <a:graphicFrameLocks noChangeAspect="1"/>
          </p:cNvGraphicFramePr>
          <p:nvPr/>
        </p:nvGraphicFramePr>
        <p:xfrm>
          <a:off x="0" y="2057400"/>
          <a:ext cx="9093200" cy="345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9" name="文档" r:id="rId4" imgW="5389685" imgH="2053493" progId="Word.Document.8">
                  <p:embed/>
                </p:oleObj>
              </mc:Choice>
              <mc:Fallback>
                <p:oleObj name="文档" r:id="rId4" imgW="5389685" imgH="2053493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057400"/>
                        <a:ext cx="9093200" cy="345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1" name="Text Box 4"/>
          <p:cNvSpPr txBox="1">
            <a:spLocks noChangeArrowheads="1"/>
          </p:cNvSpPr>
          <p:nvPr/>
        </p:nvSpPr>
        <p:spPr bwMode="auto">
          <a:xfrm>
            <a:off x="2590800" y="5280025"/>
            <a:ext cx="5060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6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6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6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0">
                <a:latin typeface="楷体_GB2312" pitchFamily="49" charset="-122"/>
              </a:rPr>
              <a:t>图</a:t>
            </a:r>
            <a:r>
              <a:rPr lang="en-US" altLang="zh-CN" sz="2400" b="0">
                <a:latin typeface="楷体_GB2312" pitchFamily="49" charset="-122"/>
              </a:rPr>
              <a:t>3-6  q=1</a:t>
            </a:r>
            <a:r>
              <a:rPr lang="zh-CN" altLang="en-US" sz="2400" b="0">
                <a:latin typeface="楷体_GB2312" pitchFamily="49" charset="-122"/>
              </a:rPr>
              <a:t>和</a:t>
            </a:r>
            <a:r>
              <a:rPr lang="en-US" altLang="zh-CN" sz="2400" b="0">
                <a:latin typeface="楷体_GB2312" pitchFamily="49" charset="-122"/>
              </a:rPr>
              <a:t>q=4</a:t>
            </a:r>
            <a:r>
              <a:rPr lang="zh-CN" altLang="en-US" sz="2400" b="0">
                <a:latin typeface="楷体_GB2312" pitchFamily="49" charset="-122"/>
              </a:rPr>
              <a:t>时进程的周转时间 </a:t>
            </a:r>
          </a:p>
        </p:txBody>
      </p:sp>
      <p:pic>
        <p:nvPicPr>
          <p:cNvPr id="437253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002189"/>
            <a:ext cx="4775200" cy="151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53" name="Rectangle 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3.3 </a:t>
            </a:r>
            <a:r>
              <a:rPr lang="zh-CN" altLang="en-US" smtClean="0"/>
              <a:t>调度算法</a:t>
            </a:r>
          </a:p>
        </p:txBody>
      </p:sp>
      <p:sp>
        <p:nvSpPr>
          <p:cNvPr id="27654" name="Text Box 8"/>
          <p:cNvSpPr txBox="1">
            <a:spLocks noChangeArrowheads="1"/>
          </p:cNvSpPr>
          <p:nvPr/>
        </p:nvSpPr>
        <p:spPr bwMode="auto">
          <a:xfrm>
            <a:off x="533400" y="1066800"/>
            <a:ext cx="462280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6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6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6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/>
              <a:t>3.2.3 </a:t>
            </a:r>
            <a:r>
              <a:rPr lang="zh-CN" altLang="en-US" sz="2400"/>
              <a:t>基于时间片的轮转调度算法</a:t>
            </a:r>
          </a:p>
        </p:txBody>
      </p:sp>
      <p:sp>
        <p:nvSpPr>
          <p:cNvPr id="27655" name="Text Box 9"/>
          <p:cNvSpPr txBox="1">
            <a:spLocks noChangeArrowheads="1"/>
          </p:cNvSpPr>
          <p:nvPr/>
        </p:nvSpPr>
        <p:spPr bwMode="auto">
          <a:xfrm>
            <a:off x="822325" y="1531938"/>
            <a:ext cx="2484438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6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6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6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</a:rPr>
              <a:t>1. 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</a:rPr>
              <a:t>时间片轮转法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4372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229600" cy="59055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sz="2400" smtClean="0"/>
              <a:t>2. </a:t>
            </a:r>
            <a:r>
              <a:rPr lang="zh-CN" altLang="en-US" sz="2400" smtClean="0">
                <a:solidFill>
                  <a:srgbClr val="FF0000"/>
                </a:solidFill>
              </a:rPr>
              <a:t>多级反馈队列调度算法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zh-CN" altLang="en-US" sz="2400" smtClean="0"/>
              <a:t>	不必事先知道进程所需执行时间，可满足多种类型进程需要，公认的一种较好的调度算法。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Char char="n"/>
            </a:pPr>
            <a:r>
              <a:rPr lang="zh-CN" altLang="en-US" sz="2400" smtClean="0"/>
              <a:t>设置</a:t>
            </a:r>
            <a:r>
              <a:rPr lang="zh-CN" altLang="en-US" sz="2400" smtClean="0">
                <a:solidFill>
                  <a:srgbClr val="3333CC"/>
                </a:solidFill>
              </a:rPr>
              <a:t>多个就绪队列</a:t>
            </a:r>
            <a:r>
              <a:rPr lang="zh-CN" altLang="en-US" sz="2400" smtClean="0"/>
              <a:t>，各队列</a:t>
            </a:r>
            <a:r>
              <a:rPr lang="zh-CN" altLang="en-US" sz="2400" smtClean="0">
                <a:solidFill>
                  <a:srgbClr val="3333CC"/>
                </a:solidFill>
              </a:rPr>
              <a:t>优先级不同</a:t>
            </a:r>
            <a:r>
              <a:rPr lang="zh-CN" altLang="en-US" sz="2400" smtClean="0"/>
              <a:t>。第一个队列优先级最高，其他队列优先级依次降低。</a:t>
            </a:r>
            <a:endParaRPr lang="en-US" altLang="zh-CN" sz="2400" smtClean="0"/>
          </a:p>
          <a:p>
            <a:pPr marL="609600" indent="-609600" eaLnBrk="1" hangingPunct="1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Char char="n"/>
            </a:pPr>
            <a:r>
              <a:rPr lang="zh-CN" altLang="en-US" sz="2400" smtClean="0"/>
              <a:t>每个队列的时间片逐步递增。第</a:t>
            </a:r>
            <a:r>
              <a:rPr lang="en-US" altLang="zh-CN" sz="2400" smtClean="0"/>
              <a:t>i+1</a:t>
            </a:r>
            <a:r>
              <a:rPr lang="zh-CN" altLang="en-US" sz="2400" smtClean="0"/>
              <a:t>个队列的时间片比第</a:t>
            </a:r>
            <a:r>
              <a:rPr lang="en-US" altLang="zh-CN" sz="2400" smtClean="0"/>
              <a:t>i</a:t>
            </a:r>
            <a:r>
              <a:rPr lang="zh-CN" altLang="en-US" sz="2400" smtClean="0"/>
              <a:t>个队列的时间片长一倍。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Char char="n"/>
            </a:pPr>
            <a:r>
              <a:rPr lang="zh-CN" altLang="en-US" sz="2400" smtClean="0"/>
              <a:t>一个新进程进入内存后，首先放在第一队列末尾，按</a:t>
            </a:r>
            <a:r>
              <a:rPr lang="en-US" altLang="zh-CN" sz="2400" smtClean="0">
                <a:solidFill>
                  <a:srgbClr val="3333CC"/>
                </a:solidFill>
              </a:rPr>
              <a:t>FCFS</a:t>
            </a:r>
            <a:r>
              <a:rPr lang="zh-CN" altLang="en-US" sz="2400" smtClean="0">
                <a:solidFill>
                  <a:srgbClr val="3333CC"/>
                </a:solidFill>
              </a:rPr>
              <a:t>原则</a:t>
            </a:r>
            <a:r>
              <a:rPr lang="zh-CN" altLang="en-US" sz="2400" smtClean="0"/>
              <a:t>排队等待调度。</a:t>
            </a:r>
            <a:r>
              <a:rPr lang="zh-CN" altLang="en-US" sz="2400" smtClean="0">
                <a:solidFill>
                  <a:srgbClr val="3333CC"/>
                </a:solidFill>
              </a:rPr>
              <a:t>当进程在第</a:t>
            </a:r>
            <a:r>
              <a:rPr lang="en-US" altLang="zh-CN" sz="2400" smtClean="0">
                <a:solidFill>
                  <a:srgbClr val="3333CC"/>
                </a:solidFill>
              </a:rPr>
              <a:t>i</a:t>
            </a:r>
            <a:r>
              <a:rPr lang="zh-CN" altLang="en-US" sz="2400" smtClean="0">
                <a:solidFill>
                  <a:srgbClr val="3333CC"/>
                </a:solidFill>
              </a:rPr>
              <a:t>个队列执行一个时间片后若未完成，则将其放入第</a:t>
            </a:r>
            <a:r>
              <a:rPr lang="en-US" altLang="zh-CN" sz="2400" smtClean="0">
                <a:solidFill>
                  <a:srgbClr val="3333CC"/>
                </a:solidFill>
              </a:rPr>
              <a:t>i+1</a:t>
            </a:r>
            <a:r>
              <a:rPr lang="zh-CN" altLang="en-US" sz="2400" smtClean="0">
                <a:solidFill>
                  <a:srgbClr val="3333CC"/>
                </a:solidFill>
              </a:rPr>
              <a:t>队列末尾</a:t>
            </a:r>
            <a:r>
              <a:rPr lang="zh-CN" altLang="en-US" sz="2400" smtClean="0"/>
              <a:t>。在</a:t>
            </a:r>
            <a:r>
              <a:rPr lang="zh-CN" altLang="en-US" sz="2400" smtClean="0">
                <a:solidFill>
                  <a:srgbClr val="3333CC"/>
                </a:solidFill>
              </a:rPr>
              <a:t>第</a:t>
            </a:r>
            <a:r>
              <a:rPr lang="en-US" altLang="zh-CN" sz="2400" smtClean="0">
                <a:solidFill>
                  <a:srgbClr val="3333CC"/>
                </a:solidFill>
              </a:rPr>
              <a:t>n</a:t>
            </a:r>
            <a:r>
              <a:rPr lang="zh-CN" altLang="en-US" sz="2400" smtClean="0">
                <a:solidFill>
                  <a:srgbClr val="3333CC"/>
                </a:solidFill>
              </a:rPr>
              <a:t>队列</a:t>
            </a:r>
            <a:r>
              <a:rPr lang="zh-CN" altLang="en-US" sz="2400" smtClean="0"/>
              <a:t>中按</a:t>
            </a:r>
            <a:r>
              <a:rPr lang="zh-CN" altLang="en-US" sz="2400" smtClean="0">
                <a:solidFill>
                  <a:srgbClr val="3333CC"/>
                </a:solidFill>
              </a:rPr>
              <a:t>时间片轮转</a:t>
            </a:r>
            <a:r>
              <a:rPr lang="zh-CN" altLang="en-US" sz="2400" smtClean="0"/>
              <a:t>方式运行。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Char char="n"/>
            </a:pPr>
            <a:r>
              <a:rPr lang="zh-CN" altLang="en-US" sz="2400" smtClean="0">
                <a:solidFill>
                  <a:srgbClr val="3333CC"/>
                </a:solidFill>
              </a:rPr>
              <a:t>仅当第</a:t>
            </a:r>
            <a:r>
              <a:rPr lang="en-US" altLang="zh-CN" sz="2400" smtClean="0">
                <a:solidFill>
                  <a:srgbClr val="3333CC"/>
                </a:solidFill>
              </a:rPr>
              <a:t>1~(i-1)</a:t>
            </a:r>
            <a:r>
              <a:rPr lang="zh-CN" altLang="en-US" sz="2400" smtClean="0">
                <a:solidFill>
                  <a:srgbClr val="3333CC"/>
                </a:solidFill>
              </a:rPr>
              <a:t>队列均空时，才调度第</a:t>
            </a:r>
            <a:r>
              <a:rPr lang="en-US" altLang="zh-CN" sz="2400" smtClean="0">
                <a:solidFill>
                  <a:srgbClr val="3333CC"/>
                </a:solidFill>
              </a:rPr>
              <a:t>i</a:t>
            </a:r>
            <a:r>
              <a:rPr lang="zh-CN" altLang="en-US" sz="2400" smtClean="0">
                <a:solidFill>
                  <a:srgbClr val="3333CC"/>
                </a:solidFill>
              </a:rPr>
              <a:t>队列中进程运行</a:t>
            </a:r>
            <a:r>
              <a:rPr lang="zh-CN" altLang="en-US" sz="2400" smtClean="0"/>
              <a:t>。</a:t>
            </a:r>
            <a:r>
              <a:rPr lang="zh-CN" altLang="en-US" sz="2400" smtClean="0">
                <a:solidFill>
                  <a:srgbClr val="3333CC"/>
                </a:solidFill>
              </a:rPr>
              <a:t>优先级高的进程可抢占处理机</a:t>
            </a:r>
            <a:r>
              <a:rPr lang="zh-CN" altLang="en-US" sz="2400" smtClean="0"/>
              <a:t>。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3.3 </a:t>
            </a:r>
            <a:r>
              <a:rPr lang="zh-CN" altLang="en-US" smtClean="0"/>
              <a:t>调度算法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533400" y="1066800"/>
            <a:ext cx="462280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/>
              <a:t>3.2.3 </a:t>
            </a:r>
            <a:r>
              <a:rPr lang="zh-CN" altLang="en-US" sz="2400"/>
              <a:t>基于时间片的轮转调度算法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9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9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9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39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298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2209800" y="6172200"/>
            <a:ext cx="440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楷体_GB2312" pitchFamily="49" charset="-122"/>
              </a:rPr>
              <a:t>图 </a:t>
            </a:r>
            <a:r>
              <a:rPr lang="en-US" altLang="zh-CN" sz="2400">
                <a:latin typeface="楷体_GB2312" pitchFamily="49" charset="-122"/>
              </a:rPr>
              <a:t>3-7 </a:t>
            </a:r>
            <a:r>
              <a:rPr lang="zh-CN" altLang="en-US" sz="2400">
                <a:latin typeface="楷体_GB2312" pitchFamily="49" charset="-122"/>
              </a:rPr>
              <a:t>多级反馈队列调度算法</a:t>
            </a:r>
            <a:r>
              <a:rPr lang="zh-CN" altLang="en-US" sz="2400"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762000" y="609600"/>
          <a:ext cx="7772400" cy="571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2" name="VISIO" r:id="rId4" imgW="2446020" imgH="1798320" progId="Visio.Drawing.4">
                  <p:embed/>
                </p:oleObj>
              </mc:Choice>
              <mc:Fallback>
                <p:oleObj name="VISIO" r:id="rId4" imgW="2446020" imgH="1798320" progId="Visio.Drawing.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7772400" cy="571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3.1 </a:t>
            </a:r>
            <a:r>
              <a:rPr lang="zh-CN" altLang="en-US" sz="3200" smtClean="0"/>
              <a:t>处理机的调度层次</a:t>
            </a:r>
          </a:p>
        </p:txBody>
      </p:sp>
      <p:sp>
        <p:nvSpPr>
          <p:cNvPr id="6147" name="Text Box 17"/>
          <p:cNvSpPr txBox="1">
            <a:spLocks noChangeArrowheads="1"/>
          </p:cNvSpPr>
          <p:nvPr/>
        </p:nvSpPr>
        <p:spPr bwMode="auto">
          <a:xfrm>
            <a:off x="593725" y="858838"/>
            <a:ext cx="6005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2400">
                <a:latin typeface="楷体_GB2312" pitchFamily="49" charset="-122"/>
              </a:rPr>
              <a:t>三种调度：高级调度、低级调度、中级调度</a:t>
            </a:r>
          </a:p>
        </p:txBody>
      </p:sp>
      <p:grpSp>
        <p:nvGrpSpPr>
          <p:cNvPr id="6148" name="Group 96"/>
          <p:cNvGrpSpPr>
            <a:grpSpLocks/>
          </p:cNvGrpSpPr>
          <p:nvPr/>
        </p:nvGrpSpPr>
        <p:grpSpPr bwMode="auto">
          <a:xfrm>
            <a:off x="381000" y="1676400"/>
            <a:ext cx="8439150" cy="4468813"/>
            <a:chOff x="204" y="816"/>
            <a:chExt cx="5316" cy="2815"/>
          </a:xfrm>
        </p:grpSpPr>
        <p:pic>
          <p:nvPicPr>
            <p:cNvPr id="6149" name="Picture 9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4" y="2064"/>
              <a:ext cx="1278" cy="8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50" name="Picture 9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6" y="816"/>
              <a:ext cx="720" cy="6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151" name="Rectangle 66"/>
            <p:cNvSpPr>
              <a:spLocks noChangeArrowheads="1"/>
            </p:cNvSpPr>
            <p:nvPr/>
          </p:nvSpPr>
          <p:spPr bwMode="auto">
            <a:xfrm>
              <a:off x="385" y="2296"/>
              <a:ext cx="1588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hangingPunct="1">
                <a:buFontTx/>
                <a:buChar char="•"/>
              </a:pPr>
              <a:endParaRPr lang="zh-CN" altLang="en-US" sz="2400" b="0"/>
            </a:p>
          </p:txBody>
        </p:sp>
        <p:sp>
          <p:nvSpPr>
            <p:cNvPr id="6152" name="Oval 67"/>
            <p:cNvSpPr>
              <a:spLocks noChangeArrowheads="1"/>
            </p:cNvSpPr>
            <p:nvPr/>
          </p:nvSpPr>
          <p:spPr bwMode="auto">
            <a:xfrm>
              <a:off x="1791" y="2341"/>
              <a:ext cx="91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hangingPunct="1">
                <a:buFontTx/>
                <a:buChar char="•"/>
              </a:pPr>
              <a:endParaRPr lang="zh-CN" altLang="en-US" sz="2400" b="0"/>
            </a:p>
          </p:txBody>
        </p:sp>
        <p:sp>
          <p:nvSpPr>
            <p:cNvPr id="6153" name="Oval 68"/>
            <p:cNvSpPr>
              <a:spLocks noChangeArrowheads="1"/>
            </p:cNvSpPr>
            <p:nvPr/>
          </p:nvSpPr>
          <p:spPr bwMode="auto">
            <a:xfrm>
              <a:off x="1428" y="2341"/>
              <a:ext cx="91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hangingPunct="1">
                <a:buFontTx/>
                <a:buChar char="•"/>
              </a:pPr>
              <a:endParaRPr lang="zh-CN" altLang="en-US" sz="2400" b="0"/>
            </a:p>
          </p:txBody>
        </p:sp>
        <p:sp>
          <p:nvSpPr>
            <p:cNvPr id="6154" name="Oval 69"/>
            <p:cNvSpPr>
              <a:spLocks noChangeArrowheads="1"/>
            </p:cNvSpPr>
            <p:nvPr/>
          </p:nvSpPr>
          <p:spPr bwMode="auto">
            <a:xfrm>
              <a:off x="1247" y="2341"/>
              <a:ext cx="91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hangingPunct="1">
                <a:buFontTx/>
                <a:buChar char="•"/>
              </a:pPr>
              <a:endParaRPr lang="zh-CN" altLang="en-US" sz="2400" b="0"/>
            </a:p>
          </p:txBody>
        </p:sp>
        <p:sp>
          <p:nvSpPr>
            <p:cNvPr id="6155" name="Oval 70"/>
            <p:cNvSpPr>
              <a:spLocks noChangeArrowheads="1"/>
            </p:cNvSpPr>
            <p:nvPr/>
          </p:nvSpPr>
          <p:spPr bwMode="auto">
            <a:xfrm>
              <a:off x="1065" y="2341"/>
              <a:ext cx="91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hangingPunct="1">
                <a:buFontTx/>
                <a:buChar char="•"/>
              </a:pPr>
              <a:endParaRPr lang="zh-CN" altLang="en-US" sz="2400" b="0"/>
            </a:p>
          </p:txBody>
        </p:sp>
        <p:sp>
          <p:nvSpPr>
            <p:cNvPr id="6156" name="Oval 71"/>
            <p:cNvSpPr>
              <a:spLocks noChangeArrowheads="1"/>
            </p:cNvSpPr>
            <p:nvPr/>
          </p:nvSpPr>
          <p:spPr bwMode="auto">
            <a:xfrm>
              <a:off x="884" y="2341"/>
              <a:ext cx="91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hangingPunct="1">
                <a:buFontTx/>
                <a:buChar char="•"/>
              </a:pPr>
              <a:endParaRPr lang="zh-CN" altLang="en-US" sz="2400" b="0"/>
            </a:p>
          </p:txBody>
        </p:sp>
        <p:sp>
          <p:nvSpPr>
            <p:cNvPr id="6157" name="Oval 72"/>
            <p:cNvSpPr>
              <a:spLocks noChangeArrowheads="1"/>
            </p:cNvSpPr>
            <p:nvPr/>
          </p:nvSpPr>
          <p:spPr bwMode="auto">
            <a:xfrm>
              <a:off x="521" y="2080"/>
              <a:ext cx="91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hangingPunct="1">
                <a:buFontTx/>
                <a:buChar char="•"/>
              </a:pPr>
              <a:endParaRPr lang="zh-CN" altLang="en-US" sz="2400" b="0"/>
            </a:p>
          </p:txBody>
        </p:sp>
        <p:sp>
          <p:nvSpPr>
            <p:cNvPr id="6158" name="Oval 73"/>
            <p:cNvSpPr>
              <a:spLocks noChangeArrowheads="1"/>
            </p:cNvSpPr>
            <p:nvPr/>
          </p:nvSpPr>
          <p:spPr bwMode="auto">
            <a:xfrm>
              <a:off x="1610" y="2341"/>
              <a:ext cx="91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hangingPunct="1">
                <a:buFontTx/>
                <a:buChar char="•"/>
              </a:pPr>
              <a:endParaRPr lang="zh-CN" altLang="en-US" sz="2400" b="0"/>
            </a:p>
          </p:txBody>
        </p:sp>
        <p:sp>
          <p:nvSpPr>
            <p:cNvPr id="6159" name="AutoShape 74"/>
            <p:cNvSpPr>
              <a:spLocks noChangeArrowheads="1"/>
            </p:cNvSpPr>
            <p:nvPr/>
          </p:nvSpPr>
          <p:spPr bwMode="auto">
            <a:xfrm>
              <a:off x="3515" y="2296"/>
              <a:ext cx="590" cy="91"/>
            </a:xfrm>
            <a:prstGeom prst="leftRightArrow">
              <a:avLst>
                <a:gd name="adj1" fmla="val 50000"/>
                <a:gd name="adj2" fmla="val 1296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hangingPunct="1">
                <a:buFontTx/>
                <a:buChar char="•"/>
              </a:pPr>
              <a:endParaRPr lang="zh-CN" altLang="en-US" sz="2400" b="0"/>
            </a:p>
          </p:txBody>
        </p:sp>
        <p:sp>
          <p:nvSpPr>
            <p:cNvPr id="6160" name="AutoShape 75"/>
            <p:cNvSpPr>
              <a:spLocks noChangeArrowheads="1"/>
            </p:cNvSpPr>
            <p:nvPr/>
          </p:nvSpPr>
          <p:spPr bwMode="auto">
            <a:xfrm>
              <a:off x="2789" y="1525"/>
              <a:ext cx="91" cy="363"/>
            </a:xfrm>
            <a:prstGeom prst="upDownArrow">
              <a:avLst>
                <a:gd name="adj1" fmla="val 50000"/>
                <a:gd name="adj2" fmla="val 7978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hangingPunct="1">
                <a:buFontTx/>
                <a:buChar char="•"/>
              </a:pPr>
              <a:endParaRPr lang="zh-CN" altLang="en-US" sz="2400" b="0"/>
            </a:p>
          </p:txBody>
        </p:sp>
        <p:sp>
          <p:nvSpPr>
            <p:cNvPr id="6161" name="AutoShape 76"/>
            <p:cNvSpPr>
              <a:spLocks noChangeArrowheads="1"/>
            </p:cNvSpPr>
            <p:nvPr/>
          </p:nvSpPr>
          <p:spPr bwMode="auto">
            <a:xfrm>
              <a:off x="1973" y="2341"/>
              <a:ext cx="499" cy="91"/>
            </a:xfrm>
            <a:prstGeom prst="rightArrow">
              <a:avLst>
                <a:gd name="adj1" fmla="val 50000"/>
                <a:gd name="adj2" fmla="val 13708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hangingPunct="1">
                <a:buFontTx/>
                <a:buChar char="•"/>
              </a:pPr>
              <a:endParaRPr lang="zh-CN" altLang="en-US" sz="2400" b="0"/>
            </a:p>
          </p:txBody>
        </p:sp>
        <p:sp>
          <p:nvSpPr>
            <p:cNvPr id="6162" name="Line 77"/>
            <p:cNvSpPr>
              <a:spLocks noChangeShapeType="1"/>
            </p:cNvSpPr>
            <p:nvPr/>
          </p:nvSpPr>
          <p:spPr bwMode="auto">
            <a:xfrm>
              <a:off x="567" y="1672"/>
              <a:ext cx="0" cy="4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63" name="Oval 78"/>
            <p:cNvSpPr>
              <a:spLocks noChangeArrowheads="1"/>
            </p:cNvSpPr>
            <p:nvPr/>
          </p:nvSpPr>
          <p:spPr bwMode="auto">
            <a:xfrm>
              <a:off x="3288" y="2024"/>
              <a:ext cx="91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hangingPunct="1">
                <a:buFontTx/>
                <a:buChar char="•"/>
              </a:pPr>
              <a:endParaRPr lang="zh-CN" altLang="en-US" sz="2400" b="0"/>
            </a:p>
          </p:txBody>
        </p:sp>
        <p:sp>
          <p:nvSpPr>
            <p:cNvPr id="6164" name="Oval 79"/>
            <p:cNvSpPr>
              <a:spLocks noChangeArrowheads="1"/>
            </p:cNvSpPr>
            <p:nvPr/>
          </p:nvSpPr>
          <p:spPr bwMode="auto">
            <a:xfrm>
              <a:off x="2925" y="2024"/>
              <a:ext cx="91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hangingPunct="1">
                <a:buFontTx/>
                <a:buChar char="•"/>
              </a:pPr>
              <a:endParaRPr lang="zh-CN" altLang="en-US" sz="2400" b="0"/>
            </a:p>
          </p:txBody>
        </p:sp>
        <p:sp>
          <p:nvSpPr>
            <p:cNvPr id="6165" name="Oval 80"/>
            <p:cNvSpPr>
              <a:spLocks noChangeArrowheads="1"/>
            </p:cNvSpPr>
            <p:nvPr/>
          </p:nvSpPr>
          <p:spPr bwMode="auto">
            <a:xfrm>
              <a:off x="2744" y="2024"/>
              <a:ext cx="91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hangingPunct="1">
                <a:buFontTx/>
                <a:buChar char="•"/>
              </a:pPr>
              <a:endParaRPr lang="zh-CN" altLang="en-US" sz="2400" b="0"/>
            </a:p>
          </p:txBody>
        </p:sp>
        <p:sp>
          <p:nvSpPr>
            <p:cNvPr id="6166" name="Oval 81"/>
            <p:cNvSpPr>
              <a:spLocks noChangeArrowheads="1"/>
            </p:cNvSpPr>
            <p:nvPr/>
          </p:nvSpPr>
          <p:spPr bwMode="auto">
            <a:xfrm>
              <a:off x="2562" y="2024"/>
              <a:ext cx="91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hangingPunct="1">
                <a:buFontTx/>
                <a:buChar char="•"/>
              </a:pPr>
              <a:endParaRPr lang="zh-CN" altLang="en-US" sz="2400" b="0"/>
            </a:p>
          </p:txBody>
        </p:sp>
        <p:sp>
          <p:nvSpPr>
            <p:cNvPr id="6167" name="Oval 82"/>
            <p:cNvSpPr>
              <a:spLocks noChangeArrowheads="1"/>
            </p:cNvSpPr>
            <p:nvPr/>
          </p:nvSpPr>
          <p:spPr bwMode="auto">
            <a:xfrm>
              <a:off x="3107" y="2024"/>
              <a:ext cx="91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hangingPunct="1">
                <a:buFontTx/>
                <a:buChar char="•"/>
              </a:pPr>
              <a:endParaRPr lang="zh-CN" altLang="en-US" sz="2400" b="0"/>
            </a:p>
          </p:txBody>
        </p:sp>
        <p:sp>
          <p:nvSpPr>
            <p:cNvPr id="6168" name="Oval 83"/>
            <p:cNvSpPr>
              <a:spLocks noChangeArrowheads="1"/>
            </p:cNvSpPr>
            <p:nvPr/>
          </p:nvSpPr>
          <p:spPr bwMode="auto">
            <a:xfrm>
              <a:off x="3107" y="1298"/>
              <a:ext cx="91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hangingPunct="1">
                <a:buFontTx/>
                <a:buChar char="•"/>
              </a:pPr>
              <a:endParaRPr lang="zh-CN" altLang="en-US" sz="2400" b="0"/>
            </a:p>
          </p:txBody>
        </p:sp>
        <p:sp>
          <p:nvSpPr>
            <p:cNvPr id="6169" name="Line 84"/>
            <p:cNvSpPr>
              <a:spLocks noChangeShapeType="1"/>
            </p:cNvSpPr>
            <p:nvPr/>
          </p:nvSpPr>
          <p:spPr bwMode="auto">
            <a:xfrm flipV="1">
              <a:off x="2200" y="2403"/>
              <a:ext cx="0" cy="7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70" name="Text Box 85"/>
            <p:cNvSpPr txBox="1">
              <a:spLocks noChangeArrowheads="1"/>
            </p:cNvSpPr>
            <p:nvPr/>
          </p:nvSpPr>
          <p:spPr bwMode="auto">
            <a:xfrm>
              <a:off x="1488" y="3113"/>
              <a:ext cx="1211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kumimoji="0" lang="zh-CN" altLang="en-US" sz="2400">
                  <a:solidFill>
                    <a:srgbClr val="0000FF"/>
                  </a:solidFill>
                </a:rPr>
                <a:t>高级调度（作业调度）</a:t>
              </a:r>
            </a:p>
          </p:txBody>
        </p:sp>
        <p:sp>
          <p:nvSpPr>
            <p:cNvPr id="6171" name="Line 86"/>
            <p:cNvSpPr>
              <a:spLocks noChangeShapeType="1"/>
            </p:cNvSpPr>
            <p:nvPr/>
          </p:nvSpPr>
          <p:spPr bwMode="auto">
            <a:xfrm flipH="1">
              <a:off x="2880" y="1661"/>
              <a:ext cx="72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72" name="Text Box 87"/>
            <p:cNvSpPr txBox="1">
              <a:spLocks noChangeArrowheads="1"/>
            </p:cNvSpPr>
            <p:nvPr/>
          </p:nvSpPr>
          <p:spPr bwMode="auto">
            <a:xfrm>
              <a:off x="3552" y="1248"/>
              <a:ext cx="1248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kumimoji="0" lang="zh-CN" altLang="en-US" sz="2400">
                  <a:solidFill>
                    <a:srgbClr val="0000FF"/>
                  </a:solidFill>
                </a:rPr>
                <a:t>低级调度（进程调度）</a:t>
              </a:r>
            </a:p>
          </p:txBody>
        </p:sp>
        <p:sp>
          <p:nvSpPr>
            <p:cNvPr id="6173" name="Line 88"/>
            <p:cNvSpPr>
              <a:spLocks noChangeShapeType="1"/>
            </p:cNvSpPr>
            <p:nvPr/>
          </p:nvSpPr>
          <p:spPr bwMode="auto">
            <a:xfrm flipV="1">
              <a:off x="3787" y="2387"/>
              <a:ext cx="0" cy="7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74" name="Text Box 89"/>
            <p:cNvSpPr txBox="1">
              <a:spLocks noChangeArrowheads="1"/>
            </p:cNvSpPr>
            <p:nvPr/>
          </p:nvSpPr>
          <p:spPr bwMode="auto">
            <a:xfrm>
              <a:off x="3469" y="3097"/>
              <a:ext cx="9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kumimoji="0" lang="zh-CN" altLang="en-US" sz="2400">
                  <a:solidFill>
                    <a:srgbClr val="0000FF"/>
                  </a:solidFill>
                </a:rPr>
                <a:t>中级调度</a:t>
              </a:r>
            </a:p>
          </p:txBody>
        </p:sp>
        <p:sp>
          <p:nvSpPr>
            <p:cNvPr id="6175" name="Text Box 90"/>
            <p:cNvSpPr txBox="1">
              <a:spLocks noChangeArrowheads="1"/>
            </p:cNvSpPr>
            <p:nvPr/>
          </p:nvSpPr>
          <p:spPr bwMode="auto">
            <a:xfrm>
              <a:off x="204" y="1389"/>
              <a:ext cx="11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kumimoji="0" lang="zh-CN" altLang="en-US" sz="2400"/>
                <a:t>新作业到达</a:t>
              </a:r>
            </a:p>
          </p:txBody>
        </p:sp>
        <p:sp>
          <p:nvSpPr>
            <p:cNvPr id="6176" name="Text Box 91"/>
            <p:cNvSpPr txBox="1">
              <a:spLocks noChangeArrowheads="1"/>
            </p:cNvSpPr>
            <p:nvPr/>
          </p:nvSpPr>
          <p:spPr bwMode="auto">
            <a:xfrm>
              <a:off x="768" y="1920"/>
              <a:ext cx="9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kumimoji="0" lang="zh-CN" altLang="en-US" sz="2400"/>
                <a:t>后备队列</a:t>
              </a:r>
            </a:p>
          </p:txBody>
        </p:sp>
        <p:pic>
          <p:nvPicPr>
            <p:cNvPr id="6177" name="Picture 9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6" y="1824"/>
              <a:ext cx="1344" cy="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178" name="Rectangle 95"/>
            <p:cNvSpPr>
              <a:spLocks noChangeArrowheads="1"/>
            </p:cNvSpPr>
            <p:nvPr/>
          </p:nvSpPr>
          <p:spPr bwMode="auto">
            <a:xfrm>
              <a:off x="2304" y="1920"/>
              <a:ext cx="1200" cy="96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prstDash val="dash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hangingPunct="1">
                <a:buFontTx/>
                <a:buChar char="•"/>
              </a:pPr>
              <a:endParaRPr lang="zh-CN" altLang="en-US" sz="2400" b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3.3 </a:t>
            </a:r>
            <a:r>
              <a:rPr lang="zh-CN" altLang="en-US" sz="3200" smtClean="0"/>
              <a:t>调度算法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76400"/>
            <a:ext cx="6858000" cy="495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smtClean="0"/>
              <a:t>3. </a:t>
            </a:r>
            <a:r>
              <a:rPr lang="zh-CN" altLang="en-US" sz="2400" smtClean="0">
                <a:solidFill>
                  <a:srgbClr val="FF0000"/>
                </a:solidFill>
              </a:rPr>
              <a:t>多级反馈队列调度算法的性能</a:t>
            </a:r>
          </a:p>
          <a:p>
            <a:pPr eaLnBrk="1" hangingPunct="1">
              <a:buFontTx/>
              <a:buNone/>
            </a:pPr>
            <a:endParaRPr lang="zh-CN" altLang="en-US" sz="2400" smtClean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sz="2400" smtClean="0">
                <a:solidFill>
                  <a:srgbClr val="3333CC"/>
                </a:solidFill>
              </a:rPr>
              <a:t>终端型进程用户</a:t>
            </a:r>
            <a:r>
              <a:rPr lang="zh-CN" altLang="en-US" sz="2400" smtClean="0"/>
              <a:t>。 </a:t>
            </a:r>
          </a:p>
          <a:p>
            <a:pPr eaLnBrk="1" hangingPunct="1">
              <a:buFontTx/>
              <a:buNone/>
            </a:pPr>
            <a:r>
              <a:rPr lang="zh-CN" altLang="en-US" sz="2400" smtClean="0">
                <a:solidFill>
                  <a:srgbClr val="3333CC"/>
                </a:solidFill>
              </a:rPr>
              <a:t>	交互型进程</a:t>
            </a:r>
            <a:r>
              <a:rPr lang="zh-CN" altLang="en-US" sz="2400" smtClean="0"/>
              <a:t>，大多在第一队列时间片内完成。</a:t>
            </a:r>
          </a:p>
          <a:p>
            <a:pPr eaLnBrk="1" hangingPunct="1"/>
            <a:r>
              <a:rPr lang="zh-CN" altLang="en-US" sz="2400" smtClean="0">
                <a:solidFill>
                  <a:srgbClr val="3333CC"/>
                </a:solidFill>
              </a:rPr>
              <a:t>短批处理作业用户</a:t>
            </a:r>
            <a:r>
              <a:rPr lang="zh-CN" altLang="en-US" sz="2400" smtClean="0"/>
              <a:t>。</a:t>
            </a:r>
          </a:p>
          <a:p>
            <a:pPr eaLnBrk="1" hangingPunct="1">
              <a:buFontTx/>
              <a:buNone/>
            </a:pPr>
            <a:r>
              <a:rPr lang="zh-CN" altLang="en-US" sz="2400" smtClean="0"/>
              <a:t>	在前几个队列中完成，周转时间仍较短。</a:t>
            </a:r>
          </a:p>
          <a:p>
            <a:pPr eaLnBrk="1" hangingPunct="1"/>
            <a:r>
              <a:rPr lang="zh-CN" altLang="en-US" sz="2400" smtClean="0">
                <a:solidFill>
                  <a:srgbClr val="3333CC"/>
                </a:solidFill>
              </a:rPr>
              <a:t>长批处理作业用户</a:t>
            </a:r>
            <a:r>
              <a:rPr lang="zh-CN" altLang="en-US" sz="2400" smtClean="0"/>
              <a:t>。</a:t>
            </a:r>
          </a:p>
          <a:p>
            <a:pPr eaLnBrk="1" hangingPunct="1">
              <a:buFontTx/>
              <a:buNone/>
            </a:pPr>
            <a:r>
              <a:rPr lang="zh-CN" altLang="en-US" sz="2400" smtClean="0"/>
              <a:t>	不必担心得不到处理。</a:t>
            </a:r>
          </a:p>
        </p:txBody>
      </p:sp>
      <p:sp>
        <p:nvSpPr>
          <p:cNvPr id="30724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27988" y="5805488"/>
            <a:ext cx="865187" cy="576262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4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4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4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Char char="•"/>
            </a:pPr>
            <a:endParaRPr lang="zh-CN" altLang="en-US" sz="2400" b="0"/>
          </a:p>
        </p:txBody>
      </p:sp>
      <p:sp>
        <p:nvSpPr>
          <p:cNvPr id="441349" name="Text Box 5"/>
          <p:cNvSpPr txBox="1">
            <a:spLocks noChangeArrowheads="1"/>
          </p:cNvSpPr>
          <p:nvPr/>
        </p:nvSpPr>
        <p:spPr bwMode="auto">
          <a:xfrm>
            <a:off x="3276600" y="5734050"/>
            <a:ext cx="1612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4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4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4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2800">
                <a:solidFill>
                  <a:srgbClr val="FF0000"/>
                </a:solidFill>
              </a:rPr>
              <a:t>全能型？</a:t>
            </a:r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533400" y="1066800"/>
            <a:ext cx="462280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4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4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4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/>
              <a:t>3.2.3 </a:t>
            </a:r>
            <a:r>
              <a:rPr lang="zh-CN" altLang="en-US" sz="2400"/>
              <a:t>基于时间片的轮转调度算法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1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1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34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3.4 </a:t>
            </a:r>
            <a:r>
              <a:rPr lang="zh-CN" altLang="en-US" smtClean="0"/>
              <a:t>实时调度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  <a:tabLst>
                <a:tab pos="0" algn="l"/>
              </a:tabLst>
            </a:pPr>
            <a:r>
              <a:rPr lang="en-US" altLang="zh-CN" sz="2400" smtClean="0"/>
              <a:t>3.4.1 </a:t>
            </a:r>
            <a:r>
              <a:rPr lang="zh-CN" altLang="en-US" sz="2400" smtClean="0">
                <a:solidFill>
                  <a:srgbClr val="FF0000"/>
                </a:solidFill>
              </a:rPr>
              <a:t>实现实时调度的基本条件</a:t>
            </a:r>
          </a:p>
          <a:p>
            <a:pPr marL="0" indent="0" eaLnBrk="1" hangingPunct="1">
              <a:buFontTx/>
              <a:buAutoNum type="arabicPeriod"/>
              <a:tabLst>
                <a:tab pos="0" algn="l"/>
              </a:tabLst>
            </a:pPr>
            <a:r>
              <a:rPr lang="zh-CN" altLang="en-US" sz="2400" smtClean="0">
                <a:solidFill>
                  <a:srgbClr val="3333CC"/>
                </a:solidFill>
              </a:rPr>
              <a:t> 提供必要的信息：</a:t>
            </a:r>
          </a:p>
          <a:p>
            <a:pPr marL="0" indent="0" eaLnBrk="1" hangingPunct="1">
              <a:buFontTx/>
              <a:buNone/>
              <a:tabLst>
                <a:tab pos="0" algn="l"/>
              </a:tabLst>
            </a:pPr>
            <a:r>
              <a:rPr lang="zh-CN" altLang="en-US" sz="2400" smtClean="0"/>
              <a:t>就绪时间、开始截止时间和完成截止时间、处理时间、资源要求、优先级。</a:t>
            </a:r>
          </a:p>
          <a:p>
            <a:pPr marL="0" indent="0" eaLnBrk="1" hangingPunct="1">
              <a:buFontTx/>
              <a:buNone/>
              <a:tabLst>
                <a:tab pos="0" algn="l"/>
              </a:tabLst>
            </a:pPr>
            <a:r>
              <a:rPr lang="en-US" altLang="zh-CN" sz="2400" smtClean="0">
                <a:solidFill>
                  <a:srgbClr val="3333CC"/>
                </a:solidFill>
              </a:rPr>
              <a:t>2. </a:t>
            </a:r>
            <a:r>
              <a:rPr lang="zh-CN" altLang="en-US" sz="2400" smtClean="0">
                <a:solidFill>
                  <a:srgbClr val="3333CC"/>
                </a:solidFill>
              </a:rPr>
              <a:t>系统处理能力强</a:t>
            </a:r>
          </a:p>
        </p:txBody>
      </p:sp>
      <p:sp>
        <p:nvSpPr>
          <p:cNvPr id="31748" name="Rectangle 5"/>
          <p:cNvSpPr>
            <a:spLocks noChangeArrowheads="1"/>
          </p:cNvSpPr>
          <p:nvPr/>
        </p:nvSpPr>
        <p:spPr bwMode="auto">
          <a:xfrm>
            <a:off x="762000" y="3352800"/>
            <a:ext cx="69342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buBlip>
                <a:blip r:embed="rId4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4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4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kumimoji="0" lang="zh-CN" altLang="en-US" sz="2400"/>
              <a:t>假定系统中有</a:t>
            </a:r>
            <a:r>
              <a:rPr lang="en-US" altLang="zh-CN" sz="2400" i="1">
                <a:solidFill>
                  <a:srgbClr val="3333CC"/>
                </a:solidFill>
              </a:rPr>
              <a:t>m</a:t>
            </a:r>
            <a:r>
              <a:rPr kumimoji="0" lang="zh-CN" altLang="en-US" sz="2400"/>
              <a:t>个</a:t>
            </a:r>
            <a:r>
              <a:rPr kumimoji="0" lang="zh-CN" altLang="en-US" sz="2400">
                <a:solidFill>
                  <a:srgbClr val="3333CC"/>
                </a:solidFill>
              </a:rPr>
              <a:t>周期性</a:t>
            </a:r>
            <a:r>
              <a:rPr kumimoji="0" lang="zh-CN" altLang="en-US" sz="2400"/>
              <a:t>的</a:t>
            </a:r>
            <a:r>
              <a:rPr kumimoji="0" lang="zh-CN" altLang="en-US" sz="2400">
                <a:solidFill>
                  <a:srgbClr val="3333CC"/>
                </a:solidFill>
              </a:rPr>
              <a:t>硬实时任务</a:t>
            </a:r>
            <a:r>
              <a:rPr kumimoji="0" lang="zh-CN" altLang="en-US" sz="2400"/>
              <a:t>，它们的</a:t>
            </a:r>
            <a:r>
              <a:rPr kumimoji="0" lang="zh-CN" altLang="en-US" sz="2400">
                <a:solidFill>
                  <a:srgbClr val="3333CC"/>
                </a:solidFill>
              </a:rPr>
              <a:t>处理时间</a:t>
            </a:r>
            <a:r>
              <a:rPr kumimoji="0" lang="zh-CN" altLang="en-US" sz="2400"/>
              <a:t>可表示为</a:t>
            </a:r>
            <a:r>
              <a:rPr lang="en-US" altLang="zh-CN" sz="2400" i="1">
                <a:solidFill>
                  <a:srgbClr val="3333CC"/>
                </a:solidFill>
              </a:rPr>
              <a:t>Ci</a:t>
            </a:r>
            <a:r>
              <a:rPr kumimoji="0" lang="zh-CN" altLang="en-US" sz="2400"/>
              <a:t>，</a:t>
            </a:r>
            <a:r>
              <a:rPr kumimoji="0" lang="zh-CN" altLang="en-US" sz="2400">
                <a:solidFill>
                  <a:srgbClr val="3333CC"/>
                </a:solidFill>
              </a:rPr>
              <a:t>周期时间</a:t>
            </a:r>
            <a:r>
              <a:rPr kumimoji="0" lang="zh-CN" altLang="en-US" sz="2400"/>
              <a:t>表示为</a:t>
            </a:r>
            <a:r>
              <a:rPr lang="en-US" altLang="zh-CN" sz="2400" i="1">
                <a:solidFill>
                  <a:srgbClr val="3333CC"/>
                </a:solidFill>
              </a:rPr>
              <a:t>Pi</a:t>
            </a:r>
            <a:r>
              <a:rPr kumimoji="0" lang="zh-CN" altLang="en-US" sz="2400"/>
              <a:t>，则在</a:t>
            </a:r>
            <a:r>
              <a:rPr kumimoji="0" lang="zh-CN" altLang="en-US" sz="2400">
                <a:solidFill>
                  <a:srgbClr val="3333CC"/>
                </a:solidFill>
              </a:rPr>
              <a:t>单处理机</a:t>
            </a:r>
            <a:r>
              <a:rPr kumimoji="0" lang="zh-CN" altLang="en-US" sz="2400"/>
              <a:t>情况下，必须满足下面的</a:t>
            </a:r>
            <a:r>
              <a:rPr kumimoji="0" lang="zh-CN" altLang="en-US" sz="2400">
                <a:solidFill>
                  <a:srgbClr val="3333CC"/>
                </a:solidFill>
              </a:rPr>
              <a:t>限制条件</a:t>
            </a:r>
            <a:r>
              <a:rPr kumimoji="0" lang="zh-CN" altLang="en-US" sz="2400"/>
              <a:t>：</a:t>
            </a:r>
          </a:p>
        </p:txBody>
      </p:sp>
      <p:graphicFrame>
        <p:nvGraphicFramePr>
          <p:cNvPr id="31749" name="Object 6"/>
          <p:cNvGraphicFramePr>
            <a:graphicFrameLocks noChangeAspect="1"/>
          </p:cNvGraphicFramePr>
          <p:nvPr/>
        </p:nvGraphicFramePr>
        <p:xfrm>
          <a:off x="2286000" y="4495800"/>
          <a:ext cx="1676400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4" name="Equation" r:id="rId5" imgW="596641" imgH="444307" progId="Equation.3">
                  <p:embed/>
                </p:oleObj>
              </mc:Choice>
              <mc:Fallback>
                <p:oleObj name="Equation" r:id="rId5" imgW="596641" imgH="444307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495800"/>
                        <a:ext cx="1676400" cy="1247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3399" name="AutoShape 7"/>
          <p:cNvSpPr>
            <a:spLocks noChangeArrowheads="1"/>
          </p:cNvSpPr>
          <p:nvPr/>
        </p:nvSpPr>
        <p:spPr bwMode="auto">
          <a:xfrm>
            <a:off x="5022850" y="4927600"/>
            <a:ext cx="2232025" cy="649288"/>
          </a:xfrm>
          <a:prstGeom prst="wedgeRoundRectCallout">
            <a:avLst>
              <a:gd name="adj1" fmla="val -96940"/>
              <a:gd name="adj2" fmla="val -4217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buBlip>
                <a:blip r:embed="rId4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4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4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2800">
                <a:solidFill>
                  <a:srgbClr val="FF0000"/>
                </a:solidFill>
                <a:ea typeface="宋体" pitchFamily="2" charset="-122"/>
              </a:rPr>
              <a:t>如何理解？</a:t>
            </a:r>
          </a:p>
        </p:txBody>
      </p:sp>
      <p:sp>
        <p:nvSpPr>
          <p:cNvPr id="31751" name="Rectangle 8"/>
          <p:cNvSpPr>
            <a:spLocks noChangeArrowheads="1"/>
          </p:cNvSpPr>
          <p:nvPr/>
        </p:nvSpPr>
        <p:spPr bwMode="auto">
          <a:xfrm>
            <a:off x="838200" y="6096000"/>
            <a:ext cx="2941638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4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4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4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kumimoji="0" lang="zh-CN" altLang="en-US" sz="2400"/>
              <a:t>系统才是可调度的。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3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3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39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3.4 </a:t>
            </a:r>
            <a:r>
              <a:rPr lang="zh-CN" altLang="en-US" sz="3200" smtClean="0"/>
              <a:t>实时调度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457200"/>
          </a:xfrm>
        </p:spPr>
        <p:txBody>
          <a:bodyPr/>
          <a:lstStyle/>
          <a:p>
            <a:pPr marL="0" indent="0" eaLnBrk="1" hangingPunct="1">
              <a:buFontTx/>
              <a:buNone/>
              <a:tabLst>
                <a:tab pos="0" algn="l"/>
              </a:tabLst>
            </a:pPr>
            <a:r>
              <a:rPr lang="en-US" altLang="zh-CN" sz="2400" smtClean="0"/>
              <a:t>3.4.1 </a:t>
            </a:r>
            <a:r>
              <a:rPr lang="zh-CN" altLang="en-US" sz="2400" smtClean="0">
                <a:solidFill>
                  <a:srgbClr val="FF0000"/>
                </a:solidFill>
              </a:rPr>
              <a:t>实现实时调度的基本条件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533400" y="1600200"/>
            <a:ext cx="6934200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buBlip>
                <a:blip r:embed="rId4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4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4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kumimoji="0" lang="zh-CN" altLang="en-US" sz="2400">
                <a:solidFill>
                  <a:srgbClr val="FF0000"/>
                </a:solidFill>
              </a:rPr>
              <a:t>解决途径</a:t>
            </a:r>
            <a:r>
              <a:rPr kumimoji="0" lang="zh-CN" altLang="en-US" sz="2400"/>
              <a:t>：</a:t>
            </a:r>
          </a:p>
          <a:p>
            <a:pPr eaLnBrk="1" hangingPunct="1">
              <a:buFontTx/>
              <a:buChar char="•"/>
            </a:pPr>
            <a:r>
              <a:rPr kumimoji="0" lang="zh-CN" altLang="en-US" sz="2400"/>
              <a:t>仍采用</a:t>
            </a:r>
            <a:r>
              <a:rPr kumimoji="0" lang="zh-CN" altLang="en-US" sz="2400">
                <a:solidFill>
                  <a:srgbClr val="3333CC"/>
                </a:solidFill>
              </a:rPr>
              <a:t>单处理机</a:t>
            </a:r>
            <a:r>
              <a:rPr kumimoji="0" lang="zh-CN" altLang="en-US" sz="2400"/>
              <a:t>系统，但须</a:t>
            </a:r>
            <a:r>
              <a:rPr kumimoji="0" lang="zh-CN" altLang="en-US" sz="2400">
                <a:solidFill>
                  <a:srgbClr val="3333CC"/>
                </a:solidFill>
              </a:rPr>
              <a:t>增强</a:t>
            </a:r>
            <a:r>
              <a:rPr kumimoji="0" lang="zh-CN" altLang="en-US" sz="2400"/>
              <a:t>其</a:t>
            </a:r>
            <a:r>
              <a:rPr kumimoji="0" lang="zh-CN" altLang="en-US" sz="2400">
                <a:solidFill>
                  <a:srgbClr val="3333CC"/>
                </a:solidFill>
              </a:rPr>
              <a:t>处理能力</a:t>
            </a:r>
          </a:p>
          <a:p>
            <a:pPr eaLnBrk="1" hangingPunct="1">
              <a:buFontTx/>
              <a:buChar char="•"/>
            </a:pPr>
            <a:r>
              <a:rPr kumimoji="0" lang="zh-CN" altLang="en-US" sz="2400"/>
              <a:t>采用</a:t>
            </a:r>
            <a:r>
              <a:rPr kumimoji="0" lang="zh-CN" altLang="en-US" sz="2400">
                <a:solidFill>
                  <a:srgbClr val="3333CC"/>
                </a:solidFill>
              </a:rPr>
              <a:t>多处理机</a:t>
            </a:r>
            <a:r>
              <a:rPr kumimoji="0" lang="zh-CN" altLang="en-US" sz="2400"/>
              <a:t>系统。假定系统中</a:t>
            </a:r>
            <a:r>
              <a:rPr kumimoji="0" lang="zh-CN" altLang="en-US" sz="2400">
                <a:solidFill>
                  <a:srgbClr val="3333CC"/>
                </a:solidFill>
              </a:rPr>
              <a:t>处理机数</a:t>
            </a:r>
            <a:r>
              <a:rPr kumimoji="0" lang="zh-CN" altLang="en-US" sz="2400"/>
              <a:t>为</a:t>
            </a:r>
            <a:r>
              <a:rPr kumimoji="0" lang="en-US" altLang="zh-CN" sz="2400" i="1">
                <a:solidFill>
                  <a:srgbClr val="3333CC"/>
                </a:solidFill>
              </a:rPr>
              <a:t>N</a:t>
            </a:r>
            <a:r>
              <a:rPr kumimoji="0" lang="zh-CN" altLang="en-US" sz="2400"/>
              <a:t>，则</a:t>
            </a:r>
            <a:r>
              <a:rPr kumimoji="0" lang="zh-CN" altLang="en-US" sz="2400">
                <a:solidFill>
                  <a:srgbClr val="3333CC"/>
                </a:solidFill>
              </a:rPr>
              <a:t>限制条件</a:t>
            </a:r>
            <a:r>
              <a:rPr kumimoji="0" lang="zh-CN" altLang="en-US" sz="2400"/>
              <a:t>变为：</a:t>
            </a:r>
          </a:p>
        </p:txBody>
      </p:sp>
      <p:graphicFrame>
        <p:nvGraphicFramePr>
          <p:cNvPr id="32773" name="Object 8"/>
          <p:cNvGraphicFramePr>
            <a:graphicFrameLocks noChangeAspect="1"/>
          </p:cNvGraphicFramePr>
          <p:nvPr/>
        </p:nvGraphicFramePr>
        <p:xfrm>
          <a:off x="3124200" y="3124200"/>
          <a:ext cx="1600200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7" name="Equation" r:id="rId5" imgW="672808" imgH="444307" progId="Equation.3">
                  <p:embed/>
                </p:oleObj>
              </mc:Choice>
              <mc:Fallback>
                <p:oleObj name="Equation" r:id="rId5" imgW="672808" imgH="444307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124200"/>
                        <a:ext cx="1600200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4" name="Text Box 9"/>
          <p:cNvSpPr txBox="1">
            <a:spLocks noChangeArrowheads="1"/>
          </p:cNvSpPr>
          <p:nvPr/>
        </p:nvSpPr>
        <p:spPr bwMode="auto">
          <a:xfrm>
            <a:off x="457200" y="4419600"/>
            <a:ext cx="73914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buBlip>
                <a:blip r:embed="rId4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eaLnBrk="0" hangingPunct="0">
              <a:buBlip>
                <a:blip r:embed="rId4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4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/>
              <a:t>3. </a:t>
            </a:r>
            <a:r>
              <a:rPr lang="zh-CN" altLang="en-US" sz="2400"/>
              <a:t>采用抢占式调度机制</a:t>
            </a:r>
          </a:p>
          <a:p>
            <a:pPr eaLnBrk="1" hangingPunct="1">
              <a:buFontTx/>
              <a:buNone/>
            </a:pPr>
            <a:r>
              <a:rPr lang="en-US" altLang="zh-CN" sz="2400"/>
              <a:t>4. </a:t>
            </a:r>
            <a:r>
              <a:rPr lang="zh-CN" altLang="en-US" sz="2400"/>
              <a:t>具有快速切换机制</a:t>
            </a:r>
          </a:p>
          <a:p>
            <a:pPr eaLnBrk="1" hangingPunct="1"/>
            <a:r>
              <a:rPr lang="zh-CN" altLang="en-US" sz="2400"/>
              <a:t>保证任务的快速切换。</a:t>
            </a:r>
          </a:p>
          <a:p>
            <a:pPr lvl="1" eaLnBrk="1" hangingPunct="1">
              <a:buClr>
                <a:schemeClr val="accent2"/>
              </a:buClr>
              <a:buFont typeface="Wingdings" pitchFamily="2" charset="2"/>
              <a:buChar char="p"/>
            </a:pPr>
            <a:r>
              <a:rPr lang="zh-CN" altLang="en-US" sz="2400"/>
              <a:t>对外部中断的快速响应能力。</a:t>
            </a:r>
          </a:p>
          <a:p>
            <a:pPr lvl="1" eaLnBrk="1" hangingPunct="1">
              <a:buClr>
                <a:schemeClr val="accent2"/>
              </a:buClr>
              <a:buFont typeface="Wingdings" pitchFamily="2" charset="2"/>
              <a:buChar char="p"/>
            </a:pPr>
            <a:r>
              <a:rPr lang="zh-CN" altLang="en-US" sz="2400"/>
              <a:t>快速的任务分派能力。</a:t>
            </a:r>
          </a:p>
          <a:p>
            <a:pPr eaLnBrk="1" hangingPunct="1"/>
            <a:endParaRPr lang="en-US" altLang="zh-CN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3.4 </a:t>
            </a:r>
            <a:r>
              <a:rPr kumimoji="1" lang="zh-CN" altLang="en-US" sz="3200" smtClean="0"/>
              <a:t>实时调度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610600" cy="1828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smtClean="0"/>
              <a:t>1. </a:t>
            </a:r>
            <a:r>
              <a:rPr lang="zh-CN" altLang="en-US" sz="2400" smtClean="0">
                <a:solidFill>
                  <a:srgbClr val="FF0000"/>
                </a:solidFill>
              </a:rPr>
              <a:t>非抢占式调度算法</a:t>
            </a:r>
          </a:p>
          <a:p>
            <a:pPr eaLnBrk="1" hangingPunct="1">
              <a:buFontTx/>
              <a:buNone/>
            </a:pPr>
            <a:r>
              <a:rPr lang="zh-CN" altLang="en-US" sz="2400" smtClean="0"/>
              <a:t>	在一些小型实时系统或要求不太严格的实时控制系统中采用。 </a:t>
            </a:r>
          </a:p>
          <a:p>
            <a:pPr eaLnBrk="1" hangingPunct="1"/>
            <a:r>
              <a:rPr lang="zh-CN" altLang="en-US" sz="2400" smtClean="0">
                <a:solidFill>
                  <a:srgbClr val="3333CC"/>
                </a:solidFill>
              </a:rPr>
              <a:t>非抢占式轮转调度算法</a:t>
            </a:r>
          </a:p>
          <a:p>
            <a:pPr eaLnBrk="1" hangingPunct="1">
              <a:buFontTx/>
              <a:buNone/>
            </a:pPr>
            <a:r>
              <a:rPr lang="zh-CN" altLang="en-US" sz="2400" smtClean="0"/>
              <a:t>	    当前任务</a:t>
            </a:r>
            <a:r>
              <a:rPr lang="zh-CN" altLang="en-US" sz="2400" smtClean="0">
                <a:solidFill>
                  <a:srgbClr val="FF0000"/>
                </a:solidFill>
              </a:rPr>
              <a:t>完成</a:t>
            </a:r>
            <a:r>
              <a:rPr lang="zh-CN" altLang="en-US" sz="2400" smtClean="0"/>
              <a:t>后挂到轮转队列末尾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838200" y="1066800"/>
            <a:ext cx="3787775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/>
              <a:t>3.4.2 </a:t>
            </a:r>
            <a:r>
              <a:rPr lang="zh-CN" altLang="en-US" sz="2400"/>
              <a:t>实时调度算法的分类 </a:t>
            </a:r>
          </a:p>
        </p:txBody>
      </p:sp>
      <p:sp>
        <p:nvSpPr>
          <p:cNvPr id="33797" name="Rectangle 6"/>
          <p:cNvSpPr>
            <a:spLocks noChangeArrowheads="1"/>
          </p:cNvSpPr>
          <p:nvPr/>
        </p:nvSpPr>
        <p:spPr bwMode="auto">
          <a:xfrm>
            <a:off x="1219200" y="4572000"/>
            <a:ext cx="10668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zh-CN" altLang="en-US" sz="2000"/>
              <a:t>进程</a:t>
            </a:r>
            <a:r>
              <a:rPr lang="en-US" altLang="zh-CN" sz="2000"/>
              <a:t>1</a:t>
            </a:r>
          </a:p>
        </p:txBody>
      </p:sp>
      <p:sp>
        <p:nvSpPr>
          <p:cNvPr id="33798" name="Rectangle 7"/>
          <p:cNvSpPr>
            <a:spLocks noChangeArrowheads="1"/>
          </p:cNvSpPr>
          <p:nvPr/>
        </p:nvSpPr>
        <p:spPr bwMode="auto">
          <a:xfrm>
            <a:off x="2286000" y="4572000"/>
            <a:ext cx="10668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zh-CN" altLang="en-US" sz="2000"/>
              <a:t>进程</a:t>
            </a:r>
            <a:r>
              <a:rPr lang="en-US" altLang="zh-CN" sz="2000"/>
              <a:t>2</a:t>
            </a:r>
          </a:p>
        </p:txBody>
      </p:sp>
      <p:sp>
        <p:nvSpPr>
          <p:cNvPr id="33799" name="Rectangle 9"/>
          <p:cNvSpPr>
            <a:spLocks noChangeArrowheads="1"/>
          </p:cNvSpPr>
          <p:nvPr/>
        </p:nvSpPr>
        <p:spPr bwMode="auto">
          <a:xfrm>
            <a:off x="3352800" y="4572000"/>
            <a:ext cx="10668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zh-CN" sz="2000"/>
              <a:t>……</a:t>
            </a:r>
          </a:p>
        </p:txBody>
      </p:sp>
      <p:sp>
        <p:nvSpPr>
          <p:cNvPr id="33800" name="Rectangle 10"/>
          <p:cNvSpPr>
            <a:spLocks noChangeArrowheads="1"/>
          </p:cNvSpPr>
          <p:nvPr/>
        </p:nvSpPr>
        <p:spPr bwMode="auto">
          <a:xfrm>
            <a:off x="4419600" y="4572000"/>
            <a:ext cx="10668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zh-CN" altLang="en-US" sz="2000"/>
              <a:t>进程</a:t>
            </a:r>
            <a:r>
              <a:rPr lang="en-US" altLang="zh-CN" sz="2000"/>
              <a:t>n</a:t>
            </a:r>
          </a:p>
        </p:txBody>
      </p:sp>
      <p:sp>
        <p:nvSpPr>
          <p:cNvPr id="33801" name="Rectangle 11"/>
          <p:cNvSpPr>
            <a:spLocks noChangeArrowheads="1"/>
          </p:cNvSpPr>
          <p:nvPr/>
        </p:nvSpPr>
        <p:spPr bwMode="auto">
          <a:xfrm>
            <a:off x="5486400" y="4572000"/>
            <a:ext cx="10668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zh-CN" altLang="en-US" sz="2000"/>
              <a:t>实时进程</a:t>
            </a:r>
          </a:p>
        </p:txBody>
      </p:sp>
      <p:sp>
        <p:nvSpPr>
          <p:cNvPr id="33802" name="Line 12"/>
          <p:cNvSpPr>
            <a:spLocks noChangeShapeType="1"/>
          </p:cNvSpPr>
          <p:nvPr/>
        </p:nvSpPr>
        <p:spPr bwMode="auto">
          <a:xfrm>
            <a:off x="1676400" y="40386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3" name="Text Box 13"/>
          <p:cNvSpPr txBox="1">
            <a:spLocks noChangeArrowheads="1"/>
          </p:cNvSpPr>
          <p:nvPr/>
        </p:nvSpPr>
        <p:spPr bwMode="auto">
          <a:xfrm>
            <a:off x="990600" y="3657600"/>
            <a:ext cx="2228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000"/>
              <a:t>实时进程要求调度</a:t>
            </a:r>
          </a:p>
        </p:txBody>
      </p:sp>
      <p:sp>
        <p:nvSpPr>
          <p:cNvPr id="33804" name="Line 14"/>
          <p:cNvSpPr>
            <a:spLocks noChangeShapeType="1"/>
          </p:cNvSpPr>
          <p:nvPr/>
        </p:nvSpPr>
        <p:spPr bwMode="auto">
          <a:xfrm>
            <a:off x="5486400" y="40386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5" name="Text Box 15"/>
          <p:cNvSpPr txBox="1">
            <a:spLocks noChangeArrowheads="1"/>
          </p:cNvSpPr>
          <p:nvPr/>
        </p:nvSpPr>
        <p:spPr bwMode="auto">
          <a:xfrm>
            <a:off x="4800600" y="3657600"/>
            <a:ext cx="2228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000"/>
              <a:t>调度实时进程运行</a:t>
            </a:r>
          </a:p>
        </p:txBody>
      </p:sp>
      <p:sp>
        <p:nvSpPr>
          <p:cNvPr id="33806" name="Line 16"/>
          <p:cNvSpPr>
            <a:spLocks noChangeShapeType="1"/>
          </p:cNvSpPr>
          <p:nvPr/>
        </p:nvSpPr>
        <p:spPr bwMode="auto">
          <a:xfrm>
            <a:off x="1676400" y="4953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7" name="Line 17"/>
          <p:cNvSpPr>
            <a:spLocks noChangeShapeType="1"/>
          </p:cNvSpPr>
          <p:nvPr/>
        </p:nvSpPr>
        <p:spPr bwMode="auto">
          <a:xfrm>
            <a:off x="5486400" y="4953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8" name="Line 18"/>
          <p:cNvSpPr>
            <a:spLocks noChangeShapeType="1"/>
          </p:cNvSpPr>
          <p:nvPr/>
        </p:nvSpPr>
        <p:spPr bwMode="auto">
          <a:xfrm flipH="1">
            <a:off x="1676400" y="5257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9" name="Text Box 19"/>
          <p:cNvSpPr txBox="1">
            <a:spLocks noChangeArrowheads="1"/>
          </p:cNvSpPr>
          <p:nvPr/>
        </p:nvSpPr>
        <p:spPr bwMode="auto">
          <a:xfrm>
            <a:off x="2743200" y="5105400"/>
            <a:ext cx="1206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000"/>
              <a:t>调度时间</a:t>
            </a:r>
          </a:p>
        </p:txBody>
      </p:sp>
      <p:sp>
        <p:nvSpPr>
          <p:cNvPr id="33810" name="Line 20"/>
          <p:cNvSpPr>
            <a:spLocks noChangeShapeType="1"/>
          </p:cNvSpPr>
          <p:nvPr/>
        </p:nvSpPr>
        <p:spPr bwMode="auto">
          <a:xfrm>
            <a:off x="4038600" y="52578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3.4 </a:t>
            </a:r>
            <a:r>
              <a:rPr kumimoji="1" lang="zh-CN" altLang="en-US" sz="3200" smtClean="0"/>
              <a:t>实时调度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610600" cy="1828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smtClean="0"/>
              <a:t>1. </a:t>
            </a:r>
            <a:r>
              <a:rPr lang="zh-CN" altLang="en-US" sz="2400" smtClean="0">
                <a:solidFill>
                  <a:srgbClr val="FF0000"/>
                </a:solidFill>
              </a:rPr>
              <a:t>非抢占式调度算法</a:t>
            </a:r>
          </a:p>
          <a:p>
            <a:pPr eaLnBrk="1" hangingPunct="1">
              <a:buFontTx/>
              <a:buNone/>
            </a:pPr>
            <a:r>
              <a:rPr lang="zh-CN" altLang="en-US" sz="2400" smtClean="0"/>
              <a:t>	在一些小型实时系统或要求不太严格的实时控制系统中采用。 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 smtClean="0">
                <a:solidFill>
                  <a:srgbClr val="3333CC"/>
                </a:solidFill>
              </a:rPr>
              <a:t>非抢占式优先调度算法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smtClean="0"/>
              <a:t>	    根据优先级排队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838200" y="1066800"/>
            <a:ext cx="3787775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/>
              <a:t>3.4.2 </a:t>
            </a:r>
            <a:r>
              <a:rPr lang="zh-CN" altLang="en-US" sz="2400"/>
              <a:t>实时调度算法的分类 </a:t>
            </a: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1219200" y="4572000"/>
            <a:ext cx="31242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zh-CN" altLang="en-US" sz="2000"/>
              <a:t>当前进程</a:t>
            </a:r>
          </a:p>
        </p:txBody>
      </p:sp>
      <p:sp>
        <p:nvSpPr>
          <p:cNvPr id="34822" name="Rectangle 9"/>
          <p:cNvSpPr>
            <a:spLocks noChangeArrowheads="1"/>
          </p:cNvSpPr>
          <p:nvPr/>
        </p:nvSpPr>
        <p:spPr bwMode="auto">
          <a:xfrm>
            <a:off x="4343400" y="4572000"/>
            <a:ext cx="22098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zh-CN" altLang="en-US" sz="2000"/>
              <a:t>实时进程</a:t>
            </a:r>
          </a:p>
        </p:txBody>
      </p:sp>
      <p:sp>
        <p:nvSpPr>
          <p:cNvPr id="34823" name="Line 10"/>
          <p:cNvSpPr>
            <a:spLocks noChangeShapeType="1"/>
          </p:cNvSpPr>
          <p:nvPr/>
        </p:nvSpPr>
        <p:spPr bwMode="auto">
          <a:xfrm>
            <a:off x="1676400" y="40386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4" name="Text Box 11"/>
          <p:cNvSpPr txBox="1">
            <a:spLocks noChangeArrowheads="1"/>
          </p:cNvSpPr>
          <p:nvPr/>
        </p:nvSpPr>
        <p:spPr bwMode="auto">
          <a:xfrm>
            <a:off x="990600" y="3657600"/>
            <a:ext cx="2228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000"/>
              <a:t>实时进程要求调度</a:t>
            </a:r>
          </a:p>
        </p:txBody>
      </p:sp>
      <p:sp>
        <p:nvSpPr>
          <p:cNvPr id="34825" name="Line 12"/>
          <p:cNvSpPr>
            <a:spLocks noChangeShapeType="1"/>
          </p:cNvSpPr>
          <p:nvPr/>
        </p:nvSpPr>
        <p:spPr bwMode="auto">
          <a:xfrm>
            <a:off x="4343400" y="40386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6" name="Text Box 13"/>
          <p:cNvSpPr txBox="1">
            <a:spLocks noChangeArrowheads="1"/>
          </p:cNvSpPr>
          <p:nvPr/>
        </p:nvSpPr>
        <p:spPr bwMode="auto">
          <a:xfrm>
            <a:off x="3657600" y="3657600"/>
            <a:ext cx="1717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000"/>
              <a:t>当前进程完成</a:t>
            </a:r>
          </a:p>
        </p:txBody>
      </p:sp>
      <p:sp>
        <p:nvSpPr>
          <p:cNvPr id="34827" name="Line 14"/>
          <p:cNvSpPr>
            <a:spLocks noChangeShapeType="1"/>
          </p:cNvSpPr>
          <p:nvPr/>
        </p:nvSpPr>
        <p:spPr bwMode="auto">
          <a:xfrm>
            <a:off x="1676400" y="4953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8" name="Line 15"/>
          <p:cNvSpPr>
            <a:spLocks noChangeShapeType="1"/>
          </p:cNvSpPr>
          <p:nvPr/>
        </p:nvSpPr>
        <p:spPr bwMode="auto">
          <a:xfrm>
            <a:off x="4343400" y="4953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9" name="Line 16"/>
          <p:cNvSpPr>
            <a:spLocks noChangeShapeType="1"/>
          </p:cNvSpPr>
          <p:nvPr/>
        </p:nvSpPr>
        <p:spPr bwMode="auto">
          <a:xfrm flipH="1">
            <a:off x="1676400" y="5257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30" name="Text Box 17"/>
          <p:cNvSpPr txBox="1">
            <a:spLocks noChangeArrowheads="1"/>
          </p:cNvSpPr>
          <p:nvPr/>
        </p:nvSpPr>
        <p:spPr bwMode="auto">
          <a:xfrm>
            <a:off x="2451100" y="5105400"/>
            <a:ext cx="1206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000"/>
              <a:t>调度时间</a:t>
            </a:r>
          </a:p>
        </p:txBody>
      </p:sp>
      <p:sp>
        <p:nvSpPr>
          <p:cNvPr id="34831" name="Line 18"/>
          <p:cNvSpPr>
            <a:spLocks noChangeShapeType="1"/>
          </p:cNvSpPr>
          <p:nvPr/>
        </p:nvSpPr>
        <p:spPr bwMode="auto">
          <a:xfrm>
            <a:off x="3581400" y="5257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32" name="Rectangle 21"/>
          <p:cNvSpPr>
            <a:spLocks noChangeArrowheads="1"/>
          </p:cNvSpPr>
          <p:nvPr/>
        </p:nvSpPr>
        <p:spPr bwMode="auto">
          <a:xfrm>
            <a:off x="4495800" y="4038600"/>
            <a:ext cx="37623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000"/>
              <a:t>选择下一个优先级高的进程执行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ChangeArrowheads="1"/>
          </p:cNvSpPr>
          <p:nvPr/>
        </p:nvSpPr>
        <p:spPr bwMode="auto">
          <a:xfrm>
            <a:off x="533400" y="274638"/>
            <a:ext cx="76962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>
                <a:solidFill>
                  <a:schemeClr val="bg1"/>
                </a:solidFill>
              </a:rPr>
              <a:t>3.4 </a:t>
            </a:r>
            <a:r>
              <a:rPr lang="zh-CN" altLang="en-US">
                <a:solidFill>
                  <a:schemeClr val="bg1"/>
                </a:solidFill>
              </a:rPr>
              <a:t>实时调度</a:t>
            </a:r>
          </a:p>
        </p:txBody>
      </p:sp>
      <p:sp>
        <p:nvSpPr>
          <p:cNvPr id="35843" name="Rectangle 8"/>
          <p:cNvSpPr>
            <a:spLocks noChangeArrowheads="1"/>
          </p:cNvSpPr>
          <p:nvPr/>
        </p:nvSpPr>
        <p:spPr bwMode="auto">
          <a:xfrm>
            <a:off x="609600" y="914400"/>
            <a:ext cx="3787775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/>
              <a:t>3.4.2 </a:t>
            </a:r>
            <a:r>
              <a:rPr lang="zh-CN" altLang="en-US" sz="2400"/>
              <a:t>实时调度算法的分类 </a:t>
            </a:r>
          </a:p>
        </p:txBody>
      </p:sp>
      <p:sp>
        <p:nvSpPr>
          <p:cNvPr id="35844" name="Text Box 9"/>
          <p:cNvSpPr txBox="1">
            <a:spLocks noChangeArrowheads="1"/>
          </p:cNvSpPr>
          <p:nvPr/>
        </p:nvSpPr>
        <p:spPr bwMode="auto">
          <a:xfrm>
            <a:off x="517525" y="1393825"/>
            <a:ext cx="6042025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>
                <a:solidFill>
                  <a:srgbClr val="FF0000"/>
                </a:solidFill>
              </a:rPr>
              <a:t>2 </a:t>
            </a:r>
            <a:r>
              <a:rPr lang="zh-CN" altLang="en-US" sz="2400">
                <a:solidFill>
                  <a:srgbClr val="FF0000"/>
                </a:solidFill>
              </a:rPr>
              <a:t>抢占式调度算法</a:t>
            </a:r>
          </a:p>
          <a:p>
            <a:pPr eaLnBrk="1" hangingPunct="1">
              <a:buFontTx/>
              <a:buChar char="•"/>
            </a:pPr>
            <a:r>
              <a:rPr lang="zh-CN" altLang="en-US" sz="2400">
                <a:solidFill>
                  <a:srgbClr val="0000FF"/>
                </a:solidFill>
              </a:rPr>
              <a:t>基于时钟中断的抢占式优先权调度算法。</a:t>
            </a:r>
            <a:endParaRPr lang="zh-CN" altLang="en-US" sz="2400"/>
          </a:p>
        </p:txBody>
      </p:sp>
      <p:sp>
        <p:nvSpPr>
          <p:cNvPr id="35845" name="Rectangle 131"/>
          <p:cNvSpPr>
            <a:spLocks noChangeArrowheads="1"/>
          </p:cNvSpPr>
          <p:nvPr/>
        </p:nvSpPr>
        <p:spPr bwMode="auto">
          <a:xfrm>
            <a:off x="1143000" y="2940050"/>
            <a:ext cx="31242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zh-CN" altLang="en-US" sz="2000"/>
              <a:t>当前进程</a:t>
            </a:r>
          </a:p>
        </p:txBody>
      </p:sp>
      <p:sp>
        <p:nvSpPr>
          <p:cNvPr id="35846" name="Rectangle 132"/>
          <p:cNvSpPr>
            <a:spLocks noChangeArrowheads="1"/>
          </p:cNvSpPr>
          <p:nvPr/>
        </p:nvSpPr>
        <p:spPr bwMode="auto">
          <a:xfrm>
            <a:off x="4267200" y="2940050"/>
            <a:ext cx="22098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zh-CN" altLang="en-US" sz="2000"/>
              <a:t>实时进程</a:t>
            </a:r>
          </a:p>
        </p:txBody>
      </p:sp>
      <p:sp>
        <p:nvSpPr>
          <p:cNvPr id="35847" name="Line 133"/>
          <p:cNvSpPr>
            <a:spLocks noChangeShapeType="1"/>
          </p:cNvSpPr>
          <p:nvPr/>
        </p:nvSpPr>
        <p:spPr bwMode="auto">
          <a:xfrm>
            <a:off x="1600200" y="255905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8" name="Text Box 134"/>
          <p:cNvSpPr txBox="1">
            <a:spLocks noChangeArrowheads="1"/>
          </p:cNvSpPr>
          <p:nvPr/>
        </p:nvSpPr>
        <p:spPr bwMode="auto">
          <a:xfrm>
            <a:off x="914400" y="2298700"/>
            <a:ext cx="2228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000"/>
              <a:t>实时进程要求调度</a:t>
            </a:r>
          </a:p>
        </p:txBody>
      </p:sp>
      <p:sp>
        <p:nvSpPr>
          <p:cNvPr id="35849" name="Line 135"/>
          <p:cNvSpPr>
            <a:spLocks noChangeShapeType="1"/>
          </p:cNvSpPr>
          <p:nvPr/>
        </p:nvSpPr>
        <p:spPr bwMode="auto">
          <a:xfrm>
            <a:off x="4267200" y="255905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50" name="Text Box 136"/>
          <p:cNvSpPr txBox="1">
            <a:spLocks noChangeArrowheads="1"/>
          </p:cNvSpPr>
          <p:nvPr/>
        </p:nvSpPr>
        <p:spPr bwMode="auto">
          <a:xfrm>
            <a:off x="3581400" y="2298700"/>
            <a:ext cx="1717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000"/>
              <a:t>时间中断到来</a:t>
            </a:r>
          </a:p>
        </p:txBody>
      </p:sp>
      <p:sp>
        <p:nvSpPr>
          <p:cNvPr id="35851" name="Line 137"/>
          <p:cNvSpPr>
            <a:spLocks noChangeShapeType="1"/>
          </p:cNvSpPr>
          <p:nvPr/>
        </p:nvSpPr>
        <p:spPr bwMode="auto">
          <a:xfrm>
            <a:off x="1600200" y="33210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52" name="Line 138"/>
          <p:cNvSpPr>
            <a:spLocks noChangeShapeType="1"/>
          </p:cNvSpPr>
          <p:nvPr/>
        </p:nvSpPr>
        <p:spPr bwMode="auto">
          <a:xfrm>
            <a:off x="4267200" y="33210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53" name="Line 139"/>
          <p:cNvSpPr>
            <a:spLocks noChangeShapeType="1"/>
          </p:cNvSpPr>
          <p:nvPr/>
        </p:nvSpPr>
        <p:spPr bwMode="auto">
          <a:xfrm flipH="1">
            <a:off x="1600200" y="362585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54" name="Text Box 140"/>
          <p:cNvSpPr txBox="1">
            <a:spLocks noChangeArrowheads="1"/>
          </p:cNvSpPr>
          <p:nvPr/>
        </p:nvSpPr>
        <p:spPr bwMode="auto">
          <a:xfrm>
            <a:off x="2362200" y="3473450"/>
            <a:ext cx="1206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000"/>
              <a:t>调度时间</a:t>
            </a:r>
          </a:p>
        </p:txBody>
      </p:sp>
      <p:sp>
        <p:nvSpPr>
          <p:cNvPr id="35855" name="Line 141"/>
          <p:cNvSpPr>
            <a:spLocks noChangeShapeType="1"/>
          </p:cNvSpPr>
          <p:nvPr/>
        </p:nvSpPr>
        <p:spPr bwMode="auto">
          <a:xfrm>
            <a:off x="3505200" y="362585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56" name="Rectangle 143"/>
          <p:cNvSpPr>
            <a:spLocks noChangeArrowheads="1"/>
          </p:cNvSpPr>
          <p:nvPr/>
        </p:nvSpPr>
        <p:spPr bwMode="auto">
          <a:xfrm>
            <a:off x="685800" y="3976688"/>
            <a:ext cx="798195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400">
                <a:solidFill>
                  <a:srgbClr val="0000FF"/>
                </a:solidFill>
              </a:rPr>
              <a:t>立即抢占</a:t>
            </a:r>
            <a:r>
              <a:rPr lang="en-US" altLang="zh-CN" sz="2400">
                <a:solidFill>
                  <a:srgbClr val="0000FF"/>
                </a:solidFill>
              </a:rPr>
              <a:t>(Immediate Preemption)</a:t>
            </a:r>
            <a:r>
              <a:rPr lang="zh-CN" altLang="en-US" sz="2400">
                <a:solidFill>
                  <a:srgbClr val="0000FF"/>
                </a:solidFill>
              </a:rPr>
              <a:t>的优先权调度算法。</a:t>
            </a:r>
          </a:p>
        </p:txBody>
      </p:sp>
      <p:sp>
        <p:nvSpPr>
          <p:cNvPr id="35857" name="Rectangle 144"/>
          <p:cNvSpPr>
            <a:spLocks noChangeArrowheads="1"/>
          </p:cNvSpPr>
          <p:nvPr/>
        </p:nvSpPr>
        <p:spPr bwMode="auto">
          <a:xfrm>
            <a:off x="1219200" y="5302250"/>
            <a:ext cx="31242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zh-CN" altLang="en-US" sz="2000"/>
              <a:t>当前进程</a:t>
            </a:r>
          </a:p>
        </p:txBody>
      </p:sp>
      <p:sp>
        <p:nvSpPr>
          <p:cNvPr id="35858" name="Rectangle 145"/>
          <p:cNvSpPr>
            <a:spLocks noChangeArrowheads="1"/>
          </p:cNvSpPr>
          <p:nvPr/>
        </p:nvSpPr>
        <p:spPr bwMode="auto">
          <a:xfrm>
            <a:off x="4343400" y="5302250"/>
            <a:ext cx="22098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zh-CN" altLang="en-US" sz="2000"/>
              <a:t>实时进程</a:t>
            </a:r>
          </a:p>
        </p:txBody>
      </p:sp>
      <p:sp>
        <p:nvSpPr>
          <p:cNvPr id="35859" name="Line 146"/>
          <p:cNvSpPr>
            <a:spLocks noChangeShapeType="1"/>
          </p:cNvSpPr>
          <p:nvPr/>
        </p:nvSpPr>
        <p:spPr bwMode="auto">
          <a:xfrm>
            <a:off x="1676400" y="492125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60" name="Text Box 147"/>
          <p:cNvSpPr txBox="1">
            <a:spLocks noChangeArrowheads="1"/>
          </p:cNvSpPr>
          <p:nvPr/>
        </p:nvSpPr>
        <p:spPr bwMode="auto">
          <a:xfrm>
            <a:off x="990600" y="4660900"/>
            <a:ext cx="2228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000"/>
              <a:t>实时进程要求调度</a:t>
            </a:r>
          </a:p>
        </p:txBody>
      </p:sp>
      <p:sp>
        <p:nvSpPr>
          <p:cNvPr id="35861" name="Line 148"/>
          <p:cNvSpPr>
            <a:spLocks noChangeShapeType="1"/>
          </p:cNvSpPr>
          <p:nvPr/>
        </p:nvSpPr>
        <p:spPr bwMode="auto">
          <a:xfrm>
            <a:off x="4343400" y="492125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62" name="Text Box 149"/>
          <p:cNvSpPr txBox="1">
            <a:spLocks noChangeArrowheads="1"/>
          </p:cNvSpPr>
          <p:nvPr/>
        </p:nvSpPr>
        <p:spPr bwMode="auto">
          <a:xfrm>
            <a:off x="3657600" y="4660900"/>
            <a:ext cx="40179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000"/>
              <a:t>实时进程抢占当前进程，立即执行</a:t>
            </a:r>
          </a:p>
        </p:txBody>
      </p:sp>
      <p:sp>
        <p:nvSpPr>
          <p:cNvPr id="35863" name="Line 150"/>
          <p:cNvSpPr>
            <a:spLocks noChangeShapeType="1"/>
          </p:cNvSpPr>
          <p:nvPr/>
        </p:nvSpPr>
        <p:spPr bwMode="auto">
          <a:xfrm>
            <a:off x="1676400" y="56832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64" name="Line 151"/>
          <p:cNvSpPr>
            <a:spLocks noChangeShapeType="1"/>
          </p:cNvSpPr>
          <p:nvPr/>
        </p:nvSpPr>
        <p:spPr bwMode="auto">
          <a:xfrm>
            <a:off x="4343400" y="56832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65" name="Line 152"/>
          <p:cNvSpPr>
            <a:spLocks noChangeShapeType="1"/>
          </p:cNvSpPr>
          <p:nvPr/>
        </p:nvSpPr>
        <p:spPr bwMode="auto">
          <a:xfrm flipH="1">
            <a:off x="1676400" y="598805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66" name="Text Box 153"/>
          <p:cNvSpPr txBox="1">
            <a:spLocks noChangeArrowheads="1"/>
          </p:cNvSpPr>
          <p:nvPr/>
        </p:nvSpPr>
        <p:spPr bwMode="auto">
          <a:xfrm>
            <a:off x="2438400" y="5835650"/>
            <a:ext cx="1206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000"/>
              <a:t>调度时间</a:t>
            </a:r>
          </a:p>
        </p:txBody>
      </p:sp>
      <p:sp>
        <p:nvSpPr>
          <p:cNvPr id="35867" name="Line 154"/>
          <p:cNvSpPr>
            <a:spLocks noChangeShapeType="1"/>
          </p:cNvSpPr>
          <p:nvPr/>
        </p:nvSpPr>
        <p:spPr bwMode="auto">
          <a:xfrm>
            <a:off x="3581400" y="598805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68" name="Line 155"/>
          <p:cNvSpPr>
            <a:spLocks noChangeShapeType="1"/>
          </p:cNvSpPr>
          <p:nvPr/>
        </p:nvSpPr>
        <p:spPr bwMode="auto">
          <a:xfrm flipH="1">
            <a:off x="2209800" y="5029200"/>
            <a:ext cx="21336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3"/>
          <p:cNvSpPr txBox="1">
            <a:spLocks noChangeArrowheads="1"/>
          </p:cNvSpPr>
          <p:nvPr/>
        </p:nvSpPr>
        <p:spPr bwMode="auto">
          <a:xfrm>
            <a:off x="609600" y="1423988"/>
            <a:ext cx="848201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4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4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4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楷体_GB2312" pitchFamily="49" charset="-122"/>
              </a:rPr>
              <a:t>都是基于优先权，只是确定优先级方法不同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400">
              <a:latin typeface="楷体_GB2312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楷体_GB2312" pitchFamily="49" charset="-122"/>
              </a:rPr>
              <a:t>1. 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</a:rPr>
              <a:t>最早截止时间优先</a:t>
            </a:r>
            <a:r>
              <a:rPr lang="zh-CN" altLang="en-US" sz="2400">
                <a:latin typeface="楷体_GB2312" pitchFamily="49" charset="-122"/>
              </a:rPr>
              <a:t>即</a:t>
            </a:r>
            <a:r>
              <a:rPr lang="en-US" altLang="zh-CN" sz="2400">
                <a:solidFill>
                  <a:srgbClr val="3333CC"/>
                </a:solidFill>
                <a:latin typeface="楷体_GB2312" pitchFamily="49" charset="-122"/>
              </a:rPr>
              <a:t>EDF</a:t>
            </a:r>
            <a:r>
              <a:rPr lang="en-US" altLang="zh-CN" sz="2400">
                <a:latin typeface="楷体_GB2312" pitchFamily="49" charset="-122"/>
              </a:rPr>
              <a:t>(Earliest Deadline First)</a:t>
            </a:r>
            <a:r>
              <a:rPr lang="zh-CN" altLang="en-US" sz="2400">
                <a:latin typeface="楷体_GB2312" pitchFamily="49" charset="-122"/>
              </a:rPr>
              <a:t>算法 </a:t>
            </a:r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1476375" y="5640388"/>
            <a:ext cx="6165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4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4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4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楷体_GB2312" pitchFamily="49" charset="-122"/>
              </a:rPr>
              <a:t>图 </a:t>
            </a:r>
            <a:r>
              <a:rPr lang="en-US" altLang="zh-CN" sz="2400">
                <a:latin typeface="楷体_GB2312" pitchFamily="49" charset="-122"/>
              </a:rPr>
              <a:t>3-9 EDF</a:t>
            </a:r>
            <a:r>
              <a:rPr lang="zh-CN" altLang="en-US" sz="2400">
                <a:latin typeface="楷体_GB2312" pitchFamily="49" charset="-122"/>
              </a:rPr>
              <a:t>算法用于非抢占调度的调度方式 </a:t>
            </a:r>
          </a:p>
        </p:txBody>
      </p:sp>
      <p:graphicFrame>
        <p:nvGraphicFramePr>
          <p:cNvPr id="36868" name="Object 5"/>
          <p:cNvGraphicFramePr>
            <a:graphicFrameLocks noChangeAspect="1"/>
          </p:cNvGraphicFramePr>
          <p:nvPr/>
        </p:nvGraphicFramePr>
        <p:xfrm>
          <a:off x="0" y="2590800"/>
          <a:ext cx="9144000" cy="292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3" name="VISIO" r:id="rId5" imgW="3573780" imgH="1143000" progId="Visio.Drawing.4">
                  <p:embed/>
                </p:oleObj>
              </mc:Choice>
              <mc:Fallback>
                <p:oleObj name="VISIO" r:id="rId5" imgW="3573780" imgH="1143000" progId="Visio.Drawing.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590800"/>
                        <a:ext cx="9144000" cy="292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9" name="Rectangle 6"/>
          <p:cNvSpPr>
            <a:spLocks noChangeArrowheads="1"/>
          </p:cNvSpPr>
          <p:nvPr/>
        </p:nvSpPr>
        <p:spPr bwMode="auto">
          <a:xfrm>
            <a:off x="533400" y="274638"/>
            <a:ext cx="76962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buBlip>
                <a:blip r:embed="rId4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4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4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>
                <a:solidFill>
                  <a:schemeClr val="bg1"/>
                </a:solidFill>
              </a:rPr>
              <a:t>3.4 </a:t>
            </a:r>
            <a:r>
              <a:rPr lang="zh-CN" altLang="en-US">
                <a:solidFill>
                  <a:schemeClr val="bg1"/>
                </a:solidFill>
              </a:rPr>
              <a:t>实时调度</a:t>
            </a:r>
          </a:p>
        </p:txBody>
      </p:sp>
      <p:sp>
        <p:nvSpPr>
          <p:cNvPr id="36870" name="Rectangle 7"/>
          <p:cNvSpPr>
            <a:spLocks noChangeArrowheads="1"/>
          </p:cNvSpPr>
          <p:nvPr/>
        </p:nvSpPr>
        <p:spPr bwMode="auto">
          <a:xfrm>
            <a:off x="609600" y="914400"/>
            <a:ext cx="431641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4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4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4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/>
              <a:t>3.4.3 </a:t>
            </a:r>
            <a:r>
              <a:rPr lang="zh-CN" altLang="en-US" sz="2400"/>
              <a:t>常用的几种实时调度算法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" name="Object 3"/>
          <p:cNvGraphicFramePr>
            <a:graphicFrameLocks noChangeAspect="1"/>
          </p:cNvGraphicFramePr>
          <p:nvPr/>
        </p:nvGraphicFramePr>
        <p:xfrm>
          <a:off x="1524000" y="925513"/>
          <a:ext cx="7407275" cy="593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2" name="Visio" r:id="rId3" imgW="4349213" imgH="3485072" progId="Visio.Drawing.11">
                  <p:embed/>
                </p:oleObj>
              </mc:Choice>
              <mc:Fallback>
                <p:oleObj name="Visio" r:id="rId3" imgW="4349213" imgH="3485072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925513"/>
                        <a:ext cx="7407275" cy="5932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1" name="Text Box 4"/>
          <p:cNvSpPr txBox="1">
            <a:spLocks noChangeArrowheads="1"/>
          </p:cNvSpPr>
          <p:nvPr/>
        </p:nvSpPr>
        <p:spPr bwMode="auto">
          <a:xfrm>
            <a:off x="228600" y="838200"/>
            <a:ext cx="140970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5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5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5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400"/>
              <a:t>周期任务</a:t>
            </a:r>
          </a:p>
        </p:txBody>
      </p:sp>
      <p:graphicFrame>
        <p:nvGraphicFramePr>
          <p:cNvPr id="453690" name="Group 58"/>
          <p:cNvGraphicFramePr>
            <a:graphicFrameLocks noGrp="1"/>
          </p:cNvGraphicFramePr>
          <p:nvPr/>
        </p:nvGraphicFramePr>
        <p:xfrm>
          <a:off x="152400" y="1219200"/>
          <a:ext cx="1828800" cy="1371600"/>
        </p:xfrm>
        <a:graphic>
          <a:graphicData uri="http://schemas.openxmlformats.org/drawingml/2006/table">
            <a:tbl>
              <a:tblPr/>
              <a:tblGrid>
                <a:gridCol w="762000"/>
                <a:gridCol w="533400"/>
                <a:gridCol w="533400"/>
              </a:tblGrid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任务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执行时间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34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周期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6291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kumimoji="1" lang="en-US" altLang="zh-CN" sz="2400" smtClean="0"/>
              <a:t>2. </a:t>
            </a:r>
            <a:r>
              <a:rPr kumimoji="1" lang="zh-CN" altLang="en-US" sz="2400" smtClean="0">
                <a:solidFill>
                  <a:srgbClr val="FF0000"/>
                </a:solidFill>
              </a:rPr>
              <a:t>最低松弛度优先</a:t>
            </a:r>
            <a:r>
              <a:rPr kumimoji="1" lang="zh-CN" altLang="en-US" sz="2400" smtClean="0"/>
              <a:t>即</a:t>
            </a:r>
            <a:r>
              <a:rPr kumimoji="1" lang="en-US" altLang="zh-CN" sz="2400" smtClean="0">
                <a:solidFill>
                  <a:srgbClr val="3333CC"/>
                </a:solidFill>
              </a:rPr>
              <a:t>LLF</a:t>
            </a:r>
            <a:r>
              <a:rPr kumimoji="1" lang="en-US" altLang="zh-CN" sz="2400" smtClean="0"/>
              <a:t>(Least Laxity First)</a:t>
            </a:r>
            <a:r>
              <a:rPr kumimoji="1" lang="zh-CN" altLang="en-US" sz="2400" smtClean="0"/>
              <a:t>算法</a:t>
            </a:r>
          </a:p>
          <a:p>
            <a:pPr eaLnBrk="1" hangingPunct="1">
              <a:lnSpc>
                <a:spcPct val="90000"/>
              </a:lnSpc>
            </a:pPr>
            <a:r>
              <a:rPr kumimoji="1" lang="zh-CN" altLang="en-US" sz="2400" smtClean="0"/>
              <a:t>根据</a:t>
            </a:r>
            <a:r>
              <a:rPr kumimoji="1" lang="zh-CN" altLang="en-US" sz="2400" smtClean="0">
                <a:solidFill>
                  <a:srgbClr val="3333CC"/>
                </a:solidFill>
              </a:rPr>
              <a:t>松弛度</a:t>
            </a:r>
            <a:r>
              <a:rPr kumimoji="1" lang="zh-CN" altLang="en-US" sz="2400" smtClean="0"/>
              <a:t>确定优先级</a:t>
            </a:r>
          </a:p>
          <a:p>
            <a:pPr eaLnBrk="1" hangingPunct="1">
              <a:lnSpc>
                <a:spcPct val="90000"/>
              </a:lnSpc>
            </a:pPr>
            <a:r>
              <a:rPr kumimoji="1" lang="zh-CN" altLang="en-US" sz="2400" smtClean="0"/>
              <a:t>例如，一个任务在</a:t>
            </a:r>
            <a:r>
              <a:rPr kumimoji="1" lang="en-US" altLang="zh-CN" sz="2400" smtClean="0">
                <a:solidFill>
                  <a:srgbClr val="3333CC"/>
                </a:solidFill>
              </a:rPr>
              <a:t>200ms</a:t>
            </a:r>
            <a:r>
              <a:rPr kumimoji="1" lang="zh-CN" altLang="en-US" sz="2400" smtClean="0"/>
              <a:t>时</a:t>
            </a:r>
            <a:r>
              <a:rPr kumimoji="1" lang="zh-CN" altLang="en-US" sz="2400" smtClean="0">
                <a:solidFill>
                  <a:srgbClr val="3333CC"/>
                </a:solidFill>
              </a:rPr>
              <a:t>必须完成</a:t>
            </a:r>
            <a:r>
              <a:rPr kumimoji="1" lang="zh-CN" altLang="en-US" sz="2400" smtClean="0"/>
              <a:t>，而它本身所需的</a:t>
            </a:r>
            <a:r>
              <a:rPr kumimoji="1" lang="zh-CN" altLang="en-US" sz="2400" smtClean="0">
                <a:solidFill>
                  <a:srgbClr val="3333CC"/>
                </a:solidFill>
              </a:rPr>
              <a:t>运行时间</a:t>
            </a:r>
            <a:r>
              <a:rPr kumimoji="1" lang="zh-CN" altLang="en-US" sz="2400" smtClean="0"/>
              <a:t>就有</a:t>
            </a:r>
            <a:r>
              <a:rPr kumimoji="1" lang="en-US" altLang="zh-CN" sz="2400" smtClean="0">
                <a:solidFill>
                  <a:srgbClr val="3333CC"/>
                </a:solidFill>
              </a:rPr>
              <a:t>100ms</a:t>
            </a:r>
            <a:r>
              <a:rPr kumimoji="1" lang="zh-CN" altLang="en-US" sz="2400" smtClean="0"/>
              <a:t>，因此，调度程序必须在</a:t>
            </a:r>
            <a:r>
              <a:rPr kumimoji="1" lang="en-US" altLang="zh-CN" sz="2400" smtClean="0">
                <a:solidFill>
                  <a:srgbClr val="3333CC"/>
                </a:solidFill>
              </a:rPr>
              <a:t>100 ms</a:t>
            </a:r>
            <a:r>
              <a:rPr kumimoji="1" lang="zh-CN" altLang="en-US" sz="2400" smtClean="0"/>
              <a:t>之前调度执行，该任务的紧急程度</a:t>
            </a:r>
            <a:r>
              <a:rPr kumimoji="1" lang="en-US" altLang="zh-CN" sz="2400" smtClean="0"/>
              <a:t>(</a:t>
            </a:r>
            <a:r>
              <a:rPr kumimoji="1" lang="zh-CN" altLang="en-US" sz="2400" smtClean="0">
                <a:solidFill>
                  <a:srgbClr val="3333CC"/>
                </a:solidFill>
              </a:rPr>
              <a:t>松弛程度</a:t>
            </a:r>
            <a:r>
              <a:rPr kumimoji="1" lang="en-US" altLang="zh-CN" sz="2400" smtClean="0"/>
              <a:t>)</a:t>
            </a:r>
            <a:r>
              <a:rPr kumimoji="1" lang="zh-CN" altLang="en-US" sz="2400" smtClean="0"/>
              <a:t>为</a:t>
            </a:r>
            <a:r>
              <a:rPr kumimoji="1" lang="en-US" altLang="zh-CN" sz="2400" smtClean="0">
                <a:solidFill>
                  <a:srgbClr val="3333CC"/>
                </a:solidFill>
              </a:rPr>
              <a:t>100 ms</a:t>
            </a:r>
            <a:r>
              <a:rPr kumimoji="1" lang="zh-CN" altLang="en-US" sz="2400" smtClean="0"/>
              <a:t>。又如，另一任务在</a:t>
            </a:r>
            <a:r>
              <a:rPr kumimoji="1" lang="en-US" altLang="zh-CN" sz="2400" smtClean="0"/>
              <a:t>400 ms</a:t>
            </a:r>
            <a:r>
              <a:rPr kumimoji="1" lang="zh-CN" altLang="en-US" sz="2400" smtClean="0"/>
              <a:t>时必须完成，它本身需要运行 </a:t>
            </a:r>
            <a:r>
              <a:rPr kumimoji="1" lang="en-US" altLang="zh-CN" sz="2400" smtClean="0"/>
              <a:t>150 ms</a:t>
            </a:r>
            <a:r>
              <a:rPr kumimoji="1" lang="zh-CN" altLang="en-US" sz="2400" smtClean="0"/>
              <a:t>，则其松弛程度为 </a:t>
            </a:r>
            <a:r>
              <a:rPr kumimoji="1" lang="en-US" altLang="zh-CN" sz="2400" smtClean="0"/>
              <a:t>250 ms</a:t>
            </a:r>
            <a:r>
              <a:rPr kumimoji="1" lang="zh-CN" altLang="en-US" sz="2400" smtClean="0"/>
              <a:t>。</a:t>
            </a:r>
          </a:p>
          <a:p>
            <a:pPr eaLnBrk="1" hangingPunct="1">
              <a:lnSpc>
                <a:spcPct val="90000"/>
              </a:lnSpc>
            </a:pPr>
            <a:r>
              <a:rPr kumimoji="1" lang="zh-CN" altLang="en-US" sz="2400" smtClean="0">
                <a:solidFill>
                  <a:srgbClr val="3333CC"/>
                </a:solidFill>
              </a:rPr>
              <a:t>就绪队列</a:t>
            </a:r>
            <a:r>
              <a:rPr kumimoji="1" lang="zh-CN" altLang="en-US" sz="2400" smtClean="0"/>
              <a:t>按</a:t>
            </a:r>
            <a:r>
              <a:rPr kumimoji="1" lang="zh-CN" altLang="en-US" sz="2400" smtClean="0">
                <a:solidFill>
                  <a:srgbClr val="3333CC"/>
                </a:solidFill>
              </a:rPr>
              <a:t>松弛度</a:t>
            </a:r>
            <a:r>
              <a:rPr kumimoji="1" lang="zh-CN" altLang="en-US" sz="2400" smtClean="0"/>
              <a:t>排序。</a:t>
            </a:r>
          </a:p>
          <a:p>
            <a:pPr eaLnBrk="1" hangingPunct="1">
              <a:lnSpc>
                <a:spcPct val="90000"/>
              </a:lnSpc>
            </a:pPr>
            <a:r>
              <a:rPr kumimoji="1" lang="zh-CN" altLang="en-US" sz="2400" smtClean="0"/>
              <a:t>该算法主要用于</a:t>
            </a:r>
            <a:r>
              <a:rPr kumimoji="1" lang="zh-CN" altLang="en-US" sz="2400" smtClean="0">
                <a:solidFill>
                  <a:srgbClr val="3333CC"/>
                </a:solidFill>
              </a:rPr>
              <a:t>可抢占调度</a:t>
            </a:r>
            <a:r>
              <a:rPr kumimoji="1" lang="zh-CN" altLang="en-US" sz="2400" smtClean="0"/>
              <a:t>方式中。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kumimoji="1" lang="zh-CN" altLang="en-US" sz="2400" smtClean="0"/>
              <a:t>	</a:t>
            </a:r>
            <a:r>
              <a:rPr kumimoji="1" lang="en-US" altLang="zh-CN" sz="2400" smtClean="0"/>
              <a:t>(</a:t>
            </a:r>
            <a:r>
              <a:rPr kumimoji="1" lang="zh-CN" altLang="en-US" sz="2400" smtClean="0"/>
              <a:t>什么时候抢？</a:t>
            </a:r>
            <a:r>
              <a:rPr kumimoji="1" lang="en-US" altLang="zh-CN" sz="2400" smtClean="0"/>
              <a:t>)</a:t>
            </a:r>
          </a:p>
        </p:txBody>
      </p:sp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533400" y="274638"/>
            <a:ext cx="76962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>
                <a:solidFill>
                  <a:schemeClr val="bg1"/>
                </a:solidFill>
              </a:rPr>
              <a:t>3.4 </a:t>
            </a:r>
            <a:r>
              <a:rPr lang="zh-CN" altLang="en-US">
                <a:solidFill>
                  <a:schemeClr val="bg1"/>
                </a:solidFill>
              </a:rPr>
              <a:t>实时调度</a:t>
            </a:r>
          </a:p>
        </p:txBody>
      </p:sp>
      <p:sp>
        <p:nvSpPr>
          <p:cNvPr id="38916" name="Rectangle 5"/>
          <p:cNvSpPr>
            <a:spLocks noChangeArrowheads="1"/>
          </p:cNvSpPr>
          <p:nvPr/>
        </p:nvSpPr>
        <p:spPr bwMode="auto">
          <a:xfrm>
            <a:off x="609600" y="914400"/>
            <a:ext cx="431641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/>
              <a:t>3.4.3 </a:t>
            </a:r>
            <a:r>
              <a:rPr lang="zh-CN" altLang="en-US" sz="2400"/>
              <a:t>常用的几种实时调度算法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4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4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54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546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546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658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839913"/>
            <a:ext cx="8229600" cy="143668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400" smtClean="0"/>
              <a:t>例：</a:t>
            </a:r>
            <a:r>
              <a:rPr kumimoji="1" lang="zh-CN" altLang="en-US" sz="2400" smtClean="0"/>
              <a:t>在一个实时系统中，有两个周期性实时任务</a:t>
            </a:r>
            <a:r>
              <a:rPr kumimoji="1" lang="en-US" altLang="zh-CN" sz="2400" smtClean="0"/>
              <a:t>A</a:t>
            </a:r>
            <a:r>
              <a:rPr kumimoji="1" lang="zh-CN" altLang="en-US" sz="2400" smtClean="0"/>
              <a:t>和</a:t>
            </a:r>
            <a:r>
              <a:rPr kumimoji="1" lang="en-US" altLang="zh-CN" sz="2400" smtClean="0"/>
              <a:t>B</a:t>
            </a:r>
            <a:r>
              <a:rPr kumimoji="1" lang="zh-CN" altLang="en-US" sz="2400" smtClean="0"/>
              <a:t>，任务</a:t>
            </a:r>
            <a:r>
              <a:rPr kumimoji="1" lang="en-US" altLang="zh-CN" sz="2400" smtClean="0"/>
              <a:t>A</a:t>
            </a:r>
            <a:r>
              <a:rPr kumimoji="1" lang="zh-CN" altLang="en-US" sz="2400" smtClean="0"/>
              <a:t>要求每 </a:t>
            </a:r>
            <a:r>
              <a:rPr kumimoji="1" lang="en-US" altLang="zh-CN" sz="2400" smtClean="0"/>
              <a:t>20 ms</a:t>
            </a:r>
            <a:r>
              <a:rPr kumimoji="1" lang="zh-CN" altLang="en-US" sz="2400" smtClean="0"/>
              <a:t>执行一次，执行时间为 </a:t>
            </a:r>
            <a:r>
              <a:rPr kumimoji="1" lang="en-US" altLang="zh-CN" sz="2400" smtClean="0"/>
              <a:t>10 ms</a:t>
            </a:r>
            <a:r>
              <a:rPr kumimoji="1" lang="zh-CN" altLang="en-US" sz="2400" smtClean="0"/>
              <a:t>；任务</a:t>
            </a:r>
            <a:r>
              <a:rPr kumimoji="1" lang="en-US" altLang="zh-CN" sz="2400" smtClean="0"/>
              <a:t>B</a:t>
            </a:r>
            <a:r>
              <a:rPr kumimoji="1" lang="zh-CN" altLang="en-US" sz="2400" smtClean="0"/>
              <a:t>只要求每</a:t>
            </a:r>
            <a:r>
              <a:rPr kumimoji="1" lang="en-US" altLang="zh-CN" sz="2400" smtClean="0"/>
              <a:t>50 ms</a:t>
            </a:r>
            <a:r>
              <a:rPr kumimoji="1" lang="zh-CN" altLang="en-US" sz="2400" smtClean="0"/>
              <a:t>执行一次，执行时间为 </a:t>
            </a:r>
            <a:r>
              <a:rPr kumimoji="1" lang="en-US" altLang="zh-CN" sz="2400" smtClean="0"/>
              <a:t>25 ms</a:t>
            </a:r>
            <a:r>
              <a:rPr kumimoji="1" lang="zh-CN" altLang="en-US" sz="2400" smtClean="0"/>
              <a:t>。 </a:t>
            </a:r>
          </a:p>
        </p:txBody>
      </p:sp>
      <p:graphicFrame>
        <p:nvGraphicFramePr>
          <p:cNvPr id="39939" name="Object 3"/>
          <p:cNvGraphicFramePr>
            <a:graphicFrameLocks noChangeAspect="1"/>
          </p:cNvGraphicFramePr>
          <p:nvPr/>
        </p:nvGraphicFramePr>
        <p:xfrm>
          <a:off x="-34925" y="2898775"/>
          <a:ext cx="9144000" cy="247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6" name="VISIO" r:id="rId3" imgW="3451860" imgH="937260" progId="Visio.Drawing.4">
                  <p:embed/>
                </p:oleObj>
              </mc:Choice>
              <mc:Fallback>
                <p:oleObj name="VISIO" r:id="rId3" imgW="3451860" imgH="937260" progId="Visio.Drawing.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4925" y="2898775"/>
                        <a:ext cx="9144000" cy="2474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2051050" y="5543550"/>
            <a:ext cx="5553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5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5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5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楷体_GB2312" pitchFamily="49" charset="-122"/>
              </a:rPr>
              <a:t>图 </a:t>
            </a:r>
            <a:r>
              <a:rPr lang="en-US" altLang="zh-CN" sz="2400">
                <a:latin typeface="楷体_GB2312" pitchFamily="49" charset="-122"/>
              </a:rPr>
              <a:t>3-11 A</a:t>
            </a:r>
            <a:r>
              <a:rPr lang="zh-CN" altLang="en-US" sz="2400">
                <a:latin typeface="楷体_GB2312" pitchFamily="49" charset="-122"/>
              </a:rPr>
              <a:t>和</a:t>
            </a:r>
            <a:r>
              <a:rPr lang="en-US" altLang="zh-CN" sz="2400">
                <a:latin typeface="楷体_GB2312" pitchFamily="49" charset="-122"/>
              </a:rPr>
              <a:t>B</a:t>
            </a:r>
            <a:r>
              <a:rPr lang="zh-CN" altLang="en-US" sz="2400">
                <a:latin typeface="楷体_GB2312" pitchFamily="49" charset="-122"/>
              </a:rPr>
              <a:t>任务每次必须完成的时间 </a:t>
            </a: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533400" y="274638"/>
            <a:ext cx="76962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buBlip>
                <a:blip r:embed="rId5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5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5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>
                <a:solidFill>
                  <a:schemeClr val="bg1"/>
                </a:solidFill>
              </a:rPr>
              <a:t>3.4 </a:t>
            </a:r>
            <a:r>
              <a:rPr lang="zh-CN" altLang="en-US">
                <a:solidFill>
                  <a:schemeClr val="bg1"/>
                </a:solidFill>
              </a:rPr>
              <a:t>实时调度</a:t>
            </a:r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609600" y="914400"/>
            <a:ext cx="431641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5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5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5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/>
              <a:t>3.4.3 </a:t>
            </a:r>
            <a:r>
              <a:rPr lang="zh-CN" altLang="en-US" sz="2400"/>
              <a:t>常用的几种实时调度算法</a:t>
            </a:r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609600" y="1371600"/>
            <a:ext cx="6853238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5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5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5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/>
              <a:t>2. </a:t>
            </a:r>
            <a:r>
              <a:rPr lang="zh-CN" altLang="en-US" sz="2400">
                <a:solidFill>
                  <a:srgbClr val="FF0000"/>
                </a:solidFill>
              </a:rPr>
              <a:t>最低松弛度优先</a:t>
            </a:r>
            <a:r>
              <a:rPr lang="zh-CN" altLang="en-US" sz="2400"/>
              <a:t>即</a:t>
            </a:r>
            <a:r>
              <a:rPr lang="en-US" altLang="zh-CN" sz="2400">
                <a:solidFill>
                  <a:srgbClr val="3333CC"/>
                </a:solidFill>
              </a:rPr>
              <a:t>LLF</a:t>
            </a:r>
            <a:r>
              <a:rPr lang="en-US" altLang="zh-CN" sz="2400"/>
              <a:t>(Least Laxity First)</a:t>
            </a:r>
            <a:r>
              <a:rPr lang="zh-CN" altLang="en-US" sz="2400"/>
              <a:t>算法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3.1 </a:t>
            </a:r>
            <a:r>
              <a:rPr lang="zh-CN" altLang="en-US" sz="3200" smtClean="0"/>
              <a:t>处理机的调度层次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593725" y="806450"/>
            <a:ext cx="6815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800">
                <a:latin typeface="楷体_GB2312" pitchFamily="49" charset="-122"/>
              </a:rPr>
              <a:t>3.1.1 </a:t>
            </a:r>
            <a:r>
              <a:rPr kumimoji="0" lang="zh-CN" altLang="en-US" sz="2800">
                <a:latin typeface="楷体_GB2312" pitchFamily="49" charset="-122"/>
              </a:rPr>
              <a:t>高级调度</a:t>
            </a:r>
            <a:r>
              <a:rPr kumimoji="0" lang="en-US" altLang="zh-CN" sz="2800">
                <a:latin typeface="楷体_GB2312" pitchFamily="49" charset="-122"/>
              </a:rPr>
              <a:t>(High Level scheduling)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838200" y="3200400"/>
            <a:ext cx="73152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>
                <a:latin typeface="楷体_GB2312" pitchFamily="49" charset="-122"/>
              </a:rPr>
              <a:t>1 </a:t>
            </a:r>
            <a:r>
              <a:rPr kumimoji="0" lang="zh-CN" altLang="en-US" sz="2400">
                <a:latin typeface="楷体_GB2312" pitchFamily="49" charset="-122"/>
              </a:rPr>
              <a:t>作业和作业步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Char char="n"/>
            </a:pPr>
            <a:r>
              <a:rPr kumimoji="0" lang="zh-CN" altLang="en-US" sz="2400">
                <a:latin typeface="楷体_GB2312" pitchFamily="49" charset="-122"/>
              </a:rPr>
              <a:t>作业</a:t>
            </a:r>
            <a:r>
              <a:rPr kumimoji="0" lang="en-US" altLang="zh-CN" sz="2400">
                <a:latin typeface="楷体_GB2312" pitchFamily="49" charset="-122"/>
              </a:rPr>
              <a:t>(Job) = </a:t>
            </a:r>
            <a:r>
              <a:rPr kumimoji="0" lang="zh-CN" altLang="en-US" sz="2400">
                <a:latin typeface="楷体_GB2312" pitchFamily="49" charset="-122"/>
              </a:rPr>
              <a:t>数据 </a:t>
            </a:r>
            <a:r>
              <a:rPr kumimoji="0" lang="en-US" altLang="zh-CN" sz="2400">
                <a:latin typeface="楷体_GB2312" pitchFamily="49" charset="-122"/>
              </a:rPr>
              <a:t>+ </a:t>
            </a:r>
            <a:r>
              <a:rPr kumimoji="0" lang="zh-CN" altLang="en-US" sz="2400">
                <a:latin typeface="楷体_GB2312" pitchFamily="49" charset="-122"/>
              </a:rPr>
              <a:t>程序 </a:t>
            </a:r>
            <a:r>
              <a:rPr kumimoji="0" lang="en-US" altLang="zh-CN" sz="2400">
                <a:latin typeface="楷体_GB2312" pitchFamily="49" charset="-122"/>
              </a:rPr>
              <a:t>+ </a:t>
            </a:r>
            <a:r>
              <a:rPr kumimoji="0" lang="zh-CN" altLang="en-US" sz="2400">
                <a:latin typeface="楷体_GB2312" pitchFamily="49" charset="-122"/>
              </a:rPr>
              <a:t>数据说明书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Char char="n"/>
            </a:pPr>
            <a:r>
              <a:rPr kumimoji="0" lang="zh-CN" altLang="en-US" sz="2400">
                <a:latin typeface="楷体_GB2312" pitchFamily="49" charset="-122"/>
              </a:rPr>
              <a:t>作业步</a:t>
            </a:r>
            <a:r>
              <a:rPr kumimoji="0" lang="en-US" altLang="zh-CN" sz="2400">
                <a:latin typeface="楷体_GB2312" pitchFamily="49" charset="-122"/>
              </a:rPr>
              <a:t>(Job Step)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kumimoji="0" lang="zh-CN" altLang="en-US" sz="2400">
                <a:latin typeface="楷体_GB2312" pitchFamily="49" charset="-122"/>
              </a:rPr>
              <a:t>例：编译</a:t>
            </a:r>
            <a:r>
              <a:rPr kumimoji="0" lang="en-US" altLang="zh-CN" sz="2400">
                <a:latin typeface="楷体_GB2312" pitchFamily="49" charset="-122"/>
              </a:rPr>
              <a:t>-&gt;</a:t>
            </a:r>
            <a:r>
              <a:rPr kumimoji="0" lang="zh-CN" altLang="en-US" sz="2400">
                <a:latin typeface="楷体_GB2312" pitchFamily="49" charset="-122"/>
              </a:rPr>
              <a:t>链接装配</a:t>
            </a:r>
            <a:r>
              <a:rPr kumimoji="0" lang="en-US" altLang="zh-CN" sz="2400">
                <a:latin typeface="楷体_GB2312" pitchFamily="49" charset="-122"/>
              </a:rPr>
              <a:t>-&gt;</a:t>
            </a:r>
            <a:r>
              <a:rPr kumimoji="0" lang="zh-CN" altLang="en-US" sz="2400">
                <a:latin typeface="楷体_GB2312" pitchFamily="49" charset="-122"/>
              </a:rPr>
              <a:t>运行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Char char="n"/>
            </a:pPr>
            <a:r>
              <a:rPr kumimoji="0" lang="zh-CN" altLang="en-US" sz="2400">
                <a:latin typeface="楷体_GB2312" pitchFamily="49" charset="-122"/>
              </a:rPr>
              <a:t>作业流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685800" y="1524000"/>
            <a:ext cx="68580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400">
                <a:solidFill>
                  <a:srgbClr val="3333CC"/>
                </a:solidFill>
              </a:rPr>
              <a:t>作业调度</a:t>
            </a:r>
            <a:r>
              <a:rPr lang="zh-CN" altLang="en-US" sz="2400"/>
              <a:t>、</a:t>
            </a:r>
            <a:r>
              <a:rPr lang="zh-CN" altLang="en-US" sz="2400">
                <a:solidFill>
                  <a:srgbClr val="3333CC"/>
                </a:solidFill>
              </a:rPr>
              <a:t>长程调度</a:t>
            </a:r>
            <a:r>
              <a:rPr lang="en-US" altLang="zh-CN" sz="2400"/>
              <a:t>(Long-Term Scheduling)</a:t>
            </a:r>
            <a:r>
              <a:rPr lang="zh-CN" altLang="en-US" sz="2400"/>
              <a:t>、</a:t>
            </a:r>
            <a:r>
              <a:rPr lang="zh-CN" altLang="en-US" sz="2400">
                <a:solidFill>
                  <a:srgbClr val="3333CC"/>
                </a:solidFill>
              </a:rPr>
              <a:t>接纳调度</a:t>
            </a:r>
            <a:r>
              <a:rPr lang="en-US" altLang="zh-CN" sz="2400"/>
              <a:t>(Admission Scheduling)</a:t>
            </a: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762000" y="2286000"/>
            <a:ext cx="6618288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400">
                <a:solidFill>
                  <a:srgbClr val="FF0000"/>
                </a:solidFill>
              </a:rPr>
              <a:t>批处理系统有作业调度，分时和实时系统没有。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2051050" y="6072188"/>
            <a:ext cx="540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楷体_GB2312" pitchFamily="49" charset="-122"/>
              </a:rPr>
              <a:t>图 </a:t>
            </a:r>
            <a:r>
              <a:rPr lang="en-US" altLang="zh-CN" sz="2400">
                <a:latin typeface="楷体_GB2312" pitchFamily="49" charset="-122"/>
              </a:rPr>
              <a:t>3-12 </a:t>
            </a:r>
            <a:r>
              <a:rPr lang="zh-CN" altLang="en-US" sz="2400">
                <a:latin typeface="楷体_GB2312" pitchFamily="49" charset="-122"/>
              </a:rPr>
              <a:t>利用</a:t>
            </a:r>
            <a:r>
              <a:rPr lang="en-US" altLang="zh-CN" sz="2400">
                <a:latin typeface="楷体_GB2312" pitchFamily="49" charset="-122"/>
              </a:rPr>
              <a:t>LLF</a:t>
            </a:r>
            <a:r>
              <a:rPr lang="zh-CN" altLang="en-US" sz="2400">
                <a:latin typeface="楷体_GB2312" pitchFamily="49" charset="-122"/>
              </a:rPr>
              <a:t>算法进行调度的情况 </a:t>
            </a:r>
          </a:p>
        </p:txBody>
      </p:sp>
      <p:sp>
        <p:nvSpPr>
          <p:cNvPr id="40963" name="AutoShape 3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394450"/>
            <a:ext cx="762000" cy="4572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Char char="•"/>
            </a:pPr>
            <a:endParaRPr lang="zh-CN" altLang="en-US" sz="2400" b="0"/>
          </a:p>
        </p:txBody>
      </p:sp>
      <p:graphicFrame>
        <p:nvGraphicFramePr>
          <p:cNvPr id="40964" name="Object 4"/>
          <p:cNvGraphicFramePr>
            <a:graphicFrameLocks noChangeAspect="1"/>
          </p:cNvGraphicFramePr>
          <p:nvPr/>
        </p:nvGraphicFramePr>
        <p:xfrm>
          <a:off x="-685800" y="765175"/>
          <a:ext cx="9829800" cy="221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2" name="VISIO" r:id="rId5" imgW="3794760" imgH="853440" progId="Visio.Drawing.4">
                  <p:embed/>
                </p:oleObj>
              </mc:Choice>
              <mc:Fallback>
                <p:oleObj name="VISIO" r:id="rId5" imgW="3794760" imgH="853440" progId="Visio.Drawing.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685800" y="765175"/>
                        <a:ext cx="9829800" cy="221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468313" y="3068638"/>
            <a:ext cx="3311525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LLA1(t1)=20-0-10=10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LLB1(t1)=50-0-25=25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rPr>
              <a:t>LLA2(t2)=40-10-10=20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rPr>
              <a:t>LLB1(t2)=50-10-25=15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LLA2(t3)=40-30-10=0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LLB1(t3)=50-30-5=15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LLA3(t4)=60-40-10=10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LLB1(t4)=50-40-5=5</a:t>
            </a:r>
          </a:p>
        </p:txBody>
      </p:sp>
      <p:sp>
        <p:nvSpPr>
          <p:cNvPr id="457734" name="Text Box 6"/>
          <p:cNvSpPr txBox="1">
            <a:spLocks noChangeArrowheads="1"/>
          </p:cNvSpPr>
          <p:nvPr/>
        </p:nvSpPr>
        <p:spPr bwMode="auto">
          <a:xfrm>
            <a:off x="4430713" y="3068638"/>
            <a:ext cx="3454400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LLA3(t5)=60-45-10=5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LLB2(t5)=100-45-25=30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rPr>
              <a:t>LLA4(t6)=80-55-10=15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rPr>
              <a:t>LLB2(t6)=100-55-25=20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LLA4(t7)=80-70-10=0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LLB2(t7)=100-70-10=20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rPr>
              <a:t>LLA5(t8)=100-80-10=10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rPr>
              <a:t>LLB2(t8)=100-80-10=10</a:t>
            </a:r>
          </a:p>
        </p:txBody>
      </p:sp>
      <p:sp>
        <p:nvSpPr>
          <p:cNvPr id="457735" name="AutoShape 7"/>
          <p:cNvSpPr>
            <a:spLocks noChangeArrowheads="1"/>
          </p:cNvSpPr>
          <p:nvPr/>
        </p:nvSpPr>
        <p:spPr bwMode="auto">
          <a:xfrm>
            <a:off x="3563938" y="2924175"/>
            <a:ext cx="3384550" cy="936625"/>
          </a:xfrm>
          <a:prstGeom prst="wedgeRoundRectCallout">
            <a:avLst>
              <a:gd name="adj1" fmla="val -44560"/>
              <a:gd name="adj2" fmla="val 7000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无需计算，因为</a:t>
            </a:r>
            <a:r>
              <a:rPr lang="en-US" altLang="zh-CN" sz="2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t2</a:t>
            </a:r>
            <a:r>
              <a:rPr lang="zh-CN" altLang="en-US" sz="2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时，</a:t>
            </a:r>
            <a:r>
              <a:rPr lang="en-US" altLang="zh-CN" sz="2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A2</a:t>
            </a:r>
            <a:r>
              <a:rPr lang="zh-CN" altLang="en-US" sz="2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还未到达</a:t>
            </a:r>
          </a:p>
        </p:txBody>
      </p:sp>
      <p:sp>
        <p:nvSpPr>
          <p:cNvPr id="457736" name="AutoShape 8"/>
          <p:cNvSpPr>
            <a:spLocks noChangeArrowheads="1"/>
          </p:cNvSpPr>
          <p:nvPr/>
        </p:nvSpPr>
        <p:spPr bwMode="auto">
          <a:xfrm>
            <a:off x="5651500" y="2924175"/>
            <a:ext cx="3384550" cy="936625"/>
          </a:xfrm>
          <a:prstGeom prst="wedgeRoundRectCallout">
            <a:avLst>
              <a:gd name="adj1" fmla="val -44560"/>
              <a:gd name="adj2" fmla="val 7000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无需计算，因为</a:t>
            </a:r>
            <a:r>
              <a:rPr lang="en-US" altLang="zh-CN" sz="2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t6</a:t>
            </a:r>
            <a:r>
              <a:rPr lang="zh-CN" altLang="en-US" sz="2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时，</a:t>
            </a:r>
            <a:r>
              <a:rPr lang="en-US" altLang="zh-CN" sz="2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A4</a:t>
            </a:r>
            <a:r>
              <a:rPr lang="zh-CN" altLang="en-US" sz="2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还未到达</a:t>
            </a:r>
          </a:p>
        </p:txBody>
      </p:sp>
      <p:sp>
        <p:nvSpPr>
          <p:cNvPr id="40969" name="Text Box 9"/>
          <p:cNvSpPr txBox="1">
            <a:spLocks noChangeArrowheads="1"/>
          </p:cNvSpPr>
          <p:nvPr/>
        </p:nvSpPr>
        <p:spPr bwMode="auto">
          <a:xfrm>
            <a:off x="815975" y="188913"/>
            <a:ext cx="8077200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55000"/>
              </a:lnSpc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chemeClr val="bg1"/>
                </a:solidFill>
                <a:latin typeface="楷体_GB2312" pitchFamily="49" charset="-122"/>
              </a:rPr>
              <a:t>松弛度</a:t>
            </a:r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</a:rPr>
              <a:t>=</a:t>
            </a:r>
            <a:r>
              <a:rPr lang="zh-CN" altLang="en-US" sz="2400">
                <a:solidFill>
                  <a:schemeClr val="bg1"/>
                </a:solidFill>
                <a:latin typeface="楷体_GB2312" pitchFamily="49" charset="-122"/>
              </a:rPr>
              <a:t>必须完成时间</a:t>
            </a:r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</a:rPr>
              <a:t>-</a:t>
            </a:r>
            <a:r>
              <a:rPr lang="zh-CN" altLang="en-US" sz="2400">
                <a:solidFill>
                  <a:schemeClr val="bg1"/>
                </a:solidFill>
                <a:latin typeface="楷体_GB2312" pitchFamily="49" charset="-122"/>
              </a:rPr>
              <a:t>其本身的运行时间</a:t>
            </a:r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</a:rPr>
              <a:t>-</a:t>
            </a:r>
            <a:r>
              <a:rPr lang="zh-CN" altLang="en-US" sz="2400">
                <a:solidFill>
                  <a:schemeClr val="bg1"/>
                </a:solidFill>
                <a:latin typeface="楷体_GB2312" pitchFamily="49" charset="-122"/>
              </a:rPr>
              <a:t>当前时间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577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7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577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7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734" grpId="0"/>
      <p:bldP spid="457735" grpId="0" animBg="1"/>
      <p:bldP spid="45773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19400" y="152400"/>
            <a:ext cx="2879314" cy="43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800" b="1" dirty="0" smtClean="0">
                <a:solidFill>
                  <a:schemeClr val="bg1"/>
                </a:solidFill>
              </a:rPr>
              <a:t>3.4.5 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优先级倒置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219200"/>
            <a:ext cx="3052439" cy="11264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b="1" dirty="0" smtClean="0"/>
              <a:t>P1:   wait(</a:t>
            </a:r>
            <a:r>
              <a:rPr lang="en-US" altLang="zh-CN" b="1" dirty="0" err="1" smtClean="0"/>
              <a:t>mutex</a:t>
            </a:r>
            <a:r>
              <a:rPr lang="en-US" altLang="zh-CN" b="1" dirty="0" smtClean="0"/>
              <a:t>);</a:t>
            </a:r>
          </a:p>
          <a:p>
            <a:pPr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      </a:t>
            </a:r>
            <a:r>
              <a:rPr lang="zh-CN" altLang="en-US" b="1" dirty="0" smtClean="0"/>
              <a:t>临界区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      signal(</a:t>
            </a:r>
            <a:r>
              <a:rPr lang="en-US" altLang="zh-CN" b="1" dirty="0" err="1" smtClean="0"/>
              <a:t>mutex</a:t>
            </a:r>
            <a:r>
              <a:rPr lang="en-US" altLang="zh-CN" b="1" dirty="0" smtClean="0"/>
              <a:t>);</a:t>
            </a:r>
            <a:endParaRPr lang="zh-CN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562600" y="1235738"/>
            <a:ext cx="3052439" cy="11264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b="1" dirty="0" smtClean="0"/>
              <a:t>P3:   wait(</a:t>
            </a:r>
            <a:r>
              <a:rPr lang="en-US" altLang="zh-CN" b="1" dirty="0" err="1" smtClean="0"/>
              <a:t>mutex</a:t>
            </a:r>
            <a:r>
              <a:rPr lang="en-US" altLang="zh-CN" b="1" dirty="0" smtClean="0"/>
              <a:t>);</a:t>
            </a:r>
          </a:p>
          <a:p>
            <a:pPr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      </a:t>
            </a:r>
            <a:r>
              <a:rPr lang="zh-CN" altLang="en-US" b="1" dirty="0" smtClean="0"/>
              <a:t>临界区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      signal(</a:t>
            </a:r>
            <a:r>
              <a:rPr lang="en-US" altLang="zh-CN" b="1" dirty="0" err="1" smtClean="0"/>
              <a:t>mutex</a:t>
            </a:r>
            <a:r>
              <a:rPr lang="en-US" altLang="zh-CN" b="1" dirty="0" smtClean="0"/>
              <a:t>);</a:t>
            </a:r>
            <a:endParaRPr lang="zh-CN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509118" y="1219200"/>
            <a:ext cx="1367682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b="1" dirty="0" smtClean="0"/>
              <a:t>P2: </a:t>
            </a:r>
            <a:r>
              <a:rPr lang="zh-CN" altLang="en-US" b="1" dirty="0" smtClean="0"/>
              <a:t>代码</a:t>
            </a:r>
            <a:endParaRPr lang="zh-CN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838200"/>
            <a:ext cx="1723549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b="1" dirty="0" smtClean="0">
                <a:solidFill>
                  <a:srgbClr val="FF0000"/>
                </a:solidFill>
              </a:rPr>
              <a:t>优先级最高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45936" y="831402"/>
            <a:ext cx="494046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b="1" dirty="0" smtClean="0">
                <a:solidFill>
                  <a:srgbClr val="FF0000"/>
                </a:solidFill>
              </a:rPr>
              <a:t>中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92554" y="831402"/>
            <a:ext cx="494046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b="1" dirty="0" smtClean="0">
                <a:solidFill>
                  <a:srgbClr val="FF0000"/>
                </a:solidFill>
              </a:rPr>
              <a:t>低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98" y="2895600"/>
            <a:ext cx="8070850" cy="352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81235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zh-CN" sz="3200" smtClean="0"/>
              <a:t>3.5 </a:t>
            </a:r>
            <a:r>
              <a:rPr kumimoji="1" lang="zh-CN" altLang="en-US" sz="3200" smtClean="0"/>
              <a:t>产生死锁的原因和必要条件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229600" cy="12954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zh-CN" altLang="en-US" sz="2400" smtClean="0"/>
              <a:t>所谓</a:t>
            </a:r>
            <a:r>
              <a:rPr lang="zh-CN" altLang="en-US" sz="2400" smtClean="0">
                <a:solidFill>
                  <a:srgbClr val="FF0000"/>
                </a:solidFill>
              </a:rPr>
              <a:t>死锁</a:t>
            </a:r>
            <a:r>
              <a:rPr lang="zh-CN" altLang="en-US" sz="2400" smtClean="0"/>
              <a:t>，是指多个进程在运行过程中因争夺资源而造成的一种僵局，当进程处于这种僵持状态时，若无外力作用，它们都将无法再向前推进。</a:t>
            </a:r>
          </a:p>
          <a:p>
            <a:pPr marL="0" indent="0" eaLnBrk="1" hangingPunct="1">
              <a:buFontTx/>
              <a:buNone/>
            </a:pPr>
            <a:endParaRPr lang="en-US" altLang="zh-CN" sz="2400" smtClean="0"/>
          </a:p>
        </p:txBody>
      </p:sp>
      <p:grpSp>
        <p:nvGrpSpPr>
          <p:cNvPr id="41988" name="Group 4"/>
          <p:cNvGrpSpPr>
            <a:grpSpLocks/>
          </p:cNvGrpSpPr>
          <p:nvPr/>
        </p:nvGrpSpPr>
        <p:grpSpPr bwMode="auto">
          <a:xfrm>
            <a:off x="228600" y="2057400"/>
            <a:ext cx="4114800" cy="4038600"/>
            <a:chOff x="432" y="1008"/>
            <a:chExt cx="2592" cy="2544"/>
          </a:xfrm>
        </p:grpSpPr>
        <p:pic>
          <p:nvPicPr>
            <p:cNvPr id="42012" name="Picture 5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2304"/>
              <a:ext cx="38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2013" name="Picture 6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" y="2304"/>
              <a:ext cx="38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014" name="Line 7"/>
            <p:cNvSpPr>
              <a:spLocks noChangeShapeType="1"/>
            </p:cNvSpPr>
            <p:nvPr/>
          </p:nvSpPr>
          <p:spPr bwMode="auto">
            <a:xfrm>
              <a:off x="432" y="2256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5" name="Rectangle 8"/>
            <p:cNvSpPr>
              <a:spLocks noChangeArrowheads="1"/>
            </p:cNvSpPr>
            <p:nvPr/>
          </p:nvSpPr>
          <p:spPr bwMode="auto">
            <a:xfrm>
              <a:off x="432" y="2496"/>
              <a:ext cx="1056" cy="1056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4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4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4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hangingPunct="1">
                <a:buFontTx/>
                <a:buChar char="•"/>
              </a:pPr>
              <a:endParaRPr lang="zh-CN" altLang="en-US" sz="2400" b="0"/>
            </a:p>
          </p:txBody>
        </p:sp>
        <p:sp>
          <p:nvSpPr>
            <p:cNvPr id="42016" name="Rectangle 9"/>
            <p:cNvSpPr>
              <a:spLocks noChangeArrowheads="1"/>
            </p:cNvSpPr>
            <p:nvPr/>
          </p:nvSpPr>
          <p:spPr bwMode="auto">
            <a:xfrm>
              <a:off x="1968" y="2496"/>
              <a:ext cx="1056" cy="1056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4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4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4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hangingPunct="1">
                <a:buFontTx/>
                <a:buChar char="•"/>
              </a:pPr>
              <a:endParaRPr lang="zh-CN" altLang="en-US" sz="2400" b="0"/>
            </a:p>
          </p:txBody>
        </p:sp>
        <p:sp>
          <p:nvSpPr>
            <p:cNvPr id="42017" name="Line 10"/>
            <p:cNvSpPr>
              <a:spLocks noChangeShapeType="1"/>
            </p:cNvSpPr>
            <p:nvPr/>
          </p:nvSpPr>
          <p:spPr bwMode="auto">
            <a:xfrm>
              <a:off x="1728" y="2496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8" name="Rectangle 11"/>
            <p:cNvSpPr>
              <a:spLocks noChangeArrowheads="1"/>
            </p:cNvSpPr>
            <p:nvPr/>
          </p:nvSpPr>
          <p:spPr bwMode="auto">
            <a:xfrm>
              <a:off x="1968" y="1008"/>
              <a:ext cx="1056" cy="1056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4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4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4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hangingPunct="1">
                <a:buFontTx/>
                <a:buChar char="•"/>
              </a:pPr>
              <a:endParaRPr lang="zh-CN" altLang="en-US" sz="2400" b="0"/>
            </a:p>
          </p:txBody>
        </p:sp>
        <p:pic>
          <p:nvPicPr>
            <p:cNvPr id="42019" name="Picture 1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5400000">
              <a:off x="1661" y="3283"/>
              <a:ext cx="38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2020" name="Picture 13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256" y="2112"/>
              <a:ext cx="38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2021" name="Picture 14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640" y="2112"/>
              <a:ext cx="38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022" name="Line 15"/>
            <p:cNvSpPr>
              <a:spLocks noChangeShapeType="1"/>
            </p:cNvSpPr>
            <p:nvPr/>
          </p:nvSpPr>
          <p:spPr bwMode="auto">
            <a:xfrm>
              <a:off x="1968" y="2256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23" name="Rectangle 16"/>
            <p:cNvSpPr>
              <a:spLocks noChangeArrowheads="1"/>
            </p:cNvSpPr>
            <p:nvPr/>
          </p:nvSpPr>
          <p:spPr bwMode="auto">
            <a:xfrm>
              <a:off x="432" y="1008"/>
              <a:ext cx="1056" cy="1056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4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4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4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hangingPunct="1">
                <a:buFontTx/>
                <a:buChar char="•"/>
              </a:pPr>
              <a:endParaRPr lang="zh-CN" altLang="en-US" sz="2400" b="0"/>
            </a:p>
          </p:txBody>
        </p:sp>
        <p:pic>
          <p:nvPicPr>
            <p:cNvPr id="42024" name="Picture 17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5400000">
              <a:off x="1661" y="2851"/>
              <a:ext cx="38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2025" name="Picture 18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 flipV="1">
              <a:off x="1421" y="1555"/>
              <a:ext cx="38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2026" name="Picture 19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 flipV="1">
              <a:off x="1421" y="1123"/>
              <a:ext cx="38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027" name="Line 20"/>
            <p:cNvSpPr>
              <a:spLocks noChangeShapeType="1"/>
            </p:cNvSpPr>
            <p:nvPr/>
          </p:nvSpPr>
          <p:spPr bwMode="auto">
            <a:xfrm>
              <a:off x="1728" y="1008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58773" name="Group 21"/>
          <p:cNvGrpSpPr>
            <a:grpSpLocks/>
          </p:cNvGrpSpPr>
          <p:nvPr/>
        </p:nvGrpSpPr>
        <p:grpSpPr bwMode="auto">
          <a:xfrm>
            <a:off x="4648200" y="2057400"/>
            <a:ext cx="4114800" cy="4038600"/>
            <a:chOff x="3024" y="1008"/>
            <a:chExt cx="2592" cy="2544"/>
          </a:xfrm>
        </p:grpSpPr>
        <p:pic>
          <p:nvPicPr>
            <p:cNvPr id="41992" name="Picture 2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4" y="2304"/>
              <a:ext cx="38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993" name="Picture 23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6" y="2304"/>
              <a:ext cx="38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994" name="Line 24"/>
            <p:cNvSpPr>
              <a:spLocks noChangeShapeType="1"/>
            </p:cNvSpPr>
            <p:nvPr/>
          </p:nvSpPr>
          <p:spPr bwMode="auto">
            <a:xfrm>
              <a:off x="3024" y="2256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5" name="Rectangle 25"/>
            <p:cNvSpPr>
              <a:spLocks noChangeArrowheads="1"/>
            </p:cNvSpPr>
            <p:nvPr/>
          </p:nvSpPr>
          <p:spPr bwMode="auto">
            <a:xfrm>
              <a:off x="3024" y="2496"/>
              <a:ext cx="1056" cy="1056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4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4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4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hangingPunct="1">
                <a:buFontTx/>
                <a:buChar char="•"/>
              </a:pPr>
              <a:endParaRPr lang="zh-CN" altLang="en-US" sz="2400" b="0"/>
            </a:p>
          </p:txBody>
        </p:sp>
        <p:sp>
          <p:nvSpPr>
            <p:cNvPr id="41996" name="Rectangle 26"/>
            <p:cNvSpPr>
              <a:spLocks noChangeArrowheads="1"/>
            </p:cNvSpPr>
            <p:nvPr/>
          </p:nvSpPr>
          <p:spPr bwMode="auto">
            <a:xfrm>
              <a:off x="4560" y="2496"/>
              <a:ext cx="1056" cy="1056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4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4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4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hangingPunct="1">
                <a:buFontTx/>
                <a:buChar char="•"/>
              </a:pPr>
              <a:endParaRPr lang="zh-CN" altLang="en-US" sz="2400" b="0"/>
            </a:p>
          </p:txBody>
        </p:sp>
        <p:sp>
          <p:nvSpPr>
            <p:cNvPr id="41997" name="Line 27"/>
            <p:cNvSpPr>
              <a:spLocks noChangeShapeType="1"/>
            </p:cNvSpPr>
            <p:nvPr/>
          </p:nvSpPr>
          <p:spPr bwMode="auto">
            <a:xfrm>
              <a:off x="4320" y="2496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8" name="Rectangle 28"/>
            <p:cNvSpPr>
              <a:spLocks noChangeArrowheads="1"/>
            </p:cNvSpPr>
            <p:nvPr/>
          </p:nvSpPr>
          <p:spPr bwMode="auto">
            <a:xfrm>
              <a:off x="4560" y="1008"/>
              <a:ext cx="1056" cy="1056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4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4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4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hangingPunct="1">
                <a:buFontTx/>
                <a:buChar char="•"/>
              </a:pPr>
              <a:endParaRPr lang="zh-CN" altLang="en-US" sz="2400" b="0"/>
            </a:p>
          </p:txBody>
        </p:sp>
        <p:pic>
          <p:nvPicPr>
            <p:cNvPr id="41999" name="Picture 29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5400000">
              <a:off x="4253" y="3283"/>
              <a:ext cx="38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2000" name="Picture 30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800" y="2112"/>
              <a:ext cx="38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2001" name="Picture 31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232" y="2112"/>
              <a:ext cx="38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002" name="Line 32"/>
            <p:cNvSpPr>
              <a:spLocks noChangeShapeType="1"/>
            </p:cNvSpPr>
            <p:nvPr/>
          </p:nvSpPr>
          <p:spPr bwMode="auto">
            <a:xfrm>
              <a:off x="4560" y="2256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3" name="Rectangle 33"/>
            <p:cNvSpPr>
              <a:spLocks noChangeArrowheads="1"/>
            </p:cNvSpPr>
            <p:nvPr/>
          </p:nvSpPr>
          <p:spPr bwMode="auto">
            <a:xfrm>
              <a:off x="3024" y="1008"/>
              <a:ext cx="1056" cy="1056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4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4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4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hangingPunct="1">
                <a:buFontTx/>
                <a:buChar char="•"/>
              </a:pPr>
              <a:endParaRPr lang="zh-CN" altLang="en-US" sz="2400" b="0"/>
            </a:p>
          </p:txBody>
        </p:sp>
        <p:pic>
          <p:nvPicPr>
            <p:cNvPr id="42004" name="Picture 34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5400000">
              <a:off x="4253" y="2851"/>
              <a:ext cx="38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2005" name="Picture 35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 flipV="1">
              <a:off x="4013" y="1555"/>
              <a:ext cx="38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2006" name="Picture 36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 flipV="1">
              <a:off x="4013" y="1123"/>
              <a:ext cx="38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007" name="Line 37"/>
            <p:cNvSpPr>
              <a:spLocks noChangeShapeType="1"/>
            </p:cNvSpPr>
            <p:nvPr/>
          </p:nvSpPr>
          <p:spPr bwMode="auto">
            <a:xfrm>
              <a:off x="4320" y="1008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42008" name="Picture 38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 flipV="1">
              <a:off x="4013" y="1987"/>
              <a:ext cx="38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2009" name="Picture 39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368" y="2112"/>
              <a:ext cx="38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2010" name="Picture 40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8" y="2304"/>
              <a:ext cx="38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2011" name="Picture 41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5400000">
              <a:off x="4253" y="2419"/>
              <a:ext cx="38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1990" name="Text Box 42"/>
          <p:cNvSpPr txBox="1">
            <a:spLocks noChangeArrowheads="1"/>
          </p:cNvSpPr>
          <p:nvPr/>
        </p:nvSpPr>
        <p:spPr bwMode="auto">
          <a:xfrm>
            <a:off x="1050925" y="6256338"/>
            <a:ext cx="140970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4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4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4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400"/>
              <a:t>潜在死锁</a:t>
            </a:r>
          </a:p>
        </p:txBody>
      </p:sp>
      <p:sp>
        <p:nvSpPr>
          <p:cNvPr id="41991" name="Text Box 43"/>
          <p:cNvSpPr txBox="1">
            <a:spLocks noChangeArrowheads="1"/>
          </p:cNvSpPr>
          <p:nvPr/>
        </p:nvSpPr>
        <p:spPr bwMode="auto">
          <a:xfrm>
            <a:off x="6019800" y="6248400"/>
            <a:ext cx="140970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4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4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4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400"/>
              <a:t>死锁产生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8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面试</a:t>
            </a:r>
            <a:r>
              <a:rPr lang="zh-CN" altLang="en-US" dirty="0" smtClean="0"/>
              <a:t>官：什么叫死锁？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应聘者：雇佣我，我就回答你。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425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zh-CN" sz="3200" smtClean="0"/>
              <a:t>3.5 </a:t>
            </a:r>
            <a:r>
              <a:rPr kumimoji="1" lang="zh-CN" altLang="en-US" sz="3200" smtClean="0"/>
              <a:t>产生死锁的原因和必要条件</a:t>
            </a:r>
          </a:p>
        </p:txBody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229600" cy="53340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altLang="zh-CN" sz="2400" smtClean="0">
                <a:latin typeface="楷体_GB2312" pitchFamily="49" charset="-122"/>
              </a:rPr>
              <a:t>3.5.1 </a:t>
            </a:r>
            <a:r>
              <a:rPr lang="zh-CN" altLang="en-US" sz="2400" smtClean="0">
                <a:solidFill>
                  <a:srgbClr val="FF0000"/>
                </a:solidFill>
                <a:latin typeface="楷体_GB2312" pitchFamily="49" charset="-122"/>
              </a:rPr>
              <a:t>产生死锁的原因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517525" y="1379538"/>
            <a:ext cx="3284538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4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4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4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/>
              <a:t>资源竞争</a:t>
            </a:r>
          </a:p>
          <a:p>
            <a:pPr eaLnBrk="1" hangingPunct="1"/>
            <a:r>
              <a:rPr lang="zh-CN" altLang="en-US" sz="2400"/>
              <a:t>进程间推进顺序非法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609600" y="2362200"/>
            <a:ext cx="3417888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4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4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4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/>
              <a:t>1</a:t>
            </a:r>
            <a:r>
              <a:rPr lang="zh-CN" altLang="en-US" sz="2400"/>
              <a:t>竞争资源引起进程死锁</a:t>
            </a:r>
          </a:p>
        </p:txBody>
      </p:sp>
      <p:sp>
        <p:nvSpPr>
          <p:cNvPr id="499718" name="Text Box 6"/>
          <p:cNvSpPr txBox="1">
            <a:spLocks noChangeArrowheads="1"/>
          </p:cNvSpPr>
          <p:nvPr/>
        </p:nvSpPr>
        <p:spPr bwMode="auto">
          <a:xfrm>
            <a:off x="4049713" y="5715000"/>
            <a:ext cx="5094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4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4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4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楷体_GB2312" pitchFamily="49" charset="-122"/>
              </a:rPr>
              <a:t>图 </a:t>
            </a:r>
            <a:r>
              <a:rPr lang="en-US" altLang="zh-CN" sz="2400">
                <a:latin typeface="楷体_GB2312" pitchFamily="49" charset="-122"/>
              </a:rPr>
              <a:t>3-13 I/O</a:t>
            </a:r>
            <a:r>
              <a:rPr lang="zh-CN" altLang="en-US" sz="2400">
                <a:latin typeface="楷体_GB2312" pitchFamily="49" charset="-122"/>
              </a:rPr>
              <a:t>设备共享时的死锁情况 </a:t>
            </a:r>
          </a:p>
        </p:txBody>
      </p:sp>
      <p:graphicFrame>
        <p:nvGraphicFramePr>
          <p:cNvPr id="499719" name="Object 7"/>
          <p:cNvGraphicFramePr>
            <a:graphicFrameLocks noChangeAspect="1"/>
          </p:cNvGraphicFramePr>
          <p:nvPr/>
        </p:nvGraphicFramePr>
        <p:xfrm>
          <a:off x="5638800" y="2590800"/>
          <a:ext cx="2867025" cy="264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9" name="VISIO" r:id="rId5" imgW="1402080" imgH="1295400" progId="Visio.Drawing.4">
                  <p:embed/>
                </p:oleObj>
              </mc:Choice>
              <mc:Fallback>
                <p:oleObj name="VISIO" r:id="rId5" imgW="1402080" imgH="1295400" progId="Visio.Drawing.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590800"/>
                        <a:ext cx="2867025" cy="2646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609600" y="2895600"/>
            <a:ext cx="4572000" cy="208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buBlip>
                <a:blip r:embed="rId4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eaLnBrk="0" hangingPunct="0">
              <a:buBlip>
                <a:blip r:embed="rId4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4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zh-CN" altLang="en-US" sz="2400" dirty="0" smtClean="0"/>
              <a:t>可抢占</a:t>
            </a:r>
            <a:r>
              <a:rPr kumimoji="0" lang="zh-CN" altLang="en-US" sz="2400" dirty="0"/>
              <a:t>和非抢占性资源</a:t>
            </a:r>
          </a:p>
          <a:p>
            <a:pPr lvl="1" eaLnBrk="1" hangingPunct="1">
              <a:buFont typeface="Wingdings" pitchFamily="2" charset="2"/>
              <a:buChar char="p"/>
            </a:pPr>
            <a:r>
              <a:rPr kumimoji="0" lang="zh-CN" altLang="en-US" sz="2400" dirty="0" smtClean="0">
                <a:solidFill>
                  <a:srgbClr val="3333CC"/>
                </a:solidFill>
              </a:rPr>
              <a:t>可</a:t>
            </a:r>
            <a:r>
              <a:rPr kumimoji="0" lang="zh-CN" altLang="en-US" sz="2400" dirty="0">
                <a:solidFill>
                  <a:srgbClr val="3333CC"/>
                </a:solidFill>
              </a:rPr>
              <a:t>抢占资源</a:t>
            </a:r>
            <a:r>
              <a:rPr kumimoji="0" lang="zh-CN" altLang="en-US" sz="2400" dirty="0"/>
              <a:t>：如</a:t>
            </a:r>
            <a:r>
              <a:rPr kumimoji="0" lang="en-US" altLang="zh-CN" sz="2400" dirty="0"/>
              <a:t>CPU</a:t>
            </a:r>
            <a:r>
              <a:rPr kumimoji="0" lang="zh-CN" altLang="en-US" sz="2400" dirty="0"/>
              <a:t>和主存</a:t>
            </a:r>
          </a:p>
          <a:p>
            <a:pPr lvl="1" eaLnBrk="1" hangingPunct="1">
              <a:buFont typeface="Wingdings" pitchFamily="2" charset="2"/>
              <a:buChar char="p"/>
            </a:pPr>
            <a:r>
              <a:rPr kumimoji="0" lang="zh-CN" altLang="en-US" sz="2400" dirty="0">
                <a:solidFill>
                  <a:srgbClr val="3333CC"/>
                </a:solidFill>
              </a:rPr>
              <a:t>不抢占</a:t>
            </a:r>
            <a:r>
              <a:rPr kumimoji="0" lang="zh-CN" altLang="en-US" sz="2400" dirty="0" smtClean="0">
                <a:solidFill>
                  <a:srgbClr val="3333CC"/>
                </a:solidFill>
              </a:rPr>
              <a:t>资源</a:t>
            </a:r>
            <a:r>
              <a:rPr kumimoji="0" lang="zh-CN" altLang="en-US" sz="2400" dirty="0"/>
              <a:t>：如磁带机、打印机等</a:t>
            </a:r>
            <a:endParaRPr kumimoji="0" lang="zh-CN" altLang="en-US" sz="2400" dirty="0">
              <a:solidFill>
                <a:srgbClr val="3333CC"/>
              </a:solidFill>
            </a:endParaRPr>
          </a:p>
          <a:p>
            <a:pPr eaLnBrk="1" hangingPunct="1"/>
            <a:r>
              <a:rPr kumimoji="0" lang="zh-CN" altLang="en-US" sz="2400" dirty="0"/>
              <a:t>竞争非剥夺性资源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9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9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99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71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229600" cy="45053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400" dirty="0" smtClean="0"/>
              <a:t>竞争临时性资源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dirty="0" smtClean="0"/>
              <a:t>	</a:t>
            </a:r>
            <a:r>
              <a:rPr lang="zh-CN" altLang="en-US" sz="2400" dirty="0" smtClean="0">
                <a:solidFill>
                  <a:srgbClr val="3333CC"/>
                </a:solidFill>
              </a:rPr>
              <a:t>永久性资源</a:t>
            </a:r>
            <a:r>
              <a:rPr lang="zh-CN" altLang="en-US" sz="2400" dirty="0" smtClean="0"/>
              <a:t>：可重复使用型，如打印机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dirty="0" smtClean="0"/>
              <a:t>	</a:t>
            </a:r>
            <a:r>
              <a:rPr lang="zh-CN" altLang="en-US" sz="2400" dirty="0" smtClean="0">
                <a:solidFill>
                  <a:srgbClr val="3333CC"/>
                </a:solidFill>
              </a:rPr>
              <a:t>临时性资源</a:t>
            </a:r>
            <a:r>
              <a:rPr lang="zh-CN" altLang="en-US" sz="2400" dirty="0" smtClean="0"/>
              <a:t>：由一进程产生，被另一进程使用一短暂时间后无用的资源，又称</a:t>
            </a:r>
            <a:r>
              <a:rPr lang="zh-CN" altLang="en-US" sz="2400" dirty="0" smtClean="0">
                <a:solidFill>
                  <a:srgbClr val="3333CC"/>
                </a:solidFill>
              </a:rPr>
              <a:t>消耗性资源</a:t>
            </a:r>
            <a:r>
              <a:rPr lang="zh-CN" altLang="en-US" sz="2400" dirty="0" smtClean="0"/>
              <a:t>。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dirty="0" smtClean="0"/>
              <a:t>执行顺序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：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 smtClean="0"/>
              <a:t>P1</a:t>
            </a:r>
            <a:r>
              <a:rPr lang="zh-CN" altLang="en-US" sz="2400" dirty="0" smtClean="0"/>
              <a:t>： </a:t>
            </a:r>
            <a:r>
              <a:rPr lang="en-US" altLang="zh-CN" sz="2400" dirty="0" smtClean="0"/>
              <a:t>…send(p2,m1)</a:t>
            </a:r>
            <a:r>
              <a:rPr lang="zh-CN" altLang="en-US" sz="2400" dirty="0" smtClean="0"/>
              <a:t>； </a:t>
            </a:r>
            <a:r>
              <a:rPr lang="en-US" altLang="zh-CN" sz="2400" dirty="0" smtClean="0"/>
              <a:t>receive(p3,m3)</a:t>
            </a:r>
            <a:r>
              <a:rPr lang="zh-CN" altLang="en-US" sz="2400" dirty="0" smtClean="0"/>
              <a:t>； </a:t>
            </a:r>
            <a:r>
              <a:rPr lang="en-US" altLang="zh-CN" sz="2400" dirty="0" smtClean="0"/>
              <a:t>…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 smtClean="0"/>
              <a:t>P2</a:t>
            </a:r>
            <a:r>
              <a:rPr lang="zh-CN" altLang="en-US" sz="2400" dirty="0" smtClean="0"/>
              <a:t>： </a:t>
            </a:r>
            <a:r>
              <a:rPr lang="en-US" altLang="zh-CN" sz="2400" dirty="0" smtClean="0"/>
              <a:t>…send(p3,m2)</a:t>
            </a:r>
            <a:r>
              <a:rPr lang="zh-CN" altLang="en-US" sz="2400" dirty="0" smtClean="0"/>
              <a:t>； </a:t>
            </a:r>
            <a:r>
              <a:rPr lang="en-US" altLang="zh-CN" sz="2400" dirty="0" smtClean="0"/>
              <a:t>receive(p1,m1)</a:t>
            </a:r>
            <a:r>
              <a:rPr lang="zh-CN" altLang="en-US" sz="2400" dirty="0" smtClean="0"/>
              <a:t>； </a:t>
            </a:r>
            <a:r>
              <a:rPr lang="en-US" altLang="zh-CN" sz="2400" dirty="0" smtClean="0"/>
              <a:t>…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 smtClean="0"/>
              <a:t>P3</a:t>
            </a:r>
            <a:r>
              <a:rPr lang="zh-CN" altLang="en-US" sz="2400" dirty="0" smtClean="0"/>
              <a:t>： </a:t>
            </a:r>
            <a:r>
              <a:rPr lang="en-US" altLang="zh-CN" sz="2400" dirty="0" smtClean="0"/>
              <a:t>…send(p1,m3)</a:t>
            </a:r>
            <a:r>
              <a:rPr lang="zh-CN" altLang="en-US" sz="2400" dirty="0" smtClean="0"/>
              <a:t>； </a:t>
            </a:r>
            <a:r>
              <a:rPr lang="en-US" altLang="zh-CN" sz="2400" dirty="0" smtClean="0"/>
              <a:t>receive(p2,m2)</a:t>
            </a:r>
            <a:r>
              <a:rPr lang="zh-CN" altLang="en-US" sz="2400" dirty="0" smtClean="0"/>
              <a:t>； </a:t>
            </a:r>
            <a:r>
              <a:rPr lang="en-US" altLang="zh-CN" sz="2400" dirty="0" smtClean="0"/>
              <a:t>…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dirty="0" smtClean="0"/>
              <a:t>执行顺序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：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 smtClean="0"/>
              <a:t>P1</a:t>
            </a:r>
            <a:r>
              <a:rPr lang="zh-CN" altLang="en-US" sz="2400" dirty="0" smtClean="0"/>
              <a:t>： </a:t>
            </a:r>
            <a:r>
              <a:rPr lang="en-US" altLang="zh-CN" sz="2400" dirty="0" smtClean="0"/>
              <a:t>…receive(p3,m3)</a:t>
            </a:r>
            <a:r>
              <a:rPr lang="zh-CN" altLang="en-US" sz="2400" dirty="0" smtClean="0"/>
              <a:t>； </a:t>
            </a:r>
            <a:r>
              <a:rPr lang="en-US" altLang="zh-CN" sz="2400" dirty="0" smtClean="0"/>
              <a:t>send(p2,m1)</a:t>
            </a:r>
            <a:r>
              <a:rPr lang="zh-CN" altLang="en-US" sz="2400" dirty="0" smtClean="0"/>
              <a:t>；</a:t>
            </a:r>
            <a:r>
              <a:rPr lang="en-US" altLang="zh-CN" sz="2400" dirty="0" smtClean="0"/>
              <a:t>…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 smtClean="0"/>
              <a:t>P2</a:t>
            </a:r>
            <a:r>
              <a:rPr lang="zh-CN" altLang="en-US" sz="2400" dirty="0" smtClean="0"/>
              <a:t>： </a:t>
            </a:r>
            <a:r>
              <a:rPr lang="en-US" altLang="zh-CN" sz="2400" dirty="0" smtClean="0"/>
              <a:t>…receive(p1,m1)</a:t>
            </a:r>
            <a:r>
              <a:rPr lang="zh-CN" altLang="en-US" sz="2400" dirty="0" smtClean="0"/>
              <a:t>； </a:t>
            </a:r>
            <a:r>
              <a:rPr lang="en-US" altLang="zh-CN" sz="2400" dirty="0" smtClean="0"/>
              <a:t>send(p3,m2)</a:t>
            </a:r>
            <a:r>
              <a:rPr lang="zh-CN" altLang="en-US" sz="2400" dirty="0" smtClean="0"/>
              <a:t>；</a:t>
            </a:r>
            <a:r>
              <a:rPr lang="en-US" altLang="zh-CN" sz="2400" dirty="0" smtClean="0"/>
              <a:t>…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 smtClean="0"/>
              <a:t>P3</a:t>
            </a:r>
            <a:r>
              <a:rPr lang="zh-CN" altLang="en-US" sz="2400" dirty="0" smtClean="0"/>
              <a:t>： </a:t>
            </a:r>
            <a:r>
              <a:rPr lang="en-US" altLang="zh-CN" sz="2400" dirty="0" smtClean="0"/>
              <a:t>…receive(p2,m2)</a:t>
            </a:r>
            <a:r>
              <a:rPr lang="zh-CN" altLang="en-US" sz="2400" dirty="0" smtClean="0"/>
              <a:t>； </a:t>
            </a:r>
            <a:r>
              <a:rPr lang="en-US" altLang="zh-CN" sz="2400" dirty="0" smtClean="0"/>
              <a:t>send(p1,m3)</a:t>
            </a:r>
            <a:r>
              <a:rPr lang="zh-CN" altLang="en-US" sz="2400" dirty="0" smtClean="0"/>
              <a:t>；</a:t>
            </a:r>
            <a:r>
              <a:rPr lang="en-US" altLang="zh-CN" sz="2400" dirty="0" smtClean="0"/>
              <a:t>…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4802188" y="6075363"/>
            <a:ext cx="4632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楷体_GB2312" pitchFamily="49" charset="-122"/>
              </a:rPr>
              <a:t>图 </a:t>
            </a:r>
            <a:r>
              <a:rPr lang="en-US" altLang="zh-CN" sz="2400">
                <a:latin typeface="楷体_GB2312" pitchFamily="49" charset="-122"/>
              </a:rPr>
              <a:t>3-14 </a:t>
            </a:r>
            <a:r>
              <a:rPr lang="zh-CN" altLang="en-US" sz="2400">
                <a:latin typeface="楷体_GB2312" pitchFamily="49" charset="-122"/>
              </a:rPr>
              <a:t>进程之间通信时的死锁 </a:t>
            </a:r>
          </a:p>
        </p:txBody>
      </p:sp>
      <p:graphicFrame>
        <p:nvGraphicFramePr>
          <p:cNvPr id="44036" name="Object 4"/>
          <p:cNvGraphicFramePr>
            <a:graphicFrameLocks noChangeAspect="1"/>
          </p:cNvGraphicFramePr>
          <p:nvPr/>
        </p:nvGraphicFramePr>
        <p:xfrm>
          <a:off x="5967413" y="2703513"/>
          <a:ext cx="2925762" cy="288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2" name="VISIO" r:id="rId4" imgW="1295400" imgH="1272540" progId="Visio.Drawing.4">
                  <p:embed/>
                </p:oleObj>
              </mc:Choice>
              <mc:Fallback>
                <p:oleObj name="VISIO" r:id="rId4" imgW="1295400" imgH="1272540" progId="Visio.Drawing.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7413" y="2703513"/>
                        <a:ext cx="2925762" cy="288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7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kumimoji="1" lang="en-US" altLang="zh-CN" smtClean="0"/>
              <a:t>3.5 </a:t>
            </a:r>
            <a:r>
              <a:rPr kumimoji="1" lang="zh-CN" altLang="en-US" smtClean="0"/>
              <a:t>产生死锁的原因和必要条件</a:t>
            </a:r>
          </a:p>
        </p:txBody>
      </p:sp>
      <p:sp>
        <p:nvSpPr>
          <p:cNvPr id="461830" name="Rectangle 6"/>
          <p:cNvSpPr>
            <a:spLocks noChangeArrowheads="1"/>
          </p:cNvSpPr>
          <p:nvPr/>
        </p:nvSpPr>
        <p:spPr bwMode="auto">
          <a:xfrm>
            <a:off x="304800" y="838200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kumimoji="0" lang="en-US" altLang="zh-CN" sz="2400">
                <a:latin typeface="楷体_GB2312" pitchFamily="49" charset="-122"/>
              </a:rPr>
              <a:t>3.5.1 </a:t>
            </a:r>
            <a:r>
              <a:rPr kumimoji="0" lang="zh-CN" altLang="en-US" sz="2400">
                <a:solidFill>
                  <a:srgbClr val="FF0000"/>
                </a:solidFill>
                <a:latin typeface="楷体_GB2312" pitchFamily="49" charset="-122"/>
              </a:rPr>
              <a:t>产生死锁的原因</a:t>
            </a: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381000" y="1295400"/>
            <a:ext cx="3417888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/>
              <a:t>1</a:t>
            </a:r>
            <a:r>
              <a:rPr lang="zh-CN" altLang="en-US" sz="2400"/>
              <a:t>竞争资源引起进程死锁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18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618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618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618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618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618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618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618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618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390525" y="1350963"/>
            <a:ext cx="4398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4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4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4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楷体_GB2312" pitchFamily="49" charset="-122"/>
              </a:rPr>
              <a:t>2. </a:t>
            </a:r>
            <a:r>
              <a:rPr lang="zh-CN" altLang="en-US" sz="2400">
                <a:latin typeface="楷体_GB2312" pitchFamily="49" charset="-122"/>
              </a:rPr>
              <a:t>进程推进顺序不当引起死锁</a:t>
            </a:r>
            <a:r>
              <a:rPr lang="zh-CN" altLang="en-US" sz="2400"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463550" y="1828800"/>
            <a:ext cx="4322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4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4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4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楷体_GB2312" pitchFamily="49" charset="-122"/>
              </a:rPr>
              <a:t>1) </a:t>
            </a:r>
            <a:r>
              <a:rPr lang="zh-CN" altLang="en-US" sz="2400">
                <a:latin typeface="楷体_GB2312" pitchFamily="49" charset="-122"/>
              </a:rPr>
              <a:t>进程推进顺序合法</a:t>
            </a:r>
            <a:r>
              <a:rPr lang="en-US" altLang="zh-CN" sz="2400">
                <a:latin typeface="楷体_GB2312" pitchFamily="49" charset="-122"/>
              </a:rPr>
              <a:t>:①②③</a:t>
            </a:r>
            <a:r>
              <a:rPr lang="en-US" altLang="zh-CN" sz="2400" b="0">
                <a:latin typeface="楷体_GB2312" pitchFamily="49" charset="-122"/>
              </a:rPr>
              <a:t> 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2209800" y="6324600"/>
            <a:ext cx="5245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4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4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4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楷体_GB2312" pitchFamily="49" charset="-122"/>
              </a:rPr>
              <a:t>图 </a:t>
            </a:r>
            <a:r>
              <a:rPr lang="en-US" altLang="zh-CN" sz="2400">
                <a:latin typeface="楷体_GB2312" pitchFamily="49" charset="-122"/>
              </a:rPr>
              <a:t>3-15 </a:t>
            </a:r>
            <a:r>
              <a:rPr lang="zh-CN" altLang="en-US" sz="2400">
                <a:latin typeface="楷体_GB2312" pitchFamily="49" charset="-122"/>
              </a:rPr>
              <a:t>进程推进顺序对死锁的影响 </a:t>
            </a:r>
          </a:p>
        </p:txBody>
      </p:sp>
      <p:graphicFrame>
        <p:nvGraphicFramePr>
          <p:cNvPr id="45061" name="Object 5"/>
          <p:cNvGraphicFramePr>
            <a:graphicFrameLocks noChangeAspect="1"/>
          </p:cNvGraphicFramePr>
          <p:nvPr/>
        </p:nvGraphicFramePr>
        <p:xfrm>
          <a:off x="609600" y="2049463"/>
          <a:ext cx="7529513" cy="435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8" name="VISIO" r:id="rId5" imgW="3596640" imgH="2080260" progId="Visio.Drawing.4">
                  <p:embed/>
                </p:oleObj>
              </mc:Choice>
              <mc:Fallback>
                <p:oleObj name="VISIO" r:id="rId5" imgW="3596640" imgH="2080260" progId="Visio.Drawing.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049463"/>
                        <a:ext cx="7529513" cy="435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4859338" y="1819275"/>
            <a:ext cx="4208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buBlip>
                <a:blip r:embed="rId4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4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4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楷体_GB2312" pitchFamily="49" charset="-122"/>
              </a:rPr>
              <a:t>2) </a:t>
            </a:r>
            <a:r>
              <a:rPr lang="zh-CN" altLang="en-US" sz="2400" dirty="0">
                <a:latin typeface="楷体_GB2312" pitchFamily="49" charset="-122"/>
              </a:rPr>
              <a:t>进程推进顺序非法</a:t>
            </a:r>
            <a:r>
              <a:rPr lang="en-US" altLang="zh-CN" sz="2400" dirty="0">
                <a:latin typeface="楷体_GB2312" pitchFamily="49" charset="-122"/>
              </a:rPr>
              <a:t>:④</a:t>
            </a: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457200" y="274638"/>
            <a:ext cx="76962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buBlip>
                <a:blip r:embed="rId4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4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4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bg1"/>
                </a:solidFill>
              </a:rPr>
              <a:t>3.5 </a:t>
            </a:r>
            <a:r>
              <a:rPr lang="zh-CN" altLang="en-US">
                <a:solidFill>
                  <a:schemeClr val="bg1"/>
                </a:solidFill>
              </a:rPr>
              <a:t>产生死锁的原因和必要条件</a:t>
            </a:r>
          </a:p>
        </p:txBody>
      </p:sp>
      <p:sp>
        <p:nvSpPr>
          <p:cNvPr id="462856" name="Rectangle 8"/>
          <p:cNvSpPr>
            <a:spLocks noChangeArrowheads="1"/>
          </p:cNvSpPr>
          <p:nvPr/>
        </p:nvSpPr>
        <p:spPr bwMode="auto">
          <a:xfrm>
            <a:off x="304800" y="838200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 eaLnBrk="0" hangingPunct="0">
              <a:buBlip>
                <a:blip r:embed="rId4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4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4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kumimoji="0" lang="en-US" altLang="zh-CN" sz="2400" dirty="0">
                <a:latin typeface="楷体_GB2312" pitchFamily="49" charset="-122"/>
              </a:rPr>
              <a:t>3.5.1 </a:t>
            </a:r>
            <a:r>
              <a:rPr kumimoji="0" lang="zh-CN" altLang="en-US" sz="2400" dirty="0">
                <a:solidFill>
                  <a:srgbClr val="FF0000"/>
                </a:solidFill>
                <a:latin typeface="楷体_GB2312" pitchFamily="49" charset="-122"/>
              </a:rPr>
              <a:t>产生死锁的原因</a:t>
            </a:r>
          </a:p>
        </p:txBody>
      </p:sp>
      <p:cxnSp>
        <p:nvCxnSpPr>
          <p:cNvPr id="45065" name="直接箭头连接符 6"/>
          <p:cNvCxnSpPr>
            <a:cxnSpLocks noChangeShapeType="1"/>
          </p:cNvCxnSpPr>
          <p:nvPr/>
        </p:nvCxnSpPr>
        <p:spPr bwMode="auto">
          <a:xfrm>
            <a:off x="1981200" y="5791200"/>
            <a:ext cx="5334000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66" name="直接箭头连接符 16"/>
          <p:cNvCxnSpPr>
            <a:cxnSpLocks noChangeShapeType="1"/>
          </p:cNvCxnSpPr>
          <p:nvPr/>
        </p:nvCxnSpPr>
        <p:spPr bwMode="auto">
          <a:xfrm>
            <a:off x="7315200" y="2438400"/>
            <a:ext cx="0" cy="335280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067" name="TextBox 11"/>
          <p:cNvSpPr txBox="1">
            <a:spLocks noChangeArrowheads="1"/>
          </p:cNvSpPr>
          <p:nvPr/>
        </p:nvSpPr>
        <p:spPr bwMode="auto">
          <a:xfrm>
            <a:off x="7477125" y="4089400"/>
            <a:ext cx="35560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4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4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4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>
                <a:solidFill>
                  <a:srgbClr val="FF0000"/>
                </a:solidFill>
              </a:rPr>
              <a:t>1</a:t>
            </a:r>
            <a:endParaRPr lang="zh-CN" altLang="en-US" sz="2400">
              <a:solidFill>
                <a:srgbClr val="FF0000"/>
              </a:solidFill>
            </a:endParaRPr>
          </a:p>
        </p:txBody>
      </p:sp>
      <p:cxnSp>
        <p:nvCxnSpPr>
          <p:cNvPr id="45068" name="直接箭头连接符 20"/>
          <p:cNvCxnSpPr>
            <a:cxnSpLocks noChangeShapeType="1"/>
          </p:cNvCxnSpPr>
          <p:nvPr/>
        </p:nvCxnSpPr>
        <p:spPr bwMode="auto">
          <a:xfrm flipV="1">
            <a:off x="1981200" y="2438400"/>
            <a:ext cx="0" cy="3352800"/>
          </a:xfrm>
          <a:prstGeom prst="straightConnector1">
            <a:avLst/>
          </a:prstGeom>
          <a:noFill/>
          <a:ln w="25400" algn="ctr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69" name="直接箭头连接符 23"/>
          <p:cNvCxnSpPr>
            <a:cxnSpLocks noChangeShapeType="1"/>
          </p:cNvCxnSpPr>
          <p:nvPr/>
        </p:nvCxnSpPr>
        <p:spPr bwMode="auto">
          <a:xfrm flipH="1">
            <a:off x="1981200" y="2400300"/>
            <a:ext cx="5334000" cy="0"/>
          </a:xfrm>
          <a:prstGeom prst="straightConnector1">
            <a:avLst/>
          </a:prstGeom>
          <a:noFill/>
          <a:ln w="25400" algn="ctr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070" name="TextBox 26"/>
          <p:cNvSpPr txBox="1">
            <a:spLocks noChangeArrowheads="1"/>
          </p:cNvSpPr>
          <p:nvPr/>
        </p:nvSpPr>
        <p:spPr bwMode="auto">
          <a:xfrm>
            <a:off x="4140200" y="2508250"/>
            <a:ext cx="35560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4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4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4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>
                <a:solidFill>
                  <a:srgbClr val="0000FF"/>
                </a:solidFill>
              </a:rPr>
              <a:t>2</a:t>
            </a:r>
            <a:endParaRPr lang="zh-CN" altLang="en-US" sz="2400">
              <a:solidFill>
                <a:srgbClr val="0000FF"/>
              </a:solidFill>
            </a:endParaRPr>
          </a:p>
        </p:txBody>
      </p:sp>
      <p:sp>
        <p:nvSpPr>
          <p:cNvPr id="45071" name="TextBox 27"/>
          <p:cNvSpPr txBox="1">
            <a:spLocks noChangeArrowheads="1"/>
          </p:cNvSpPr>
          <p:nvPr/>
        </p:nvSpPr>
        <p:spPr bwMode="auto">
          <a:xfrm>
            <a:off x="6215063" y="4425950"/>
            <a:ext cx="357187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4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4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4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>
                <a:solidFill>
                  <a:srgbClr val="008000"/>
                </a:solidFill>
              </a:rPr>
              <a:t>3</a:t>
            </a:r>
            <a:endParaRPr lang="zh-CN" altLang="en-US" sz="2400">
              <a:solidFill>
                <a:srgbClr val="008000"/>
              </a:solidFill>
            </a:endParaRPr>
          </a:p>
        </p:txBody>
      </p:sp>
      <p:cxnSp>
        <p:nvCxnSpPr>
          <p:cNvPr id="45072" name="直接箭头连接符 28"/>
          <p:cNvCxnSpPr>
            <a:cxnSpLocks noChangeShapeType="1"/>
          </p:cNvCxnSpPr>
          <p:nvPr/>
        </p:nvCxnSpPr>
        <p:spPr bwMode="auto">
          <a:xfrm flipH="1">
            <a:off x="2209800" y="5638800"/>
            <a:ext cx="3200400" cy="0"/>
          </a:xfrm>
          <a:prstGeom prst="straightConnector1">
            <a:avLst/>
          </a:prstGeom>
          <a:noFill/>
          <a:ln w="25400" algn="ctr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73" name="直接箭头连接符 30"/>
          <p:cNvCxnSpPr>
            <a:cxnSpLocks noChangeShapeType="1"/>
          </p:cNvCxnSpPr>
          <p:nvPr/>
        </p:nvCxnSpPr>
        <p:spPr bwMode="auto">
          <a:xfrm>
            <a:off x="5334000" y="4368800"/>
            <a:ext cx="0" cy="1212850"/>
          </a:xfrm>
          <a:prstGeom prst="straightConnector1">
            <a:avLst/>
          </a:prstGeom>
          <a:noFill/>
          <a:ln w="25400" algn="ctr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74" name="直接箭头连接符 33"/>
          <p:cNvCxnSpPr>
            <a:cxnSpLocks noChangeShapeType="1"/>
          </p:cNvCxnSpPr>
          <p:nvPr/>
        </p:nvCxnSpPr>
        <p:spPr bwMode="auto">
          <a:xfrm flipH="1">
            <a:off x="5346700" y="4343400"/>
            <a:ext cx="1600200" cy="0"/>
          </a:xfrm>
          <a:prstGeom prst="straightConnector1">
            <a:avLst/>
          </a:prstGeom>
          <a:noFill/>
          <a:ln w="25400" algn="ctr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75" name="直接箭头连接符 35"/>
          <p:cNvCxnSpPr>
            <a:cxnSpLocks noChangeShapeType="1"/>
          </p:cNvCxnSpPr>
          <p:nvPr/>
        </p:nvCxnSpPr>
        <p:spPr bwMode="auto">
          <a:xfrm>
            <a:off x="6858000" y="2387600"/>
            <a:ext cx="0" cy="1955800"/>
          </a:xfrm>
          <a:prstGeom prst="straightConnector1">
            <a:avLst/>
          </a:prstGeom>
          <a:noFill/>
          <a:ln w="25400" algn="ctr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28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1828800"/>
          </a:xfrm>
        </p:spPr>
        <p:txBody>
          <a:bodyPr/>
          <a:lstStyle/>
          <a:p>
            <a:pPr marL="609600" indent="-609600" eaLnBrk="1" hangingPunct="1">
              <a:buClr>
                <a:schemeClr val="accent2"/>
              </a:buClr>
              <a:buFont typeface="Wingdings" pitchFamily="2" charset="2"/>
              <a:buChar char="n"/>
            </a:pPr>
            <a:r>
              <a:rPr lang="zh-CN" altLang="en-US" sz="2400" smtClean="0">
                <a:solidFill>
                  <a:srgbClr val="FF0000"/>
                </a:solidFill>
              </a:rPr>
              <a:t>互斥条件</a:t>
            </a:r>
            <a:r>
              <a:rPr lang="zh-CN" altLang="en-US" sz="2400" smtClean="0"/>
              <a:t>。进程互斥使用资源。</a:t>
            </a:r>
          </a:p>
          <a:p>
            <a:pPr marL="609600" indent="-609600" eaLnBrk="1" hangingPunct="1">
              <a:buClr>
                <a:schemeClr val="accent2"/>
              </a:buClr>
              <a:buFont typeface="Wingdings" pitchFamily="2" charset="2"/>
              <a:buChar char="n"/>
            </a:pPr>
            <a:r>
              <a:rPr lang="zh-CN" altLang="en-US" sz="2400" smtClean="0">
                <a:solidFill>
                  <a:srgbClr val="FF0000"/>
                </a:solidFill>
              </a:rPr>
              <a:t>请求和保持条件</a:t>
            </a:r>
            <a:r>
              <a:rPr lang="zh-CN" altLang="en-US" sz="2400" smtClean="0"/>
              <a:t>。进程已保持资源，又请求新的资源。</a:t>
            </a:r>
          </a:p>
          <a:p>
            <a:pPr marL="609600" indent="-609600" eaLnBrk="1" hangingPunct="1">
              <a:buClr>
                <a:schemeClr val="accent2"/>
              </a:buClr>
              <a:buFont typeface="Wingdings" pitchFamily="2" charset="2"/>
              <a:buChar char="n"/>
            </a:pPr>
            <a:r>
              <a:rPr lang="zh-CN" altLang="en-US" sz="2400" smtClean="0">
                <a:solidFill>
                  <a:srgbClr val="FF0000"/>
                </a:solidFill>
              </a:rPr>
              <a:t>不剥夺条件</a:t>
            </a:r>
            <a:r>
              <a:rPr lang="zh-CN" altLang="en-US" sz="2400" smtClean="0"/>
              <a:t>。已获得资源只能在使用完时自己释放。</a:t>
            </a:r>
          </a:p>
          <a:p>
            <a:pPr marL="609600" indent="-609600" eaLnBrk="1" hangingPunct="1">
              <a:buClr>
                <a:schemeClr val="accent2"/>
              </a:buClr>
              <a:buFont typeface="Wingdings" pitchFamily="2" charset="2"/>
              <a:buChar char="n"/>
            </a:pPr>
            <a:r>
              <a:rPr lang="zh-CN" altLang="en-US" sz="2400" smtClean="0">
                <a:solidFill>
                  <a:srgbClr val="FF0000"/>
                </a:solidFill>
              </a:rPr>
              <a:t>环路等待条件</a:t>
            </a:r>
            <a:r>
              <a:rPr lang="zh-CN" altLang="en-US" sz="2400" smtClean="0"/>
              <a:t>。</a:t>
            </a:r>
          </a:p>
        </p:txBody>
      </p:sp>
      <p:sp>
        <p:nvSpPr>
          <p:cNvPr id="46083" name="Rectangle 4"/>
          <p:cNvSpPr>
            <a:spLocks noChangeArrowheads="1"/>
          </p:cNvSpPr>
          <p:nvPr/>
        </p:nvSpPr>
        <p:spPr bwMode="auto">
          <a:xfrm>
            <a:off x="457200" y="274638"/>
            <a:ext cx="76962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bg1"/>
                </a:solidFill>
              </a:rPr>
              <a:t>3.5 </a:t>
            </a:r>
            <a:r>
              <a:rPr lang="zh-CN" altLang="en-US">
                <a:solidFill>
                  <a:schemeClr val="bg1"/>
                </a:solidFill>
              </a:rPr>
              <a:t>产生死锁的原因和必要条件</a:t>
            </a:r>
          </a:p>
        </p:txBody>
      </p:sp>
      <p:sp>
        <p:nvSpPr>
          <p:cNvPr id="463877" name="Rectangle 5"/>
          <p:cNvSpPr>
            <a:spLocks noChangeArrowheads="1"/>
          </p:cNvSpPr>
          <p:nvPr/>
        </p:nvSpPr>
        <p:spPr bwMode="auto">
          <a:xfrm>
            <a:off x="304800" y="838200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kumimoji="0" lang="en-US" altLang="en-US" sz="2400"/>
              <a:t>3.5.2 产生死锁的必要条件</a:t>
            </a:r>
            <a:endParaRPr kumimoji="0" lang="zh-CN" altLang="en-US" sz="2400"/>
          </a:p>
        </p:txBody>
      </p:sp>
      <p:sp>
        <p:nvSpPr>
          <p:cNvPr id="46086" name="Rectangle 7"/>
          <p:cNvSpPr>
            <a:spLocks noChangeArrowheads="1"/>
          </p:cNvSpPr>
          <p:nvPr/>
        </p:nvSpPr>
        <p:spPr bwMode="auto">
          <a:xfrm>
            <a:off x="431800" y="3479800"/>
            <a:ext cx="3787775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/>
              <a:t>3.5.3  </a:t>
            </a:r>
            <a:r>
              <a:rPr lang="zh-CN" altLang="en-US" sz="2400"/>
              <a:t>处理死锁的基本方法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52400" y="3886200"/>
            <a:ext cx="8686800" cy="260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Blip>
                <a:blip r:embed="rId3"/>
              </a:buBlip>
              <a:defRPr/>
            </a:pPr>
            <a:r>
              <a:rPr lang="zh-CN" altLang="en-US" b="1" dirty="0" smtClean="0"/>
              <a:t>允许死锁发生</a:t>
            </a:r>
            <a:endParaRPr lang="en-US" altLang="zh-CN" b="1" dirty="0" smtClean="0"/>
          </a:p>
          <a:p>
            <a:pPr lvl="1" eaLnBrk="1" hangingPunct="1">
              <a:buFontTx/>
              <a:buBlip>
                <a:blip r:embed="rId3"/>
              </a:buBlip>
              <a:defRPr/>
            </a:pPr>
            <a:r>
              <a:rPr lang="zh-CN" altLang="en-US" b="1" dirty="0" smtClean="0"/>
              <a:t>顺其自然，不予理睬（无为而治）</a:t>
            </a:r>
            <a:endParaRPr lang="en-US" altLang="zh-CN" b="1" dirty="0" smtClean="0"/>
          </a:p>
          <a:p>
            <a:pPr lvl="1" eaLnBrk="1" hangingPunct="1">
              <a:buFontTx/>
              <a:buBlip>
                <a:blip r:embed="rId3"/>
              </a:buBlip>
              <a:defRPr/>
            </a:pPr>
            <a:r>
              <a:rPr lang="zh-CN" altLang="en-US" b="1" dirty="0" smtClean="0"/>
              <a:t>在死锁发生后，想办法予以解决</a:t>
            </a:r>
            <a:endParaRPr lang="en-US" altLang="zh-CN" b="1" dirty="0" smtClean="0"/>
          </a:p>
          <a:p>
            <a:pPr eaLnBrk="1" hangingPunct="1">
              <a:buFontTx/>
              <a:buBlip>
                <a:blip r:embed="rId3"/>
              </a:buBlip>
              <a:defRPr/>
            </a:pPr>
            <a:r>
              <a:rPr lang="zh-CN" altLang="en-US" b="1" dirty="0" smtClean="0"/>
              <a:t>不允许死锁发生</a:t>
            </a:r>
            <a:endParaRPr lang="en-US" altLang="zh-CN" b="1" dirty="0" smtClean="0"/>
          </a:p>
          <a:p>
            <a:pPr lvl="1" eaLnBrk="1" hangingPunct="1">
              <a:buFontTx/>
              <a:buBlip>
                <a:blip r:embed="rId3"/>
              </a:buBlip>
              <a:defRPr/>
            </a:pPr>
            <a:r>
              <a:rPr lang="zh-CN" altLang="en-US" b="1" dirty="0" smtClean="0"/>
              <a:t>避免死锁。资源动态分配过程中防止系统进入不安全状态</a:t>
            </a:r>
            <a:endParaRPr lang="en-US" altLang="zh-CN" b="1" dirty="0" smtClean="0"/>
          </a:p>
          <a:p>
            <a:pPr lvl="1" eaLnBrk="1" hangingPunct="1">
              <a:buFontTx/>
              <a:buBlip>
                <a:blip r:embed="rId3"/>
              </a:buBlip>
              <a:defRPr/>
            </a:pPr>
            <a:r>
              <a:rPr lang="zh-CN" altLang="en-US" b="1" dirty="0" smtClean="0"/>
              <a:t>预防死锁。设置限制条件破坏四个必要条件中一个或几个。</a:t>
            </a:r>
          </a:p>
          <a:p>
            <a:pPr marL="457200" lvl="1" indent="0" eaLnBrk="1" hangingPunct="1">
              <a:buFontTx/>
              <a:buNone/>
              <a:defRPr/>
            </a:pPr>
            <a:endParaRPr lang="zh-CN" altLang="en-US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3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6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6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6" grpId="0"/>
      <p:bldP spid="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zh-CN" sz="3200" dirty="0" smtClean="0"/>
              <a:t>  3.6 </a:t>
            </a:r>
            <a:r>
              <a:rPr kumimoji="1" lang="zh-CN" altLang="en-US" sz="3200" dirty="0" smtClean="0"/>
              <a:t>预防死锁</a:t>
            </a:r>
          </a:p>
        </p:txBody>
      </p:sp>
      <p:sp>
        <p:nvSpPr>
          <p:cNvPr id="50180" name="Rectangle 5"/>
          <p:cNvSpPr>
            <a:spLocks noChangeArrowheads="1"/>
          </p:cNvSpPr>
          <p:nvPr/>
        </p:nvSpPr>
        <p:spPr bwMode="auto">
          <a:xfrm>
            <a:off x="571500" y="773265"/>
            <a:ext cx="7924800" cy="313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1800" dirty="0"/>
              <a:t>预防死锁的方法是使四个必要条件中后三个之一不能成立，来防止死锁发生。</a:t>
            </a:r>
          </a:p>
        </p:txBody>
      </p:sp>
      <p:sp>
        <p:nvSpPr>
          <p:cNvPr id="50181" name="Rectangle 7"/>
          <p:cNvSpPr>
            <a:spLocks noChangeArrowheads="1"/>
          </p:cNvSpPr>
          <p:nvPr/>
        </p:nvSpPr>
        <p:spPr bwMode="auto">
          <a:xfrm>
            <a:off x="457200" y="1295400"/>
            <a:ext cx="81534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14288"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630238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 dirty="0"/>
              <a:t>摒弃“请求和保持”条件</a:t>
            </a:r>
          </a:p>
          <a:p>
            <a:pPr lvl="1" eaLnBrk="1" hangingPunct="1">
              <a:buClr>
                <a:schemeClr val="accent2"/>
              </a:buClr>
              <a:buFont typeface="Wingdings" pitchFamily="2" charset="2"/>
              <a:buChar char="p"/>
            </a:pPr>
            <a:r>
              <a:rPr lang="zh-CN" altLang="en-US" sz="2400" dirty="0" smtClean="0"/>
              <a:t>规定所有进程在开始运行之前一次性地申请可能用到的所有资源。</a:t>
            </a:r>
          </a:p>
          <a:p>
            <a:pPr lvl="1" eaLnBrk="1" hangingPunct="1">
              <a:buClr>
                <a:schemeClr val="accent2"/>
              </a:buClr>
              <a:buFont typeface="Wingdings" pitchFamily="2" charset="2"/>
              <a:buChar char="p"/>
            </a:pPr>
            <a:r>
              <a:rPr lang="zh-CN" altLang="en-US" sz="2400" dirty="0" smtClean="0"/>
              <a:t>缺点</a:t>
            </a:r>
            <a:r>
              <a:rPr lang="zh-CN" altLang="en-US" sz="2400" dirty="0"/>
              <a:t>：资源严重浪费；使进程延迟运行。</a:t>
            </a:r>
          </a:p>
          <a:p>
            <a:pPr eaLnBrk="1" hangingPunct="1"/>
            <a:r>
              <a:rPr lang="zh-CN" altLang="en-US" sz="2400" dirty="0"/>
              <a:t>摒弃“不剥夺”条件</a:t>
            </a:r>
          </a:p>
          <a:p>
            <a:pPr lvl="1" eaLnBrk="1" hangingPunct="1">
              <a:buClr>
                <a:schemeClr val="accent2"/>
              </a:buClr>
              <a:buFont typeface="Wingdings" pitchFamily="2" charset="2"/>
              <a:buChar char="p"/>
            </a:pPr>
            <a:r>
              <a:rPr lang="zh-CN" altLang="en-US" sz="2400" dirty="0" smtClean="0"/>
              <a:t>当申请新资源而得不到满足时，强行释放所有已保持资源，待以后需要时再重新申请。</a:t>
            </a:r>
          </a:p>
          <a:p>
            <a:pPr lvl="1" eaLnBrk="1" hangingPunct="1">
              <a:buClr>
                <a:schemeClr val="accent2"/>
              </a:buClr>
              <a:buFont typeface="Wingdings" pitchFamily="2" charset="2"/>
              <a:buChar char="p"/>
            </a:pPr>
            <a:r>
              <a:rPr lang="zh-CN" altLang="en-US" sz="2400" dirty="0" smtClean="0"/>
              <a:t>缺点</a:t>
            </a:r>
            <a:r>
              <a:rPr lang="zh-CN" altLang="en-US" sz="2400" dirty="0"/>
              <a:t>：实现复杂且代价大；可能因反复申请和释放资源，使进程执行无限地推迟。</a:t>
            </a:r>
          </a:p>
        </p:txBody>
      </p:sp>
      <p:sp>
        <p:nvSpPr>
          <p:cNvPr id="50182" name="Text Box 8"/>
          <p:cNvSpPr txBox="1">
            <a:spLocks noChangeArrowheads="1"/>
          </p:cNvSpPr>
          <p:nvPr/>
        </p:nvSpPr>
        <p:spPr bwMode="auto">
          <a:xfrm>
            <a:off x="457200" y="4572000"/>
            <a:ext cx="8305800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 dirty="0"/>
              <a:t>摒弃“环路等待”条件</a:t>
            </a:r>
          </a:p>
          <a:p>
            <a:pPr lvl="1" eaLnBrk="1" hangingPunct="1">
              <a:buClr>
                <a:schemeClr val="accent2"/>
              </a:buClr>
              <a:buFont typeface="Wingdings" pitchFamily="2" charset="2"/>
              <a:buChar char="p"/>
            </a:pPr>
            <a:r>
              <a:rPr lang="zh-CN" altLang="en-US" sz="2400" dirty="0"/>
              <a:t>将资源进行排队，并赋予不同序号，在请求资源时必须按照资源序号递增次序提出请求。</a:t>
            </a:r>
          </a:p>
          <a:p>
            <a:pPr lvl="1" eaLnBrk="1" hangingPunct="1">
              <a:buClr>
                <a:schemeClr val="accent2"/>
              </a:buClr>
              <a:buFont typeface="Wingdings" pitchFamily="2" charset="2"/>
              <a:buChar char="p"/>
            </a:pPr>
            <a:r>
              <a:rPr lang="zh-CN" altLang="en-US" sz="2400" dirty="0"/>
              <a:t>	缺点：资源序号必须相对稳定，限制了新设备的增加；对资源申请顺序可能和使用顺序不符，造成资源浪费；限制了用户编程。</a:t>
            </a:r>
          </a:p>
        </p:txBody>
      </p:sp>
    </p:spTree>
    <p:extLst>
      <p:ext uri="{BB962C8B-B14F-4D97-AF65-F5344CB8AC3E}">
        <p14:creationId xmlns:p14="http://schemas.microsoft.com/office/powerpoint/2010/main" val="19171827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686800" cy="52562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 smtClean="0">
                <a:solidFill>
                  <a:srgbClr val="FF0000"/>
                </a:solidFill>
              </a:rPr>
              <a:t>避免死锁</a:t>
            </a:r>
            <a:r>
              <a:rPr lang="zh-CN" altLang="en-US" sz="2400" dirty="0" smtClean="0"/>
              <a:t>：使系统始终处于安全状态。（先发制人）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 smtClean="0"/>
              <a:t>1. </a:t>
            </a:r>
            <a:r>
              <a:rPr lang="zh-CN" altLang="en-US" sz="2400" dirty="0" smtClean="0"/>
              <a:t>例子</a:t>
            </a:r>
            <a:endParaRPr lang="zh-CN" altLang="en-US" sz="2400" dirty="0" smtClean="0">
              <a:solidFill>
                <a:srgbClr val="3333CC"/>
              </a:solidFill>
            </a:endParaRPr>
          </a:p>
          <a:p>
            <a:pPr algn="just" eaLnBrk="1" hangingPunct="1">
              <a:lnSpc>
                <a:spcPct val="90000"/>
              </a:lnSpc>
            </a:pPr>
            <a:r>
              <a:rPr lang="zh-CN" altLang="en-US" sz="2400" dirty="0" smtClean="0"/>
              <a:t>假设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C</a:t>
            </a:r>
            <a:r>
              <a:rPr lang="zh-CN" altLang="en-US" sz="2400" dirty="0"/>
              <a:t>三</a:t>
            </a:r>
            <a:r>
              <a:rPr lang="zh-CN" altLang="en-US" sz="2400" dirty="0" smtClean="0"/>
              <a:t>人需要向银行贷款做生意，需要的资金量分别是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9</a:t>
            </a:r>
            <a:r>
              <a:rPr lang="zh-CN" altLang="en-US" sz="2400" dirty="0" smtClean="0"/>
              <a:t>。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假设</a:t>
            </a:r>
            <a:r>
              <a:rPr lang="en-US" altLang="zh-CN" sz="2400" dirty="0" smtClean="0">
                <a:sym typeface="Wingdings" panose="05000000000000000000" pitchFamily="2" charset="2"/>
              </a:rPr>
              <a:t>: (1)</a:t>
            </a:r>
            <a:r>
              <a:rPr lang="zh-CN" altLang="en-US" sz="2400" dirty="0"/>
              <a:t>三人并非一次性贷足款，而是分阶段</a:t>
            </a:r>
            <a:r>
              <a:rPr lang="zh-CN" altLang="en-US" sz="2400" dirty="0" smtClean="0"/>
              <a:t>贷款 ；</a:t>
            </a:r>
            <a:r>
              <a:rPr lang="en-US" altLang="zh-CN" sz="2400" dirty="0" smtClean="0"/>
              <a:t>(2)</a:t>
            </a:r>
            <a:r>
              <a:rPr lang="zh-CN" altLang="en-US" sz="2400" dirty="0"/>
              <a:t>三人都讲诚信，贷足资金后会按原款</a:t>
            </a:r>
            <a:r>
              <a:rPr lang="zh-CN" altLang="en-US" sz="2400" dirty="0" smtClean="0"/>
              <a:t>偿还，但未贷足资金前，不会还款。如果银行能收回所有贷款，则银行处于安全状态；否则，如果因为</a:t>
            </a:r>
            <a:r>
              <a:rPr lang="en-US" altLang="zh-CN" sz="2400" dirty="0" smtClean="0"/>
              <a:t>ABC</a:t>
            </a:r>
            <a:r>
              <a:rPr lang="zh-CN" altLang="en-US" sz="2400" dirty="0" smtClean="0"/>
              <a:t>三人都未贷足够资金而收不回款，则银行出现烂账，处于不安全状态。假设银行拥有的资金总量是</a:t>
            </a:r>
            <a:r>
              <a:rPr lang="en-US" altLang="zh-CN" sz="2400" dirty="0" smtClean="0"/>
              <a:t>12</a:t>
            </a:r>
            <a:r>
              <a:rPr lang="zh-CN" altLang="en-US" sz="2400" dirty="0" smtClean="0"/>
              <a:t>，试问：</a:t>
            </a:r>
            <a:endParaRPr lang="en-US" altLang="zh-CN" sz="2400" dirty="0" smtClean="0"/>
          </a:p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en-US" altLang="zh-CN" sz="2400" dirty="0" smtClean="0"/>
              <a:t>    (1) </a:t>
            </a:r>
            <a:r>
              <a:rPr lang="zh-CN" altLang="en-US" sz="2400" dirty="0" smtClean="0"/>
              <a:t>三人当前已贷款量分别是</a:t>
            </a:r>
            <a:r>
              <a:rPr lang="en-US" altLang="zh-CN" sz="2400" dirty="0" smtClean="0"/>
              <a:t>8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，银行是否处于安全状态？</a:t>
            </a:r>
            <a:endParaRPr lang="en-US" altLang="zh-CN" sz="2400" dirty="0" smtClean="0"/>
          </a:p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(2) </a:t>
            </a:r>
            <a:r>
              <a:rPr lang="zh-CN" altLang="en-US" sz="2400" dirty="0" smtClean="0"/>
              <a:t>三人当前已贷款量分别是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，银行是否处于安全状态？</a:t>
            </a:r>
          </a:p>
        </p:txBody>
      </p:sp>
      <p:sp>
        <p:nvSpPr>
          <p:cNvPr id="51203" name="Rectangle 4"/>
          <p:cNvSpPr>
            <a:spLocks noChangeArrowheads="1"/>
          </p:cNvSpPr>
          <p:nvPr/>
        </p:nvSpPr>
        <p:spPr bwMode="auto">
          <a:xfrm>
            <a:off x="457200" y="274638"/>
            <a:ext cx="76962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bg1"/>
                </a:solidFill>
              </a:rPr>
              <a:t>3.6  </a:t>
            </a:r>
            <a:r>
              <a:rPr lang="zh-CN" altLang="en-US">
                <a:solidFill>
                  <a:schemeClr val="bg1"/>
                </a:solidFill>
              </a:rPr>
              <a:t>预防死锁的方法</a:t>
            </a:r>
          </a:p>
        </p:txBody>
      </p:sp>
      <p:sp>
        <p:nvSpPr>
          <p:cNvPr id="51204" name="Text Box 5"/>
          <p:cNvSpPr txBox="1">
            <a:spLocks noChangeArrowheads="1"/>
          </p:cNvSpPr>
          <p:nvPr/>
        </p:nvSpPr>
        <p:spPr bwMode="auto">
          <a:xfrm>
            <a:off x="517525" y="762000"/>
            <a:ext cx="2784475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/>
              <a:t>3.6.2 </a:t>
            </a:r>
            <a:r>
              <a:rPr lang="zh-CN" altLang="en-US" sz="2400"/>
              <a:t>系统安全状态</a:t>
            </a:r>
          </a:p>
        </p:txBody>
      </p:sp>
    </p:spTree>
    <p:extLst>
      <p:ext uri="{BB962C8B-B14F-4D97-AF65-F5344CB8AC3E}">
        <p14:creationId xmlns:p14="http://schemas.microsoft.com/office/powerpoint/2010/main" val="12414439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8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68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68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68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68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899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5867400" y="3962400"/>
            <a:ext cx="2057400" cy="152400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chemeClr val="folHlink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>
                <a:latin typeface="楷体_GB2312" pitchFamily="49" charset="-122"/>
              </a:rPr>
              <a:t>操作系统</a:t>
            </a:r>
          </a:p>
        </p:txBody>
      </p:sp>
      <p:sp>
        <p:nvSpPr>
          <p:cNvPr id="25604" name="Rectangle 5"/>
          <p:cNvSpPr>
            <a:spLocks noChangeArrowheads="1"/>
          </p:cNvSpPr>
          <p:nvPr/>
        </p:nvSpPr>
        <p:spPr bwMode="auto">
          <a:xfrm>
            <a:off x="5867400" y="3276600"/>
            <a:ext cx="2057400" cy="685800"/>
          </a:xfrm>
          <a:prstGeom prst="rect">
            <a:avLst/>
          </a:prstGeom>
          <a:solidFill>
            <a:srgbClr val="99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99CC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>
                <a:latin typeface="楷体_GB2312" pitchFamily="49" charset="-122"/>
              </a:rPr>
              <a:t>作业</a:t>
            </a:r>
            <a:r>
              <a:rPr lang="en-US" altLang="zh-CN" sz="2400">
                <a:latin typeface="楷体_GB2312" pitchFamily="49" charset="-122"/>
              </a:rPr>
              <a:t>1</a:t>
            </a:r>
          </a:p>
        </p:txBody>
      </p:sp>
      <p:sp>
        <p:nvSpPr>
          <p:cNvPr id="25605" name="Rectangle 6"/>
          <p:cNvSpPr>
            <a:spLocks noChangeArrowheads="1"/>
          </p:cNvSpPr>
          <p:nvPr/>
        </p:nvSpPr>
        <p:spPr bwMode="auto">
          <a:xfrm>
            <a:off x="5867400" y="2590800"/>
            <a:ext cx="2057400" cy="685800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FFFF00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>
                <a:latin typeface="楷体_GB2312" pitchFamily="49" charset="-122"/>
              </a:rPr>
              <a:t>作业</a:t>
            </a:r>
            <a:r>
              <a:rPr lang="en-US" altLang="zh-CN" sz="2400">
                <a:latin typeface="楷体_GB2312" pitchFamily="49" charset="-122"/>
              </a:rPr>
              <a:t>2</a:t>
            </a:r>
          </a:p>
        </p:txBody>
      </p:sp>
      <p:sp>
        <p:nvSpPr>
          <p:cNvPr id="25606" name="Rectangle 7"/>
          <p:cNvSpPr>
            <a:spLocks noChangeArrowheads="1"/>
          </p:cNvSpPr>
          <p:nvPr/>
        </p:nvSpPr>
        <p:spPr bwMode="auto">
          <a:xfrm>
            <a:off x="5867400" y="1676400"/>
            <a:ext cx="2057400" cy="914400"/>
          </a:xfrm>
          <a:prstGeom prst="rect">
            <a:avLst/>
          </a:prstGeom>
          <a:solidFill>
            <a:srgbClr val="CC99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CC99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>
                <a:latin typeface="楷体_GB2312" pitchFamily="49" charset="-122"/>
              </a:rPr>
              <a:t>作业</a:t>
            </a:r>
            <a:r>
              <a:rPr lang="en-US" altLang="zh-CN" sz="2400">
                <a:latin typeface="楷体_GB2312" pitchFamily="49" charset="-122"/>
              </a:rPr>
              <a:t>3</a:t>
            </a:r>
          </a:p>
        </p:txBody>
      </p:sp>
      <p:sp>
        <p:nvSpPr>
          <p:cNvPr id="25607" name="Rectangle 8"/>
          <p:cNvSpPr>
            <a:spLocks noChangeArrowheads="1"/>
          </p:cNvSpPr>
          <p:nvPr/>
        </p:nvSpPr>
        <p:spPr bwMode="auto">
          <a:xfrm>
            <a:off x="457200" y="274638"/>
            <a:ext cx="76962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bg1"/>
                </a:solidFill>
              </a:rPr>
              <a:t>1.2 </a:t>
            </a:r>
            <a:r>
              <a:rPr lang="zh-CN" altLang="en-US">
                <a:solidFill>
                  <a:schemeClr val="bg1"/>
                </a:solidFill>
              </a:rPr>
              <a:t>操作系统的发展过程</a:t>
            </a:r>
          </a:p>
        </p:txBody>
      </p:sp>
      <p:sp>
        <p:nvSpPr>
          <p:cNvPr id="25608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609600"/>
          </a:xfrm>
          <a:noFill/>
        </p:spPr>
        <p:txBody>
          <a:bodyPr/>
          <a:lstStyle/>
          <a:p>
            <a:pPr eaLnBrk="1" hangingPunct="1"/>
            <a:r>
              <a:rPr lang="en-US" altLang="zh-CN" sz="2800" smtClean="0"/>
              <a:t>1.2.3 </a:t>
            </a:r>
            <a:r>
              <a:rPr lang="zh-CN" altLang="en-US" sz="2800" smtClean="0"/>
              <a:t>多道批处理系统</a:t>
            </a:r>
          </a:p>
        </p:txBody>
      </p:sp>
      <p:sp>
        <p:nvSpPr>
          <p:cNvPr id="25609" name="Rectangle 10"/>
          <p:cNvSpPr>
            <a:spLocks noChangeArrowheads="1"/>
          </p:cNvSpPr>
          <p:nvPr/>
        </p:nvSpPr>
        <p:spPr bwMode="auto">
          <a:xfrm>
            <a:off x="609600" y="1676400"/>
            <a:ext cx="4572000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zh-CN" altLang="en-US" sz="2200" dirty="0"/>
              <a:t>多道程序设计技术是指在</a:t>
            </a:r>
            <a:r>
              <a:rPr lang="zh-CN" altLang="en-US" sz="2200" dirty="0">
                <a:solidFill>
                  <a:srgbClr val="3333CC"/>
                </a:solidFill>
              </a:rPr>
              <a:t>内存</a:t>
            </a:r>
            <a:r>
              <a:rPr lang="zh-CN" altLang="en-US" sz="2200" dirty="0"/>
              <a:t>中</a:t>
            </a:r>
            <a:r>
              <a:rPr lang="zh-CN" altLang="en-US" sz="2200" dirty="0">
                <a:solidFill>
                  <a:srgbClr val="3333CC"/>
                </a:solidFill>
              </a:rPr>
              <a:t>同时</a:t>
            </a:r>
            <a:r>
              <a:rPr lang="zh-CN" altLang="en-US" sz="2200" dirty="0"/>
              <a:t>存放</a:t>
            </a:r>
            <a:r>
              <a:rPr lang="zh-CN" altLang="en-US" sz="2200" dirty="0">
                <a:solidFill>
                  <a:srgbClr val="3333CC"/>
                </a:solidFill>
              </a:rPr>
              <a:t>若干个作业</a:t>
            </a:r>
            <a:r>
              <a:rPr lang="zh-CN" altLang="en-US" sz="2200" dirty="0"/>
              <a:t>，并使它们</a:t>
            </a:r>
            <a:r>
              <a:rPr lang="zh-CN" altLang="en-US" sz="2200" dirty="0">
                <a:solidFill>
                  <a:srgbClr val="3333CC"/>
                </a:solidFill>
              </a:rPr>
              <a:t>共享系统资源</a:t>
            </a:r>
            <a:r>
              <a:rPr lang="zh-CN" altLang="en-US" sz="2200" dirty="0"/>
              <a:t>同时运行的技术。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kumimoji="1" lang="zh-CN" altLang="en-US" sz="2200" dirty="0"/>
              <a:t>在</a:t>
            </a:r>
            <a:r>
              <a:rPr kumimoji="1" lang="zh-CN" altLang="en-US" sz="2200" dirty="0">
                <a:solidFill>
                  <a:srgbClr val="FF0000"/>
                </a:solidFill>
              </a:rPr>
              <a:t>多道批处理系统</a:t>
            </a:r>
            <a:r>
              <a:rPr kumimoji="1" lang="zh-CN" altLang="en-US" sz="2200" dirty="0"/>
              <a:t>中， 用户所提交的作业都先存放在外存上并排成一个队列，称为“</a:t>
            </a:r>
            <a:r>
              <a:rPr kumimoji="1" lang="zh-CN" altLang="en-US" sz="2200" dirty="0">
                <a:solidFill>
                  <a:srgbClr val="3333CC"/>
                </a:solidFill>
              </a:rPr>
              <a:t>后备队列</a:t>
            </a:r>
            <a:r>
              <a:rPr kumimoji="1" lang="zh-CN" altLang="en-US" sz="2200" dirty="0"/>
              <a:t>”；然后，由</a:t>
            </a:r>
            <a:r>
              <a:rPr kumimoji="1" lang="zh-CN" altLang="en-US" sz="2200" dirty="0">
                <a:solidFill>
                  <a:srgbClr val="3333CC"/>
                </a:solidFill>
              </a:rPr>
              <a:t>作业调度程序</a:t>
            </a:r>
            <a:r>
              <a:rPr kumimoji="1" lang="zh-CN" altLang="en-US" sz="2200" dirty="0"/>
              <a:t>按一定的算法从后备队列中选择</a:t>
            </a:r>
            <a:r>
              <a:rPr kumimoji="1" lang="zh-CN" altLang="en-US" sz="2200" dirty="0">
                <a:solidFill>
                  <a:srgbClr val="3333CC"/>
                </a:solidFill>
              </a:rPr>
              <a:t>若干个</a:t>
            </a:r>
            <a:r>
              <a:rPr kumimoji="1" lang="zh-CN" altLang="en-US" sz="2200" dirty="0"/>
              <a:t>作业调入内存，使它们共享</a:t>
            </a:r>
            <a:r>
              <a:rPr kumimoji="1" lang="en-US" altLang="zh-CN" sz="2200" dirty="0"/>
              <a:t>CPU</a:t>
            </a:r>
            <a:r>
              <a:rPr kumimoji="1" lang="zh-CN" altLang="en-US" sz="2200" dirty="0"/>
              <a:t>和系统中的各种资源。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kumimoji="1" lang="zh-CN" altLang="en-US" sz="2200" dirty="0"/>
              <a:t>在单处理机环境下，这些作业仅在</a:t>
            </a:r>
            <a:r>
              <a:rPr kumimoji="1" lang="zh-CN" altLang="en-US" sz="2200" dirty="0">
                <a:solidFill>
                  <a:srgbClr val="3366FF"/>
                </a:solidFill>
              </a:rPr>
              <a:t>宏观上同时运行</a:t>
            </a:r>
            <a:r>
              <a:rPr kumimoji="1" lang="zh-CN" altLang="en-US" sz="2200" dirty="0"/>
              <a:t>，而在</a:t>
            </a:r>
            <a:r>
              <a:rPr kumimoji="1" lang="zh-CN" altLang="en-US" sz="2200" dirty="0">
                <a:solidFill>
                  <a:srgbClr val="3366FF"/>
                </a:solidFill>
              </a:rPr>
              <a:t>微观上它们是在交替执行。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endParaRPr kumimoji="1" lang="en-US" altLang="zh-CN" sz="2200" dirty="0"/>
          </a:p>
        </p:txBody>
      </p:sp>
      <p:sp>
        <p:nvSpPr>
          <p:cNvPr id="25610" name="Text Box 11"/>
          <p:cNvSpPr txBox="1">
            <a:spLocks noChangeArrowheads="1"/>
          </p:cNvSpPr>
          <p:nvPr/>
        </p:nvSpPr>
        <p:spPr bwMode="auto">
          <a:xfrm>
            <a:off x="6553200" y="5791200"/>
            <a:ext cx="7461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/>
              <a:t>内存</a:t>
            </a:r>
          </a:p>
        </p:txBody>
      </p:sp>
    </p:spTree>
    <p:extLst>
      <p:ext uri="{BB962C8B-B14F-4D97-AF65-F5344CB8AC3E}">
        <p14:creationId xmlns:p14="http://schemas.microsoft.com/office/powerpoint/2010/main" val="216247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Group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804010"/>
              </p:ext>
            </p:extLst>
          </p:nvPr>
        </p:nvGraphicFramePr>
        <p:xfrm>
          <a:off x="990600" y="1905000"/>
          <a:ext cx="7010400" cy="1792122"/>
        </p:xfrm>
        <a:graphic>
          <a:graphicData uri="http://schemas.openxmlformats.org/drawingml/2006/table">
            <a:tbl>
              <a:tblPr/>
              <a:tblGrid>
                <a:gridCol w="1428750"/>
                <a:gridCol w="2000250"/>
                <a:gridCol w="1600200"/>
                <a:gridCol w="19812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人物</a:t>
                      </a:r>
                    </a:p>
                  </a:txBody>
                  <a:tcPr marT="45669" marB="456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最 大 需 求 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已 分 配 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还需要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346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A</a:t>
                      </a:r>
                      <a:endParaRPr kumimoji="0" lang="en-US" altLang="zh-CN" sz="24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B</a:t>
                      </a:r>
                      <a:endParaRPr kumimoji="0" lang="en-US" altLang="zh-CN" sz="24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C</a:t>
                      </a:r>
                      <a:endParaRPr kumimoji="0" lang="en-US" altLang="zh-CN" sz="24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669" marB="456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9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7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609600" y="916936"/>
            <a:ext cx="8153400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kumimoji="0" lang="en-US" altLang="zh-CN" b="1" kern="0" dirty="0" smtClean="0">
                <a:solidFill>
                  <a:srgbClr val="000000"/>
                </a:solidFill>
                <a:latin typeface="Arial"/>
                <a:ea typeface="楷体_GB2312"/>
              </a:rPr>
              <a:t>(</a:t>
            </a:r>
            <a:r>
              <a:rPr kumimoji="0" lang="en-US" altLang="zh-CN" b="1" kern="0" dirty="0">
                <a:solidFill>
                  <a:srgbClr val="000000"/>
                </a:solidFill>
                <a:latin typeface="Arial"/>
                <a:ea typeface="楷体_GB2312"/>
              </a:rPr>
              <a:t>1) </a:t>
            </a:r>
            <a:r>
              <a:rPr kumimoji="0" lang="zh-CN" altLang="en-US" b="1" kern="0" dirty="0">
                <a:solidFill>
                  <a:srgbClr val="000000"/>
                </a:solidFill>
                <a:latin typeface="Arial"/>
                <a:ea typeface="楷体_GB2312"/>
              </a:rPr>
              <a:t>三人当前已贷款量分别是</a:t>
            </a:r>
            <a:r>
              <a:rPr kumimoji="0" lang="en-US" altLang="zh-CN" b="1" kern="0" dirty="0">
                <a:solidFill>
                  <a:srgbClr val="000000"/>
                </a:solidFill>
                <a:latin typeface="Arial"/>
                <a:ea typeface="楷体_GB2312"/>
              </a:rPr>
              <a:t>8</a:t>
            </a:r>
            <a:r>
              <a:rPr kumimoji="0" lang="zh-CN" altLang="en-US" b="1" kern="0" dirty="0">
                <a:solidFill>
                  <a:srgbClr val="000000"/>
                </a:solidFill>
                <a:latin typeface="Arial"/>
                <a:ea typeface="楷体_GB2312"/>
              </a:rPr>
              <a:t>、</a:t>
            </a:r>
            <a:r>
              <a:rPr kumimoji="0" lang="en-US" altLang="zh-CN" b="1" kern="0" dirty="0">
                <a:solidFill>
                  <a:srgbClr val="000000"/>
                </a:solidFill>
                <a:latin typeface="Arial"/>
                <a:ea typeface="楷体_GB2312"/>
              </a:rPr>
              <a:t>1</a:t>
            </a:r>
            <a:r>
              <a:rPr kumimoji="0" lang="zh-CN" altLang="en-US" b="1" kern="0" dirty="0">
                <a:solidFill>
                  <a:srgbClr val="000000"/>
                </a:solidFill>
                <a:latin typeface="Arial"/>
                <a:ea typeface="楷体_GB2312"/>
              </a:rPr>
              <a:t>、</a:t>
            </a:r>
            <a:r>
              <a:rPr kumimoji="0" lang="en-US" altLang="zh-CN" b="1" kern="0" dirty="0">
                <a:solidFill>
                  <a:srgbClr val="000000"/>
                </a:solidFill>
                <a:latin typeface="Arial"/>
                <a:ea typeface="楷体_GB2312"/>
              </a:rPr>
              <a:t>2</a:t>
            </a:r>
            <a:r>
              <a:rPr kumimoji="0" lang="zh-CN" altLang="en-US" b="1" kern="0" dirty="0">
                <a:solidFill>
                  <a:srgbClr val="000000"/>
                </a:solidFill>
                <a:latin typeface="Arial"/>
                <a:ea typeface="楷体_GB2312"/>
              </a:rPr>
              <a:t>，银行是否处于安全状态</a:t>
            </a:r>
            <a:r>
              <a:rPr kumimoji="0" lang="zh-CN" altLang="en-US" b="1" kern="0" dirty="0" smtClean="0">
                <a:solidFill>
                  <a:srgbClr val="000000"/>
                </a:solidFill>
                <a:latin typeface="Arial"/>
                <a:ea typeface="楷体_GB2312"/>
              </a:rPr>
              <a:t>？银行的资金总量是</a:t>
            </a:r>
            <a:r>
              <a:rPr kumimoji="0" lang="en-US" altLang="zh-CN" b="1" kern="0" dirty="0" smtClean="0">
                <a:solidFill>
                  <a:srgbClr val="000000"/>
                </a:solidFill>
                <a:latin typeface="Arial"/>
                <a:ea typeface="楷体_GB2312"/>
              </a:rPr>
              <a:t>12.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90600" y="4114800"/>
            <a:ext cx="7398179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b="1" dirty="0" smtClean="0"/>
              <a:t>资金总量</a:t>
            </a:r>
            <a:r>
              <a:rPr lang="en-US" altLang="zh-CN" b="1" dirty="0" smtClean="0"/>
              <a:t>12</a:t>
            </a:r>
            <a:r>
              <a:rPr lang="zh-CN" altLang="en-US" b="1" dirty="0" smtClean="0"/>
              <a:t>， 已分配</a:t>
            </a:r>
            <a:r>
              <a:rPr lang="en-US" altLang="zh-CN" b="1" dirty="0" smtClean="0"/>
              <a:t>8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，剩余</a:t>
            </a:r>
            <a:r>
              <a:rPr lang="en-US" altLang="zh-CN" b="1" dirty="0" smtClean="0"/>
              <a:t>12 – 8 – 1 - 2= 1</a:t>
            </a:r>
            <a:endParaRPr lang="zh-CN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90601" y="4717602"/>
            <a:ext cx="7772400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b="1" dirty="0" smtClean="0"/>
              <a:t>剩下的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个资金，不论分给谁，都无法满足他的最大需求，因此</a:t>
            </a:r>
            <a:r>
              <a:rPr lang="en-US" altLang="zh-CN" b="1" dirty="0" smtClean="0"/>
              <a:t>A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B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C</a:t>
            </a:r>
            <a:r>
              <a:rPr lang="zh-CN" altLang="en-US" b="1" dirty="0" smtClean="0"/>
              <a:t>三人都不会还款，银行处于</a:t>
            </a:r>
            <a:r>
              <a:rPr lang="zh-CN" altLang="en-US" b="1" dirty="0" smtClean="0">
                <a:solidFill>
                  <a:srgbClr val="FF0000"/>
                </a:solidFill>
              </a:rPr>
              <a:t>不安全</a:t>
            </a:r>
            <a:r>
              <a:rPr lang="zh-CN" altLang="en-US" b="1" dirty="0" smtClean="0"/>
              <a:t>状态。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8849979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Group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639944"/>
              </p:ext>
            </p:extLst>
          </p:nvPr>
        </p:nvGraphicFramePr>
        <p:xfrm>
          <a:off x="990600" y="1905000"/>
          <a:ext cx="7010400" cy="1792122"/>
        </p:xfrm>
        <a:graphic>
          <a:graphicData uri="http://schemas.openxmlformats.org/drawingml/2006/table">
            <a:tbl>
              <a:tblPr/>
              <a:tblGrid>
                <a:gridCol w="1428750"/>
                <a:gridCol w="2000250"/>
                <a:gridCol w="1600200"/>
                <a:gridCol w="19812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人物</a:t>
                      </a:r>
                    </a:p>
                  </a:txBody>
                  <a:tcPr marT="45669" marB="456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最 大 需 求 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已 分 配 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还需要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346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A</a:t>
                      </a:r>
                      <a:endParaRPr kumimoji="0" lang="en-US" altLang="zh-CN" sz="24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B</a:t>
                      </a:r>
                      <a:endParaRPr kumimoji="0" lang="en-US" altLang="zh-CN" sz="24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C</a:t>
                      </a:r>
                      <a:endParaRPr kumimoji="0" lang="en-US" altLang="zh-CN" sz="24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669" marB="456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9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7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609600" y="916936"/>
            <a:ext cx="8153400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kumimoji="0" lang="en-US" altLang="zh-CN" b="1" kern="0" dirty="0" smtClean="0">
                <a:solidFill>
                  <a:srgbClr val="000000"/>
                </a:solidFill>
                <a:latin typeface="Arial"/>
                <a:ea typeface="楷体_GB2312"/>
              </a:rPr>
              <a:t>(2) </a:t>
            </a:r>
            <a:r>
              <a:rPr kumimoji="0" lang="zh-CN" altLang="en-US" b="1" kern="0" dirty="0">
                <a:solidFill>
                  <a:srgbClr val="000000"/>
                </a:solidFill>
                <a:latin typeface="Arial"/>
                <a:ea typeface="楷体_GB2312"/>
              </a:rPr>
              <a:t>三人当前已贷款量分别</a:t>
            </a:r>
            <a:r>
              <a:rPr kumimoji="0" lang="zh-CN" altLang="en-US" b="1" kern="0" dirty="0" smtClean="0">
                <a:solidFill>
                  <a:srgbClr val="000000"/>
                </a:solidFill>
                <a:latin typeface="Arial"/>
                <a:ea typeface="楷体_GB2312"/>
              </a:rPr>
              <a:t>是</a:t>
            </a:r>
            <a:r>
              <a:rPr kumimoji="0" lang="en-US" altLang="zh-CN" b="1" kern="0" dirty="0" smtClean="0">
                <a:solidFill>
                  <a:srgbClr val="000000"/>
                </a:solidFill>
                <a:latin typeface="Arial"/>
                <a:ea typeface="楷体_GB2312"/>
              </a:rPr>
              <a:t>5</a:t>
            </a:r>
            <a:r>
              <a:rPr kumimoji="0" lang="zh-CN" altLang="en-US" b="1" kern="0" dirty="0" smtClean="0">
                <a:solidFill>
                  <a:srgbClr val="000000"/>
                </a:solidFill>
                <a:latin typeface="Arial"/>
                <a:ea typeface="楷体_GB2312"/>
              </a:rPr>
              <a:t>、</a:t>
            </a:r>
            <a:r>
              <a:rPr kumimoji="0" lang="en-US" altLang="zh-CN" b="1" kern="0" dirty="0" smtClean="0">
                <a:solidFill>
                  <a:srgbClr val="000000"/>
                </a:solidFill>
                <a:latin typeface="Arial"/>
                <a:ea typeface="楷体_GB2312"/>
              </a:rPr>
              <a:t>2</a:t>
            </a:r>
            <a:r>
              <a:rPr kumimoji="0" lang="zh-CN" altLang="en-US" b="1" kern="0" dirty="0" smtClean="0">
                <a:solidFill>
                  <a:srgbClr val="000000"/>
                </a:solidFill>
                <a:latin typeface="Arial"/>
                <a:ea typeface="楷体_GB2312"/>
              </a:rPr>
              <a:t>、</a:t>
            </a:r>
            <a:r>
              <a:rPr kumimoji="0" lang="en-US" altLang="zh-CN" b="1" kern="0" dirty="0">
                <a:solidFill>
                  <a:srgbClr val="000000"/>
                </a:solidFill>
                <a:latin typeface="Arial"/>
                <a:ea typeface="楷体_GB2312"/>
              </a:rPr>
              <a:t>2</a:t>
            </a:r>
            <a:r>
              <a:rPr kumimoji="0" lang="zh-CN" altLang="en-US" b="1" kern="0" dirty="0">
                <a:solidFill>
                  <a:srgbClr val="000000"/>
                </a:solidFill>
                <a:latin typeface="Arial"/>
                <a:ea typeface="楷体_GB2312"/>
              </a:rPr>
              <a:t>，银行是否处于安全状态</a:t>
            </a:r>
            <a:r>
              <a:rPr kumimoji="0" lang="zh-CN" altLang="en-US" b="1" kern="0" dirty="0" smtClean="0">
                <a:solidFill>
                  <a:srgbClr val="000000"/>
                </a:solidFill>
                <a:latin typeface="Arial"/>
                <a:ea typeface="楷体_GB2312"/>
              </a:rPr>
              <a:t>？银行的资金总量是</a:t>
            </a:r>
            <a:r>
              <a:rPr kumimoji="0" lang="en-US" altLang="zh-CN" b="1" kern="0" dirty="0" smtClean="0">
                <a:solidFill>
                  <a:srgbClr val="000000"/>
                </a:solidFill>
                <a:latin typeface="Arial"/>
                <a:ea typeface="楷体_GB2312"/>
              </a:rPr>
              <a:t>12.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90600" y="3946022"/>
            <a:ext cx="7398179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b="1" dirty="0" smtClean="0"/>
              <a:t>资金总量</a:t>
            </a:r>
            <a:r>
              <a:rPr lang="en-US" altLang="zh-CN" b="1" dirty="0" smtClean="0"/>
              <a:t>12</a:t>
            </a:r>
            <a:r>
              <a:rPr lang="zh-CN" altLang="en-US" b="1" dirty="0" smtClean="0"/>
              <a:t>， 已分配</a:t>
            </a:r>
            <a:r>
              <a:rPr lang="en-US" altLang="zh-CN" b="1" dirty="0" smtClean="0"/>
              <a:t>5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，剩余</a:t>
            </a:r>
            <a:r>
              <a:rPr lang="en-US" altLang="zh-CN" b="1" dirty="0" smtClean="0"/>
              <a:t>12 – 5 – 2 - 2= 3</a:t>
            </a:r>
            <a:endParaRPr lang="zh-CN" altLang="en-US" b="1" dirty="0"/>
          </a:p>
        </p:txBody>
      </p:sp>
      <p:graphicFrame>
        <p:nvGraphicFramePr>
          <p:cNvPr id="10" name="Group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642035"/>
              </p:ext>
            </p:extLst>
          </p:nvPr>
        </p:nvGraphicFramePr>
        <p:xfrm>
          <a:off x="914400" y="4547820"/>
          <a:ext cx="4800600" cy="2157780"/>
        </p:xfrm>
        <a:graphic>
          <a:graphicData uri="http://schemas.openxmlformats.org/drawingml/2006/table">
            <a:tbl>
              <a:tblPr/>
              <a:tblGrid>
                <a:gridCol w="793630"/>
                <a:gridCol w="1111370"/>
                <a:gridCol w="1219200"/>
                <a:gridCol w="1676400"/>
              </a:tblGrid>
              <a:tr h="8227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人物 </a:t>
                      </a:r>
                    </a:p>
                  </a:txBody>
                  <a:tcPr marT="45669" marB="456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最 大 需 求 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已 分 配 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还需要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346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A</a:t>
                      </a:r>
                      <a:endParaRPr kumimoji="0" lang="en-US" altLang="zh-CN" sz="24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B</a:t>
                      </a:r>
                      <a:endParaRPr kumimoji="0" lang="en-US" altLang="zh-CN" sz="24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C</a:t>
                      </a:r>
                      <a:endParaRPr kumimoji="0" lang="en-US" altLang="zh-CN" sz="24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669" marB="456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9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2+2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7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5867400" y="4733556"/>
            <a:ext cx="2971800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kumimoji="0" lang="zh-CN" altLang="en-US" sz="2400" dirty="0">
                <a:latin typeface="楷体_GB2312" pitchFamily="49" charset="-122"/>
              </a:rPr>
              <a:t>可用</a:t>
            </a:r>
            <a:endParaRPr kumimoji="0" lang="en-US" altLang="zh-CN" sz="2400" dirty="0">
              <a:latin typeface="楷体_GB2312" pitchFamily="49" charset="-122"/>
            </a:endParaRPr>
          </a:p>
          <a:p>
            <a:pPr eaLnBrk="1" hangingPunct="1">
              <a:buFontTx/>
              <a:buNone/>
            </a:pPr>
            <a:r>
              <a:rPr kumimoji="0" lang="zh-CN" altLang="en-US" sz="2400" dirty="0">
                <a:latin typeface="楷体_GB2312" pitchFamily="49" charset="-122"/>
              </a:rPr>
              <a:t>分</a:t>
            </a:r>
            <a:r>
              <a:rPr kumimoji="0" lang="zh-CN" altLang="en-US" sz="2400" dirty="0" smtClean="0">
                <a:latin typeface="楷体_GB2312" pitchFamily="49" charset="-122"/>
              </a:rPr>
              <a:t>配给</a:t>
            </a:r>
            <a:r>
              <a:rPr kumimoji="0" lang="en-US" altLang="zh-CN" sz="2400" dirty="0" smtClean="0">
                <a:solidFill>
                  <a:srgbClr val="FF0000"/>
                </a:solidFill>
                <a:latin typeface="楷体_GB2312" pitchFamily="49" charset="-122"/>
              </a:rPr>
              <a:t>B</a:t>
            </a:r>
            <a:r>
              <a:rPr kumimoji="0" lang="zh-CN" altLang="en-US" sz="2400" dirty="0" smtClean="0">
                <a:latin typeface="楷体_GB2312" pitchFamily="49" charset="-122"/>
              </a:rPr>
              <a:t>前</a:t>
            </a:r>
            <a:r>
              <a:rPr kumimoji="0" lang="zh-CN" altLang="en-US" sz="2400" dirty="0">
                <a:latin typeface="楷体_GB2312" pitchFamily="49" charset="-122"/>
              </a:rPr>
              <a:t>：</a:t>
            </a:r>
            <a:r>
              <a:rPr kumimoji="0" lang="en-US" altLang="zh-CN" sz="2400" dirty="0">
                <a:latin typeface="楷体_GB2312" pitchFamily="49" charset="-122"/>
              </a:rPr>
              <a:t>3</a:t>
            </a:r>
          </a:p>
          <a:p>
            <a:pPr eaLnBrk="1" hangingPunct="1">
              <a:buFontTx/>
              <a:buNone/>
            </a:pPr>
            <a:r>
              <a:rPr kumimoji="0" lang="zh-CN" altLang="en-US" sz="2400" dirty="0">
                <a:latin typeface="楷体_GB2312" pitchFamily="49" charset="-122"/>
              </a:rPr>
              <a:t>分</a:t>
            </a:r>
            <a:r>
              <a:rPr kumimoji="0" lang="zh-CN" altLang="en-US" sz="2400" dirty="0" smtClean="0">
                <a:latin typeface="楷体_GB2312" pitchFamily="49" charset="-122"/>
              </a:rPr>
              <a:t>配给</a:t>
            </a:r>
            <a:r>
              <a:rPr kumimoji="0" lang="en-US" altLang="zh-CN" sz="2400" dirty="0" smtClean="0">
                <a:solidFill>
                  <a:srgbClr val="FF0000"/>
                </a:solidFill>
                <a:latin typeface="楷体_GB2312" pitchFamily="49" charset="-122"/>
              </a:rPr>
              <a:t>B</a:t>
            </a:r>
            <a:r>
              <a:rPr kumimoji="0" lang="zh-CN" altLang="en-US" sz="2400" dirty="0" smtClean="0">
                <a:latin typeface="楷体_GB2312" pitchFamily="49" charset="-122"/>
              </a:rPr>
              <a:t>后</a:t>
            </a:r>
            <a:r>
              <a:rPr kumimoji="0" lang="zh-CN" altLang="en-US" sz="2400" dirty="0">
                <a:latin typeface="楷体_GB2312" pitchFamily="49" charset="-122"/>
              </a:rPr>
              <a:t>：</a:t>
            </a:r>
            <a:r>
              <a:rPr kumimoji="0" lang="en-US" altLang="zh-CN" sz="2400" dirty="0">
                <a:latin typeface="楷体_GB2312" pitchFamily="49" charset="-122"/>
              </a:rPr>
              <a:t>3-2=1</a:t>
            </a:r>
            <a:endParaRPr kumimoji="0" lang="zh-CN" altLang="en-US" sz="2400" dirty="0">
              <a:latin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30402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Group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874646"/>
              </p:ext>
            </p:extLst>
          </p:nvPr>
        </p:nvGraphicFramePr>
        <p:xfrm>
          <a:off x="457200" y="1279525"/>
          <a:ext cx="5257800" cy="1719263"/>
        </p:xfrm>
        <a:graphic>
          <a:graphicData uri="http://schemas.openxmlformats.org/drawingml/2006/table">
            <a:tbl>
              <a:tblPr/>
              <a:tblGrid>
                <a:gridCol w="1343660"/>
                <a:gridCol w="1460500"/>
                <a:gridCol w="1226820"/>
                <a:gridCol w="1226820"/>
              </a:tblGrid>
              <a:tr h="8230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人物 </a:t>
                      </a:r>
                    </a:p>
                  </a:txBody>
                  <a:tcPr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最 大 需 求 </a:t>
                      </a:r>
                    </a:p>
                  </a:txBody>
                  <a:tcPr marT="45673" marB="456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已 分 配 </a:t>
                      </a:r>
                    </a:p>
                  </a:txBody>
                  <a:tcPr marT="45673" marB="456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还需要</a:t>
                      </a:r>
                    </a:p>
                  </a:txBody>
                  <a:tcPr marT="45673" marB="456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62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A</a:t>
                      </a:r>
                      <a:endParaRPr kumimoji="0" lang="en-US" altLang="zh-CN" sz="24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C</a:t>
                      </a:r>
                      <a:endParaRPr kumimoji="0" lang="en-US" altLang="zh-CN" sz="24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10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9</a:t>
                      </a:r>
                    </a:p>
                  </a:txBody>
                  <a:tcPr marT="45673" marB="456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5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T="45673" marB="456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7</a:t>
                      </a:r>
                    </a:p>
                  </a:txBody>
                  <a:tcPr marT="45673" marB="456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041400" y="762000"/>
            <a:ext cx="1577676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kumimoji="0" lang="en-US" altLang="zh-CN" sz="2400" dirty="0" smtClean="0">
                <a:latin typeface="楷体_GB2312" pitchFamily="49" charset="-122"/>
              </a:rPr>
              <a:t>B</a:t>
            </a:r>
            <a:r>
              <a:rPr kumimoji="0" lang="zh-CN" altLang="en-US" sz="2400" dirty="0" smtClean="0">
                <a:latin typeface="楷体_GB2312" pitchFamily="49" charset="-122"/>
              </a:rPr>
              <a:t>偿还贷款</a:t>
            </a:r>
            <a:endParaRPr kumimoji="0" lang="zh-CN" altLang="en-US" sz="2400" dirty="0">
              <a:latin typeface="楷体_GB2312" pitchFamily="49" charset="-122"/>
            </a:endParaRPr>
          </a:p>
        </p:txBody>
      </p:sp>
      <p:sp>
        <p:nvSpPr>
          <p:cNvPr id="6" name="TextBox 8"/>
          <p:cNvSpPr txBox="1">
            <a:spLocks noChangeArrowheads="1"/>
          </p:cNvSpPr>
          <p:nvPr/>
        </p:nvSpPr>
        <p:spPr bwMode="auto">
          <a:xfrm>
            <a:off x="5943600" y="1260475"/>
            <a:ext cx="251460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kumimoji="0" lang="zh-CN" altLang="en-US" sz="2400" dirty="0">
                <a:latin typeface="楷体_GB2312" pitchFamily="49" charset="-122"/>
              </a:rPr>
              <a:t>可用</a:t>
            </a:r>
            <a:endParaRPr kumimoji="0" lang="en-US" altLang="zh-CN" sz="2400" dirty="0">
              <a:latin typeface="楷体_GB2312" pitchFamily="49" charset="-122"/>
            </a:endParaRPr>
          </a:p>
          <a:p>
            <a:pPr eaLnBrk="1" hangingPunct="1">
              <a:buFontTx/>
              <a:buNone/>
            </a:pPr>
            <a:r>
              <a:rPr kumimoji="0" lang="en-US" altLang="zh-CN" sz="2400" dirty="0">
                <a:latin typeface="楷体_GB2312" pitchFamily="49" charset="-122"/>
              </a:rPr>
              <a:t>1 + 4 = 5</a:t>
            </a: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6019800" y="3276600"/>
            <a:ext cx="2971800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kumimoji="0" lang="zh-CN" altLang="en-US" sz="2400" dirty="0">
                <a:latin typeface="楷体_GB2312" pitchFamily="49" charset="-122"/>
              </a:rPr>
              <a:t>可用</a:t>
            </a:r>
            <a:endParaRPr kumimoji="0" lang="en-US" altLang="zh-CN" sz="2400" dirty="0">
              <a:latin typeface="楷体_GB2312" pitchFamily="49" charset="-122"/>
            </a:endParaRPr>
          </a:p>
          <a:p>
            <a:pPr eaLnBrk="1" hangingPunct="1">
              <a:buFontTx/>
              <a:buNone/>
            </a:pPr>
            <a:r>
              <a:rPr kumimoji="0" lang="zh-CN" altLang="en-US" sz="2400" dirty="0">
                <a:latin typeface="楷体_GB2312" pitchFamily="49" charset="-122"/>
              </a:rPr>
              <a:t>分</a:t>
            </a:r>
            <a:r>
              <a:rPr kumimoji="0" lang="zh-CN" altLang="en-US" sz="2400" dirty="0" smtClean="0">
                <a:latin typeface="楷体_GB2312" pitchFamily="49" charset="-122"/>
              </a:rPr>
              <a:t>配给</a:t>
            </a:r>
            <a:r>
              <a:rPr kumimoji="0" lang="en-US" altLang="zh-CN" sz="2400" dirty="0" smtClean="0">
                <a:solidFill>
                  <a:srgbClr val="FF0000"/>
                </a:solidFill>
                <a:latin typeface="楷体_GB2312" pitchFamily="49" charset="-122"/>
              </a:rPr>
              <a:t>A</a:t>
            </a:r>
            <a:r>
              <a:rPr kumimoji="0" lang="zh-CN" altLang="en-US" sz="2400" dirty="0" smtClean="0">
                <a:latin typeface="楷体_GB2312" pitchFamily="49" charset="-122"/>
              </a:rPr>
              <a:t>前</a:t>
            </a:r>
            <a:r>
              <a:rPr kumimoji="0" lang="zh-CN" altLang="en-US" sz="2400" dirty="0">
                <a:latin typeface="楷体_GB2312" pitchFamily="49" charset="-122"/>
              </a:rPr>
              <a:t>：</a:t>
            </a:r>
            <a:r>
              <a:rPr kumimoji="0" lang="en-US" altLang="zh-CN" sz="2400" dirty="0">
                <a:latin typeface="楷体_GB2312" pitchFamily="49" charset="-122"/>
              </a:rPr>
              <a:t>5</a:t>
            </a:r>
          </a:p>
          <a:p>
            <a:pPr eaLnBrk="1" hangingPunct="1">
              <a:buFontTx/>
              <a:buNone/>
            </a:pPr>
            <a:r>
              <a:rPr kumimoji="0" lang="zh-CN" altLang="en-US" sz="2400" dirty="0">
                <a:latin typeface="楷体_GB2312" pitchFamily="49" charset="-122"/>
              </a:rPr>
              <a:t>分</a:t>
            </a:r>
            <a:r>
              <a:rPr kumimoji="0" lang="zh-CN" altLang="en-US" sz="2400" dirty="0" smtClean="0">
                <a:latin typeface="楷体_GB2312" pitchFamily="49" charset="-122"/>
              </a:rPr>
              <a:t>配给</a:t>
            </a:r>
            <a:r>
              <a:rPr kumimoji="0" lang="en-US" altLang="zh-CN" sz="2400" dirty="0" smtClean="0">
                <a:solidFill>
                  <a:srgbClr val="FF0000"/>
                </a:solidFill>
                <a:latin typeface="楷体_GB2312" pitchFamily="49" charset="-122"/>
              </a:rPr>
              <a:t>A</a:t>
            </a:r>
            <a:r>
              <a:rPr kumimoji="0" lang="zh-CN" altLang="en-US" sz="2400" dirty="0" smtClean="0">
                <a:latin typeface="楷体_GB2312" pitchFamily="49" charset="-122"/>
              </a:rPr>
              <a:t>后</a:t>
            </a:r>
            <a:r>
              <a:rPr kumimoji="0" lang="zh-CN" altLang="en-US" sz="2400" dirty="0">
                <a:latin typeface="楷体_GB2312" pitchFamily="49" charset="-122"/>
              </a:rPr>
              <a:t>：</a:t>
            </a:r>
            <a:r>
              <a:rPr kumimoji="0" lang="en-US" altLang="zh-CN" sz="2400" dirty="0">
                <a:latin typeface="楷体_GB2312" pitchFamily="49" charset="-122"/>
              </a:rPr>
              <a:t>5-5=0</a:t>
            </a:r>
            <a:endParaRPr kumimoji="0" lang="zh-CN" altLang="en-US" sz="2400" dirty="0">
              <a:latin typeface="楷体_GB2312" pitchFamily="49" charset="-122"/>
            </a:endParaRPr>
          </a:p>
        </p:txBody>
      </p:sp>
      <p:graphicFrame>
        <p:nvGraphicFramePr>
          <p:cNvPr id="8" name="Group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120194"/>
              </p:ext>
            </p:extLst>
          </p:nvPr>
        </p:nvGraphicFramePr>
        <p:xfrm>
          <a:off x="381000" y="5657850"/>
          <a:ext cx="5257800" cy="1047750"/>
        </p:xfrm>
        <a:graphic>
          <a:graphicData uri="http://schemas.openxmlformats.org/drawingml/2006/table">
            <a:tbl>
              <a:tblPr/>
              <a:tblGrid>
                <a:gridCol w="1752600"/>
                <a:gridCol w="1905000"/>
                <a:gridCol w="1600200"/>
              </a:tblGrid>
              <a:tr h="5330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人物 </a:t>
                      </a:r>
                    </a:p>
                  </a:txBody>
                  <a:tcPr marT="45666" marB="4566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最 大 需 求 </a:t>
                      </a:r>
                    </a:p>
                  </a:txBody>
                  <a:tcPr marT="45666" marB="456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已 分 配 </a:t>
                      </a:r>
                    </a:p>
                  </a:txBody>
                  <a:tcPr marT="45666" marB="456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7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C</a:t>
                      </a:r>
                      <a:endParaRPr kumimoji="0" lang="en-US" altLang="zh-CN" sz="24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666" marB="4566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9</a:t>
                      </a:r>
                    </a:p>
                  </a:txBody>
                  <a:tcPr marT="45666" marB="456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T="45666" marB="456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1117600" y="5181600"/>
            <a:ext cx="1577676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kumimoji="0" lang="en-US" altLang="zh-CN" sz="2400" dirty="0" smtClean="0">
                <a:latin typeface="楷体_GB2312" pitchFamily="49" charset="-122"/>
              </a:rPr>
              <a:t>A</a:t>
            </a:r>
            <a:r>
              <a:rPr kumimoji="0" lang="zh-CN" altLang="en-US" sz="2400" dirty="0" smtClean="0">
                <a:latin typeface="楷体_GB2312" pitchFamily="49" charset="-122"/>
              </a:rPr>
              <a:t>偿还贷款</a:t>
            </a:r>
            <a:endParaRPr kumimoji="0" lang="zh-CN" altLang="en-US" sz="2400" dirty="0">
              <a:latin typeface="楷体_GB2312" pitchFamily="49" charset="-122"/>
            </a:endParaRPr>
          </a:p>
        </p:txBody>
      </p:sp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5867400" y="5638800"/>
            <a:ext cx="251460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kumimoji="0" lang="zh-CN" altLang="en-US" sz="2400">
                <a:latin typeface="楷体_GB2312" pitchFamily="49" charset="-122"/>
              </a:rPr>
              <a:t>可用</a:t>
            </a:r>
            <a:endParaRPr kumimoji="0" lang="en-US" altLang="zh-CN" sz="2400">
              <a:latin typeface="楷体_GB2312" pitchFamily="49" charset="-122"/>
            </a:endParaRPr>
          </a:p>
          <a:p>
            <a:pPr eaLnBrk="1" hangingPunct="1">
              <a:buFontTx/>
              <a:buNone/>
            </a:pPr>
            <a:r>
              <a:rPr kumimoji="0" lang="en-US" altLang="zh-CN" sz="2400">
                <a:latin typeface="楷体_GB2312" pitchFamily="49" charset="-122"/>
              </a:rPr>
              <a:t>0 + 10 = 10</a:t>
            </a:r>
          </a:p>
        </p:txBody>
      </p:sp>
      <p:graphicFrame>
        <p:nvGraphicFramePr>
          <p:cNvPr id="11" name="Group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091044"/>
              </p:ext>
            </p:extLst>
          </p:nvPr>
        </p:nvGraphicFramePr>
        <p:xfrm>
          <a:off x="495300" y="3297238"/>
          <a:ext cx="5257800" cy="1719262"/>
        </p:xfrm>
        <a:graphic>
          <a:graphicData uri="http://schemas.openxmlformats.org/drawingml/2006/table">
            <a:tbl>
              <a:tblPr/>
              <a:tblGrid>
                <a:gridCol w="715851"/>
                <a:gridCol w="1227249"/>
                <a:gridCol w="1463362"/>
                <a:gridCol w="1851338"/>
              </a:tblGrid>
              <a:tr h="8230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人物 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最 大 需 求 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已 分 配 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还需要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6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A</a:t>
                      </a:r>
                      <a:endParaRPr kumimoji="0" lang="en-US" altLang="zh-CN" sz="24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C</a:t>
                      </a:r>
                      <a:endParaRPr kumimoji="0" lang="en-US" altLang="zh-CN" sz="24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9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5 + 5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7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02509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229600" cy="52562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 smtClean="0">
                <a:solidFill>
                  <a:srgbClr val="FF0000"/>
                </a:solidFill>
              </a:rPr>
              <a:t>避免死锁</a:t>
            </a:r>
            <a:r>
              <a:rPr lang="zh-CN" altLang="en-US" sz="2400" dirty="0" smtClean="0"/>
              <a:t>：使系统始终处于安全状态。（先发制人）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 smtClean="0"/>
              <a:t> </a:t>
            </a:r>
            <a:r>
              <a:rPr lang="zh-CN" altLang="en-US" sz="2400" dirty="0" smtClean="0">
                <a:solidFill>
                  <a:srgbClr val="3333CC"/>
                </a:solidFill>
              </a:rPr>
              <a:t>安全状态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系统在进行资源分配之前，应先计算此次资源分配的安全性。若此次分配不会导致系统进入不安全状态，则将资源分配给进程； 否则，令进程等待</a:t>
            </a:r>
            <a:r>
              <a:rPr lang="zh-CN" altLang="en-US" sz="2400" dirty="0" smtClean="0"/>
              <a:t>。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en-US" sz="2400" dirty="0" smtClean="0">
                <a:solidFill>
                  <a:srgbClr val="FF0000"/>
                </a:solidFill>
              </a:rPr>
              <a:t>安全状态</a:t>
            </a:r>
            <a:r>
              <a:rPr lang="zh-CN" altLang="en-US" sz="2400" dirty="0" smtClean="0"/>
              <a:t>，是指系统能按某种进程顺序</a:t>
            </a:r>
            <a:r>
              <a:rPr lang="en-US" altLang="zh-CN" sz="2400" dirty="0" smtClean="0"/>
              <a:t>(P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, P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, …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P</a:t>
            </a:r>
            <a:r>
              <a:rPr lang="en-US" altLang="zh-CN" sz="2400" baseline="-25000" dirty="0" err="1" smtClean="0"/>
              <a:t>n</a:t>
            </a:r>
            <a:r>
              <a:rPr lang="en-US" altLang="zh-CN" sz="2400" dirty="0" smtClean="0"/>
              <a:t>)(</a:t>
            </a:r>
            <a:r>
              <a:rPr lang="zh-CN" altLang="en-US" sz="2400" dirty="0" smtClean="0"/>
              <a:t>称</a:t>
            </a:r>
            <a:r>
              <a:rPr lang="en-US" altLang="zh-CN" sz="2400" dirty="0" smtClean="0"/>
              <a:t>〈P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, P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, …, </a:t>
            </a:r>
            <a:r>
              <a:rPr lang="en-US" altLang="zh-CN" sz="2400" dirty="0" err="1" smtClean="0"/>
              <a:t>P</a:t>
            </a:r>
            <a:r>
              <a:rPr lang="en-US" altLang="zh-CN" sz="2400" baseline="-25000" dirty="0" err="1" smtClean="0"/>
              <a:t>n</a:t>
            </a:r>
            <a:r>
              <a:rPr lang="en-US" altLang="zh-CN" sz="2400" dirty="0" smtClean="0"/>
              <a:t>〉</a:t>
            </a:r>
            <a:r>
              <a:rPr lang="zh-CN" altLang="en-US" sz="2400" dirty="0" smtClean="0"/>
              <a:t>序列为</a:t>
            </a:r>
            <a:r>
              <a:rPr lang="zh-CN" altLang="en-US" sz="2400" dirty="0" smtClean="0">
                <a:solidFill>
                  <a:srgbClr val="FF0000"/>
                </a:solidFill>
              </a:rPr>
              <a:t>安全序列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，来为每个进程</a:t>
            </a:r>
            <a:r>
              <a:rPr lang="en-US" altLang="zh-CN" sz="2400" dirty="0" smtClean="0"/>
              <a:t>P</a:t>
            </a:r>
            <a:r>
              <a:rPr lang="en-US" altLang="zh-CN" sz="2400" baseline="-25000" dirty="0" smtClean="0"/>
              <a:t>i</a:t>
            </a:r>
            <a:r>
              <a:rPr lang="zh-CN" altLang="en-US" sz="2400" dirty="0" smtClean="0"/>
              <a:t>分配其所需资源，直至满足每个进程对资源的</a:t>
            </a:r>
            <a:r>
              <a:rPr lang="zh-CN" altLang="en-US" sz="2400" u="sng" dirty="0" smtClean="0">
                <a:solidFill>
                  <a:srgbClr val="3333CC"/>
                </a:solidFill>
              </a:rPr>
              <a:t>最大需求</a:t>
            </a:r>
            <a:r>
              <a:rPr lang="zh-CN" altLang="en-US" sz="2400" dirty="0" smtClean="0"/>
              <a:t>，使每个进程都可顺利地完成。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en-US" sz="2400" dirty="0" smtClean="0">
                <a:solidFill>
                  <a:srgbClr val="FF0000"/>
                </a:solidFill>
              </a:rPr>
              <a:t>并非所有的不安全状态都必然会转为死锁状态</a:t>
            </a:r>
            <a:r>
              <a:rPr lang="zh-CN" altLang="en-US" sz="2400" dirty="0" smtClean="0"/>
              <a:t>。</a:t>
            </a:r>
          </a:p>
        </p:txBody>
      </p:sp>
      <p:sp>
        <p:nvSpPr>
          <p:cNvPr id="51203" name="Rectangle 4"/>
          <p:cNvSpPr>
            <a:spLocks noChangeArrowheads="1"/>
          </p:cNvSpPr>
          <p:nvPr/>
        </p:nvSpPr>
        <p:spPr bwMode="auto">
          <a:xfrm>
            <a:off x="457200" y="274638"/>
            <a:ext cx="76962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bg1"/>
                </a:solidFill>
              </a:rPr>
              <a:t>3.6  </a:t>
            </a:r>
            <a:r>
              <a:rPr lang="zh-CN" altLang="en-US">
                <a:solidFill>
                  <a:schemeClr val="bg1"/>
                </a:solidFill>
              </a:rPr>
              <a:t>预防死锁的方法</a:t>
            </a:r>
          </a:p>
        </p:txBody>
      </p:sp>
      <p:sp>
        <p:nvSpPr>
          <p:cNvPr id="51204" name="Text Box 5"/>
          <p:cNvSpPr txBox="1">
            <a:spLocks noChangeArrowheads="1"/>
          </p:cNvSpPr>
          <p:nvPr/>
        </p:nvSpPr>
        <p:spPr bwMode="auto">
          <a:xfrm>
            <a:off x="517525" y="762000"/>
            <a:ext cx="2784475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/>
              <a:t>3.6.2 </a:t>
            </a:r>
            <a:r>
              <a:rPr lang="zh-CN" altLang="en-US" sz="2400"/>
              <a:t>系统安全状态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8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68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68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68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68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8995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229600" cy="4484688"/>
          </a:xfrm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  <a:buFontTx/>
              <a:buNone/>
            </a:pPr>
            <a:r>
              <a:rPr lang="en-US" altLang="zh-CN" sz="2400" smtClean="0">
                <a:latin typeface="楷体_GB2312" pitchFamily="49" charset="-122"/>
              </a:rPr>
              <a:t>	</a:t>
            </a:r>
            <a:r>
              <a:rPr lang="zh-CN" altLang="en-US" sz="2400" smtClean="0">
                <a:latin typeface="楷体_GB2312" pitchFamily="49" charset="-122"/>
              </a:rPr>
              <a:t>我们可以把</a:t>
            </a:r>
            <a:r>
              <a:rPr lang="zh-CN" altLang="en-US" sz="2400" smtClean="0">
                <a:solidFill>
                  <a:srgbClr val="3333CC"/>
                </a:solidFill>
                <a:latin typeface="楷体_GB2312" pitchFamily="49" charset="-122"/>
              </a:rPr>
              <a:t>操作系统</a:t>
            </a:r>
            <a:r>
              <a:rPr lang="zh-CN" altLang="en-US" sz="2400" smtClean="0">
                <a:latin typeface="楷体_GB2312" pitchFamily="49" charset="-122"/>
              </a:rPr>
              <a:t>看作是</a:t>
            </a:r>
            <a:r>
              <a:rPr lang="zh-CN" altLang="en-US" sz="2400" smtClean="0">
                <a:solidFill>
                  <a:srgbClr val="3333CC"/>
                </a:solidFill>
                <a:latin typeface="楷体_GB2312" pitchFamily="49" charset="-122"/>
              </a:rPr>
              <a:t>银行家</a:t>
            </a:r>
            <a:r>
              <a:rPr lang="zh-CN" altLang="en-US" sz="2400" smtClean="0">
                <a:latin typeface="楷体_GB2312" pitchFamily="49" charset="-122"/>
              </a:rPr>
              <a:t>，操作系统管理的</a:t>
            </a:r>
            <a:r>
              <a:rPr lang="zh-CN" altLang="en-US" sz="2400" smtClean="0">
                <a:solidFill>
                  <a:srgbClr val="3333CC"/>
                </a:solidFill>
                <a:latin typeface="楷体_GB2312" pitchFamily="49" charset="-122"/>
              </a:rPr>
              <a:t>资源</a:t>
            </a:r>
            <a:r>
              <a:rPr lang="zh-CN" altLang="en-US" sz="2400" smtClean="0">
                <a:latin typeface="楷体_GB2312" pitchFamily="49" charset="-122"/>
              </a:rPr>
              <a:t>相当于银行家管理的</a:t>
            </a:r>
            <a:r>
              <a:rPr lang="zh-CN" altLang="en-US" sz="2400" smtClean="0">
                <a:solidFill>
                  <a:srgbClr val="3333CC"/>
                </a:solidFill>
                <a:latin typeface="楷体_GB2312" pitchFamily="49" charset="-122"/>
              </a:rPr>
              <a:t>资金</a:t>
            </a:r>
            <a:r>
              <a:rPr lang="zh-CN" altLang="en-US" sz="2400" smtClean="0">
                <a:latin typeface="楷体_GB2312" pitchFamily="49" charset="-122"/>
              </a:rPr>
              <a:t>，进程向操作系统</a:t>
            </a:r>
            <a:r>
              <a:rPr lang="zh-CN" altLang="en-US" sz="2400" smtClean="0">
                <a:solidFill>
                  <a:srgbClr val="3333CC"/>
                </a:solidFill>
                <a:latin typeface="楷体_GB2312" pitchFamily="49" charset="-122"/>
              </a:rPr>
              <a:t>请求分配资源</a:t>
            </a:r>
            <a:r>
              <a:rPr lang="zh-CN" altLang="en-US" sz="2400" smtClean="0">
                <a:latin typeface="楷体_GB2312" pitchFamily="49" charset="-122"/>
              </a:rPr>
              <a:t>相当于用户</a:t>
            </a:r>
            <a:r>
              <a:rPr lang="zh-CN" altLang="en-US" sz="2400" smtClean="0">
                <a:solidFill>
                  <a:srgbClr val="3333CC"/>
                </a:solidFill>
                <a:latin typeface="楷体_GB2312" pitchFamily="49" charset="-122"/>
              </a:rPr>
              <a:t>向银行家贷款</a:t>
            </a:r>
            <a:r>
              <a:rPr lang="zh-CN" altLang="en-US" sz="2400" smtClean="0">
                <a:latin typeface="楷体_GB2312" pitchFamily="49" charset="-122"/>
              </a:rPr>
              <a:t>。 为保证资金的安全，银行家规定： 　　</a:t>
            </a:r>
          </a:p>
          <a:p>
            <a:pPr marL="457200" indent="-457200" eaLnBrk="1" hangingPunct="1">
              <a:lnSpc>
                <a:spcPct val="80000"/>
              </a:lnSpc>
              <a:buClr>
                <a:schemeClr val="accent2"/>
              </a:buClr>
              <a:buFont typeface="Wingdings" pitchFamily="2" charset="2"/>
              <a:buChar char="n"/>
            </a:pPr>
            <a:r>
              <a:rPr lang="zh-CN" altLang="en-US" sz="2400" smtClean="0">
                <a:latin typeface="楷体_GB2312" pitchFamily="49" charset="-122"/>
              </a:rPr>
              <a:t>当一个顾客对资金的</a:t>
            </a:r>
            <a:r>
              <a:rPr lang="zh-CN" altLang="en-US" sz="2400" smtClean="0">
                <a:solidFill>
                  <a:srgbClr val="3333CC"/>
                </a:solidFill>
                <a:latin typeface="楷体_GB2312" pitchFamily="49" charset="-122"/>
              </a:rPr>
              <a:t>最大需求量</a:t>
            </a:r>
            <a:r>
              <a:rPr lang="zh-CN" altLang="en-US" sz="2400" smtClean="0">
                <a:latin typeface="楷体_GB2312" pitchFamily="49" charset="-122"/>
              </a:rPr>
              <a:t>不超过银行家</a:t>
            </a:r>
            <a:r>
              <a:rPr lang="zh-CN" altLang="en-US" sz="2400" smtClean="0">
                <a:solidFill>
                  <a:srgbClr val="3333CC"/>
                </a:solidFill>
                <a:latin typeface="楷体_GB2312" pitchFamily="49" charset="-122"/>
              </a:rPr>
              <a:t>的总资金</a:t>
            </a:r>
            <a:r>
              <a:rPr lang="zh-CN" altLang="en-US" sz="2400" smtClean="0">
                <a:latin typeface="楷体_GB2312" pitchFamily="49" charset="-122"/>
              </a:rPr>
              <a:t>时就可接纳该顾客； 　　</a:t>
            </a:r>
          </a:p>
          <a:p>
            <a:pPr marL="457200" indent="-457200" eaLnBrk="1" hangingPunct="1">
              <a:lnSpc>
                <a:spcPct val="80000"/>
              </a:lnSpc>
              <a:buClr>
                <a:schemeClr val="accent2"/>
              </a:buClr>
              <a:buFont typeface="Wingdings" pitchFamily="2" charset="2"/>
              <a:buChar char="n"/>
            </a:pPr>
            <a:r>
              <a:rPr lang="zh-CN" altLang="en-US" sz="2400" smtClean="0">
                <a:latin typeface="楷体_GB2312" pitchFamily="49" charset="-122"/>
              </a:rPr>
              <a:t>顾客可以</a:t>
            </a:r>
            <a:r>
              <a:rPr lang="zh-CN" altLang="en-US" sz="2400" smtClean="0">
                <a:solidFill>
                  <a:srgbClr val="3333CC"/>
                </a:solidFill>
                <a:latin typeface="楷体_GB2312" pitchFamily="49" charset="-122"/>
              </a:rPr>
              <a:t>分期贷款</a:t>
            </a:r>
            <a:r>
              <a:rPr lang="zh-CN" altLang="en-US" sz="2400" smtClean="0">
                <a:latin typeface="楷体_GB2312" pitchFamily="49" charset="-122"/>
              </a:rPr>
              <a:t>，但</a:t>
            </a:r>
            <a:r>
              <a:rPr lang="zh-CN" altLang="en-US" sz="2400" smtClean="0">
                <a:solidFill>
                  <a:srgbClr val="3333CC"/>
                </a:solidFill>
                <a:latin typeface="楷体_GB2312" pitchFamily="49" charset="-122"/>
              </a:rPr>
              <a:t>贷款的总数</a:t>
            </a:r>
            <a:r>
              <a:rPr lang="zh-CN" altLang="en-US" sz="2400" smtClean="0">
                <a:latin typeface="楷体_GB2312" pitchFamily="49" charset="-122"/>
              </a:rPr>
              <a:t>不能超过</a:t>
            </a:r>
            <a:r>
              <a:rPr lang="zh-CN" altLang="en-US" sz="2400" smtClean="0">
                <a:solidFill>
                  <a:srgbClr val="3333CC"/>
                </a:solidFill>
                <a:latin typeface="楷体_GB2312" pitchFamily="49" charset="-122"/>
              </a:rPr>
              <a:t>最大需求量</a:t>
            </a:r>
            <a:r>
              <a:rPr lang="zh-CN" altLang="en-US" sz="2400" smtClean="0">
                <a:latin typeface="楷体_GB2312" pitchFamily="49" charset="-122"/>
              </a:rPr>
              <a:t>； 　　</a:t>
            </a:r>
          </a:p>
          <a:p>
            <a:pPr marL="457200" indent="-457200" eaLnBrk="1" hangingPunct="1">
              <a:lnSpc>
                <a:spcPct val="80000"/>
              </a:lnSpc>
              <a:buClr>
                <a:schemeClr val="accent2"/>
              </a:buClr>
              <a:buFont typeface="Wingdings" pitchFamily="2" charset="2"/>
              <a:buChar char="n"/>
            </a:pPr>
            <a:r>
              <a:rPr lang="zh-CN" altLang="en-US" sz="2400" smtClean="0">
                <a:latin typeface="楷体_GB2312" pitchFamily="49" charset="-122"/>
              </a:rPr>
              <a:t>当银行家现有的资金不能满足顾客尚需的贷款数额时，对顾客的贷款可</a:t>
            </a:r>
            <a:r>
              <a:rPr lang="zh-CN" altLang="en-US" sz="2400" smtClean="0">
                <a:solidFill>
                  <a:srgbClr val="3333CC"/>
                </a:solidFill>
                <a:latin typeface="楷体_GB2312" pitchFamily="49" charset="-122"/>
              </a:rPr>
              <a:t>推迟支付</a:t>
            </a:r>
            <a:r>
              <a:rPr lang="zh-CN" altLang="en-US" sz="2400" smtClean="0">
                <a:latin typeface="楷体_GB2312" pitchFamily="49" charset="-122"/>
              </a:rPr>
              <a:t>，但总能使顾客</a:t>
            </a:r>
            <a:r>
              <a:rPr lang="zh-CN" altLang="en-US" sz="2400" smtClean="0">
                <a:solidFill>
                  <a:srgbClr val="3333CC"/>
                </a:solidFill>
                <a:latin typeface="楷体_GB2312" pitchFamily="49" charset="-122"/>
              </a:rPr>
              <a:t>在有限的时间</a:t>
            </a:r>
            <a:r>
              <a:rPr lang="zh-CN" altLang="en-US" sz="2400" smtClean="0">
                <a:latin typeface="楷体_GB2312" pitchFamily="49" charset="-122"/>
              </a:rPr>
              <a:t>里得到贷款； 　　</a:t>
            </a:r>
          </a:p>
          <a:p>
            <a:pPr marL="457200" indent="-457200" eaLnBrk="1" hangingPunct="1">
              <a:lnSpc>
                <a:spcPct val="80000"/>
              </a:lnSpc>
              <a:buClr>
                <a:schemeClr val="accent2"/>
              </a:buClr>
              <a:buFont typeface="Wingdings" pitchFamily="2" charset="2"/>
              <a:buChar char="n"/>
            </a:pPr>
            <a:r>
              <a:rPr lang="zh-CN" altLang="en-US" sz="2400" smtClean="0">
                <a:latin typeface="楷体_GB2312" pitchFamily="49" charset="-122"/>
              </a:rPr>
              <a:t>当顾客得到所需的全部资金后，一定能在</a:t>
            </a:r>
            <a:r>
              <a:rPr lang="zh-CN" altLang="en-US" sz="2400" smtClean="0">
                <a:solidFill>
                  <a:srgbClr val="3333CC"/>
                </a:solidFill>
                <a:latin typeface="楷体_GB2312" pitchFamily="49" charset="-122"/>
              </a:rPr>
              <a:t>有限的时间里</a:t>
            </a:r>
            <a:r>
              <a:rPr lang="zh-CN" altLang="en-US" sz="2400" smtClean="0">
                <a:latin typeface="楷体_GB2312" pitchFamily="49" charset="-122"/>
              </a:rPr>
              <a:t>归还所有的资金</a:t>
            </a:r>
            <a:r>
              <a:rPr lang="en-US" altLang="zh-CN" sz="2400" smtClean="0">
                <a:latin typeface="楷体_GB2312" pitchFamily="49" charset="-122"/>
              </a:rPr>
              <a:t>. </a:t>
            </a:r>
          </a:p>
        </p:txBody>
      </p:sp>
      <p:sp>
        <p:nvSpPr>
          <p:cNvPr id="56323" name="Text Box 4"/>
          <p:cNvSpPr txBox="1">
            <a:spLocks noChangeArrowheads="1"/>
          </p:cNvSpPr>
          <p:nvPr/>
        </p:nvSpPr>
        <p:spPr bwMode="auto">
          <a:xfrm>
            <a:off x="533400" y="914400"/>
            <a:ext cx="431641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/>
              <a:t>3.6.3 </a:t>
            </a:r>
            <a:r>
              <a:rPr lang="zh-CN" altLang="en-US" sz="2400"/>
              <a:t>利用银行家算法避免死锁</a:t>
            </a:r>
          </a:p>
        </p:txBody>
      </p:sp>
      <p:sp>
        <p:nvSpPr>
          <p:cNvPr id="56324" name="Rectangle 5"/>
          <p:cNvSpPr>
            <a:spLocks noChangeArrowheads="1"/>
          </p:cNvSpPr>
          <p:nvPr/>
        </p:nvSpPr>
        <p:spPr bwMode="auto">
          <a:xfrm>
            <a:off x="457200" y="274638"/>
            <a:ext cx="76962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bg1"/>
                </a:solidFill>
              </a:rPr>
              <a:t>3.6  </a:t>
            </a:r>
            <a:r>
              <a:rPr lang="zh-CN" altLang="en-US">
                <a:solidFill>
                  <a:schemeClr val="bg1"/>
                </a:solidFill>
              </a:rPr>
              <a:t>预防死锁的方法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3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3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3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73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03225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sz="2400" smtClean="0"/>
              <a:t>1.</a:t>
            </a:r>
            <a:r>
              <a:rPr lang="zh-CN" altLang="en-US" sz="2400" smtClean="0">
                <a:solidFill>
                  <a:srgbClr val="FF0000"/>
                </a:solidFill>
              </a:rPr>
              <a:t>银行家算法中的数据结构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arenBoth"/>
            </a:pPr>
            <a:r>
              <a:rPr lang="zh-CN" altLang="en-US" sz="2400" smtClean="0">
                <a:solidFill>
                  <a:srgbClr val="3333CC"/>
                </a:solidFill>
              </a:rPr>
              <a:t>可利用资源向量</a:t>
            </a:r>
            <a:r>
              <a:rPr lang="en-US" altLang="zh-CN" sz="2400" smtClean="0"/>
              <a:t>Available</a:t>
            </a:r>
            <a:r>
              <a:rPr lang="zh-CN" altLang="en-US" sz="2400" smtClean="0"/>
              <a:t>。</a:t>
            </a:r>
            <a:br>
              <a:rPr lang="zh-CN" altLang="en-US" sz="2400" smtClean="0"/>
            </a:br>
            <a:r>
              <a:rPr lang="en-US" altLang="zh-CN" sz="2400" smtClean="0"/>
              <a:t>m</a:t>
            </a:r>
            <a:r>
              <a:rPr lang="zh-CN" altLang="en-US" sz="2400" smtClean="0"/>
              <a:t>元素数组，每一元素代表一类可利用资源数目。</a:t>
            </a:r>
            <a:br>
              <a:rPr lang="zh-CN" altLang="en-US" sz="2400" smtClean="0"/>
            </a:br>
            <a:r>
              <a:rPr lang="en-US" altLang="zh-CN" sz="2400" smtClean="0"/>
              <a:t>Available[j]=K</a:t>
            </a:r>
            <a:r>
              <a:rPr lang="zh-CN" altLang="en-US" sz="2400" smtClean="0"/>
              <a:t>表示系统中有</a:t>
            </a:r>
            <a:r>
              <a:rPr lang="en-US" altLang="zh-CN" sz="2400" smtClean="0"/>
              <a:t>R</a:t>
            </a:r>
            <a:r>
              <a:rPr lang="en-US" altLang="zh-CN" sz="2400" baseline="-25000" smtClean="0"/>
              <a:t>j</a:t>
            </a:r>
            <a:r>
              <a:rPr lang="zh-CN" altLang="en-US" sz="2400" smtClean="0"/>
              <a:t>类资源</a:t>
            </a:r>
            <a:r>
              <a:rPr lang="en-US" altLang="zh-CN" sz="2400" smtClean="0"/>
              <a:t>K</a:t>
            </a:r>
            <a:r>
              <a:rPr lang="zh-CN" altLang="en-US" sz="2400" smtClean="0"/>
              <a:t>个。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arenBoth"/>
            </a:pPr>
            <a:r>
              <a:rPr lang="zh-CN" altLang="en-US" sz="2400" smtClean="0">
                <a:solidFill>
                  <a:srgbClr val="3333CC"/>
                </a:solidFill>
              </a:rPr>
              <a:t>最大需求矩阵</a:t>
            </a:r>
            <a:r>
              <a:rPr lang="en-US" altLang="zh-CN" sz="2400" smtClean="0"/>
              <a:t>Max</a:t>
            </a:r>
            <a:r>
              <a:rPr lang="zh-CN" altLang="en-US" sz="2400" smtClean="0"/>
              <a:t>。</a:t>
            </a:r>
            <a:br>
              <a:rPr lang="zh-CN" altLang="en-US" sz="2400" smtClean="0"/>
            </a:br>
            <a:r>
              <a:rPr lang="en-US" altLang="zh-CN" sz="2400" smtClean="0"/>
              <a:t>n×m</a:t>
            </a:r>
            <a:r>
              <a:rPr lang="zh-CN" altLang="en-US" sz="2400" smtClean="0"/>
              <a:t>矩阵，如</a:t>
            </a:r>
            <a:r>
              <a:rPr lang="en-US" altLang="zh-CN" sz="2400" smtClean="0"/>
              <a:t>Max[i][j]=K</a:t>
            </a:r>
            <a:r>
              <a:rPr lang="zh-CN" altLang="en-US" sz="2400" smtClean="0"/>
              <a:t>，表示进程</a:t>
            </a:r>
            <a:r>
              <a:rPr lang="en-US" altLang="zh-CN" sz="2400" smtClean="0"/>
              <a:t>i</a:t>
            </a:r>
            <a:r>
              <a:rPr lang="zh-CN" altLang="en-US" sz="2400" smtClean="0"/>
              <a:t>需要</a:t>
            </a:r>
            <a:r>
              <a:rPr lang="en-US" altLang="zh-CN" sz="2400" smtClean="0"/>
              <a:t>R</a:t>
            </a:r>
            <a:r>
              <a:rPr lang="en-US" altLang="zh-CN" sz="2400" baseline="-25000" smtClean="0"/>
              <a:t>j</a:t>
            </a:r>
            <a:r>
              <a:rPr lang="zh-CN" altLang="en-US" sz="2400" smtClean="0"/>
              <a:t>类资源最大数目为</a:t>
            </a:r>
            <a:r>
              <a:rPr lang="en-US" altLang="zh-CN" sz="2400" smtClean="0"/>
              <a:t>K</a:t>
            </a:r>
            <a:r>
              <a:rPr lang="zh-CN" altLang="en-US" sz="2400" smtClean="0"/>
              <a:t>。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arenBoth"/>
            </a:pPr>
            <a:r>
              <a:rPr lang="zh-CN" altLang="en-US" sz="2400" smtClean="0">
                <a:solidFill>
                  <a:srgbClr val="3333CC"/>
                </a:solidFill>
              </a:rPr>
              <a:t>分配矩阵</a:t>
            </a:r>
            <a:r>
              <a:rPr lang="en-US" altLang="zh-CN" sz="2400" smtClean="0"/>
              <a:t>Allocation</a:t>
            </a:r>
            <a:r>
              <a:rPr lang="zh-CN" altLang="en-US" sz="2400" smtClean="0"/>
              <a:t>。</a:t>
            </a:r>
            <a:br>
              <a:rPr lang="zh-CN" altLang="en-US" sz="2400" smtClean="0"/>
            </a:br>
            <a:r>
              <a:rPr lang="en-US" altLang="zh-CN" sz="2400" smtClean="0"/>
              <a:t>n×m</a:t>
            </a:r>
            <a:r>
              <a:rPr lang="zh-CN" altLang="en-US" sz="2400" smtClean="0"/>
              <a:t>矩阵，如</a:t>
            </a:r>
            <a:r>
              <a:rPr lang="en-US" altLang="zh-CN" sz="2400" smtClean="0"/>
              <a:t>Allocation[i][j]=K</a:t>
            </a:r>
            <a:r>
              <a:rPr lang="zh-CN" altLang="en-US" sz="2400" smtClean="0"/>
              <a:t>，表示进程</a:t>
            </a:r>
            <a:r>
              <a:rPr lang="en-US" altLang="zh-CN" sz="2400" smtClean="0"/>
              <a:t>i</a:t>
            </a:r>
            <a:r>
              <a:rPr lang="zh-CN" altLang="en-US" sz="2400" smtClean="0"/>
              <a:t>当前已分得</a:t>
            </a:r>
            <a:r>
              <a:rPr lang="en-US" altLang="zh-CN" sz="2400" smtClean="0"/>
              <a:t>R</a:t>
            </a:r>
            <a:r>
              <a:rPr lang="en-US" altLang="zh-CN" sz="2400" baseline="-25000" smtClean="0"/>
              <a:t>j</a:t>
            </a:r>
            <a:r>
              <a:rPr lang="zh-CN" altLang="en-US" sz="2400" smtClean="0"/>
              <a:t>类资源数目为</a:t>
            </a:r>
            <a:r>
              <a:rPr lang="en-US" altLang="zh-CN" sz="2400" smtClean="0"/>
              <a:t>K</a:t>
            </a:r>
            <a:r>
              <a:rPr lang="zh-CN" altLang="en-US" sz="2400" smtClean="0"/>
              <a:t>。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arenBoth"/>
            </a:pPr>
            <a:r>
              <a:rPr lang="zh-CN" altLang="en-US" sz="2400" smtClean="0">
                <a:solidFill>
                  <a:srgbClr val="3333CC"/>
                </a:solidFill>
              </a:rPr>
              <a:t>需求矩阵</a:t>
            </a:r>
            <a:r>
              <a:rPr lang="en-US" altLang="zh-CN" sz="2400" smtClean="0"/>
              <a:t>Need</a:t>
            </a:r>
            <a:r>
              <a:rPr lang="zh-CN" altLang="en-US" sz="2400" smtClean="0"/>
              <a:t>。</a:t>
            </a:r>
            <a:br>
              <a:rPr lang="zh-CN" altLang="en-US" sz="2400" smtClean="0"/>
            </a:br>
            <a:r>
              <a:rPr lang="en-US" altLang="zh-CN" sz="2400" smtClean="0"/>
              <a:t>Need[i][j]=Max[i][j]-Allocation[i][j]</a:t>
            </a:r>
          </a:p>
        </p:txBody>
      </p:sp>
      <p:sp>
        <p:nvSpPr>
          <p:cNvPr id="57347" name="Text Box 5"/>
          <p:cNvSpPr txBox="1">
            <a:spLocks noChangeArrowheads="1"/>
          </p:cNvSpPr>
          <p:nvPr/>
        </p:nvSpPr>
        <p:spPr bwMode="auto">
          <a:xfrm>
            <a:off x="533400" y="914400"/>
            <a:ext cx="431641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/>
              <a:t>3.6.3 </a:t>
            </a:r>
            <a:r>
              <a:rPr lang="zh-CN" altLang="en-US" sz="2400"/>
              <a:t>利用银行家算法避免死锁</a:t>
            </a:r>
          </a:p>
        </p:txBody>
      </p:sp>
      <p:sp>
        <p:nvSpPr>
          <p:cNvPr id="57348" name="Rectangle 7"/>
          <p:cNvSpPr>
            <a:spLocks noChangeArrowheads="1"/>
          </p:cNvSpPr>
          <p:nvPr/>
        </p:nvSpPr>
        <p:spPr bwMode="auto">
          <a:xfrm>
            <a:off x="457200" y="274638"/>
            <a:ext cx="76962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bg1"/>
                </a:solidFill>
              </a:rPr>
              <a:t>3.6  </a:t>
            </a:r>
            <a:r>
              <a:rPr lang="zh-CN" altLang="en-US">
                <a:solidFill>
                  <a:schemeClr val="bg1"/>
                </a:solidFill>
              </a:rPr>
              <a:t>预防死锁的方法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5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5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5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75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75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139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3"/>
          <p:cNvSpPr txBox="1">
            <a:spLocks noChangeArrowheads="1"/>
          </p:cNvSpPr>
          <p:nvPr/>
        </p:nvSpPr>
        <p:spPr bwMode="auto">
          <a:xfrm>
            <a:off x="533400" y="914400"/>
            <a:ext cx="431641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/>
              <a:t>3.6.3 </a:t>
            </a:r>
            <a:r>
              <a:rPr lang="zh-CN" altLang="en-US" sz="2400"/>
              <a:t>利用银行家算法避免死锁</a:t>
            </a:r>
          </a:p>
        </p:txBody>
      </p:sp>
      <p:sp>
        <p:nvSpPr>
          <p:cNvPr id="58371" name="Rectangle 4"/>
          <p:cNvSpPr>
            <a:spLocks noChangeArrowheads="1"/>
          </p:cNvSpPr>
          <p:nvPr/>
        </p:nvSpPr>
        <p:spPr bwMode="auto">
          <a:xfrm>
            <a:off x="457200" y="274638"/>
            <a:ext cx="76962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bg1"/>
                </a:solidFill>
              </a:rPr>
              <a:t>3.6  </a:t>
            </a:r>
            <a:r>
              <a:rPr lang="zh-CN" altLang="en-US">
                <a:solidFill>
                  <a:schemeClr val="bg1"/>
                </a:solidFill>
              </a:rPr>
              <a:t>预防死锁的方法</a:t>
            </a:r>
          </a:p>
        </p:txBody>
      </p:sp>
      <p:sp>
        <p:nvSpPr>
          <p:cNvPr id="58372" name="Rectangle 5"/>
          <p:cNvSpPr>
            <a:spLocks noChangeArrowheads="1"/>
          </p:cNvSpPr>
          <p:nvPr/>
        </p:nvSpPr>
        <p:spPr bwMode="auto">
          <a:xfrm>
            <a:off x="533400" y="1524000"/>
            <a:ext cx="8382000" cy="476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/>
              <a:t> 2. </a:t>
            </a:r>
            <a:r>
              <a:rPr lang="zh-CN" altLang="en-US" sz="2400"/>
              <a:t>银行家算法</a:t>
            </a:r>
          </a:p>
          <a:p>
            <a:pPr eaLnBrk="1" hangingPunct="1">
              <a:buFontTx/>
              <a:buNone/>
            </a:pPr>
            <a:r>
              <a:rPr lang="zh-CN" altLang="en-US" sz="2400"/>
              <a:t>       设</a:t>
            </a:r>
            <a:r>
              <a:rPr lang="en-US" altLang="zh-CN" sz="2400">
                <a:solidFill>
                  <a:srgbClr val="3366FF"/>
                </a:solidFill>
              </a:rPr>
              <a:t>Requesti</a:t>
            </a:r>
            <a:r>
              <a:rPr lang="zh-CN" altLang="en-US" sz="2400"/>
              <a:t>是进程</a:t>
            </a:r>
            <a:r>
              <a:rPr lang="en-US" altLang="zh-CN" sz="2400">
                <a:solidFill>
                  <a:srgbClr val="3366FF"/>
                </a:solidFill>
              </a:rPr>
              <a:t>Pi</a:t>
            </a:r>
            <a:r>
              <a:rPr lang="zh-CN" altLang="en-US" sz="2400"/>
              <a:t>的请求向量，如果</a:t>
            </a:r>
            <a:r>
              <a:rPr lang="en-US" altLang="zh-CN" sz="2400">
                <a:solidFill>
                  <a:srgbClr val="3366FF"/>
                </a:solidFill>
              </a:rPr>
              <a:t>Requesti</a:t>
            </a:r>
            <a:r>
              <a:rPr lang="zh-CN" altLang="en-US" sz="2400">
                <a:solidFill>
                  <a:srgbClr val="3366FF"/>
                </a:solidFill>
              </a:rPr>
              <a:t>［</a:t>
            </a:r>
            <a:r>
              <a:rPr lang="en-US" altLang="zh-CN" sz="2400">
                <a:solidFill>
                  <a:srgbClr val="3366FF"/>
                </a:solidFill>
              </a:rPr>
              <a:t>j</a:t>
            </a:r>
            <a:r>
              <a:rPr lang="zh-CN" altLang="en-US" sz="2400">
                <a:solidFill>
                  <a:srgbClr val="3366FF"/>
                </a:solidFill>
              </a:rPr>
              <a:t>］</a:t>
            </a:r>
            <a:r>
              <a:rPr lang="en-US" altLang="zh-CN" sz="2400">
                <a:solidFill>
                  <a:srgbClr val="3366FF"/>
                </a:solidFill>
              </a:rPr>
              <a:t>=K</a:t>
            </a:r>
            <a:r>
              <a:rPr lang="zh-CN" altLang="en-US" sz="2400"/>
              <a:t>，表示进程</a:t>
            </a:r>
            <a:r>
              <a:rPr lang="en-US" altLang="zh-CN" sz="2400">
                <a:solidFill>
                  <a:srgbClr val="3366FF"/>
                </a:solidFill>
              </a:rPr>
              <a:t>Pi</a:t>
            </a:r>
            <a:r>
              <a:rPr lang="zh-CN" altLang="en-US" sz="2400"/>
              <a:t>需要</a:t>
            </a:r>
            <a:r>
              <a:rPr lang="en-US" altLang="zh-CN" sz="2400">
                <a:solidFill>
                  <a:srgbClr val="3366FF"/>
                </a:solidFill>
              </a:rPr>
              <a:t>K</a:t>
            </a:r>
            <a:r>
              <a:rPr lang="zh-CN" altLang="en-US" sz="2400"/>
              <a:t>个</a:t>
            </a:r>
            <a:r>
              <a:rPr lang="en-US" altLang="zh-CN" sz="2400">
                <a:solidFill>
                  <a:srgbClr val="3366FF"/>
                </a:solidFill>
              </a:rPr>
              <a:t>Rj</a:t>
            </a:r>
            <a:r>
              <a:rPr lang="zh-CN" altLang="en-US" sz="2400"/>
              <a:t>类型的资源。当</a:t>
            </a:r>
            <a:r>
              <a:rPr lang="en-US" altLang="zh-CN" sz="2400">
                <a:solidFill>
                  <a:srgbClr val="3366FF"/>
                </a:solidFill>
              </a:rPr>
              <a:t>Pi</a:t>
            </a:r>
            <a:r>
              <a:rPr lang="zh-CN" altLang="en-US" sz="2400"/>
              <a:t>发出资源请求后，系统按下述步骤进行检查：</a:t>
            </a:r>
          </a:p>
          <a:p>
            <a:pPr eaLnBrk="1" hangingPunct="1">
              <a:buFontTx/>
              <a:buAutoNum type="circleNumDbPlain"/>
            </a:pPr>
            <a:r>
              <a:rPr lang="zh-CN" altLang="en-US" sz="2400">
                <a:latin typeface="楷体_GB2312" pitchFamily="49" charset="-122"/>
              </a:rPr>
              <a:t>如果</a:t>
            </a:r>
            <a:r>
              <a:rPr lang="en-US" altLang="zh-CN" sz="2400">
                <a:solidFill>
                  <a:srgbClr val="3366FF"/>
                </a:solidFill>
                <a:latin typeface="楷体_GB2312" pitchFamily="49" charset="-122"/>
              </a:rPr>
              <a:t>Requesti [j]</a:t>
            </a:r>
            <a:r>
              <a:rPr lang="en-US" altLang="zh-CN" sz="2400">
                <a:latin typeface="楷体_GB2312" pitchFamily="49" charset="-122"/>
              </a:rPr>
              <a:t>≤</a:t>
            </a:r>
            <a:r>
              <a:rPr lang="en-US" altLang="zh-CN" sz="2400">
                <a:solidFill>
                  <a:srgbClr val="3366FF"/>
                </a:solidFill>
                <a:latin typeface="楷体_GB2312" pitchFamily="49" charset="-122"/>
              </a:rPr>
              <a:t>Need[i][j]</a:t>
            </a:r>
            <a:r>
              <a:rPr lang="zh-CN" altLang="en-US" sz="2400">
                <a:latin typeface="楷体_GB2312" pitchFamily="49" charset="-122"/>
              </a:rPr>
              <a:t>，便转向步骤</a:t>
            </a:r>
            <a:r>
              <a:rPr lang="en-US" altLang="zh-CN" sz="2400">
                <a:latin typeface="楷体_GB2312" pitchFamily="49" charset="-122"/>
              </a:rPr>
              <a:t>2</a:t>
            </a:r>
            <a:r>
              <a:rPr lang="zh-CN" altLang="en-US" sz="2400">
                <a:latin typeface="楷体_GB2312" pitchFamily="49" charset="-122"/>
              </a:rPr>
              <a:t>；否则认为出错，因为它所需要的资源数已超过它所宣布的最大值。</a:t>
            </a:r>
          </a:p>
          <a:p>
            <a:pPr eaLnBrk="1" hangingPunct="1">
              <a:buFontTx/>
              <a:buAutoNum type="circleNumDbPlain"/>
            </a:pPr>
            <a:r>
              <a:rPr lang="zh-CN" altLang="en-US" sz="2400">
                <a:latin typeface="楷体_GB2312" pitchFamily="49" charset="-122"/>
              </a:rPr>
              <a:t>如果</a:t>
            </a:r>
            <a:r>
              <a:rPr lang="en-US" altLang="zh-CN" sz="2400">
                <a:solidFill>
                  <a:srgbClr val="3366FF"/>
                </a:solidFill>
                <a:latin typeface="楷体_GB2312" pitchFamily="49" charset="-122"/>
              </a:rPr>
              <a:t>Requesti [j] ≤ Available[j]</a:t>
            </a:r>
            <a:r>
              <a:rPr lang="zh-CN" altLang="en-US" sz="2400">
                <a:latin typeface="楷体_GB2312" pitchFamily="49" charset="-122"/>
              </a:rPr>
              <a:t>，便转向步</a:t>
            </a:r>
            <a:r>
              <a:rPr lang="en-US" altLang="zh-CN" sz="2400">
                <a:latin typeface="楷体_GB2312" pitchFamily="49" charset="-122"/>
              </a:rPr>
              <a:t>3</a:t>
            </a:r>
            <a:r>
              <a:rPr lang="zh-CN" altLang="en-US" sz="2400">
                <a:latin typeface="楷体_GB2312" pitchFamily="49" charset="-122"/>
              </a:rPr>
              <a:t>；否则， 表示尚无足够资源，</a:t>
            </a:r>
            <a:r>
              <a:rPr lang="en-US" altLang="zh-CN" sz="2400">
                <a:solidFill>
                  <a:srgbClr val="3366FF"/>
                </a:solidFill>
                <a:latin typeface="楷体_GB2312" pitchFamily="49" charset="-122"/>
              </a:rPr>
              <a:t>Pi</a:t>
            </a:r>
            <a:r>
              <a:rPr lang="zh-CN" altLang="en-US" sz="2400">
                <a:latin typeface="楷体_GB2312" pitchFamily="49" charset="-122"/>
              </a:rPr>
              <a:t>须等待。 </a:t>
            </a:r>
          </a:p>
          <a:p>
            <a:pPr eaLnBrk="1" hangingPunct="1">
              <a:buFontTx/>
              <a:buAutoNum type="circleNumDbPlain"/>
            </a:pPr>
            <a:r>
              <a:rPr lang="zh-CN" altLang="en-US" sz="2400">
                <a:latin typeface="楷体_GB2312" pitchFamily="49" charset="-122"/>
              </a:rPr>
              <a:t>系统试探着把资源分配给进程</a:t>
            </a:r>
            <a:r>
              <a:rPr lang="en-US" altLang="zh-CN" sz="2400">
                <a:solidFill>
                  <a:srgbClr val="3366FF"/>
                </a:solidFill>
                <a:latin typeface="楷体_GB2312" pitchFamily="49" charset="-122"/>
              </a:rPr>
              <a:t>Pi</a:t>
            </a:r>
            <a:r>
              <a:rPr lang="zh-CN" altLang="en-US" sz="2400">
                <a:latin typeface="楷体_GB2312" pitchFamily="49" charset="-122"/>
              </a:rPr>
              <a:t>，并修改下面数据结构中的数值：</a:t>
            </a:r>
          </a:p>
          <a:p>
            <a:pPr eaLnBrk="1" hangingPunct="1">
              <a:buFontTx/>
              <a:buNone/>
            </a:pPr>
            <a:r>
              <a:rPr lang="zh-CN" altLang="en-US" sz="2400">
                <a:latin typeface="楷体_GB2312" pitchFamily="49" charset="-122"/>
              </a:rPr>
              <a:t>  </a:t>
            </a:r>
            <a:r>
              <a:rPr lang="en-US" altLang="zh-CN" sz="2400">
                <a:solidFill>
                  <a:srgbClr val="3366FF"/>
                </a:solidFill>
                <a:latin typeface="楷体_GB2312" pitchFamily="49" charset="-122"/>
              </a:rPr>
              <a:t>Available[j] = Available[j]-Requesti [j];</a:t>
            </a:r>
          </a:p>
          <a:p>
            <a:pPr eaLnBrk="1" hangingPunct="1">
              <a:buFontTx/>
              <a:buNone/>
            </a:pPr>
            <a:r>
              <a:rPr lang="en-US" altLang="zh-CN" sz="2400">
                <a:solidFill>
                  <a:srgbClr val="3366FF"/>
                </a:solidFill>
                <a:latin typeface="楷体_GB2312" pitchFamily="49" charset="-122"/>
              </a:rPr>
              <a:t>  Allocation [i][j] = Allocation[i ][j] + Requesti[j];</a:t>
            </a:r>
          </a:p>
          <a:p>
            <a:pPr eaLnBrk="1" hangingPunct="1">
              <a:buFontTx/>
              <a:buNone/>
            </a:pPr>
            <a:r>
              <a:rPr lang="en-US" altLang="zh-CN" sz="2400">
                <a:solidFill>
                  <a:srgbClr val="3366FF"/>
                </a:solidFill>
                <a:latin typeface="楷体_GB2312" pitchFamily="49" charset="-122"/>
              </a:rPr>
              <a:t>  Need[i][j] = Need[i][j] </a:t>
            </a:r>
            <a:r>
              <a:rPr lang="en-US" altLang="zh-CN" sz="2400">
                <a:solidFill>
                  <a:srgbClr val="3366FF"/>
                </a:solidFill>
              </a:rPr>
              <a:t>–</a:t>
            </a:r>
            <a:r>
              <a:rPr lang="en-US" altLang="zh-CN" sz="2400">
                <a:solidFill>
                  <a:srgbClr val="3366FF"/>
                </a:solidFill>
                <a:latin typeface="楷体_GB2312" pitchFamily="49" charset="-122"/>
              </a:rPr>
              <a:t> Requesti [j];</a:t>
            </a:r>
          </a:p>
          <a:p>
            <a:pPr eaLnBrk="1" hangingPunct="1">
              <a:buFontTx/>
              <a:buNone/>
            </a:pPr>
            <a:endParaRPr lang="en-US" altLang="zh-CN" sz="2400">
              <a:solidFill>
                <a:srgbClr val="3366FF"/>
              </a:solidFill>
              <a:latin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Text Box 2"/>
          <p:cNvSpPr txBox="1">
            <a:spLocks noChangeArrowheads="1"/>
          </p:cNvSpPr>
          <p:nvPr/>
        </p:nvSpPr>
        <p:spPr bwMode="auto">
          <a:xfrm>
            <a:off x="381000" y="1981200"/>
            <a:ext cx="8305800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35000"/>
              </a:lnSpc>
              <a:spcBef>
                <a:spcPct val="50000"/>
              </a:spcBef>
              <a:buFontTx/>
              <a:buAutoNum type="circleNumDbPlain" startAt="4"/>
            </a:pPr>
            <a:r>
              <a:rPr lang="zh-CN" altLang="en-US" sz="2400">
                <a:latin typeface="楷体_GB2312" pitchFamily="49" charset="-122"/>
              </a:rPr>
              <a:t>系统执行安全性算法，检查此次资源分配后，系统是否处于安全状态。若安全，才正式将资源分配给进程</a:t>
            </a:r>
            <a:r>
              <a:rPr lang="en-US" altLang="zh-CN" sz="2400">
                <a:solidFill>
                  <a:srgbClr val="3333CC"/>
                </a:solidFill>
                <a:latin typeface="楷体_GB2312" pitchFamily="49" charset="-122"/>
              </a:rPr>
              <a:t>P</a:t>
            </a:r>
            <a:r>
              <a:rPr lang="en-US" altLang="zh-CN" sz="2400" baseline="-25000">
                <a:solidFill>
                  <a:srgbClr val="3333CC"/>
                </a:solidFill>
                <a:latin typeface="楷体_GB2312" pitchFamily="49" charset="-122"/>
              </a:rPr>
              <a:t>i</a:t>
            </a:r>
            <a:r>
              <a:rPr lang="zh-CN" altLang="en-US" sz="2400">
                <a:latin typeface="楷体_GB2312" pitchFamily="49" charset="-122"/>
              </a:rPr>
              <a:t>，以完成本次分配；否则， 将本次的试探分配作废，恢复原来的资源分配状态，让进程</a:t>
            </a:r>
            <a:r>
              <a:rPr lang="en-US" altLang="zh-CN" sz="2400">
                <a:solidFill>
                  <a:srgbClr val="3333CC"/>
                </a:solidFill>
                <a:latin typeface="楷体_GB2312" pitchFamily="49" charset="-122"/>
              </a:rPr>
              <a:t>P</a:t>
            </a:r>
            <a:r>
              <a:rPr lang="en-US" altLang="zh-CN" sz="2400" baseline="-25000">
                <a:solidFill>
                  <a:srgbClr val="3333CC"/>
                </a:solidFill>
                <a:latin typeface="楷体_GB2312" pitchFamily="49" charset="-122"/>
              </a:rPr>
              <a:t>i</a:t>
            </a:r>
            <a:r>
              <a:rPr lang="zh-CN" altLang="en-US" sz="2400">
                <a:latin typeface="楷体_GB2312" pitchFamily="49" charset="-122"/>
              </a:rPr>
              <a:t>等待。 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533400" y="914400"/>
            <a:ext cx="431641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/>
              <a:t>3.6.3 </a:t>
            </a:r>
            <a:r>
              <a:rPr lang="zh-CN" altLang="en-US" sz="2400"/>
              <a:t>利用银行家算法避免死锁</a:t>
            </a: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457200" y="274638"/>
            <a:ext cx="76962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bg1"/>
                </a:solidFill>
              </a:rPr>
              <a:t>3.6  </a:t>
            </a:r>
            <a:r>
              <a:rPr lang="zh-CN" altLang="en-US">
                <a:solidFill>
                  <a:schemeClr val="bg1"/>
                </a:solidFill>
              </a:rPr>
              <a:t>预防死锁的方法</a:t>
            </a:r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762000" y="1447800"/>
            <a:ext cx="3057525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 b="0"/>
              <a:t> </a:t>
            </a:r>
            <a:r>
              <a:rPr lang="en-US" altLang="zh-CN" sz="2400"/>
              <a:t>2. </a:t>
            </a:r>
            <a:r>
              <a:rPr lang="zh-CN" altLang="en-US" sz="2400"/>
              <a:t>银行家算法（续）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7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685800" y="1295400"/>
            <a:ext cx="2332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</a:rPr>
              <a:t>3. 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</a:rPr>
              <a:t>安全性算法</a:t>
            </a:r>
            <a:r>
              <a:rPr lang="zh-CN" altLang="en-US" sz="2400">
                <a:latin typeface="楷体_GB2312" pitchFamily="49" charset="-122"/>
              </a:rPr>
              <a:t> </a:t>
            </a:r>
          </a:p>
        </p:txBody>
      </p:sp>
      <p:sp>
        <p:nvSpPr>
          <p:cNvPr id="478211" name="Text Box 3"/>
          <p:cNvSpPr txBox="1">
            <a:spLocks noChangeArrowheads="1"/>
          </p:cNvSpPr>
          <p:nvPr/>
        </p:nvSpPr>
        <p:spPr bwMode="auto">
          <a:xfrm>
            <a:off x="457200" y="1905000"/>
            <a:ext cx="8077200" cy="442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55000"/>
              </a:lnSpc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楷体_GB2312" pitchFamily="49" charset="-122"/>
              </a:rPr>
              <a:t>(1) </a:t>
            </a:r>
            <a:r>
              <a:rPr lang="zh-CN" altLang="en-US" sz="2400">
                <a:solidFill>
                  <a:srgbClr val="3333CC"/>
                </a:solidFill>
                <a:latin typeface="楷体_GB2312" pitchFamily="49" charset="-122"/>
              </a:rPr>
              <a:t>设置两个向量</a:t>
            </a:r>
            <a:r>
              <a:rPr lang="zh-CN" altLang="en-US" sz="2400">
                <a:latin typeface="楷体_GB2312" pitchFamily="49" charset="-122"/>
              </a:rPr>
              <a:t>：</a:t>
            </a:r>
          </a:p>
          <a:p>
            <a:pPr algn="just" eaLnBrk="1" hangingPunct="1">
              <a:lnSpc>
                <a:spcPct val="155000"/>
              </a:lnSpc>
              <a:spcBef>
                <a:spcPct val="50000"/>
              </a:spcBef>
              <a:buFontTx/>
              <a:buNone/>
            </a:pPr>
            <a:r>
              <a:rPr lang="zh-CN" altLang="en-US" sz="2400">
                <a:latin typeface="楷体_GB2312" pitchFamily="49" charset="-122"/>
              </a:rPr>
              <a:t>① </a:t>
            </a:r>
            <a:r>
              <a:rPr lang="zh-CN" altLang="en-US" sz="2400">
                <a:solidFill>
                  <a:srgbClr val="3333CC"/>
                </a:solidFill>
                <a:latin typeface="楷体_GB2312" pitchFamily="49" charset="-122"/>
              </a:rPr>
              <a:t>工作向量</a:t>
            </a:r>
            <a:r>
              <a:rPr lang="en-US" altLang="zh-CN" sz="2400">
                <a:solidFill>
                  <a:srgbClr val="3333CC"/>
                </a:solidFill>
                <a:latin typeface="楷体_GB2312" pitchFamily="49" charset="-122"/>
              </a:rPr>
              <a:t>Work</a:t>
            </a:r>
            <a:r>
              <a:rPr lang="en-US" altLang="zh-CN" sz="2400">
                <a:latin typeface="楷体_GB2312" pitchFamily="49" charset="-122"/>
              </a:rPr>
              <a:t>: </a:t>
            </a:r>
            <a:r>
              <a:rPr lang="zh-CN" altLang="en-US" sz="2400">
                <a:latin typeface="楷体_GB2312" pitchFamily="49" charset="-122"/>
              </a:rPr>
              <a:t>它表示系统可提供给进程继续运行所需的各类资源数目，它含有</a:t>
            </a:r>
            <a:r>
              <a:rPr lang="en-US" altLang="zh-CN" sz="2400" i="1">
                <a:solidFill>
                  <a:srgbClr val="3333CC"/>
                </a:solidFill>
                <a:latin typeface="楷体_GB2312" pitchFamily="49" charset="-122"/>
              </a:rPr>
              <a:t>m</a:t>
            </a:r>
            <a:r>
              <a:rPr lang="zh-CN" altLang="en-US" sz="2400">
                <a:latin typeface="楷体_GB2312" pitchFamily="49" charset="-122"/>
              </a:rPr>
              <a:t>个元素，在执行安全算法开始时，</a:t>
            </a:r>
            <a:r>
              <a:rPr lang="en-US" altLang="zh-CN" sz="2400">
                <a:solidFill>
                  <a:srgbClr val="3333CC"/>
                </a:solidFill>
                <a:latin typeface="楷体_GB2312" pitchFamily="49" charset="-122"/>
              </a:rPr>
              <a:t>Work = Available</a:t>
            </a:r>
            <a:r>
              <a:rPr lang="en-US" altLang="zh-CN" sz="2400">
                <a:latin typeface="楷体_GB2312" pitchFamily="49" charset="-122"/>
              </a:rPr>
              <a:t>; </a:t>
            </a:r>
          </a:p>
          <a:p>
            <a:pPr algn="just" eaLnBrk="1" hangingPunct="1">
              <a:lnSpc>
                <a:spcPct val="155000"/>
              </a:lnSpc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楷体_GB2312" pitchFamily="49" charset="-122"/>
              </a:rPr>
              <a:t>② </a:t>
            </a:r>
            <a:r>
              <a:rPr lang="en-US" altLang="zh-CN" sz="2400">
                <a:solidFill>
                  <a:srgbClr val="3333CC"/>
                </a:solidFill>
                <a:latin typeface="楷体_GB2312" pitchFamily="49" charset="-122"/>
              </a:rPr>
              <a:t>Finish</a:t>
            </a:r>
            <a:r>
              <a:rPr lang="en-US" altLang="zh-CN" sz="2400">
                <a:latin typeface="楷体_GB2312" pitchFamily="49" charset="-122"/>
              </a:rPr>
              <a:t>: </a:t>
            </a:r>
            <a:r>
              <a:rPr lang="zh-CN" altLang="en-US" sz="2400">
                <a:latin typeface="楷体_GB2312" pitchFamily="49" charset="-122"/>
              </a:rPr>
              <a:t>它表示系统是否有足够的资源分配给进程，使之运行完成。开始时先做</a:t>
            </a:r>
            <a:r>
              <a:rPr lang="en-US" altLang="zh-CN" sz="2400">
                <a:solidFill>
                  <a:srgbClr val="3333CC"/>
                </a:solidFill>
                <a:latin typeface="楷体_GB2312" pitchFamily="49" charset="-122"/>
              </a:rPr>
              <a:t>Finish[i] = false</a:t>
            </a:r>
            <a:r>
              <a:rPr lang="en-US" altLang="zh-CN" sz="2400">
                <a:latin typeface="楷体_GB2312" pitchFamily="49" charset="-122"/>
              </a:rPr>
              <a:t>; </a:t>
            </a:r>
            <a:r>
              <a:rPr lang="zh-CN" altLang="en-US" sz="2400">
                <a:latin typeface="楷体_GB2312" pitchFamily="49" charset="-122"/>
              </a:rPr>
              <a:t>当有足够资源分配给进程时， 再令</a:t>
            </a:r>
            <a:r>
              <a:rPr lang="en-US" altLang="zh-CN" sz="2400">
                <a:solidFill>
                  <a:srgbClr val="3333CC"/>
                </a:solidFill>
                <a:latin typeface="楷体_GB2312" pitchFamily="49" charset="-122"/>
              </a:rPr>
              <a:t>Finish[i] = true</a:t>
            </a:r>
            <a:r>
              <a:rPr lang="zh-CN" altLang="en-US" sz="2400">
                <a:latin typeface="楷体_GB2312" pitchFamily="49" charset="-122"/>
              </a:rPr>
              <a:t>。 </a:t>
            </a:r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533400" y="914400"/>
            <a:ext cx="431641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/>
              <a:t>3.6.3 </a:t>
            </a:r>
            <a:r>
              <a:rPr lang="zh-CN" altLang="en-US" sz="2400"/>
              <a:t>利用银行家算法避免死锁</a:t>
            </a:r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457200" y="274638"/>
            <a:ext cx="76962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bg1"/>
                </a:solidFill>
              </a:rPr>
              <a:t>3.6  </a:t>
            </a:r>
            <a:r>
              <a:rPr lang="zh-CN" altLang="en-US">
                <a:solidFill>
                  <a:schemeClr val="bg1"/>
                </a:solidFill>
              </a:rPr>
              <a:t>预防死锁的方法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8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8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4"/>
          <p:cNvSpPr txBox="1">
            <a:spLocks noChangeArrowheads="1"/>
          </p:cNvSpPr>
          <p:nvPr/>
        </p:nvSpPr>
        <p:spPr bwMode="auto">
          <a:xfrm>
            <a:off x="685800" y="1295400"/>
            <a:ext cx="2332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</a:rPr>
              <a:t>3. 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</a:rPr>
              <a:t>安全性算法</a:t>
            </a:r>
            <a:r>
              <a:rPr lang="zh-CN" altLang="en-US" sz="2400">
                <a:latin typeface="楷体_GB2312" pitchFamily="49" charset="-122"/>
              </a:rPr>
              <a:t> </a:t>
            </a:r>
          </a:p>
        </p:txBody>
      </p:sp>
      <p:sp>
        <p:nvSpPr>
          <p:cNvPr id="61443" name="Text Box 5"/>
          <p:cNvSpPr txBox="1">
            <a:spLocks noChangeArrowheads="1"/>
          </p:cNvSpPr>
          <p:nvPr/>
        </p:nvSpPr>
        <p:spPr bwMode="auto">
          <a:xfrm>
            <a:off x="533400" y="914400"/>
            <a:ext cx="431641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/>
              <a:t>3.6.3 </a:t>
            </a:r>
            <a:r>
              <a:rPr lang="zh-CN" altLang="en-US" sz="2400"/>
              <a:t>利用银行家算法避免死锁</a:t>
            </a:r>
          </a:p>
        </p:txBody>
      </p:sp>
      <p:sp>
        <p:nvSpPr>
          <p:cNvPr id="61444" name="Rectangle 6"/>
          <p:cNvSpPr>
            <a:spLocks noChangeArrowheads="1"/>
          </p:cNvSpPr>
          <p:nvPr/>
        </p:nvSpPr>
        <p:spPr bwMode="auto">
          <a:xfrm>
            <a:off x="457200" y="274638"/>
            <a:ext cx="76962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bg1"/>
                </a:solidFill>
              </a:rPr>
              <a:t>3.6  </a:t>
            </a:r>
            <a:r>
              <a:rPr lang="zh-CN" altLang="en-US">
                <a:solidFill>
                  <a:schemeClr val="bg1"/>
                </a:solidFill>
              </a:rPr>
              <a:t>预防死锁的方法</a:t>
            </a:r>
          </a:p>
        </p:txBody>
      </p:sp>
      <p:sp>
        <p:nvSpPr>
          <p:cNvPr id="61445" name="Rectangle 7"/>
          <p:cNvSpPr>
            <a:spLocks noChangeArrowheads="1"/>
          </p:cNvSpPr>
          <p:nvPr/>
        </p:nvSpPr>
        <p:spPr bwMode="auto">
          <a:xfrm>
            <a:off x="609600" y="1981200"/>
            <a:ext cx="8077200" cy="454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/>
              <a:t>(2) </a:t>
            </a:r>
            <a:r>
              <a:rPr lang="zh-CN" altLang="en-US" sz="2400"/>
              <a:t>从进程集合中找到一个能满足下述条件的进程： </a:t>
            </a:r>
          </a:p>
          <a:p>
            <a:pPr eaLnBrk="1" hangingPunct="1">
              <a:buFontTx/>
              <a:buNone/>
            </a:pPr>
            <a:r>
              <a:rPr lang="zh-CN" altLang="en-US" sz="2400">
                <a:solidFill>
                  <a:srgbClr val="3366FF"/>
                </a:solidFill>
              </a:rPr>
              <a:t>        ① </a:t>
            </a:r>
            <a:r>
              <a:rPr lang="en-US" altLang="zh-CN" sz="2400">
                <a:solidFill>
                  <a:srgbClr val="3366FF"/>
                </a:solidFill>
              </a:rPr>
              <a:t>Finish[i] = false; ② Need[i] ≤ Work</a:t>
            </a:r>
            <a:r>
              <a:rPr lang="zh-CN" altLang="en-US" sz="2400"/>
              <a:t>； 若找到， 执行步骤</a:t>
            </a:r>
            <a:r>
              <a:rPr lang="en-US" altLang="zh-CN" sz="2400"/>
              <a:t>(3)</a:t>
            </a:r>
            <a:r>
              <a:rPr lang="zh-CN" altLang="en-US" sz="2400"/>
              <a:t>， 否则，执行步骤</a:t>
            </a:r>
            <a:r>
              <a:rPr lang="en-US" altLang="zh-CN" sz="2400"/>
              <a:t>(4)</a:t>
            </a:r>
            <a:r>
              <a:rPr lang="zh-CN" altLang="en-US" sz="2400"/>
              <a:t>。</a:t>
            </a:r>
          </a:p>
          <a:p>
            <a:pPr eaLnBrk="1" hangingPunct="1">
              <a:buFontTx/>
              <a:buNone/>
            </a:pPr>
            <a:endParaRPr lang="zh-CN" altLang="en-US" sz="2400"/>
          </a:p>
          <a:p>
            <a:pPr eaLnBrk="1" hangingPunct="1">
              <a:buFontTx/>
              <a:buNone/>
            </a:pPr>
            <a:r>
              <a:rPr lang="en-US" altLang="zh-CN" sz="2400"/>
              <a:t>(3) </a:t>
            </a:r>
            <a:r>
              <a:rPr lang="zh-CN" altLang="en-US" sz="2400"/>
              <a:t>当进程</a:t>
            </a:r>
            <a:r>
              <a:rPr lang="en-US" altLang="zh-CN" sz="2400"/>
              <a:t>Pi</a:t>
            </a:r>
            <a:r>
              <a:rPr lang="zh-CN" altLang="en-US" sz="2400"/>
              <a:t>获得资源后，可顺利执行，直至完成，并释放出分配给它的资源，故应执行：</a:t>
            </a:r>
          </a:p>
          <a:p>
            <a:pPr eaLnBrk="1" hangingPunct="1">
              <a:buFontTx/>
              <a:buNone/>
            </a:pPr>
            <a:r>
              <a:rPr lang="zh-CN" altLang="en-US" sz="2400"/>
              <a:t>  </a:t>
            </a:r>
            <a:r>
              <a:rPr lang="en-US" altLang="zh-CN" sz="2400">
                <a:solidFill>
                  <a:srgbClr val="3366FF"/>
                </a:solidFill>
              </a:rPr>
              <a:t>Work[j] =  Work[i] + Allocation[i][j];</a:t>
            </a:r>
          </a:p>
          <a:p>
            <a:pPr eaLnBrk="1" hangingPunct="1">
              <a:buFontTx/>
              <a:buNone/>
            </a:pPr>
            <a:r>
              <a:rPr lang="en-US" altLang="zh-CN" sz="2400">
                <a:solidFill>
                  <a:srgbClr val="3366FF"/>
                </a:solidFill>
              </a:rPr>
              <a:t>  Finish[i] =  true;</a:t>
            </a:r>
          </a:p>
          <a:p>
            <a:pPr eaLnBrk="1" hangingPunct="1">
              <a:buFontTx/>
              <a:buNone/>
            </a:pPr>
            <a:r>
              <a:rPr lang="en-US" altLang="zh-CN" sz="2400">
                <a:solidFill>
                  <a:srgbClr val="3366FF"/>
                </a:solidFill>
              </a:rPr>
              <a:t>  go to step (2);</a:t>
            </a:r>
          </a:p>
          <a:p>
            <a:pPr eaLnBrk="1" hangingPunct="1">
              <a:buFontTx/>
              <a:buNone/>
            </a:pPr>
            <a:endParaRPr lang="en-US" altLang="zh-CN" sz="2400">
              <a:solidFill>
                <a:srgbClr val="3366FF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2400"/>
              <a:t>(4)</a:t>
            </a:r>
            <a:r>
              <a:rPr lang="zh-CN" altLang="en-US" sz="2400"/>
              <a:t>如果所有进程的</a:t>
            </a:r>
            <a:r>
              <a:rPr lang="en-US" altLang="zh-CN" sz="2400"/>
              <a:t>Finish[i] = true</a:t>
            </a:r>
            <a:r>
              <a:rPr lang="zh-CN" altLang="en-US" sz="2400"/>
              <a:t>都满足， 则表示系统处于安全状态；否则，系统处于不安全状态。 </a:t>
            </a:r>
          </a:p>
          <a:p>
            <a:pPr eaLnBrk="1" hangingPunct="1">
              <a:buFontTx/>
              <a:buNone/>
            </a:pPr>
            <a:r>
              <a:rPr lang="zh-CN" altLang="en-US" sz="2400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229600" cy="42433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kumimoji="1" lang="en-US" altLang="zh-CN" sz="2400" smtClean="0">
                <a:solidFill>
                  <a:srgbClr val="3333CC"/>
                </a:solidFill>
              </a:rPr>
              <a:t>2. </a:t>
            </a:r>
            <a:r>
              <a:rPr kumimoji="1" lang="zh-CN" altLang="en-US" sz="2400" smtClean="0">
                <a:solidFill>
                  <a:srgbClr val="3333CC"/>
                </a:solidFill>
              </a:rPr>
              <a:t>作业控制块</a:t>
            </a:r>
            <a:r>
              <a:rPr kumimoji="1" lang="en-US" altLang="zh-CN" sz="2400" smtClean="0">
                <a:solidFill>
                  <a:srgbClr val="3333CC"/>
                </a:solidFill>
              </a:rPr>
              <a:t>JCB </a:t>
            </a:r>
            <a:r>
              <a:rPr kumimoji="1" lang="en-US" altLang="zh-CN" sz="2400" smtClean="0"/>
              <a:t>(Job Control Block)</a:t>
            </a:r>
          </a:p>
          <a:p>
            <a:pPr eaLnBrk="1" hangingPunct="1">
              <a:lnSpc>
                <a:spcPct val="90000"/>
              </a:lnSpc>
            </a:pPr>
            <a:r>
              <a:rPr kumimoji="1" lang="zh-CN" altLang="en-US" sz="2400" smtClean="0"/>
              <a:t>保存了系统对作业进行管理和调度所需的全部信息，如作业标识、用户名、作业类型、作业状态等等</a:t>
            </a:r>
          </a:p>
          <a:p>
            <a:pPr eaLnBrk="1" hangingPunct="1">
              <a:lnSpc>
                <a:spcPct val="90000"/>
              </a:lnSpc>
            </a:pPr>
            <a:r>
              <a:rPr kumimoji="1" lang="zh-CN" altLang="en-US" sz="2400" smtClean="0"/>
              <a:t>作业进入系统时创建</a:t>
            </a:r>
            <a:r>
              <a:rPr kumimoji="1" lang="en-US" altLang="zh-CN" sz="2400" smtClean="0"/>
              <a:t>JCB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kumimoji="1" lang="en-US" altLang="zh-CN" sz="2400" smtClean="0">
                <a:solidFill>
                  <a:srgbClr val="3333CC"/>
                </a:solidFill>
              </a:rPr>
              <a:t>3. </a:t>
            </a:r>
            <a:r>
              <a:rPr kumimoji="1" lang="zh-CN" altLang="en-US" sz="2400" smtClean="0">
                <a:solidFill>
                  <a:srgbClr val="3333CC"/>
                </a:solidFill>
              </a:rPr>
              <a:t>作业调度</a:t>
            </a:r>
          </a:p>
          <a:p>
            <a:pPr eaLnBrk="1" hangingPunct="1">
              <a:lnSpc>
                <a:spcPct val="90000"/>
              </a:lnSpc>
            </a:pPr>
            <a:r>
              <a:rPr kumimoji="1" lang="zh-CN" altLang="en-US" sz="2400" smtClean="0">
                <a:solidFill>
                  <a:srgbClr val="FF0000"/>
                </a:solidFill>
              </a:rPr>
              <a:t>主要功能</a:t>
            </a:r>
            <a:r>
              <a:rPr kumimoji="1" lang="zh-CN" altLang="en-US" sz="2400" smtClean="0"/>
              <a:t>：审查作业资源需求，按一定算法从后备队列选取某些作业调入内存，并为它们创建进程、分配资源，插入就绪队列。</a:t>
            </a:r>
          </a:p>
          <a:p>
            <a:pPr eaLnBrk="1" hangingPunct="1">
              <a:lnSpc>
                <a:spcPct val="90000"/>
              </a:lnSpc>
            </a:pPr>
            <a:r>
              <a:rPr kumimoji="1" lang="zh-CN" altLang="en-US" sz="2400" smtClean="0"/>
              <a:t>在每次执行作业调度时，都须做出以下两个决定：</a:t>
            </a:r>
          </a:p>
          <a:p>
            <a:pPr lvl="1" eaLnBrk="1" hangingPunct="1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Char char="p"/>
            </a:pPr>
            <a:r>
              <a:rPr kumimoji="1" lang="zh-CN" altLang="en-US" sz="2400" smtClean="0"/>
              <a:t>	接纳多少个作业 </a:t>
            </a:r>
            <a:r>
              <a:rPr kumimoji="1" lang="en-US" altLang="zh-CN" sz="2400" smtClean="0"/>
              <a:t>(</a:t>
            </a:r>
            <a:r>
              <a:rPr kumimoji="1" lang="zh-CN" altLang="en-US" sz="2400" smtClean="0"/>
              <a:t>取决于</a:t>
            </a:r>
            <a:r>
              <a:rPr kumimoji="1" lang="zh-CN" altLang="en-US" sz="2400" smtClean="0">
                <a:solidFill>
                  <a:srgbClr val="3333CC"/>
                </a:solidFill>
              </a:rPr>
              <a:t>多道程序度</a:t>
            </a:r>
            <a:r>
              <a:rPr kumimoji="1" lang="en-US" altLang="zh-CN" sz="2400" smtClean="0"/>
              <a:t>)</a:t>
            </a:r>
          </a:p>
          <a:p>
            <a:pPr lvl="1" eaLnBrk="1" hangingPunct="1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Char char="p"/>
            </a:pPr>
            <a:r>
              <a:rPr kumimoji="1" lang="en-US" altLang="zh-CN" sz="2400" smtClean="0"/>
              <a:t>	</a:t>
            </a:r>
            <a:r>
              <a:rPr kumimoji="1" lang="zh-CN" altLang="en-US" sz="2400" smtClean="0"/>
              <a:t>接纳哪些作业 </a:t>
            </a:r>
            <a:r>
              <a:rPr kumimoji="1" lang="en-US" altLang="zh-CN" sz="2400" smtClean="0"/>
              <a:t>(</a:t>
            </a:r>
            <a:r>
              <a:rPr kumimoji="1" lang="zh-CN" altLang="en-US" sz="2400" smtClean="0"/>
              <a:t>取决于</a:t>
            </a:r>
            <a:r>
              <a:rPr kumimoji="1" lang="zh-CN" altLang="en-US" sz="2400" smtClean="0">
                <a:solidFill>
                  <a:srgbClr val="3333CC"/>
                </a:solidFill>
              </a:rPr>
              <a:t>调度算法</a:t>
            </a:r>
            <a:r>
              <a:rPr kumimoji="1" lang="en-US" altLang="zh-CN" sz="2400" smtClean="0"/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kumimoji="1" lang="en-US" altLang="zh-CN" sz="240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3.1 </a:t>
            </a:r>
            <a:r>
              <a:rPr lang="zh-CN" altLang="en-US" smtClean="0"/>
              <a:t>处理机的调度层次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381000" y="914400"/>
            <a:ext cx="6815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800">
                <a:latin typeface="楷体_GB2312" pitchFamily="49" charset="-122"/>
              </a:rPr>
              <a:t>3.1.1 </a:t>
            </a:r>
            <a:r>
              <a:rPr kumimoji="0" lang="zh-CN" altLang="en-US" sz="2800">
                <a:latin typeface="楷体_GB2312" pitchFamily="49" charset="-122"/>
              </a:rPr>
              <a:t>高级调度</a:t>
            </a:r>
            <a:r>
              <a:rPr kumimoji="0" lang="en-US" altLang="zh-CN" sz="2800">
                <a:latin typeface="楷体_GB2312" pitchFamily="49" charset="-122"/>
              </a:rPr>
              <a:t>(High Level scheduling)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2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2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02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02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02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02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02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02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4"/>
          <p:cNvSpPr txBox="1">
            <a:spLocks noChangeArrowheads="1"/>
          </p:cNvSpPr>
          <p:nvPr/>
        </p:nvSpPr>
        <p:spPr bwMode="auto">
          <a:xfrm>
            <a:off x="2667000" y="6400800"/>
            <a:ext cx="4275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楷体_GB2312" pitchFamily="49" charset="-122"/>
              </a:rPr>
              <a:t>图 </a:t>
            </a:r>
            <a:r>
              <a:rPr lang="en-US" altLang="zh-CN" sz="2400">
                <a:latin typeface="楷体_GB2312" pitchFamily="49" charset="-122"/>
              </a:rPr>
              <a:t>3-16 </a:t>
            </a:r>
            <a:r>
              <a:rPr lang="en-US" altLang="zh-CN" sz="2400" i="1">
                <a:latin typeface="楷体_GB2312" pitchFamily="49" charset="-122"/>
              </a:rPr>
              <a:t>T</a:t>
            </a:r>
            <a:r>
              <a:rPr lang="en-US" altLang="zh-CN" sz="2400" baseline="-25000">
                <a:latin typeface="楷体_GB2312" pitchFamily="49" charset="-122"/>
              </a:rPr>
              <a:t>0</a:t>
            </a:r>
            <a:r>
              <a:rPr lang="zh-CN" altLang="en-US" sz="2400">
                <a:latin typeface="楷体_GB2312" pitchFamily="49" charset="-122"/>
              </a:rPr>
              <a:t>时刻的资源分配表</a:t>
            </a:r>
            <a:r>
              <a:rPr lang="zh-CN" altLang="en-US" sz="2400" b="0">
                <a:latin typeface="楷体_GB2312" pitchFamily="49" charset="-122"/>
              </a:rPr>
              <a:t> </a:t>
            </a:r>
          </a:p>
        </p:txBody>
      </p:sp>
      <p:sp>
        <p:nvSpPr>
          <p:cNvPr id="62467" name="Text Box 6"/>
          <p:cNvSpPr txBox="1">
            <a:spLocks noChangeArrowheads="1"/>
          </p:cNvSpPr>
          <p:nvPr/>
        </p:nvSpPr>
        <p:spPr bwMode="auto">
          <a:xfrm>
            <a:off x="533400" y="838200"/>
            <a:ext cx="431641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/>
              <a:t>3.6.3 </a:t>
            </a:r>
            <a:r>
              <a:rPr lang="zh-CN" altLang="en-US" sz="2400"/>
              <a:t>利用银行家算法避免死锁</a:t>
            </a:r>
          </a:p>
        </p:txBody>
      </p:sp>
      <p:sp>
        <p:nvSpPr>
          <p:cNvPr id="62468" name="Rectangle 7"/>
          <p:cNvSpPr>
            <a:spLocks noChangeArrowheads="1"/>
          </p:cNvSpPr>
          <p:nvPr/>
        </p:nvSpPr>
        <p:spPr bwMode="auto">
          <a:xfrm>
            <a:off x="457200" y="274638"/>
            <a:ext cx="76962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bg1"/>
                </a:solidFill>
              </a:rPr>
              <a:t>3.6  </a:t>
            </a:r>
            <a:r>
              <a:rPr lang="zh-CN" altLang="en-US">
                <a:solidFill>
                  <a:schemeClr val="bg1"/>
                </a:solidFill>
              </a:rPr>
              <a:t>预防死锁的方法</a:t>
            </a:r>
          </a:p>
        </p:txBody>
      </p:sp>
      <p:sp>
        <p:nvSpPr>
          <p:cNvPr id="62469" name="Text Box 8"/>
          <p:cNvSpPr txBox="1">
            <a:spLocks noChangeArrowheads="1"/>
          </p:cNvSpPr>
          <p:nvPr/>
        </p:nvSpPr>
        <p:spPr bwMode="auto">
          <a:xfrm>
            <a:off x="593725" y="1622425"/>
            <a:ext cx="8016875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588" indent="12700"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400"/>
              <a:t>假定系统中有五个进程｛</a:t>
            </a:r>
            <a:r>
              <a:rPr lang="en-US" altLang="zh-CN" sz="2400"/>
              <a:t>P0, P1, P2, P3, P4</a:t>
            </a:r>
            <a:r>
              <a:rPr lang="zh-CN" altLang="en-US" sz="2400"/>
              <a:t>｝和三类资源｛</a:t>
            </a:r>
            <a:r>
              <a:rPr lang="en-US" altLang="zh-CN" sz="2400"/>
              <a:t>A, B, C</a:t>
            </a:r>
            <a:r>
              <a:rPr lang="zh-CN" altLang="en-US" sz="2400"/>
              <a:t>｝，各种资源的数量分别为</a:t>
            </a:r>
            <a:r>
              <a:rPr lang="en-US" altLang="zh-CN" sz="2400"/>
              <a:t>10</a:t>
            </a:r>
            <a:r>
              <a:rPr lang="zh-CN" altLang="en-US" sz="2400"/>
              <a:t>、</a:t>
            </a:r>
            <a:r>
              <a:rPr lang="en-US" altLang="zh-CN" sz="2400"/>
              <a:t>5</a:t>
            </a:r>
            <a:r>
              <a:rPr lang="zh-CN" altLang="en-US" sz="2400"/>
              <a:t>、</a:t>
            </a:r>
            <a:r>
              <a:rPr lang="en-US" altLang="zh-CN" sz="2400"/>
              <a:t>7</a:t>
            </a:r>
            <a:r>
              <a:rPr lang="zh-CN" altLang="en-US" sz="2400"/>
              <a:t>，在</a:t>
            </a:r>
            <a:r>
              <a:rPr lang="en-US" altLang="zh-CN" sz="2400"/>
              <a:t>T0</a:t>
            </a:r>
            <a:r>
              <a:rPr lang="zh-CN" altLang="en-US" sz="2400"/>
              <a:t>时刻的资源分配情况如图 </a:t>
            </a:r>
            <a:r>
              <a:rPr lang="en-US" altLang="zh-CN" sz="2400"/>
              <a:t>3-16</a:t>
            </a:r>
            <a:r>
              <a:rPr lang="zh-CN" altLang="en-US" sz="2400"/>
              <a:t>所示。 </a:t>
            </a:r>
          </a:p>
        </p:txBody>
      </p:sp>
      <p:sp>
        <p:nvSpPr>
          <p:cNvPr id="62470" name="Text Box 9"/>
          <p:cNvSpPr txBox="1">
            <a:spLocks noChangeArrowheads="1"/>
          </p:cNvSpPr>
          <p:nvPr/>
        </p:nvSpPr>
        <p:spPr bwMode="auto">
          <a:xfrm>
            <a:off x="593725" y="1216025"/>
            <a:ext cx="2790825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>
                <a:latin typeface="楷体_GB2312" pitchFamily="49" charset="-122"/>
              </a:rPr>
              <a:t>4. </a:t>
            </a:r>
            <a:r>
              <a:rPr lang="zh-CN" altLang="en-US" sz="2400">
                <a:latin typeface="楷体_GB2312" pitchFamily="49" charset="-122"/>
              </a:rPr>
              <a:t>银行家算法之例</a:t>
            </a:r>
          </a:p>
        </p:txBody>
      </p:sp>
      <p:sp>
        <p:nvSpPr>
          <p:cNvPr id="62471" name="TextBox 1"/>
          <p:cNvSpPr txBox="1">
            <a:spLocks noChangeArrowheads="1"/>
          </p:cNvSpPr>
          <p:nvPr/>
        </p:nvSpPr>
        <p:spPr bwMode="auto">
          <a:xfrm>
            <a:off x="6096000" y="2849563"/>
            <a:ext cx="2590800" cy="105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400"/>
              <a:t>系统当前可分配资源数（剩余）</a:t>
            </a:r>
            <a:endParaRPr lang="en-US" altLang="zh-CN" sz="2400"/>
          </a:p>
          <a:p>
            <a:pPr eaLnBrk="1" hangingPunct="1">
              <a:buFontTx/>
              <a:buNone/>
            </a:pPr>
            <a:r>
              <a:rPr lang="en-US" altLang="zh-CN" sz="2400"/>
              <a:t>3 3 2</a:t>
            </a:r>
            <a:endParaRPr lang="zh-CN" altLang="en-US" sz="2400"/>
          </a:p>
        </p:txBody>
      </p:sp>
      <p:graphicFrame>
        <p:nvGraphicFramePr>
          <p:cNvPr id="9" name="Group 20"/>
          <p:cNvGraphicFramePr>
            <a:graphicFrameLocks noGrp="1"/>
          </p:cNvGraphicFramePr>
          <p:nvPr/>
        </p:nvGraphicFramePr>
        <p:xfrm>
          <a:off x="800100" y="2895600"/>
          <a:ext cx="4800600" cy="3328988"/>
        </p:xfrm>
        <a:graphic>
          <a:graphicData uri="http://schemas.openxmlformats.org/drawingml/2006/table">
            <a:tbl>
              <a:tblPr/>
              <a:tblGrid>
                <a:gridCol w="793630"/>
                <a:gridCol w="1111370"/>
                <a:gridCol w="1219200"/>
                <a:gridCol w="1676400"/>
              </a:tblGrid>
              <a:tr h="823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进 程 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最 大 需 求 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已 分 配 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还需要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59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7 5 3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3 2 2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9 0 2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2 2 2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4 3 3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0 1 0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2 0 0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3 0 2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2 1 1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0 0 2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7 4 3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1 2 2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6 0 0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0 1 1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4 3 1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4"/>
          <p:cNvSpPr txBox="1">
            <a:spLocks noChangeArrowheads="1"/>
          </p:cNvSpPr>
          <p:nvPr/>
        </p:nvSpPr>
        <p:spPr bwMode="auto">
          <a:xfrm>
            <a:off x="2667000" y="6400800"/>
            <a:ext cx="4275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楷体_GB2312" pitchFamily="49" charset="-122"/>
              </a:rPr>
              <a:t>图 </a:t>
            </a:r>
            <a:r>
              <a:rPr lang="en-US" altLang="zh-CN" sz="2400">
                <a:latin typeface="楷体_GB2312" pitchFamily="49" charset="-122"/>
              </a:rPr>
              <a:t>3-16 </a:t>
            </a:r>
            <a:r>
              <a:rPr lang="en-US" altLang="zh-CN" sz="2400" i="1">
                <a:latin typeface="楷体_GB2312" pitchFamily="49" charset="-122"/>
              </a:rPr>
              <a:t>T</a:t>
            </a:r>
            <a:r>
              <a:rPr lang="en-US" altLang="zh-CN" sz="2400" baseline="-25000">
                <a:latin typeface="楷体_GB2312" pitchFamily="49" charset="-122"/>
              </a:rPr>
              <a:t>0</a:t>
            </a:r>
            <a:r>
              <a:rPr lang="zh-CN" altLang="en-US" sz="2400">
                <a:latin typeface="楷体_GB2312" pitchFamily="49" charset="-122"/>
              </a:rPr>
              <a:t>时刻的资源分配表</a:t>
            </a:r>
            <a:r>
              <a:rPr lang="zh-CN" altLang="en-US" sz="2400" b="0">
                <a:latin typeface="楷体_GB2312" pitchFamily="49" charset="-122"/>
              </a:rPr>
              <a:t> </a:t>
            </a:r>
          </a:p>
        </p:txBody>
      </p:sp>
      <p:sp>
        <p:nvSpPr>
          <p:cNvPr id="63491" name="Text Box 6"/>
          <p:cNvSpPr txBox="1">
            <a:spLocks noChangeArrowheads="1"/>
          </p:cNvSpPr>
          <p:nvPr/>
        </p:nvSpPr>
        <p:spPr bwMode="auto">
          <a:xfrm>
            <a:off x="533400" y="838200"/>
            <a:ext cx="431641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/>
              <a:t>3.6.3 </a:t>
            </a:r>
            <a:r>
              <a:rPr lang="zh-CN" altLang="en-US" sz="2400"/>
              <a:t>利用银行家算法避免死锁</a:t>
            </a:r>
          </a:p>
        </p:txBody>
      </p:sp>
      <p:sp>
        <p:nvSpPr>
          <p:cNvPr id="63492" name="Rectangle 7"/>
          <p:cNvSpPr>
            <a:spLocks noChangeArrowheads="1"/>
          </p:cNvSpPr>
          <p:nvPr/>
        </p:nvSpPr>
        <p:spPr bwMode="auto">
          <a:xfrm>
            <a:off x="457200" y="274638"/>
            <a:ext cx="76962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bg1"/>
                </a:solidFill>
              </a:rPr>
              <a:t>3.6  </a:t>
            </a:r>
            <a:r>
              <a:rPr lang="zh-CN" altLang="en-US">
                <a:solidFill>
                  <a:schemeClr val="bg1"/>
                </a:solidFill>
              </a:rPr>
              <a:t>预防死锁的方法</a:t>
            </a:r>
          </a:p>
        </p:txBody>
      </p:sp>
      <p:sp>
        <p:nvSpPr>
          <p:cNvPr id="63493" name="Text Box 8"/>
          <p:cNvSpPr txBox="1">
            <a:spLocks noChangeArrowheads="1"/>
          </p:cNvSpPr>
          <p:nvPr/>
        </p:nvSpPr>
        <p:spPr bwMode="auto">
          <a:xfrm>
            <a:off x="593725" y="1622425"/>
            <a:ext cx="8016875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588" indent="12700"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400"/>
              <a:t>假定系统中有五个进程｛</a:t>
            </a:r>
            <a:r>
              <a:rPr lang="en-US" altLang="zh-CN" sz="2400"/>
              <a:t>P0, P1, P2, P3, P4</a:t>
            </a:r>
            <a:r>
              <a:rPr lang="zh-CN" altLang="en-US" sz="2400"/>
              <a:t>｝和三类资源｛</a:t>
            </a:r>
            <a:r>
              <a:rPr lang="en-US" altLang="zh-CN" sz="2400"/>
              <a:t>A, B, C</a:t>
            </a:r>
            <a:r>
              <a:rPr lang="zh-CN" altLang="en-US" sz="2400"/>
              <a:t>｝，各种资源的数量分别为</a:t>
            </a:r>
            <a:r>
              <a:rPr lang="en-US" altLang="zh-CN" sz="2400"/>
              <a:t>10</a:t>
            </a:r>
            <a:r>
              <a:rPr lang="zh-CN" altLang="en-US" sz="2400"/>
              <a:t>、</a:t>
            </a:r>
            <a:r>
              <a:rPr lang="en-US" altLang="zh-CN" sz="2400"/>
              <a:t>5</a:t>
            </a:r>
            <a:r>
              <a:rPr lang="zh-CN" altLang="en-US" sz="2400"/>
              <a:t>、</a:t>
            </a:r>
            <a:r>
              <a:rPr lang="en-US" altLang="zh-CN" sz="2400"/>
              <a:t>7</a:t>
            </a:r>
            <a:r>
              <a:rPr lang="zh-CN" altLang="en-US" sz="2400"/>
              <a:t>，在</a:t>
            </a:r>
            <a:r>
              <a:rPr lang="en-US" altLang="zh-CN" sz="2400"/>
              <a:t>T0</a:t>
            </a:r>
            <a:r>
              <a:rPr lang="zh-CN" altLang="en-US" sz="2400"/>
              <a:t>时刻的资源分配情况如图 </a:t>
            </a:r>
            <a:r>
              <a:rPr lang="en-US" altLang="zh-CN" sz="2400"/>
              <a:t>3-16</a:t>
            </a:r>
            <a:r>
              <a:rPr lang="zh-CN" altLang="en-US" sz="2400"/>
              <a:t>所示。 </a:t>
            </a:r>
          </a:p>
        </p:txBody>
      </p:sp>
      <p:sp>
        <p:nvSpPr>
          <p:cNvPr id="63494" name="Text Box 9"/>
          <p:cNvSpPr txBox="1">
            <a:spLocks noChangeArrowheads="1"/>
          </p:cNvSpPr>
          <p:nvPr/>
        </p:nvSpPr>
        <p:spPr bwMode="auto">
          <a:xfrm>
            <a:off x="593725" y="1216025"/>
            <a:ext cx="2790825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>
                <a:latin typeface="楷体_GB2312" pitchFamily="49" charset="-122"/>
              </a:rPr>
              <a:t>4. </a:t>
            </a:r>
            <a:r>
              <a:rPr lang="zh-CN" altLang="en-US" sz="2400">
                <a:latin typeface="楷体_GB2312" pitchFamily="49" charset="-122"/>
              </a:rPr>
              <a:t>银行家算法之例</a:t>
            </a:r>
          </a:p>
        </p:txBody>
      </p:sp>
      <p:sp>
        <p:nvSpPr>
          <p:cNvPr id="63495" name="TextBox 1"/>
          <p:cNvSpPr txBox="1">
            <a:spLocks noChangeArrowheads="1"/>
          </p:cNvSpPr>
          <p:nvPr/>
        </p:nvSpPr>
        <p:spPr bwMode="auto">
          <a:xfrm>
            <a:off x="6096000" y="2849563"/>
            <a:ext cx="259080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400"/>
              <a:t>系统当前可分配资源数（剩余）</a:t>
            </a:r>
            <a:endParaRPr lang="en-US" altLang="zh-CN" sz="2400"/>
          </a:p>
          <a:p>
            <a:pPr eaLnBrk="1" hangingPunct="1">
              <a:buFontTx/>
              <a:buNone/>
            </a:pPr>
            <a:r>
              <a:rPr lang="en-US" altLang="zh-CN" sz="2400"/>
              <a:t>3 3 2</a:t>
            </a:r>
          </a:p>
          <a:p>
            <a:pPr eaLnBrk="1" hangingPunct="1">
              <a:buFontTx/>
              <a:buNone/>
            </a:pPr>
            <a:r>
              <a:rPr lang="zh-CN" altLang="en-US" sz="2400"/>
              <a:t>分配给</a:t>
            </a:r>
            <a:r>
              <a:rPr lang="en-US" altLang="zh-CN" sz="2400">
                <a:solidFill>
                  <a:srgbClr val="0000FF"/>
                </a:solidFill>
              </a:rPr>
              <a:t>P1</a:t>
            </a:r>
            <a:r>
              <a:rPr lang="en-US" altLang="zh-CN" sz="2400"/>
              <a:t> </a:t>
            </a:r>
            <a:r>
              <a:rPr lang="en-US" altLang="zh-CN" sz="2400">
                <a:solidFill>
                  <a:srgbClr val="FF0000"/>
                </a:solidFill>
              </a:rPr>
              <a:t>1 2 2</a:t>
            </a:r>
          </a:p>
          <a:p>
            <a:pPr eaLnBrk="1" hangingPunct="1">
              <a:buFontTx/>
              <a:buNone/>
            </a:pPr>
            <a:r>
              <a:rPr lang="zh-CN" altLang="en-US" sz="2400"/>
              <a:t>剩余</a:t>
            </a:r>
            <a:r>
              <a:rPr lang="en-US" altLang="zh-CN" sz="2400">
                <a:solidFill>
                  <a:srgbClr val="FF0000"/>
                </a:solidFill>
              </a:rPr>
              <a:t>2 1 0</a:t>
            </a:r>
            <a:endParaRPr lang="zh-CN" altLang="en-US" sz="2400">
              <a:solidFill>
                <a:srgbClr val="FF0000"/>
              </a:solidFill>
            </a:endParaRPr>
          </a:p>
        </p:txBody>
      </p:sp>
      <p:graphicFrame>
        <p:nvGraphicFramePr>
          <p:cNvPr id="9" name="Group 20"/>
          <p:cNvGraphicFramePr>
            <a:graphicFrameLocks noGrp="1"/>
          </p:cNvGraphicFramePr>
          <p:nvPr/>
        </p:nvGraphicFramePr>
        <p:xfrm>
          <a:off x="800100" y="2895600"/>
          <a:ext cx="4800600" cy="3328988"/>
        </p:xfrm>
        <a:graphic>
          <a:graphicData uri="http://schemas.openxmlformats.org/drawingml/2006/table">
            <a:tbl>
              <a:tblPr/>
              <a:tblGrid>
                <a:gridCol w="793630"/>
                <a:gridCol w="1111370"/>
                <a:gridCol w="1219200"/>
                <a:gridCol w="1676400"/>
              </a:tblGrid>
              <a:tr h="823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进 程 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最 大 需 求 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已 分 配 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还需要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59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7 5 3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3 2 2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9 0 2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2 2 2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4 3 3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0 1 0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2 0 0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3 0 2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2 1 1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0 0 2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7 4 3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1 2 2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6 0 0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0 1 1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4 3 1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513" name="TextBox 1"/>
          <p:cNvSpPr txBox="1">
            <a:spLocks noChangeArrowheads="1"/>
          </p:cNvSpPr>
          <p:nvPr/>
        </p:nvSpPr>
        <p:spPr bwMode="auto">
          <a:xfrm>
            <a:off x="6172200" y="4911725"/>
            <a:ext cx="2514600" cy="134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>
                <a:solidFill>
                  <a:srgbClr val="0000FF"/>
                </a:solidFill>
              </a:rPr>
              <a:t>P1</a:t>
            </a:r>
            <a:r>
              <a:rPr lang="zh-CN" altLang="en-US" sz="2400"/>
              <a:t>执行完后，释放资源。剩余</a:t>
            </a:r>
            <a:r>
              <a:rPr lang="en-US" altLang="zh-CN" sz="2400">
                <a:solidFill>
                  <a:srgbClr val="FF0000"/>
                </a:solidFill>
              </a:rPr>
              <a:t>2+3 1+2 0+2 </a:t>
            </a:r>
          </a:p>
          <a:p>
            <a:pPr eaLnBrk="1" hangingPunct="1">
              <a:buFontTx/>
              <a:buNone/>
            </a:pPr>
            <a:r>
              <a:rPr lang="en-US" altLang="zh-CN" sz="2400">
                <a:solidFill>
                  <a:srgbClr val="FF0000"/>
                </a:solidFill>
              </a:rPr>
              <a:t>= 5 3 2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4"/>
          <p:cNvSpPr txBox="1">
            <a:spLocks noChangeArrowheads="1"/>
          </p:cNvSpPr>
          <p:nvPr/>
        </p:nvSpPr>
        <p:spPr bwMode="auto">
          <a:xfrm>
            <a:off x="2667000" y="6400800"/>
            <a:ext cx="4275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楷体_GB2312" pitchFamily="49" charset="-122"/>
              </a:rPr>
              <a:t>图 </a:t>
            </a:r>
            <a:r>
              <a:rPr lang="en-US" altLang="zh-CN" sz="2400">
                <a:latin typeface="楷体_GB2312" pitchFamily="49" charset="-122"/>
              </a:rPr>
              <a:t>3-16 </a:t>
            </a:r>
            <a:r>
              <a:rPr lang="en-US" altLang="zh-CN" sz="2400" i="1">
                <a:latin typeface="楷体_GB2312" pitchFamily="49" charset="-122"/>
              </a:rPr>
              <a:t>T</a:t>
            </a:r>
            <a:r>
              <a:rPr lang="en-US" altLang="zh-CN" sz="2400" baseline="-25000">
                <a:latin typeface="楷体_GB2312" pitchFamily="49" charset="-122"/>
              </a:rPr>
              <a:t>0</a:t>
            </a:r>
            <a:r>
              <a:rPr lang="zh-CN" altLang="en-US" sz="2400">
                <a:latin typeface="楷体_GB2312" pitchFamily="49" charset="-122"/>
              </a:rPr>
              <a:t>时刻的资源分配表</a:t>
            </a:r>
            <a:r>
              <a:rPr lang="zh-CN" altLang="en-US" sz="2400" b="0">
                <a:latin typeface="楷体_GB2312" pitchFamily="49" charset="-122"/>
              </a:rPr>
              <a:t> </a:t>
            </a:r>
          </a:p>
        </p:txBody>
      </p:sp>
      <p:sp>
        <p:nvSpPr>
          <p:cNvPr id="64515" name="Text Box 6"/>
          <p:cNvSpPr txBox="1">
            <a:spLocks noChangeArrowheads="1"/>
          </p:cNvSpPr>
          <p:nvPr/>
        </p:nvSpPr>
        <p:spPr bwMode="auto">
          <a:xfrm>
            <a:off x="533400" y="838200"/>
            <a:ext cx="431641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/>
              <a:t>3.6.3 </a:t>
            </a:r>
            <a:r>
              <a:rPr lang="zh-CN" altLang="en-US" sz="2400"/>
              <a:t>利用银行家算法避免死锁</a:t>
            </a:r>
          </a:p>
        </p:txBody>
      </p:sp>
      <p:sp>
        <p:nvSpPr>
          <p:cNvPr id="64516" name="Rectangle 7"/>
          <p:cNvSpPr>
            <a:spLocks noChangeArrowheads="1"/>
          </p:cNvSpPr>
          <p:nvPr/>
        </p:nvSpPr>
        <p:spPr bwMode="auto">
          <a:xfrm>
            <a:off x="457200" y="274638"/>
            <a:ext cx="76962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bg1"/>
                </a:solidFill>
              </a:rPr>
              <a:t>3.6  </a:t>
            </a:r>
            <a:r>
              <a:rPr lang="zh-CN" altLang="en-US">
                <a:solidFill>
                  <a:schemeClr val="bg1"/>
                </a:solidFill>
              </a:rPr>
              <a:t>预防死锁的方法</a:t>
            </a:r>
          </a:p>
        </p:txBody>
      </p:sp>
      <p:sp>
        <p:nvSpPr>
          <p:cNvPr id="64517" name="Text Box 9"/>
          <p:cNvSpPr txBox="1">
            <a:spLocks noChangeArrowheads="1"/>
          </p:cNvSpPr>
          <p:nvPr/>
        </p:nvSpPr>
        <p:spPr bwMode="auto">
          <a:xfrm>
            <a:off x="593725" y="1216025"/>
            <a:ext cx="2790825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>
                <a:latin typeface="楷体_GB2312" pitchFamily="49" charset="-122"/>
              </a:rPr>
              <a:t>4. </a:t>
            </a:r>
            <a:r>
              <a:rPr lang="zh-CN" altLang="en-US" sz="2400">
                <a:latin typeface="楷体_GB2312" pitchFamily="49" charset="-122"/>
              </a:rPr>
              <a:t>银行家算法之例</a:t>
            </a:r>
          </a:p>
        </p:txBody>
      </p:sp>
      <p:sp>
        <p:nvSpPr>
          <p:cNvPr id="64518" name="TextBox 1"/>
          <p:cNvSpPr txBox="1">
            <a:spLocks noChangeArrowheads="1"/>
          </p:cNvSpPr>
          <p:nvPr/>
        </p:nvSpPr>
        <p:spPr bwMode="auto">
          <a:xfrm>
            <a:off x="6096000" y="2133600"/>
            <a:ext cx="259080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400"/>
              <a:t>系统当前可分配资源数（剩余）</a:t>
            </a:r>
            <a:endParaRPr lang="en-US" altLang="zh-CN" sz="2400"/>
          </a:p>
          <a:p>
            <a:pPr eaLnBrk="1" hangingPunct="1">
              <a:buFontTx/>
              <a:buNone/>
            </a:pPr>
            <a:r>
              <a:rPr lang="en-US" altLang="zh-CN" sz="2400"/>
              <a:t>5 3 2</a:t>
            </a:r>
          </a:p>
          <a:p>
            <a:pPr eaLnBrk="1" hangingPunct="1">
              <a:buFontTx/>
              <a:buNone/>
            </a:pPr>
            <a:r>
              <a:rPr lang="zh-CN" altLang="en-US" sz="2400"/>
              <a:t>分配给</a:t>
            </a:r>
            <a:r>
              <a:rPr lang="en-US" altLang="zh-CN" sz="2400">
                <a:solidFill>
                  <a:srgbClr val="0000FF"/>
                </a:solidFill>
              </a:rPr>
              <a:t>P3</a:t>
            </a:r>
            <a:r>
              <a:rPr lang="en-US" altLang="zh-CN" sz="2400"/>
              <a:t> </a:t>
            </a:r>
            <a:r>
              <a:rPr lang="en-US" altLang="zh-CN" sz="2400">
                <a:solidFill>
                  <a:srgbClr val="FF0000"/>
                </a:solidFill>
              </a:rPr>
              <a:t>0 1 1</a:t>
            </a:r>
          </a:p>
          <a:p>
            <a:pPr eaLnBrk="1" hangingPunct="1">
              <a:buFontTx/>
              <a:buNone/>
            </a:pPr>
            <a:r>
              <a:rPr lang="zh-CN" altLang="en-US" sz="2400"/>
              <a:t>剩余</a:t>
            </a:r>
            <a:r>
              <a:rPr lang="en-US" altLang="zh-CN" sz="2400">
                <a:solidFill>
                  <a:srgbClr val="FF0000"/>
                </a:solidFill>
              </a:rPr>
              <a:t>5 2 1</a:t>
            </a:r>
            <a:endParaRPr lang="zh-CN" altLang="en-US" sz="2400">
              <a:solidFill>
                <a:srgbClr val="FF0000"/>
              </a:solidFill>
            </a:endParaRPr>
          </a:p>
        </p:txBody>
      </p:sp>
      <p:graphicFrame>
        <p:nvGraphicFramePr>
          <p:cNvPr id="9" name="Group 20"/>
          <p:cNvGraphicFramePr>
            <a:graphicFrameLocks noGrp="1"/>
          </p:cNvGraphicFramePr>
          <p:nvPr/>
        </p:nvGraphicFramePr>
        <p:xfrm>
          <a:off x="631825" y="2081213"/>
          <a:ext cx="4800600" cy="2889424"/>
        </p:xfrm>
        <a:graphic>
          <a:graphicData uri="http://schemas.openxmlformats.org/drawingml/2006/table">
            <a:tbl>
              <a:tblPr/>
              <a:tblGrid>
                <a:gridCol w="793630"/>
                <a:gridCol w="1111370"/>
                <a:gridCol w="1219200"/>
                <a:gridCol w="1676400"/>
              </a:tblGrid>
              <a:tr h="8228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进 程 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最 大 需 求 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已 分 配 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还需要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66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7 5 3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9 0 2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2 2 2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4 3 3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0 1 0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3 0 2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2 1 1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0 0 2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7 4 3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6 0 0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0 1 1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4 3 1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4536" name="TextBox 1"/>
          <p:cNvSpPr txBox="1">
            <a:spLocks noChangeArrowheads="1"/>
          </p:cNvSpPr>
          <p:nvPr/>
        </p:nvSpPr>
        <p:spPr bwMode="auto">
          <a:xfrm>
            <a:off x="6197600" y="4114800"/>
            <a:ext cx="2514600" cy="134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/>
              <a:t>P1</a:t>
            </a:r>
            <a:r>
              <a:rPr lang="zh-CN" altLang="en-US" sz="2400"/>
              <a:t>执行完后，释放资源。剩余</a:t>
            </a:r>
            <a:r>
              <a:rPr lang="en-US" altLang="zh-CN" sz="2400">
                <a:solidFill>
                  <a:srgbClr val="FF0000"/>
                </a:solidFill>
              </a:rPr>
              <a:t>5+2 2+2 1+2 </a:t>
            </a:r>
          </a:p>
          <a:p>
            <a:pPr eaLnBrk="1" hangingPunct="1">
              <a:buFontTx/>
              <a:buNone/>
            </a:pPr>
            <a:r>
              <a:rPr lang="en-US" altLang="zh-CN" sz="2400">
                <a:solidFill>
                  <a:srgbClr val="FF0000"/>
                </a:solidFill>
              </a:rPr>
              <a:t>= 7 4 3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4"/>
          <p:cNvSpPr txBox="1">
            <a:spLocks noChangeArrowheads="1"/>
          </p:cNvSpPr>
          <p:nvPr/>
        </p:nvSpPr>
        <p:spPr bwMode="auto">
          <a:xfrm>
            <a:off x="2667000" y="6400800"/>
            <a:ext cx="4275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楷体_GB2312" pitchFamily="49" charset="-122"/>
              </a:rPr>
              <a:t>图 </a:t>
            </a:r>
            <a:r>
              <a:rPr lang="en-US" altLang="zh-CN" sz="2400">
                <a:latin typeface="楷体_GB2312" pitchFamily="49" charset="-122"/>
              </a:rPr>
              <a:t>3-16 </a:t>
            </a:r>
            <a:r>
              <a:rPr lang="en-US" altLang="zh-CN" sz="2400" i="1">
                <a:latin typeface="楷体_GB2312" pitchFamily="49" charset="-122"/>
              </a:rPr>
              <a:t>T</a:t>
            </a:r>
            <a:r>
              <a:rPr lang="en-US" altLang="zh-CN" sz="2400" baseline="-25000">
                <a:latin typeface="楷体_GB2312" pitchFamily="49" charset="-122"/>
              </a:rPr>
              <a:t>0</a:t>
            </a:r>
            <a:r>
              <a:rPr lang="zh-CN" altLang="en-US" sz="2400">
                <a:latin typeface="楷体_GB2312" pitchFamily="49" charset="-122"/>
              </a:rPr>
              <a:t>时刻的资源分配表</a:t>
            </a:r>
            <a:r>
              <a:rPr lang="zh-CN" altLang="en-US" sz="2400" b="0">
                <a:latin typeface="楷体_GB2312" pitchFamily="49" charset="-122"/>
              </a:rPr>
              <a:t> </a:t>
            </a:r>
          </a:p>
        </p:txBody>
      </p:sp>
      <p:sp>
        <p:nvSpPr>
          <p:cNvPr id="65539" name="Text Box 6"/>
          <p:cNvSpPr txBox="1">
            <a:spLocks noChangeArrowheads="1"/>
          </p:cNvSpPr>
          <p:nvPr/>
        </p:nvSpPr>
        <p:spPr bwMode="auto">
          <a:xfrm>
            <a:off x="533400" y="838200"/>
            <a:ext cx="431641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/>
              <a:t>3.6.3 </a:t>
            </a:r>
            <a:r>
              <a:rPr lang="zh-CN" altLang="en-US" sz="2400"/>
              <a:t>利用银行家算法避免死锁</a:t>
            </a:r>
          </a:p>
        </p:txBody>
      </p:sp>
      <p:sp>
        <p:nvSpPr>
          <p:cNvPr id="65540" name="Rectangle 7"/>
          <p:cNvSpPr>
            <a:spLocks noChangeArrowheads="1"/>
          </p:cNvSpPr>
          <p:nvPr/>
        </p:nvSpPr>
        <p:spPr bwMode="auto">
          <a:xfrm>
            <a:off x="457200" y="274638"/>
            <a:ext cx="76962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bg1"/>
                </a:solidFill>
              </a:rPr>
              <a:t>3.6  </a:t>
            </a:r>
            <a:r>
              <a:rPr lang="zh-CN" altLang="en-US">
                <a:solidFill>
                  <a:schemeClr val="bg1"/>
                </a:solidFill>
              </a:rPr>
              <a:t>预防死锁的方法</a:t>
            </a:r>
          </a:p>
        </p:txBody>
      </p:sp>
      <p:sp>
        <p:nvSpPr>
          <p:cNvPr id="65541" name="Text Box 9"/>
          <p:cNvSpPr txBox="1">
            <a:spLocks noChangeArrowheads="1"/>
          </p:cNvSpPr>
          <p:nvPr/>
        </p:nvSpPr>
        <p:spPr bwMode="auto">
          <a:xfrm>
            <a:off x="593725" y="1216025"/>
            <a:ext cx="2790825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>
                <a:latin typeface="楷体_GB2312" pitchFamily="49" charset="-122"/>
              </a:rPr>
              <a:t>4. </a:t>
            </a:r>
            <a:r>
              <a:rPr lang="zh-CN" altLang="en-US" sz="2400">
                <a:latin typeface="楷体_GB2312" pitchFamily="49" charset="-122"/>
              </a:rPr>
              <a:t>银行家算法之例</a:t>
            </a:r>
          </a:p>
        </p:txBody>
      </p:sp>
      <p:sp>
        <p:nvSpPr>
          <p:cNvPr id="65542" name="TextBox 1"/>
          <p:cNvSpPr txBox="1">
            <a:spLocks noChangeArrowheads="1"/>
          </p:cNvSpPr>
          <p:nvPr/>
        </p:nvSpPr>
        <p:spPr bwMode="auto">
          <a:xfrm>
            <a:off x="6096000" y="1238250"/>
            <a:ext cx="259080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400"/>
              <a:t>系统当前可分配资源数（剩余）</a:t>
            </a:r>
            <a:endParaRPr lang="en-US" altLang="zh-CN" sz="2400"/>
          </a:p>
          <a:p>
            <a:pPr eaLnBrk="1" hangingPunct="1">
              <a:buFontTx/>
              <a:buNone/>
            </a:pPr>
            <a:r>
              <a:rPr lang="en-US" altLang="zh-CN" sz="2400"/>
              <a:t>7 4 3</a:t>
            </a:r>
          </a:p>
          <a:p>
            <a:pPr eaLnBrk="1" hangingPunct="1">
              <a:buFontTx/>
              <a:buNone/>
            </a:pPr>
            <a:r>
              <a:rPr lang="zh-CN" altLang="en-US" sz="2400"/>
              <a:t>分配给</a:t>
            </a:r>
            <a:r>
              <a:rPr lang="en-US" altLang="zh-CN" sz="2400">
                <a:solidFill>
                  <a:srgbClr val="0000FF"/>
                </a:solidFill>
              </a:rPr>
              <a:t>P1</a:t>
            </a:r>
            <a:r>
              <a:rPr lang="en-US" altLang="zh-CN" sz="2400"/>
              <a:t> </a:t>
            </a:r>
            <a:r>
              <a:rPr lang="en-US" altLang="zh-CN" sz="2400">
                <a:solidFill>
                  <a:srgbClr val="FF0000"/>
                </a:solidFill>
              </a:rPr>
              <a:t>7 4 3</a:t>
            </a:r>
          </a:p>
          <a:p>
            <a:pPr eaLnBrk="1" hangingPunct="1">
              <a:buFontTx/>
              <a:buNone/>
            </a:pPr>
            <a:r>
              <a:rPr lang="zh-CN" altLang="en-US" sz="2400"/>
              <a:t>剩余</a:t>
            </a:r>
            <a:r>
              <a:rPr lang="en-US" altLang="zh-CN" sz="2400">
                <a:solidFill>
                  <a:srgbClr val="FF0000"/>
                </a:solidFill>
              </a:rPr>
              <a:t>0 0 0</a:t>
            </a:r>
            <a:endParaRPr lang="zh-CN" altLang="en-US" sz="2400">
              <a:solidFill>
                <a:srgbClr val="FF0000"/>
              </a:solidFill>
            </a:endParaRPr>
          </a:p>
        </p:txBody>
      </p:sp>
      <p:graphicFrame>
        <p:nvGraphicFramePr>
          <p:cNvPr id="9" name="Group 20"/>
          <p:cNvGraphicFramePr>
            <a:graphicFrameLocks noGrp="1"/>
          </p:cNvGraphicFramePr>
          <p:nvPr/>
        </p:nvGraphicFramePr>
        <p:xfrm>
          <a:off x="631825" y="2081213"/>
          <a:ext cx="4800600" cy="2451100"/>
        </p:xfrm>
        <a:graphic>
          <a:graphicData uri="http://schemas.openxmlformats.org/drawingml/2006/table">
            <a:tbl>
              <a:tblPr/>
              <a:tblGrid>
                <a:gridCol w="793630"/>
                <a:gridCol w="1111370"/>
                <a:gridCol w="1219200"/>
                <a:gridCol w="1676400"/>
              </a:tblGrid>
              <a:tr h="8231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进 程 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最 大 需 求 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已 分 配 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还需要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279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7 5 3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9 0 2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4 3 3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0 1 0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3 0 2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0 0 2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7 4 3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6 0 0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4 3 1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5560" name="TextBox 1"/>
          <p:cNvSpPr txBox="1">
            <a:spLocks noChangeArrowheads="1"/>
          </p:cNvSpPr>
          <p:nvPr/>
        </p:nvSpPr>
        <p:spPr bwMode="auto">
          <a:xfrm>
            <a:off x="6172200" y="3079750"/>
            <a:ext cx="2514600" cy="134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/>
              <a:t>P1</a:t>
            </a:r>
            <a:r>
              <a:rPr lang="zh-CN" altLang="en-US" sz="2400"/>
              <a:t>执行完后，释放资源。剩余</a:t>
            </a:r>
            <a:r>
              <a:rPr lang="en-US" altLang="zh-CN" sz="2400">
                <a:solidFill>
                  <a:srgbClr val="FF0000"/>
                </a:solidFill>
              </a:rPr>
              <a:t>0+7 0+5 0+3 </a:t>
            </a:r>
          </a:p>
          <a:p>
            <a:pPr eaLnBrk="1" hangingPunct="1">
              <a:buFontTx/>
              <a:buNone/>
            </a:pPr>
            <a:r>
              <a:rPr lang="en-US" altLang="zh-CN" sz="2400">
                <a:solidFill>
                  <a:srgbClr val="FF0000"/>
                </a:solidFill>
              </a:rPr>
              <a:t>= 7 5 3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65561" name="TextBox 1"/>
          <p:cNvSpPr txBox="1">
            <a:spLocks noChangeArrowheads="1"/>
          </p:cNvSpPr>
          <p:nvPr/>
        </p:nvSpPr>
        <p:spPr bwMode="auto">
          <a:xfrm>
            <a:off x="641350" y="4705350"/>
            <a:ext cx="565785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400"/>
              <a:t>分配资源给</a:t>
            </a:r>
            <a:r>
              <a:rPr lang="en-US" altLang="zh-CN" sz="2400"/>
              <a:t>P2</a:t>
            </a:r>
            <a:r>
              <a:rPr lang="zh-CN" altLang="en-US" sz="2400"/>
              <a:t>，</a:t>
            </a:r>
            <a:r>
              <a:rPr lang="en-US" altLang="zh-CN" sz="2400"/>
              <a:t>P2</a:t>
            </a:r>
            <a:r>
              <a:rPr lang="zh-CN" altLang="en-US" sz="2400"/>
              <a:t>执行完后剩余</a:t>
            </a:r>
            <a:r>
              <a:rPr lang="en-US" altLang="zh-CN" sz="2400"/>
              <a:t>10 5 5</a:t>
            </a:r>
          </a:p>
          <a:p>
            <a:pPr eaLnBrk="1" hangingPunct="1">
              <a:buFontTx/>
              <a:buNone/>
            </a:pPr>
            <a:r>
              <a:rPr lang="zh-CN" altLang="en-US" sz="2400"/>
              <a:t>分配资源给</a:t>
            </a:r>
            <a:r>
              <a:rPr lang="en-US" altLang="zh-CN" sz="2400"/>
              <a:t>P4</a:t>
            </a:r>
            <a:r>
              <a:rPr lang="zh-CN" altLang="en-US" sz="2400"/>
              <a:t>，</a:t>
            </a:r>
            <a:r>
              <a:rPr lang="en-US" altLang="zh-CN" sz="2400"/>
              <a:t>P4</a:t>
            </a:r>
            <a:r>
              <a:rPr lang="zh-CN" altLang="en-US" sz="2400"/>
              <a:t>执行完后剩余</a:t>
            </a:r>
            <a:r>
              <a:rPr lang="en-US" altLang="zh-CN" sz="2400"/>
              <a:t>10 5 7</a:t>
            </a:r>
            <a:endParaRPr lang="zh-CN" altLang="en-US" sz="2400"/>
          </a:p>
        </p:txBody>
      </p:sp>
      <p:sp>
        <p:nvSpPr>
          <p:cNvPr id="65562" name="TextBox 2"/>
          <p:cNvSpPr txBox="1">
            <a:spLocks noChangeArrowheads="1"/>
          </p:cNvSpPr>
          <p:nvPr/>
        </p:nvSpPr>
        <p:spPr bwMode="auto">
          <a:xfrm>
            <a:off x="762000" y="5475288"/>
            <a:ext cx="394652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400"/>
              <a:t>安全序列：</a:t>
            </a:r>
            <a:r>
              <a:rPr lang="en-US" altLang="zh-CN" sz="2400"/>
              <a:t>P1 P3 P0 P2 P4</a:t>
            </a:r>
            <a:endParaRPr lang="zh-CN" altLang="en-US" sz="2400"/>
          </a:p>
        </p:txBody>
      </p:sp>
      <p:sp>
        <p:nvSpPr>
          <p:cNvPr id="65563" name="TextBox 10"/>
          <p:cNvSpPr txBox="1">
            <a:spLocks noChangeArrowheads="1"/>
          </p:cNvSpPr>
          <p:nvPr/>
        </p:nvSpPr>
        <p:spPr bwMode="auto">
          <a:xfrm>
            <a:off x="762000" y="5861050"/>
            <a:ext cx="296862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400">
                <a:solidFill>
                  <a:srgbClr val="0000FF"/>
                </a:solidFill>
              </a:rPr>
              <a:t>注：安全序列不唯一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zh-CN" sz="3200" smtClean="0"/>
              <a:t>3.7  </a:t>
            </a:r>
            <a:r>
              <a:rPr kumimoji="1" lang="zh-CN" altLang="en-US" sz="3200" smtClean="0"/>
              <a:t>死锁的检测与解除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229600" cy="4471988"/>
          </a:xfrm>
        </p:spPr>
        <p:txBody>
          <a:bodyPr/>
          <a:lstStyle/>
          <a:p>
            <a:pPr marL="0" indent="0" eaLnBrk="1" hangingPunct="1">
              <a:buFontTx/>
              <a:buNone/>
              <a:tabLst>
                <a:tab pos="0" algn="l"/>
              </a:tabLst>
            </a:pPr>
            <a:r>
              <a:rPr lang="zh-CN" altLang="en-US" sz="2400" smtClean="0">
                <a:latin typeface="楷体_GB2312" pitchFamily="49" charset="-122"/>
              </a:rPr>
              <a:t>当系统为进程分配资源时，若未采取任何限制性措施，系统还可提供检测和解除死锁的手段，为此，系统必须做到：</a:t>
            </a:r>
          </a:p>
          <a:p>
            <a:pPr marL="0" indent="0" eaLnBrk="1" hangingPunct="1">
              <a:buClr>
                <a:srgbClr val="0000FF"/>
              </a:buClr>
              <a:buFont typeface="Wingdings" pitchFamily="2" charset="2"/>
              <a:buChar char="n"/>
              <a:tabLst>
                <a:tab pos="0" algn="l"/>
              </a:tabLst>
            </a:pPr>
            <a:r>
              <a:rPr lang="zh-CN" altLang="en-US" sz="2400" smtClean="0">
                <a:latin typeface="楷体_GB2312" pitchFamily="49" charset="-122"/>
              </a:rPr>
              <a:t>保存有关资源的请求和分配信息；</a:t>
            </a:r>
          </a:p>
          <a:p>
            <a:pPr marL="0" indent="0" eaLnBrk="1" hangingPunct="1">
              <a:buClr>
                <a:srgbClr val="0000FF"/>
              </a:buClr>
              <a:buFont typeface="Wingdings" pitchFamily="2" charset="2"/>
              <a:buChar char="n"/>
              <a:tabLst>
                <a:tab pos="0" algn="l"/>
              </a:tabLst>
            </a:pPr>
            <a:r>
              <a:rPr lang="zh-CN" altLang="en-US" sz="2400" smtClean="0">
                <a:latin typeface="楷体_GB2312" pitchFamily="49" charset="-122"/>
              </a:rPr>
              <a:t>提供一种算法，以利用这些信息来检测系统是否已进入死锁状态。</a:t>
            </a:r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441325" y="860425"/>
            <a:ext cx="2478088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4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4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4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/>
              <a:t>3.7.1 </a:t>
            </a:r>
            <a:r>
              <a:rPr lang="zh-CN" altLang="en-US" sz="2400"/>
              <a:t>死锁的检测</a:t>
            </a:r>
          </a:p>
        </p:txBody>
      </p:sp>
      <p:graphicFrame>
        <p:nvGraphicFramePr>
          <p:cNvPr id="66565" name="Object 5"/>
          <p:cNvGraphicFramePr>
            <a:graphicFrameLocks noChangeAspect="1"/>
          </p:cNvGraphicFramePr>
          <p:nvPr/>
        </p:nvGraphicFramePr>
        <p:xfrm>
          <a:off x="4114800" y="3200400"/>
          <a:ext cx="3505200" cy="317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10" name="VISIO" r:id="rId5" imgW="1493520" imgH="1348740" progId="Visio.Drawing.4">
                  <p:embed/>
                </p:oleObj>
              </mc:Choice>
              <mc:Fallback>
                <p:oleObj name="VISIO" r:id="rId5" imgW="1493520" imgH="1348740" progId="Visio.Drawing.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200400"/>
                        <a:ext cx="3505200" cy="317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6" name="Text Box 6"/>
          <p:cNvSpPr txBox="1">
            <a:spLocks noChangeArrowheads="1"/>
          </p:cNvSpPr>
          <p:nvPr/>
        </p:nvSpPr>
        <p:spPr bwMode="auto">
          <a:xfrm>
            <a:off x="3554413" y="6165850"/>
            <a:ext cx="4938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4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4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4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楷体_GB2312" pitchFamily="49" charset="-122"/>
              </a:rPr>
              <a:t>图 </a:t>
            </a:r>
            <a:r>
              <a:rPr lang="en-US" altLang="zh-CN" sz="2400">
                <a:latin typeface="楷体_GB2312" pitchFamily="49" charset="-122"/>
              </a:rPr>
              <a:t>3-20 </a:t>
            </a:r>
            <a:r>
              <a:rPr lang="zh-CN" altLang="en-US" sz="2400">
                <a:latin typeface="楷体_GB2312" pitchFamily="49" charset="-122"/>
              </a:rPr>
              <a:t>每类资源有多个时的情况 </a:t>
            </a:r>
          </a:p>
        </p:txBody>
      </p:sp>
      <p:sp>
        <p:nvSpPr>
          <p:cNvPr id="66567" name="Text Box 7"/>
          <p:cNvSpPr txBox="1">
            <a:spLocks noChangeArrowheads="1"/>
          </p:cNvSpPr>
          <p:nvPr/>
        </p:nvSpPr>
        <p:spPr bwMode="auto">
          <a:xfrm>
            <a:off x="457200" y="3657600"/>
            <a:ext cx="1970088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4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4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4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/>
              <a:t>1 </a:t>
            </a:r>
            <a:r>
              <a:rPr lang="zh-CN" altLang="en-US" sz="2400"/>
              <a:t>资源分配图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先礼后兵：死锁检测与修复</a:t>
            </a:r>
          </a:p>
        </p:txBody>
      </p:sp>
      <p:sp>
        <p:nvSpPr>
          <p:cNvPr id="471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死锁检测</a:t>
            </a:r>
          </a:p>
        </p:txBody>
      </p:sp>
      <p:pic>
        <p:nvPicPr>
          <p:cNvPr id="4710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3" y="1905000"/>
            <a:ext cx="7305675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9" name="TextBox 3"/>
          <p:cNvSpPr txBox="1">
            <a:spLocks noChangeArrowheads="1"/>
          </p:cNvSpPr>
          <p:nvPr/>
        </p:nvSpPr>
        <p:spPr bwMode="auto">
          <a:xfrm>
            <a:off x="1524000" y="5562600"/>
            <a:ext cx="572452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b="1"/>
              <a:t>从资源关系图上判断死锁的发生并不容易</a:t>
            </a:r>
          </a:p>
        </p:txBody>
      </p:sp>
    </p:spTree>
    <p:extLst>
      <p:ext uri="{BB962C8B-B14F-4D97-AF65-F5344CB8AC3E}">
        <p14:creationId xmlns:p14="http://schemas.microsoft.com/office/powerpoint/2010/main" val="47474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3"/>
          <p:cNvSpPr txBox="1">
            <a:spLocks noChangeArrowheads="1"/>
          </p:cNvSpPr>
          <p:nvPr/>
        </p:nvSpPr>
        <p:spPr bwMode="auto">
          <a:xfrm>
            <a:off x="2743200" y="6172200"/>
            <a:ext cx="3941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楷体_GB2312" pitchFamily="49" charset="-122"/>
              </a:rPr>
              <a:t>图 </a:t>
            </a:r>
            <a:r>
              <a:rPr lang="en-US" altLang="zh-CN" sz="2400">
                <a:latin typeface="楷体_GB2312" pitchFamily="49" charset="-122"/>
              </a:rPr>
              <a:t>3-20 </a:t>
            </a:r>
            <a:r>
              <a:rPr lang="zh-CN" altLang="en-US" sz="2400">
                <a:latin typeface="楷体_GB2312" pitchFamily="49" charset="-122"/>
              </a:rPr>
              <a:t>资源分配图的简化</a:t>
            </a:r>
            <a:r>
              <a:rPr lang="zh-CN" altLang="en-US" sz="2400"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graphicFrame>
        <p:nvGraphicFramePr>
          <p:cNvPr id="67587" name="Object 4"/>
          <p:cNvGraphicFramePr>
            <a:graphicFrameLocks noChangeAspect="1"/>
          </p:cNvGraphicFramePr>
          <p:nvPr/>
        </p:nvGraphicFramePr>
        <p:xfrm>
          <a:off x="0" y="2895600"/>
          <a:ext cx="9144000" cy="308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34" name="VISIO" r:id="rId4" imgW="4572000" imgH="1539240" progId="Visio.Drawing.4">
                  <p:embed/>
                </p:oleObj>
              </mc:Choice>
              <mc:Fallback>
                <p:oleObj name="VISIO" r:id="rId4" imgW="4572000" imgH="1539240" progId="Visio.Drawing.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895600"/>
                        <a:ext cx="9144000" cy="308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8" name="Text Box 5"/>
          <p:cNvSpPr txBox="1">
            <a:spLocks noChangeArrowheads="1"/>
          </p:cNvSpPr>
          <p:nvPr/>
        </p:nvSpPr>
        <p:spPr bwMode="auto">
          <a:xfrm>
            <a:off x="457200" y="2057400"/>
            <a:ext cx="7848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楷体_GB2312" pitchFamily="49" charset="-122"/>
              </a:rPr>
              <a:t>S</a:t>
            </a:r>
            <a:r>
              <a:rPr lang="zh-CN" altLang="en-US" sz="2400">
                <a:latin typeface="楷体_GB2312" pitchFamily="49" charset="-122"/>
              </a:rPr>
              <a:t>为</a:t>
            </a:r>
            <a:r>
              <a:rPr lang="zh-CN" altLang="en-US" sz="2400">
                <a:solidFill>
                  <a:srgbClr val="3333CC"/>
                </a:solidFill>
                <a:latin typeface="楷体_GB2312" pitchFamily="49" charset="-122"/>
              </a:rPr>
              <a:t>死锁状态</a:t>
            </a:r>
            <a:r>
              <a:rPr lang="zh-CN" altLang="en-US" sz="2400">
                <a:latin typeface="楷体_GB2312" pitchFamily="49" charset="-122"/>
              </a:rPr>
              <a:t>的充分条件是：</a:t>
            </a:r>
            <a:r>
              <a:rPr lang="zh-CN" altLang="en-US" sz="2400">
                <a:solidFill>
                  <a:srgbClr val="3333CC"/>
                </a:solidFill>
                <a:latin typeface="楷体_GB2312" pitchFamily="49" charset="-122"/>
              </a:rPr>
              <a:t>当且仅当</a:t>
            </a:r>
            <a:r>
              <a:rPr lang="en-US" altLang="zh-CN" sz="2400">
                <a:latin typeface="楷体_GB2312" pitchFamily="49" charset="-122"/>
              </a:rPr>
              <a:t>S</a:t>
            </a:r>
            <a:r>
              <a:rPr lang="zh-CN" altLang="en-US" sz="2400">
                <a:latin typeface="楷体_GB2312" pitchFamily="49" charset="-122"/>
              </a:rPr>
              <a:t>状态的</a:t>
            </a:r>
            <a:r>
              <a:rPr lang="zh-CN" altLang="en-US" sz="2400">
                <a:solidFill>
                  <a:srgbClr val="3333CC"/>
                </a:solidFill>
                <a:latin typeface="楷体_GB2312" pitchFamily="49" charset="-122"/>
              </a:rPr>
              <a:t>资源分配图</a:t>
            </a:r>
            <a:r>
              <a:rPr lang="zh-CN" altLang="en-US" sz="2400">
                <a:latin typeface="楷体_GB2312" pitchFamily="49" charset="-122"/>
              </a:rPr>
              <a:t>是</a:t>
            </a:r>
            <a:r>
              <a:rPr lang="zh-CN" altLang="en-US" sz="2400">
                <a:solidFill>
                  <a:srgbClr val="3333CC"/>
                </a:solidFill>
                <a:latin typeface="楷体_GB2312" pitchFamily="49" charset="-122"/>
              </a:rPr>
              <a:t>不可完全简化的</a:t>
            </a:r>
          </a:p>
        </p:txBody>
      </p:sp>
      <p:sp>
        <p:nvSpPr>
          <p:cNvPr id="67589" name="Rectangle 6"/>
          <p:cNvSpPr>
            <a:spLocks noChangeArrowheads="1"/>
          </p:cNvSpPr>
          <p:nvPr/>
        </p:nvSpPr>
        <p:spPr bwMode="auto">
          <a:xfrm>
            <a:off x="457200" y="274638"/>
            <a:ext cx="76962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bg1"/>
                </a:solidFill>
              </a:rPr>
              <a:t>3.7  </a:t>
            </a:r>
            <a:r>
              <a:rPr lang="zh-CN" altLang="en-US">
                <a:solidFill>
                  <a:schemeClr val="bg1"/>
                </a:solidFill>
              </a:rPr>
              <a:t>死锁的检测与解除</a:t>
            </a:r>
          </a:p>
        </p:txBody>
      </p:sp>
      <p:sp>
        <p:nvSpPr>
          <p:cNvPr id="67590" name="Text Box 7"/>
          <p:cNvSpPr txBox="1">
            <a:spLocks noChangeArrowheads="1"/>
          </p:cNvSpPr>
          <p:nvPr/>
        </p:nvSpPr>
        <p:spPr bwMode="auto">
          <a:xfrm>
            <a:off x="441325" y="860425"/>
            <a:ext cx="2478088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/>
              <a:t>3.7.1 </a:t>
            </a:r>
            <a:r>
              <a:rPr lang="zh-CN" altLang="en-US" sz="2400"/>
              <a:t>死锁的检测</a:t>
            </a:r>
          </a:p>
        </p:txBody>
      </p:sp>
      <p:sp>
        <p:nvSpPr>
          <p:cNvPr id="67591" name="Text Box 8"/>
          <p:cNvSpPr txBox="1">
            <a:spLocks noChangeArrowheads="1"/>
          </p:cNvSpPr>
          <p:nvPr/>
        </p:nvSpPr>
        <p:spPr bwMode="auto">
          <a:xfrm>
            <a:off x="533400" y="1447800"/>
            <a:ext cx="1747838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/>
              <a:t>2  </a:t>
            </a:r>
            <a:r>
              <a:rPr lang="zh-CN" altLang="en-US" sz="2400"/>
              <a:t>死锁定理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5"/>
          <p:cNvSpPr>
            <a:spLocks noChangeArrowheads="1"/>
          </p:cNvSpPr>
          <p:nvPr/>
        </p:nvSpPr>
        <p:spPr bwMode="auto">
          <a:xfrm>
            <a:off x="457200" y="274638"/>
            <a:ext cx="76962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bg1"/>
                </a:solidFill>
              </a:rPr>
              <a:t>3.7  </a:t>
            </a:r>
            <a:r>
              <a:rPr lang="zh-CN" altLang="en-US">
                <a:solidFill>
                  <a:schemeClr val="bg1"/>
                </a:solidFill>
              </a:rPr>
              <a:t>死锁的检测与解除</a:t>
            </a:r>
          </a:p>
        </p:txBody>
      </p:sp>
      <p:sp>
        <p:nvSpPr>
          <p:cNvPr id="68611" name="Text Box 6"/>
          <p:cNvSpPr txBox="1">
            <a:spLocks noChangeArrowheads="1"/>
          </p:cNvSpPr>
          <p:nvPr/>
        </p:nvSpPr>
        <p:spPr bwMode="auto">
          <a:xfrm>
            <a:off x="441325" y="860425"/>
            <a:ext cx="2478088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/>
              <a:t>3.7.1 </a:t>
            </a:r>
            <a:r>
              <a:rPr lang="zh-CN" altLang="en-US" sz="2400"/>
              <a:t>死锁的检测</a:t>
            </a:r>
          </a:p>
        </p:txBody>
      </p:sp>
      <p:sp>
        <p:nvSpPr>
          <p:cNvPr id="68612" name="Text Box 7"/>
          <p:cNvSpPr txBox="1">
            <a:spLocks noChangeArrowheads="1"/>
          </p:cNvSpPr>
          <p:nvPr/>
        </p:nvSpPr>
        <p:spPr bwMode="auto">
          <a:xfrm>
            <a:off x="533400" y="1447800"/>
            <a:ext cx="35861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/>
              <a:t>3  </a:t>
            </a:r>
            <a:r>
              <a:rPr lang="zh-CN" altLang="en-US" sz="2400"/>
              <a:t>死锁检测中的数据结构</a:t>
            </a:r>
          </a:p>
        </p:txBody>
      </p:sp>
      <p:sp>
        <p:nvSpPr>
          <p:cNvPr id="68613" name="Rectangle 8"/>
          <p:cNvSpPr>
            <a:spLocks noChangeArrowheads="1"/>
          </p:cNvSpPr>
          <p:nvPr/>
        </p:nvSpPr>
        <p:spPr bwMode="auto">
          <a:xfrm>
            <a:off x="609600" y="1981200"/>
            <a:ext cx="8077200" cy="323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zh-CN" altLang="en-US" sz="2400"/>
              <a:t>可利用资源向量</a:t>
            </a:r>
            <a:r>
              <a:rPr lang="en-US" altLang="zh-CN" sz="2400">
                <a:solidFill>
                  <a:srgbClr val="0000FF"/>
                </a:solidFill>
              </a:rPr>
              <a:t>Available</a:t>
            </a:r>
            <a:r>
              <a:rPr lang="zh-CN" altLang="en-US" sz="2400"/>
              <a:t>，它表示了</a:t>
            </a:r>
            <a:r>
              <a:rPr lang="en-US" altLang="zh-CN" sz="2400">
                <a:solidFill>
                  <a:srgbClr val="0000FF"/>
                </a:solidFill>
              </a:rPr>
              <a:t>m</a:t>
            </a:r>
            <a:r>
              <a:rPr lang="zh-CN" altLang="en-US" sz="2400"/>
              <a:t>类资源中每一类资源的可用数目。</a:t>
            </a:r>
          </a:p>
          <a:p>
            <a:pPr eaLnBrk="1" hangingPunct="1">
              <a:buFontTx/>
              <a:buAutoNum type="arabicPeriod"/>
            </a:pPr>
            <a:r>
              <a:rPr lang="zh-CN" altLang="en-US" sz="2400"/>
              <a:t>把不占用资源的进程</a:t>
            </a:r>
            <a:r>
              <a:rPr lang="en-US" altLang="zh-CN" sz="2400"/>
              <a:t>(</a:t>
            </a:r>
            <a:r>
              <a:rPr lang="zh-CN" altLang="en-US" sz="2400"/>
              <a:t>向量</a:t>
            </a:r>
            <a:r>
              <a:rPr lang="en-US" altLang="zh-CN" sz="2400">
                <a:solidFill>
                  <a:srgbClr val="0000FF"/>
                </a:solidFill>
              </a:rPr>
              <a:t>Allocation</a:t>
            </a:r>
            <a:r>
              <a:rPr lang="en-US" altLang="zh-CN" sz="1800">
                <a:solidFill>
                  <a:srgbClr val="0000FF"/>
                </a:solidFill>
              </a:rPr>
              <a:t>i</a:t>
            </a:r>
            <a:r>
              <a:rPr lang="en-US" altLang="zh-CN" sz="2400">
                <a:solidFill>
                  <a:srgbClr val="0000FF"/>
                </a:solidFill>
              </a:rPr>
              <a:t> == 0</a:t>
            </a:r>
            <a:r>
              <a:rPr lang="en-US" altLang="zh-CN" sz="2400"/>
              <a:t>)</a:t>
            </a:r>
            <a:r>
              <a:rPr lang="zh-CN" altLang="en-US" sz="2400"/>
              <a:t>记入</a:t>
            </a:r>
            <a:r>
              <a:rPr lang="en-US" altLang="zh-CN" sz="2400">
                <a:solidFill>
                  <a:srgbClr val="0000FF"/>
                </a:solidFill>
              </a:rPr>
              <a:t>L</a:t>
            </a:r>
            <a:r>
              <a:rPr lang="zh-CN" altLang="en-US" sz="2400"/>
              <a:t>表中， 即</a:t>
            </a:r>
            <a:r>
              <a:rPr lang="en-US" altLang="zh-CN" sz="2400">
                <a:solidFill>
                  <a:srgbClr val="0000FF"/>
                </a:solidFill>
              </a:rPr>
              <a:t>L = L</a:t>
            </a:r>
            <a:r>
              <a:rPr lang="en-US" altLang="zh-CN" sz="1800">
                <a:solidFill>
                  <a:srgbClr val="0000FF"/>
                </a:solidFill>
              </a:rPr>
              <a:t>i</a:t>
            </a:r>
            <a:r>
              <a:rPr lang="en-US" altLang="zh-CN" sz="2400">
                <a:solidFill>
                  <a:srgbClr val="0000FF"/>
                </a:solidFill>
              </a:rPr>
              <a:t>∪L</a:t>
            </a:r>
            <a:r>
              <a:rPr lang="zh-CN" altLang="en-US" sz="2400"/>
              <a:t>。</a:t>
            </a:r>
          </a:p>
          <a:p>
            <a:pPr eaLnBrk="1" hangingPunct="1">
              <a:buFontTx/>
              <a:buAutoNum type="arabicPeriod"/>
            </a:pPr>
            <a:r>
              <a:rPr lang="zh-CN" altLang="en-US" sz="2400"/>
              <a:t>从进程集合中找到一个</a:t>
            </a:r>
            <a:r>
              <a:rPr lang="en-US" altLang="zh-CN" sz="2400">
                <a:solidFill>
                  <a:srgbClr val="0000FF"/>
                </a:solidFill>
              </a:rPr>
              <a:t>Request</a:t>
            </a:r>
            <a:r>
              <a:rPr lang="en-US" altLang="zh-CN" sz="1800">
                <a:solidFill>
                  <a:srgbClr val="0000FF"/>
                </a:solidFill>
              </a:rPr>
              <a:t>i</a:t>
            </a:r>
            <a:r>
              <a:rPr lang="en-US" altLang="zh-CN" sz="2400">
                <a:solidFill>
                  <a:srgbClr val="0000FF"/>
                </a:solidFill>
              </a:rPr>
              <a:t>≤Work</a:t>
            </a:r>
            <a:r>
              <a:rPr lang="zh-CN" altLang="en-US" sz="2400"/>
              <a:t>的进程，做如下处理：① 将其资源分配图简化，释放出资源，增加工作向量</a:t>
            </a:r>
            <a:r>
              <a:rPr lang="en-US" altLang="zh-CN" sz="2400">
                <a:solidFill>
                  <a:srgbClr val="0000FF"/>
                </a:solidFill>
              </a:rPr>
              <a:t>Work = Work + Allocation</a:t>
            </a:r>
            <a:r>
              <a:rPr lang="en-US" altLang="zh-CN" sz="1800">
                <a:solidFill>
                  <a:srgbClr val="0000FF"/>
                </a:solidFill>
              </a:rPr>
              <a:t>i</a:t>
            </a:r>
            <a:r>
              <a:rPr lang="zh-CN" altLang="en-US" sz="2400"/>
              <a:t>。 ② 将它记入</a:t>
            </a:r>
            <a:r>
              <a:rPr lang="en-US" altLang="zh-CN" sz="2400">
                <a:solidFill>
                  <a:srgbClr val="0000FF"/>
                </a:solidFill>
              </a:rPr>
              <a:t>L</a:t>
            </a:r>
            <a:r>
              <a:rPr lang="zh-CN" altLang="en-US" sz="2400"/>
              <a:t>表中。 </a:t>
            </a:r>
          </a:p>
          <a:p>
            <a:pPr eaLnBrk="1" hangingPunct="1">
              <a:buFontTx/>
              <a:buAutoNum type="arabicPeriod"/>
            </a:pPr>
            <a:r>
              <a:rPr lang="zh-CN" altLang="en-US" sz="2400"/>
              <a:t>若不能把所有进程都记入</a:t>
            </a:r>
            <a:r>
              <a:rPr lang="en-US" altLang="zh-CN" sz="2400">
                <a:solidFill>
                  <a:srgbClr val="0000FF"/>
                </a:solidFill>
              </a:rPr>
              <a:t>L</a:t>
            </a:r>
            <a:r>
              <a:rPr lang="zh-CN" altLang="en-US" sz="2400"/>
              <a:t>表中， 便表明系统状态</a:t>
            </a:r>
            <a:r>
              <a:rPr lang="en-US" altLang="zh-CN" sz="2400">
                <a:solidFill>
                  <a:srgbClr val="0000FF"/>
                </a:solidFill>
              </a:rPr>
              <a:t>S</a:t>
            </a:r>
            <a:r>
              <a:rPr lang="zh-CN" altLang="en-US" sz="2400"/>
              <a:t>的资源分配图是不可完全简化的。 因此，该系统状态将发生死锁。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1600200" y="1219200"/>
            <a:ext cx="5648325" cy="521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itchFamily="18" charset="0"/>
                <a:ea typeface="宋体" pitchFamily="2" charset="-122"/>
              </a:rPr>
              <a:t>Work = Available;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itchFamily="18" charset="0"/>
                <a:ea typeface="宋体" pitchFamily="2" charset="-122"/>
              </a:rPr>
              <a:t>    L =  {L</a:t>
            </a:r>
            <a:r>
              <a:rPr lang="en-US" altLang="zh-CN" sz="2000" baseline="-25000">
                <a:latin typeface="Times New Roman" pitchFamily="18" charset="0"/>
                <a:ea typeface="宋体" pitchFamily="2" charset="-122"/>
              </a:rPr>
              <a:t>i </a:t>
            </a:r>
            <a:r>
              <a:rPr lang="en-US" altLang="zh-CN" sz="2000">
                <a:latin typeface="Times New Roman" pitchFamily="18" charset="0"/>
                <a:ea typeface="宋体" pitchFamily="2" charset="-122"/>
              </a:rPr>
              <a:t>| Allocation</a:t>
            </a:r>
            <a:r>
              <a:rPr lang="en-US" altLang="zh-CN" sz="2000" baseline="-25000">
                <a:latin typeface="Times New Roman" pitchFamily="18" charset="0"/>
                <a:ea typeface="宋体" pitchFamily="2" charset="-122"/>
              </a:rPr>
              <a:t>i </a:t>
            </a:r>
            <a:r>
              <a:rPr lang="en-US" altLang="zh-CN" sz="2000">
                <a:latin typeface="Times New Roman" pitchFamily="18" charset="0"/>
                <a:ea typeface="宋体" pitchFamily="2" charset="-122"/>
              </a:rPr>
              <a:t>== 0 ∩ Request</a:t>
            </a:r>
            <a:r>
              <a:rPr lang="en-US" altLang="zh-CN" sz="2000" baseline="-25000">
                <a:latin typeface="Times New Roman" pitchFamily="18" charset="0"/>
                <a:ea typeface="宋体" pitchFamily="2" charset="-122"/>
              </a:rPr>
              <a:t>i </a:t>
            </a:r>
            <a:r>
              <a:rPr lang="en-US" altLang="zh-CN" sz="2000">
                <a:latin typeface="Times New Roman" pitchFamily="18" charset="0"/>
                <a:ea typeface="宋体" pitchFamily="2" charset="-122"/>
              </a:rPr>
              <a:t>== 0}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itchFamily="18" charset="0"/>
                <a:ea typeface="宋体" pitchFamily="2" charset="-122"/>
              </a:rPr>
              <a:t>   for all L</a:t>
            </a:r>
            <a:r>
              <a:rPr lang="en-US" altLang="zh-CN" sz="2000" baseline="-25000">
                <a:latin typeface="Times New Roman" pitchFamily="18" charset="0"/>
                <a:ea typeface="宋体" pitchFamily="2" charset="-122"/>
              </a:rPr>
              <a:t>i </a:t>
            </a:r>
            <a:r>
              <a:rPr lang="en-US" altLang="zh-CN" sz="2000">
                <a:latin typeface="Times New Roman" pitchFamily="18" charset="0"/>
                <a:ea typeface="宋体" pitchFamily="2" charset="-122"/>
              </a:rPr>
              <a:t>     L do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itchFamily="18" charset="0"/>
                <a:ea typeface="宋体" pitchFamily="2" charset="-122"/>
              </a:rPr>
              <a:t>      begin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itchFamily="18" charset="0"/>
                <a:ea typeface="宋体" pitchFamily="2" charset="-122"/>
              </a:rPr>
              <a:t>           for all Request</a:t>
            </a:r>
            <a:r>
              <a:rPr lang="en-US" altLang="zh-CN" sz="2000" baseline="-25000"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000">
                <a:latin typeface="Times New Roman" pitchFamily="18" charset="0"/>
                <a:ea typeface="宋体" pitchFamily="2" charset="-122"/>
              </a:rPr>
              <a:t>≤Work do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itchFamily="18" charset="0"/>
                <a:ea typeface="宋体" pitchFamily="2" charset="-122"/>
              </a:rPr>
              <a:t>               begin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itchFamily="18" charset="0"/>
                <a:ea typeface="宋体" pitchFamily="2" charset="-122"/>
              </a:rPr>
              <a:t>                  Work = Work + Allocation</a:t>
            </a:r>
            <a:r>
              <a:rPr lang="en-US" altLang="zh-CN" sz="2000" baseline="-25000"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000">
                <a:latin typeface="Times New Roman" pitchFamily="18" charset="0"/>
                <a:ea typeface="宋体" pitchFamily="2" charset="-122"/>
              </a:rPr>
              <a:t>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itchFamily="18" charset="0"/>
                <a:ea typeface="宋体" pitchFamily="2" charset="-122"/>
              </a:rPr>
              <a:t>                L = L</a:t>
            </a:r>
            <a:r>
              <a:rPr lang="en-US" altLang="zh-CN" sz="2000" baseline="-25000"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000">
                <a:latin typeface="Times New Roman" pitchFamily="18" charset="0"/>
                <a:ea typeface="宋体" pitchFamily="2" charset="-122"/>
              </a:rPr>
              <a:t>∪L;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itchFamily="18" charset="0"/>
                <a:ea typeface="宋体" pitchFamily="2" charset="-122"/>
              </a:rPr>
              <a:t>               end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itchFamily="18" charset="0"/>
                <a:ea typeface="宋体" pitchFamily="2" charset="-122"/>
              </a:rPr>
              <a:t>          end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itchFamily="18" charset="0"/>
                <a:ea typeface="宋体" pitchFamily="2" charset="-122"/>
              </a:rPr>
              <a:t>     deadlock =  </a:t>
            </a: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!</a:t>
            </a:r>
            <a:r>
              <a:rPr lang="en-US" altLang="zh-CN" sz="2000">
                <a:latin typeface="Times New Roman" pitchFamily="18" charset="0"/>
                <a:ea typeface="宋体" pitchFamily="2" charset="-122"/>
              </a:rPr>
              <a:t>(L == {p</a:t>
            </a:r>
            <a:r>
              <a:rPr lang="en-US" altLang="zh-CN" sz="2000" baseline="-25000"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 sz="2000">
                <a:latin typeface="Times New Roman" pitchFamily="18" charset="0"/>
                <a:ea typeface="宋体" pitchFamily="2" charset="-122"/>
              </a:rPr>
              <a:t>, p</a:t>
            </a:r>
            <a:r>
              <a:rPr lang="en-US" altLang="zh-CN" sz="2000" baseline="-25000"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2000">
                <a:latin typeface="Times New Roman" pitchFamily="18" charset="0"/>
                <a:ea typeface="宋体" pitchFamily="2" charset="-122"/>
              </a:rPr>
              <a:t>, …, p</a:t>
            </a:r>
            <a:r>
              <a:rPr lang="en-US" altLang="zh-CN" sz="2000" baseline="-25000">
                <a:latin typeface="Times New Roman" pitchFamily="18" charset="0"/>
                <a:ea typeface="宋体" pitchFamily="2" charset="-122"/>
              </a:rPr>
              <a:t>n</a:t>
            </a:r>
            <a:r>
              <a:rPr lang="en-US" altLang="zh-CN" sz="2000">
                <a:latin typeface="Times New Roman" pitchFamily="18" charset="0"/>
                <a:ea typeface="宋体" pitchFamily="2" charset="-122"/>
              </a:rPr>
              <a:t>}); </a:t>
            </a:r>
          </a:p>
        </p:txBody>
      </p:sp>
      <p:graphicFrame>
        <p:nvGraphicFramePr>
          <p:cNvPr id="69635" name="Object 3"/>
          <p:cNvGraphicFramePr>
            <a:graphicFrameLocks noChangeAspect="1"/>
          </p:cNvGraphicFramePr>
          <p:nvPr/>
        </p:nvGraphicFramePr>
        <p:xfrm>
          <a:off x="2819400" y="220980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23" name="Equation" r:id="rId4" imgW="126835" imgH="152202" progId="Equation.3">
                  <p:embed/>
                </p:oleObj>
              </mc:Choice>
              <mc:Fallback>
                <p:oleObj name="Equation" r:id="rId4" imgW="126835" imgH="15220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20980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6" name="Object 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24" name="公式" r:id="rId6" imgW="114151" imgH="215619" progId="Equation.3">
                  <p:embed/>
                </p:oleObj>
              </mc:Choice>
              <mc:Fallback>
                <p:oleObj name="公式" r:id="rId6" imgW="114151" imgH="21561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457200" y="274638"/>
            <a:ext cx="76962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bg1"/>
                </a:solidFill>
              </a:rPr>
              <a:t>3.7  </a:t>
            </a:r>
            <a:r>
              <a:rPr lang="zh-CN" altLang="en-US">
                <a:solidFill>
                  <a:schemeClr val="bg1"/>
                </a:solidFill>
              </a:rPr>
              <a:t>死锁的检测与解除</a:t>
            </a:r>
          </a:p>
        </p:txBody>
      </p:sp>
      <p:sp>
        <p:nvSpPr>
          <p:cNvPr id="69638" name="Text Box 6"/>
          <p:cNvSpPr txBox="1">
            <a:spLocks noChangeArrowheads="1"/>
          </p:cNvSpPr>
          <p:nvPr/>
        </p:nvSpPr>
        <p:spPr bwMode="auto">
          <a:xfrm>
            <a:off x="441325" y="860425"/>
            <a:ext cx="2478088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/>
              <a:t>3.7.1 </a:t>
            </a:r>
            <a:r>
              <a:rPr lang="zh-CN" altLang="en-US" sz="2400"/>
              <a:t>死锁的检测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1" name="Text Box 3"/>
          <p:cNvSpPr txBox="1">
            <a:spLocks noChangeArrowheads="1"/>
          </p:cNvSpPr>
          <p:nvPr/>
        </p:nvSpPr>
        <p:spPr bwMode="auto">
          <a:xfrm>
            <a:off x="533400" y="1368425"/>
            <a:ext cx="486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楷体_GB2312" pitchFamily="49" charset="-122"/>
              </a:rPr>
              <a:t>(1) </a:t>
            </a:r>
            <a:r>
              <a:rPr lang="zh-CN" altLang="en-US" sz="2400">
                <a:latin typeface="楷体_GB2312" pitchFamily="49" charset="-122"/>
              </a:rPr>
              <a:t>剥夺资源。  </a:t>
            </a:r>
            <a:r>
              <a:rPr lang="en-US" altLang="zh-CN" sz="2400">
                <a:latin typeface="楷体_GB2312" pitchFamily="49" charset="-122"/>
              </a:rPr>
              <a:t>(2) </a:t>
            </a:r>
            <a:r>
              <a:rPr lang="zh-CN" altLang="en-US" sz="2400">
                <a:latin typeface="楷体_GB2312" pitchFamily="49" charset="-122"/>
              </a:rPr>
              <a:t>撤消进程。</a:t>
            </a:r>
            <a:r>
              <a:rPr lang="zh-CN" altLang="en-US" sz="2400"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70659" name="Rectangle 5"/>
          <p:cNvSpPr>
            <a:spLocks noChangeArrowheads="1"/>
          </p:cNvSpPr>
          <p:nvPr/>
        </p:nvSpPr>
        <p:spPr bwMode="auto">
          <a:xfrm>
            <a:off x="457200" y="274638"/>
            <a:ext cx="76962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bg1"/>
                </a:solidFill>
              </a:rPr>
              <a:t>3.7  </a:t>
            </a:r>
            <a:r>
              <a:rPr lang="zh-CN" altLang="en-US">
                <a:solidFill>
                  <a:schemeClr val="bg1"/>
                </a:solidFill>
              </a:rPr>
              <a:t>死锁的检测与解除</a:t>
            </a:r>
          </a:p>
        </p:txBody>
      </p:sp>
      <p:sp>
        <p:nvSpPr>
          <p:cNvPr id="70660" name="Text Box 6"/>
          <p:cNvSpPr txBox="1">
            <a:spLocks noChangeArrowheads="1"/>
          </p:cNvSpPr>
          <p:nvPr/>
        </p:nvSpPr>
        <p:spPr bwMode="auto">
          <a:xfrm>
            <a:off x="441325" y="860425"/>
            <a:ext cx="2478088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/>
              <a:t>3.7.1 </a:t>
            </a:r>
            <a:r>
              <a:rPr lang="zh-CN" altLang="en-US" sz="2400"/>
              <a:t>死锁的解除</a:t>
            </a:r>
          </a:p>
        </p:txBody>
      </p:sp>
      <p:sp>
        <p:nvSpPr>
          <p:cNvPr id="70661" name="Text Box 7"/>
          <p:cNvSpPr txBox="1">
            <a:spLocks noChangeArrowheads="1"/>
          </p:cNvSpPr>
          <p:nvPr/>
        </p:nvSpPr>
        <p:spPr bwMode="auto">
          <a:xfrm>
            <a:off x="2057400" y="6248400"/>
            <a:ext cx="555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楷体_GB2312" pitchFamily="49" charset="-122"/>
              </a:rPr>
              <a:t>图 </a:t>
            </a:r>
            <a:r>
              <a:rPr lang="en-US" altLang="zh-CN" sz="2400">
                <a:latin typeface="楷体_GB2312" pitchFamily="49" charset="-122"/>
              </a:rPr>
              <a:t>3-22 </a:t>
            </a:r>
            <a:r>
              <a:rPr lang="zh-CN" altLang="en-US" sz="2400">
                <a:latin typeface="楷体_GB2312" pitchFamily="49" charset="-122"/>
              </a:rPr>
              <a:t>付出代价最小的死锁解除方法 </a:t>
            </a:r>
          </a:p>
        </p:txBody>
      </p:sp>
      <p:graphicFrame>
        <p:nvGraphicFramePr>
          <p:cNvPr id="70662" name="Object 8"/>
          <p:cNvGraphicFramePr>
            <a:graphicFrameLocks noChangeAspect="1"/>
          </p:cNvGraphicFramePr>
          <p:nvPr/>
        </p:nvGraphicFramePr>
        <p:xfrm>
          <a:off x="304800" y="2209800"/>
          <a:ext cx="8534400" cy="411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06" name="Visio" r:id="rId4" imgW="4097055" imgH="1973106" progId="Visio.Drawing.11">
                  <p:embed/>
                </p:oleObj>
              </mc:Choice>
              <mc:Fallback>
                <p:oleObj name="Visio" r:id="rId4" imgW="4097055" imgH="1973106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209800"/>
                        <a:ext cx="8534400" cy="411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3" name="Text Box 9"/>
          <p:cNvSpPr txBox="1">
            <a:spLocks noChangeArrowheads="1"/>
          </p:cNvSpPr>
          <p:nvPr/>
        </p:nvSpPr>
        <p:spPr bwMode="auto">
          <a:xfrm>
            <a:off x="609600" y="1905000"/>
            <a:ext cx="7927975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/>
              <a:t> </a:t>
            </a:r>
            <a:r>
              <a:rPr lang="zh-CN" altLang="en-US" sz="2400"/>
              <a:t>每次选取撤销代价最小的进程予以撤销，直到不再死锁。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3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3.1 </a:t>
            </a:r>
            <a:r>
              <a:rPr lang="zh-CN" altLang="en-US" sz="3200" smtClean="0"/>
              <a:t>处理机的调度层次</a:t>
            </a:r>
          </a:p>
        </p:txBody>
      </p:sp>
      <p:sp>
        <p:nvSpPr>
          <p:cNvPr id="6147" name="Text Box 17"/>
          <p:cNvSpPr txBox="1">
            <a:spLocks noChangeArrowheads="1"/>
          </p:cNvSpPr>
          <p:nvPr/>
        </p:nvSpPr>
        <p:spPr bwMode="auto">
          <a:xfrm>
            <a:off x="593725" y="858838"/>
            <a:ext cx="6005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2400">
                <a:latin typeface="楷体_GB2312" pitchFamily="49" charset="-122"/>
              </a:rPr>
              <a:t>三种调度：高级调度、低级调度、中级调度</a:t>
            </a:r>
          </a:p>
        </p:txBody>
      </p:sp>
      <p:grpSp>
        <p:nvGrpSpPr>
          <p:cNvPr id="6148" name="Group 96"/>
          <p:cNvGrpSpPr>
            <a:grpSpLocks/>
          </p:cNvGrpSpPr>
          <p:nvPr/>
        </p:nvGrpSpPr>
        <p:grpSpPr bwMode="auto">
          <a:xfrm>
            <a:off x="381000" y="1676400"/>
            <a:ext cx="8439150" cy="4468813"/>
            <a:chOff x="204" y="816"/>
            <a:chExt cx="5316" cy="2815"/>
          </a:xfrm>
        </p:grpSpPr>
        <p:pic>
          <p:nvPicPr>
            <p:cNvPr id="6149" name="Picture 9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4" y="2064"/>
              <a:ext cx="1278" cy="8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50" name="Picture 9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6" y="816"/>
              <a:ext cx="720" cy="6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151" name="Rectangle 66"/>
            <p:cNvSpPr>
              <a:spLocks noChangeArrowheads="1"/>
            </p:cNvSpPr>
            <p:nvPr/>
          </p:nvSpPr>
          <p:spPr bwMode="auto">
            <a:xfrm>
              <a:off x="385" y="2296"/>
              <a:ext cx="1588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hangingPunct="1">
                <a:buFontTx/>
                <a:buChar char="•"/>
              </a:pPr>
              <a:endParaRPr lang="zh-CN" altLang="en-US" sz="2400" b="0"/>
            </a:p>
          </p:txBody>
        </p:sp>
        <p:sp>
          <p:nvSpPr>
            <p:cNvPr id="6152" name="Oval 67"/>
            <p:cNvSpPr>
              <a:spLocks noChangeArrowheads="1"/>
            </p:cNvSpPr>
            <p:nvPr/>
          </p:nvSpPr>
          <p:spPr bwMode="auto">
            <a:xfrm>
              <a:off x="1791" y="2341"/>
              <a:ext cx="91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hangingPunct="1">
                <a:buFontTx/>
                <a:buChar char="•"/>
              </a:pPr>
              <a:endParaRPr lang="zh-CN" altLang="en-US" sz="2400" b="0"/>
            </a:p>
          </p:txBody>
        </p:sp>
        <p:sp>
          <p:nvSpPr>
            <p:cNvPr id="6153" name="Oval 68"/>
            <p:cNvSpPr>
              <a:spLocks noChangeArrowheads="1"/>
            </p:cNvSpPr>
            <p:nvPr/>
          </p:nvSpPr>
          <p:spPr bwMode="auto">
            <a:xfrm>
              <a:off x="1428" y="2341"/>
              <a:ext cx="91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hangingPunct="1">
                <a:buFontTx/>
                <a:buChar char="•"/>
              </a:pPr>
              <a:endParaRPr lang="zh-CN" altLang="en-US" sz="2400" b="0"/>
            </a:p>
          </p:txBody>
        </p:sp>
        <p:sp>
          <p:nvSpPr>
            <p:cNvPr id="6154" name="Oval 69"/>
            <p:cNvSpPr>
              <a:spLocks noChangeArrowheads="1"/>
            </p:cNvSpPr>
            <p:nvPr/>
          </p:nvSpPr>
          <p:spPr bwMode="auto">
            <a:xfrm>
              <a:off x="1247" y="2341"/>
              <a:ext cx="91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hangingPunct="1">
                <a:buFontTx/>
                <a:buChar char="•"/>
              </a:pPr>
              <a:endParaRPr lang="zh-CN" altLang="en-US" sz="2400" b="0"/>
            </a:p>
          </p:txBody>
        </p:sp>
        <p:sp>
          <p:nvSpPr>
            <p:cNvPr id="6155" name="Oval 70"/>
            <p:cNvSpPr>
              <a:spLocks noChangeArrowheads="1"/>
            </p:cNvSpPr>
            <p:nvPr/>
          </p:nvSpPr>
          <p:spPr bwMode="auto">
            <a:xfrm>
              <a:off x="1065" y="2341"/>
              <a:ext cx="91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hangingPunct="1">
                <a:buFontTx/>
                <a:buChar char="•"/>
              </a:pPr>
              <a:endParaRPr lang="zh-CN" altLang="en-US" sz="2400" b="0"/>
            </a:p>
          </p:txBody>
        </p:sp>
        <p:sp>
          <p:nvSpPr>
            <p:cNvPr id="6156" name="Oval 71"/>
            <p:cNvSpPr>
              <a:spLocks noChangeArrowheads="1"/>
            </p:cNvSpPr>
            <p:nvPr/>
          </p:nvSpPr>
          <p:spPr bwMode="auto">
            <a:xfrm>
              <a:off x="884" y="2341"/>
              <a:ext cx="91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hangingPunct="1">
                <a:buFontTx/>
                <a:buChar char="•"/>
              </a:pPr>
              <a:endParaRPr lang="zh-CN" altLang="en-US" sz="2400" b="0"/>
            </a:p>
          </p:txBody>
        </p:sp>
        <p:sp>
          <p:nvSpPr>
            <p:cNvPr id="6157" name="Oval 72"/>
            <p:cNvSpPr>
              <a:spLocks noChangeArrowheads="1"/>
            </p:cNvSpPr>
            <p:nvPr/>
          </p:nvSpPr>
          <p:spPr bwMode="auto">
            <a:xfrm>
              <a:off x="521" y="2080"/>
              <a:ext cx="91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hangingPunct="1">
                <a:buFontTx/>
                <a:buChar char="•"/>
              </a:pPr>
              <a:endParaRPr lang="zh-CN" altLang="en-US" sz="2400" b="0"/>
            </a:p>
          </p:txBody>
        </p:sp>
        <p:sp>
          <p:nvSpPr>
            <p:cNvPr id="6158" name="Oval 73"/>
            <p:cNvSpPr>
              <a:spLocks noChangeArrowheads="1"/>
            </p:cNvSpPr>
            <p:nvPr/>
          </p:nvSpPr>
          <p:spPr bwMode="auto">
            <a:xfrm>
              <a:off x="1610" y="2341"/>
              <a:ext cx="91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hangingPunct="1">
                <a:buFontTx/>
                <a:buChar char="•"/>
              </a:pPr>
              <a:endParaRPr lang="zh-CN" altLang="en-US" sz="2400" b="0"/>
            </a:p>
          </p:txBody>
        </p:sp>
        <p:sp>
          <p:nvSpPr>
            <p:cNvPr id="6159" name="AutoShape 74"/>
            <p:cNvSpPr>
              <a:spLocks noChangeArrowheads="1"/>
            </p:cNvSpPr>
            <p:nvPr/>
          </p:nvSpPr>
          <p:spPr bwMode="auto">
            <a:xfrm>
              <a:off x="3515" y="2296"/>
              <a:ext cx="590" cy="91"/>
            </a:xfrm>
            <a:prstGeom prst="leftRightArrow">
              <a:avLst>
                <a:gd name="adj1" fmla="val 50000"/>
                <a:gd name="adj2" fmla="val 1296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hangingPunct="1">
                <a:buFontTx/>
                <a:buChar char="•"/>
              </a:pPr>
              <a:endParaRPr lang="zh-CN" altLang="en-US" sz="2400" b="0"/>
            </a:p>
          </p:txBody>
        </p:sp>
        <p:sp>
          <p:nvSpPr>
            <p:cNvPr id="6160" name="AutoShape 75"/>
            <p:cNvSpPr>
              <a:spLocks noChangeArrowheads="1"/>
            </p:cNvSpPr>
            <p:nvPr/>
          </p:nvSpPr>
          <p:spPr bwMode="auto">
            <a:xfrm>
              <a:off x="2789" y="1525"/>
              <a:ext cx="91" cy="363"/>
            </a:xfrm>
            <a:prstGeom prst="upDownArrow">
              <a:avLst>
                <a:gd name="adj1" fmla="val 50000"/>
                <a:gd name="adj2" fmla="val 7978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hangingPunct="1">
                <a:buFontTx/>
                <a:buChar char="•"/>
              </a:pPr>
              <a:endParaRPr lang="zh-CN" altLang="en-US" sz="2400" b="0"/>
            </a:p>
          </p:txBody>
        </p:sp>
        <p:sp>
          <p:nvSpPr>
            <p:cNvPr id="6161" name="AutoShape 76"/>
            <p:cNvSpPr>
              <a:spLocks noChangeArrowheads="1"/>
            </p:cNvSpPr>
            <p:nvPr/>
          </p:nvSpPr>
          <p:spPr bwMode="auto">
            <a:xfrm>
              <a:off x="1973" y="2341"/>
              <a:ext cx="499" cy="91"/>
            </a:xfrm>
            <a:prstGeom prst="rightArrow">
              <a:avLst>
                <a:gd name="adj1" fmla="val 50000"/>
                <a:gd name="adj2" fmla="val 13708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hangingPunct="1">
                <a:buFontTx/>
                <a:buChar char="•"/>
              </a:pPr>
              <a:endParaRPr lang="zh-CN" altLang="en-US" sz="2400" b="0"/>
            </a:p>
          </p:txBody>
        </p:sp>
        <p:sp>
          <p:nvSpPr>
            <p:cNvPr id="6162" name="Line 77"/>
            <p:cNvSpPr>
              <a:spLocks noChangeShapeType="1"/>
            </p:cNvSpPr>
            <p:nvPr/>
          </p:nvSpPr>
          <p:spPr bwMode="auto">
            <a:xfrm>
              <a:off x="567" y="1672"/>
              <a:ext cx="0" cy="4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63" name="Oval 78"/>
            <p:cNvSpPr>
              <a:spLocks noChangeArrowheads="1"/>
            </p:cNvSpPr>
            <p:nvPr/>
          </p:nvSpPr>
          <p:spPr bwMode="auto">
            <a:xfrm>
              <a:off x="3288" y="2024"/>
              <a:ext cx="91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hangingPunct="1">
                <a:buFontTx/>
                <a:buChar char="•"/>
              </a:pPr>
              <a:endParaRPr lang="zh-CN" altLang="en-US" sz="2400" b="0"/>
            </a:p>
          </p:txBody>
        </p:sp>
        <p:sp>
          <p:nvSpPr>
            <p:cNvPr id="6164" name="Oval 79"/>
            <p:cNvSpPr>
              <a:spLocks noChangeArrowheads="1"/>
            </p:cNvSpPr>
            <p:nvPr/>
          </p:nvSpPr>
          <p:spPr bwMode="auto">
            <a:xfrm>
              <a:off x="2925" y="2024"/>
              <a:ext cx="91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hangingPunct="1">
                <a:buFontTx/>
                <a:buChar char="•"/>
              </a:pPr>
              <a:endParaRPr lang="zh-CN" altLang="en-US" sz="2400" b="0"/>
            </a:p>
          </p:txBody>
        </p:sp>
        <p:sp>
          <p:nvSpPr>
            <p:cNvPr id="6165" name="Oval 80"/>
            <p:cNvSpPr>
              <a:spLocks noChangeArrowheads="1"/>
            </p:cNvSpPr>
            <p:nvPr/>
          </p:nvSpPr>
          <p:spPr bwMode="auto">
            <a:xfrm>
              <a:off x="2744" y="2024"/>
              <a:ext cx="91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hangingPunct="1">
                <a:buFontTx/>
                <a:buChar char="•"/>
              </a:pPr>
              <a:endParaRPr lang="zh-CN" altLang="en-US" sz="2400" b="0"/>
            </a:p>
          </p:txBody>
        </p:sp>
        <p:sp>
          <p:nvSpPr>
            <p:cNvPr id="6166" name="Oval 81"/>
            <p:cNvSpPr>
              <a:spLocks noChangeArrowheads="1"/>
            </p:cNvSpPr>
            <p:nvPr/>
          </p:nvSpPr>
          <p:spPr bwMode="auto">
            <a:xfrm>
              <a:off x="2562" y="2024"/>
              <a:ext cx="91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hangingPunct="1">
                <a:buFontTx/>
                <a:buChar char="•"/>
              </a:pPr>
              <a:endParaRPr lang="zh-CN" altLang="en-US" sz="2400" b="0"/>
            </a:p>
          </p:txBody>
        </p:sp>
        <p:sp>
          <p:nvSpPr>
            <p:cNvPr id="6167" name="Oval 82"/>
            <p:cNvSpPr>
              <a:spLocks noChangeArrowheads="1"/>
            </p:cNvSpPr>
            <p:nvPr/>
          </p:nvSpPr>
          <p:spPr bwMode="auto">
            <a:xfrm>
              <a:off x="3107" y="2024"/>
              <a:ext cx="91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hangingPunct="1">
                <a:buFontTx/>
                <a:buChar char="•"/>
              </a:pPr>
              <a:endParaRPr lang="zh-CN" altLang="en-US" sz="2400" b="0"/>
            </a:p>
          </p:txBody>
        </p:sp>
        <p:sp>
          <p:nvSpPr>
            <p:cNvPr id="6168" name="Oval 83"/>
            <p:cNvSpPr>
              <a:spLocks noChangeArrowheads="1"/>
            </p:cNvSpPr>
            <p:nvPr/>
          </p:nvSpPr>
          <p:spPr bwMode="auto">
            <a:xfrm>
              <a:off x="3107" y="1298"/>
              <a:ext cx="91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hangingPunct="1">
                <a:buFontTx/>
                <a:buChar char="•"/>
              </a:pPr>
              <a:endParaRPr lang="zh-CN" altLang="en-US" sz="2400" b="0"/>
            </a:p>
          </p:txBody>
        </p:sp>
        <p:sp>
          <p:nvSpPr>
            <p:cNvPr id="6169" name="Line 84"/>
            <p:cNvSpPr>
              <a:spLocks noChangeShapeType="1"/>
            </p:cNvSpPr>
            <p:nvPr/>
          </p:nvSpPr>
          <p:spPr bwMode="auto">
            <a:xfrm flipV="1">
              <a:off x="2200" y="2403"/>
              <a:ext cx="0" cy="7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70" name="Text Box 85"/>
            <p:cNvSpPr txBox="1">
              <a:spLocks noChangeArrowheads="1"/>
            </p:cNvSpPr>
            <p:nvPr/>
          </p:nvSpPr>
          <p:spPr bwMode="auto">
            <a:xfrm>
              <a:off x="1488" y="3113"/>
              <a:ext cx="1211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kumimoji="0" lang="zh-CN" altLang="en-US" sz="2400">
                  <a:solidFill>
                    <a:srgbClr val="0000FF"/>
                  </a:solidFill>
                </a:rPr>
                <a:t>高级调度（作业调度）</a:t>
              </a:r>
            </a:p>
          </p:txBody>
        </p:sp>
        <p:sp>
          <p:nvSpPr>
            <p:cNvPr id="6171" name="Line 86"/>
            <p:cNvSpPr>
              <a:spLocks noChangeShapeType="1"/>
            </p:cNvSpPr>
            <p:nvPr/>
          </p:nvSpPr>
          <p:spPr bwMode="auto">
            <a:xfrm flipH="1">
              <a:off x="2880" y="1661"/>
              <a:ext cx="72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72" name="Text Box 87"/>
            <p:cNvSpPr txBox="1">
              <a:spLocks noChangeArrowheads="1"/>
            </p:cNvSpPr>
            <p:nvPr/>
          </p:nvSpPr>
          <p:spPr bwMode="auto">
            <a:xfrm>
              <a:off x="3552" y="1248"/>
              <a:ext cx="1248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kumimoji="0" lang="zh-CN" altLang="en-US" sz="2400">
                  <a:solidFill>
                    <a:srgbClr val="0000FF"/>
                  </a:solidFill>
                </a:rPr>
                <a:t>低级调度（进程调度）</a:t>
              </a:r>
            </a:p>
          </p:txBody>
        </p:sp>
        <p:sp>
          <p:nvSpPr>
            <p:cNvPr id="6173" name="Line 88"/>
            <p:cNvSpPr>
              <a:spLocks noChangeShapeType="1"/>
            </p:cNvSpPr>
            <p:nvPr/>
          </p:nvSpPr>
          <p:spPr bwMode="auto">
            <a:xfrm flipV="1">
              <a:off x="3787" y="2387"/>
              <a:ext cx="0" cy="7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74" name="Text Box 89"/>
            <p:cNvSpPr txBox="1">
              <a:spLocks noChangeArrowheads="1"/>
            </p:cNvSpPr>
            <p:nvPr/>
          </p:nvSpPr>
          <p:spPr bwMode="auto">
            <a:xfrm>
              <a:off x="3469" y="3097"/>
              <a:ext cx="9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kumimoji="0" lang="zh-CN" altLang="en-US" sz="2400">
                  <a:solidFill>
                    <a:srgbClr val="0000FF"/>
                  </a:solidFill>
                </a:rPr>
                <a:t>中级调度</a:t>
              </a:r>
            </a:p>
          </p:txBody>
        </p:sp>
        <p:sp>
          <p:nvSpPr>
            <p:cNvPr id="6175" name="Text Box 90"/>
            <p:cNvSpPr txBox="1">
              <a:spLocks noChangeArrowheads="1"/>
            </p:cNvSpPr>
            <p:nvPr/>
          </p:nvSpPr>
          <p:spPr bwMode="auto">
            <a:xfrm>
              <a:off x="204" y="1389"/>
              <a:ext cx="11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kumimoji="0" lang="zh-CN" altLang="en-US" sz="2400"/>
                <a:t>新作业到达</a:t>
              </a:r>
            </a:p>
          </p:txBody>
        </p:sp>
        <p:sp>
          <p:nvSpPr>
            <p:cNvPr id="6176" name="Text Box 91"/>
            <p:cNvSpPr txBox="1">
              <a:spLocks noChangeArrowheads="1"/>
            </p:cNvSpPr>
            <p:nvPr/>
          </p:nvSpPr>
          <p:spPr bwMode="auto">
            <a:xfrm>
              <a:off x="768" y="1920"/>
              <a:ext cx="9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kumimoji="0" lang="zh-CN" altLang="en-US" sz="2400"/>
                <a:t>后备队列</a:t>
              </a:r>
            </a:p>
          </p:txBody>
        </p:sp>
        <p:pic>
          <p:nvPicPr>
            <p:cNvPr id="6177" name="Picture 9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6" y="1824"/>
              <a:ext cx="1344" cy="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178" name="Rectangle 95"/>
            <p:cNvSpPr>
              <a:spLocks noChangeArrowheads="1"/>
            </p:cNvSpPr>
            <p:nvPr/>
          </p:nvSpPr>
          <p:spPr bwMode="auto">
            <a:xfrm>
              <a:off x="2304" y="1920"/>
              <a:ext cx="1200" cy="96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prstDash val="dash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hangingPunct="1">
                <a:buFontTx/>
                <a:buChar char="•"/>
              </a:pPr>
              <a:endParaRPr lang="zh-CN" altLang="en-US" sz="2400" b="0"/>
            </a:p>
          </p:txBody>
        </p:sp>
      </p:grpSp>
    </p:spTree>
    <p:extLst>
      <p:ext uri="{BB962C8B-B14F-4D97-AF65-F5344CB8AC3E}">
        <p14:creationId xmlns:p14="http://schemas.microsoft.com/office/powerpoint/2010/main" val="15888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先礼后兵：死锁检测与修复</a:t>
            </a:r>
          </a:p>
        </p:txBody>
      </p:sp>
      <p:sp>
        <p:nvSpPr>
          <p:cNvPr id="491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死锁修复</a:t>
            </a:r>
            <a:endParaRPr lang="en-US" altLang="zh-CN" smtClean="0"/>
          </a:p>
          <a:p>
            <a:pPr lvl="1"/>
            <a:r>
              <a:rPr lang="zh-CN" altLang="en-US" smtClean="0"/>
              <a:t>杀掉某些进程</a:t>
            </a:r>
            <a:r>
              <a:rPr lang="en-US" altLang="zh-CN" smtClean="0"/>
              <a:t>/</a:t>
            </a:r>
            <a:r>
              <a:rPr lang="zh-CN" altLang="en-US" smtClean="0"/>
              <a:t>线程</a:t>
            </a:r>
            <a:endParaRPr lang="en-US" altLang="zh-CN" smtClean="0"/>
          </a:p>
          <a:p>
            <a:pPr lvl="1"/>
            <a:r>
              <a:rPr lang="zh-CN" altLang="en-US" smtClean="0"/>
              <a:t>上翻（</a:t>
            </a:r>
            <a:r>
              <a:rPr lang="en-US" altLang="zh-CN" smtClean="0"/>
              <a:t>roll back) </a:t>
            </a:r>
            <a:r>
              <a:rPr lang="zh-CN" altLang="en-US" smtClean="0"/>
              <a:t>将系统翻转到过去的某个状态。</a:t>
            </a:r>
            <a:endParaRPr lang="en-US" altLang="zh-CN" smtClean="0"/>
          </a:p>
          <a:p>
            <a:r>
              <a:rPr lang="zh-CN" altLang="en-US" smtClean="0"/>
              <a:t>弊端：</a:t>
            </a:r>
            <a:endParaRPr lang="en-US" altLang="zh-CN" smtClean="0"/>
          </a:p>
          <a:p>
            <a:pPr lvl="1"/>
            <a:r>
              <a:rPr lang="zh-CN" altLang="en-US" smtClean="0"/>
              <a:t>资源矩阵可能是一个很大的矩阵，资源分配发生变化要更新整个矩阵，耗费太大</a:t>
            </a:r>
            <a:endParaRPr lang="en-US" altLang="zh-CN" smtClean="0"/>
          </a:p>
          <a:p>
            <a:pPr lvl="1"/>
            <a:r>
              <a:rPr lang="zh-CN" altLang="en-US" smtClean="0"/>
              <a:t>机试判断出死锁可能发生，但并不能肯定死锁必定发生。也许某个进程因为某种原因突然退出，从而不会发生死锁。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7725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本章小结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00213"/>
            <a:ext cx="7772400" cy="4608512"/>
          </a:xfrm>
        </p:spPr>
        <p:txBody>
          <a:bodyPr/>
          <a:lstStyle/>
          <a:p>
            <a:pPr indent="14288" eaLnBrk="1" hangingPunct="1">
              <a:buFontTx/>
              <a:buNone/>
            </a:pPr>
            <a:r>
              <a:rPr lang="zh-CN" altLang="en-US" sz="2800" smtClean="0"/>
              <a:t>本章主要讲述了</a:t>
            </a:r>
            <a:r>
              <a:rPr lang="zh-CN" altLang="en-US" sz="2800" smtClean="0">
                <a:solidFill>
                  <a:srgbClr val="3333CC"/>
                </a:solidFill>
              </a:rPr>
              <a:t>处理机调度的一些基本概念</a:t>
            </a:r>
            <a:r>
              <a:rPr lang="zh-CN" altLang="en-US" sz="2800" smtClean="0"/>
              <a:t>，</a:t>
            </a:r>
            <a:r>
              <a:rPr lang="en-US" altLang="zh-CN" sz="2800" smtClean="0">
                <a:solidFill>
                  <a:srgbClr val="000000"/>
                </a:solidFill>
              </a:rPr>
              <a:t>3</a:t>
            </a:r>
            <a:r>
              <a:rPr lang="zh-CN" altLang="en-US" sz="2800" smtClean="0">
                <a:solidFill>
                  <a:srgbClr val="000000"/>
                </a:solidFill>
              </a:rPr>
              <a:t>种调度队列模型</a:t>
            </a:r>
            <a:r>
              <a:rPr lang="zh-CN" altLang="en-US" sz="2800" smtClean="0"/>
              <a:t>，</a:t>
            </a:r>
            <a:r>
              <a:rPr lang="zh-CN" altLang="en-US" sz="2800" smtClean="0">
                <a:solidFill>
                  <a:srgbClr val="3333CC"/>
                </a:solidFill>
              </a:rPr>
              <a:t>选择调度方式和算法的准则</a:t>
            </a:r>
            <a:r>
              <a:rPr lang="zh-CN" altLang="en-US" sz="2800" smtClean="0"/>
              <a:t>，介绍了</a:t>
            </a:r>
            <a:r>
              <a:rPr lang="en-US" altLang="zh-CN" sz="2800" smtClean="0">
                <a:solidFill>
                  <a:srgbClr val="000000"/>
                </a:solidFill>
              </a:rPr>
              <a:t>FCFS</a:t>
            </a:r>
            <a:r>
              <a:rPr lang="zh-CN" altLang="en-US" sz="2800" smtClean="0">
                <a:solidFill>
                  <a:srgbClr val="000000"/>
                </a:solidFill>
              </a:rPr>
              <a:t>、</a:t>
            </a:r>
            <a:r>
              <a:rPr lang="en-US" altLang="zh-CN" sz="2800" smtClean="0">
                <a:solidFill>
                  <a:srgbClr val="000000"/>
                </a:solidFill>
              </a:rPr>
              <a:t>SJ(P)F</a:t>
            </a:r>
            <a:r>
              <a:rPr lang="zh-CN" altLang="en-US" sz="2800" smtClean="0">
                <a:solidFill>
                  <a:srgbClr val="000000"/>
                </a:solidFill>
              </a:rPr>
              <a:t>优先调度算法</a:t>
            </a:r>
            <a:r>
              <a:rPr lang="zh-CN" altLang="en-US" sz="2800" smtClean="0"/>
              <a:t>，</a:t>
            </a:r>
            <a:r>
              <a:rPr lang="zh-CN" altLang="en-US" sz="2800" smtClean="0">
                <a:solidFill>
                  <a:srgbClr val="000000"/>
                </a:solidFill>
              </a:rPr>
              <a:t>高优先权调度算法</a:t>
            </a:r>
            <a:r>
              <a:rPr lang="zh-CN" altLang="en-US" sz="2800" smtClean="0"/>
              <a:t>和</a:t>
            </a:r>
            <a:r>
              <a:rPr lang="zh-CN" altLang="en-US" sz="2800" smtClean="0">
                <a:solidFill>
                  <a:srgbClr val="000000"/>
                </a:solidFill>
              </a:rPr>
              <a:t>基于时间片的轮转调度算法</a:t>
            </a:r>
            <a:r>
              <a:rPr lang="en-US" altLang="zh-CN" sz="2800" smtClean="0"/>
              <a:t>(</a:t>
            </a:r>
            <a:r>
              <a:rPr lang="zh-CN" altLang="en-US" sz="2800" smtClean="0"/>
              <a:t>着重要掌握</a:t>
            </a:r>
            <a:r>
              <a:rPr lang="zh-CN" altLang="en-US" sz="2800" smtClean="0">
                <a:solidFill>
                  <a:srgbClr val="000000"/>
                </a:solidFill>
              </a:rPr>
              <a:t>多级反馈队列调度算法</a:t>
            </a:r>
            <a:r>
              <a:rPr lang="en-US" altLang="zh-CN" sz="2800" smtClean="0"/>
              <a:t>)</a:t>
            </a:r>
            <a:r>
              <a:rPr lang="zh-CN" altLang="en-US" sz="2800" smtClean="0"/>
              <a:t>，同时介绍了</a:t>
            </a:r>
            <a:r>
              <a:rPr lang="zh-CN" altLang="en-US" sz="2800" smtClean="0">
                <a:solidFill>
                  <a:srgbClr val="000000"/>
                </a:solidFill>
              </a:rPr>
              <a:t>实时调度的相关算法</a:t>
            </a:r>
            <a:r>
              <a:rPr lang="zh-CN" altLang="en-US" sz="2800" smtClean="0"/>
              <a:t>，</a:t>
            </a:r>
            <a:r>
              <a:rPr lang="zh-CN" altLang="en-US" sz="2800" smtClean="0">
                <a:solidFill>
                  <a:srgbClr val="3333CC"/>
                </a:solidFill>
              </a:rPr>
              <a:t>产生死锁的原因和必要条件</a:t>
            </a:r>
            <a:r>
              <a:rPr lang="zh-CN" altLang="en-US" sz="2800" smtClean="0"/>
              <a:t>，</a:t>
            </a:r>
            <a:r>
              <a:rPr lang="zh-CN" altLang="en-US" sz="2800" smtClean="0">
                <a:solidFill>
                  <a:srgbClr val="000000"/>
                </a:solidFill>
              </a:rPr>
              <a:t>避免死锁的方法</a:t>
            </a:r>
            <a:r>
              <a:rPr lang="en-US" altLang="zh-CN" sz="2800" smtClean="0"/>
              <a:t>(</a:t>
            </a:r>
            <a:r>
              <a:rPr lang="zh-CN" altLang="en-US" sz="2800" smtClean="0">
                <a:solidFill>
                  <a:srgbClr val="000000"/>
                </a:solidFill>
              </a:rPr>
              <a:t>银行家算法</a:t>
            </a:r>
            <a:r>
              <a:rPr lang="en-US" altLang="zh-CN" sz="2800" smtClean="0"/>
              <a:t>)</a:t>
            </a:r>
            <a:r>
              <a:rPr lang="zh-CN" altLang="en-US" sz="2800" smtClean="0"/>
              <a:t>及</a:t>
            </a:r>
            <a:r>
              <a:rPr lang="zh-CN" altLang="en-US" sz="2800" smtClean="0">
                <a:solidFill>
                  <a:srgbClr val="3333CC"/>
                </a:solidFill>
              </a:rPr>
              <a:t>死锁的检测与解除</a:t>
            </a:r>
            <a:r>
              <a:rPr lang="zh-CN" altLang="en-US" sz="2800" smtClean="0"/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57200" y="6245225"/>
            <a:ext cx="2133600" cy="476250"/>
          </a:xfrm>
          <a:noFill/>
        </p:spPr>
        <p:txBody>
          <a:bodyPr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l" eaLnBrk="1" hangingPunct="1">
              <a:buFontTx/>
              <a:buNone/>
            </a:pPr>
            <a:r>
              <a:rPr lang="en-US" altLang="zh-CN" sz="1400" b="0" smtClean="0">
                <a:ea typeface="宋体" pitchFamily="2" charset="-122"/>
              </a:rPr>
              <a:t>电子科技大学中山学院</a:t>
            </a:r>
          </a:p>
        </p:txBody>
      </p:sp>
      <p:sp>
        <p:nvSpPr>
          <p:cNvPr id="73731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5225"/>
            <a:ext cx="2895600" cy="476250"/>
          </a:xfrm>
          <a:noFill/>
        </p:spPr>
        <p:txBody>
          <a:bodyPr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buFontTx/>
              <a:buNone/>
            </a:pPr>
            <a:fld id="{B61246A9-EEA3-4B82-88DB-C5F13D1D7D37}" type="slidenum">
              <a:rPr lang="en-US" altLang="zh-CN" sz="1400" b="0" smtClean="0">
                <a:ea typeface="宋体" pitchFamily="2" charset="-122"/>
              </a:rPr>
              <a:pPr algn="ctr" eaLnBrk="1" hangingPunct="1">
                <a:buFontTx/>
                <a:buNone/>
              </a:pPr>
              <a:t>72</a:t>
            </a:fld>
            <a:endParaRPr lang="en-US" altLang="zh-CN" sz="1400" b="0" smtClean="0">
              <a:ea typeface="宋体" pitchFamily="2" charset="-122"/>
            </a:endParaRPr>
          </a:p>
        </p:txBody>
      </p:sp>
      <p:sp>
        <p:nvSpPr>
          <p:cNvPr id="73732" name="日期占位符 5"/>
          <p:cNvSpPr>
            <a:spLocks noGrp="1"/>
          </p:cNvSpPr>
          <p:nvPr>
            <p:ph type="dt" sz="quarter" idx="10"/>
          </p:nvPr>
        </p:nvSpPr>
        <p:spPr>
          <a:xfrm>
            <a:off x="6553200" y="6245225"/>
            <a:ext cx="2133600" cy="476250"/>
          </a:xfrm>
          <a:noFill/>
        </p:spPr>
        <p:txBody>
          <a:bodyPr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r" eaLnBrk="1" hangingPunct="1">
              <a:buFontTx/>
              <a:buNone/>
            </a:pPr>
            <a:fld id="{61F238F4-2965-469A-8E35-F4A76AE585A2}" type="datetime1">
              <a:rPr lang="zh-CN" altLang="en-US" sz="1400" b="0" smtClean="0">
                <a:ea typeface="宋体" pitchFamily="2" charset="-122"/>
              </a:rPr>
              <a:pPr algn="r" eaLnBrk="1" hangingPunct="1">
                <a:buFontTx/>
                <a:buNone/>
              </a:pPr>
              <a:t>2018/5/2</a:t>
            </a:fld>
            <a:endParaRPr lang="en-US" altLang="zh-CN" sz="1400" b="0" smtClean="0">
              <a:ea typeface="宋体" pitchFamily="2" charset="-122"/>
            </a:endParaRPr>
          </a:p>
        </p:txBody>
      </p:sp>
      <p:sp>
        <p:nvSpPr>
          <p:cNvPr id="737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进阶</a:t>
            </a:r>
          </a:p>
        </p:txBody>
      </p:sp>
      <p:sp>
        <p:nvSpPr>
          <p:cNvPr id="737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mtClean="0"/>
              <a:t>1</a:t>
            </a:r>
            <a:r>
              <a:rPr lang="zh-CN" altLang="en-US" smtClean="0"/>
              <a:t>、用程序实现银行家算法。</a:t>
            </a:r>
          </a:p>
          <a:p>
            <a:pPr>
              <a:lnSpc>
                <a:spcPct val="90000"/>
              </a:lnSpc>
            </a:pPr>
            <a:r>
              <a:rPr lang="en-US" altLang="zh-CN" smtClean="0"/>
              <a:t>2</a:t>
            </a:r>
            <a:r>
              <a:rPr lang="zh-CN" altLang="en-US" smtClean="0"/>
              <a:t>、用程序实现死锁检测算法。</a:t>
            </a:r>
          </a:p>
          <a:p>
            <a:pPr>
              <a:lnSpc>
                <a:spcPct val="90000"/>
              </a:lnSpc>
            </a:pPr>
            <a:r>
              <a:rPr lang="en-US" altLang="zh-CN" smtClean="0"/>
              <a:t>3</a:t>
            </a:r>
            <a:r>
              <a:rPr lang="zh-CN" altLang="en-US" smtClean="0"/>
              <a:t>、用程序模拟一个单道批处理操作系统。</a:t>
            </a:r>
          </a:p>
          <a:p>
            <a:pPr>
              <a:lnSpc>
                <a:spcPct val="90000"/>
              </a:lnSpc>
            </a:pPr>
            <a:r>
              <a:rPr lang="en-US" altLang="zh-CN" smtClean="0"/>
              <a:t>4</a:t>
            </a:r>
            <a:r>
              <a:rPr lang="zh-CN" altLang="en-US" smtClean="0"/>
              <a:t>、用程序模拟一个多道批处理操作系统。</a:t>
            </a:r>
          </a:p>
          <a:p>
            <a:pPr>
              <a:lnSpc>
                <a:spcPct val="90000"/>
              </a:lnSpc>
            </a:pPr>
            <a:r>
              <a:rPr lang="en-US" altLang="zh-CN" smtClean="0"/>
              <a:t>5</a:t>
            </a:r>
            <a:r>
              <a:rPr lang="zh-CN" altLang="en-US" smtClean="0"/>
              <a:t>、用程序模拟一个分时操作系统。</a:t>
            </a:r>
          </a:p>
          <a:p>
            <a:pPr>
              <a:lnSpc>
                <a:spcPct val="90000"/>
              </a:lnSpc>
            </a:pPr>
            <a:r>
              <a:rPr lang="en-US" altLang="zh-CN" smtClean="0"/>
              <a:t>6</a:t>
            </a:r>
            <a:r>
              <a:rPr lang="zh-CN" altLang="en-US" smtClean="0"/>
              <a:t>、用程序模拟一个实时操作系统。</a:t>
            </a:r>
          </a:p>
          <a:p>
            <a:pPr>
              <a:lnSpc>
                <a:spcPct val="90000"/>
              </a:lnSpc>
            </a:pPr>
            <a:r>
              <a:rPr lang="en-US" altLang="zh-CN" smtClean="0"/>
              <a:t>7</a:t>
            </a:r>
            <a:r>
              <a:rPr lang="zh-CN" altLang="en-US" smtClean="0"/>
              <a:t>、模拟实现各种进程调度算法。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10" descr="서브배경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4755" name="Group 3"/>
          <p:cNvGrpSpPr>
            <a:grpSpLocks/>
          </p:cNvGrpSpPr>
          <p:nvPr/>
        </p:nvGrpSpPr>
        <p:grpSpPr bwMode="auto">
          <a:xfrm>
            <a:off x="1844675" y="0"/>
            <a:ext cx="7442200" cy="6475413"/>
            <a:chOff x="0" y="0"/>
            <a:chExt cx="7442200" cy="6475413"/>
          </a:xfrm>
        </p:grpSpPr>
        <p:pic>
          <p:nvPicPr>
            <p:cNvPr id="74759" name="Picture 39" descr="반짝이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85775"/>
              <a:ext cx="6688138" cy="524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760" name="Picture 19" descr="빛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738" y="0"/>
              <a:ext cx="6875462" cy="6237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761" name="Picture 21" descr="파란빛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538" y="0"/>
              <a:ext cx="6207125" cy="6221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762" name="Picture 22" descr="빛2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2663" y="0"/>
              <a:ext cx="6208712" cy="6223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763" name="Picture 23" descr="빛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1141" y="0"/>
              <a:ext cx="5824537" cy="647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4756" name="Picture 11" descr="빌딩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2565400"/>
            <a:ext cx="2940050" cy="429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7" name="Picture 12" descr="컴퓨터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068638"/>
            <a:ext cx="2906712" cy="319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8" name="Text Box 12"/>
          <p:cNvSpPr txBox="1">
            <a:spLocks noChangeArrowheads="1"/>
          </p:cNvSpPr>
          <p:nvPr/>
        </p:nvSpPr>
        <p:spPr bwMode="auto">
          <a:xfrm>
            <a:off x="3641725" y="1889125"/>
            <a:ext cx="4017963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10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10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10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10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10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0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0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0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0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8000" b="0">
                <a:solidFill>
                  <a:schemeClr val="accent2"/>
                </a:solidFill>
                <a:latin typeface="Brush Script MT" pitchFamily="66" charset="0"/>
                <a:ea typeface="宋体" pitchFamily="2" charset="-122"/>
              </a:rPr>
              <a:t>Thank you!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2362200"/>
            <a:ext cx="8435975" cy="4162425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altLang="zh-CN" sz="2400" smtClean="0">
                <a:solidFill>
                  <a:srgbClr val="3333CC"/>
                </a:solidFill>
              </a:rPr>
              <a:t>1. </a:t>
            </a:r>
            <a:r>
              <a:rPr lang="zh-CN" altLang="en-US" sz="2400" smtClean="0">
                <a:solidFill>
                  <a:srgbClr val="3333CC"/>
                </a:solidFill>
              </a:rPr>
              <a:t>低级调度的功能</a:t>
            </a:r>
          </a:p>
          <a:p>
            <a:pPr marL="609600" indent="-609600" eaLnBrk="1" hangingPunct="1">
              <a:buFont typeface="Wingdings" pitchFamily="2" charset="2"/>
              <a:buAutoNum type="arabicParenBoth"/>
            </a:pPr>
            <a:r>
              <a:rPr lang="zh-CN" altLang="en-US" sz="2400" smtClean="0"/>
              <a:t>保存处理机的现场信息</a:t>
            </a:r>
          </a:p>
          <a:p>
            <a:pPr marL="609600" indent="-609600" eaLnBrk="1" hangingPunct="1">
              <a:buFont typeface="Wingdings" pitchFamily="2" charset="2"/>
              <a:buAutoNum type="arabicParenBoth"/>
            </a:pPr>
            <a:r>
              <a:rPr lang="zh-CN" altLang="en-US" sz="2400" smtClean="0"/>
              <a:t>按某种算法选取进程</a:t>
            </a:r>
          </a:p>
          <a:p>
            <a:pPr marL="609600" indent="-609600" eaLnBrk="1" hangingPunct="1">
              <a:buFont typeface="Wingdings" pitchFamily="2" charset="2"/>
              <a:buAutoNum type="arabicParenBoth"/>
            </a:pPr>
            <a:r>
              <a:rPr lang="zh-CN" altLang="en-US" sz="2400" smtClean="0"/>
              <a:t>把处理器分配给进程 </a:t>
            </a:r>
            <a:r>
              <a:rPr lang="en-US" altLang="zh-CN" sz="2400" smtClean="0"/>
              <a:t>(</a:t>
            </a:r>
            <a:r>
              <a:rPr lang="zh-CN" altLang="en-US" sz="2400" smtClean="0"/>
              <a:t>分派程序</a:t>
            </a:r>
            <a:r>
              <a:rPr lang="en-US" altLang="zh-CN" sz="2400" smtClean="0"/>
              <a:t>)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3333CC"/>
                </a:solidFill>
              </a:rPr>
              <a:t>2. </a:t>
            </a:r>
            <a:r>
              <a:rPr lang="zh-CN" altLang="en-US" sz="2400" smtClean="0">
                <a:solidFill>
                  <a:srgbClr val="3333CC"/>
                </a:solidFill>
              </a:rPr>
              <a:t>进程调度中的三个基本机制</a:t>
            </a:r>
          </a:p>
          <a:p>
            <a:pPr marL="609600" indent="-609600" eaLnBrk="1" hangingPunct="1">
              <a:buFont typeface="Wingdings" pitchFamily="2" charset="2"/>
              <a:buAutoNum type="arabicParenBoth"/>
            </a:pPr>
            <a:r>
              <a:rPr lang="zh-CN" altLang="en-US" sz="2400" smtClean="0"/>
              <a:t>排队器</a:t>
            </a:r>
          </a:p>
          <a:p>
            <a:pPr marL="609600" indent="-609600" eaLnBrk="1" hangingPunct="1">
              <a:buFont typeface="Wingdings" pitchFamily="2" charset="2"/>
              <a:buAutoNum type="arabicParenBoth"/>
            </a:pPr>
            <a:r>
              <a:rPr lang="zh-CN" altLang="en-US" sz="2400" smtClean="0"/>
              <a:t>分派器</a:t>
            </a:r>
            <a:r>
              <a:rPr lang="en-US" altLang="zh-CN" sz="2400" smtClean="0"/>
              <a:t>(</a:t>
            </a:r>
            <a:r>
              <a:rPr lang="zh-CN" altLang="en-US" sz="2400" smtClean="0"/>
              <a:t>分派程序</a:t>
            </a:r>
            <a:r>
              <a:rPr lang="en-US" altLang="zh-CN" sz="2400" smtClean="0"/>
              <a:t>)</a:t>
            </a:r>
          </a:p>
          <a:p>
            <a:pPr marL="609600" indent="-609600" eaLnBrk="1" hangingPunct="1">
              <a:buFont typeface="Wingdings" pitchFamily="2" charset="2"/>
              <a:buAutoNum type="arabicParenBoth"/>
            </a:pPr>
            <a:r>
              <a:rPr lang="zh-CN" altLang="en-US" sz="2400" smtClean="0"/>
              <a:t>上下文切换机制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3.1 </a:t>
            </a:r>
            <a:r>
              <a:rPr lang="zh-CN" altLang="en-US" smtClean="0"/>
              <a:t>处理机的调度层次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381000" y="914400"/>
            <a:ext cx="6635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800">
                <a:latin typeface="楷体_GB2312" pitchFamily="49" charset="-122"/>
              </a:rPr>
              <a:t>3.1.2 </a:t>
            </a:r>
            <a:r>
              <a:rPr kumimoji="0" lang="zh-CN" altLang="en-US" sz="2800">
                <a:latin typeface="楷体_GB2312" pitchFamily="49" charset="-122"/>
              </a:rPr>
              <a:t>低级调度</a:t>
            </a:r>
            <a:r>
              <a:rPr kumimoji="0" lang="en-US" altLang="zh-CN" sz="2800">
                <a:latin typeface="楷体_GB2312" pitchFamily="49" charset="-122"/>
              </a:rPr>
              <a:t>(Low Level scheduling)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669925" y="1531938"/>
            <a:ext cx="18415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zh-CN" sz="2400"/>
          </a:p>
        </p:txBody>
      </p:sp>
      <p:sp>
        <p:nvSpPr>
          <p:cNvPr id="9222" name="Text Box 8"/>
          <p:cNvSpPr txBox="1">
            <a:spLocks noChangeArrowheads="1"/>
          </p:cNvSpPr>
          <p:nvPr/>
        </p:nvSpPr>
        <p:spPr bwMode="auto">
          <a:xfrm>
            <a:off x="609600" y="1600200"/>
            <a:ext cx="7620000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kumimoji="0" lang="zh-CN" altLang="en-US" sz="2400"/>
              <a:t>又称为</a:t>
            </a:r>
            <a:r>
              <a:rPr kumimoji="0" lang="zh-CN" altLang="en-US" sz="2400">
                <a:solidFill>
                  <a:srgbClr val="3333CC"/>
                </a:solidFill>
              </a:rPr>
              <a:t>进程调度</a:t>
            </a:r>
            <a:r>
              <a:rPr kumimoji="0" lang="zh-CN" altLang="en-US" sz="2400"/>
              <a:t>或</a:t>
            </a:r>
            <a:r>
              <a:rPr kumimoji="0" lang="zh-CN" altLang="en-US" sz="2400">
                <a:solidFill>
                  <a:srgbClr val="3333CC"/>
                </a:solidFill>
              </a:rPr>
              <a:t>短程调度</a:t>
            </a:r>
            <a:r>
              <a:rPr kumimoji="0" lang="zh-CN" altLang="en-US" sz="2400"/>
              <a:t>，</a:t>
            </a:r>
            <a:r>
              <a:rPr kumimoji="0" lang="zh-CN" altLang="en-US" sz="2400">
                <a:solidFill>
                  <a:srgbClr val="3333CC"/>
                </a:solidFill>
              </a:rPr>
              <a:t>调度对象</a:t>
            </a:r>
            <a:r>
              <a:rPr kumimoji="0" lang="zh-CN" altLang="en-US" sz="2400"/>
              <a:t>是</a:t>
            </a:r>
            <a:r>
              <a:rPr kumimoji="0" lang="zh-CN" altLang="en-US" sz="2400">
                <a:solidFill>
                  <a:srgbClr val="3333CC"/>
                </a:solidFill>
              </a:rPr>
              <a:t>进程</a:t>
            </a:r>
            <a:r>
              <a:rPr kumimoji="0" lang="en-US" altLang="zh-CN" sz="2400">
                <a:solidFill>
                  <a:schemeClr val="tx2"/>
                </a:solidFill>
              </a:rPr>
              <a:t>(</a:t>
            </a:r>
            <a:r>
              <a:rPr kumimoji="0" lang="zh-CN" altLang="en-US" sz="2400"/>
              <a:t>或</a:t>
            </a:r>
            <a:r>
              <a:rPr kumimoji="0" lang="zh-CN" altLang="en-US" sz="2400">
                <a:solidFill>
                  <a:srgbClr val="3333CC"/>
                </a:solidFill>
              </a:rPr>
              <a:t>内核级线程</a:t>
            </a:r>
            <a:r>
              <a:rPr kumimoji="0" lang="en-US" altLang="zh-CN" sz="2400"/>
              <a:t>)</a:t>
            </a:r>
            <a:r>
              <a:rPr kumimoji="0" lang="zh-CN" altLang="en-US" sz="2400"/>
              <a:t>，任何</a:t>
            </a:r>
            <a:r>
              <a:rPr kumimoji="0" lang="en-US" altLang="zh-CN" sz="2400"/>
              <a:t>OS</a:t>
            </a:r>
            <a:r>
              <a:rPr kumimoji="0" lang="zh-CN" altLang="en-US" sz="2400"/>
              <a:t>中都必须配置这级调度。</a:t>
            </a:r>
            <a:endParaRPr lang="zh-CN" altLang="en-US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4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4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04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04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04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04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04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04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70535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altLang="zh-CN" sz="2400" smtClean="0">
                <a:solidFill>
                  <a:srgbClr val="3333CC"/>
                </a:solidFill>
              </a:rPr>
              <a:t>3. </a:t>
            </a:r>
            <a:r>
              <a:rPr lang="zh-CN" altLang="en-US" sz="2400" smtClean="0">
                <a:solidFill>
                  <a:srgbClr val="3333CC"/>
                </a:solidFill>
              </a:rPr>
              <a:t>进程调度方式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sz="2400" smtClean="0"/>
              <a:t>1) </a:t>
            </a:r>
            <a:r>
              <a:rPr lang="zh-CN" altLang="en-US" sz="2400" smtClean="0">
                <a:solidFill>
                  <a:srgbClr val="FF0000"/>
                </a:solidFill>
              </a:rPr>
              <a:t>非抢占方式</a:t>
            </a:r>
            <a:r>
              <a:rPr lang="en-US" altLang="zh-CN" sz="2400" smtClean="0"/>
              <a:t>(Nonpreemptive Mode)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sz="2400" smtClean="0"/>
              <a:t>	</a:t>
            </a:r>
            <a:r>
              <a:rPr lang="zh-CN" altLang="en-US" sz="2400" smtClean="0"/>
              <a:t>采用此方式时，可能</a:t>
            </a:r>
            <a:r>
              <a:rPr lang="zh-CN" altLang="en-US" sz="2400" smtClean="0">
                <a:solidFill>
                  <a:srgbClr val="3333CC"/>
                </a:solidFill>
              </a:rPr>
              <a:t>引起进程调度的因素</a:t>
            </a:r>
            <a:r>
              <a:rPr lang="zh-CN" altLang="en-US" sz="2400" smtClean="0"/>
              <a:t>：</a:t>
            </a:r>
          </a:p>
          <a:p>
            <a:pPr marL="990600" lvl="1" indent="-533400" eaLnBrk="1" hangingPunct="1">
              <a:buFont typeface="Wingdings" pitchFamily="2" charset="2"/>
              <a:buAutoNum type="arabicParenBoth"/>
            </a:pPr>
            <a:r>
              <a:rPr lang="zh-CN" altLang="en-US" sz="2400" smtClean="0"/>
              <a:t>正在执行的进程执行完毕，或发生某事件而不能再继续执行；</a:t>
            </a:r>
          </a:p>
          <a:p>
            <a:pPr marL="990600" lvl="1" indent="-533400" eaLnBrk="1" hangingPunct="1">
              <a:buFont typeface="Wingdings" pitchFamily="2" charset="2"/>
              <a:buAutoNum type="arabicParenBoth"/>
            </a:pPr>
            <a:r>
              <a:rPr lang="zh-CN" altLang="en-US" sz="2400" smtClean="0"/>
              <a:t>执行中的进程因提出</a:t>
            </a:r>
            <a:r>
              <a:rPr lang="en-US" altLang="zh-CN" sz="2400" smtClean="0"/>
              <a:t>I/O</a:t>
            </a:r>
            <a:r>
              <a:rPr lang="zh-CN" altLang="en-US" sz="2400" smtClean="0"/>
              <a:t>请求而暂停执行；</a:t>
            </a:r>
          </a:p>
          <a:p>
            <a:pPr marL="990600" lvl="1" indent="-533400" eaLnBrk="1" hangingPunct="1">
              <a:buFont typeface="Wingdings" pitchFamily="2" charset="2"/>
              <a:buAutoNum type="arabicParenBoth"/>
            </a:pPr>
            <a:r>
              <a:rPr lang="zh-CN" altLang="en-US" sz="2400" smtClean="0"/>
              <a:t>在进程通信或同步过程中执行了某种原语操作，如</a:t>
            </a:r>
            <a:r>
              <a:rPr lang="en-US" altLang="zh-CN" sz="2400" smtClean="0"/>
              <a:t>P</a:t>
            </a:r>
            <a:r>
              <a:rPr lang="zh-CN" altLang="en-US" sz="2400" smtClean="0"/>
              <a:t>操作</a:t>
            </a:r>
            <a:r>
              <a:rPr lang="en-US" altLang="zh-CN" sz="2400" smtClean="0"/>
              <a:t>(wait</a:t>
            </a:r>
            <a:r>
              <a:rPr lang="zh-CN" altLang="en-US" sz="2400" smtClean="0"/>
              <a:t>操作</a:t>
            </a:r>
            <a:r>
              <a:rPr lang="en-US" altLang="zh-CN" sz="2400" smtClean="0"/>
              <a:t>)</a:t>
            </a:r>
            <a:r>
              <a:rPr lang="zh-CN" altLang="en-US" sz="2400" smtClean="0"/>
              <a:t>、</a:t>
            </a:r>
            <a:r>
              <a:rPr lang="en-US" altLang="zh-CN" sz="2400" smtClean="0"/>
              <a:t>Block</a:t>
            </a:r>
            <a:r>
              <a:rPr lang="zh-CN" altLang="en-US" sz="2400" smtClean="0"/>
              <a:t>原语。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3333CC"/>
                </a:solidFill>
              </a:rPr>
              <a:t>优点</a:t>
            </a:r>
            <a:r>
              <a:rPr lang="zh-CN" altLang="en-US" sz="2400" smtClean="0"/>
              <a:t>：实现简单，系统开销小，适用于大多数批处理系统。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3333CC"/>
                </a:solidFill>
              </a:rPr>
              <a:t>缺点</a:t>
            </a:r>
            <a:r>
              <a:rPr lang="zh-CN" altLang="en-US" sz="2400" smtClean="0"/>
              <a:t>：难以满足紧急任务的要求。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3.1 </a:t>
            </a:r>
            <a:r>
              <a:rPr lang="zh-CN" altLang="en-US" smtClean="0"/>
              <a:t>处理机的调度层次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381000" y="914400"/>
            <a:ext cx="6635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800">
                <a:latin typeface="楷体_GB2312" pitchFamily="49" charset="-122"/>
              </a:rPr>
              <a:t>3.1.2 </a:t>
            </a:r>
            <a:r>
              <a:rPr kumimoji="0" lang="zh-CN" altLang="en-US" sz="2800">
                <a:latin typeface="楷体_GB2312" pitchFamily="49" charset="-122"/>
              </a:rPr>
              <a:t>低级调度</a:t>
            </a:r>
            <a:r>
              <a:rPr kumimoji="0" lang="en-US" altLang="zh-CN" sz="2800">
                <a:latin typeface="楷体_GB2312" pitchFamily="49" charset="-122"/>
              </a:rPr>
              <a:t>(Low Level scheduling)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6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6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6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6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065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楷体_GB2312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ptkorea_0Ae132948[1]">
  <a:themeElements>
    <a:clrScheme name="pptkorea_0Ae132948[1]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ptkorea_0Ae132948[1]">
      <a:majorFont>
        <a:latin typeface="Gulim"/>
        <a:ea typeface="宋体"/>
        <a:cs typeface=""/>
      </a:majorFont>
      <a:minorFont>
        <a:latin typeface="Gulim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pptkorea_0Ae132948[1]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korea_0Ae132948[1]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korea_0Ae132948[1]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korea_0Ae132948[1]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korea_0Ae132948[1]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korea_0Ae132948[1]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korea_0Ae132948[1]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korea_0Ae132948[1]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korea_0Ae132948[1]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korea_0Ae132948[1]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korea_0Ae132948[1]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korea_0Ae132948[1]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楷体_GB2312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2008</TotalTime>
  <Words>5468</Words>
  <Application>Microsoft Office PowerPoint</Application>
  <PresentationFormat>全屏显示(4:3)</PresentationFormat>
  <Paragraphs>799</Paragraphs>
  <Slides>73</Slides>
  <Notes>29</Notes>
  <HiddenSlides>0</HiddenSlides>
  <MMClips>0</MMClips>
  <ScaleCrop>false</ScaleCrop>
  <HeadingPairs>
    <vt:vector size="6" baseType="variant">
      <vt:variant>
        <vt:lpstr>主题</vt:lpstr>
      </vt:variant>
      <vt:variant>
        <vt:i4>3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73</vt:i4>
      </vt:variant>
    </vt:vector>
  </HeadingPairs>
  <TitlesOfParts>
    <vt:vector size="82" baseType="lpstr">
      <vt:lpstr>默认设计模板</vt:lpstr>
      <vt:lpstr>pptkorea_0Ae132948[1]</vt:lpstr>
      <vt:lpstr>1_默认设计模板</vt:lpstr>
      <vt:lpstr>VISIO</vt:lpstr>
      <vt:lpstr>公式</vt:lpstr>
      <vt:lpstr>Document</vt:lpstr>
      <vt:lpstr>Equation</vt:lpstr>
      <vt:lpstr>文档</vt:lpstr>
      <vt:lpstr>Visio</vt:lpstr>
      <vt:lpstr>PowerPoint 演示文稿</vt:lpstr>
      <vt:lpstr>章节内容</vt:lpstr>
      <vt:lpstr>3.1 处理机的调度层次</vt:lpstr>
      <vt:lpstr>3.1 处理机的调度层次</vt:lpstr>
      <vt:lpstr>PowerPoint 演示文稿</vt:lpstr>
      <vt:lpstr>3.1 处理机的调度层次</vt:lpstr>
      <vt:lpstr>3.1 处理机的调度层次</vt:lpstr>
      <vt:lpstr>3.1 处理机的调度层次</vt:lpstr>
      <vt:lpstr>3.1 处理机的调度层次</vt:lpstr>
      <vt:lpstr>3.1 处理机的调度层次</vt:lpstr>
      <vt:lpstr>3.1 处理机的调度层次</vt:lpstr>
      <vt:lpstr>3.1 处理机的调度层次</vt:lpstr>
      <vt:lpstr>3.2 调度队列模型和调度准则</vt:lpstr>
      <vt:lpstr>PowerPoint 演示文稿</vt:lpstr>
      <vt:lpstr>PowerPoint 演示文稿</vt:lpstr>
      <vt:lpstr>3.2 调度队列模型和调度准则</vt:lpstr>
      <vt:lpstr>3.2 调度队列模型和调度准则</vt:lpstr>
      <vt:lpstr>3.3 调度算法</vt:lpstr>
      <vt:lpstr>3.3 调度算法</vt:lpstr>
      <vt:lpstr>3.3 调度算法</vt:lpstr>
      <vt:lpstr>3.3 调度算法</vt:lpstr>
      <vt:lpstr>PowerPoint 演示文稿</vt:lpstr>
      <vt:lpstr>PowerPoint 演示文稿</vt:lpstr>
      <vt:lpstr>PowerPoint 演示文稿</vt:lpstr>
      <vt:lpstr>PowerPoint 演示文稿</vt:lpstr>
      <vt:lpstr>3.3 调度算法</vt:lpstr>
      <vt:lpstr>3.3 调度算法</vt:lpstr>
      <vt:lpstr>3.3 调度算法</vt:lpstr>
      <vt:lpstr>PowerPoint 演示文稿</vt:lpstr>
      <vt:lpstr>3.3 调度算法</vt:lpstr>
      <vt:lpstr>3.4 实时调度</vt:lpstr>
      <vt:lpstr>3.4 实时调度</vt:lpstr>
      <vt:lpstr>3.4 实时调度</vt:lpstr>
      <vt:lpstr>3.4 实时调度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3.5 产生死锁的原因和必要条件</vt:lpstr>
      <vt:lpstr>PowerPoint 演示文稿</vt:lpstr>
      <vt:lpstr>3.5 产生死锁的原因和必要条件</vt:lpstr>
      <vt:lpstr>3.5 产生死锁的原因和必要条件</vt:lpstr>
      <vt:lpstr>PowerPoint 演示文稿</vt:lpstr>
      <vt:lpstr>PowerPoint 演示文稿</vt:lpstr>
      <vt:lpstr>  3.6 预防死锁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3.7  死锁的检测与解除</vt:lpstr>
      <vt:lpstr>先礼后兵：死锁检测与修复</vt:lpstr>
      <vt:lpstr>PowerPoint 演示文稿</vt:lpstr>
      <vt:lpstr>PowerPoint 演示文稿</vt:lpstr>
      <vt:lpstr>PowerPoint 演示文稿</vt:lpstr>
      <vt:lpstr>PowerPoint 演示文稿</vt:lpstr>
      <vt:lpstr>先礼后兵：死锁检测与修复</vt:lpstr>
      <vt:lpstr>本章小结</vt:lpstr>
      <vt:lpstr>进阶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mh</dc:creator>
  <cp:lastModifiedBy>Windows 用户</cp:lastModifiedBy>
  <cp:revision>768</cp:revision>
  <cp:lastPrinted>1601-01-01T00:00:00Z</cp:lastPrinted>
  <dcterms:created xsi:type="dcterms:W3CDTF">1601-01-01T00:00:00Z</dcterms:created>
  <dcterms:modified xsi:type="dcterms:W3CDTF">2018-05-02T12:51:21Z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