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652" r:id="rId3"/>
  </p:sldMasterIdLst>
  <p:notesMasterIdLst>
    <p:notesMasterId r:id="rId114"/>
  </p:notesMasterIdLst>
  <p:sldIdLst>
    <p:sldId id="277" r:id="rId4"/>
    <p:sldId id="278" r:id="rId5"/>
    <p:sldId id="375" r:id="rId6"/>
    <p:sldId id="389" r:id="rId7"/>
    <p:sldId id="390" r:id="rId8"/>
    <p:sldId id="274" r:id="rId9"/>
    <p:sldId id="280" r:id="rId10"/>
    <p:sldId id="392" r:id="rId11"/>
    <p:sldId id="281" r:id="rId12"/>
    <p:sldId id="282" r:id="rId13"/>
    <p:sldId id="283" r:id="rId14"/>
    <p:sldId id="391" r:id="rId15"/>
    <p:sldId id="284" r:id="rId16"/>
    <p:sldId id="285" r:id="rId17"/>
    <p:sldId id="286" r:id="rId18"/>
    <p:sldId id="287" r:id="rId19"/>
    <p:sldId id="376" r:id="rId20"/>
    <p:sldId id="289" r:id="rId21"/>
    <p:sldId id="377" r:id="rId22"/>
    <p:sldId id="378" r:id="rId23"/>
    <p:sldId id="290" r:id="rId24"/>
    <p:sldId id="291" r:id="rId25"/>
    <p:sldId id="379" r:id="rId26"/>
    <p:sldId id="292" r:id="rId27"/>
    <p:sldId id="380" r:id="rId28"/>
    <p:sldId id="381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82" r:id="rId37"/>
    <p:sldId id="300" r:id="rId38"/>
    <p:sldId id="384" r:id="rId39"/>
    <p:sldId id="301" r:id="rId40"/>
    <p:sldId id="302" r:id="rId41"/>
    <p:sldId id="304" r:id="rId42"/>
    <p:sldId id="383" r:id="rId43"/>
    <p:sldId id="385" r:id="rId44"/>
    <p:sldId id="307" r:id="rId45"/>
    <p:sldId id="396" r:id="rId46"/>
    <p:sldId id="394" r:id="rId47"/>
    <p:sldId id="393" r:id="rId48"/>
    <p:sldId id="386" r:id="rId49"/>
    <p:sldId id="309" r:id="rId50"/>
    <p:sldId id="395" r:id="rId51"/>
    <p:sldId id="308" r:id="rId52"/>
    <p:sldId id="387" r:id="rId53"/>
    <p:sldId id="397" r:id="rId54"/>
    <p:sldId id="312" r:id="rId55"/>
    <p:sldId id="314" r:id="rId56"/>
    <p:sldId id="313" r:id="rId57"/>
    <p:sldId id="388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  <p:sldId id="360" r:id="rId101"/>
    <p:sldId id="361" r:id="rId102"/>
    <p:sldId id="362" r:id="rId103"/>
    <p:sldId id="363" r:id="rId104"/>
    <p:sldId id="365" r:id="rId105"/>
    <p:sldId id="366" r:id="rId106"/>
    <p:sldId id="367" r:id="rId107"/>
    <p:sldId id="368" r:id="rId108"/>
    <p:sldId id="369" r:id="rId109"/>
    <p:sldId id="370" r:id="rId110"/>
    <p:sldId id="371" r:id="rId111"/>
    <p:sldId id="372" r:id="rId112"/>
    <p:sldId id="276" r:id="rId113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80000"/>
      </a:lnSpc>
      <a:spcBef>
        <a:spcPct val="20000"/>
      </a:spcBef>
      <a:spcAft>
        <a:spcPct val="0"/>
      </a:spcAft>
      <a:buChar char="•"/>
      <a:defRPr kumimoji="1" sz="28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har char="•"/>
      <a:defRPr kumimoji="1" sz="28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har char="•"/>
      <a:defRPr kumimoji="1" sz="28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har char="•"/>
      <a:defRPr kumimoji="1" sz="28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har char="•"/>
      <a:defRPr kumimoji="1" sz="28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FF"/>
    <a:srgbClr val="000066"/>
    <a:srgbClr val="009900"/>
    <a:srgbClr val="CC0000"/>
    <a:srgbClr val="008000"/>
    <a:srgbClr val="33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727" autoAdjust="0"/>
  </p:normalViewPr>
  <p:slideViewPr>
    <p:cSldViewPr>
      <p:cViewPr>
        <p:scale>
          <a:sx n="58" d="100"/>
          <a:sy n="58" d="100"/>
        </p:scale>
        <p:origin x="-133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theme" Target="theme/theme1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110" Type="http://schemas.openxmlformats.org/officeDocument/2006/relationships/slide" Target="slides/slide107.xml"/><Relationship Id="rId115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fld id="{38ACC83E-A322-422C-9635-499C98283E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660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1B5CF8C-9B3F-471D-8306-CB211FC6479B}" type="slidenum">
              <a:rPr lang="en-US" altLang="zh-CN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88EB703-3BD9-4314-B984-2CD7924B11C1}" type="slidenum">
              <a:rPr lang="en-US" altLang="zh-CN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zh-CN" smtClean="0"/>
          </a:p>
        </p:txBody>
      </p:sp>
      <p:sp>
        <p:nvSpPr>
          <p:cNvPr id="1290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61E5EE9-383A-4CB9-87AE-91212D64851E}" type="slidenum">
              <a:rPr lang="en-US" altLang="zh-CN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zh-CN" smtClean="0"/>
          </a:p>
        </p:txBody>
      </p:sp>
      <p:sp>
        <p:nvSpPr>
          <p:cNvPr id="1300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C88B9B7-80BC-4A5C-A32C-F2E2C832641E}" type="slidenum">
              <a:rPr lang="en-US" altLang="zh-CN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zh-CN" smtClean="0"/>
          </a:p>
        </p:txBody>
      </p:sp>
      <p:sp>
        <p:nvSpPr>
          <p:cNvPr id="1310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30F090C-BFA9-4B0E-90B5-F4DE34162161}" type="slidenum">
              <a:rPr lang="en-US" altLang="zh-CN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zh-CN" smtClean="0"/>
          </a:p>
        </p:txBody>
      </p:sp>
      <p:sp>
        <p:nvSpPr>
          <p:cNvPr id="132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6DBAA91-C518-4260-920F-F5DDC1B30ADE}" type="slidenum">
              <a:rPr lang="en-US" altLang="zh-CN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zh-CN" smtClean="0"/>
          </a:p>
        </p:txBody>
      </p:sp>
      <p:sp>
        <p:nvSpPr>
          <p:cNvPr id="133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书上的快速适应算法和固定分区分配没有区别？感觉有问题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应该是剩余部分太小时候不分割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239F88B-5A1B-4AB3-8C52-0BBDF0A9CFF3}" type="slidenum">
              <a:rPr lang="en-US" altLang="zh-CN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zh-CN" smtClean="0"/>
          </a:p>
        </p:txBody>
      </p:sp>
      <p:sp>
        <p:nvSpPr>
          <p:cNvPr id="134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书上的快速适应算法和固定分区分配没有区别？感觉有问题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应该是剩余部分太小时候不分割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509D95B-24DF-4410-AFE7-E83AB346814A}" type="slidenum">
              <a:rPr lang="en-US" altLang="zh-CN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zh-CN" smtClean="0"/>
          </a:p>
        </p:txBody>
      </p:sp>
      <p:sp>
        <p:nvSpPr>
          <p:cNvPr id="135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书上的快速适应算法和固定分区分配没有区别？感觉有问题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应该是剩余部分太小时候不分割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85D6D99-7772-4A0B-BDBD-50D6E21D166F}" type="slidenum">
              <a:rPr lang="en-US" altLang="zh-CN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zh-CN" smtClean="0"/>
          </a:p>
        </p:txBody>
      </p:sp>
      <p:sp>
        <p:nvSpPr>
          <p:cNvPr id="136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采用动态运行时装入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89FCF49-725B-4C65-8DE9-CF794B9061F7}" type="slidenum">
              <a:rPr lang="en-US" altLang="zh-CN" smtClean="0"/>
              <a:pPr eaLnBrk="1" hangingPunct="1">
                <a:spcBef>
                  <a:spcPct val="0"/>
                </a:spcBef>
              </a:pPr>
              <a:t>35</a:t>
            </a:fld>
            <a:endParaRPr lang="en-US" altLang="zh-CN" smtClean="0"/>
          </a:p>
        </p:txBody>
      </p:sp>
      <p:sp>
        <p:nvSpPr>
          <p:cNvPr id="137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回顾中级调度；在这里讲是因为对换区的管理采用的是动态分区分配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CA1FC57-BD7F-4F6C-AAA6-10F4315644F0}" type="slidenum">
              <a:rPr lang="en-US" altLang="zh-CN" smtClean="0"/>
              <a:pPr eaLnBrk="1" hangingPunct="1">
                <a:spcBef>
                  <a:spcPct val="0"/>
                </a:spcBef>
              </a:pPr>
              <a:t>39</a:t>
            </a:fld>
            <a:endParaRPr lang="en-US" altLang="zh-CN" smtClean="0"/>
          </a:p>
        </p:txBody>
      </p:sp>
      <p:sp>
        <p:nvSpPr>
          <p:cNvPr id="138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>
              <a:latin typeface="+mn-lt"/>
              <a:ea typeface="+mn-ea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60A4543-FE2D-4899-BA62-47499F1DCC52}" type="slidenum">
              <a:rPr lang="zh-CN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747D78B-A198-4753-9D1F-6C34E6CCBC54}" type="slidenum">
              <a:rPr lang="en-US" altLang="zh-CN" smtClean="0"/>
              <a:pPr eaLnBrk="1" hangingPunct="1">
                <a:spcBef>
                  <a:spcPct val="0"/>
                </a:spcBef>
              </a:pPr>
              <a:t>40</a:t>
            </a:fld>
            <a:endParaRPr lang="en-US" altLang="zh-CN" smtClean="0"/>
          </a:p>
        </p:txBody>
      </p:sp>
      <p:sp>
        <p:nvSpPr>
          <p:cNvPr id="139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基本含义：不具备页面对换功能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化整为零，更好装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6F46447-20C1-497B-8889-EB0981E0590F}" type="slidenum">
              <a:rPr lang="en-US" altLang="zh-CN" smtClean="0"/>
              <a:pPr eaLnBrk="1" hangingPunct="1">
                <a:spcBef>
                  <a:spcPct val="0"/>
                </a:spcBef>
              </a:pPr>
              <a:t>42</a:t>
            </a:fld>
            <a:endParaRPr lang="en-US" altLang="zh-CN" smtClean="0"/>
          </a:p>
        </p:txBody>
      </p:sp>
      <p:sp>
        <p:nvSpPr>
          <p:cNvPr id="140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通常还有存取控制字段，页号不需要存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2500/1K = 2, </a:t>
            </a:r>
            <a:r>
              <a:rPr lang="zh-CN" altLang="en-US" smtClean="0">
                <a:ea typeface="宋体" charset="-122"/>
              </a:rPr>
              <a:t>物理页号是</a:t>
            </a:r>
            <a:r>
              <a:rPr lang="en-US" altLang="zh-CN" smtClean="0">
                <a:ea typeface="宋体" charset="-122"/>
              </a:rPr>
              <a:t>6, </a:t>
            </a:r>
            <a:r>
              <a:rPr lang="zh-CN" altLang="en-US" smtClean="0">
                <a:ea typeface="宋体" charset="-122"/>
              </a:rPr>
              <a:t>偏移是</a:t>
            </a:r>
            <a:r>
              <a:rPr lang="en-US" altLang="zh-CN" smtClean="0">
                <a:ea typeface="宋体" charset="-122"/>
              </a:rPr>
              <a:t>452, </a:t>
            </a:r>
            <a:r>
              <a:rPr lang="zh-CN" altLang="en-US" smtClean="0">
                <a:ea typeface="宋体" charset="-122"/>
              </a:rPr>
              <a:t>物理地址 </a:t>
            </a:r>
            <a:r>
              <a:rPr lang="en-US" altLang="zh-CN" smtClean="0">
                <a:ea typeface="宋体" charset="-122"/>
              </a:rPr>
              <a:t>= 6*1K+ 452 = 6596</a:t>
            </a:r>
          </a:p>
          <a:p>
            <a:r>
              <a:rPr lang="en-US" altLang="zh-CN" smtClean="0">
                <a:ea typeface="宋体" charset="-122"/>
              </a:rPr>
              <a:t>4500/1K=4,</a:t>
            </a:r>
            <a:r>
              <a:rPr lang="zh-CN" altLang="en-US" smtClean="0">
                <a:ea typeface="宋体" charset="-122"/>
              </a:rPr>
              <a:t>越界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</p:txBody>
      </p:sp>
      <p:sp>
        <p:nvSpPr>
          <p:cNvPr id="141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82E7AC8-A1BC-4B5A-BBE1-369195B6639F}" type="slidenum">
              <a:rPr lang="en-US" altLang="zh-CN" smtClean="0"/>
              <a:pPr eaLnBrk="1" hangingPunct="1">
                <a:spcBef>
                  <a:spcPct val="0"/>
                </a:spcBef>
              </a:pPr>
              <a:t>43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B48A3B8-B12D-475C-AD4E-9F53C18CD533}" type="slidenum">
              <a:rPr lang="en-US" altLang="zh-CN" smtClean="0"/>
              <a:pPr eaLnBrk="1" hangingPunct="1">
                <a:spcBef>
                  <a:spcPct val="0"/>
                </a:spcBef>
              </a:pPr>
              <a:t>47</a:t>
            </a:fld>
            <a:endParaRPr lang="en-US" altLang="zh-CN" smtClean="0"/>
          </a:p>
        </p:txBody>
      </p:sp>
      <p:sp>
        <p:nvSpPr>
          <p:cNvPr id="142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由于页表存放在内存，每次访问数据需要两次访问内存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2500/1K = 2, </a:t>
            </a:r>
            <a:r>
              <a:rPr lang="zh-CN" altLang="en-US" smtClean="0">
                <a:ea typeface="宋体" charset="-122"/>
              </a:rPr>
              <a:t>物理页号是</a:t>
            </a:r>
            <a:r>
              <a:rPr lang="en-US" altLang="zh-CN" smtClean="0">
                <a:ea typeface="宋体" charset="-122"/>
              </a:rPr>
              <a:t>6, </a:t>
            </a:r>
            <a:r>
              <a:rPr lang="zh-CN" altLang="en-US" smtClean="0">
                <a:ea typeface="宋体" charset="-122"/>
              </a:rPr>
              <a:t>偏移是</a:t>
            </a:r>
            <a:r>
              <a:rPr lang="en-US" altLang="zh-CN" smtClean="0">
                <a:ea typeface="宋体" charset="-122"/>
              </a:rPr>
              <a:t>452, </a:t>
            </a:r>
            <a:r>
              <a:rPr lang="zh-CN" altLang="en-US" smtClean="0">
                <a:ea typeface="宋体" charset="-122"/>
              </a:rPr>
              <a:t>物理地址 </a:t>
            </a:r>
            <a:r>
              <a:rPr lang="en-US" altLang="zh-CN" smtClean="0">
                <a:ea typeface="宋体" charset="-122"/>
              </a:rPr>
              <a:t>= 6*1K+ 452 = 6596</a:t>
            </a:r>
          </a:p>
          <a:p>
            <a:r>
              <a:rPr lang="en-US" altLang="zh-CN" smtClean="0">
                <a:ea typeface="宋体" charset="-122"/>
              </a:rPr>
              <a:t>4500/1K=4,</a:t>
            </a:r>
            <a:r>
              <a:rPr lang="zh-CN" altLang="en-US" smtClean="0">
                <a:ea typeface="宋体" charset="-122"/>
              </a:rPr>
              <a:t>越界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0AD2 = (0000 1010 1101 0010)2, </a:t>
            </a:r>
            <a:r>
              <a:rPr lang="zh-CN" altLang="en-US" smtClean="0">
                <a:ea typeface="宋体" charset="-122"/>
              </a:rPr>
              <a:t>逻辑页号</a:t>
            </a:r>
            <a:r>
              <a:rPr lang="en-US" altLang="zh-CN" smtClean="0">
                <a:ea typeface="宋体" charset="-122"/>
              </a:rPr>
              <a:t>=2</a:t>
            </a:r>
            <a:r>
              <a:rPr lang="zh-CN" altLang="en-US" smtClean="0">
                <a:ea typeface="宋体" charset="-122"/>
              </a:rPr>
              <a:t>，对应物理页号</a:t>
            </a:r>
            <a:r>
              <a:rPr lang="en-US" altLang="zh-CN" smtClean="0">
                <a:ea typeface="宋体" charset="-122"/>
              </a:rPr>
              <a:t>=6</a:t>
            </a:r>
            <a:r>
              <a:rPr lang="zh-CN" altLang="en-US" smtClean="0">
                <a:ea typeface="宋体" charset="-122"/>
              </a:rPr>
              <a:t>，所以物理地址是</a:t>
            </a:r>
            <a:r>
              <a:rPr lang="en-US" altLang="zh-CN" smtClean="0">
                <a:ea typeface="宋体" charset="-122"/>
              </a:rPr>
              <a:t>(0001 1010 1101 0010)=1AD2</a:t>
            </a:r>
          </a:p>
          <a:p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4DF0691-0FF8-4BC1-9136-F63FA742F883}" type="slidenum">
              <a:rPr lang="en-US" altLang="zh-CN" smtClean="0"/>
              <a:pPr eaLnBrk="1" hangingPunct="1">
                <a:spcBef>
                  <a:spcPct val="0"/>
                </a:spcBef>
              </a:pPr>
              <a:t>48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2KB = 2^11</a:t>
            </a:r>
          </a:p>
          <a:p>
            <a:pPr marL="228600" indent="-228600">
              <a:buFontTx/>
              <a:buAutoNum type="arabicParenBoth"/>
              <a:defRPr/>
            </a:pPr>
            <a:r>
              <a:rPr lang="en-US" altLang="zh-CN" dirty="0" smtClean="0"/>
              <a:t>5</a:t>
            </a:r>
            <a:r>
              <a:rPr lang="zh-CN" altLang="en-US" dirty="0" smtClean="0"/>
              <a:t>位页号，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位页内地址。</a:t>
            </a:r>
            <a:endParaRPr lang="en-US" altLang="zh-CN" dirty="0" smtClean="0"/>
          </a:p>
          <a:p>
            <a:pPr marL="228600" indent="-228600">
              <a:buFontTx/>
              <a:buAutoNum type="arabicParenBoth"/>
              <a:defRPr/>
            </a:pPr>
            <a:r>
              <a:rPr lang="zh-CN" altLang="en-US" dirty="0" smtClean="0"/>
              <a:t>进程最多拥有</a:t>
            </a:r>
            <a:r>
              <a:rPr lang="en-US" altLang="zh-CN" dirty="0" smtClean="0"/>
              <a:t>2^5 = 32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pPr marL="228600" indent="-228600">
              <a:buFontTx/>
              <a:buAutoNum type="arabicParenBoth"/>
              <a:defRPr/>
            </a:pPr>
            <a:r>
              <a:rPr lang="en-US" altLang="zh-CN" dirty="0" smtClean="0"/>
              <a:t>1M/2K = 2^20 / 2^11 = 2^9</a:t>
            </a:r>
            <a:r>
              <a:rPr lang="zh-CN" altLang="en-US" dirty="0" smtClean="0"/>
              <a:t>页，进程页表最多有</a:t>
            </a:r>
            <a:r>
              <a:rPr lang="en-US" altLang="zh-CN" dirty="0" smtClean="0"/>
              <a:t>32</a:t>
            </a:r>
            <a:r>
              <a:rPr lang="zh-CN" altLang="en-US" dirty="0" smtClean="0"/>
              <a:t>项，每项至少存储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位。</a:t>
            </a:r>
            <a:endParaRPr lang="en-US" altLang="zh-CN" dirty="0" smtClean="0"/>
          </a:p>
          <a:p>
            <a:pPr marL="228600" indent="-228600">
              <a:buFontTx/>
              <a:buAutoNum type="arabicParenBoth"/>
              <a:defRPr/>
            </a:pPr>
            <a:r>
              <a:rPr lang="zh-CN" altLang="en-US" dirty="0" smtClean="0"/>
              <a:t>物理空间减半，最多</a:t>
            </a:r>
            <a:r>
              <a:rPr lang="en-US" altLang="zh-CN" dirty="0" smtClean="0"/>
              <a:t>2^8</a:t>
            </a:r>
            <a:r>
              <a:rPr lang="zh-CN" altLang="en-US" smtClean="0"/>
              <a:t>物理页面，页表每一项占一个字节。</a:t>
            </a:r>
            <a:endParaRPr lang="en-US" altLang="zh-CN" dirty="0" smtClean="0"/>
          </a:p>
          <a:p>
            <a:pPr marL="228600" indent="-228600">
              <a:buFontTx/>
              <a:buAutoNum type="arabicParenBoth"/>
              <a:defRPr/>
            </a:pPr>
            <a:endParaRPr lang="zh-CN" altLang="en-US" dirty="0"/>
          </a:p>
        </p:txBody>
      </p:sp>
      <p:sp>
        <p:nvSpPr>
          <p:cNvPr id="144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FF37718-2C7A-4FBB-9F8A-EEB4996C616A}" type="slidenum">
              <a:rPr lang="en-US" altLang="zh-CN" smtClean="0"/>
              <a:pPr eaLnBrk="1" hangingPunct="1">
                <a:spcBef>
                  <a:spcPct val="0"/>
                </a:spcBef>
              </a:pPr>
              <a:t>49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5BE2760A-CAC0-4B4A-A4CD-0484B01DA927}" type="slidenum">
              <a:rPr kumimoji="0" lang="en-US" altLang="zh-CN"/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50</a:t>
            </a:fld>
            <a:endParaRPr kumimoji="0" lang="en-US" altLang="zh-CN"/>
          </a:p>
        </p:txBody>
      </p:sp>
      <p:sp>
        <p:nvSpPr>
          <p:cNvPr id="145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快表为具有并行查询能力的高速缓冲寄存器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由于成本关系，不可能做的很大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由于对程序和数据访问的局部性，快表的命中几率通常在</a:t>
            </a:r>
            <a:r>
              <a:rPr lang="en-US" altLang="zh-CN" smtClean="0">
                <a:ea typeface="宋体" charset="-122"/>
              </a:rPr>
              <a:t>90%</a:t>
            </a:r>
            <a:r>
              <a:rPr lang="zh-CN" altLang="en-US" smtClean="0">
                <a:ea typeface="宋体" charset="-122"/>
              </a:rPr>
              <a:t>以上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EF5590E-D9E9-4648-8E65-5B504FC90EB9}" type="slidenum">
              <a:rPr lang="en-US" altLang="zh-CN" smtClean="0"/>
              <a:pPr eaLnBrk="1" hangingPunct="1">
                <a:spcBef>
                  <a:spcPct val="0"/>
                </a:spcBef>
              </a:pPr>
              <a:t>60</a:t>
            </a:fld>
            <a:endParaRPr lang="en-US" altLang="zh-CN" smtClean="0"/>
          </a:p>
        </p:txBody>
      </p:sp>
      <p:sp>
        <p:nvSpPr>
          <p:cNvPr id="146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还要检查段内地址是否超过段长；两次访问内存问题</a:t>
            </a:r>
            <a:r>
              <a:rPr lang="en-US" altLang="zh-CN" smtClean="0">
                <a:ea typeface="宋体" charset="-122"/>
              </a:rPr>
              <a:t>——</a:t>
            </a:r>
            <a:r>
              <a:rPr lang="zh-CN" altLang="en-US" smtClean="0">
                <a:ea typeface="宋体" charset="-122"/>
              </a:rPr>
              <a:t>联想存储器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542E33B-70D3-439D-87C1-6F072947E7EF}" type="slidenum">
              <a:rPr lang="en-US" altLang="zh-CN" smtClean="0"/>
              <a:pPr eaLnBrk="1" hangingPunct="1">
                <a:spcBef>
                  <a:spcPct val="0"/>
                </a:spcBef>
              </a:pPr>
              <a:t>66</a:t>
            </a:fld>
            <a:endParaRPr lang="en-US" altLang="zh-CN" smtClean="0"/>
          </a:p>
        </p:txBody>
      </p:sp>
      <p:sp>
        <p:nvSpPr>
          <p:cNvPr id="147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先分段，再分页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8CA6021-5073-477F-9F03-703A0CA5A1A5}" type="slidenum">
              <a:rPr lang="en-US" altLang="zh-CN" smtClean="0"/>
              <a:pPr eaLnBrk="1" hangingPunct="1">
                <a:spcBef>
                  <a:spcPct val="0"/>
                </a:spcBef>
              </a:pPr>
              <a:t>68</a:t>
            </a:fld>
            <a:endParaRPr lang="en-US" altLang="zh-CN" smtClean="0"/>
          </a:p>
        </p:txBody>
      </p:sp>
      <p:sp>
        <p:nvSpPr>
          <p:cNvPr id="148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在段页式系统中，为了获得一条指令或数据，须三次访问内存。高速缓冲寄存器，同时利用段号和页号检索。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CD87CBA-AF71-4B4D-9369-6994AB20A648}" type="slidenum">
              <a:rPr lang="en-US" altLang="zh-CN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C2D1DE7-4F93-4148-A4CD-AEFEBC020639}" type="slidenum">
              <a:rPr lang="en-US" altLang="zh-CN" smtClean="0"/>
              <a:pPr eaLnBrk="1" hangingPunct="1">
                <a:spcBef>
                  <a:spcPct val="0"/>
                </a:spcBef>
              </a:pPr>
              <a:t>74</a:t>
            </a:fld>
            <a:endParaRPr lang="en-US" altLang="zh-CN" smtClean="0"/>
          </a:p>
        </p:txBody>
      </p:sp>
      <p:sp>
        <p:nvSpPr>
          <p:cNvPr id="149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虚拟存储器能否用连续分配方式实现？否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D391EDF-EB2D-465A-A791-638749545F9A}" type="slidenum">
              <a:rPr lang="en-US" altLang="zh-CN" smtClean="0"/>
              <a:pPr eaLnBrk="1" hangingPunct="1">
                <a:spcBef>
                  <a:spcPct val="0"/>
                </a:spcBef>
              </a:pPr>
              <a:t>75</a:t>
            </a:fld>
            <a:endParaRPr lang="en-US" altLang="zh-CN" smtClean="0"/>
          </a:p>
        </p:txBody>
      </p:sp>
      <p:sp>
        <p:nvSpPr>
          <p:cNvPr id="150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EE2528D-05E5-4DAD-8F2F-6B45DB071EA4}" type="slidenum">
              <a:rPr lang="en-US" altLang="zh-CN" smtClean="0"/>
              <a:pPr eaLnBrk="1" hangingPunct="1">
                <a:spcBef>
                  <a:spcPct val="0"/>
                </a:spcBef>
              </a:pPr>
              <a:t>78</a:t>
            </a:fld>
            <a:endParaRPr lang="en-US" altLang="zh-CN" smtClean="0"/>
          </a:p>
        </p:txBody>
      </p:sp>
      <p:sp>
        <p:nvSpPr>
          <p:cNvPr id="151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和书上不一样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8938B2C-2218-4FC1-8C0C-0F22F9376086}" type="slidenum">
              <a:rPr lang="en-US" altLang="zh-CN" smtClean="0"/>
              <a:pPr eaLnBrk="1" hangingPunct="1">
                <a:spcBef>
                  <a:spcPct val="0"/>
                </a:spcBef>
              </a:pPr>
              <a:t>80</a:t>
            </a:fld>
            <a:endParaRPr lang="en-US" altLang="zh-CN" smtClean="0"/>
          </a:p>
        </p:txBody>
      </p:sp>
      <p:sp>
        <p:nvSpPr>
          <p:cNvPr id="152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为何没有固定分配全局置换？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EC06AA3-AFE4-4CA3-8EA4-8E48DB09B8BA}" type="slidenum">
              <a:rPr lang="en-US" altLang="zh-CN" smtClean="0"/>
              <a:pPr eaLnBrk="1" hangingPunct="1">
                <a:spcBef>
                  <a:spcPct val="0"/>
                </a:spcBef>
              </a:pPr>
              <a:t>81</a:t>
            </a:fld>
            <a:endParaRPr lang="en-US" altLang="zh-CN" smtClean="0"/>
          </a:p>
        </p:txBody>
      </p:sp>
      <p:sp>
        <p:nvSpPr>
          <p:cNvPr id="153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其实也可以作为可变分配的初始分配算法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434D680-23E7-4605-AB8F-AB529FF196F4}" type="slidenum">
              <a:rPr lang="en-US" altLang="zh-CN" smtClean="0"/>
              <a:pPr eaLnBrk="1" hangingPunct="1">
                <a:spcBef>
                  <a:spcPct val="0"/>
                </a:spcBef>
              </a:pPr>
              <a:t>83</a:t>
            </a:fld>
            <a:endParaRPr lang="en-US" altLang="zh-CN" smtClean="0"/>
          </a:p>
        </p:txBody>
      </p:sp>
      <p:sp>
        <p:nvSpPr>
          <p:cNvPr id="154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三种当中 此种最优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6DBAC4F-D1C3-4E48-AD5C-7CCC9BF9870B}" type="slidenum">
              <a:rPr lang="en-US" altLang="zh-CN" smtClean="0"/>
              <a:pPr eaLnBrk="1" hangingPunct="1">
                <a:spcBef>
                  <a:spcPct val="0"/>
                </a:spcBef>
              </a:pPr>
              <a:t>88</a:t>
            </a:fld>
            <a:endParaRPr lang="en-US" altLang="zh-CN" smtClean="0"/>
          </a:p>
        </p:txBody>
      </p:sp>
      <p:sp>
        <p:nvSpPr>
          <p:cNvPr id="155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选择换出页面的算法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98718C0-39AD-41AC-8C4A-941279E774F3}" type="slidenum">
              <a:rPr lang="en-US" altLang="zh-CN" smtClean="0"/>
              <a:pPr eaLnBrk="1" hangingPunct="1">
                <a:spcBef>
                  <a:spcPct val="0"/>
                </a:spcBef>
              </a:pPr>
              <a:t>91</a:t>
            </a:fld>
            <a:endParaRPr lang="en-US" altLang="zh-CN" smtClean="0"/>
          </a:p>
        </p:txBody>
      </p:sp>
      <p:sp>
        <p:nvSpPr>
          <p:cNvPr id="156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、如何实现？ </a:t>
            </a:r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、</a:t>
            </a:r>
            <a:r>
              <a:rPr kumimoji="1" lang="zh-CN" altLang="en-US" smtClean="0">
                <a:ea typeface="宋体" charset="-122"/>
              </a:rPr>
              <a:t>该算法与进程实际运行的规律不相适应，因为在进程中，有些页面经常被访问，比如，含有全局变量、常用函数、例程等的页面，</a:t>
            </a:r>
            <a:r>
              <a:rPr kumimoji="1" lang="en-US" altLang="zh-CN" smtClean="0">
                <a:ea typeface="宋体" charset="-122"/>
              </a:rPr>
              <a:t>FIFO</a:t>
            </a:r>
            <a:r>
              <a:rPr kumimoji="1" lang="zh-CN" altLang="en-US" smtClean="0">
                <a:ea typeface="宋体" charset="-122"/>
              </a:rPr>
              <a:t>算法并不能保证这些页面不被淘汰。 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BAF30E5-C6C1-4F79-8023-F89054233ADE}" type="slidenum">
              <a:rPr lang="en-US" altLang="zh-CN" smtClean="0"/>
              <a:pPr eaLnBrk="1" hangingPunct="1">
                <a:spcBef>
                  <a:spcPct val="0"/>
                </a:spcBef>
              </a:pPr>
              <a:t>92</a:t>
            </a:fld>
            <a:endParaRPr lang="en-US" altLang="zh-CN" smtClean="0"/>
          </a:p>
        </p:txBody>
      </p:sp>
      <p:sp>
        <p:nvSpPr>
          <p:cNvPr id="157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实现：每页面设置一访问字段，记录自该页面上次被访问以来所经历的时间</a:t>
            </a:r>
            <a:r>
              <a:rPr lang="en-US" altLang="zh-CN" smtClean="0">
                <a:ea typeface="宋体" charset="-122"/>
              </a:rPr>
              <a:t>t</a:t>
            </a:r>
            <a:r>
              <a:rPr lang="zh-CN" altLang="en-US" smtClean="0">
                <a:ea typeface="宋体" charset="-122"/>
              </a:rPr>
              <a:t>。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8E26B7A-E4F8-4EBC-8FC1-3E44025AA8BE}" type="slidenum">
              <a:rPr lang="en-US" altLang="zh-CN" smtClean="0"/>
              <a:pPr eaLnBrk="1" hangingPunct="1">
                <a:spcBef>
                  <a:spcPct val="0"/>
                </a:spcBef>
              </a:pPr>
              <a:t>95</a:t>
            </a:fld>
            <a:endParaRPr lang="en-US" altLang="zh-CN" smtClean="0"/>
          </a:p>
        </p:txBody>
      </p:sp>
      <p:sp>
        <p:nvSpPr>
          <p:cNvPr id="158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此栈非后进先出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4833C52-15FA-4688-A9CA-5F22FDE332E6}" type="slidenum">
              <a:rPr lang="en-US" altLang="zh-CN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zh-CN" smtClean="0"/>
          </a:p>
        </p:txBody>
      </p:sp>
      <p:sp>
        <p:nvSpPr>
          <p:cNvPr id="1228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装入时重定位</a:t>
            </a:r>
            <a:r>
              <a:rPr lang="en-US" altLang="zh-CN" smtClean="0">
                <a:ea typeface="宋体" charset="-122"/>
              </a:rPr>
              <a:t>——</a:t>
            </a:r>
            <a:r>
              <a:rPr lang="zh-CN" altLang="en-US" smtClean="0">
                <a:ea typeface="宋体" charset="-122"/>
              </a:rPr>
              <a:t>静态重定位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34A85A6-8FBF-46D1-BB8A-B53B14906190}" type="slidenum">
              <a:rPr lang="en-US" altLang="zh-CN" smtClean="0"/>
              <a:pPr eaLnBrk="1" hangingPunct="1">
                <a:spcBef>
                  <a:spcPct val="0"/>
                </a:spcBef>
              </a:pPr>
              <a:t>98</a:t>
            </a:fld>
            <a:endParaRPr lang="en-US" altLang="zh-CN" smtClean="0"/>
          </a:p>
        </p:txBody>
      </p:sp>
      <p:sp>
        <p:nvSpPr>
          <p:cNvPr id="159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LRU</a:t>
            </a:r>
            <a:r>
              <a:rPr lang="zh-CN" altLang="en-US" smtClean="0">
                <a:ea typeface="宋体" charset="-122"/>
              </a:rPr>
              <a:t>近似算法</a:t>
            </a:r>
            <a:r>
              <a:rPr lang="en-US" altLang="zh-CN" smtClean="0">
                <a:ea typeface="宋体" charset="-122"/>
              </a:rPr>
              <a:t>; NRU=Not Recently Used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C622558-92F0-4A84-A8CC-C03060EC9D89}" type="slidenum">
              <a:rPr lang="en-US" altLang="zh-CN" smtClean="0"/>
              <a:pPr eaLnBrk="1" hangingPunct="1">
                <a:spcBef>
                  <a:spcPct val="0"/>
                </a:spcBef>
              </a:pPr>
              <a:t>99</a:t>
            </a:fld>
            <a:endParaRPr lang="en-US" altLang="zh-CN" smtClean="0"/>
          </a:p>
        </p:txBody>
      </p:sp>
      <p:sp>
        <p:nvSpPr>
          <p:cNvPr id="160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同时考虑使用情况和置换代价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3913F79-B501-4390-9188-FB73048F01D6}" type="slidenum">
              <a:rPr lang="en-US" altLang="zh-CN" smtClean="0"/>
              <a:pPr eaLnBrk="1" hangingPunct="1">
                <a:spcBef>
                  <a:spcPct val="0"/>
                </a:spcBef>
              </a:pPr>
              <a:t>101</a:t>
            </a:fld>
            <a:endParaRPr lang="en-US" altLang="zh-CN" smtClean="0"/>
          </a:p>
        </p:txBody>
      </p:sp>
      <p:sp>
        <p:nvSpPr>
          <p:cNvPr id="161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军事用</a:t>
            </a:r>
            <a:r>
              <a:rPr lang="en-US" altLang="zh-CN" smtClean="0">
                <a:ea typeface="宋体" charset="-122"/>
              </a:rPr>
              <a:t>VAX</a:t>
            </a:r>
            <a:r>
              <a:rPr lang="zh-CN" altLang="en-US" smtClean="0">
                <a:ea typeface="宋体" charset="-122"/>
              </a:rPr>
              <a:t>计算机及其上的</a:t>
            </a:r>
            <a:r>
              <a:rPr lang="en-US" altLang="zh-CN" smtClean="0">
                <a:ea typeface="宋体" charset="-122"/>
              </a:rPr>
              <a:t>VMS</a:t>
            </a:r>
            <a:r>
              <a:rPr lang="zh-CN" altLang="en-US" smtClean="0">
                <a:ea typeface="宋体" charset="-122"/>
              </a:rPr>
              <a:t>操作系统，受美国中央情报局青睐。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A99F9C2-B4E1-43E2-BBB0-3F3E3988F696}" type="slidenum">
              <a:rPr lang="en-US" altLang="zh-CN" smtClean="0"/>
              <a:pPr eaLnBrk="1" hangingPunct="1">
                <a:spcBef>
                  <a:spcPct val="0"/>
                </a:spcBef>
              </a:pPr>
              <a:t>103</a:t>
            </a:fld>
            <a:endParaRPr lang="en-US" altLang="zh-CN" smtClean="0"/>
          </a:p>
        </p:txBody>
      </p:sp>
      <p:sp>
        <p:nvSpPr>
          <p:cNvPr id="162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少了个判断：</a:t>
            </a:r>
            <a:r>
              <a:rPr lang="en-US" altLang="zh-CN" smtClean="0">
                <a:ea typeface="宋体" charset="-122"/>
              </a:rPr>
              <a:t>S&lt;=</a:t>
            </a:r>
            <a:r>
              <a:rPr lang="zh-CN" altLang="en-US" smtClean="0">
                <a:ea typeface="宋体" charset="-122"/>
              </a:rPr>
              <a:t>段表长</a:t>
            </a:r>
            <a:r>
              <a:rPr lang="en-US" altLang="zh-CN" smtClean="0">
                <a:ea typeface="宋体" charset="-122"/>
              </a:rPr>
              <a:t>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F881910-F90E-4B5A-94BC-36C68669B5AA}" type="slidenum">
              <a:rPr lang="en-US" altLang="zh-CN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zh-CN" smtClean="0"/>
          </a:p>
        </p:txBody>
      </p:sp>
      <p:sp>
        <p:nvSpPr>
          <p:cNvPr id="1239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可重定位装入方式不允许程序运行时在内存中移动位置，如由置换引起的移动和紧凑引起的移动；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采用动态重定位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7101027-30AA-425A-A0B1-E29C09D788FB}" type="slidenum">
              <a:rPr lang="en-US" altLang="zh-CN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  <p:sp>
        <p:nvSpPr>
          <p:cNvPr id="1249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装入模块</a:t>
            </a:r>
            <a:r>
              <a:rPr lang="en-US" altLang="zh-CN" smtClean="0">
                <a:ea typeface="宋体" charset="-122"/>
              </a:rPr>
              <a:t>——</a:t>
            </a:r>
            <a:r>
              <a:rPr lang="zh-CN" altLang="en-US" smtClean="0">
                <a:ea typeface="宋体" charset="-122"/>
              </a:rPr>
              <a:t>可执行文件；</a:t>
            </a:r>
            <a:r>
              <a:rPr lang="en-US" altLang="zh-CN" smtClean="0">
                <a:ea typeface="宋体" charset="-122"/>
              </a:rPr>
              <a:t>JSR = Jump to SubRoutine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6403545-D83F-4F7E-8157-6007CDE1B977}" type="slidenum">
              <a:rPr lang="en-US" altLang="zh-CN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zh-CN" smtClean="0"/>
          </a:p>
        </p:txBody>
      </p:sp>
      <p:sp>
        <p:nvSpPr>
          <p:cNvPr id="1259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便于修改和更新是指便于修改和更新某模块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716BCCC-B7E7-4DF6-AA65-638550BF7473}" type="slidenum">
              <a:rPr lang="en-US" altLang="zh-CN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zh-CN" smtClean="0"/>
          </a:p>
        </p:txBody>
      </p:sp>
      <p:sp>
        <p:nvSpPr>
          <p:cNvPr id="1269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左图的缺点：有的分区空闲，有的分区爆满。右图的缺点：可能小进程占了大分区，浪费空间。</a:t>
            </a: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1280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22BE1B6-BE99-4DFE-B438-A8F787D31A40}" type="slidenum">
              <a:rPr lang="en-US" altLang="zh-CN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B20E1-E675-4A1C-A28C-493C23C1BF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12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F6AE0-746B-4C99-81CC-7B679D2AF4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10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D234A-E06F-4DA6-B47D-D09C6CDFD7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298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74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56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69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23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49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73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20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6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FA1A2-2B56-4C21-905E-1C79C8DC45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929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652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5C63A-2DEF-4F57-B125-67C1ED4224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787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6B021-C62E-470F-8A77-9895C5BC3D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4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F2B05-890C-4DCA-AB47-05FAD0BAF7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1416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A8B68-DF78-4855-8AAB-5059821C27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1864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20588-08AE-4247-99BE-E60AF4FD80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3760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32016-3E5A-42B1-B282-E1A012A13B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3448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DDCAB-EC34-4692-9993-C20AFC1BCF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283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03141-BC0D-4D15-9E86-F0A5F66E4C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9709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F21E2-D71A-441C-BB21-8162EB6D90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6919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35ED2-25BC-401C-B36D-F807622328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4993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75A6B-7C63-4B53-9ACE-9C1527C27C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6645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1A714-C11D-4BF4-8567-26C0E50053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44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A032B-5CCB-4DEB-82D3-EE7B3152A0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16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04ED3-7866-4A4A-B201-34A8F4CD17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771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ACCEB-663D-4352-B7E4-52BE7BE647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37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7D3A3-2F2A-4FCA-A50C-9B7068E431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44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5BEA7-882F-4627-8650-84C94BB32D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442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1126B-5764-4B2C-9B6C-EB5E8BA40F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76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032" name="Picture 12" descr="서브배경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6613"/>
              <a:ext cx="9144000" cy="602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1" descr="서브바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6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6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3335177F-91C5-43B2-B93B-E240F7A29E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kumimoji="0" sz="1400">
                <a:latin typeface="+mn-lt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2051" name="Group 3"/>
          <p:cNvGrpSpPr>
            <a:grpSpLocks/>
          </p:cNvGrpSpPr>
          <p:nvPr userDrawn="1"/>
        </p:nvGrpSpPr>
        <p:grpSpPr bwMode="auto">
          <a:xfrm>
            <a:off x="0" y="1670050"/>
            <a:ext cx="9144000" cy="5143500"/>
            <a:chOff x="0" y="1052"/>
            <a:chExt cx="5760" cy="3240"/>
          </a:xfrm>
        </p:grpSpPr>
        <p:pic>
          <p:nvPicPr>
            <p:cNvPr id="2052" name="그림 34" descr="Open.png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52"/>
              <a:ext cx="5760" cy="2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17" descr="빌딩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341"/>
              <a:ext cx="1247" cy="1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18" descr="컴퓨터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2387"/>
              <a:ext cx="1715" cy="1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080" name="Picture 12" descr="서브배경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6613"/>
              <a:ext cx="9144000" cy="602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11" descr="서브바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405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4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4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kumimoji="0" sz="1400">
                <a:ea typeface="+mn-ea"/>
              </a:defRPr>
            </a:lvl1pPr>
          </a:lstStyle>
          <a:p>
            <a:pPr>
              <a:defRPr/>
            </a:pPr>
            <a:fld id="{431052B4-43BA-4112-9869-4C908723A6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3.bin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.png"/><Relationship Id="rId4" Type="http://schemas.openxmlformats.org/officeDocument/2006/relationships/image" Target="../media/image50.w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.png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8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slide" Target="slide65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29.bin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30.bin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1.png"/><Relationship Id="rId4" Type="http://schemas.openxmlformats.org/officeDocument/2006/relationships/image" Target="../media/image57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png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png"/><Relationship Id="rId4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0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slide" Target="slide10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2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png"/><Relationship Id="rId4" Type="http://schemas.openxmlformats.org/officeDocument/2006/relationships/image" Target="../media/image33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slide" Target="slide104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4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6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18.w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8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slide" Target="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2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.png"/><Relationship Id="rId4" Type="http://schemas.openxmlformats.org/officeDocument/2006/relationships/image" Target="../media/image44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429000" y="3886200"/>
            <a:ext cx="4070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3600" b="1">
                <a:latin typeface="楷体_GB2312" pitchFamily="49" charset="-122"/>
              </a:rPr>
              <a:t>第四章 存储器管理</a:t>
            </a:r>
          </a:p>
        </p:txBody>
      </p:sp>
      <p:pic>
        <p:nvPicPr>
          <p:cNvPr id="4099" name="Picture 3" descr="bs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79383">
            <a:off x="587375" y="1169988"/>
            <a:ext cx="20224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linu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2689"/>
          <a:stretch>
            <a:fillRect/>
          </a:stretch>
        </p:blipFill>
        <p:spPr bwMode="auto">
          <a:xfrm rot="1013624">
            <a:off x="6858000" y="914400"/>
            <a:ext cx="11160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windows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685800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mac-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8935">
            <a:off x="7162800" y="53340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 descr="android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038031">
            <a:off x="4343400" y="4572000"/>
            <a:ext cx="16668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114800" y="3048000"/>
            <a:ext cx="3395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3600" b="1">
                <a:latin typeface="楷体_GB2312" pitchFamily="49" charset="-122"/>
              </a:rPr>
              <a:t>计算机操作系统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1258888" y="1292225"/>
          <a:ext cx="6553200" cy="544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Visio" r:id="rId4" imgW="2676950" imgH="2225116" progId="Visio.Drawing.11">
                  <p:embed/>
                </p:oleObj>
              </mc:Choice>
              <mc:Fallback>
                <p:oleObj name="Visio" r:id="rId4" imgW="2676950" imgH="222511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292225"/>
                        <a:ext cx="6553200" cy="544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95288" y="6072188"/>
            <a:ext cx="4478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4-3 </a:t>
            </a:r>
            <a:r>
              <a:rPr lang="zh-CN" altLang="en-US" sz="2400">
                <a:latin typeface="楷体_GB2312" pitchFamily="49" charset="-122"/>
              </a:rPr>
              <a:t>作业装入内存时的情况 </a:t>
            </a: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4.2 </a:t>
            </a:r>
            <a:r>
              <a:rPr lang="zh-CN" altLang="en-US" smtClean="0"/>
              <a:t>程序的装入和链接</a:t>
            </a: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669925" y="846138"/>
            <a:ext cx="26400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4.2.1 </a:t>
            </a:r>
            <a:r>
              <a:rPr lang="zh-CN" altLang="en-US" sz="2400">
                <a:latin typeface="楷体_GB2312" pitchFamily="49" charset="-122"/>
              </a:rPr>
              <a:t>程序的装入</a:t>
            </a:r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609600" y="1295400"/>
            <a:ext cx="3048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</a:rPr>
              <a:t>2.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</a:rPr>
              <a:t>可定位装入方式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ChangeArrowheads="1"/>
          </p:cNvSpPr>
          <p:nvPr/>
        </p:nvSpPr>
        <p:spPr bwMode="auto">
          <a:xfrm>
            <a:off x="533400" y="2057400"/>
            <a:ext cx="82296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其执行过程可分成以下三步：</a:t>
            </a:r>
          </a:p>
          <a:p>
            <a:pPr eaLnBrk="1" hangingPunct="1">
              <a:buFontTx/>
              <a:buAutoNum type="arabicParenBoth"/>
            </a:pPr>
            <a:r>
              <a:rPr lang="zh-CN" altLang="en-US" sz="2400">
                <a:latin typeface="楷体_GB2312" pitchFamily="49" charset="-122"/>
              </a:rPr>
              <a:t>从指针所指示的当前位置开始， 扫描循环队列， 寻找</a:t>
            </a:r>
            <a:r>
              <a:rPr lang="en-US" altLang="zh-CN" sz="2400">
                <a:latin typeface="楷体_GB2312" pitchFamily="49" charset="-122"/>
              </a:rPr>
              <a:t>A=0</a:t>
            </a:r>
            <a:r>
              <a:rPr lang="zh-CN" altLang="en-US" sz="2400">
                <a:latin typeface="楷体_GB2312" pitchFamily="49" charset="-122"/>
              </a:rPr>
              <a:t>且</a:t>
            </a:r>
            <a:r>
              <a:rPr lang="en-US" altLang="zh-CN" sz="2400">
                <a:latin typeface="楷体_GB2312" pitchFamily="49" charset="-122"/>
              </a:rPr>
              <a:t>M=0</a:t>
            </a:r>
            <a:r>
              <a:rPr lang="zh-CN" altLang="en-US" sz="2400">
                <a:latin typeface="楷体_GB2312" pitchFamily="49" charset="-122"/>
              </a:rPr>
              <a:t>的第一类页面， 将所遇到的第一个页面作为所选中的淘汰页。 在第一次扫描期间不改变访问位</a:t>
            </a:r>
            <a:r>
              <a:rPr lang="en-US" altLang="zh-CN" sz="2400">
                <a:latin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</a:rPr>
              <a:t>。</a:t>
            </a:r>
          </a:p>
          <a:p>
            <a:pPr eaLnBrk="1" hangingPunct="1">
              <a:buFontTx/>
              <a:buAutoNum type="arabicParenBoth"/>
            </a:pPr>
            <a:r>
              <a:rPr lang="zh-CN" altLang="en-US" sz="2400">
                <a:latin typeface="楷体_GB2312" pitchFamily="49" charset="-122"/>
              </a:rPr>
              <a:t>如果第一步失败，即查找一周后未遇到第一类页面， 则开始第二轮扫描，寻找</a:t>
            </a:r>
            <a:r>
              <a:rPr lang="en-US" altLang="zh-CN" sz="2400">
                <a:latin typeface="楷体_GB2312" pitchFamily="49" charset="-122"/>
              </a:rPr>
              <a:t>A=0</a:t>
            </a:r>
            <a:r>
              <a:rPr lang="zh-CN" altLang="en-US" sz="2400">
                <a:latin typeface="楷体_GB2312" pitchFamily="49" charset="-122"/>
              </a:rPr>
              <a:t>且</a:t>
            </a:r>
            <a:r>
              <a:rPr lang="en-US" altLang="zh-CN" sz="2400">
                <a:latin typeface="楷体_GB2312" pitchFamily="49" charset="-122"/>
              </a:rPr>
              <a:t>M=1</a:t>
            </a:r>
            <a:r>
              <a:rPr lang="zh-CN" altLang="en-US" sz="2400">
                <a:latin typeface="楷体_GB2312" pitchFamily="49" charset="-122"/>
              </a:rPr>
              <a:t>的第二类页面，将所遇到的第一个这类页面作为淘汰页。在第二轮扫描期间，将所有扫描过的页面的访问位都置</a:t>
            </a:r>
            <a:r>
              <a:rPr lang="en-US" altLang="zh-CN" sz="2400">
                <a:latin typeface="楷体_GB2312" pitchFamily="49" charset="-122"/>
              </a:rPr>
              <a:t>0</a:t>
            </a:r>
            <a:r>
              <a:rPr lang="zh-CN" altLang="en-US" sz="2400">
                <a:latin typeface="楷体_GB2312" pitchFamily="49" charset="-122"/>
              </a:rPr>
              <a:t>。</a:t>
            </a:r>
          </a:p>
          <a:p>
            <a:pPr eaLnBrk="1" hangingPunct="1">
              <a:buFontTx/>
              <a:buAutoNum type="arabicParenBoth"/>
            </a:pPr>
            <a:r>
              <a:rPr lang="zh-CN" altLang="en-US" sz="2400">
                <a:latin typeface="楷体_GB2312" pitchFamily="49" charset="-122"/>
              </a:rPr>
              <a:t>如果第二步也失败，亦即未找到第二类页面，则将指针返回到开始的位置</a:t>
            </a:r>
            <a:r>
              <a:rPr lang="en-US" altLang="zh-CN" sz="2400">
                <a:latin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</a:rPr>
              <a:t>已将所有的访问位复</a:t>
            </a:r>
            <a:r>
              <a:rPr lang="en-US" altLang="zh-CN" sz="2400">
                <a:latin typeface="楷体_GB2312" pitchFamily="49" charset="-122"/>
              </a:rPr>
              <a:t>0)</a:t>
            </a:r>
            <a:r>
              <a:rPr lang="zh-CN" altLang="en-US" sz="2400">
                <a:latin typeface="楷体_GB2312" pitchFamily="49" charset="-122"/>
              </a:rPr>
              <a:t>。 然后重复第一步，如果仍失败，必要时再重复第二步，此时就一定能找到被淘汰的页。 </a:t>
            </a:r>
          </a:p>
        </p:txBody>
      </p:sp>
      <p:sp>
        <p:nvSpPr>
          <p:cNvPr id="105475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347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  <a:ea typeface="宋体" charset="-122"/>
              </a:rPr>
              <a:t>2. </a:t>
            </a:r>
            <a:r>
              <a:rPr lang="zh-CN" altLang="en-US" sz="2400">
                <a:latin typeface="楷体_GB2312" pitchFamily="49" charset="-122"/>
              </a:rPr>
              <a:t>改进型</a:t>
            </a:r>
            <a:r>
              <a:rPr lang="en-US" altLang="zh-CN" sz="2400">
                <a:latin typeface="楷体_GB2312" pitchFamily="49" charset="-122"/>
              </a:rPr>
              <a:t>Clock</a:t>
            </a:r>
            <a:r>
              <a:rPr lang="zh-CN" altLang="en-US" sz="2400">
                <a:latin typeface="楷体_GB2312" pitchFamily="49" charset="-122"/>
              </a:rPr>
              <a:t>置换算法</a:t>
            </a:r>
            <a:r>
              <a:rPr lang="zh-CN" altLang="en-US" sz="2400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105476" name="Rectangle 5"/>
          <p:cNvSpPr>
            <a:spLocks noChangeArrowheads="1"/>
          </p:cNvSpPr>
          <p:nvPr/>
        </p:nvSpPr>
        <p:spPr bwMode="auto">
          <a:xfrm>
            <a:off x="552450" y="990600"/>
            <a:ext cx="32575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4.8.3  Clock</a:t>
            </a:r>
            <a:r>
              <a:rPr lang="zh-CN" altLang="en-US" sz="2400">
                <a:latin typeface="楷体_GB2312" pitchFamily="49" charset="-122"/>
              </a:rPr>
              <a:t>置换算法</a:t>
            </a:r>
          </a:p>
        </p:txBody>
      </p:sp>
      <p:sp>
        <p:nvSpPr>
          <p:cNvPr id="105477" name="Rectangle 6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4.8 </a:t>
            </a:r>
            <a:r>
              <a:rPr kumimoji="0" lang="zh-CN" altLang="en-US">
                <a:solidFill>
                  <a:schemeClr val="bg1"/>
                </a:solidFill>
              </a:rPr>
              <a:t>页面置换算法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435975" cy="3862388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最近最少使用</a:t>
            </a:r>
            <a:r>
              <a:rPr lang="en-US" altLang="zh-CN" sz="2400" smtClean="0">
                <a:latin typeface="楷体_GB2312" pitchFamily="49" charset="-122"/>
              </a:rPr>
              <a:t>(LFU</a:t>
            </a:r>
            <a:r>
              <a:rPr lang="zh-CN" altLang="en-US" sz="2400" smtClean="0">
                <a:latin typeface="楷体_GB2312" pitchFamily="49" charset="-122"/>
              </a:rPr>
              <a:t>： </a:t>
            </a:r>
            <a:r>
              <a:rPr lang="en-US" altLang="zh-CN" sz="2400" smtClean="0">
                <a:latin typeface="楷体_GB2312" pitchFamily="49" charset="-122"/>
              </a:rPr>
              <a:t>Least Frequently Used)</a:t>
            </a:r>
            <a:r>
              <a:rPr lang="zh-CN" altLang="en-US" sz="2400" smtClean="0">
                <a:latin typeface="楷体_GB2312" pitchFamily="49" charset="-122"/>
              </a:rPr>
              <a:t>置换算法</a:t>
            </a:r>
            <a:br>
              <a:rPr lang="zh-CN" altLang="en-US" sz="2400" smtClean="0">
                <a:latin typeface="楷体_GB2312" pitchFamily="49" charset="-122"/>
              </a:rPr>
            </a:br>
            <a:r>
              <a:rPr lang="zh-CN" altLang="en-US" sz="2400" smtClean="0">
                <a:latin typeface="楷体_GB2312" pitchFamily="49" charset="-122"/>
              </a:rPr>
              <a:t>类似于</a:t>
            </a:r>
            <a:r>
              <a:rPr lang="en-US" altLang="zh-CN" sz="2400" smtClean="0">
                <a:latin typeface="楷体_GB2312" pitchFamily="49" charset="-122"/>
              </a:rPr>
              <a:t>LRU</a:t>
            </a:r>
            <a:r>
              <a:rPr lang="zh-CN" altLang="en-US" sz="2400" smtClean="0">
                <a:latin typeface="楷体_GB2312" pitchFamily="49" charset="-122"/>
              </a:rPr>
              <a:t>算法。选择最近使用最少的页面作为淘汰页。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页面缓冲</a:t>
            </a:r>
            <a:r>
              <a:rPr lang="zh-CN" altLang="en-US" sz="2400" smtClean="0">
                <a:latin typeface="楷体_GB2312" pitchFamily="49" charset="-122"/>
              </a:rPr>
              <a:t>算法</a:t>
            </a:r>
            <a:r>
              <a:rPr lang="en-US" altLang="zh-CN" sz="2400" smtClean="0">
                <a:latin typeface="楷体_GB2312" pitchFamily="49" charset="-122"/>
              </a:rPr>
              <a:t>(PBA</a:t>
            </a:r>
            <a:r>
              <a:rPr lang="zh-CN" altLang="en-US" sz="2400" smtClean="0">
                <a:latin typeface="楷体_GB2312" pitchFamily="49" charset="-122"/>
              </a:rPr>
              <a:t>： </a:t>
            </a:r>
            <a:r>
              <a:rPr lang="en-US" altLang="zh-CN" sz="2400" smtClean="0">
                <a:latin typeface="楷体_GB2312" pitchFamily="49" charset="-122"/>
              </a:rPr>
              <a:t>Page Buffering Algorithm) </a:t>
            </a:r>
            <a:br>
              <a:rPr lang="en-US" altLang="zh-CN" sz="2400" smtClean="0">
                <a:latin typeface="楷体_GB2312" pitchFamily="49" charset="-122"/>
              </a:rPr>
            </a:br>
            <a:r>
              <a:rPr lang="en-US" altLang="zh-CN" sz="2400" smtClean="0">
                <a:latin typeface="楷体_GB2312" pitchFamily="49" charset="-122"/>
              </a:rPr>
              <a:t>VAX/VMS OS</a:t>
            </a:r>
            <a:r>
              <a:rPr lang="zh-CN" altLang="en-US" sz="2400" smtClean="0">
                <a:latin typeface="楷体_GB2312" pitchFamily="49" charset="-122"/>
              </a:rPr>
              <a:t>；可变分配局部置换；</a:t>
            </a:r>
            <a:r>
              <a:rPr lang="en-US" altLang="zh-CN" sz="2400" smtClean="0">
                <a:latin typeface="楷体_GB2312" pitchFamily="49" charset="-122"/>
              </a:rPr>
              <a:t>FIFO</a:t>
            </a:r>
            <a:br>
              <a:rPr lang="en-US" altLang="zh-CN" sz="2400" smtClean="0">
                <a:latin typeface="楷体_GB2312" pitchFamily="49" charset="-122"/>
              </a:rPr>
            </a:br>
            <a:r>
              <a:rPr lang="zh-CN" altLang="en-US" sz="2400" smtClean="0">
                <a:latin typeface="楷体_GB2312" pitchFamily="49" charset="-122"/>
              </a:rPr>
              <a:t>空闲链表与修改链表，只做逻辑上的改动</a:t>
            </a:r>
            <a:r>
              <a:rPr lang="en-US" altLang="zh-CN" sz="2400" smtClean="0">
                <a:latin typeface="楷体_GB2312" pitchFamily="49" charset="-122"/>
              </a:rPr>
              <a:t>(</a:t>
            </a:r>
            <a:r>
              <a:rPr lang="zh-CN" altLang="en-US" sz="2400" smtClean="0">
                <a:latin typeface="楷体_GB2312" pitchFamily="49" charset="-122"/>
              </a:rPr>
              <a:t>改变指针</a:t>
            </a:r>
            <a:r>
              <a:rPr lang="en-US" altLang="zh-CN" sz="2400" smtClean="0">
                <a:latin typeface="楷体_GB2312" pitchFamily="49" charset="-122"/>
              </a:rPr>
              <a:t>)</a:t>
            </a:r>
            <a:r>
              <a:rPr lang="zh-CN" altLang="en-US" sz="2400" smtClean="0">
                <a:latin typeface="楷体_GB2312" pitchFamily="49" charset="-122"/>
              </a:rPr>
              <a:t>而不做物理上的操作</a:t>
            </a:r>
            <a:r>
              <a:rPr lang="en-US" altLang="zh-CN" sz="2400" smtClean="0">
                <a:latin typeface="楷体_GB2312" pitchFamily="49" charset="-122"/>
              </a:rPr>
              <a:t>(</a:t>
            </a:r>
            <a:r>
              <a:rPr lang="zh-CN" altLang="en-US" sz="2400" smtClean="0">
                <a:latin typeface="楷体_GB2312" pitchFamily="49" charset="-122"/>
              </a:rPr>
              <a:t>通过批量操作实现</a:t>
            </a:r>
            <a:r>
              <a:rPr lang="en-US" altLang="zh-CN" sz="2400" smtClean="0">
                <a:latin typeface="楷体_GB2312" pitchFamily="49" charset="-122"/>
              </a:rPr>
              <a:t>)</a:t>
            </a:r>
            <a:r>
              <a:rPr lang="zh-CN" altLang="en-US" sz="2400" smtClean="0">
                <a:latin typeface="楷体_GB2312" pitchFamily="49" charset="-122"/>
              </a:rPr>
              <a:t>。</a:t>
            </a:r>
          </a:p>
        </p:txBody>
      </p:sp>
      <p:sp>
        <p:nvSpPr>
          <p:cNvPr id="106499" name="Rectangle 5"/>
          <p:cNvSpPr>
            <a:spLocks noChangeArrowheads="1"/>
          </p:cNvSpPr>
          <p:nvPr/>
        </p:nvSpPr>
        <p:spPr bwMode="auto">
          <a:xfrm>
            <a:off x="552450" y="990600"/>
            <a:ext cx="31003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4.8.3  </a:t>
            </a:r>
            <a:r>
              <a:rPr lang="zh-CN" altLang="en-US" sz="2400">
                <a:latin typeface="楷体_GB2312" pitchFamily="49" charset="-122"/>
              </a:rPr>
              <a:t>其它置换算法</a:t>
            </a:r>
          </a:p>
        </p:txBody>
      </p:sp>
      <p:sp>
        <p:nvSpPr>
          <p:cNvPr id="106500" name="Rectangle 6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4.8 </a:t>
            </a:r>
            <a:r>
              <a:rPr kumimoji="0" lang="zh-CN" altLang="en-US">
                <a:solidFill>
                  <a:schemeClr val="bg1"/>
                </a:solidFill>
              </a:rPr>
              <a:t>页面置换算法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Object 3"/>
          <p:cNvGraphicFramePr>
            <a:graphicFrameLocks noChangeAspect="1"/>
          </p:cNvGraphicFramePr>
          <p:nvPr/>
        </p:nvGraphicFramePr>
        <p:xfrm>
          <a:off x="304800" y="685800"/>
          <a:ext cx="8534400" cy="596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7" name="VISIO" r:id="rId3" imgW="3878580" imgH="2712720" progId="Visio.Drawing.4">
                  <p:embed/>
                </p:oleObj>
              </mc:Choice>
              <mc:Fallback>
                <p:oleObj name="VISIO" r:id="rId3" imgW="3878580" imgH="2712720" progId="Visio.Drawing.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85800"/>
                        <a:ext cx="8534400" cy="596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3065463" y="6000750"/>
            <a:ext cx="5703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5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5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4-32 </a:t>
            </a:r>
            <a:r>
              <a:rPr lang="zh-CN" altLang="en-US" sz="2400">
                <a:latin typeface="楷体_GB2312" pitchFamily="49" charset="-122"/>
              </a:rPr>
              <a:t>请求分段系统中的中断处理过程</a:t>
            </a:r>
          </a:p>
        </p:txBody>
      </p:sp>
      <p:sp>
        <p:nvSpPr>
          <p:cNvPr id="107524" name="Rectangle 7"/>
          <p:cNvSpPr>
            <a:spLocks noChangeArrowheads="1"/>
          </p:cNvSpPr>
          <p:nvPr/>
        </p:nvSpPr>
        <p:spPr bwMode="auto">
          <a:xfrm>
            <a:off x="4648200" y="1066800"/>
            <a:ext cx="43259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5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5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4.9.1  </a:t>
            </a:r>
            <a:r>
              <a:rPr lang="zh-CN" altLang="en-US" sz="2400">
                <a:latin typeface="楷体_GB2312" pitchFamily="49" charset="-122"/>
              </a:rPr>
              <a:t>请求分段中的硬件支持</a:t>
            </a:r>
          </a:p>
        </p:txBody>
      </p:sp>
      <p:sp>
        <p:nvSpPr>
          <p:cNvPr id="107525" name="Rectangle 8"/>
          <p:cNvSpPr>
            <a:spLocks noChangeArrowheads="1"/>
          </p:cNvSpPr>
          <p:nvPr/>
        </p:nvSpPr>
        <p:spPr bwMode="auto">
          <a:xfrm>
            <a:off x="4724400" y="1600200"/>
            <a:ext cx="23304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5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5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2 </a:t>
            </a:r>
            <a:r>
              <a:rPr lang="zh-CN" altLang="en-US" sz="2400">
                <a:latin typeface="楷体_GB2312" pitchFamily="49" charset="-122"/>
              </a:rPr>
              <a:t>缺段中断机构</a:t>
            </a:r>
          </a:p>
        </p:txBody>
      </p:sp>
      <p:sp>
        <p:nvSpPr>
          <p:cNvPr id="107526" name="Rectangle 9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5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5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4.9 </a:t>
            </a:r>
            <a:r>
              <a:rPr lang="zh-CN" altLang="en-US">
                <a:solidFill>
                  <a:schemeClr val="bg1"/>
                </a:solidFill>
              </a:rPr>
              <a:t>请求分段存储管理方式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1258888" y="412750"/>
          <a:ext cx="3752850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3" name="VISIO" r:id="rId4" imgW="1767840" imgH="3017520" progId="Visio.Drawing.4">
                  <p:embed/>
                </p:oleObj>
              </mc:Choice>
              <mc:Fallback>
                <p:oleObj name="VISIO" r:id="rId4" imgW="1767840" imgH="3017520" progId="Visio.Drawing.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12750"/>
                        <a:ext cx="3752850" cy="640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273050" y="908050"/>
            <a:ext cx="549275" cy="536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4-33 </a:t>
            </a:r>
            <a:r>
              <a:rPr lang="zh-CN" altLang="en-US" sz="2400">
                <a:latin typeface="楷体_GB2312" pitchFamily="49" charset="-122"/>
              </a:rPr>
              <a:t>请求分段系统的地址变换过程</a:t>
            </a:r>
          </a:p>
        </p:txBody>
      </p:sp>
      <p:pic>
        <p:nvPicPr>
          <p:cNvPr id="108548" name="Picture 5" descr="MC900241401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292600"/>
            <a:ext cx="1825625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9" name="AutoShape 6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19925" y="6165850"/>
            <a:ext cx="720725" cy="50323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108550" name="Rectangle 7"/>
          <p:cNvSpPr>
            <a:spLocks noChangeArrowheads="1"/>
          </p:cNvSpPr>
          <p:nvPr/>
        </p:nvSpPr>
        <p:spPr bwMode="auto">
          <a:xfrm>
            <a:off x="4818063" y="838200"/>
            <a:ext cx="432593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4.9.1  </a:t>
            </a:r>
            <a:r>
              <a:rPr lang="zh-CN" altLang="en-US" sz="2400">
                <a:latin typeface="楷体_GB2312" pitchFamily="49" charset="-122"/>
              </a:rPr>
              <a:t>请求分段中的硬件支持</a:t>
            </a:r>
          </a:p>
        </p:txBody>
      </p:sp>
      <p:sp>
        <p:nvSpPr>
          <p:cNvPr id="108551" name="Rectangle 8"/>
          <p:cNvSpPr>
            <a:spLocks noChangeArrowheads="1"/>
          </p:cNvSpPr>
          <p:nvPr/>
        </p:nvSpPr>
        <p:spPr bwMode="auto">
          <a:xfrm>
            <a:off x="5257800" y="1981200"/>
            <a:ext cx="23304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3 </a:t>
            </a:r>
            <a:r>
              <a:rPr lang="zh-CN" altLang="en-US" sz="2400">
                <a:latin typeface="楷体_GB2312" pitchFamily="49" charset="-122"/>
              </a:rPr>
              <a:t>地址变换机构</a:t>
            </a:r>
          </a:p>
        </p:txBody>
      </p:sp>
      <p:sp>
        <p:nvSpPr>
          <p:cNvPr id="108552" name="Rectangle 9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4.9 </a:t>
            </a:r>
            <a:r>
              <a:rPr lang="zh-CN" altLang="en-US">
                <a:solidFill>
                  <a:schemeClr val="bg1"/>
                </a:solidFill>
              </a:rPr>
              <a:t>请求分段存储管理方式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4"/>
          <p:cNvSpPr txBox="1">
            <a:spLocks noChangeArrowheads="1"/>
          </p:cNvSpPr>
          <p:nvPr/>
        </p:nvSpPr>
        <p:spPr bwMode="auto">
          <a:xfrm>
            <a:off x="3657600" y="5943600"/>
            <a:ext cx="279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itchFamily="18" charset="0"/>
                <a:ea typeface="宋体" charset="-122"/>
              </a:rPr>
              <a:t>图 </a:t>
            </a:r>
            <a:r>
              <a:rPr lang="en-US" altLang="zh-CN" sz="2400">
                <a:latin typeface="Times New Roman" pitchFamily="18" charset="0"/>
                <a:ea typeface="宋体" charset="-122"/>
              </a:rPr>
              <a:t>4-34 </a:t>
            </a:r>
            <a:r>
              <a:rPr lang="zh-CN" altLang="en-US" sz="2400">
                <a:latin typeface="Times New Roman" pitchFamily="18" charset="0"/>
                <a:ea typeface="宋体" charset="-122"/>
              </a:rPr>
              <a:t>共享段表项 </a:t>
            </a:r>
          </a:p>
        </p:txBody>
      </p:sp>
      <p:graphicFrame>
        <p:nvGraphicFramePr>
          <p:cNvPr id="109571" name="Object 5"/>
          <p:cNvGraphicFramePr>
            <a:graphicFrameLocks noChangeAspect="1"/>
          </p:cNvGraphicFramePr>
          <p:nvPr/>
        </p:nvGraphicFramePr>
        <p:xfrm>
          <a:off x="0" y="2514600"/>
          <a:ext cx="9144000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6" name="VISIO" r:id="rId4" imgW="3162300" imgH="1394460" progId="Visio.Drawing.4">
                  <p:embed/>
                </p:oleObj>
              </mc:Choice>
              <mc:Fallback>
                <p:oleObj name="VISIO" r:id="rId4" imgW="3162300" imgH="1394460" progId="Visio.Drawing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14600"/>
                        <a:ext cx="9144000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AutoShape 6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51725" y="5876925"/>
            <a:ext cx="792163" cy="50482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109573" name="Rectangle 7"/>
          <p:cNvSpPr>
            <a:spLocks noChangeArrowheads="1"/>
          </p:cNvSpPr>
          <p:nvPr/>
        </p:nvSpPr>
        <p:spPr bwMode="auto">
          <a:xfrm>
            <a:off x="609600" y="1066800"/>
            <a:ext cx="37131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4.9.2  </a:t>
            </a:r>
            <a:r>
              <a:rPr lang="zh-CN" altLang="en-US" sz="2400">
                <a:latin typeface="楷体_GB2312" pitchFamily="49" charset="-122"/>
              </a:rPr>
              <a:t>分段的共享与保护</a:t>
            </a:r>
          </a:p>
        </p:txBody>
      </p:sp>
      <p:sp>
        <p:nvSpPr>
          <p:cNvPr id="109574" name="Rectangle 8"/>
          <p:cNvSpPr>
            <a:spLocks noChangeArrowheads="1"/>
          </p:cNvSpPr>
          <p:nvPr/>
        </p:nvSpPr>
        <p:spPr bwMode="auto">
          <a:xfrm>
            <a:off x="685800" y="1676400"/>
            <a:ext cx="17176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1 </a:t>
            </a:r>
            <a:r>
              <a:rPr lang="zh-CN" altLang="en-US" sz="2400">
                <a:latin typeface="楷体_GB2312" pitchFamily="49" charset="-122"/>
              </a:rPr>
              <a:t>共享段表</a:t>
            </a:r>
          </a:p>
        </p:txBody>
      </p:sp>
      <p:sp>
        <p:nvSpPr>
          <p:cNvPr id="109575" name="Rectangle 9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4.9 </a:t>
            </a:r>
            <a:r>
              <a:rPr lang="zh-CN" altLang="en-US">
                <a:solidFill>
                  <a:schemeClr val="bg1"/>
                </a:solidFill>
              </a:rPr>
              <a:t>请求分段存储管理方式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4"/>
          <p:cNvSpPr>
            <a:spLocks noChangeArrowheads="1"/>
          </p:cNvSpPr>
          <p:nvPr/>
        </p:nvSpPr>
        <p:spPr bwMode="auto">
          <a:xfrm>
            <a:off x="533400" y="2362200"/>
            <a:ext cx="76962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2"/>
              </a:buBlip>
              <a:tabLst>
                <a:tab pos="0" algn="l"/>
              </a:tabLst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tabLst>
                <a:tab pos="0" algn="l"/>
              </a:tabLst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tabLst>
                <a:tab pos="0" algn="l"/>
              </a:tabLst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tabLst>
                <a:tab pos="0" algn="l"/>
              </a:tabLst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tabLst>
                <a:tab pos="0" algn="l"/>
              </a:tabLst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0" algn="l"/>
              </a:tabLst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0" algn="l"/>
              </a:tabLst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0" algn="l"/>
              </a:tabLst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0" algn="l"/>
              </a:tabLst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1) </a:t>
            </a:r>
            <a:r>
              <a:rPr lang="zh-CN" altLang="en-US" sz="2400">
                <a:latin typeface="楷体_GB2312" pitchFamily="49" charset="-122"/>
              </a:rPr>
              <a:t>共享段的分配</a:t>
            </a:r>
          </a:p>
          <a:p>
            <a:pPr eaLnBrk="1" hangingPunct="1"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在为共享段分配内存时，对第一个请求使用该共享段的进程，由系统为该共享段分配一物理区，再把共享段调入该区，同时将该区的始址填入请求进程的段表的相应项中，还须在共享段表中增加一表项，填写有关数据，把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</a:rPr>
              <a:t>count</a:t>
            </a:r>
            <a:r>
              <a:rPr lang="zh-CN" altLang="en-US" sz="2400">
                <a:latin typeface="楷体_GB2312" pitchFamily="49" charset="-122"/>
              </a:rPr>
              <a:t>置为</a:t>
            </a:r>
            <a:r>
              <a:rPr lang="en-US" altLang="zh-CN" sz="2400">
                <a:latin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</a:rPr>
              <a:t>；之后，当又有其它进程需要调用该共享段时，由于该共享段已被调入内存，故此时无须再为该段分配内存，而只需在调用进程的段表中，增加一表项，填写该共享段的物理地址；在共享段的段表中，填上调用进程的进程名、存取控制等，再执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</a:rPr>
              <a:t>count=count+1</a:t>
            </a:r>
            <a:r>
              <a:rPr lang="zh-CN" altLang="en-US" sz="2400">
                <a:latin typeface="楷体_GB2312" pitchFamily="49" charset="-122"/>
              </a:rPr>
              <a:t>操作，以表明有两个进程共享该段。 </a:t>
            </a:r>
          </a:p>
        </p:txBody>
      </p:sp>
      <p:sp>
        <p:nvSpPr>
          <p:cNvPr id="110595" name="Rectangle 5"/>
          <p:cNvSpPr>
            <a:spLocks noChangeArrowheads="1"/>
          </p:cNvSpPr>
          <p:nvPr/>
        </p:nvSpPr>
        <p:spPr bwMode="auto">
          <a:xfrm>
            <a:off x="609600" y="1066800"/>
            <a:ext cx="37131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4.9.2  </a:t>
            </a:r>
            <a:r>
              <a:rPr lang="zh-CN" altLang="en-US" sz="2400">
                <a:latin typeface="楷体_GB2312" pitchFamily="49" charset="-122"/>
              </a:rPr>
              <a:t>分段的共享与保护</a:t>
            </a:r>
          </a:p>
        </p:txBody>
      </p:sp>
      <p:sp>
        <p:nvSpPr>
          <p:cNvPr id="110596" name="Rectangle 6"/>
          <p:cNvSpPr>
            <a:spLocks noChangeArrowheads="1"/>
          </p:cNvSpPr>
          <p:nvPr/>
        </p:nvSpPr>
        <p:spPr bwMode="auto">
          <a:xfrm>
            <a:off x="685800" y="1676400"/>
            <a:ext cx="32496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2 </a:t>
            </a:r>
            <a:r>
              <a:rPr lang="zh-CN" altLang="en-US" sz="2400">
                <a:latin typeface="楷体_GB2312" pitchFamily="49" charset="-122"/>
              </a:rPr>
              <a:t>共享段的分配与回收</a:t>
            </a:r>
          </a:p>
        </p:txBody>
      </p:sp>
      <p:sp>
        <p:nvSpPr>
          <p:cNvPr id="110597" name="Rectangle 7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4.9 </a:t>
            </a:r>
            <a:r>
              <a:rPr lang="zh-CN" altLang="en-US">
                <a:solidFill>
                  <a:schemeClr val="bg1"/>
                </a:solidFill>
              </a:rPr>
              <a:t>请求分段存储管理方式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ChangeArrowheads="1"/>
          </p:cNvSpPr>
          <p:nvPr/>
        </p:nvSpPr>
        <p:spPr bwMode="auto">
          <a:xfrm>
            <a:off x="609600" y="1066800"/>
            <a:ext cx="37131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4.9.2  </a:t>
            </a:r>
            <a:r>
              <a:rPr lang="zh-CN" altLang="en-US" sz="2400">
                <a:latin typeface="楷体_GB2312" pitchFamily="49" charset="-122"/>
              </a:rPr>
              <a:t>分段的共享与保护</a:t>
            </a:r>
          </a:p>
        </p:txBody>
      </p:sp>
      <p:sp>
        <p:nvSpPr>
          <p:cNvPr id="111619" name="Rectangle 4"/>
          <p:cNvSpPr>
            <a:spLocks noChangeArrowheads="1"/>
          </p:cNvSpPr>
          <p:nvPr/>
        </p:nvSpPr>
        <p:spPr bwMode="auto">
          <a:xfrm>
            <a:off x="685800" y="1676400"/>
            <a:ext cx="32496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2 </a:t>
            </a:r>
            <a:r>
              <a:rPr lang="zh-CN" altLang="en-US" sz="2400">
                <a:latin typeface="楷体_GB2312" pitchFamily="49" charset="-122"/>
              </a:rPr>
              <a:t>共享段的分配与回收</a:t>
            </a:r>
          </a:p>
        </p:txBody>
      </p:sp>
      <p:sp>
        <p:nvSpPr>
          <p:cNvPr id="111620" name="Rectangle 5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4.9 </a:t>
            </a:r>
            <a:r>
              <a:rPr lang="zh-CN" altLang="en-US">
                <a:solidFill>
                  <a:schemeClr val="bg1"/>
                </a:solidFill>
              </a:rPr>
              <a:t>请求分段存储管理方式</a:t>
            </a:r>
          </a:p>
        </p:txBody>
      </p:sp>
      <p:sp>
        <p:nvSpPr>
          <p:cNvPr id="111621" name="Rectangle 7"/>
          <p:cNvSpPr>
            <a:spLocks noChangeArrowheads="1"/>
          </p:cNvSpPr>
          <p:nvPr/>
        </p:nvSpPr>
        <p:spPr bwMode="auto">
          <a:xfrm>
            <a:off x="533400" y="2362200"/>
            <a:ext cx="76962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2"/>
              </a:buBlip>
              <a:tabLst>
                <a:tab pos="0" algn="l"/>
              </a:tabLst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tabLst>
                <a:tab pos="0" algn="l"/>
              </a:tabLst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tabLst>
                <a:tab pos="0" algn="l"/>
              </a:tabLst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tabLst>
                <a:tab pos="0" algn="l"/>
              </a:tabLst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tabLst>
                <a:tab pos="0" algn="l"/>
              </a:tabLst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0" algn="l"/>
              </a:tabLst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0" algn="l"/>
              </a:tabLst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0" algn="l"/>
              </a:tabLst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0" algn="l"/>
              </a:tabLst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2) </a:t>
            </a:r>
            <a:r>
              <a:rPr lang="zh-CN" altLang="en-US" sz="2400">
                <a:latin typeface="楷体_GB2312" pitchFamily="49" charset="-122"/>
              </a:rPr>
              <a:t>共享段的回收</a:t>
            </a:r>
          </a:p>
          <a:p>
            <a:pPr eaLnBrk="1" hangingPunct="1"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当共享此段的某进程不再需要该段时，应将该段释放， 包括撤销在该进程段表中共享段所对应的表项，以及执行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</a:rPr>
              <a:t>count = count-1</a:t>
            </a:r>
            <a:r>
              <a:rPr lang="zh-CN" altLang="en-US" sz="2400">
                <a:latin typeface="楷体_GB2312" pitchFamily="49" charset="-122"/>
              </a:rPr>
              <a:t>操作。若结果为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</a:rPr>
              <a:t>0</a:t>
            </a:r>
            <a:r>
              <a:rPr lang="zh-CN" altLang="en-US" sz="2400">
                <a:latin typeface="楷体_GB2312" pitchFamily="49" charset="-122"/>
              </a:rPr>
              <a:t>，则须由系统回收该共享段的物理内存，以及取消在共享段表中该段所对应的表项， 表明此时已没有进程使用该段；否则</a:t>
            </a:r>
            <a:r>
              <a:rPr lang="en-US" altLang="zh-CN" sz="2400">
                <a:latin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</a:rPr>
              <a:t>减</a:t>
            </a:r>
            <a:r>
              <a:rPr lang="en-US" altLang="zh-CN" sz="2400">
                <a:latin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</a:rPr>
              <a:t>结果不为</a:t>
            </a:r>
            <a:r>
              <a:rPr lang="en-US" altLang="zh-CN" sz="2400">
                <a:latin typeface="楷体_GB2312" pitchFamily="49" charset="-122"/>
              </a:rPr>
              <a:t>0)</a:t>
            </a:r>
            <a:r>
              <a:rPr lang="zh-CN" altLang="en-US" sz="2400">
                <a:latin typeface="楷体_GB2312" pitchFamily="49" charset="-122"/>
              </a:rPr>
              <a:t>， 则只是取消调用者进程在共享段表中的有关记录。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4"/>
          <p:cNvSpPr>
            <a:spLocks noChangeArrowheads="1"/>
          </p:cNvSpPr>
          <p:nvPr/>
        </p:nvSpPr>
        <p:spPr bwMode="auto">
          <a:xfrm>
            <a:off x="609600" y="914400"/>
            <a:ext cx="37131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4.9.2  </a:t>
            </a:r>
            <a:r>
              <a:rPr lang="zh-CN" altLang="en-US" sz="2400">
                <a:latin typeface="楷体_GB2312" pitchFamily="49" charset="-122"/>
              </a:rPr>
              <a:t>分段的共享与保护</a:t>
            </a:r>
          </a:p>
        </p:txBody>
      </p:sp>
      <p:sp>
        <p:nvSpPr>
          <p:cNvPr id="112643" name="Rectangle 5"/>
          <p:cNvSpPr>
            <a:spLocks noChangeArrowheads="1"/>
          </p:cNvSpPr>
          <p:nvPr/>
        </p:nvSpPr>
        <p:spPr bwMode="auto">
          <a:xfrm>
            <a:off x="685800" y="1524000"/>
            <a:ext cx="17176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3 </a:t>
            </a:r>
            <a:r>
              <a:rPr lang="zh-CN" altLang="en-US" sz="2400">
                <a:latin typeface="楷体_GB2312" pitchFamily="49" charset="-122"/>
              </a:rPr>
              <a:t>分段保护</a:t>
            </a:r>
          </a:p>
        </p:txBody>
      </p:sp>
      <p:sp>
        <p:nvSpPr>
          <p:cNvPr id="112644" name="Rectangle 6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4.9 </a:t>
            </a:r>
            <a:r>
              <a:rPr lang="zh-CN" altLang="en-US">
                <a:solidFill>
                  <a:schemeClr val="bg1"/>
                </a:solidFill>
              </a:rPr>
              <a:t>请求分段存储管理方式</a:t>
            </a:r>
          </a:p>
        </p:txBody>
      </p:sp>
      <p:sp>
        <p:nvSpPr>
          <p:cNvPr id="112645" name="Text Box 7"/>
          <p:cNvSpPr txBox="1">
            <a:spLocks noChangeArrowheads="1"/>
          </p:cNvSpPr>
          <p:nvPr/>
        </p:nvSpPr>
        <p:spPr bwMode="auto">
          <a:xfrm>
            <a:off x="898525" y="2155825"/>
            <a:ext cx="72548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/>
              <a:t> </a:t>
            </a:r>
            <a:r>
              <a:rPr lang="zh-CN" altLang="en-US" sz="2400"/>
              <a:t>越界检查</a:t>
            </a:r>
          </a:p>
          <a:p>
            <a:pPr eaLnBrk="1" hangingPunct="1"/>
            <a:r>
              <a:rPr lang="zh-CN" altLang="en-US" sz="2400"/>
              <a:t>存取控制检查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/>
              <a:t>只读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/>
              <a:t>只执行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/>
              <a:t>读</a:t>
            </a:r>
            <a:r>
              <a:rPr lang="en-US" altLang="zh-CN" sz="2400"/>
              <a:t>/</a:t>
            </a:r>
            <a:r>
              <a:rPr lang="zh-CN" altLang="en-US" sz="2400"/>
              <a:t>写</a:t>
            </a:r>
          </a:p>
          <a:p>
            <a:pPr eaLnBrk="1" hangingPunct="1"/>
            <a:r>
              <a:rPr lang="zh-CN" altLang="en-US" sz="2400"/>
              <a:t>环保护机构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/>
              <a:t>一个程序可以访问驻留在相同环或较低特权环中的数据。 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/>
              <a:t>一个程序可以调用驻留在相同环或较高特权环中的服务。</a:t>
            </a:r>
            <a:r>
              <a:rPr lang="zh-CN" altLang="en-US" sz="2400" b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505200" y="5846763"/>
            <a:ext cx="310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4-35 </a:t>
            </a:r>
            <a:r>
              <a:rPr lang="zh-CN" altLang="en-US" sz="2400">
                <a:latin typeface="楷体_GB2312" pitchFamily="49" charset="-122"/>
              </a:rPr>
              <a:t>环保护机构 </a:t>
            </a:r>
          </a:p>
        </p:txBody>
      </p:sp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0" y="1447800"/>
          <a:ext cx="9144000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8" name="VISIO" r:id="rId4" imgW="4023360" imgH="1645920" progId="Visio.Drawing.4">
                  <p:embed/>
                </p:oleObj>
              </mc:Choice>
              <mc:Fallback>
                <p:oleObj name="VISIO" r:id="rId4" imgW="4023360" imgH="1645920" progId="Visio.Drawing.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47800"/>
                        <a:ext cx="9144000" cy="374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本章小结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9743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 smtClean="0"/>
              <a:t>本章主要讲述了存储器管理的一些基本概念</a:t>
            </a:r>
            <a:r>
              <a:rPr lang="en-US" altLang="zh-CN" sz="2800" smtClean="0"/>
              <a:t>(</a:t>
            </a:r>
            <a:r>
              <a:rPr lang="zh-CN" altLang="en-US" sz="2800" smtClean="0"/>
              <a:t>装入方式、链接方式</a:t>
            </a:r>
            <a:r>
              <a:rPr lang="en-US" altLang="zh-CN" sz="2800" smtClean="0"/>
              <a:t>)</a:t>
            </a:r>
            <a:r>
              <a:rPr lang="zh-CN" altLang="en-US" sz="2800" smtClean="0"/>
              <a:t>，内存的分配方式</a:t>
            </a:r>
            <a:r>
              <a:rPr lang="en-US" altLang="zh-CN" sz="2800" smtClean="0"/>
              <a:t>(</a:t>
            </a:r>
            <a:r>
              <a:rPr lang="zh-CN" altLang="en-US" sz="2800" smtClean="0"/>
              <a:t>连续分配方式的</a:t>
            </a:r>
            <a:r>
              <a:rPr lang="en-US" altLang="zh-CN" sz="2800" smtClean="0"/>
              <a:t>4</a:t>
            </a:r>
            <a:r>
              <a:rPr lang="zh-CN" altLang="en-US" sz="2800" smtClean="0"/>
              <a:t>种形式：单一连续分配、固定分区分配、动态分区分配、可重定位分区分配；离散分配：基本分页存储管理方式、基本分段存储管理方式</a:t>
            </a:r>
            <a:r>
              <a:rPr lang="en-US" altLang="zh-CN" sz="2800" smtClean="0"/>
              <a:t>)</a:t>
            </a:r>
            <a:r>
              <a:rPr lang="zh-CN" altLang="en-US" sz="2800" smtClean="0"/>
              <a:t>，着重掌握这些分配方式的地址变换机构。虚拟存储的相关概念</a:t>
            </a:r>
            <a:r>
              <a:rPr lang="en-US" altLang="zh-CN" sz="2800" smtClean="0"/>
              <a:t>(</a:t>
            </a:r>
            <a:r>
              <a:rPr lang="zh-CN" altLang="en-US" sz="2800" smtClean="0"/>
              <a:t>局部性原理、虚拟存储的特征及实现方式</a:t>
            </a:r>
            <a:r>
              <a:rPr lang="en-US" altLang="zh-CN" sz="2800" smtClean="0"/>
              <a:t>)</a:t>
            </a:r>
            <a:r>
              <a:rPr lang="zh-CN" altLang="en-US" sz="2800" smtClean="0"/>
              <a:t>，请求分页存储管理方式，页面置换算法</a:t>
            </a:r>
            <a:r>
              <a:rPr lang="en-US" altLang="zh-CN" sz="2800" smtClean="0"/>
              <a:t>(Optimal</a:t>
            </a:r>
            <a:r>
              <a:rPr lang="zh-CN" altLang="en-US" sz="2800" smtClean="0"/>
              <a:t>，</a:t>
            </a:r>
            <a:r>
              <a:rPr lang="en-US" altLang="zh-CN" sz="2800" smtClean="0"/>
              <a:t>FIFO</a:t>
            </a:r>
            <a:r>
              <a:rPr lang="zh-CN" altLang="en-US" sz="2800" smtClean="0"/>
              <a:t>，</a:t>
            </a:r>
            <a:r>
              <a:rPr lang="en-US" altLang="zh-CN" sz="2800" smtClean="0"/>
              <a:t>LRU</a:t>
            </a:r>
            <a:r>
              <a:rPr lang="zh-CN" altLang="en-US" sz="2800" smtClean="0"/>
              <a:t>，</a:t>
            </a:r>
            <a:r>
              <a:rPr lang="en-US" altLang="zh-CN" sz="2800" smtClean="0"/>
              <a:t>Clock/NRU</a:t>
            </a:r>
            <a:r>
              <a:rPr lang="zh-CN" altLang="en-US" sz="2800" smtClean="0"/>
              <a:t>，</a:t>
            </a:r>
            <a:r>
              <a:rPr lang="en-US" altLang="zh-CN" sz="2800" smtClean="0"/>
              <a:t>LFU</a:t>
            </a:r>
            <a:r>
              <a:rPr lang="zh-CN" altLang="en-US" sz="2800" smtClean="0"/>
              <a:t>，</a:t>
            </a:r>
            <a:r>
              <a:rPr lang="en-US" altLang="zh-CN" sz="2800" smtClean="0"/>
              <a:t>PBA)</a:t>
            </a:r>
            <a:r>
              <a:rPr lang="zh-CN" altLang="en-US" sz="2800" smtClean="0"/>
              <a:t>。同时简略地介绍了段页式存储管理方式和请求分段存储管理方式。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111625"/>
          </a:xfrm>
        </p:spPr>
        <p:txBody>
          <a:bodyPr/>
          <a:lstStyle/>
          <a:p>
            <a:pPr eaLnBrk="1" hangingPunct="1"/>
            <a:r>
              <a:rPr kumimoji="1" lang="zh-CN" altLang="en-US" sz="2400" smtClean="0"/>
              <a:t>动态运行时的</a:t>
            </a:r>
            <a:r>
              <a:rPr kumimoji="1" lang="zh-CN" altLang="en-US" sz="2400" smtClean="0">
                <a:solidFill>
                  <a:srgbClr val="3333CC"/>
                </a:solidFill>
              </a:rPr>
              <a:t>装入程序</a:t>
            </a:r>
            <a:r>
              <a:rPr kumimoji="1" lang="zh-CN" altLang="en-US" sz="2400" smtClean="0"/>
              <a:t>，在把</a:t>
            </a:r>
            <a:r>
              <a:rPr kumimoji="1" lang="zh-CN" altLang="en-US" sz="2400" smtClean="0">
                <a:solidFill>
                  <a:srgbClr val="3333CC"/>
                </a:solidFill>
              </a:rPr>
              <a:t>装入模块</a:t>
            </a:r>
            <a:r>
              <a:rPr kumimoji="1" lang="zh-CN" altLang="en-US" sz="2400" smtClean="0"/>
              <a:t>装入内存后，并不立即把</a:t>
            </a:r>
            <a:r>
              <a:rPr kumimoji="1" lang="zh-CN" altLang="en-US" sz="2400" smtClean="0">
                <a:solidFill>
                  <a:srgbClr val="3333CC"/>
                </a:solidFill>
              </a:rPr>
              <a:t>装入模块</a:t>
            </a:r>
            <a:r>
              <a:rPr kumimoji="1" lang="zh-CN" altLang="en-US" sz="2400" smtClean="0"/>
              <a:t>中的</a:t>
            </a:r>
            <a:r>
              <a:rPr kumimoji="1" lang="zh-CN" altLang="en-US" sz="2400" smtClean="0">
                <a:solidFill>
                  <a:srgbClr val="3333CC"/>
                </a:solidFill>
              </a:rPr>
              <a:t>相对地址</a:t>
            </a:r>
            <a:r>
              <a:rPr kumimoji="1" lang="zh-CN" altLang="en-US" sz="2400" smtClean="0"/>
              <a:t>转换为</a:t>
            </a:r>
            <a:r>
              <a:rPr kumimoji="1" lang="zh-CN" altLang="en-US" sz="2400" smtClean="0">
                <a:solidFill>
                  <a:srgbClr val="3333CC"/>
                </a:solidFill>
              </a:rPr>
              <a:t>绝对地址</a:t>
            </a:r>
            <a:r>
              <a:rPr kumimoji="1" lang="zh-CN" altLang="en-US" sz="2400" smtClean="0"/>
              <a:t>，而是把这种地址转换</a:t>
            </a:r>
            <a:r>
              <a:rPr kumimoji="1" lang="zh-CN" altLang="en-US" sz="2400" smtClean="0">
                <a:solidFill>
                  <a:srgbClr val="3333CC"/>
                </a:solidFill>
              </a:rPr>
              <a:t>推迟到程序真正要执行时</a:t>
            </a:r>
            <a:r>
              <a:rPr kumimoji="1" lang="zh-CN" altLang="en-US" sz="2400" smtClean="0"/>
              <a:t>才进行。因此， </a:t>
            </a:r>
            <a:r>
              <a:rPr kumimoji="1" lang="zh-CN" altLang="en-US" sz="2400" smtClean="0">
                <a:solidFill>
                  <a:srgbClr val="3333CC"/>
                </a:solidFill>
              </a:rPr>
              <a:t>装入内存后的所有地址都仍是相对地址</a:t>
            </a:r>
            <a:r>
              <a:rPr kumimoji="1" lang="zh-CN" altLang="en-US" sz="2400" smtClean="0"/>
              <a:t>。</a:t>
            </a:r>
            <a:endParaRPr lang="zh-CN" altLang="en-US" sz="2400" smtClean="0"/>
          </a:p>
          <a:p>
            <a:pPr eaLnBrk="1" hangingPunct="1"/>
            <a:r>
              <a:rPr lang="zh-CN" altLang="en-US" sz="2400" smtClean="0"/>
              <a:t>运行时再进行地址转换。</a:t>
            </a:r>
          </a:p>
          <a:p>
            <a:pPr eaLnBrk="1" hangingPunct="1"/>
            <a:r>
              <a:rPr lang="zh-CN" altLang="en-US" sz="2400" smtClean="0"/>
              <a:t>需要</a:t>
            </a:r>
            <a:r>
              <a:rPr lang="zh-CN" altLang="en-US" sz="2400" smtClean="0">
                <a:solidFill>
                  <a:srgbClr val="3333CC"/>
                </a:solidFill>
              </a:rPr>
              <a:t>重定位寄存器</a:t>
            </a:r>
            <a:r>
              <a:rPr lang="zh-CN" altLang="en-US" sz="2400" smtClean="0"/>
              <a:t>的支持。</a:t>
            </a:r>
          </a:p>
          <a:p>
            <a:pPr eaLnBrk="1" hangingPunct="1">
              <a:buFontTx/>
              <a:buNone/>
            </a:pPr>
            <a:endParaRPr lang="en-US" altLang="zh-CN" sz="2400" smtClean="0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4.2 </a:t>
            </a:r>
            <a:r>
              <a:rPr lang="zh-CN" altLang="en-US" smtClean="0"/>
              <a:t>程序的装入和链接</a:t>
            </a: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669925" y="846138"/>
            <a:ext cx="26400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4.2.1 </a:t>
            </a:r>
            <a:r>
              <a:rPr lang="zh-CN" altLang="en-US" sz="2400">
                <a:latin typeface="楷体_GB2312" pitchFamily="49" charset="-122"/>
              </a:rPr>
              <a:t>程序的装入</a:t>
            </a: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609600" y="1295400"/>
            <a:ext cx="34036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</a:rPr>
              <a:t>2.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</a:rPr>
              <a:t>动态运行时装入方式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10" descr="서브배경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7763" name="Group 3"/>
          <p:cNvGrpSpPr>
            <a:grpSpLocks/>
          </p:cNvGrpSpPr>
          <p:nvPr/>
        </p:nvGrpSpPr>
        <p:grpSpPr bwMode="auto">
          <a:xfrm>
            <a:off x="1844675" y="0"/>
            <a:ext cx="7442200" cy="6475413"/>
            <a:chOff x="0" y="0"/>
            <a:chExt cx="7442200" cy="6475413"/>
          </a:xfrm>
        </p:grpSpPr>
        <p:pic>
          <p:nvPicPr>
            <p:cNvPr id="117767" name="Picture 39" descr="반짝이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85775"/>
              <a:ext cx="6688138" cy="524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768" name="Picture 19" descr="빛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738" y="0"/>
              <a:ext cx="6875462" cy="6237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769" name="Picture 21" descr="파란빛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538" y="0"/>
              <a:ext cx="6207125" cy="622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770" name="Picture 22" descr="빛2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663" y="0"/>
              <a:ext cx="6208712" cy="622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771" name="Picture 23" descr="빛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141" y="0"/>
              <a:ext cx="5824537" cy="647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7764" name="Picture 11" descr="빌딩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565400"/>
            <a:ext cx="294005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5" name="Picture 12" descr="컴퓨터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068638"/>
            <a:ext cx="2906712" cy="319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6" name="Text Box 11"/>
          <p:cNvSpPr txBox="1">
            <a:spLocks noChangeArrowheads="1"/>
          </p:cNvSpPr>
          <p:nvPr/>
        </p:nvSpPr>
        <p:spPr bwMode="auto">
          <a:xfrm>
            <a:off x="3641725" y="1889125"/>
            <a:ext cx="40179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10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10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10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10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10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8000" b="0">
                <a:solidFill>
                  <a:schemeClr val="accent2"/>
                </a:solidFill>
                <a:latin typeface="Brush Script MT" pitchFamily="66" charset="0"/>
                <a:ea typeface="宋体" charset="-122"/>
              </a:rPr>
              <a:t>Thank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219200"/>
            <a:ext cx="85820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3400" y="762000"/>
            <a:ext cx="288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4.2.2  </a:t>
            </a:r>
            <a:r>
              <a:rPr lang="zh-CN" altLang="en-US" sz="2400">
                <a:latin typeface="楷体_GB2312" pitchFamily="49" charset="-122"/>
              </a:rPr>
              <a:t>程序的链接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510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1.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</a:rPr>
              <a:t>静态链接</a:t>
            </a:r>
            <a:r>
              <a:rPr lang="zh-CN" altLang="en-US" sz="2400">
                <a:latin typeface="楷体_GB2312" pitchFamily="49" charset="-122"/>
              </a:rPr>
              <a:t>方式</a:t>
            </a:r>
            <a:r>
              <a:rPr lang="en-US" altLang="zh-CN" sz="2400">
                <a:latin typeface="楷体_GB2312" pitchFamily="49" charset="-122"/>
              </a:rPr>
              <a:t>(Static Linking) </a:t>
            </a:r>
          </a:p>
        </p:txBody>
      </p:sp>
      <p:graphicFrame>
        <p:nvGraphicFramePr>
          <p:cNvPr id="524292" name="Object 4"/>
          <p:cNvGraphicFramePr>
            <a:graphicFrameLocks noChangeAspect="1"/>
          </p:cNvGraphicFramePr>
          <p:nvPr/>
        </p:nvGraphicFramePr>
        <p:xfrm>
          <a:off x="609600" y="1976438"/>
          <a:ext cx="7999413" cy="488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VISIO" r:id="rId5" imgW="3169920" imgH="1935480" progId="Visio.Drawing.4">
                  <p:embed/>
                </p:oleObj>
              </mc:Choice>
              <mc:Fallback>
                <p:oleObj name="VISIO" r:id="rId5" imgW="3169920" imgH="1935480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76438"/>
                        <a:ext cx="7999413" cy="488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762000" y="1676400"/>
            <a:ext cx="77724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 (1) </a:t>
            </a:r>
            <a:r>
              <a:rPr lang="zh-CN" altLang="en-US" sz="2400">
                <a:latin typeface="楷体_GB2312" pitchFamily="49" charset="-122"/>
              </a:rPr>
              <a:t>对相对地址进行修改。  </a:t>
            </a:r>
            <a:r>
              <a:rPr lang="en-US" altLang="zh-CN" sz="2400">
                <a:latin typeface="楷体_GB2312" pitchFamily="49" charset="-122"/>
              </a:rPr>
              <a:t>(2) </a:t>
            </a:r>
            <a:r>
              <a:rPr lang="zh-CN" altLang="en-US" sz="2400">
                <a:latin typeface="楷体_GB2312" pitchFamily="49" charset="-122"/>
              </a:rPr>
              <a:t>变换外部调用符号。 </a:t>
            </a: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>
                <a:solidFill>
                  <a:schemeClr val="bg1"/>
                </a:solidFill>
              </a:rPr>
              <a:t>4.2 </a:t>
            </a:r>
            <a:r>
              <a:rPr kumimoji="0" lang="zh-CN" altLang="en-US" sz="3600">
                <a:solidFill>
                  <a:schemeClr val="bg1"/>
                </a:solidFill>
              </a:rPr>
              <a:t>程序的装入和链接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392612"/>
          </a:xfrm>
        </p:spPr>
        <p:txBody>
          <a:bodyPr/>
          <a:lstStyle/>
          <a:p>
            <a:pPr eaLnBrk="1" hangingPunct="1"/>
            <a:r>
              <a:rPr kumimoji="1" lang="zh-CN" altLang="en-US" sz="2400" smtClean="0">
                <a:latin typeface="楷体_GB2312" pitchFamily="49" charset="-122"/>
              </a:rPr>
              <a:t>在装入一个</a:t>
            </a:r>
            <a:r>
              <a:rPr kumimoji="1"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目标模块</a:t>
            </a:r>
            <a:r>
              <a:rPr kumimoji="1" lang="zh-CN" altLang="en-US" sz="2400" smtClean="0">
                <a:latin typeface="楷体_GB2312" pitchFamily="49" charset="-122"/>
              </a:rPr>
              <a:t>时，若发生一个</a:t>
            </a:r>
            <a:r>
              <a:rPr kumimoji="1"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外部模块</a:t>
            </a:r>
            <a:r>
              <a:rPr kumimoji="1" lang="zh-CN" altLang="en-US" sz="2400" smtClean="0">
                <a:latin typeface="楷体_GB2312" pitchFamily="49" charset="-122"/>
              </a:rPr>
              <a:t>调用事件，将引起装入程序去找出相应的外部目标模块，并将它装入内存。</a:t>
            </a:r>
          </a:p>
          <a:p>
            <a:pPr eaLnBrk="1" hangingPunct="1"/>
            <a:r>
              <a:rPr kumimoji="1" lang="zh-CN" altLang="en-US" sz="2400" smtClean="0">
                <a:latin typeface="楷体_GB2312" pitchFamily="49" charset="-122"/>
              </a:rPr>
              <a:t>装入时动态链接方式有以下</a:t>
            </a:r>
            <a:r>
              <a:rPr kumimoji="1"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优点</a:t>
            </a:r>
            <a:r>
              <a:rPr kumimoji="1" lang="zh-CN" altLang="en-US" sz="2400" smtClean="0">
                <a:latin typeface="楷体_GB2312" pitchFamily="49" charset="-122"/>
              </a:rPr>
              <a:t>： </a:t>
            </a:r>
          </a:p>
          <a:p>
            <a:pPr eaLnBrk="1" hangingPunct="1">
              <a:buFontTx/>
              <a:buNone/>
            </a:pPr>
            <a:r>
              <a:rPr kumimoji="1" lang="zh-CN" altLang="en-US" sz="2400" smtClean="0">
                <a:latin typeface="楷体_GB2312" pitchFamily="49" charset="-122"/>
              </a:rPr>
              <a:t>	</a:t>
            </a:r>
            <a:r>
              <a:rPr kumimoji="1" lang="en-US" altLang="zh-CN" sz="2400" smtClean="0">
                <a:latin typeface="楷体_GB2312" pitchFamily="49" charset="-122"/>
              </a:rPr>
              <a:t>(1) </a:t>
            </a:r>
            <a:r>
              <a:rPr kumimoji="1" lang="zh-CN" altLang="en-US" sz="2400" smtClean="0">
                <a:latin typeface="楷体_GB2312" pitchFamily="49" charset="-122"/>
              </a:rPr>
              <a:t>便于修改和更新。 </a:t>
            </a:r>
          </a:p>
          <a:p>
            <a:pPr eaLnBrk="1" hangingPunct="1">
              <a:buFontTx/>
              <a:buNone/>
            </a:pPr>
            <a:r>
              <a:rPr kumimoji="1" lang="zh-CN" altLang="en-US" sz="2400" smtClean="0">
                <a:latin typeface="楷体_GB2312" pitchFamily="49" charset="-122"/>
              </a:rPr>
              <a:t>	</a:t>
            </a:r>
            <a:r>
              <a:rPr kumimoji="1" lang="en-US" altLang="zh-CN" sz="2400" smtClean="0">
                <a:latin typeface="楷体_GB2312" pitchFamily="49" charset="-122"/>
              </a:rPr>
              <a:t>(2) </a:t>
            </a:r>
            <a:r>
              <a:rPr kumimoji="1" lang="zh-CN" altLang="en-US" sz="2400" smtClean="0">
                <a:latin typeface="楷体_GB2312" pitchFamily="49" charset="-122"/>
              </a:rPr>
              <a:t>便于实现对目标模块的共享。 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533400" y="762000"/>
            <a:ext cx="288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4.2.2  </a:t>
            </a:r>
            <a:r>
              <a:rPr lang="zh-CN" altLang="en-US" sz="2400">
                <a:latin typeface="楷体_GB2312" pitchFamily="49" charset="-122"/>
              </a:rPr>
              <a:t>程序的链接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526342" name="Text Box 6"/>
          <p:cNvSpPr txBox="1">
            <a:spLocks noChangeArrowheads="1"/>
          </p:cNvSpPr>
          <p:nvPr/>
        </p:nvSpPr>
        <p:spPr bwMode="auto">
          <a:xfrm>
            <a:off x="533400" y="1295400"/>
            <a:ext cx="710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2.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</a:rPr>
              <a:t>装入时动态链接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</a:rPr>
              <a:t>(Load-time Dynamic Linking)</a:t>
            </a:r>
            <a:r>
              <a:rPr lang="en-US" altLang="zh-CN" sz="2400">
                <a:latin typeface="楷体_GB2312" pitchFamily="49" charset="-122"/>
              </a:rPr>
              <a:t> </a:t>
            </a:r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>
                <a:solidFill>
                  <a:schemeClr val="bg1"/>
                </a:solidFill>
              </a:rPr>
              <a:t>4.2 </a:t>
            </a:r>
            <a:r>
              <a:rPr kumimoji="0" lang="zh-CN" altLang="en-US" sz="3600">
                <a:solidFill>
                  <a:schemeClr val="bg1"/>
                </a:solidFill>
              </a:rPr>
              <a:t>程序的装入和链接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  <p:bldP spid="5263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229600" cy="2667000"/>
          </a:xfrm>
        </p:spPr>
        <p:txBody>
          <a:bodyPr/>
          <a:lstStyle/>
          <a:p>
            <a:pPr eaLnBrk="1" hangingPunct="1"/>
            <a:r>
              <a:rPr kumimoji="1" lang="zh-CN" altLang="en-US" sz="2400" smtClean="0"/>
              <a:t>在执行过程中，当发现一个被调用模块尚未装入内存时，立即由</a:t>
            </a:r>
            <a:r>
              <a:rPr kumimoji="1" lang="en-US" altLang="zh-CN" sz="2400" smtClean="0"/>
              <a:t>OS</a:t>
            </a:r>
            <a:r>
              <a:rPr kumimoji="1" lang="zh-CN" altLang="en-US" sz="2400" smtClean="0"/>
              <a:t>去找到该模块并将之装入内存， 把它链接到调用者模块上。</a:t>
            </a:r>
          </a:p>
          <a:p>
            <a:pPr eaLnBrk="1" hangingPunct="1"/>
            <a:r>
              <a:rPr kumimoji="1" lang="zh-CN" altLang="en-US" sz="2400" smtClean="0">
                <a:solidFill>
                  <a:srgbClr val="3333CC"/>
                </a:solidFill>
              </a:rPr>
              <a:t>优点</a:t>
            </a:r>
            <a:r>
              <a:rPr kumimoji="1" lang="zh-CN" altLang="en-US" sz="2400" smtClean="0"/>
              <a:t>：不仅可加快程序的装入过程，而且可节省大量的内存空间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533400" y="762000"/>
            <a:ext cx="288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4.2.2  </a:t>
            </a:r>
            <a:r>
              <a:rPr lang="zh-CN" altLang="en-US" sz="2400">
                <a:latin typeface="楷体_GB2312" pitchFamily="49" charset="-122"/>
              </a:rPr>
              <a:t>程序的链接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528390" name="Text Box 6"/>
          <p:cNvSpPr txBox="1">
            <a:spLocks noChangeArrowheads="1"/>
          </p:cNvSpPr>
          <p:nvPr/>
        </p:nvSpPr>
        <p:spPr bwMode="auto">
          <a:xfrm>
            <a:off x="533400" y="1314450"/>
            <a:ext cx="676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3.</a:t>
            </a:r>
            <a:r>
              <a:rPr lang="zh-CN" altLang="en-US" sz="2400">
                <a:solidFill>
                  <a:srgbClr val="FF0000"/>
                </a:solidFill>
              </a:rPr>
              <a:t>运行时动态链接</a:t>
            </a:r>
            <a:r>
              <a:rPr lang="en-US" altLang="zh-CN" sz="2400"/>
              <a:t>(Run-time Dynamic Linking) </a:t>
            </a:r>
            <a:endParaRPr lang="en-US" altLang="zh-CN" sz="2400">
              <a:latin typeface="楷体_GB2312" pitchFamily="49" charset="-122"/>
            </a:endParaRP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>
                <a:solidFill>
                  <a:schemeClr val="bg1"/>
                </a:solidFill>
              </a:rPr>
              <a:t>4.2 </a:t>
            </a:r>
            <a:r>
              <a:rPr kumimoji="0" lang="zh-CN" altLang="en-US" sz="3600">
                <a:solidFill>
                  <a:schemeClr val="bg1"/>
                </a:solidFill>
              </a:rPr>
              <a:t>程序的装入和链接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build="p"/>
      <p:bldP spid="5283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4.3 </a:t>
            </a:r>
            <a:r>
              <a:rPr lang="zh-CN" altLang="en-US" sz="3200" smtClean="0"/>
              <a:t>连续分配方式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685800" y="914400"/>
            <a:ext cx="3189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4.3.1  </a:t>
            </a:r>
            <a:r>
              <a:rPr lang="zh-CN" altLang="en-US" sz="2400">
                <a:latin typeface="楷体_GB2312" pitchFamily="49" charset="-122"/>
              </a:rPr>
              <a:t>单一连续分配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457200" y="1600200"/>
            <a:ext cx="55626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/>
              <a:t> </a:t>
            </a:r>
            <a:r>
              <a:rPr lang="zh-CN" altLang="en-US" sz="2400"/>
              <a:t>内存分为</a:t>
            </a:r>
            <a:r>
              <a:rPr lang="zh-CN" altLang="en-US" sz="2400">
                <a:solidFill>
                  <a:schemeClr val="accent2"/>
                </a:solidFill>
              </a:rPr>
              <a:t>系统区</a:t>
            </a:r>
            <a:r>
              <a:rPr lang="zh-CN" altLang="en-US" sz="2400"/>
              <a:t>和</a:t>
            </a:r>
            <a:r>
              <a:rPr lang="zh-CN" altLang="en-US" sz="2400">
                <a:solidFill>
                  <a:schemeClr val="accent2"/>
                </a:solidFill>
              </a:rPr>
              <a:t>用户区</a:t>
            </a:r>
          </a:p>
          <a:p>
            <a:pPr eaLnBrk="1" hangingPunct="1"/>
            <a:r>
              <a:rPr lang="zh-CN" altLang="en-US" sz="2400"/>
              <a:t>将</a:t>
            </a:r>
            <a:r>
              <a:rPr lang="zh-CN" altLang="en-US" sz="2400">
                <a:solidFill>
                  <a:schemeClr val="accent2"/>
                </a:solidFill>
              </a:rPr>
              <a:t>用户区</a:t>
            </a:r>
            <a:r>
              <a:rPr lang="zh-CN" altLang="en-US" sz="2400"/>
              <a:t>整体分配个一用户程序</a:t>
            </a:r>
          </a:p>
          <a:p>
            <a:pPr eaLnBrk="1" hangingPunct="1"/>
            <a:r>
              <a:rPr lang="zh-CN" altLang="en-US" sz="2400"/>
              <a:t>最简单，只能用于</a:t>
            </a:r>
            <a:r>
              <a:rPr lang="zh-CN" altLang="en-US" sz="2400">
                <a:solidFill>
                  <a:schemeClr val="accent2"/>
                </a:solidFill>
              </a:rPr>
              <a:t>单用户</a:t>
            </a:r>
            <a:r>
              <a:rPr lang="zh-CN" altLang="en-US" sz="2400"/>
              <a:t>、</a:t>
            </a:r>
            <a:r>
              <a:rPr lang="zh-CN" altLang="en-US" sz="2400">
                <a:solidFill>
                  <a:schemeClr val="accent2"/>
                </a:solidFill>
              </a:rPr>
              <a:t>单任务</a:t>
            </a:r>
            <a:r>
              <a:rPr lang="en-US" altLang="zh-CN" sz="2400"/>
              <a:t>OS</a:t>
            </a:r>
          </a:p>
        </p:txBody>
      </p:sp>
      <p:sp>
        <p:nvSpPr>
          <p:cNvPr id="19461" name="Text Box 8"/>
          <p:cNvSpPr txBox="1">
            <a:spLocks noChangeArrowheads="1"/>
          </p:cNvSpPr>
          <p:nvPr/>
        </p:nvSpPr>
        <p:spPr bwMode="auto">
          <a:xfrm>
            <a:off x="7086600" y="5732463"/>
            <a:ext cx="7461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200"/>
              <a:t>内存</a:t>
            </a:r>
          </a:p>
        </p:txBody>
      </p:sp>
      <p:cxnSp>
        <p:nvCxnSpPr>
          <p:cNvPr id="19462" name="AutoShape 13"/>
          <p:cNvCxnSpPr>
            <a:cxnSpLocks noChangeShapeType="1"/>
            <a:stCxn id="19468" idx="3"/>
            <a:endCxn id="19469" idx="1"/>
          </p:cNvCxnSpPr>
          <p:nvPr/>
        </p:nvCxnSpPr>
        <p:spPr bwMode="auto">
          <a:xfrm flipV="1">
            <a:off x="1314450" y="6218238"/>
            <a:ext cx="6534150" cy="1587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3" name="AutoShape 14"/>
          <p:cNvCxnSpPr>
            <a:cxnSpLocks noChangeShapeType="1"/>
            <a:stCxn id="19466" idx="3"/>
            <a:endCxn id="19467" idx="1"/>
          </p:cNvCxnSpPr>
          <p:nvPr/>
        </p:nvCxnSpPr>
        <p:spPr bwMode="auto">
          <a:xfrm flipV="1">
            <a:off x="1308100" y="3932238"/>
            <a:ext cx="6534150" cy="1587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4" name="Rectangle 15"/>
          <p:cNvSpPr>
            <a:spLocks noChangeArrowheads="1"/>
          </p:cNvSpPr>
          <p:nvPr/>
        </p:nvSpPr>
        <p:spPr bwMode="auto">
          <a:xfrm>
            <a:off x="1447800" y="5410200"/>
            <a:ext cx="1676400" cy="838200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楷体_GB2312" pitchFamily="49" charset="-122"/>
              </a:rPr>
              <a:t>操作系统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楷体_GB2312" pitchFamily="49" charset="-122"/>
              </a:rPr>
              <a:t>(RAM)</a:t>
            </a:r>
          </a:p>
        </p:txBody>
      </p:sp>
      <p:sp>
        <p:nvSpPr>
          <p:cNvPr id="19465" name="Rectangle 16"/>
          <p:cNvSpPr>
            <a:spLocks noChangeArrowheads="1"/>
          </p:cNvSpPr>
          <p:nvPr/>
        </p:nvSpPr>
        <p:spPr bwMode="auto">
          <a:xfrm>
            <a:off x="1447800" y="4038600"/>
            <a:ext cx="1676400" cy="1371600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楷体_GB2312" pitchFamily="49" charset="-122"/>
              </a:rPr>
              <a:t>用户程序</a:t>
            </a:r>
            <a:br>
              <a:rPr kumimoji="0" lang="zh-CN" altLang="en-US" sz="2400">
                <a:latin typeface="楷体_GB2312" pitchFamily="49" charset="-122"/>
              </a:rPr>
            </a:br>
            <a:r>
              <a:rPr kumimoji="0" lang="en-US" altLang="zh-CN" sz="2400">
                <a:latin typeface="楷体_GB2312" pitchFamily="49" charset="-122"/>
              </a:rPr>
              <a:t>(RAM)</a:t>
            </a:r>
          </a:p>
        </p:txBody>
      </p:sp>
      <p:sp>
        <p:nvSpPr>
          <p:cNvPr id="19466" name="Text Box 17"/>
          <p:cNvSpPr txBox="1">
            <a:spLocks noChangeArrowheads="1"/>
          </p:cNvSpPr>
          <p:nvPr/>
        </p:nvSpPr>
        <p:spPr bwMode="auto">
          <a:xfrm>
            <a:off x="304800" y="3735388"/>
            <a:ext cx="1003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0xFFFF</a:t>
            </a:r>
          </a:p>
        </p:txBody>
      </p:sp>
      <p:sp>
        <p:nvSpPr>
          <p:cNvPr id="19467" name="Text Box 18"/>
          <p:cNvSpPr txBox="1">
            <a:spLocks noChangeArrowheads="1"/>
          </p:cNvSpPr>
          <p:nvPr/>
        </p:nvSpPr>
        <p:spPr bwMode="auto">
          <a:xfrm>
            <a:off x="7842250" y="3733800"/>
            <a:ext cx="1003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0xFFFF</a:t>
            </a:r>
          </a:p>
        </p:txBody>
      </p:sp>
      <p:sp>
        <p:nvSpPr>
          <p:cNvPr id="19468" name="Text Box 19"/>
          <p:cNvSpPr txBox="1">
            <a:spLocks noChangeArrowheads="1"/>
          </p:cNvSpPr>
          <p:nvPr/>
        </p:nvSpPr>
        <p:spPr bwMode="auto">
          <a:xfrm>
            <a:off x="1003300" y="60213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0</a:t>
            </a:r>
          </a:p>
        </p:txBody>
      </p:sp>
      <p:sp>
        <p:nvSpPr>
          <p:cNvPr id="19469" name="Text Box 20"/>
          <p:cNvSpPr txBox="1">
            <a:spLocks noChangeArrowheads="1"/>
          </p:cNvSpPr>
          <p:nvPr/>
        </p:nvSpPr>
        <p:spPr bwMode="auto">
          <a:xfrm>
            <a:off x="7848600" y="6019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0</a:t>
            </a:r>
          </a:p>
        </p:txBody>
      </p:sp>
      <p:sp>
        <p:nvSpPr>
          <p:cNvPr id="19470" name="Rectangle 21"/>
          <p:cNvSpPr>
            <a:spLocks noChangeArrowheads="1"/>
          </p:cNvSpPr>
          <p:nvPr/>
        </p:nvSpPr>
        <p:spPr bwMode="auto">
          <a:xfrm>
            <a:off x="3657600" y="4876800"/>
            <a:ext cx="1676400" cy="1371600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楷体_GB2312" pitchFamily="49" charset="-122"/>
              </a:rPr>
              <a:t>用户程序</a:t>
            </a:r>
            <a:br>
              <a:rPr kumimoji="0" lang="zh-CN" altLang="en-US" sz="2400">
                <a:latin typeface="楷体_GB2312" pitchFamily="49" charset="-122"/>
              </a:rPr>
            </a:br>
            <a:r>
              <a:rPr kumimoji="0" lang="en-US" altLang="zh-CN" sz="2400">
                <a:latin typeface="楷体_GB2312" pitchFamily="49" charset="-122"/>
              </a:rPr>
              <a:t>(RAM)</a:t>
            </a:r>
          </a:p>
        </p:txBody>
      </p:sp>
      <p:sp>
        <p:nvSpPr>
          <p:cNvPr id="19471" name="Rectangle 22"/>
          <p:cNvSpPr>
            <a:spLocks noChangeArrowheads="1"/>
          </p:cNvSpPr>
          <p:nvPr/>
        </p:nvSpPr>
        <p:spPr bwMode="auto">
          <a:xfrm>
            <a:off x="3657600" y="4038600"/>
            <a:ext cx="1676400" cy="838200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楷体_GB2312" pitchFamily="49" charset="-122"/>
              </a:rPr>
              <a:t>操作系统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楷体_GB2312" pitchFamily="49" charset="-122"/>
              </a:rPr>
              <a:t>(ROM)</a:t>
            </a:r>
          </a:p>
        </p:txBody>
      </p:sp>
      <p:sp>
        <p:nvSpPr>
          <p:cNvPr id="19472" name="Rectangle 23"/>
          <p:cNvSpPr>
            <a:spLocks noChangeArrowheads="1"/>
          </p:cNvSpPr>
          <p:nvPr/>
        </p:nvSpPr>
        <p:spPr bwMode="auto">
          <a:xfrm>
            <a:off x="5867400" y="5715000"/>
            <a:ext cx="1752600" cy="533400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楷体_GB2312" pitchFamily="49" charset="-122"/>
              </a:rPr>
              <a:t>操作系统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楷体_GB2312" pitchFamily="49" charset="-122"/>
              </a:rPr>
              <a:t>(RAM)</a:t>
            </a:r>
          </a:p>
        </p:txBody>
      </p:sp>
      <p:sp>
        <p:nvSpPr>
          <p:cNvPr id="19473" name="Rectangle 24"/>
          <p:cNvSpPr>
            <a:spLocks noChangeArrowheads="1"/>
          </p:cNvSpPr>
          <p:nvPr/>
        </p:nvSpPr>
        <p:spPr bwMode="auto">
          <a:xfrm>
            <a:off x="5867400" y="4648200"/>
            <a:ext cx="1752600" cy="1066800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楷体_GB2312" pitchFamily="49" charset="-122"/>
              </a:rPr>
              <a:t>用户程序</a:t>
            </a:r>
            <a:br>
              <a:rPr kumimoji="0" lang="zh-CN" altLang="en-US" sz="2400">
                <a:latin typeface="楷体_GB2312" pitchFamily="49" charset="-122"/>
              </a:rPr>
            </a:br>
            <a:r>
              <a:rPr kumimoji="0" lang="en-US" altLang="zh-CN" sz="2400">
                <a:latin typeface="楷体_GB2312" pitchFamily="49" charset="-122"/>
              </a:rPr>
              <a:t>(RAM)</a:t>
            </a:r>
          </a:p>
        </p:txBody>
      </p:sp>
      <p:sp>
        <p:nvSpPr>
          <p:cNvPr id="19474" name="Rectangle 25"/>
          <p:cNvSpPr>
            <a:spLocks noChangeArrowheads="1"/>
          </p:cNvSpPr>
          <p:nvPr/>
        </p:nvSpPr>
        <p:spPr bwMode="auto">
          <a:xfrm>
            <a:off x="5867400" y="4038600"/>
            <a:ext cx="1752600" cy="6096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FF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楷体_GB2312" pitchFamily="49" charset="-122"/>
              </a:rPr>
              <a:t>设备驱动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楷体_GB2312" pitchFamily="49" charset="-122"/>
              </a:rPr>
              <a:t>(ROM)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4.3 </a:t>
            </a:r>
            <a:r>
              <a:rPr kumimoji="0" lang="zh-CN" altLang="en-US">
                <a:solidFill>
                  <a:schemeClr val="bg1"/>
                </a:solidFill>
              </a:rPr>
              <a:t>连续分配方式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310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4.3.2  </a:t>
            </a:r>
            <a:r>
              <a:rPr lang="zh-CN" altLang="en-US" sz="2400">
                <a:latin typeface="楷体_GB2312" pitchFamily="49" charset="-122"/>
              </a:rPr>
              <a:t>固定分区分配</a:t>
            </a:r>
            <a:endParaRPr lang="zh-CN" altLang="en-US" sz="2800">
              <a:latin typeface="Times New Roman" pitchFamily="18" charset="0"/>
              <a:ea typeface="宋体" charset="-122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62000" y="1341438"/>
            <a:ext cx="702627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/>
              <a:t>最简单的一种可运行多道程序的存储管理方式。</a:t>
            </a:r>
          </a:p>
          <a:p>
            <a:pPr eaLnBrk="1" hangingPunct="1"/>
            <a:r>
              <a:rPr kumimoji="0" lang="zh-CN" altLang="en-US" sz="2400"/>
              <a:t>将</a:t>
            </a:r>
            <a:r>
              <a:rPr kumimoji="0" lang="zh-CN" altLang="en-US" sz="2400">
                <a:solidFill>
                  <a:srgbClr val="3333CC"/>
                </a:solidFill>
              </a:rPr>
              <a:t>内存用户空间</a:t>
            </a:r>
            <a:r>
              <a:rPr kumimoji="0" lang="zh-CN" altLang="en-US" sz="2400"/>
              <a:t>划分为若干个</a:t>
            </a:r>
            <a:r>
              <a:rPr kumimoji="0" lang="zh-CN" altLang="en-US" sz="2400">
                <a:solidFill>
                  <a:srgbClr val="3333CC"/>
                </a:solidFill>
              </a:rPr>
              <a:t>固定大小</a:t>
            </a:r>
            <a:r>
              <a:rPr kumimoji="0" lang="zh-CN" altLang="en-US" sz="2400"/>
              <a:t>的区域，在每个分区中只装入一个进程</a:t>
            </a:r>
            <a:r>
              <a:rPr lang="zh-CN" altLang="en-US" sz="2400"/>
              <a:t>。</a:t>
            </a:r>
          </a:p>
        </p:txBody>
      </p:sp>
      <p:grpSp>
        <p:nvGrpSpPr>
          <p:cNvPr id="20485" name="Group 30"/>
          <p:cNvGrpSpPr>
            <a:grpSpLocks/>
          </p:cNvGrpSpPr>
          <p:nvPr/>
        </p:nvGrpSpPr>
        <p:grpSpPr bwMode="auto">
          <a:xfrm>
            <a:off x="533400" y="3962400"/>
            <a:ext cx="3629025" cy="2606675"/>
            <a:chOff x="336" y="2064"/>
            <a:chExt cx="2286" cy="1642"/>
          </a:xfrm>
        </p:grpSpPr>
        <p:cxnSp>
          <p:nvCxnSpPr>
            <p:cNvPr id="20508" name="AutoShape 7"/>
            <p:cNvCxnSpPr>
              <a:cxnSpLocks noChangeShapeType="1"/>
              <a:stCxn id="20520" idx="3"/>
              <a:endCxn id="20523" idx="1"/>
            </p:cNvCxnSpPr>
            <p:nvPr/>
          </p:nvCxnSpPr>
          <p:spPr bwMode="auto">
            <a:xfrm>
              <a:off x="480" y="2760"/>
              <a:ext cx="57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09" name="Rectangle 8"/>
            <p:cNvSpPr>
              <a:spLocks noChangeArrowheads="1"/>
            </p:cNvSpPr>
            <p:nvPr/>
          </p:nvSpPr>
          <p:spPr bwMode="auto">
            <a:xfrm>
              <a:off x="1392" y="3408"/>
              <a:ext cx="768" cy="192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latin typeface="楷体_GB2312" pitchFamily="49" charset="-122"/>
                </a:rPr>
                <a:t>OS</a:t>
              </a:r>
            </a:p>
          </p:txBody>
        </p:sp>
        <p:sp>
          <p:nvSpPr>
            <p:cNvPr id="20510" name="Rectangle 9"/>
            <p:cNvSpPr>
              <a:spLocks noChangeArrowheads="1"/>
            </p:cNvSpPr>
            <p:nvPr/>
          </p:nvSpPr>
          <p:spPr bwMode="auto">
            <a:xfrm>
              <a:off x="1392" y="2928"/>
              <a:ext cx="768" cy="4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2200">
                  <a:latin typeface="楷体_GB2312" pitchFamily="49" charset="-122"/>
                </a:rPr>
                <a:t>分区</a:t>
              </a:r>
              <a:r>
                <a:rPr kumimoji="0" lang="en-US" altLang="zh-CN" sz="2200">
                  <a:latin typeface="楷体_GB2312" pitchFamily="49" charset="-122"/>
                </a:rPr>
                <a:t>1</a:t>
              </a:r>
              <a:endParaRPr kumimoji="0" lang="en-US" altLang="zh-CN" sz="1600" b="0">
                <a:latin typeface="Helvetica" charset="0"/>
                <a:ea typeface="宋体" charset="-122"/>
              </a:endParaRPr>
            </a:p>
          </p:txBody>
        </p:sp>
        <p:sp>
          <p:nvSpPr>
            <p:cNvPr id="20511" name="Rectangle 10"/>
            <p:cNvSpPr>
              <a:spLocks noChangeArrowheads="1"/>
            </p:cNvSpPr>
            <p:nvPr/>
          </p:nvSpPr>
          <p:spPr bwMode="auto">
            <a:xfrm>
              <a:off x="1392" y="2736"/>
              <a:ext cx="768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2200">
                  <a:latin typeface="楷体_GB2312" pitchFamily="49" charset="-122"/>
                </a:rPr>
                <a:t>分区</a:t>
              </a:r>
              <a:r>
                <a:rPr kumimoji="0" lang="en-US" altLang="zh-CN" sz="2200">
                  <a:latin typeface="楷体_GB2312" pitchFamily="49" charset="-122"/>
                </a:rPr>
                <a:t>2</a:t>
              </a:r>
              <a:endParaRPr kumimoji="0" lang="en-US" altLang="zh-CN" sz="1600" b="0">
                <a:latin typeface="Helvetica" charset="0"/>
                <a:ea typeface="宋体" charset="-122"/>
              </a:endParaRPr>
            </a:p>
          </p:txBody>
        </p:sp>
        <p:sp>
          <p:nvSpPr>
            <p:cNvPr id="20512" name="Rectangle 11"/>
            <p:cNvSpPr>
              <a:spLocks noChangeArrowheads="1"/>
            </p:cNvSpPr>
            <p:nvPr/>
          </p:nvSpPr>
          <p:spPr bwMode="auto">
            <a:xfrm>
              <a:off x="1392" y="2544"/>
              <a:ext cx="768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2200">
                  <a:latin typeface="楷体_GB2312" pitchFamily="49" charset="-122"/>
                </a:rPr>
                <a:t>分区</a:t>
              </a:r>
              <a:r>
                <a:rPr kumimoji="0" lang="en-US" altLang="zh-CN" sz="2200">
                  <a:latin typeface="楷体_GB2312" pitchFamily="49" charset="-122"/>
                </a:rPr>
                <a:t>3</a:t>
              </a:r>
            </a:p>
          </p:txBody>
        </p:sp>
        <p:sp>
          <p:nvSpPr>
            <p:cNvPr id="20513" name="Rectangle 12"/>
            <p:cNvSpPr>
              <a:spLocks noChangeArrowheads="1"/>
            </p:cNvSpPr>
            <p:nvPr/>
          </p:nvSpPr>
          <p:spPr bwMode="auto">
            <a:xfrm>
              <a:off x="1392" y="2112"/>
              <a:ext cx="76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2200">
                  <a:latin typeface="楷体_GB2312" pitchFamily="49" charset="-122"/>
                </a:rPr>
                <a:t>分区</a:t>
              </a:r>
              <a:r>
                <a:rPr kumimoji="0" lang="en-US" altLang="zh-CN" sz="2200">
                  <a:latin typeface="楷体_GB2312" pitchFamily="49" charset="-122"/>
                </a:rPr>
                <a:t>4</a:t>
              </a:r>
            </a:p>
          </p:txBody>
        </p:sp>
        <p:sp>
          <p:nvSpPr>
            <p:cNvPr id="20514" name="Text Box 13"/>
            <p:cNvSpPr txBox="1">
              <a:spLocks noChangeArrowheads="1"/>
            </p:cNvSpPr>
            <p:nvPr/>
          </p:nvSpPr>
          <p:spPr bwMode="auto">
            <a:xfrm>
              <a:off x="2208" y="3552"/>
              <a:ext cx="18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Helvetica" charset="0"/>
                  <a:ea typeface="宋体" charset="-122"/>
                </a:rPr>
                <a:t>0</a:t>
              </a:r>
            </a:p>
          </p:txBody>
        </p:sp>
        <p:sp>
          <p:nvSpPr>
            <p:cNvPr id="20515" name="Text Box 14"/>
            <p:cNvSpPr txBox="1">
              <a:spLocks noChangeArrowheads="1"/>
            </p:cNvSpPr>
            <p:nvPr/>
          </p:nvSpPr>
          <p:spPr bwMode="auto">
            <a:xfrm>
              <a:off x="2208" y="3312"/>
              <a:ext cx="41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Helvetica" charset="0"/>
                  <a:ea typeface="宋体" charset="-122"/>
                </a:rPr>
                <a:t>100K</a:t>
              </a:r>
            </a:p>
          </p:txBody>
        </p:sp>
        <p:sp>
          <p:nvSpPr>
            <p:cNvPr id="20516" name="Text Box 15"/>
            <p:cNvSpPr txBox="1">
              <a:spLocks noChangeArrowheads="1"/>
            </p:cNvSpPr>
            <p:nvPr/>
          </p:nvSpPr>
          <p:spPr bwMode="auto">
            <a:xfrm>
              <a:off x="2208" y="2880"/>
              <a:ext cx="41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Helvetica" charset="0"/>
                  <a:ea typeface="宋体" charset="-122"/>
                </a:rPr>
                <a:t>500K</a:t>
              </a:r>
            </a:p>
          </p:txBody>
        </p:sp>
        <p:sp>
          <p:nvSpPr>
            <p:cNvPr id="20517" name="Text Box 16"/>
            <p:cNvSpPr txBox="1">
              <a:spLocks noChangeArrowheads="1"/>
            </p:cNvSpPr>
            <p:nvPr/>
          </p:nvSpPr>
          <p:spPr bwMode="auto">
            <a:xfrm>
              <a:off x="2208" y="2688"/>
              <a:ext cx="41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Helvetica" charset="0"/>
                  <a:ea typeface="宋体" charset="-122"/>
                </a:rPr>
                <a:t>600K</a:t>
              </a:r>
            </a:p>
          </p:txBody>
        </p:sp>
        <p:sp>
          <p:nvSpPr>
            <p:cNvPr id="20518" name="Text Box 17"/>
            <p:cNvSpPr txBox="1">
              <a:spLocks noChangeArrowheads="1"/>
            </p:cNvSpPr>
            <p:nvPr/>
          </p:nvSpPr>
          <p:spPr bwMode="auto">
            <a:xfrm>
              <a:off x="2208" y="2496"/>
              <a:ext cx="41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Helvetica" charset="0"/>
                  <a:ea typeface="宋体" charset="-122"/>
                </a:rPr>
                <a:t>700K</a:t>
              </a:r>
            </a:p>
          </p:txBody>
        </p:sp>
        <p:sp>
          <p:nvSpPr>
            <p:cNvPr id="20519" name="Text Box 18"/>
            <p:cNvSpPr txBox="1">
              <a:spLocks noChangeArrowheads="1"/>
            </p:cNvSpPr>
            <p:nvPr/>
          </p:nvSpPr>
          <p:spPr bwMode="auto">
            <a:xfrm>
              <a:off x="2208" y="2064"/>
              <a:ext cx="41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Helvetica" charset="0"/>
                  <a:ea typeface="宋体" charset="-122"/>
                </a:rPr>
                <a:t>900K</a:t>
              </a:r>
            </a:p>
          </p:txBody>
        </p:sp>
        <p:sp>
          <p:nvSpPr>
            <p:cNvPr id="20520" name="Rectangle 19"/>
            <p:cNvSpPr>
              <a:spLocks noChangeArrowheads="1"/>
            </p:cNvSpPr>
            <p:nvPr/>
          </p:nvSpPr>
          <p:spPr bwMode="auto">
            <a:xfrm>
              <a:off x="336" y="2688"/>
              <a:ext cx="144" cy="144"/>
            </a:xfrm>
            <a:prstGeom prst="rect">
              <a:avLst/>
            </a:prstGeom>
            <a:solidFill>
              <a:srgbClr val="CC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CCFFCC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800" b="0"/>
            </a:p>
          </p:txBody>
        </p:sp>
        <p:sp>
          <p:nvSpPr>
            <p:cNvPr id="20521" name="Rectangle 20"/>
            <p:cNvSpPr>
              <a:spLocks noChangeArrowheads="1"/>
            </p:cNvSpPr>
            <p:nvPr/>
          </p:nvSpPr>
          <p:spPr bwMode="auto">
            <a:xfrm>
              <a:off x="576" y="2688"/>
              <a:ext cx="144" cy="144"/>
            </a:xfrm>
            <a:prstGeom prst="rect">
              <a:avLst/>
            </a:prstGeom>
            <a:solidFill>
              <a:srgbClr val="CC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CCFFCC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800" b="0"/>
            </a:p>
          </p:txBody>
        </p:sp>
        <p:sp>
          <p:nvSpPr>
            <p:cNvPr id="20522" name="Rectangle 21"/>
            <p:cNvSpPr>
              <a:spLocks noChangeArrowheads="1"/>
            </p:cNvSpPr>
            <p:nvPr/>
          </p:nvSpPr>
          <p:spPr bwMode="auto">
            <a:xfrm>
              <a:off x="816" y="2688"/>
              <a:ext cx="144" cy="144"/>
            </a:xfrm>
            <a:prstGeom prst="rect">
              <a:avLst/>
            </a:prstGeom>
            <a:solidFill>
              <a:srgbClr val="CC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CCFFCC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800" b="0"/>
            </a:p>
          </p:txBody>
        </p:sp>
        <p:sp>
          <p:nvSpPr>
            <p:cNvPr id="20523" name="Rectangle 22"/>
            <p:cNvSpPr>
              <a:spLocks noChangeArrowheads="1"/>
            </p:cNvSpPr>
            <p:nvPr/>
          </p:nvSpPr>
          <p:spPr bwMode="auto">
            <a:xfrm>
              <a:off x="1056" y="2688"/>
              <a:ext cx="144" cy="144"/>
            </a:xfrm>
            <a:prstGeom prst="rect">
              <a:avLst/>
            </a:prstGeom>
            <a:solidFill>
              <a:srgbClr val="CC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CCFFCC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800" b="0"/>
            </a:p>
          </p:txBody>
        </p:sp>
        <p:cxnSp>
          <p:nvCxnSpPr>
            <p:cNvPr id="20524" name="AutoShape 23"/>
            <p:cNvCxnSpPr>
              <a:cxnSpLocks noChangeShapeType="1"/>
              <a:stCxn id="20523" idx="3"/>
              <a:endCxn id="20513" idx="1"/>
            </p:cNvCxnSpPr>
            <p:nvPr/>
          </p:nvCxnSpPr>
          <p:spPr bwMode="auto">
            <a:xfrm flipV="1">
              <a:off x="1200" y="2328"/>
              <a:ext cx="192" cy="4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25" name="AutoShape 24"/>
            <p:cNvCxnSpPr>
              <a:cxnSpLocks noChangeShapeType="1"/>
              <a:stCxn id="20523" idx="3"/>
              <a:endCxn id="20512" idx="1"/>
            </p:cNvCxnSpPr>
            <p:nvPr/>
          </p:nvCxnSpPr>
          <p:spPr bwMode="auto">
            <a:xfrm flipV="1">
              <a:off x="1200" y="2640"/>
              <a:ext cx="192" cy="1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26" name="AutoShape 25"/>
            <p:cNvCxnSpPr>
              <a:cxnSpLocks noChangeShapeType="1"/>
              <a:stCxn id="20523" idx="3"/>
              <a:endCxn id="20511" idx="1"/>
            </p:cNvCxnSpPr>
            <p:nvPr/>
          </p:nvCxnSpPr>
          <p:spPr bwMode="auto">
            <a:xfrm>
              <a:off x="1200" y="2760"/>
              <a:ext cx="192" cy="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27" name="AutoShape 26"/>
            <p:cNvCxnSpPr>
              <a:cxnSpLocks noChangeShapeType="1"/>
              <a:stCxn id="20523" idx="3"/>
              <a:endCxn id="20510" idx="1"/>
            </p:cNvCxnSpPr>
            <p:nvPr/>
          </p:nvCxnSpPr>
          <p:spPr bwMode="auto">
            <a:xfrm>
              <a:off x="1200" y="2760"/>
              <a:ext cx="192" cy="4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28" name="Text Box 27"/>
            <p:cNvSpPr txBox="1">
              <a:spLocks noChangeArrowheads="1"/>
            </p:cNvSpPr>
            <p:nvPr/>
          </p:nvSpPr>
          <p:spPr bwMode="auto">
            <a:xfrm>
              <a:off x="374" y="2885"/>
              <a:ext cx="8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400"/>
                <a:t>用户程序</a:t>
              </a:r>
            </a:p>
          </p:txBody>
        </p:sp>
      </p:grpSp>
      <p:sp>
        <p:nvSpPr>
          <p:cNvPr id="20486" name="Text Box 31"/>
          <p:cNvSpPr txBox="1">
            <a:spLocks noChangeArrowheads="1"/>
          </p:cNvSpPr>
          <p:nvPr/>
        </p:nvSpPr>
        <p:spPr bwMode="auto">
          <a:xfrm>
            <a:off x="762000" y="2362200"/>
            <a:ext cx="279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1. </a:t>
            </a:r>
            <a:r>
              <a:rPr lang="zh-CN" altLang="en-US" sz="2400">
                <a:latin typeface="楷体_GB2312" pitchFamily="49" charset="-122"/>
              </a:rPr>
              <a:t>划分分区的方法</a:t>
            </a:r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20487" name="Rectangle 32"/>
          <p:cNvSpPr>
            <a:spLocks noChangeArrowheads="1"/>
          </p:cNvSpPr>
          <p:nvPr/>
        </p:nvSpPr>
        <p:spPr bwMode="auto">
          <a:xfrm>
            <a:off x="838200" y="2819400"/>
            <a:ext cx="70104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sz="2400"/>
              <a:t>分区大小相等。</a:t>
            </a:r>
          </a:p>
          <a:p>
            <a:pPr eaLnBrk="1" hangingPunct="1"/>
            <a:r>
              <a:rPr kumimoji="0" lang="zh-CN" altLang="en-US" sz="2400"/>
              <a:t>分区大小不等。</a:t>
            </a:r>
            <a:r>
              <a:rPr kumimoji="0" lang="en-US" altLang="zh-CN" sz="2400"/>
              <a:t>(</a:t>
            </a:r>
            <a:r>
              <a:rPr kumimoji="0" lang="zh-CN" altLang="en-US" sz="2400"/>
              <a:t>多个小分区、适量中等分区、少量大分区</a:t>
            </a:r>
            <a:r>
              <a:rPr kumimoji="0" lang="en-US" altLang="zh-CN" sz="2400"/>
              <a:t>)</a:t>
            </a:r>
          </a:p>
        </p:txBody>
      </p:sp>
      <p:grpSp>
        <p:nvGrpSpPr>
          <p:cNvPr id="20488" name="Group 52"/>
          <p:cNvGrpSpPr>
            <a:grpSpLocks/>
          </p:cNvGrpSpPr>
          <p:nvPr/>
        </p:nvGrpSpPr>
        <p:grpSpPr bwMode="auto">
          <a:xfrm>
            <a:off x="5362575" y="4022725"/>
            <a:ext cx="2790825" cy="2606675"/>
            <a:chOff x="3378" y="2534"/>
            <a:chExt cx="1758" cy="1642"/>
          </a:xfrm>
        </p:grpSpPr>
        <p:cxnSp>
          <p:nvCxnSpPr>
            <p:cNvPr id="20489" name="AutoShape 33"/>
            <p:cNvCxnSpPr>
              <a:cxnSpLocks noChangeShapeType="1"/>
              <a:stCxn id="20505" idx="3"/>
              <a:endCxn id="20506" idx="1"/>
            </p:cNvCxnSpPr>
            <p:nvPr/>
          </p:nvCxnSpPr>
          <p:spPr bwMode="auto">
            <a:xfrm>
              <a:off x="3522" y="3110"/>
              <a:ext cx="9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0" name="AutoShape 34"/>
            <p:cNvCxnSpPr>
              <a:cxnSpLocks noChangeShapeType="1"/>
              <a:stCxn id="20506" idx="3"/>
              <a:endCxn id="20496" idx="1"/>
            </p:cNvCxnSpPr>
            <p:nvPr/>
          </p:nvCxnSpPr>
          <p:spPr bwMode="auto">
            <a:xfrm>
              <a:off x="3762" y="3110"/>
              <a:ext cx="19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1" name="AutoShape 35"/>
            <p:cNvCxnSpPr>
              <a:cxnSpLocks noChangeShapeType="1"/>
              <a:stCxn id="20504" idx="3"/>
              <a:endCxn id="20497" idx="1"/>
            </p:cNvCxnSpPr>
            <p:nvPr/>
          </p:nvCxnSpPr>
          <p:spPr bwMode="auto">
            <a:xfrm>
              <a:off x="3762" y="2798"/>
              <a:ext cx="19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2" name="AutoShape 36"/>
            <p:cNvCxnSpPr>
              <a:cxnSpLocks noChangeShapeType="1"/>
              <a:stCxn id="20507" idx="3"/>
              <a:endCxn id="20494" idx="1"/>
            </p:cNvCxnSpPr>
            <p:nvPr/>
          </p:nvCxnSpPr>
          <p:spPr bwMode="auto">
            <a:xfrm>
              <a:off x="3762" y="3638"/>
              <a:ext cx="19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93" name="Rectangle 37"/>
            <p:cNvSpPr>
              <a:spLocks noChangeArrowheads="1"/>
            </p:cNvSpPr>
            <p:nvPr/>
          </p:nvSpPr>
          <p:spPr bwMode="auto">
            <a:xfrm>
              <a:off x="3954" y="3878"/>
              <a:ext cx="720" cy="192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  <a:ea typeface="宋体" charset="-122"/>
                </a:rPr>
                <a:t>OS</a:t>
              </a:r>
            </a:p>
          </p:txBody>
        </p:sp>
        <p:sp>
          <p:nvSpPr>
            <p:cNvPr id="20494" name="Rectangle 38"/>
            <p:cNvSpPr>
              <a:spLocks noChangeArrowheads="1"/>
            </p:cNvSpPr>
            <p:nvPr/>
          </p:nvSpPr>
          <p:spPr bwMode="auto">
            <a:xfrm>
              <a:off x="3954" y="3398"/>
              <a:ext cx="720" cy="4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2200">
                  <a:latin typeface="楷体_GB2312" pitchFamily="49" charset="-122"/>
                </a:rPr>
                <a:t>分区</a:t>
              </a:r>
              <a:r>
                <a:rPr kumimoji="0" lang="en-US" altLang="zh-CN" sz="2200">
                  <a:latin typeface="楷体_GB2312" pitchFamily="49" charset="-122"/>
                </a:rPr>
                <a:t>1</a:t>
              </a:r>
            </a:p>
          </p:txBody>
        </p:sp>
        <p:sp>
          <p:nvSpPr>
            <p:cNvPr id="20495" name="Rectangle 39"/>
            <p:cNvSpPr>
              <a:spLocks noChangeArrowheads="1"/>
            </p:cNvSpPr>
            <p:nvPr/>
          </p:nvSpPr>
          <p:spPr bwMode="auto">
            <a:xfrm>
              <a:off x="3954" y="3206"/>
              <a:ext cx="72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2200">
                  <a:latin typeface="楷体_GB2312" pitchFamily="49" charset="-122"/>
                </a:rPr>
                <a:t>分区</a:t>
              </a:r>
              <a:r>
                <a:rPr kumimoji="0" lang="en-US" altLang="zh-CN" sz="2200">
                  <a:latin typeface="楷体_GB2312" pitchFamily="49" charset="-122"/>
                </a:rPr>
                <a:t>2</a:t>
              </a:r>
            </a:p>
          </p:txBody>
        </p:sp>
        <p:sp>
          <p:nvSpPr>
            <p:cNvPr id="20496" name="Rectangle 40"/>
            <p:cNvSpPr>
              <a:spLocks noChangeArrowheads="1"/>
            </p:cNvSpPr>
            <p:nvPr/>
          </p:nvSpPr>
          <p:spPr bwMode="auto">
            <a:xfrm>
              <a:off x="3954" y="3014"/>
              <a:ext cx="72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2200">
                  <a:latin typeface="楷体_GB2312" pitchFamily="49" charset="-122"/>
                </a:rPr>
                <a:t>分区</a:t>
              </a:r>
              <a:r>
                <a:rPr kumimoji="0" lang="en-US" altLang="zh-CN" sz="2200">
                  <a:latin typeface="楷体_GB2312" pitchFamily="49" charset="-122"/>
                </a:rPr>
                <a:t>3</a:t>
              </a:r>
            </a:p>
          </p:txBody>
        </p:sp>
        <p:sp>
          <p:nvSpPr>
            <p:cNvPr id="20497" name="Rectangle 41"/>
            <p:cNvSpPr>
              <a:spLocks noChangeArrowheads="1"/>
            </p:cNvSpPr>
            <p:nvPr/>
          </p:nvSpPr>
          <p:spPr bwMode="auto">
            <a:xfrm>
              <a:off x="3954" y="2582"/>
              <a:ext cx="720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2200">
                  <a:latin typeface="楷体_GB2312" pitchFamily="49" charset="-122"/>
                </a:rPr>
                <a:t>分区</a:t>
              </a:r>
              <a:r>
                <a:rPr kumimoji="0" lang="en-US" altLang="zh-CN" sz="2200">
                  <a:latin typeface="楷体_GB2312" pitchFamily="49" charset="-122"/>
                </a:rPr>
                <a:t>4</a:t>
              </a:r>
            </a:p>
          </p:txBody>
        </p:sp>
        <p:sp>
          <p:nvSpPr>
            <p:cNvPr id="20498" name="Text Box 42"/>
            <p:cNvSpPr txBox="1">
              <a:spLocks noChangeArrowheads="1"/>
            </p:cNvSpPr>
            <p:nvPr/>
          </p:nvSpPr>
          <p:spPr bwMode="auto">
            <a:xfrm>
              <a:off x="4722" y="4022"/>
              <a:ext cx="18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Helvetica" charset="0"/>
                  <a:ea typeface="宋体" charset="-122"/>
                </a:rPr>
                <a:t>0</a:t>
              </a:r>
            </a:p>
          </p:txBody>
        </p:sp>
        <p:sp>
          <p:nvSpPr>
            <p:cNvPr id="20499" name="Text Box 43"/>
            <p:cNvSpPr txBox="1">
              <a:spLocks noChangeArrowheads="1"/>
            </p:cNvSpPr>
            <p:nvPr/>
          </p:nvSpPr>
          <p:spPr bwMode="auto">
            <a:xfrm>
              <a:off x="4722" y="3782"/>
              <a:ext cx="41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Helvetica" charset="0"/>
                  <a:ea typeface="宋体" charset="-122"/>
                </a:rPr>
                <a:t>100K</a:t>
              </a:r>
            </a:p>
          </p:txBody>
        </p:sp>
        <p:sp>
          <p:nvSpPr>
            <p:cNvPr id="20500" name="Text Box 44"/>
            <p:cNvSpPr txBox="1">
              <a:spLocks noChangeArrowheads="1"/>
            </p:cNvSpPr>
            <p:nvPr/>
          </p:nvSpPr>
          <p:spPr bwMode="auto">
            <a:xfrm>
              <a:off x="4722" y="3350"/>
              <a:ext cx="41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Helvetica" charset="0"/>
                  <a:ea typeface="宋体" charset="-122"/>
                </a:rPr>
                <a:t>500K</a:t>
              </a:r>
            </a:p>
          </p:txBody>
        </p:sp>
        <p:sp>
          <p:nvSpPr>
            <p:cNvPr id="20501" name="Text Box 45"/>
            <p:cNvSpPr txBox="1">
              <a:spLocks noChangeArrowheads="1"/>
            </p:cNvSpPr>
            <p:nvPr/>
          </p:nvSpPr>
          <p:spPr bwMode="auto">
            <a:xfrm>
              <a:off x="4722" y="3158"/>
              <a:ext cx="41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Helvetica" charset="0"/>
                  <a:ea typeface="宋体" charset="-122"/>
                </a:rPr>
                <a:t>600K</a:t>
              </a:r>
            </a:p>
          </p:txBody>
        </p:sp>
        <p:sp>
          <p:nvSpPr>
            <p:cNvPr id="20502" name="Text Box 46"/>
            <p:cNvSpPr txBox="1">
              <a:spLocks noChangeArrowheads="1"/>
            </p:cNvSpPr>
            <p:nvPr/>
          </p:nvSpPr>
          <p:spPr bwMode="auto">
            <a:xfrm>
              <a:off x="4722" y="2966"/>
              <a:ext cx="41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Helvetica" charset="0"/>
                  <a:ea typeface="宋体" charset="-122"/>
                </a:rPr>
                <a:t>700K</a:t>
              </a:r>
            </a:p>
          </p:txBody>
        </p:sp>
        <p:sp>
          <p:nvSpPr>
            <p:cNvPr id="20503" name="Text Box 47"/>
            <p:cNvSpPr txBox="1">
              <a:spLocks noChangeArrowheads="1"/>
            </p:cNvSpPr>
            <p:nvPr/>
          </p:nvSpPr>
          <p:spPr bwMode="auto">
            <a:xfrm>
              <a:off x="4722" y="2534"/>
              <a:ext cx="41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Helvetica" charset="0"/>
                  <a:ea typeface="宋体" charset="-122"/>
                </a:rPr>
                <a:t>900K</a:t>
              </a:r>
            </a:p>
          </p:txBody>
        </p:sp>
        <p:sp>
          <p:nvSpPr>
            <p:cNvPr id="20504" name="Rectangle 48"/>
            <p:cNvSpPr>
              <a:spLocks noChangeArrowheads="1"/>
            </p:cNvSpPr>
            <p:nvPr/>
          </p:nvSpPr>
          <p:spPr bwMode="auto">
            <a:xfrm>
              <a:off x="3618" y="2726"/>
              <a:ext cx="144" cy="144"/>
            </a:xfrm>
            <a:prstGeom prst="rect">
              <a:avLst/>
            </a:prstGeom>
            <a:solidFill>
              <a:srgbClr val="CC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CCFFCC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800" b="0"/>
            </a:p>
          </p:txBody>
        </p:sp>
        <p:sp>
          <p:nvSpPr>
            <p:cNvPr id="20505" name="Rectangle 49"/>
            <p:cNvSpPr>
              <a:spLocks noChangeArrowheads="1"/>
            </p:cNvSpPr>
            <p:nvPr/>
          </p:nvSpPr>
          <p:spPr bwMode="auto">
            <a:xfrm>
              <a:off x="3378" y="3038"/>
              <a:ext cx="144" cy="144"/>
            </a:xfrm>
            <a:prstGeom prst="rect">
              <a:avLst/>
            </a:prstGeom>
            <a:solidFill>
              <a:srgbClr val="CC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CCFFCC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800" b="0"/>
            </a:p>
          </p:txBody>
        </p:sp>
        <p:sp>
          <p:nvSpPr>
            <p:cNvPr id="20506" name="Rectangle 50"/>
            <p:cNvSpPr>
              <a:spLocks noChangeArrowheads="1"/>
            </p:cNvSpPr>
            <p:nvPr/>
          </p:nvSpPr>
          <p:spPr bwMode="auto">
            <a:xfrm>
              <a:off x="3618" y="3038"/>
              <a:ext cx="144" cy="144"/>
            </a:xfrm>
            <a:prstGeom prst="rect">
              <a:avLst/>
            </a:prstGeom>
            <a:solidFill>
              <a:srgbClr val="CC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CCFFCC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800" b="0"/>
            </a:p>
          </p:txBody>
        </p:sp>
        <p:sp>
          <p:nvSpPr>
            <p:cNvPr id="20507" name="Rectangle 51"/>
            <p:cNvSpPr>
              <a:spLocks noChangeArrowheads="1"/>
            </p:cNvSpPr>
            <p:nvPr/>
          </p:nvSpPr>
          <p:spPr bwMode="auto">
            <a:xfrm>
              <a:off x="3618" y="3566"/>
              <a:ext cx="144" cy="144"/>
            </a:xfrm>
            <a:prstGeom prst="rect">
              <a:avLst/>
            </a:prstGeom>
            <a:solidFill>
              <a:srgbClr val="CC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CCFFCC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800" b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0" y="2895600"/>
          <a:ext cx="9144000" cy="317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Visio" r:id="rId4" imgW="4521367" imgH="1569632" progId="Visio.Drawing.11">
                  <p:embed/>
                </p:oleObj>
              </mc:Choice>
              <mc:Fallback>
                <p:oleObj name="Visio" r:id="rId4" imgW="4521367" imgH="156963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95600"/>
                        <a:ext cx="9144000" cy="317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2895600" y="5922963"/>
            <a:ext cx="371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4-5</a:t>
            </a:r>
            <a:r>
              <a:rPr lang="zh-CN" altLang="en-US" sz="2400">
                <a:latin typeface="楷体_GB2312" pitchFamily="49" charset="-122"/>
              </a:rPr>
              <a:t>　固定分区使用表 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6421438" y="2636838"/>
            <a:ext cx="7429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0">
                <a:ea typeface="宋体" charset="-122"/>
              </a:rPr>
              <a:t>20KB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685800" y="944563"/>
            <a:ext cx="310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4.3.2  </a:t>
            </a:r>
            <a:r>
              <a:rPr lang="zh-CN" altLang="en-US" sz="2400">
                <a:latin typeface="楷体_GB2312" pitchFamily="49" charset="-122"/>
              </a:rPr>
              <a:t>固定分区分配</a:t>
            </a:r>
            <a:endParaRPr lang="zh-CN" altLang="en-US" sz="2800">
              <a:latin typeface="Times New Roman" pitchFamily="18" charset="0"/>
              <a:ea typeface="宋体" charset="-122"/>
            </a:endParaRP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685800" y="1600200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2. </a:t>
            </a:r>
            <a:r>
              <a:rPr lang="zh-CN" altLang="en-US" sz="2400">
                <a:latin typeface="楷体_GB2312" pitchFamily="49" charset="-122"/>
              </a:rPr>
              <a:t>内存分配</a:t>
            </a:r>
            <a:endParaRPr lang="zh-CN" altLang="en-US" sz="2800">
              <a:latin typeface="Times New Roman" pitchFamily="18" charset="0"/>
              <a:ea typeface="宋体" charset="-122"/>
            </a:endParaRPr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4.3 </a:t>
            </a:r>
            <a:r>
              <a:rPr kumimoji="0" lang="zh-CN" altLang="en-US">
                <a:solidFill>
                  <a:schemeClr val="bg1"/>
                </a:solidFill>
              </a:rPr>
              <a:t>连续分配方式</a:t>
            </a:r>
          </a:p>
        </p:txBody>
      </p:sp>
      <p:sp>
        <p:nvSpPr>
          <p:cNvPr id="21512" name="Rectangle 11"/>
          <p:cNvSpPr>
            <a:spLocks noChangeArrowheads="1"/>
          </p:cNvSpPr>
          <p:nvPr/>
        </p:nvSpPr>
        <p:spPr bwMode="auto">
          <a:xfrm>
            <a:off x="685800" y="2209800"/>
            <a:ext cx="69246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2400"/>
              <a:t>将分区</a:t>
            </a:r>
            <a:r>
              <a:rPr kumimoji="0" lang="zh-CN" altLang="en-US" sz="2400">
                <a:solidFill>
                  <a:srgbClr val="3333CC"/>
                </a:solidFill>
              </a:rPr>
              <a:t>按大小</a:t>
            </a:r>
            <a:r>
              <a:rPr kumimoji="0" lang="zh-CN" altLang="en-US" sz="2400"/>
              <a:t>进行排队，并建立一张</a:t>
            </a:r>
            <a:r>
              <a:rPr kumimoji="0" lang="zh-CN" altLang="en-US" sz="2400">
                <a:solidFill>
                  <a:srgbClr val="3333CC"/>
                </a:solidFill>
              </a:rPr>
              <a:t>分区使用表</a:t>
            </a:r>
            <a:r>
              <a:rPr kumimoji="0" lang="zh-CN" altLang="en-US" sz="240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5"/>
          <p:cNvSpPr txBox="1">
            <a:spLocks noChangeArrowheads="1"/>
          </p:cNvSpPr>
          <p:nvPr/>
        </p:nvSpPr>
        <p:spPr bwMode="auto">
          <a:xfrm>
            <a:off x="685800" y="944563"/>
            <a:ext cx="310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4.3.2  </a:t>
            </a:r>
            <a:r>
              <a:rPr lang="zh-CN" altLang="en-US" sz="2400">
                <a:latin typeface="楷体_GB2312" pitchFamily="49" charset="-122"/>
              </a:rPr>
              <a:t>固定分区分配</a:t>
            </a:r>
            <a:endParaRPr lang="zh-CN" altLang="en-US" sz="2800">
              <a:latin typeface="Times New Roman" pitchFamily="18" charset="0"/>
              <a:ea typeface="宋体" charset="-122"/>
            </a:endParaRPr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685800" y="1600200"/>
            <a:ext cx="84931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缺点：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楷体_GB2312" pitchFamily="49" charset="-122"/>
              </a:rPr>
              <a:t>程序大小和分区大小的匹配不容易令人满意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Times New Roman" pitchFamily="18" charset="0"/>
              </a:rPr>
              <a:t>分配僵硬，若程序比最大的分区大，则无法装载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Times New Roman" pitchFamily="18" charset="0"/>
              </a:rPr>
              <a:t>地址空间无法增长，无法满足程序运行时内存增长的要求。</a:t>
            </a:r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4.3 </a:t>
            </a:r>
            <a:r>
              <a:rPr kumimoji="0" lang="zh-CN" altLang="en-US">
                <a:solidFill>
                  <a:schemeClr val="bg1"/>
                </a:solidFill>
              </a:rPr>
              <a:t>连续分配方式</a:t>
            </a:r>
          </a:p>
        </p:txBody>
      </p:sp>
      <p:sp>
        <p:nvSpPr>
          <p:cNvPr id="22533" name="Text Box 9"/>
          <p:cNvSpPr txBox="1">
            <a:spLocks noChangeArrowheads="1"/>
          </p:cNvSpPr>
          <p:nvPr/>
        </p:nvSpPr>
        <p:spPr bwMode="auto">
          <a:xfrm>
            <a:off x="685800" y="3505200"/>
            <a:ext cx="310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</a:rPr>
              <a:t>4.3.3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</a:rPr>
              <a:t>动态分区分配</a:t>
            </a:r>
            <a:endParaRPr lang="zh-CN" altLang="en-US" sz="280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685800" y="4086225"/>
            <a:ext cx="7848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思想：</a:t>
            </a:r>
            <a:r>
              <a:rPr lang="zh-CN" altLang="en-US" sz="2400">
                <a:latin typeface="Times New Roman" pitchFamily="18" charset="0"/>
              </a:rPr>
              <a:t>除了划分给操作系统的空间外，其余的内存空间是作为一个整体存在的。当一个程序需要占用内存空间时，就在该片空间里面分出一个大小刚刚满足程序所需的空间；再来一个程序时，则在剩下的空间里面再划分一块出来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章节内容</a:t>
            </a:r>
          </a:p>
        </p:txBody>
      </p:sp>
      <p:pic>
        <p:nvPicPr>
          <p:cNvPr id="5123" name="Picture 48" descr="bs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79383">
            <a:off x="228600" y="3810000"/>
            <a:ext cx="166211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9" descr="linu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2689"/>
          <a:stretch>
            <a:fillRect/>
          </a:stretch>
        </p:blipFill>
        <p:spPr bwMode="auto">
          <a:xfrm rot="1013624">
            <a:off x="7848600" y="5334000"/>
            <a:ext cx="11160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Oval 57"/>
          <p:cNvSpPr>
            <a:spLocks noChangeArrowheads="1"/>
          </p:cNvSpPr>
          <p:nvPr/>
        </p:nvSpPr>
        <p:spPr bwMode="auto">
          <a:xfrm>
            <a:off x="762000" y="2030413"/>
            <a:ext cx="2028825" cy="1466850"/>
          </a:xfrm>
          <a:prstGeom prst="ellipse">
            <a:avLst/>
          </a:prstGeom>
          <a:gradFill rotWithShape="1">
            <a:gsLst>
              <a:gs pos="0">
                <a:schemeClr val="tx1">
                  <a:alpha val="14998"/>
                </a:schemeClr>
              </a:gs>
              <a:gs pos="100000">
                <a:srgbClr val="6C6C6C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5126" name="Group 82"/>
          <p:cNvGrpSpPr>
            <a:grpSpLocks/>
          </p:cNvGrpSpPr>
          <p:nvPr/>
        </p:nvGrpSpPr>
        <p:grpSpPr bwMode="auto">
          <a:xfrm>
            <a:off x="228600" y="2057400"/>
            <a:ext cx="1933575" cy="1936750"/>
            <a:chOff x="503" y="672"/>
            <a:chExt cx="1218" cy="1220"/>
          </a:xfrm>
        </p:grpSpPr>
        <p:grpSp>
          <p:nvGrpSpPr>
            <p:cNvPr id="5184" name="Group 72"/>
            <p:cNvGrpSpPr>
              <a:grpSpLocks/>
            </p:cNvGrpSpPr>
            <p:nvPr/>
          </p:nvGrpSpPr>
          <p:grpSpPr bwMode="auto">
            <a:xfrm>
              <a:off x="530" y="691"/>
              <a:ext cx="1174" cy="1175"/>
              <a:chOff x="0" y="0"/>
              <a:chExt cx="1865376" cy="1865376"/>
            </a:xfrm>
          </p:grpSpPr>
          <p:pic>
            <p:nvPicPr>
              <p:cNvPr id="5188" name="Oval 58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65376" cy="1865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89" name="Text Box 74"/>
              <p:cNvSpPr txBox="1">
                <a:spLocks noChangeArrowheads="1"/>
              </p:cNvSpPr>
              <p:nvPr/>
            </p:nvSpPr>
            <p:spPr bwMode="auto">
              <a:xfrm>
                <a:off x="286385" y="283166"/>
                <a:ext cx="1297389" cy="1298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buBlip>
                    <a:blip r:embed="rId4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buBlip>
                    <a:blip r:embed="rId4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buBlip>
                    <a:blip r:embed="rId4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ko-KR" altLang="en-US" sz="1800" b="0"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5185" name="Oval 60"/>
            <p:cNvSpPr>
              <a:spLocks noChangeArrowheads="1"/>
            </p:cNvSpPr>
            <p:nvPr/>
          </p:nvSpPr>
          <p:spPr bwMode="auto">
            <a:xfrm>
              <a:off x="927" y="693"/>
              <a:ext cx="322" cy="3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4"/>
                </a:buBlip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buBlip>
                  <a:blip r:embed="rId4"/>
                </a:buBlip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ko-KR" altLang="en-US" sz="1800" b="0">
                <a:latin typeface="Gulim" pitchFamily="34" charset="-127"/>
                <a:ea typeface="Gulim" pitchFamily="34" charset="-127"/>
              </a:endParaRPr>
            </a:p>
          </p:txBody>
        </p:sp>
        <p:pic>
          <p:nvPicPr>
            <p:cNvPr id="5186" name="Picture 61" descr="그림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" y="672"/>
              <a:ext cx="1218" cy="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87" name="Text Box 81"/>
            <p:cNvSpPr txBox="1">
              <a:spLocks noChangeArrowheads="1"/>
            </p:cNvSpPr>
            <p:nvPr/>
          </p:nvSpPr>
          <p:spPr bwMode="auto">
            <a:xfrm>
              <a:off x="624" y="1056"/>
              <a:ext cx="970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Blip>
                  <a:blip r:embed="rId4"/>
                </a:buBlip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buBlip>
                  <a:blip r:embed="rId4"/>
                </a:buBlip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400">
                  <a:solidFill>
                    <a:srgbClr val="000066"/>
                  </a:solidFill>
                  <a:ea typeface="楷体_GB2312" pitchFamily="49" charset="-122"/>
                </a:rPr>
                <a:t>存储器的层次结构</a:t>
              </a:r>
            </a:p>
          </p:txBody>
        </p:sp>
      </p:grpSp>
      <p:grpSp>
        <p:nvGrpSpPr>
          <p:cNvPr id="5127" name="Group 83"/>
          <p:cNvGrpSpPr>
            <a:grpSpLocks/>
          </p:cNvGrpSpPr>
          <p:nvPr/>
        </p:nvGrpSpPr>
        <p:grpSpPr bwMode="auto">
          <a:xfrm>
            <a:off x="1447800" y="1066800"/>
            <a:ext cx="1933575" cy="1936750"/>
            <a:chOff x="503" y="672"/>
            <a:chExt cx="1218" cy="1220"/>
          </a:xfrm>
        </p:grpSpPr>
        <p:grpSp>
          <p:nvGrpSpPr>
            <p:cNvPr id="5178" name="Group 84"/>
            <p:cNvGrpSpPr>
              <a:grpSpLocks/>
            </p:cNvGrpSpPr>
            <p:nvPr/>
          </p:nvGrpSpPr>
          <p:grpSpPr bwMode="auto">
            <a:xfrm>
              <a:off x="530" y="691"/>
              <a:ext cx="1174" cy="1175"/>
              <a:chOff x="0" y="0"/>
              <a:chExt cx="1865376" cy="1865376"/>
            </a:xfrm>
          </p:grpSpPr>
          <p:pic>
            <p:nvPicPr>
              <p:cNvPr id="5182" name="Oval 58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65376" cy="1865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83" name="Text Box 86"/>
              <p:cNvSpPr txBox="1">
                <a:spLocks noChangeArrowheads="1"/>
              </p:cNvSpPr>
              <p:nvPr/>
            </p:nvSpPr>
            <p:spPr bwMode="auto">
              <a:xfrm>
                <a:off x="286385" y="283166"/>
                <a:ext cx="1297389" cy="1298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buBlip>
                    <a:blip r:embed="rId4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buBlip>
                    <a:blip r:embed="rId4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buBlip>
                    <a:blip r:embed="rId4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ko-KR" altLang="en-US" sz="1800" b="0"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5179" name="Oval 60"/>
            <p:cNvSpPr>
              <a:spLocks noChangeArrowheads="1"/>
            </p:cNvSpPr>
            <p:nvPr/>
          </p:nvSpPr>
          <p:spPr bwMode="auto">
            <a:xfrm>
              <a:off x="927" y="693"/>
              <a:ext cx="322" cy="3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4"/>
                </a:buBlip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buBlip>
                  <a:blip r:embed="rId4"/>
                </a:buBlip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ko-KR" altLang="en-US" sz="1800" b="0">
                <a:latin typeface="Gulim" pitchFamily="34" charset="-127"/>
                <a:ea typeface="Gulim" pitchFamily="34" charset="-127"/>
              </a:endParaRPr>
            </a:p>
          </p:txBody>
        </p:sp>
        <p:pic>
          <p:nvPicPr>
            <p:cNvPr id="5180" name="Picture 61" descr="그림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" y="672"/>
              <a:ext cx="1218" cy="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81" name="Text Box 89"/>
            <p:cNvSpPr txBox="1">
              <a:spLocks noChangeArrowheads="1"/>
            </p:cNvSpPr>
            <p:nvPr/>
          </p:nvSpPr>
          <p:spPr bwMode="auto">
            <a:xfrm>
              <a:off x="624" y="1056"/>
              <a:ext cx="970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Blip>
                  <a:blip r:embed="rId4"/>
                </a:buBlip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buBlip>
                  <a:blip r:embed="rId4"/>
                </a:buBlip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400">
                  <a:solidFill>
                    <a:srgbClr val="000066"/>
                  </a:solidFill>
                  <a:ea typeface="楷体_GB2312" pitchFamily="49" charset="-122"/>
                </a:rPr>
                <a:t>程序的装入和链接</a:t>
              </a:r>
            </a:p>
          </p:txBody>
        </p:sp>
      </p:grpSp>
      <p:grpSp>
        <p:nvGrpSpPr>
          <p:cNvPr id="5128" name="Group 90"/>
          <p:cNvGrpSpPr>
            <a:grpSpLocks/>
          </p:cNvGrpSpPr>
          <p:nvPr/>
        </p:nvGrpSpPr>
        <p:grpSpPr bwMode="auto">
          <a:xfrm>
            <a:off x="3200400" y="914400"/>
            <a:ext cx="1933575" cy="1936750"/>
            <a:chOff x="503" y="672"/>
            <a:chExt cx="1218" cy="1220"/>
          </a:xfrm>
        </p:grpSpPr>
        <p:grpSp>
          <p:nvGrpSpPr>
            <p:cNvPr id="5172" name="Group 91"/>
            <p:cNvGrpSpPr>
              <a:grpSpLocks/>
            </p:cNvGrpSpPr>
            <p:nvPr/>
          </p:nvGrpSpPr>
          <p:grpSpPr bwMode="auto">
            <a:xfrm>
              <a:off x="530" y="691"/>
              <a:ext cx="1174" cy="1175"/>
              <a:chOff x="0" y="0"/>
              <a:chExt cx="1865376" cy="1865376"/>
            </a:xfrm>
          </p:grpSpPr>
          <p:pic>
            <p:nvPicPr>
              <p:cNvPr id="5176" name="Oval 58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65376" cy="1865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77" name="Text Box 93"/>
              <p:cNvSpPr txBox="1">
                <a:spLocks noChangeArrowheads="1"/>
              </p:cNvSpPr>
              <p:nvPr/>
            </p:nvSpPr>
            <p:spPr bwMode="auto">
              <a:xfrm>
                <a:off x="286385" y="283166"/>
                <a:ext cx="1297389" cy="1298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buBlip>
                    <a:blip r:embed="rId4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buBlip>
                    <a:blip r:embed="rId4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buBlip>
                    <a:blip r:embed="rId4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ko-KR" altLang="en-US" sz="1800" b="0"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5173" name="Oval 60"/>
            <p:cNvSpPr>
              <a:spLocks noChangeArrowheads="1"/>
            </p:cNvSpPr>
            <p:nvPr/>
          </p:nvSpPr>
          <p:spPr bwMode="auto">
            <a:xfrm>
              <a:off x="927" y="693"/>
              <a:ext cx="322" cy="3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4"/>
                </a:buBlip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buBlip>
                  <a:blip r:embed="rId4"/>
                </a:buBlip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ko-KR" altLang="en-US" sz="1800" b="0">
                <a:latin typeface="Gulim" pitchFamily="34" charset="-127"/>
                <a:ea typeface="Gulim" pitchFamily="34" charset="-127"/>
              </a:endParaRPr>
            </a:p>
          </p:txBody>
        </p:sp>
        <p:pic>
          <p:nvPicPr>
            <p:cNvPr id="5174" name="Picture 61" descr="그림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" y="672"/>
              <a:ext cx="1218" cy="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75" name="Text Box 96"/>
            <p:cNvSpPr txBox="1">
              <a:spLocks noChangeArrowheads="1"/>
            </p:cNvSpPr>
            <p:nvPr/>
          </p:nvSpPr>
          <p:spPr bwMode="auto">
            <a:xfrm>
              <a:off x="624" y="1056"/>
              <a:ext cx="970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Blip>
                  <a:blip r:embed="rId4"/>
                </a:buBlip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buBlip>
                  <a:blip r:embed="rId4"/>
                </a:buBlip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400">
                  <a:solidFill>
                    <a:srgbClr val="000066"/>
                  </a:solidFill>
                  <a:ea typeface="楷体_GB2312" pitchFamily="49" charset="-122"/>
                </a:rPr>
                <a:t>连续分配方式</a:t>
              </a:r>
            </a:p>
          </p:txBody>
        </p:sp>
      </p:grpSp>
      <p:grpSp>
        <p:nvGrpSpPr>
          <p:cNvPr id="5129" name="Group 97"/>
          <p:cNvGrpSpPr>
            <a:grpSpLocks/>
          </p:cNvGrpSpPr>
          <p:nvPr/>
        </p:nvGrpSpPr>
        <p:grpSpPr bwMode="auto">
          <a:xfrm>
            <a:off x="4724400" y="762000"/>
            <a:ext cx="1933575" cy="1936750"/>
            <a:chOff x="503" y="672"/>
            <a:chExt cx="1218" cy="1220"/>
          </a:xfrm>
        </p:grpSpPr>
        <p:grpSp>
          <p:nvGrpSpPr>
            <p:cNvPr id="5166" name="Group 98"/>
            <p:cNvGrpSpPr>
              <a:grpSpLocks/>
            </p:cNvGrpSpPr>
            <p:nvPr/>
          </p:nvGrpSpPr>
          <p:grpSpPr bwMode="auto">
            <a:xfrm>
              <a:off x="530" y="691"/>
              <a:ext cx="1174" cy="1175"/>
              <a:chOff x="0" y="0"/>
              <a:chExt cx="1865376" cy="1865376"/>
            </a:xfrm>
          </p:grpSpPr>
          <p:pic>
            <p:nvPicPr>
              <p:cNvPr id="5170" name="Oval 58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65376" cy="1865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71" name="Text Box 100"/>
              <p:cNvSpPr txBox="1">
                <a:spLocks noChangeArrowheads="1"/>
              </p:cNvSpPr>
              <p:nvPr/>
            </p:nvSpPr>
            <p:spPr bwMode="auto">
              <a:xfrm>
                <a:off x="286385" y="283166"/>
                <a:ext cx="1297389" cy="1298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buBlip>
                    <a:blip r:embed="rId4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buBlip>
                    <a:blip r:embed="rId4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buBlip>
                    <a:blip r:embed="rId4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ko-KR" altLang="en-US" sz="1800" b="0"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5167" name="Oval 60"/>
            <p:cNvSpPr>
              <a:spLocks noChangeArrowheads="1"/>
            </p:cNvSpPr>
            <p:nvPr/>
          </p:nvSpPr>
          <p:spPr bwMode="auto">
            <a:xfrm>
              <a:off x="927" y="693"/>
              <a:ext cx="322" cy="3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4"/>
                </a:buBlip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buBlip>
                  <a:blip r:embed="rId4"/>
                </a:buBlip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ko-KR" altLang="en-US" sz="1800" b="0">
                <a:latin typeface="Gulim" pitchFamily="34" charset="-127"/>
                <a:ea typeface="Gulim" pitchFamily="34" charset="-127"/>
              </a:endParaRPr>
            </a:p>
          </p:txBody>
        </p:sp>
        <p:pic>
          <p:nvPicPr>
            <p:cNvPr id="5168" name="Picture 61" descr="그림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" y="672"/>
              <a:ext cx="1218" cy="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69" name="Text Box 103"/>
            <p:cNvSpPr txBox="1">
              <a:spLocks noChangeArrowheads="1"/>
            </p:cNvSpPr>
            <p:nvPr/>
          </p:nvSpPr>
          <p:spPr bwMode="auto">
            <a:xfrm>
              <a:off x="624" y="1056"/>
              <a:ext cx="970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Blip>
                  <a:blip r:embed="rId4"/>
                </a:buBlip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buBlip>
                  <a:blip r:embed="rId4"/>
                </a:buBlip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400">
                  <a:solidFill>
                    <a:srgbClr val="000066"/>
                  </a:solidFill>
                  <a:ea typeface="楷体_GB2312" pitchFamily="49" charset="-122"/>
                </a:rPr>
                <a:t>基本分页存储管理方式</a:t>
              </a:r>
            </a:p>
          </p:txBody>
        </p:sp>
      </p:grpSp>
      <p:grpSp>
        <p:nvGrpSpPr>
          <p:cNvPr id="5130" name="Group 104"/>
          <p:cNvGrpSpPr>
            <a:grpSpLocks/>
          </p:cNvGrpSpPr>
          <p:nvPr/>
        </p:nvGrpSpPr>
        <p:grpSpPr bwMode="auto">
          <a:xfrm>
            <a:off x="5943600" y="1752600"/>
            <a:ext cx="1933575" cy="1936750"/>
            <a:chOff x="503" y="672"/>
            <a:chExt cx="1218" cy="1220"/>
          </a:xfrm>
        </p:grpSpPr>
        <p:grpSp>
          <p:nvGrpSpPr>
            <p:cNvPr id="5160" name="Group 105"/>
            <p:cNvGrpSpPr>
              <a:grpSpLocks/>
            </p:cNvGrpSpPr>
            <p:nvPr/>
          </p:nvGrpSpPr>
          <p:grpSpPr bwMode="auto">
            <a:xfrm>
              <a:off x="530" y="691"/>
              <a:ext cx="1174" cy="1175"/>
              <a:chOff x="0" y="0"/>
              <a:chExt cx="1865376" cy="1865376"/>
            </a:xfrm>
          </p:grpSpPr>
          <p:pic>
            <p:nvPicPr>
              <p:cNvPr id="5164" name="Oval 58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65376" cy="1865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65" name="Text Box 107"/>
              <p:cNvSpPr txBox="1">
                <a:spLocks noChangeArrowheads="1"/>
              </p:cNvSpPr>
              <p:nvPr/>
            </p:nvSpPr>
            <p:spPr bwMode="auto">
              <a:xfrm>
                <a:off x="286385" y="283166"/>
                <a:ext cx="1297389" cy="1298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buBlip>
                    <a:blip r:embed="rId4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buBlip>
                    <a:blip r:embed="rId4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buBlip>
                    <a:blip r:embed="rId4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ko-KR" altLang="en-US" sz="1800" b="0"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5161" name="Oval 60"/>
            <p:cNvSpPr>
              <a:spLocks noChangeArrowheads="1"/>
            </p:cNvSpPr>
            <p:nvPr/>
          </p:nvSpPr>
          <p:spPr bwMode="auto">
            <a:xfrm>
              <a:off x="927" y="693"/>
              <a:ext cx="322" cy="3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4"/>
                </a:buBlip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buBlip>
                  <a:blip r:embed="rId4"/>
                </a:buBlip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ko-KR" altLang="en-US" sz="1800" b="0">
                <a:latin typeface="Gulim" pitchFamily="34" charset="-127"/>
                <a:ea typeface="Gulim" pitchFamily="34" charset="-127"/>
              </a:endParaRPr>
            </a:p>
          </p:txBody>
        </p:sp>
        <p:pic>
          <p:nvPicPr>
            <p:cNvPr id="5162" name="Picture 61" descr="그림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" y="672"/>
              <a:ext cx="1218" cy="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63" name="Text Box 110"/>
            <p:cNvSpPr txBox="1">
              <a:spLocks noChangeArrowheads="1"/>
            </p:cNvSpPr>
            <p:nvPr/>
          </p:nvSpPr>
          <p:spPr bwMode="auto">
            <a:xfrm>
              <a:off x="624" y="1056"/>
              <a:ext cx="970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Blip>
                  <a:blip r:embed="rId4"/>
                </a:buBlip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buBlip>
                  <a:blip r:embed="rId4"/>
                </a:buBlip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400">
                  <a:solidFill>
                    <a:srgbClr val="000066"/>
                  </a:solidFill>
                  <a:ea typeface="楷体_GB2312" pitchFamily="49" charset="-122"/>
                </a:rPr>
                <a:t>基本分段存储管理方式</a:t>
              </a:r>
            </a:p>
          </p:txBody>
        </p:sp>
      </p:grpSp>
      <p:grpSp>
        <p:nvGrpSpPr>
          <p:cNvPr id="5131" name="Group 111"/>
          <p:cNvGrpSpPr>
            <a:grpSpLocks/>
          </p:cNvGrpSpPr>
          <p:nvPr/>
        </p:nvGrpSpPr>
        <p:grpSpPr bwMode="auto">
          <a:xfrm>
            <a:off x="4572000" y="2895600"/>
            <a:ext cx="1933575" cy="1936750"/>
            <a:chOff x="503" y="672"/>
            <a:chExt cx="1218" cy="1220"/>
          </a:xfrm>
        </p:grpSpPr>
        <p:grpSp>
          <p:nvGrpSpPr>
            <p:cNvPr id="5154" name="Group 112"/>
            <p:cNvGrpSpPr>
              <a:grpSpLocks/>
            </p:cNvGrpSpPr>
            <p:nvPr/>
          </p:nvGrpSpPr>
          <p:grpSpPr bwMode="auto">
            <a:xfrm>
              <a:off x="530" y="691"/>
              <a:ext cx="1174" cy="1175"/>
              <a:chOff x="0" y="0"/>
              <a:chExt cx="1865376" cy="1865376"/>
            </a:xfrm>
          </p:grpSpPr>
          <p:pic>
            <p:nvPicPr>
              <p:cNvPr id="5158" name="Oval 58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65376" cy="1865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59" name="Text Box 114"/>
              <p:cNvSpPr txBox="1">
                <a:spLocks noChangeArrowheads="1"/>
              </p:cNvSpPr>
              <p:nvPr/>
            </p:nvSpPr>
            <p:spPr bwMode="auto">
              <a:xfrm>
                <a:off x="286385" y="283166"/>
                <a:ext cx="1297389" cy="1298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buBlip>
                    <a:blip r:embed="rId4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buBlip>
                    <a:blip r:embed="rId4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buBlip>
                    <a:blip r:embed="rId4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ko-KR" altLang="en-US" sz="1800" b="0"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5155" name="Oval 60"/>
            <p:cNvSpPr>
              <a:spLocks noChangeArrowheads="1"/>
            </p:cNvSpPr>
            <p:nvPr/>
          </p:nvSpPr>
          <p:spPr bwMode="auto">
            <a:xfrm>
              <a:off x="927" y="693"/>
              <a:ext cx="322" cy="3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4"/>
                </a:buBlip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buBlip>
                  <a:blip r:embed="rId4"/>
                </a:buBlip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ko-KR" altLang="en-US" sz="1800" b="0">
                <a:latin typeface="Gulim" pitchFamily="34" charset="-127"/>
                <a:ea typeface="Gulim" pitchFamily="34" charset="-127"/>
              </a:endParaRPr>
            </a:p>
          </p:txBody>
        </p:sp>
        <p:pic>
          <p:nvPicPr>
            <p:cNvPr id="5156" name="Picture 61" descr="그림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" y="672"/>
              <a:ext cx="1218" cy="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57" name="Text Box 117"/>
            <p:cNvSpPr txBox="1">
              <a:spLocks noChangeArrowheads="1"/>
            </p:cNvSpPr>
            <p:nvPr/>
          </p:nvSpPr>
          <p:spPr bwMode="auto">
            <a:xfrm>
              <a:off x="624" y="1056"/>
              <a:ext cx="970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Blip>
                  <a:blip r:embed="rId4"/>
                </a:buBlip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buBlip>
                  <a:blip r:embed="rId4"/>
                </a:buBlip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400">
                  <a:solidFill>
                    <a:srgbClr val="000066"/>
                  </a:solidFill>
                  <a:ea typeface="楷体_GB2312" pitchFamily="49" charset="-122"/>
                </a:rPr>
                <a:t>虚拟存储器的概念</a:t>
              </a:r>
            </a:p>
          </p:txBody>
        </p:sp>
      </p:grpSp>
      <p:grpSp>
        <p:nvGrpSpPr>
          <p:cNvPr id="5132" name="Group 118"/>
          <p:cNvGrpSpPr>
            <a:grpSpLocks/>
          </p:cNvGrpSpPr>
          <p:nvPr/>
        </p:nvGrpSpPr>
        <p:grpSpPr bwMode="auto">
          <a:xfrm>
            <a:off x="2819400" y="3276600"/>
            <a:ext cx="1933575" cy="1936750"/>
            <a:chOff x="503" y="672"/>
            <a:chExt cx="1218" cy="1220"/>
          </a:xfrm>
        </p:grpSpPr>
        <p:grpSp>
          <p:nvGrpSpPr>
            <p:cNvPr id="5148" name="Group 119"/>
            <p:cNvGrpSpPr>
              <a:grpSpLocks/>
            </p:cNvGrpSpPr>
            <p:nvPr/>
          </p:nvGrpSpPr>
          <p:grpSpPr bwMode="auto">
            <a:xfrm>
              <a:off x="530" y="691"/>
              <a:ext cx="1174" cy="1175"/>
              <a:chOff x="0" y="0"/>
              <a:chExt cx="1865376" cy="1865376"/>
            </a:xfrm>
          </p:grpSpPr>
          <p:pic>
            <p:nvPicPr>
              <p:cNvPr id="5152" name="Oval 58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65376" cy="1865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53" name="Text Box 121"/>
              <p:cNvSpPr txBox="1">
                <a:spLocks noChangeArrowheads="1"/>
              </p:cNvSpPr>
              <p:nvPr/>
            </p:nvSpPr>
            <p:spPr bwMode="auto">
              <a:xfrm>
                <a:off x="286385" y="283166"/>
                <a:ext cx="1297389" cy="1298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buBlip>
                    <a:blip r:embed="rId4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buBlip>
                    <a:blip r:embed="rId4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buBlip>
                    <a:blip r:embed="rId4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ko-KR" altLang="en-US" sz="1800" b="0"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5149" name="Oval 60"/>
            <p:cNvSpPr>
              <a:spLocks noChangeArrowheads="1"/>
            </p:cNvSpPr>
            <p:nvPr/>
          </p:nvSpPr>
          <p:spPr bwMode="auto">
            <a:xfrm>
              <a:off x="927" y="693"/>
              <a:ext cx="322" cy="3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4"/>
                </a:buBlip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buBlip>
                  <a:blip r:embed="rId4"/>
                </a:buBlip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ko-KR" altLang="en-US" sz="1800" b="0">
                <a:latin typeface="Gulim" pitchFamily="34" charset="-127"/>
                <a:ea typeface="Gulim" pitchFamily="34" charset="-127"/>
              </a:endParaRPr>
            </a:p>
          </p:txBody>
        </p:sp>
        <p:pic>
          <p:nvPicPr>
            <p:cNvPr id="5150" name="Picture 61" descr="그림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" y="672"/>
              <a:ext cx="1218" cy="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51" name="Text Box 124"/>
            <p:cNvSpPr txBox="1">
              <a:spLocks noChangeArrowheads="1"/>
            </p:cNvSpPr>
            <p:nvPr/>
          </p:nvSpPr>
          <p:spPr bwMode="auto">
            <a:xfrm>
              <a:off x="624" y="1056"/>
              <a:ext cx="970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Blip>
                  <a:blip r:embed="rId4"/>
                </a:buBlip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buBlip>
                  <a:blip r:embed="rId4"/>
                </a:buBlip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400">
                  <a:solidFill>
                    <a:srgbClr val="000066"/>
                  </a:solidFill>
                  <a:ea typeface="楷体_GB2312" pitchFamily="49" charset="-122"/>
                </a:rPr>
                <a:t>请求分页存储管理方式</a:t>
              </a:r>
            </a:p>
          </p:txBody>
        </p:sp>
      </p:grpSp>
      <p:grpSp>
        <p:nvGrpSpPr>
          <p:cNvPr id="5133" name="Group 125"/>
          <p:cNvGrpSpPr>
            <a:grpSpLocks/>
          </p:cNvGrpSpPr>
          <p:nvPr/>
        </p:nvGrpSpPr>
        <p:grpSpPr bwMode="auto">
          <a:xfrm>
            <a:off x="3886200" y="4724400"/>
            <a:ext cx="1933575" cy="1936750"/>
            <a:chOff x="503" y="672"/>
            <a:chExt cx="1218" cy="1220"/>
          </a:xfrm>
        </p:grpSpPr>
        <p:grpSp>
          <p:nvGrpSpPr>
            <p:cNvPr id="5142" name="Group 126"/>
            <p:cNvGrpSpPr>
              <a:grpSpLocks/>
            </p:cNvGrpSpPr>
            <p:nvPr/>
          </p:nvGrpSpPr>
          <p:grpSpPr bwMode="auto">
            <a:xfrm>
              <a:off x="530" y="691"/>
              <a:ext cx="1174" cy="1175"/>
              <a:chOff x="0" y="0"/>
              <a:chExt cx="1865376" cy="1865376"/>
            </a:xfrm>
          </p:grpSpPr>
          <p:pic>
            <p:nvPicPr>
              <p:cNvPr id="5146" name="Oval 58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65376" cy="1865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47" name="Text Box 128"/>
              <p:cNvSpPr txBox="1">
                <a:spLocks noChangeArrowheads="1"/>
              </p:cNvSpPr>
              <p:nvPr/>
            </p:nvSpPr>
            <p:spPr bwMode="auto">
              <a:xfrm>
                <a:off x="286385" y="283166"/>
                <a:ext cx="1297389" cy="1298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buBlip>
                    <a:blip r:embed="rId4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buBlip>
                    <a:blip r:embed="rId4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buBlip>
                    <a:blip r:embed="rId4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ko-KR" altLang="en-US" sz="1800" b="0"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5143" name="Oval 60"/>
            <p:cNvSpPr>
              <a:spLocks noChangeArrowheads="1"/>
            </p:cNvSpPr>
            <p:nvPr/>
          </p:nvSpPr>
          <p:spPr bwMode="auto">
            <a:xfrm>
              <a:off x="927" y="693"/>
              <a:ext cx="322" cy="3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4"/>
                </a:buBlip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buBlip>
                  <a:blip r:embed="rId4"/>
                </a:buBlip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ko-KR" altLang="en-US" sz="1800" b="0">
                <a:latin typeface="Gulim" pitchFamily="34" charset="-127"/>
                <a:ea typeface="Gulim" pitchFamily="34" charset="-127"/>
              </a:endParaRPr>
            </a:p>
          </p:txBody>
        </p:sp>
        <p:pic>
          <p:nvPicPr>
            <p:cNvPr id="5144" name="Picture 61" descr="그림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" y="672"/>
              <a:ext cx="1218" cy="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5" name="Text Box 131"/>
            <p:cNvSpPr txBox="1">
              <a:spLocks noChangeArrowheads="1"/>
            </p:cNvSpPr>
            <p:nvPr/>
          </p:nvSpPr>
          <p:spPr bwMode="auto">
            <a:xfrm>
              <a:off x="624" y="1056"/>
              <a:ext cx="970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Blip>
                  <a:blip r:embed="rId4"/>
                </a:buBlip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buBlip>
                  <a:blip r:embed="rId4"/>
                </a:buBlip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400">
                  <a:solidFill>
                    <a:srgbClr val="000066"/>
                  </a:solidFill>
                  <a:ea typeface="楷体_GB2312" pitchFamily="49" charset="-122"/>
                </a:rPr>
                <a:t>页面置换算法</a:t>
              </a:r>
            </a:p>
          </p:txBody>
        </p:sp>
      </p:grpSp>
      <p:grpSp>
        <p:nvGrpSpPr>
          <p:cNvPr id="5134" name="Group 132"/>
          <p:cNvGrpSpPr>
            <a:grpSpLocks/>
          </p:cNvGrpSpPr>
          <p:nvPr/>
        </p:nvGrpSpPr>
        <p:grpSpPr bwMode="auto">
          <a:xfrm>
            <a:off x="5715000" y="4921250"/>
            <a:ext cx="1933575" cy="1936750"/>
            <a:chOff x="503" y="672"/>
            <a:chExt cx="1218" cy="1220"/>
          </a:xfrm>
        </p:grpSpPr>
        <p:grpSp>
          <p:nvGrpSpPr>
            <p:cNvPr id="5136" name="Group 133"/>
            <p:cNvGrpSpPr>
              <a:grpSpLocks/>
            </p:cNvGrpSpPr>
            <p:nvPr/>
          </p:nvGrpSpPr>
          <p:grpSpPr bwMode="auto">
            <a:xfrm>
              <a:off x="530" y="691"/>
              <a:ext cx="1174" cy="1175"/>
              <a:chOff x="0" y="0"/>
              <a:chExt cx="1865376" cy="1865376"/>
            </a:xfrm>
          </p:grpSpPr>
          <p:pic>
            <p:nvPicPr>
              <p:cNvPr id="5140" name="Oval 58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65376" cy="1865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41" name="Text Box 135"/>
              <p:cNvSpPr txBox="1">
                <a:spLocks noChangeArrowheads="1"/>
              </p:cNvSpPr>
              <p:nvPr/>
            </p:nvSpPr>
            <p:spPr bwMode="auto">
              <a:xfrm>
                <a:off x="286385" y="283166"/>
                <a:ext cx="1297389" cy="1298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buBlip>
                    <a:blip r:embed="rId4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buBlip>
                    <a:blip r:embed="rId4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buBlip>
                    <a:blip r:embed="rId4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ko-KR" altLang="en-US" sz="1800" b="0"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5137" name="Oval 60"/>
            <p:cNvSpPr>
              <a:spLocks noChangeArrowheads="1"/>
            </p:cNvSpPr>
            <p:nvPr/>
          </p:nvSpPr>
          <p:spPr bwMode="auto">
            <a:xfrm>
              <a:off x="927" y="693"/>
              <a:ext cx="322" cy="3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4"/>
                </a:buBlip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buBlip>
                  <a:blip r:embed="rId4"/>
                </a:buBlip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ko-KR" altLang="en-US" sz="1800" b="0">
                <a:latin typeface="Gulim" pitchFamily="34" charset="-127"/>
                <a:ea typeface="Gulim" pitchFamily="34" charset="-127"/>
              </a:endParaRPr>
            </a:p>
          </p:txBody>
        </p:sp>
        <p:pic>
          <p:nvPicPr>
            <p:cNvPr id="5138" name="Picture 61" descr="그림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" y="672"/>
              <a:ext cx="1218" cy="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9" name="Text Box 138"/>
            <p:cNvSpPr txBox="1">
              <a:spLocks noChangeArrowheads="1"/>
            </p:cNvSpPr>
            <p:nvPr/>
          </p:nvSpPr>
          <p:spPr bwMode="auto">
            <a:xfrm>
              <a:off x="624" y="1056"/>
              <a:ext cx="970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Blip>
                  <a:blip r:embed="rId4"/>
                </a:buBlip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buBlip>
                  <a:blip r:embed="rId4"/>
                </a:buBlip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400">
                  <a:solidFill>
                    <a:srgbClr val="000066"/>
                  </a:solidFill>
                  <a:ea typeface="楷体_GB2312" pitchFamily="49" charset="-122"/>
                </a:rPr>
                <a:t>请求分段存储管理方式</a:t>
              </a:r>
            </a:p>
          </p:txBody>
        </p:sp>
      </p:grpSp>
      <p:pic>
        <p:nvPicPr>
          <p:cNvPr id="5135" name="Picture 50" descr="windows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23583">
            <a:off x="1447800" y="3581400"/>
            <a:ext cx="9144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4.3 </a:t>
            </a:r>
            <a:r>
              <a:rPr kumimoji="0" lang="zh-CN" altLang="en-US">
                <a:solidFill>
                  <a:schemeClr val="bg1"/>
                </a:solidFill>
              </a:rPr>
              <a:t>连续分配方式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609600" y="914400"/>
            <a:ext cx="310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4.3.3  </a:t>
            </a:r>
            <a:r>
              <a:rPr lang="zh-CN" altLang="en-US" sz="2400">
                <a:latin typeface="楷体_GB2312" pitchFamily="49" charset="-122"/>
              </a:rPr>
              <a:t>动态分区分配</a:t>
            </a:r>
            <a:endParaRPr lang="zh-CN" altLang="en-US" sz="2800">
              <a:latin typeface="Times New Roman" pitchFamily="18" charset="0"/>
              <a:ea typeface="宋体" charset="-122"/>
            </a:endParaRP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1447800" y="1752600"/>
            <a:ext cx="609600" cy="1905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3557" name="Rectangle 8"/>
          <p:cNvSpPr>
            <a:spLocks noChangeArrowheads="1"/>
          </p:cNvSpPr>
          <p:nvPr/>
        </p:nvSpPr>
        <p:spPr bwMode="auto">
          <a:xfrm>
            <a:off x="1447800" y="33528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sp>
        <p:nvSpPr>
          <p:cNvPr id="23558" name="Rectangle 9"/>
          <p:cNvSpPr>
            <a:spLocks noChangeArrowheads="1"/>
          </p:cNvSpPr>
          <p:nvPr/>
        </p:nvSpPr>
        <p:spPr bwMode="auto">
          <a:xfrm>
            <a:off x="2286000" y="1752600"/>
            <a:ext cx="609600" cy="1905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3559" name="Rectangle 10"/>
          <p:cNvSpPr>
            <a:spLocks noChangeArrowheads="1"/>
          </p:cNvSpPr>
          <p:nvPr/>
        </p:nvSpPr>
        <p:spPr bwMode="auto">
          <a:xfrm>
            <a:off x="2286000" y="33528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sp>
        <p:nvSpPr>
          <p:cNvPr id="23560" name="Rectangle 11"/>
          <p:cNvSpPr>
            <a:spLocks noChangeArrowheads="1"/>
          </p:cNvSpPr>
          <p:nvPr/>
        </p:nvSpPr>
        <p:spPr bwMode="auto">
          <a:xfrm>
            <a:off x="3124200" y="1752600"/>
            <a:ext cx="609600" cy="1905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3124200" y="33528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sp>
        <p:nvSpPr>
          <p:cNvPr id="23562" name="Rectangle 13"/>
          <p:cNvSpPr>
            <a:spLocks noChangeArrowheads="1"/>
          </p:cNvSpPr>
          <p:nvPr/>
        </p:nvSpPr>
        <p:spPr bwMode="auto">
          <a:xfrm>
            <a:off x="3962400" y="1752600"/>
            <a:ext cx="609600" cy="1905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3563" name="Rectangle 14"/>
          <p:cNvSpPr>
            <a:spLocks noChangeArrowheads="1"/>
          </p:cNvSpPr>
          <p:nvPr/>
        </p:nvSpPr>
        <p:spPr bwMode="auto">
          <a:xfrm>
            <a:off x="3962400" y="33528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sp>
        <p:nvSpPr>
          <p:cNvPr id="23564" name="Rectangle 15"/>
          <p:cNvSpPr>
            <a:spLocks noChangeArrowheads="1"/>
          </p:cNvSpPr>
          <p:nvPr/>
        </p:nvSpPr>
        <p:spPr bwMode="auto">
          <a:xfrm>
            <a:off x="4800600" y="1752600"/>
            <a:ext cx="609600" cy="1905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3565" name="Rectangle 16"/>
          <p:cNvSpPr>
            <a:spLocks noChangeArrowheads="1"/>
          </p:cNvSpPr>
          <p:nvPr/>
        </p:nvSpPr>
        <p:spPr bwMode="auto">
          <a:xfrm>
            <a:off x="4800600" y="33528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sp>
        <p:nvSpPr>
          <p:cNvPr id="23566" name="Rectangle 17"/>
          <p:cNvSpPr>
            <a:spLocks noChangeArrowheads="1"/>
          </p:cNvSpPr>
          <p:nvPr/>
        </p:nvSpPr>
        <p:spPr bwMode="auto">
          <a:xfrm>
            <a:off x="5638800" y="1752600"/>
            <a:ext cx="609600" cy="1905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3567" name="Rectangle 18"/>
          <p:cNvSpPr>
            <a:spLocks noChangeArrowheads="1"/>
          </p:cNvSpPr>
          <p:nvPr/>
        </p:nvSpPr>
        <p:spPr bwMode="auto">
          <a:xfrm>
            <a:off x="5638800" y="33528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sp>
        <p:nvSpPr>
          <p:cNvPr id="652309" name="Rectangle 21"/>
          <p:cNvSpPr>
            <a:spLocks noChangeArrowheads="1"/>
          </p:cNvSpPr>
          <p:nvPr/>
        </p:nvSpPr>
        <p:spPr bwMode="auto">
          <a:xfrm>
            <a:off x="1447800" y="2819400"/>
            <a:ext cx="6096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A</a:t>
            </a:r>
          </a:p>
        </p:txBody>
      </p:sp>
      <p:grpSp>
        <p:nvGrpSpPr>
          <p:cNvPr id="652310" name="Group 22"/>
          <p:cNvGrpSpPr>
            <a:grpSpLocks/>
          </p:cNvGrpSpPr>
          <p:nvPr/>
        </p:nvGrpSpPr>
        <p:grpSpPr bwMode="auto">
          <a:xfrm>
            <a:off x="2286000" y="2590800"/>
            <a:ext cx="609600" cy="762000"/>
            <a:chOff x="1584" y="1536"/>
            <a:chExt cx="384" cy="480"/>
          </a:xfrm>
        </p:grpSpPr>
        <p:sp>
          <p:nvSpPr>
            <p:cNvPr id="23588" name="Rectangle 23"/>
            <p:cNvSpPr>
              <a:spLocks noChangeArrowheads="1"/>
            </p:cNvSpPr>
            <p:nvPr/>
          </p:nvSpPr>
          <p:spPr bwMode="auto">
            <a:xfrm>
              <a:off x="1584" y="1680"/>
              <a:ext cx="384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A</a:t>
              </a:r>
            </a:p>
          </p:txBody>
        </p:sp>
        <p:sp>
          <p:nvSpPr>
            <p:cNvPr id="23589" name="Rectangle 24"/>
            <p:cNvSpPr>
              <a:spLocks noChangeArrowheads="1"/>
            </p:cNvSpPr>
            <p:nvPr/>
          </p:nvSpPr>
          <p:spPr bwMode="auto">
            <a:xfrm>
              <a:off x="1584" y="1536"/>
              <a:ext cx="38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B</a:t>
              </a:r>
            </a:p>
          </p:txBody>
        </p:sp>
      </p:grpSp>
      <p:grpSp>
        <p:nvGrpSpPr>
          <p:cNvPr id="652313" name="Group 25"/>
          <p:cNvGrpSpPr>
            <a:grpSpLocks/>
          </p:cNvGrpSpPr>
          <p:nvPr/>
        </p:nvGrpSpPr>
        <p:grpSpPr bwMode="auto">
          <a:xfrm>
            <a:off x="3124200" y="2057400"/>
            <a:ext cx="609600" cy="1295400"/>
            <a:chOff x="2112" y="1200"/>
            <a:chExt cx="384" cy="816"/>
          </a:xfrm>
        </p:grpSpPr>
        <p:sp>
          <p:nvSpPr>
            <p:cNvPr id="23585" name="Rectangle 26"/>
            <p:cNvSpPr>
              <a:spLocks noChangeArrowheads="1"/>
            </p:cNvSpPr>
            <p:nvPr/>
          </p:nvSpPr>
          <p:spPr bwMode="auto">
            <a:xfrm>
              <a:off x="2112" y="1680"/>
              <a:ext cx="384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A</a:t>
              </a:r>
            </a:p>
          </p:txBody>
        </p:sp>
        <p:sp>
          <p:nvSpPr>
            <p:cNvPr id="23586" name="Rectangle 27"/>
            <p:cNvSpPr>
              <a:spLocks noChangeArrowheads="1"/>
            </p:cNvSpPr>
            <p:nvPr/>
          </p:nvSpPr>
          <p:spPr bwMode="auto">
            <a:xfrm>
              <a:off x="2112" y="1536"/>
              <a:ext cx="38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B</a:t>
              </a:r>
            </a:p>
          </p:txBody>
        </p:sp>
        <p:sp>
          <p:nvSpPr>
            <p:cNvPr id="23587" name="Rectangle 28"/>
            <p:cNvSpPr>
              <a:spLocks noChangeArrowheads="1"/>
            </p:cNvSpPr>
            <p:nvPr/>
          </p:nvSpPr>
          <p:spPr bwMode="auto">
            <a:xfrm>
              <a:off x="2112" y="1200"/>
              <a:ext cx="384" cy="33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C</a:t>
              </a:r>
            </a:p>
          </p:txBody>
        </p:sp>
      </p:grpSp>
      <p:grpSp>
        <p:nvGrpSpPr>
          <p:cNvPr id="652317" name="Group 29"/>
          <p:cNvGrpSpPr>
            <a:grpSpLocks/>
          </p:cNvGrpSpPr>
          <p:nvPr/>
        </p:nvGrpSpPr>
        <p:grpSpPr bwMode="auto">
          <a:xfrm>
            <a:off x="3962400" y="2057400"/>
            <a:ext cx="609600" cy="762000"/>
            <a:chOff x="2640" y="1200"/>
            <a:chExt cx="384" cy="480"/>
          </a:xfrm>
        </p:grpSpPr>
        <p:sp>
          <p:nvSpPr>
            <p:cNvPr id="23583" name="Rectangle 30"/>
            <p:cNvSpPr>
              <a:spLocks noChangeArrowheads="1"/>
            </p:cNvSpPr>
            <p:nvPr/>
          </p:nvSpPr>
          <p:spPr bwMode="auto">
            <a:xfrm>
              <a:off x="2640" y="1536"/>
              <a:ext cx="38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B</a:t>
              </a:r>
            </a:p>
          </p:txBody>
        </p:sp>
        <p:sp>
          <p:nvSpPr>
            <p:cNvPr id="23584" name="Rectangle 31"/>
            <p:cNvSpPr>
              <a:spLocks noChangeArrowheads="1"/>
            </p:cNvSpPr>
            <p:nvPr/>
          </p:nvSpPr>
          <p:spPr bwMode="auto">
            <a:xfrm>
              <a:off x="2640" y="1200"/>
              <a:ext cx="384" cy="33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C</a:t>
              </a:r>
            </a:p>
          </p:txBody>
        </p:sp>
      </p:grpSp>
      <p:grpSp>
        <p:nvGrpSpPr>
          <p:cNvPr id="652320" name="Group 32"/>
          <p:cNvGrpSpPr>
            <a:grpSpLocks/>
          </p:cNvGrpSpPr>
          <p:nvPr/>
        </p:nvGrpSpPr>
        <p:grpSpPr bwMode="auto">
          <a:xfrm>
            <a:off x="4800600" y="2057400"/>
            <a:ext cx="609600" cy="1295400"/>
            <a:chOff x="3168" y="1200"/>
            <a:chExt cx="384" cy="816"/>
          </a:xfrm>
        </p:grpSpPr>
        <p:sp>
          <p:nvSpPr>
            <p:cNvPr id="23580" name="Rectangle 33"/>
            <p:cNvSpPr>
              <a:spLocks noChangeArrowheads="1"/>
            </p:cNvSpPr>
            <p:nvPr/>
          </p:nvSpPr>
          <p:spPr bwMode="auto">
            <a:xfrm>
              <a:off x="3168" y="1536"/>
              <a:ext cx="38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B</a:t>
              </a:r>
            </a:p>
          </p:txBody>
        </p:sp>
        <p:sp>
          <p:nvSpPr>
            <p:cNvPr id="23581" name="Rectangle 34"/>
            <p:cNvSpPr>
              <a:spLocks noChangeArrowheads="1"/>
            </p:cNvSpPr>
            <p:nvPr/>
          </p:nvSpPr>
          <p:spPr bwMode="auto">
            <a:xfrm>
              <a:off x="3168" y="1200"/>
              <a:ext cx="384" cy="33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C</a:t>
              </a:r>
            </a:p>
          </p:txBody>
        </p:sp>
        <p:sp>
          <p:nvSpPr>
            <p:cNvPr id="23582" name="Rectangle 35"/>
            <p:cNvSpPr>
              <a:spLocks noChangeArrowheads="1"/>
            </p:cNvSpPr>
            <p:nvPr/>
          </p:nvSpPr>
          <p:spPr bwMode="auto">
            <a:xfrm>
              <a:off x="3168" y="1872"/>
              <a:ext cx="384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D</a:t>
              </a:r>
            </a:p>
          </p:txBody>
        </p:sp>
      </p:grpSp>
      <p:grpSp>
        <p:nvGrpSpPr>
          <p:cNvPr id="652324" name="Group 36"/>
          <p:cNvGrpSpPr>
            <a:grpSpLocks/>
          </p:cNvGrpSpPr>
          <p:nvPr/>
        </p:nvGrpSpPr>
        <p:grpSpPr bwMode="auto">
          <a:xfrm>
            <a:off x="5638800" y="2057400"/>
            <a:ext cx="609600" cy="1295400"/>
            <a:chOff x="3696" y="1200"/>
            <a:chExt cx="384" cy="816"/>
          </a:xfrm>
        </p:grpSpPr>
        <p:sp>
          <p:nvSpPr>
            <p:cNvPr id="23578" name="Rectangle 37"/>
            <p:cNvSpPr>
              <a:spLocks noChangeArrowheads="1"/>
            </p:cNvSpPr>
            <p:nvPr/>
          </p:nvSpPr>
          <p:spPr bwMode="auto">
            <a:xfrm>
              <a:off x="3696" y="1200"/>
              <a:ext cx="384" cy="33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C</a:t>
              </a:r>
            </a:p>
          </p:txBody>
        </p:sp>
        <p:sp>
          <p:nvSpPr>
            <p:cNvPr id="23579" name="Rectangle 38"/>
            <p:cNvSpPr>
              <a:spLocks noChangeArrowheads="1"/>
            </p:cNvSpPr>
            <p:nvPr/>
          </p:nvSpPr>
          <p:spPr bwMode="auto">
            <a:xfrm>
              <a:off x="3696" y="1872"/>
              <a:ext cx="384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D</a:t>
              </a:r>
            </a:p>
          </p:txBody>
        </p:sp>
      </p:grpSp>
      <p:sp>
        <p:nvSpPr>
          <p:cNvPr id="23574" name="Rectangle 43"/>
          <p:cNvSpPr>
            <a:spLocks noChangeArrowheads="1"/>
          </p:cNvSpPr>
          <p:nvPr/>
        </p:nvSpPr>
        <p:spPr bwMode="auto">
          <a:xfrm>
            <a:off x="3886200" y="990600"/>
            <a:ext cx="6096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3575" name="Text Box 44"/>
          <p:cNvSpPr txBox="1">
            <a:spLocks noChangeArrowheads="1"/>
          </p:cNvSpPr>
          <p:nvPr/>
        </p:nvSpPr>
        <p:spPr bwMode="auto">
          <a:xfrm>
            <a:off x="4724400" y="990600"/>
            <a:ext cx="17160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未分配分区</a:t>
            </a:r>
          </a:p>
        </p:txBody>
      </p:sp>
      <p:sp>
        <p:nvSpPr>
          <p:cNvPr id="23576" name="Text Box 45"/>
          <p:cNvSpPr txBox="1">
            <a:spLocks noChangeArrowheads="1"/>
          </p:cNvSpPr>
          <p:nvPr/>
        </p:nvSpPr>
        <p:spPr bwMode="auto">
          <a:xfrm>
            <a:off x="2422525" y="3970338"/>
            <a:ext cx="35544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一个动态分区分配的例子</a:t>
            </a:r>
          </a:p>
        </p:txBody>
      </p:sp>
      <p:sp>
        <p:nvSpPr>
          <p:cNvPr id="23577" name="Text Box 46"/>
          <p:cNvSpPr txBox="1">
            <a:spLocks noChangeArrowheads="1"/>
          </p:cNvSpPr>
          <p:nvPr/>
        </p:nvSpPr>
        <p:spPr bwMode="auto">
          <a:xfrm>
            <a:off x="914400" y="4648200"/>
            <a:ext cx="6348413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/>
              <a:t>新进程到来，按何种算法划分未分配分区？</a:t>
            </a:r>
          </a:p>
          <a:p>
            <a:pPr eaLnBrk="1" hangingPunct="1"/>
            <a:r>
              <a:rPr lang="zh-CN" altLang="en-US" sz="2400"/>
              <a:t>如何实现分区的分配？</a:t>
            </a:r>
          </a:p>
          <a:p>
            <a:pPr eaLnBrk="1" hangingPunct="1"/>
            <a:r>
              <a:rPr lang="zh-CN" altLang="en-US" sz="2400"/>
              <a:t>如何实现分区的回收？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309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5148263" y="6000750"/>
            <a:ext cx="294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</a:t>
            </a:r>
            <a:r>
              <a:rPr lang="en-US" altLang="zh-CN" sz="2400">
                <a:latin typeface="楷体_GB2312" pitchFamily="49" charset="-122"/>
              </a:rPr>
              <a:t>4-6</a:t>
            </a:r>
            <a:r>
              <a:rPr lang="zh-CN" altLang="en-US" sz="2400">
                <a:latin typeface="楷体_GB2312" pitchFamily="49" charset="-122"/>
              </a:rPr>
              <a:t>　空闲链结构 </a:t>
            </a:r>
          </a:p>
        </p:txBody>
      </p:sp>
      <p:graphicFrame>
        <p:nvGraphicFramePr>
          <p:cNvPr id="24579" name="Object 5"/>
          <p:cNvGraphicFramePr>
            <a:graphicFrameLocks noChangeAspect="1"/>
          </p:cNvGraphicFramePr>
          <p:nvPr/>
        </p:nvGraphicFramePr>
        <p:xfrm>
          <a:off x="4267200" y="2590800"/>
          <a:ext cx="3878263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VISIO" r:id="rId5" imgW="1914525" imgH="1724025" progId="Visio.Drawing.4">
                  <p:embed/>
                </p:oleObj>
              </mc:Choice>
              <mc:Fallback>
                <p:oleObj name="VISIO" r:id="rId5" imgW="1914525" imgH="1724025" progId="Visio.Drawing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90800"/>
                        <a:ext cx="3878263" cy="349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AutoShape 6"/>
          <p:cNvSpPr>
            <a:spLocks noChangeArrowheads="1"/>
          </p:cNvSpPr>
          <p:nvPr/>
        </p:nvSpPr>
        <p:spPr bwMode="auto">
          <a:xfrm>
            <a:off x="3352800" y="4343400"/>
            <a:ext cx="1295400" cy="431800"/>
          </a:xfrm>
          <a:prstGeom prst="wedgeRectCallout">
            <a:avLst>
              <a:gd name="adj1" fmla="val 64218"/>
              <a:gd name="adj2" fmla="val 1533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宋体" charset="-122"/>
              </a:rPr>
              <a:t>分区大小</a:t>
            </a:r>
          </a:p>
        </p:txBody>
      </p:sp>
      <p:sp>
        <p:nvSpPr>
          <p:cNvPr id="24581" name="AutoShape 7"/>
          <p:cNvSpPr>
            <a:spLocks noChangeArrowheads="1"/>
          </p:cNvSpPr>
          <p:nvPr/>
        </p:nvSpPr>
        <p:spPr bwMode="auto">
          <a:xfrm>
            <a:off x="2971800" y="5715000"/>
            <a:ext cx="1295400" cy="431800"/>
          </a:xfrm>
          <a:prstGeom prst="wedgeRectCallout">
            <a:avLst>
              <a:gd name="adj1" fmla="val 99634"/>
              <a:gd name="adj2" fmla="val -319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宋体" charset="-122"/>
              </a:rPr>
              <a:t>状态位</a:t>
            </a:r>
          </a:p>
        </p:txBody>
      </p: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685800" y="944563"/>
            <a:ext cx="310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4.3.3  </a:t>
            </a:r>
            <a:r>
              <a:rPr lang="zh-CN" altLang="en-US" sz="2400">
                <a:latin typeface="楷体_GB2312" pitchFamily="49" charset="-122"/>
              </a:rPr>
              <a:t>动态分区分配</a:t>
            </a:r>
            <a:endParaRPr lang="zh-CN" altLang="en-US" sz="2800">
              <a:latin typeface="Times New Roman" pitchFamily="18" charset="0"/>
              <a:ea typeface="宋体" charset="-122"/>
            </a:endParaRPr>
          </a:p>
        </p:txBody>
      </p:sp>
      <p:sp>
        <p:nvSpPr>
          <p:cNvPr id="24583" name="Text Box 10"/>
          <p:cNvSpPr txBox="1">
            <a:spLocks noChangeArrowheads="1"/>
          </p:cNvSpPr>
          <p:nvPr/>
        </p:nvSpPr>
        <p:spPr bwMode="auto">
          <a:xfrm>
            <a:off x="685800" y="2133600"/>
            <a:ext cx="370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1. </a:t>
            </a:r>
            <a:r>
              <a:rPr lang="zh-CN" altLang="en-US" sz="2400">
                <a:latin typeface="楷体_GB2312" pitchFamily="49" charset="-122"/>
              </a:rPr>
              <a:t>分区分配中的数据结构</a:t>
            </a:r>
            <a:endParaRPr lang="zh-CN" altLang="en-US" sz="2800">
              <a:latin typeface="Times New Roman" pitchFamily="18" charset="0"/>
              <a:ea typeface="宋体" charset="-122"/>
            </a:endParaRPr>
          </a:p>
        </p:txBody>
      </p:sp>
      <p:sp>
        <p:nvSpPr>
          <p:cNvPr id="24584" name="Rectangle 11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4.3 </a:t>
            </a:r>
            <a:r>
              <a:rPr kumimoji="0" lang="zh-CN" altLang="en-US">
                <a:solidFill>
                  <a:schemeClr val="bg1"/>
                </a:solidFill>
              </a:rPr>
              <a:t>连续分配方式</a:t>
            </a:r>
          </a:p>
        </p:txBody>
      </p:sp>
      <p:sp>
        <p:nvSpPr>
          <p:cNvPr id="24585" name="Rectangle 12"/>
          <p:cNvSpPr>
            <a:spLocks noChangeArrowheads="1"/>
          </p:cNvSpPr>
          <p:nvPr/>
        </p:nvSpPr>
        <p:spPr bwMode="auto">
          <a:xfrm>
            <a:off x="825500" y="1673225"/>
            <a:ext cx="71516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</a:rPr>
              <a:t>分配方法</a:t>
            </a:r>
            <a:r>
              <a:rPr kumimoji="0" lang="en-US" altLang="zh-CN" sz="2400"/>
              <a:t>=</a:t>
            </a:r>
            <a:r>
              <a:rPr kumimoji="0" lang="zh-CN" altLang="en-US" sz="2400">
                <a:solidFill>
                  <a:srgbClr val="3333CC"/>
                </a:solidFill>
              </a:rPr>
              <a:t>数据结构</a:t>
            </a:r>
            <a:r>
              <a:rPr kumimoji="0" lang="en-US" altLang="zh-CN" sz="2400"/>
              <a:t>+</a:t>
            </a:r>
            <a:r>
              <a:rPr kumimoji="0" lang="zh-CN" altLang="en-US" sz="2400">
                <a:solidFill>
                  <a:srgbClr val="3333CC"/>
                </a:solidFill>
              </a:rPr>
              <a:t>分区分配算法</a:t>
            </a:r>
            <a:r>
              <a:rPr kumimoji="0" lang="en-US" altLang="zh-CN" sz="2400"/>
              <a:t>+</a:t>
            </a:r>
            <a:r>
              <a:rPr kumimoji="0" lang="zh-CN" altLang="en-US" sz="2400">
                <a:solidFill>
                  <a:srgbClr val="3333CC"/>
                </a:solidFill>
              </a:rPr>
              <a:t>分配与回收操作</a:t>
            </a:r>
          </a:p>
        </p:txBody>
      </p:sp>
      <p:sp>
        <p:nvSpPr>
          <p:cNvPr id="24586" name="Text Box 13"/>
          <p:cNvSpPr txBox="1">
            <a:spLocks noChangeArrowheads="1"/>
          </p:cNvSpPr>
          <p:nvPr/>
        </p:nvSpPr>
        <p:spPr bwMode="auto">
          <a:xfrm>
            <a:off x="746125" y="2598738"/>
            <a:ext cx="2058988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accent2"/>
                </a:solidFill>
              </a:rPr>
              <a:t>空闲分区表</a:t>
            </a:r>
          </a:p>
          <a:p>
            <a:pPr eaLnBrk="1" hangingPunct="1"/>
            <a:r>
              <a:rPr lang="zh-CN" altLang="en-US" sz="2400">
                <a:solidFill>
                  <a:schemeClr val="accent2"/>
                </a:solidFill>
              </a:rPr>
              <a:t>空闲分区链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219200"/>
            <a:ext cx="8229600" cy="2971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/>
              <a:t>2. </a:t>
            </a:r>
            <a:r>
              <a:rPr lang="zh-CN" altLang="en-US" sz="2400" smtClean="0"/>
              <a:t>分区分配算法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1) </a:t>
            </a:r>
            <a:r>
              <a:rPr lang="zh-CN" altLang="en-US" sz="2400" smtClean="0">
                <a:solidFill>
                  <a:srgbClr val="FF0000"/>
                </a:solidFill>
              </a:rPr>
              <a:t>首次适应算法</a:t>
            </a:r>
            <a:r>
              <a:rPr lang="en-US" altLang="zh-CN" sz="2400" smtClean="0"/>
              <a:t>(first fit)</a:t>
            </a:r>
          </a:p>
          <a:p>
            <a:pPr lvl="1" eaLnBrk="1" hangingPunct="1"/>
            <a:r>
              <a:rPr lang="zh-CN" altLang="en-US" sz="2400" smtClean="0"/>
              <a:t>空闲分区链</a:t>
            </a:r>
            <a:r>
              <a:rPr lang="zh-CN" altLang="en-US" sz="2400" smtClean="0">
                <a:solidFill>
                  <a:srgbClr val="3333CC"/>
                </a:solidFill>
              </a:rPr>
              <a:t>以地址递增次序</a:t>
            </a:r>
            <a:r>
              <a:rPr lang="zh-CN" altLang="en-US" sz="2400" smtClean="0"/>
              <a:t>链接。</a:t>
            </a:r>
          </a:p>
          <a:p>
            <a:pPr lvl="1" eaLnBrk="1" hangingPunct="1"/>
            <a:r>
              <a:rPr lang="zh-CN" altLang="en-US" sz="2400" smtClean="0"/>
              <a:t>倾向于优先利用内存中低址部分的空闲分区，保留了高址部分的大空闲区。</a:t>
            </a:r>
          </a:p>
          <a:p>
            <a:pPr lvl="1" eaLnBrk="1" hangingPunct="1"/>
            <a:r>
              <a:rPr lang="zh-CN" altLang="en-US" sz="2400" smtClean="0"/>
              <a:t>缺点：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85800" y="914400"/>
            <a:ext cx="310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4.3.3  </a:t>
            </a:r>
            <a:r>
              <a:rPr lang="zh-CN" altLang="en-US" sz="2400">
                <a:latin typeface="楷体_GB2312" pitchFamily="49" charset="-122"/>
              </a:rPr>
              <a:t>动态分区分配</a:t>
            </a:r>
            <a:endParaRPr lang="zh-CN" altLang="en-US" sz="2800">
              <a:latin typeface="Times New Roman" pitchFamily="18" charset="0"/>
              <a:ea typeface="宋体" charset="-122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4.3 </a:t>
            </a:r>
            <a:r>
              <a:rPr kumimoji="0" lang="zh-CN" altLang="en-US">
                <a:solidFill>
                  <a:schemeClr val="bg1"/>
                </a:solidFill>
              </a:rPr>
              <a:t>连续分配方式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600200" y="4419600"/>
            <a:ext cx="609600" cy="1905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600200" y="60198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438400" y="4419600"/>
            <a:ext cx="609600" cy="1905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438400" y="60198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276600" y="4419600"/>
            <a:ext cx="609600" cy="1905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3276600" y="60198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4114800" y="4419600"/>
            <a:ext cx="609600" cy="1905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4114800" y="60198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4953000" y="4419600"/>
            <a:ext cx="609600" cy="1905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4953000" y="60198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5791200" y="4419600"/>
            <a:ext cx="609600" cy="1905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5791200" y="60198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sp>
        <p:nvSpPr>
          <p:cNvPr id="536593" name="Rectangle 17"/>
          <p:cNvSpPr>
            <a:spLocks noChangeArrowheads="1"/>
          </p:cNvSpPr>
          <p:nvPr/>
        </p:nvSpPr>
        <p:spPr bwMode="auto">
          <a:xfrm>
            <a:off x="1600200" y="5486400"/>
            <a:ext cx="6096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A</a:t>
            </a:r>
          </a:p>
        </p:txBody>
      </p:sp>
      <p:grpSp>
        <p:nvGrpSpPr>
          <p:cNvPr id="536594" name="Group 18"/>
          <p:cNvGrpSpPr>
            <a:grpSpLocks/>
          </p:cNvGrpSpPr>
          <p:nvPr/>
        </p:nvGrpSpPr>
        <p:grpSpPr bwMode="auto">
          <a:xfrm>
            <a:off x="2438400" y="5257800"/>
            <a:ext cx="609600" cy="762000"/>
            <a:chOff x="1584" y="1536"/>
            <a:chExt cx="384" cy="480"/>
          </a:xfrm>
        </p:grpSpPr>
        <p:sp>
          <p:nvSpPr>
            <p:cNvPr id="25634" name="Rectangle 19"/>
            <p:cNvSpPr>
              <a:spLocks noChangeArrowheads="1"/>
            </p:cNvSpPr>
            <p:nvPr/>
          </p:nvSpPr>
          <p:spPr bwMode="auto">
            <a:xfrm>
              <a:off x="1584" y="1680"/>
              <a:ext cx="384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A</a:t>
              </a:r>
            </a:p>
          </p:txBody>
        </p:sp>
        <p:sp>
          <p:nvSpPr>
            <p:cNvPr id="25635" name="Rectangle 20"/>
            <p:cNvSpPr>
              <a:spLocks noChangeArrowheads="1"/>
            </p:cNvSpPr>
            <p:nvPr/>
          </p:nvSpPr>
          <p:spPr bwMode="auto">
            <a:xfrm>
              <a:off x="1584" y="1536"/>
              <a:ext cx="38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B</a:t>
              </a:r>
            </a:p>
          </p:txBody>
        </p:sp>
      </p:grpSp>
      <p:grpSp>
        <p:nvGrpSpPr>
          <p:cNvPr id="536597" name="Group 21"/>
          <p:cNvGrpSpPr>
            <a:grpSpLocks/>
          </p:cNvGrpSpPr>
          <p:nvPr/>
        </p:nvGrpSpPr>
        <p:grpSpPr bwMode="auto">
          <a:xfrm>
            <a:off x="3276600" y="4724400"/>
            <a:ext cx="609600" cy="1295400"/>
            <a:chOff x="2112" y="1200"/>
            <a:chExt cx="384" cy="816"/>
          </a:xfrm>
        </p:grpSpPr>
        <p:sp>
          <p:nvSpPr>
            <p:cNvPr id="25631" name="Rectangle 22"/>
            <p:cNvSpPr>
              <a:spLocks noChangeArrowheads="1"/>
            </p:cNvSpPr>
            <p:nvPr/>
          </p:nvSpPr>
          <p:spPr bwMode="auto">
            <a:xfrm>
              <a:off x="2112" y="1680"/>
              <a:ext cx="384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A</a:t>
              </a:r>
            </a:p>
          </p:txBody>
        </p:sp>
        <p:sp>
          <p:nvSpPr>
            <p:cNvPr id="25632" name="Rectangle 23"/>
            <p:cNvSpPr>
              <a:spLocks noChangeArrowheads="1"/>
            </p:cNvSpPr>
            <p:nvPr/>
          </p:nvSpPr>
          <p:spPr bwMode="auto">
            <a:xfrm>
              <a:off x="2112" y="1536"/>
              <a:ext cx="38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B</a:t>
              </a:r>
            </a:p>
          </p:txBody>
        </p:sp>
        <p:sp>
          <p:nvSpPr>
            <p:cNvPr id="25633" name="Rectangle 24"/>
            <p:cNvSpPr>
              <a:spLocks noChangeArrowheads="1"/>
            </p:cNvSpPr>
            <p:nvPr/>
          </p:nvSpPr>
          <p:spPr bwMode="auto">
            <a:xfrm>
              <a:off x="2112" y="1200"/>
              <a:ext cx="384" cy="33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C</a:t>
              </a:r>
            </a:p>
          </p:txBody>
        </p:sp>
      </p:grpSp>
      <p:grpSp>
        <p:nvGrpSpPr>
          <p:cNvPr id="536601" name="Group 25"/>
          <p:cNvGrpSpPr>
            <a:grpSpLocks/>
          </p:cNvGrpSpPr>
          <p:nvPr/>
        </p:nvGrpSpPr>
        <p:grpSpPr bwMode="auto">
          <a:xfrm>
            <a:off x="4114800" y="4724400"/>
            <a:ext cx="609600" cy="762000"/>
            <a:chOff x="2640" y="1200"/>
            <a:chExt cx="384" cy="480"/>
          </a:xfrm>
        </p:grpSpPr>
        <p:sp>
          <p:nvSpPr>
            <p:cNvPr id="25629" name="Rectangle 26"/>
            <p:cNvSpPr>
              <a:spLocks noChangeArrowheads="1"/>
            </p:cNvSpPr>
            <p:nvPr/>
          </p:nvSpPr>
          <p:spPr bwMode="auto">
            <a:xfrm>
              <a:off x="2640" y="1536"/>
              <a:ext cx="38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B</a:t>
              </a:r>
            </a:p>
          </p:txBody>
        </p:sp>
        <p:sp>
          <p:nvSpPr>
            <p:cNvPr id="25630" name="Rectangle 27"/>
            <p:cNvSpPr>
              <a:spLocks noChangeArrowheads="1"/>
            </p:cNvSpPr>
            <p:nvPr/>
          </p:nvSpPr>
          <p:spPr bwMode="auto">
            <a:xfrm>
              <a:off x="2640" y="1200"/>
              <a:ext cx="384" cy="33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C</a:t>
              </a:r>
            </a:p>
          </p:txBody>
        </p:sp>
      </p:grpSp>
      <p:grpSp>
        <p:nvGrpSpPr>
          <p:cNvPr id="536604" name="Group 28"/>
          <p:cNvGrpSpPr>
            <a:grpSpLocks/>
          </p:cNvGrpSpPr>
          <p:nvPr/>
        </p:nvGrpSpPr>
        <p:grpSpPr bwMode="auto">
          <a:xfrm>
            <a:off x="4953000" y="4724400"/>
            <a:ext cx="609600" cy="1295400"/>
            <a:chOff x="3168" y="1200"/>
            <a:chExt cx="384" cy="816"/>
          </a:xfrm>
        </p:grpSpPr>
        <p:sp>
          <p:nvSpPr>
            <p:cNvPr id="25626" name="Rectangle 29"/>
            <p:cNvSpPr>
              <a:spLocks noChangeArrowheads="1"/>
            </p:cNvSpPr>
            <p:nvPr/>
          </p:nvSpPr>
          <p:spPr bwMode="auto">
            <a:xfrm>
              <a:off x="3168" y="1536"/>
              <a:ext cx="38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B</a:t>
              </a:r>
            </a:p>
          </p:txBody>
        </p:sp>
        <p:sp>
          <p:nvSpPr>
            <p:cNvPr id="25627" name="Rectangle 30"/>
            <p:cNvSpPr>
              <a:spLocks noChangeArrowheads="1"/>
            </p:cNvSpPr>
            <p:nvPr/>
          </p:nvSpPr>
          <p:spPr bwMode="auto">
            <a:xfrm>
              <a:off x="3168" y="1200"/>
              <a:ext cx="384" cy="33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C</a:t>
              </a:r>
            </a:p>
          </p:txBody>
        </p:sp>
        <p:sp>
          <p:nvSpPr>
            <p:cNvPr id="25628" name="Rectangle 31"/>
            <p:cNvSpPr>
              <a:spLocks noChangeArrowheads="1"/>
            </p:cNvSpPr>
            <p:nvPr/>
          </p:nvSpPr>
          <p:spPr bwMode="auto">
            <a:xfrm>
              <a:off x="3168" y="1872"/>
              <a:ext cx="384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D</a:t>
              </a:r>
            </a:p>
          </p:txBody>
        </p:sp>
      </p:grpSp>
      <p:grpSp>
        <p:nvGrpSpPr>
          <p:cNvPr id="536608" name="Group 32"/>
          <p:cNvGrpSpPr>
            <a:grpSpLocks/>
          </p:cNvGrpSpPr>
          <p:nvPr/>
        </p:nvGrpSpPr>
        <p:grpSpPr bwMode="auto">
          <a:xfrm>
            <a:off x="5791200" y="4724400"/>
            <a:ext cx="609600" cy="1295400"/>
            <a:chOff x="3696" y="1200"/>
            <a:chExt cx="384" cy="816"/>
          </a:xfrm>
        </p:grpSpPr>
        <p:sp>
          <p:nvSpPr>
            <p:cNvPr id="25624" name="Rectangle 33"/>
            <p:cNvSpPr>
              <a:spLocks noChangeArrowheads="1"/>
            </p:cNvSpPr>
            <p:nvPr/>
          </p:nvSpPr>
          <p:spPr bwMode="auto">
            <a:xfrm>
              <a:off x="3696" y="1200"/>
              <a:ext cx="384" cy="33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C</a:t>
              </a:r>
            </a:p>
          </p:txBody>
        </p:sp>
        <p:sp>
          <p:nvSpPr>
            <p:cNvPr id="25625" name="Rectangle 34"/>
            <p:cNvSpPr>
              <a:spLocks noChangeArrowheads="1"/>
            </p:cNvSpPr>
            <p:nvPr/>
          </p:nvSpPr>
          <p:spPr bwMode="auto">
            <a:xfrm>
              <a:off x="3696" y="1872"/>
              <a:ext cx="384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D</a:t>
              </a:r>
            </a:p>
          </p:txBody>
        </p:sp>
      </p:grpSp>
      <p:sp>
        <p:nvSpPr>
          <p:cNvPr id="536612" name="Rectangle 36"/>
          <p:cNvSpPr>
            <a:spLocks noChangeArrowheads="1"/>
          </p:cNvSpPr>
          <p:nvPr/>
        </p:nvSpPr>
        <p:spPr bwMode="auto">
          <a:xfrm>
            <a:off x="1600200" y="3276600"/>
            <a:ext cx="82597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179388" indent="277813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lvl="1" eaLnBrk="1" hangingPunct="1">
              <a:lnSpc>
                <a:spcPct val="100000"/>
              </a:lnSpc>
              <a:buFontTx/>
              <a:buNone/>
            </a:pPr>
            <a:r>
              <a:rPr kumimoji="0" lang="zh-CN" altLang="en-US" sz="2400">
                <a:solidFill>
                  <a:srgbClr val="3366FF"/>
                </a:solidFill>
              </a:rPr>
              <a:t>低址不断被划分，内存碎片多，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kumimoji="0" lang="zh-CN" altLang="en-US" sz="2400">
                <a:solidFill>
                  <a:srgbClr val="3366FF"/>
                </a:solidFill>
              </a:rPr>
              <a:t>搜索又是从低址开始，增加搜索开销。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6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6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6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36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36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93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295400"/>
            <a:ext cx="82296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>
                <a:latin typeface="楷体_GB2312" pitchFamily="49" charset="-122"/>
              </a:rPr>
              <a:t>2) 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</a:rPr>
              <a:t>循环首次适应算法</a:t>
            </a:r>
            <a:r>
              <a:rPr lang="en-US" altLang="zh-CN" sz="2400" smtClean="0">
                <a:latin typeface="楷体_GB2312" pitchFamily="49" charset="-122"/>
              </a:rPr>
              <a:t>(next fit)</a:t>
            </a:r>
          </a:p>
          <a:p>
            <a:pPr lvl="1" eaLnBrk="1" hangingPunct="1"/>
            <a:r>
              <a:rPr lang="zh-CN" altLang="en-US" sz="2400" smtClean="0">
                <a:latin typeface="楷体_GB2312" pitchFamily="49" charset="-122"/>
              </a:rPr>
              <a:t>从上次找到的空闲分区的下一个空闲分区开始查找。</a:t>
            </a:r>
          </a:p>
          <a:p>
            <a:pPr lvl="1" eaLnBrk="1" hangingPunct="1"/>
            <a:r>
              <a:rPr lang="zh-CN" altLang="en-US" sz="2400" smtClean="0">
                <a:latin typeface="楷体_GB2312" pitchFamily="49" charset="-122"/>
              </a:rPr>
              <a:t>空闲分区分布均匀，减少查找开销。</a:t>
            </a:r>
          </a:p>
          <a:p>
            <a:pPr lvl="1" eaLnBrk="1" hangingPunct="1"/>
            <a:r>
              <a:rPr lang="zh-CN" altLang="en-US" sz="2400" smtClean="0">
                <a:latin typeface="楷体_GB2312" pitchFamily="49" charset="-122"/>
              </a:rPr>
              <a:t>缺点：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5800" y="914400"/>
            <a:ext cx="310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4.3.3  </a:t>
            </a:r>
            <a:r>
              <a:rPr lang="zh-CN" altLang="en-US" sz="2400">
                <a:latin typeface="楷体_GB2312" pitchFamily="49" charset="-122"/>
              </a:rPr>
              <a:t>动态分区分配</a:t>
            </a:r>
            <a:endParaRPr lang="zh-CN" altLang="en-US" sz="2800">
              <a:latin typeface="Times New Roman" pitchFamily="18" charset="0"/>
              <a:ea typeface="宋体" charset="-12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4.3 </a:t>
            </a:r>
            <a:r>
              <a:rPr kumimoji="0" lang="zh-CN" altLang="en-US">
                <a:solidFill>
                  <a:schemeClr val="bg1"/>
                </a:solidFill>
              </a:rPr>
              <a:t>连续分配方式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524000" y="3276600"/>
            <a:ext cx="609600" cy="2209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524000" y="51816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362200" y="3276600"/>
            <a:ext cx="609600" cy="2209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362200" y="51816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200400" y="3276600"/>
            <a:ext cx="609600" cy="2209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3200400" y="51816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4038600" y="3276600"/>
            <a:ext cx="609600" cy="2209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4038600" y="51816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4876800" y="3276600"/>
            <a:ext cx="609600" cy="2209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4876800" y="51816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5715000" y="3276600"/>
            <a:ext cx="609600" cy="2209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654353" name="Rectangle 17"/>
          <p:cNvSpPr>
            <a:spLocks noChangeArrowheads="1"/>
          </p:cNvSpPr>
          <p:nvPr/>
        </p:nvSpPr>
        <p:spPr bwMode="auto">
          <a:xfrm>
            <a:off x="1524000" y="4648200"/>
            <a:ext cx="6096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A</a:t>
            </a:r>
          </a:p>
        </p:txBody>
      </p:sp>
      <p:grpSp>
        <p:nvGrpSpPr>
          <p:cNvPr id="654357" name="Group 21"/>
          <p:cNvGrpSpPr>
            <a:grpSpLocks/>
          </p:cNvGrpSpPr>
          <p:nvPr/>
        </p:nvGrpSpPr>
        <p:grpSpPr bwMode="auto">
          <a:xfrm>
            <a:off x="3200400" y="3886200"/>
            <a:ext cx="609600" cy="1295400"/>
            <a:chOff x="2112" y="1200"/>
            <a:chExt cx="384" cy="816"/>
          </a:xfrm>
        </p:grpSpPr>
        <p:sp>
          <p:nvSpPr>
            <p:cNvPr id="26658" name="Rectangle 22"/>
            <p:cNvSpPr>
              <a:spLocks noChangeArrowheads="1"/>
            </p:cNvSpPr>
            <p:nvPr/>
          </p:nvSpPr>
          <p:spPr bwMode="auto">
            <a:xfrm>
              <a:off x="2112" y="1680"/>
              <a:ext cx="384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A</a:t>
              </a:r>
            </a:p>
          </p:txBody>
        </p:sp>
        <p:sp>
          <p:nvSpPr>
            <p:cNvPr id="26659" name="Rectangle 23"/>
            <p:cNvSpPr>
              <a:spLocks noChangeArrowheads="1"/>
            </p:cNvSpPr>
            <p:nvPr/>
          </p:nvSpPr>
          <p:spPr bwMode="auto">
            <a:xfrm>
              <a:off x="2112" y="1536"/>
              <a:ext cx="38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B</a:t>
              </a:r>
            </a:p>
          </p:txBody>
        </p:sp>
        <p:sp>
          <p:nvSpPr>
            <p:cNvPr id="26660" name="Rectangle 24"/>
            <p:cNvSpPr>
              <a:spLocks noChangeArrowheads="1"/>
            </p:cNvSpPr>
            <p:nvPr/>
          </p:nvSpPr>
          <p:spPr bwMode="auto">
            <a:xfrm>
              <a:off x="2112" y="1200"/>
              <a:ext cx="384" cy="33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C</a:t>
              </a:r>
            </a:p>
          </p:txBody>
        </p:sp>
      </p:grpSp>
      <p:grpSp>
        <p:nvGrpSpPr>
          <p:cNvPr id="654361" name="Group 25"/>
          <p:cNvGrpSpPr>
            <a:grpSpLocks/>
          </p:cNvGrpSpPr>
          <p:nvPr/>
        </p:nvGrpSpPr>
        <p:grpSpPr bwMode="auto">
          <a:xfrm>
            <a:off x="4038600" y="3886200"/>
            <a:ext cx="609600" cy="762000"/>
            <a:chOff x="2640" y="1200"/>
            <a:chExt cx="384" cy="480"/>
          </a:xfrm>
        </p:grpSpPr>
        <p:sp>
          <p:nvSpPr>
            <p:cNvPr id="26656" name="Rectangle 26"/>
            <p:cNvSpPr>
              <a:spLocks noChangeArrowheads="1"/>
            </p:cNvSpPr>
            <p:nvPr/>
          </p:nvSpPr>
          <p:spPr bwMode="auto">
            <a:xfrm>
              <a:off x="2640" y="1536"/>
              <a:ext cx="38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B</a:t>
              </a:r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2640" y="1200"/>
              <a:ext cx="384" cy="33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C</a:t>
              </a:r>
            </a:p>
          </p:txBody>
        </p:sp>
      </p:grpSp>
      <p:grpSp>
        <p:nvGrpSpPr>
          <p:cNvPr id="654364" name="Group 28"/>
          <p:cNvGrpSpPr>
            <a:grpSpLocks/>
          </p:cNvGrpSpPr>
          <p:nvPr/>
        </p:nvGrpSpPr>
        <p:grpSpPr bwMode="auto">
          <a:xfrm>
            <a:off x="4876800" y="3886200"/>
            <a:ext cx="609600" cy="1295400"/>
            <a:chOff x="3168" y="1200"/>
            <a:chExt cx="384" cy="816"/>
          </a:xfrm>
        </p:grpSpPr>
        <p:sp>
          <p:nvSpPr>
            <p:cNvPr id="26653" name="Rectangle 29"/>
            <p:cNvSpPr>
              <a:spLocks noChangeArrowheads="1"/>
            </p:cNvSpPr>
            <p:nvPr/>
          </p:nvSpPr>
          <p:spPr bwMode="auto">
            <a:xfrm>
              <a:off x="3168" y="1536"/>
              <a:ext cx="38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B</a:t>
              </a:r>
            </a:p>
          </p:txBody>
        </p:sp>
        <p:sp>
          <p:nvSpPr>
            <p:cNvPr id="26654" name="Rectangle 30"/>
            <p:cNvSpPr>
              <a:spLocks noChangeArrowheads="1"/>
            </p:cNvSpPr>
            <p:nvPr/>
          </p:nvSpPr>
          <p:spPr bwMode="auto">
            <a:xfrm>
              <a:off x="3168" y="1200"/>
              <a:ext cx="384" cy="33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C</a:t>
              </a:r>
            </a:p>
          </p:txBody>
        </p:sp>
        <p:sp>
          <p:nvSpPr>
            <p:cNvPr id="26655" name="Rectangle 31"/>
            <p:cNvSpPr>
              <a:spLocks noChangeArrowheads="1"/>
            </p:cNvSpPr>
            <p:nvPr/>
          </p:nvSpPr>
          <p:spPr bwMode="auto">
            <a:xfrm>
              <a:off x="3168" y="1872"/>
              <a:ext cx="384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D</a:t>
              </a:r>
            </a:p>
          </p:txBody>
        </p:sp>
      </p:grpSp>
      <p:grpSp>
        <p:nvGrpSpPr>
          <p:cNvPr id="654375" name="Group 39"/>
          <p:cNvGrpSpPr>
            <a:grpSpLocks/>
          </p:cNvGrpSpPr>
          <p:nvPr/>
        </p:nvGrpSpPr>
        <p:grpSpPr bwMode="auto">
          <a:xfrm>
            <a:off x="2362200" y="4419600"/>
            <a:ext cx="609600" cy="762000"/>
            <a:chOff x="1488" y="2784"/>
            <a:chExt cx="384" cy="480"/>
          </a:xfrm>
        </p:grpSpPr>
        <p:sp>
          <p:nvSpPr>
            <p:cNvPr id="26651" name="Rectangle 36"/>
            <p:cNvSpPr>
              <a:spLocks noChangeArrowheads="1"/>
            </p:cNvSpPr>
            <p:nvPr/>
          </p:nvSpPr>
          <p:spPr bwMode="auto">
            <a:xfrm>
              <a:off x="1488" y="2928"/>
              <a:ext cx="384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A</a:t>
              </a:r>
            </a:p>
          </p:txBody>
        </p:sp>
        <p:sp>
          <p:nvSpPr>
            <p:cNvPr id="26652" name="Rectangle 37"/>
            <p:cNvSpPr>
              <a:spLocks noChangeArrowheads="1"/>
            </p:cNvSpPr>
            <p:nvPr/>
          </p:nvSpPr>
          <p:spPr bwMode="auto">
            <a:xfrm>
              <a:off x="1488" y="2784"/>
              <a:ext cx="38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B</a:t>
              </a:r>
            </a:p>
          </p:txBody>
        </p:sp>
      </p:grpSp>
      <p:sp>
        <p:nvSpPr>
          <p:cNvPr id="26645" name="Rectangle 16"/>
          <p:cNvSpPr>
            <a:spLocks noChangeArrowheads="1"/>
          </p:cNvSpPr>
          <p:nvPr/>
        </p:nvSpPr>
        <p:spPr bwMode="auto">
          <a:xfrm>
            <a:off x="5715000" y="51816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grpSp>
        <p:nvGrpSpPr>
          <p:cNvPr id="654378" name="Group 42"/>
          <p:cNvGrpSpPr>
            <a:grpSpLocks/>
          </p:cNvGrpSpPr>
          <p:nvPr/>
        </p:nvGrpSpPr>
        <p:grpSpPr bwMode="auto">
          <a:xfrm>
            <a:off x="5715000" y="3657600"/>
            <a:ext cx="609600" cy="1524000"/>
            <a:chOff x="3600" y="2304"/>
            <a:chExt cx="384" cy="960"/>
          </a:xfrm>
        </p:grpSpPr>
        <p:sp>
          <p:nvSpPr>
            <p:cNvPr id="26648" name="Rectangle 33"/>
            <p:cNvSpPr>
              <a:spLocks noChangeArrowheads="1"/>
            </p:cNvSpPr>
            <p:nvPr/>
          </p:nvSpPr>
          <p:spPr bwMode="auto">
            <a:xfrm>
              <a:off x="3600" y="2448"/>
              <a:ext cx="384" cy="33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C</a:t>
              </a:r>
            </a:p>
          </p:txBody>
        </p:sp>
        <p:sp>
          <p:nvSpPr>
            <p:cNvPr id="26649" name="Rectangle 34"/>
            <p:cNvSpPr>
              <a:spLocks noChangeArrowheads="1"/>
            </p:cNvSpPr>
            <p:nvPr/>
          </p:nvSpPr>
          <p:spPr bwMode="auto">
            <a:xfrm>
              <a:off x="3600" y="3120"/>
              <a:ext cx="384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D</a:t>
              </a:r>
            </a:p>
          </p:txBody>
        </p:sp>
        <p:sp>
          <p:nvSpPr>
            <p:cNvPr id="26650" name="Rectangle 40"/>
            <p:cNvSpPr>
              <a:spLocks noChangeArrowheads="1"/>
            </p:cNvSpPr>
            <p:nvPr/>
          </p:nvSpPr>
          <p:spPr bwMode="auto">
            <a:xfrm>
              <a:off x="3600" y="2304"/>
              <a:ext cx="384" cy="144"/>
            </a:xfrm>
            <a:prstGeom prst="rect">
              <a:avLst/>
            </a:prstGeom>
            <a:solidFill>
              <a:srgbClr val="CC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E</a:t>
              </a:r>
            </a:p>
          </p:txBody>
        </p:sp>
      </p:grpSp>
      <p:sp>
        <p:nvSpPr>
          <p:cNvPr id="654380" name="Rectangle 44"/>
          <p:cNvSpPr>
            <a:spLocks noChangeArrowheads="1"/>
          </p:cNvSpPr>
          <p:nvPr/>
        </p:nvSpPr>
        <p:spPr bwMode="auto">
          <a:xfrm>
            <a:off x="1630363" y="2590800"/>
            <a:ext cx="3398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lvl="1" eaLnBrk="1" hangingPunct="1">
              <a:lnSpc>
                <a:spcPct val="100000"/>
              </a:lnSpc>
              <a:buFontTx/>
              <a:buNone/>
            </a:pPr>
            <a:r>
              <a:rPr kumimoji="0" lang="zh-CN" altLang="en-US" sz="2400">
                <a:solidFill>
                  <a:srgbClr val="3366FF"/>
                </a:solidFill>
                <a:latin typeface="楷体_GB2312" pitchFamily="49" charset="-122"/>
              </a:rPr>
              <a:t>缺乏大的空闲分区。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5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54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53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5172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>
                <a:latin typeface="楷体_GB2312" pitchFamily="49" charset="-122"/>
              </a:rPr>
              <a:t>3) 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</a:rPr>
              <a:t>最佳适应算法</a:t>
            </a:r>
            <a:r>
              <a:rPr lang="en-US" altLang="zh-CN" sz="2400" smtClean="0">
                <a:latin typeface="楷体_GB2312" pitchFamily="49" charset="-122"/>
              </a:rPr>
              <a:t>(best fit)</a:t>
            </a:r>
          </a:p>
          <a:p>
            <a:pPr lvl="1" eaLnBrk="1" hangingPunct="1"/>
            <a:r>
              <a:rPr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最佳</a:t>
            </a:r>
            <a:r>
              <a:rPr lang="zh-CN" altLang="en-US" sz="2400" smtClean="0">
                <a:latin typeface="楷体_GB2312" pitchFamily="49" charset="-122"/>
              </a:rPr>
              <a:t>：分配满足要求的</a:t>
            </a:r>
            <a:r>
              <a:rPr lang="zh-CN" altLang="en-US" sz="2400" smtClean="0">
                <a:solidFill>
                  <a:srgbClr val="3366FF"/>
                </a:solidFill>
                <a:latin typeface="楷体_GB2312" pitchFamily="49" charset="-122"/>
              </a:rPr>
              <a:t>最小空闲分区</a:t>
            </a:r>
            <a:r>
              <a:rPr lang="zh-CN" altLang="en-US" sz="2400" smtClean="0">
                <a:latin typeface="楷体_GB2312" pitchFamily="49" charset="-122"/>
              </a:rPr>
              <a:t>。</a:t>
            </a:r>
          </a:p>
          <a:p>
            <a:pPr lvl="1" eaLnBrk="1" hangingPunct="1"/>
            <a:r>
              <a:rPr lang="zh-CN" altLang="en-US" sz="2400" smtClean="0">
                <a:latin typeface="楷体_GB2312" pitchFamily="49" charset="-122"/>
              </a:rPr>
              <a:t>空闲分区</a:t>
            </a:r>
            <a:r>
              <a:rPr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按容量从小到大排序</a:t>
            </a:r>
            <a:r>
              <a:rPr lang="zh-CN" altLang="en-US" sz="2400" smtClean="0">
                <a:latin typeface="楷体_GB2312" pitchFamily="49" charset="-122"/>
              </a:rPr>
              <a:t>。</a:t>
            </a:r>
          </a:p>
          <a:p>
            <a:pPr lvl="1" eaLnBrk="1" hangingPunct="1"/>
            <a:r>
              <a:rPr lang="zh-CN" altLang="en-US" sz="2400" smtClean="0">
                <a:latin typeface="楷体_GB2312" pitchFamily="49" charset="-122"/>
              </a:rPr>
              <a:t>缺点：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310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4.3.3  </a:t>
            </a:r>
            <a:r>
              <a:rPr lang="zh-CN" altLang="en-US" sz="2400">
                <a:latin typeface="楷体_GB2312" pitchFamily="49" charset="-122"/>
              </a:rPr>
              <a:t>动态分区分配</a:t>
            </a:r>
            <a:endParaRPr lang="zh-CN" altLang="en-US" sz="2800">
              <a:latin typeface="Times New Roman" pitchFamily="18" charset="0"/>
              <a:ea typeface="宋体" charset="-122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4.3 </a:t>
            </a:r>
            <a:r>
              <a:rPr kumimoji="0" lang="zh-CN" altLang="en-US">
                <a:solidFill>
                  <a:schemeClr val="bg1"/>
                </a:solidFill>
              </a:rPr>
              <a:t>连续分配方式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09600" y="1125538"/>
            <a:ext cx="34036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en-US" altLang="zh-CN" sz="2400">
                <a:latin typeface="楷体_GB2312" pitchFamily="49" charset="-122"/>
              </a:rPr>
              <a:t>2. </a:t>
            </a:r>
            <a:r>
              <a:rPr kumimoji="0" lang="zh-CN" altLang="en-US" sz="2400">
                <a:latin typeface="楷体_GB2312" pitchFamily="49" charset="-122"/>
              </a:rPr>
              <a:t>分区分配算法（续）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524000" y="3429000"/>
            <a:ext cx="609600" cy="2209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524000" y="53340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362200" y="3429000"/>
            <a:ext cx="609600" cy="2209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2362200" y="53340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3200400" y="3429000"/>
            <a:ext cx="609600" cy="2209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3200400" y="53340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sp>
        <p:nvSpPr>
          <p:cNvPr id="537617" name="Rectangle 17"/>
          <p:cNvSpPr>
            <a:spLocks noChangeArrowheads="1"/>
          </p:cNvSpPr>
          <p:nvPr/>
        </p:nvSpPr>
        <p:spPr bwMode="auto">
          <a:xfrm>
            <a:off x="1524000" y="4800600"/>
            <a:ext cx="6096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A</a:t>
            </a:r>
          </a:p>
        </p:txBody>
      </p:sp>
      <p:grpSp>
        <p:nvGrpSpPr>
          <p:cNvPr id="537650" name="Group 50"/>
          <p:cNvGrpSpPr>
            <a:grpSpLocks/>
          </p:cNvGrpSpPr>
          <p:nvPr/>
        </p:nvGrpSpPr>
        <p:grpSpPr bwMode="auto">
          <a:xfrm>
            <a:off x="3200400" y="3962400"/>
            <a:ext cx="609600" cy="1371600"/>
            <a:chOff x="2016" y="2496"/>
            <a:chExt cx="384" cy="864"/>
          </a:xfrm>
        </p:grpSpPr>
        <p:sp>
          <p:nvSpPr>
            <p:cNvPr id="27678" name="Rectangle 19"/>
            <p:cNvSpPr>
              <a:spLocks noChangeArrowheads="1"/>
            </p:cNvSpPr>
            <p:nvPr/>
          </p:nvSpPr>
          <p:spPr bwMode="auto">
            <a:xfrm>
              <a:off x="2016" y="3024"/>
              <a:ext cx="384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A</a:t>
              </a:r>
            </a:p>
          </p:txBody>
        </p:sp>
        <p:sp>
          <p:nvSpPr>
            <p:cNvPr id="27679" name="Rectangle 20"/>
            <p:cNvSpPr>
              <a:spLocks noChangeArrowheads="1"/>
            </p:cNvSpPr>
            <p:nvPr/>
          </p:nvSpPr>
          <p:spPr bwMode="auto">
            <a:xfrm>
              <a:off x="2016" y="2832"/>
              <a:ext cx="384" cy="19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B</a:t>
              </a:r>
            </a:p>
          </p:txBody>
        </p:sp>
        <p:sp>
          <p:nvSpPr>
            <p:cNvPr id="27680" name="Rectangle 21"/>
            <p:cNvSpPr>
              <a:spLocks noChangeArrowheads="1"/>
            </p:cNvSpPr>
            <p:nvPr/>
          </p:nvSpPr>
          <p:spPr bwMode="auto">
            <a:xfrm>
              <a:off x="2016" y="2496"/>
              <a:ext cx="384" cy="33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C</a:t>
              </a:r>
            </a:p>
          </p:txBody>
        </p:sp>
      </p:grpSp>
      <p:grpSp>
        <p:nvGrpSpPr>
          <p:cNvPr id="537649" name="Group 49"/>
          <p:cNvGrpSpPr>
            <a:grpSpLocks/>
          </p:cNvGrpSpPr>
          <p:nvPr/>
        </p:nvGrpSpPr>
        <p:grpSpPr bwMode="auto">
          <a:xfrm>
            <a:off x="2362200" y="4495800"/>
            <a:ext cx="609600" cy="838200"/>
            <a:chOff x="1488" y="2832"/>
            <a:chExt cx="384" cy="528"/>
          </a:xfrm>
        </p:grpSpPr>
        <p:sp>
          <p:nvSpPr>
            <p:cNvPr id="27676" name="Rectangle 30"/>
            <p:cNvSpPr>
              <a:spLocks noChangeArrowheads="1"/>
            </p:cNvSpPr>
            <p:nvPr/>
          </p:nvSpPr>
          <p:spPr bwMode="auto">
            <a:xfrm>
              <a:off x="1488" y="3024"/>
              <a:ext cx="384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A</a:t>
              </a:r>
            </a:p>
          </p:txBody>
        </p:sp>
        <p:sp>
          <p:nvSpPr>
            <p:cNvPr id="27677" name="Rectangle 31"/>
            <p:cNvSpPr>
              <a:spLocks noChangeArrowheads="1"/>
            </p:cNvSpPr>
            <p:nvPr/>
          </p:nvSpPr>
          <p:spPr bwMode="auto">
            <a:xfrm>
              <a:off x="1488" y="2832"/>
              <a:ext cx="384" cy="19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B</a:t>
              </a:r>
            </a:p>
          </p:txBody>
        </p:sp>
      </p:grpSp>
      <p:sp>
        <p:nvSpPr>
          <p:cNvPr id="537638" name="Rectangle 38"/>
          <p:cNvSpPr>
            <a:spLocks noChangeArrowheads="1"/>
          </p:cNvSpPr>
          <p:nvPr/>
        </p:nvSpPr>
        <p:spPr bwMode="auto">
          <a:xfrm>
            <a:off x="1695450" y="2819400"/>
            <a:ext cx="554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lvl="1" eaLnBrk="1" hangingPunct="1">
              <a:lnSpc>
                <a:spcPct val="100000"/>
              </a:lnSpc>
              <a:buFontTx/>
              <a:buNone/>
            </a:pPr>
            <a:r>
              <a:rPr kumimoji="0" lang="zh-CN" altLang="en-US" sz="2400">
                <a:latin typeface="楷体_GB2312" pitchFamily="49" charset="-122"/>
              </a:rPr>
              <a:t>分配后剩余部分最小，内存碎片多。</a:t>
            </a:r>
          </a:p>
        </p:txBody>
      </p:sp>
      <p:sp>
        <p:nvSpPr>
          <p:cNvPr id="27664" name="Rectangle 51"/>
          <p:cNvSpPr>
            <a:spLocks noChangeArrowheads="1"/>
          </p:cNvSpPr>
          <p:nvPr/>
        </p:nvSpPr>
        <p:spPr bwMode="auto">
          <a:xfrm>
            <a:off x="4038600" y="3429000"/>
            <a:ext cx="609600" cy="2209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7665" name="Rectangle 52"/>
          <p:cNvSpPr>
            <a:spLocks noChangeArrowheads="1"/>
          </p:cNvSpPr>
          <p:nvPr/>
        </p:nvSpPr>
        <p:spPr bwMode="auto">
          <a:xfrm>
            <a:off x="4038600" y="53340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grpSp>
        <p:nvGrpSpPr>
          <p:cNvPr id="537657" name="Group 57"/>
          <p:cNvGrpSpPr>
            <a:grpSpLocks/>
          </p:cNvGrpSpPr>
          <p:nvPr/>
        </p:nvGrpSpPr>
        <p:grpSpPr bwMode="auto">
          <a:xfrm>
            <a:off x="4038600" y="3962400"/>
            <a:ext cx="609600" cy="1371600"/>
            <a:chOff x="2544" y="2496"/>
            <a:chExt cx="384" cy="864"/>
          </a:xfrm>
        </p:grpSpPr>
        <p:sp>
          <p:nvSpPr>
            <p:cNvPr id="27674" name="Rectangle 54"/>
            <p:cNvSpPr>
              <a:spLocks noChangeArrowheads="1"/>
            </p:cNvSpPr>
            <p:nvPr/>
          </p:nvSpPr>
          <p:spPr bwMode="auto">
            <a:xfrm>
              <a:off x="2544" y="3024"/>
              <a:ext cx="384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A</a:t>
              </a:r>
            </a:p>
          </p:txBody>
        </p:sp>
        <p:sp>
          <p:nvSpPr>
            <p:cNvPr id="27675" name="Rectangle 56"/>
            <p:cNvSpPr>
              <a:spLocks noChangeArrowheads="1"/>
            </p:cNvSpPr>
            <p:nvPr/>
          </p:nvSpPr>
          <p:spPr bwMode="auto">
            <a:xfrm>
              <a:off x="2544" y="2496"/>
              <a:ext cx="384" cy="33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C</a:t>
              </a:r>
            </a:p>
          </p:txBody>
        </p:sp>
      </p:grpSp>
      <p:sp>
        <p:nvSpPr>
          <p:cNvPr id="27667" name="Rectangle 58"/>
          <p:cNvSpPr>
            <a:spLocks noChangeArrowheads="1"/>
          </p:cNvSpPr>
          <p:nvPr/>
        </p:nvSpPr>
        <p:spPr bwMode="auto">
          <a:xfrm>
            <a:off x="4953000" y="3429000"/>
            <a:ext cx="609600" cy="2209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7668" name="Rectangle 59"/>
          <p:cNvSpPr>
            <a:spLocks noChangeArrowheads="1"/>
          </p:cNvSpPr>
          <p:nvPr/>
        </p:nvSpPr>
        <p:spPr bwMode="auto">
          <a:xfrm>
            <a:off x="4953000" y="53340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grpSp>
        <p:nvGrpSpPr>
          <p:cNvPr id="537664" name="Group 64"/>
          <p:cNvGrpSpPr>
            <a:grpSpLocks/>
          </p:cNvGrpSpPr>
          <p:nvPr/>
        </p:nvGrpSpPr>
        <p:grpSpPr bwMode="auto">
          <a:xfrm>
            <a:off x="4953000" y="3962400"/>
            <a:ext cx="609600" cy="1371600"/>
            <a:chOff x="3120" y="2496"/>
            <a:chExt cx="384" cy="864"/>
          </a:xfrm>
        </p:grpSpPr>
        <p:grpSp>
          <p:nvGrpSpPr>
            <p:cNvPr id="27670" name="Group 60"/>
            <p:cNvGrpSpPr>
              <a:grpSpLocks/>
            </p:cNvGrpSpPr>
            <p:nvPr/>
          </p:nvGrpSpPr>
          <p:grpSpPr bwMode="auto">
            <a:xfrm>
              <a:off x="3120" y="2496"/>
              <a:ext cx="384" cy="864"/>
              <a:chOff x="2544" y="2496"/>
              <a:chExt cx="384" cy="864"/>
            </a:xfrm>
          </p:grpSpPr>
          <p:sp>
            <p:nvSpPr>
              <p:cNvPr id="27672" name="Rectangle 61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384" cy="33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buBlip>
                    <a:blip r:embed="rId3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0">
                    <a:latin typeface="Times" charset="0"/>
                    <a:ea typeface="宋体" charset="-122"/>
                  </a:rPr>
                  <a:t>A</a:t>
                </a:r>
              </a:p>
            </p:txBody>
          </p:sp>
          <p:sp>
            <p:nvSpPr>
              <p:cNvPr id="27673" name="Rectangle 62"/>
              <p:cNvSpPr>
                <a:spLocks noChangeArrowheads="1"/>
              </p:cNvSpPr>
              <p:nvPr/>
            </p:nvSpPr>
            <p:spPr bwMode="auto">
              <a:xfrm>
                <a:off x="2544" y="2496"/>
                <a:ext cx="384" cy="33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buBlip>
                    <a:blip r:embed="rId3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0">
                    <a:latin typeface="Times" charset="0"/>
                    <a:ea typeface="宋体" charset="-122"/>
                  </a:rPr>
                  <a:t>C</a:t>
                </a:r>
              </a:p>
            </p:txBody>
          </p:sp>
        </p:grpSp>
        <p:sp>
          <p:nvSpPr>
            <p:cNvPr id="27671" name="Rectangle 63"/>
            <p:cNvSpPr>
              <a:spLocks noChangeArrowheads="1"/>
            </p:cNvSpPr>
            <p:nvPr/>
          </p:nvSpPr>
          <p:spPr bwMode="auto">
            <a:xfrm>
              <a:off x="3120" y="2880"/>
              <a:ext cx="384" cy="144"/>
            </a:xfrm>
            <a:prstGeom prst="rect">
              <a:avLst/>
            </a:prstGeom>
            <a:solidFill>
              <a:srgbClr val="CC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3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3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17" grpId="0" animBg="1" autoUpdateAnimBg="0"/>
      <p:bldP spid="5376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>
                <a:latin typeface="楷体_GB2312" pitchFamily="49" charset="-122"/>
              </a:rPr>
              <a:t>4) 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</a:rPr>
              <a:t>最坏适应算法</a:t>
            </a:r>
            <a:r>
              <a:rPr lang="en-US" altLang="zh-CN" sz="2400" smtClean="0">
                <a:latin typeface="楷体_GB2312" pitchFamily="49" charset="-122"/>
              </a:rPr>
              <a:t>(worst fit)</a:t>
            </a:r>
          </a:p>
          <a:p>
            <a:pPr lvl="1" eaLnBrk="1" hangingPunct="1"/>
            <a:r>
              <a:rPr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最坏</a:t>
            </a:r>
            <a:r>
              <a:rPr lang="zh-CN" altLang="en-US" sz="2400" smtClean="0">
                <a:latin typeface="楷体_GB2312" pitchFamily="49" charset="-122"/>
              </a:rPr>
              <a:t>：挑最大空闲分区分割给作业使用。</a:t>
            </a:r>
          </a:p>
          <a:p>
            <a:pPr lvl="1" eaLnBrk="1" hangingPunct="1"/>
            <a:r>
              <a:rPr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优点</a:t>
            </a:r>
            <a:r>
              <a:rPr lang="zh-CN" altLang="en-US" sz="2400" smtClean="0">
                <a:latin typeface="楷体_GB2312" pitchFamily="49" charset="-122"/>
              </a:rPr>
              <a:t>：产生碎片几率最小；对中、小进程有利；查找效率高</a:t>
            </a:r>
            <a:r>
              <a:rPr lang="en-US" altLang="zh-CN" sz="2400" smtClean="0">
                <a:latin typeface="楷体_GB2312" pitchFamily="49" charset="-122"/>
              </a:rPr>
              <a:t>(</a:t>
            </a:r>
            <a:r>
              <a:rPr lang="zh-CN" altLang="en-US" sz="2400" smtClean="0">
                <a:latin typeface="楷体_GB2312" pitchFamily="49" charset="-122"/>
              </a:rPr>
              <a:t>空闲分区按从大到小排序</a:t>
            </a:r>
            <a:r>
              <a:rPr lang="en-US" altLang="zh-CN" sz="2400" smtClean="0">
                <a:latin typeface="楷体_GB2312" pitchFamily="49" charset="-122"/>
              </a:rPr>
              <a:t>)</a:t>
            </a:r>
            <a:r>
              <a:rPr lang="zh-CN" altLang="en-US" sz="2400" smtClean="0">
                <a:latin typeface="楷体_GB2312" pitchFamily="49" charset="-122"/>
              </a:rPr>
              <a:t>。</a:t>
            </a:r>
          </a:p>
          <a:p>
            <a:pPr lvl="1" eaLnBrk="1" hangingPunct="1"/>
            <a:r>
              <a:rPr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缺点</a:t>
            </a:r>
            <a:r>
              <a:rPr lang="zh-CN" altLang="en-US" sz="2400" smtClean="0">
                <a:latin typeface="楷体_GB2312" pitchFamily="49" charset="-122"/>
              </a:rPr>
              <a:t>：</a:t>
            </a:r>
            <a:endParaRPr lang="zh-CN" altLang="en-US" smtClean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310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4.3.3  </a:t>
            </a:r>
            <a:r>
              <a:rPr lang="zh-CN" altLang="en-US" sz="2400">
                <a:latin typeface="楷体_GB2312" pitchFamily="49" charset="-122"/>
              </a:rPr>
              <a:t>动态分区分配</a:t>
            </a:r>
            <a:endParaRPr lang="zh-CN" altLang="en-US" sz="2800">
              <a:latin typeface="Times New Roman" pitchFamily="18" charset="0"/>
              <a:ea typeface="宋体" charset="-122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4.3 </a:t>
            </a:r>
            <a:r>
              <a:rPr kumimoji="0" lang="zh-CN" altLang="en-US">
                <a:solidFill>
                  <a:schemeClr val="bg1"/>
                </a:solidFill>
              </a:rPr>
              <a:t>连续分配方式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09600" y="1125538"/>
            <a:ext cx="34036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en-US" altLang="zh-CN" sz="2400">
                <a:latin typeface="楷体_GB2312" pitchFamily="49" charset="-122"/>
              </a:rPr>
              <a:t>2. </a:t>
            </a:r>
            <a:r>
              <a:rPr kumimoji="0" lang="zh-CN" altLang="en-US" sz="2400">
                <a:latin typeface="楷体_GB2312" pitchFamily="49" charset="-122"/>
              </a:rPr>
              <a:t>分区分配算法（续）</a:t>
            </a:r>
          </a:p>
        </p:txBody>
      </p:sp>
      <p:sp>
        <p:nvSpPr>
          <p:cNvPr id="655367" name="Rectangle 7"/>
          <p:cNvSpPr>
            <a:spLocks noChangeArrowheads="1"/>
          </p:cNvSpPr>
          <p:nvPr/>
        </p:nvSpPr>
        <p:spPr bwMode="auto">
          <a:xfrm>
            <a:off x="1752600" y="3200400"/>
            <a:ext cx="401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lvl="1" eaLnBrk="1" hangingPunct="1">
              <a:lnSpc>
                <a:spcPct val="100000"/>
              </a:lnSpc>
              <a:buFontTx/>
              <a:buNone/>
            </a:pPr>
            <a:r>
              <a:rPr kumimoji="0" lang="zh-CN" altLang="en-US" sz="2400">
                <a:latin typeface="楷体_GB2312" pitchFamily="49" charset="-122"/>
              </a:rPr>
              <a:t>导致缺乏大的空闲分区。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1524000" y="3810000"/>
            <a:ext cx="609600" cy="2209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1524000" y="57150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sp>
        <p:nvSpPr>
          <p:cNvPr id="655374" name="Rectangle 14"/>
          <p:cNvSpPr>
            <a:spLocks noChangeArrowheads="1"/>
          </p:cNvSpPr>
          <p:nvPr/>
        </p:nvSpPr>
        <p:spPr bwMode="auto">
          <a:xfrm>
            <a:off x="1524000" y="5334000"/>
            <a:ext cx="6096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A</a:t>
            </a:r>
          </a:p>
        </p:txBody>
      </p:sp>
      <p:sp>
        <p:nvSpPr>
          <p:cNvPr id="28682" name="Rectangle 35"/>
          <p:cNvSpPr>
            <a:spLocks noChangeArrowheads="1"/>
          </p:cNvSpPr>
          <p:nvPr/>
        </p:nvSpPr>
        <p:spPr bwMode="auto">
          <a:xfrm>
            <a:off x="2362200" y="3810000"/>
            <a:ext cx="609600" cy="2209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8683" name="Rectangle 36"/>
          <p:cNvSpPr>
            <a:spLocks noChangeArrowheads="1"/>
          </p:cNvSpPr>
          <p:nvPr/>
        </p:nvSpPr>
        <p:spPr bwMode="auto">
          <a:xfrm>
            <a:off x="2362200" y="57150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grpSp>
        <p:nvGrpSpPr>
          <p:cNvPr id="655401" name="Group 41"/>
          <p:cNvGrpSpPr>
            <a:grpSpLocks/>
          </p:cNvGrpSpPr>
          <p:nvPr/>
        </p:nvGrpSpPr>
        <p:grpSpPr bwMode="auto">
          <a:xfrm>
            <a:off x="2362200" y="5029200"/>
            <a:ext cx="609600" cy="685800"/>
            <a:chOff x="1488" y="3168"/>
            <a:chExt cx="384" cy="432"/>
          </a:xfrm>
        </p:grpSpPr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1488" y="3360"/>
              <a:ext cx="38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A</a:t>
              </a:r>
            </a:p>
          </p:txBody>
        </p:sp>
        <p:sp>
          <p:nvSpPr>
            <p:cNvPr id="28710" name="Rectangle 40"/>
            <p:cNvSpPr>
              <a:spLocks noChangeArrowheads="1"/>
            </p:cNvSpPr>
            <p:nvPr/>
          </p:nvSpPr>
          <p:spPr bwMode="auto">
            <a:xfrm>
              <a:off x="1488" y="3168"/>
              <a:ext cx="384" cy="19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B</a:t>
              </a:r>
            </a:p>
          </p:txBody>
        </p:sp>
      </p:grpSp>
      <p:sp>
        <p:nvSpPr>
          <p:cNvPr id="28685" name="Rectangle 42"/>
          <p:cNvSpPr>
            <a:spLocks noChangeArrowheads="1"/>
          </p:cNvSpPr>
          <p:nvPr/>
        </p:nvSpPr>
        <p:spPr bwMode="auto">
          <a:xfrm>
            <a:off x="3276600" y="3810000"/>
            <a:ext cx="609600" cy="2209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8686" name="Rectangle 43"/>
          <p:cNvSpPr>
            <a:spLocks noChangeArrowheads="1"/>
          </p:cNvSpPr>
          <p:nvPr/>
        </p:nvSpPr>
        <p:spPr bwMode="auto">
          <a:xfrm>
            <a:off x="3276600" y="57150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sp>
        <p:nvSpPr>
          <p:cNvPr id="655406" name="Rectangle 46"/>
          <p:cNvSpPr>
            <a:spLocks noChangeArrowheads="1"/>
          </p:cNvSpPr>
          <p:nvPr/>
        </p:nvSpPr>
        <p:spPr bwMode="auto">
          <a:xfrm>
            <a:off x="3276600" y="5029200"/>
            <a:ext cx="6096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B</a:t>
            </a:r>
          </a:p>
        </p:txBody>
      </p:sp>
      <p:sp>
        <p:nvSpPr>
          <p:cNvPr id="28688" name="Rectangle 47"/>
          <p:cNvSpPr>
            <a:spLocks noChangeArrowheads="1"/>
          </p:cNvSpPr>
          <p:nvPr/>
        </p:nvSpPr>
        <p:spPr bwMode="auto">
          <a:xfrm>
            <a:off x="4267200" y="3810000"/>
            <a:ext cx="609600" cy="2209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8689" name="Rectangle 48"/>
          <p:cNvSpPr>
            <a:spLocks noChangeArrowheads="1"/>
          </p:cNvSpPr>
          <p:nvPr/>
        </p:nvSpPr>
        <p:spPr bwMode="auto">
          <a:xfrm>
            <a:off x="4267200" y="57150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grpSp>
        <p:nvGrpSpPr>
          <p:cNvPr id="655415" name="Group 55"/>
          <p:cNvGrpSpPr>
            <a:grpSpLocks/>
          </p:cNvGrpSpPr>
          <p:nvPr/>
        </p:nvGrpSpPr>
        <p:grpSpPr bwMode="auto">
          <a:xfrm>
            <a:off x="4267200" y="4495800"/>
            <a:ext cx="609600" cy="838200"/>
            <a:chOff x="2688" y="2832"/>
            <a:chExt cx="384" cy="528"/>
          </a:xfrm>
        </p:grpSpPr>
        <p:sp>
          <p:nvSpPr>
            <p:cNvPr id="28707" name="Rectangle 49"/>
            <p:cNvSpPr>
              <a:spLocks noChangeArrowheads="1"/>
            </p:cNvSpPr>
            <p:nvPr/>
          </p:nvSpPr>
          <p:spPr bwMode="auto">
            <a:xfrm>
              <a:off x="2688" y="3168"/>
              <a:ext cx="384" cy="19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B</a:t>
              </a:r>
            </a:p>
          </p:txBody>
        </p:sp>
        <p:sp>
          <p:nvSpPr>
            <p:cNvPr id="28708" name="Rectangle 54"/>
            <p:cNvSpPr>
              <a:spLocks noChangeArrowheads="1"/>
            </p:cNvSpPr>
            <p:nvPr/>
          </p:nvSpPr>
          <p:spPr bwMode="auto">
            <a:xfrm>
              <a:off x="2688" y="2832"/>
              <a:ext cx="384" cy="33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C</a:t>
              </a:r>
            </a:p>
          </p:txBody>
        </p:sp>
      </p:grpSp>
      <p:sp>
        <p:nvSpPr>
          <p:cNvPr id="28691" name="Rectangle 56"/>
          <p:cNvSpPr>
            <a:spLocks noChangeArrowheads="1"/>
          </p:cNvSpPr>
          <p:nvPr/>
        </p:nvSpPr>
        <p:spPr bwMode="auto">
          <a:xfrm>
            <a:off x="5257800" y="3810000"/>
            <a:ext cx="609600" cy="2209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8692" name="Rectangle 57"/>
          <p:cNvSpPr>
            <a:spLocks noChangeArrowheads="1"/>
          </p:cNvSpPr>
          <p:nvPr/>
        </p:nvSpPr>
        <p:spPr bwMode="auto">
          <a:xfrm>
            <a:off x="5257800" y="57150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grpSp>
        <p:nvGrpSpPr>
          <p:cNvPr id="655425" name="Group 65"/>
          <p:cNvGrpSpPr>
            <a:grpSpLocks/>
          </p:cNvGrpSpPr>
          <p:nvPr/>
        </p:nvGrpSpPr>
        <p:grpSpPr bwMode="auto">
          <a:xfrm>
            <a:off x="5257800" y="3886200"/>
            <a:ext cx="609600" cy="1447800"/>
            <a:chOff x="3312" y="2448"/>
            <a:chExt cx="384" cy="912"/>
          </a:xfrm>
        </p:grpSpPr>
        <p:grpSp>
          <p:nvGrpSpPr>
            <p:cNvPr id="28703" name="Group 58"/>
            <p:cNvGrpSpPr>
              <a:grpSpLocks/>
            </p:cNvGrpSpPr>
            <p:nvPr/>
          </p:nvGrpSpPr>
          <p:grpSpPr bwMode="auto">
            <a:xfrm>
              <a:off x="3312" y="2832"/>
              <a:ext cx="384" cy="528"/>
              <a:chOff x="2688" y="2832"/>
              <a:chExt cx="384" cy="528"/>
            </a:xfrm>
          </p:grpSpPr>
          <p:sp>
            <p:nvSpPr>
              <p:cNvPr id="28705" name="Rectangle 59"/>
              <p:cNvSpPr>
                <a:spLocks noChangeArrowheads="1"/>
              </p:cNvSpPr>
              <p:nvPr/>
            </p:nvSpPr>
            <p:spPr bwMode="auto">
              <a:xfrm>
                <a:off x="2688" y="3168"/>
                <a:ext cx="384" cy="192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buBlip>
                    <a:blip r:embed="rId3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0">
                    <a:latin typeface="Times" charset="0"/>
                    <a:ea typeface="宋体" charset="-122"/>
                  </a:rPr>
                  <a:t>B</a:t>
                </a:r>
              </a:p>
            </p:txBody>
          </p:sp>
          <p:sp>
            <p:nvSpPr>
              <p:cNvPr id="28706" name="Rectangle 60"/>
              <p:cNvSpPr>
                <a:spLocks noChangeArrowheads="1"/>
              </p:cNvSpPr>
              <p:nvPr/>
            </p:nvSpPr>
            <p:spPr bwMode="auto">
              <a:xfrm>
                <a:off x="2688" y="2832"/>
                <a:ext cx="384" cy="33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buBlip>
                    <a:blip r:embed="rId3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0">
                    <a:latin typeface="Times" charset="0"/>
                    <a:ea typeface="宋体" charset="-122"/>
                  </a:rPr>
                  <a:t>C</a:t>
                </a:r>
              </a:p>
            </p:txBody>
          </p:sp>
        </p:grpSp>
        <p:sp>
          <p:nvSpPr>
            <p:cNvPr id="28704" name="Rectangle 63"/>
            <p:cNvSpPr>
              <a:spLocks noChangeArrowheads="1"/>
            </p:cNvSpPr>
            <p:nvPr/>
          </p:nvSpPr>
          <p:spPr bwMode="auto">
            <a:xfrm>
              <a:off x="3312" y="2448"/>
              <a:ext cx="384" cy="38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D</a:t>
              </a:r>
            </a:p>
          </p:txBody>
        </p:sp>
      </p:grpSp>
      <p:sp>
        <p:nvSpPr>
          <p:cNvPr id="28694" name="Rectangle 66"/>
          <p:cNvSpPr>
            <a:spLocks noChangeArrowheads="1"/>
          </p:cNvSpPr>
          <p:nvPr/>
        </p:nvSpPr>
        <p:spPr bwMode="auto">
          <a:xfrm>
            <a:off x="6324600" y="3810000"/>
            <a:ext cx="609600" cy="2209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28695" name="Rectangle 67"/>
          <p:cNvSpPr>
            <a:spLocks noChangeArrowheads="1"/>
          </p:cNvSpPr>
          <p:nvPr/>
        </p:nvSpPr>
        <p:spPr bwMode="auto">
          <a:xfrm>
            <a:off x="6324600" y="57150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OS</a:t>
            </a:r>
          </a:p>
        </p:txBody>
      </p:sp>
      <p:grpSp>
        <p:nvGrpSpPr>
          <p:cNvPr id="655434" name="Group 74"/>
          <p:cNvGrpSpPr>
            <a:grpSpLocks/>
          </p:cNvGrpSpPr>
          <p:nvPr/>
        </p:nvGrpSpPr>
        <p:grpSpPr bwMode="auto">
          <a:xfrm>
            <a:off x="6324600" y="3886200"/>
            <a:ext cx="609600" cy="1828800"/>
            <a:chOff x="3984" y="2448"/>
            <a:chExt cx="384" cy="1152"/>
          </a:xfrm>
        </p:grpSpPr>
        <p:grpSp>
          <p:nvGrpSpPr>
            <p:cNvPr id="28697" name="Group 68"/>
            <p:cNvGrpSpPr>
              <a:grpSpLocks/>
            </p:cNvGrpSpPr>
            <p:nvPr/>
          </p:nvGrpSpPr>
          <p:grpSpPr bwMode="auto">
            <a:xfrm>
              <a:off x="3984" y="2448"/>
              <a:ext cx="384" cy="912"/>
              <a:chOff x="3312" y="2448"/>
              <a:chExt cx="384" cy="912"/>
            </a:xfrm>
          </p:grpSpPr>
          <p:grpSp>
            <p:nvGrpSpPr>
              <p:cNvPr id="28699" name="Group 69"/>
              <p:cNvGrpSpPr>
                <a:grpSpLocks/>
              </p:cNvGrpSpPr>
              <p:nvPr/>
            </p:nvGrpSpPr>
            <p:grpSpPr bwMode="auto">
              <a:xfrm>
                <a:off x="3312" y="2832"/>
                <a:ext cx="384" cy="528"/>
                <a:chOff x="2688" y="2832"/>
                <a:chExt cx="384" cy="528"/>
              </a:xfrm>
            </p:grpSpPr>
            <p:sp>
              <p:nvSpPr>
                <p:cNvPr id="28701" name="Rectangle 70"/>
                <p:cNvSpPr>
                  <a:spLocks noChangeArrowheads="1"/>
                </p:cNvSpPr>
                <p:nvPr/>
              </p:nvSpPr>
              <p:spPr bwMode="auto">
                <a:xfrm>
                  <a:off x="2688" y="3168"/>
                  <a:ext cx="384" cy="192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buBlip>
                      <a:blip r:embed="rId3"/>
                    </a:buBlip>
                    <a:defRPr sz="3200" b="1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buBlip>
                      <a:blip r:embed="rId3"/>
                    </a:buBlip>
                    <a:defRPr sz="2800" b="1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buBlip>
                      <a:blip r:embed="rId3"/>
                    </a:buBlip>
                    <a:defRPr sz="2400" b="1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buBlip>
                      <a:blip r:embed="rId3"/>
                    </a:buBlip>
                    <a:defRPr sz="2000" b="1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buBlip>
                      <a:blip r:embed="rId3"/>
                    </a:buBlip>
                    <a:defRPr sz="2000" b="1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sz="2000" b="1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sz="2000" b="1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sz="2000" b="1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sz="2000" b="1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2000" b="0">
                      <a:latin typeface="Times" charset="0"/>
                      <a:ea typeface="宋体" charset="-122"/>
                    </a:rPr>
                    <a:t>B</a:t>
                  </a:r>
                </a:p>
              </p:txBody>
            </p:sp>
            <p:sp>
              <p:nvSpPr>
                <p:cNvPr id="28702" name="Rectangle 71"/>
                <p:cNvSpPr>
                  <a:spLocks noChangeArrowheads="1"/>
                </p:cNvSpPr>
                <p:nvPr/>
              </p:nvSpPr>
              <p:spPr bwMode="auto">
                <a:xfrm>
                  <a:off x="2688" y="2832"/>
                  <a:ext cx="384" cy="336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buBlip>
                      <a:blip r:embed="rId3"/>
                    </a:buBlip>
                    <a:defRPr sz="3200" b="1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buBlip>
                      <a:blip r:embed="rId3"/>
                    </a:buBlip>
                    <a:defRPr sz="2800" b="1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buBlip>
                      <a:blip r:embed="rId3"/>
                    </a:buBlip>
                    <a:defRPr sz="2400" b="1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buBlip>
                      <a:blip r:embed="rId3"/>
                    </a:buBlip>
                    <a:defRPr sz="2000" b="1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buBlip>
                      <a:blip r:embed="rId3"/>
                    </a:buBlip>
                    <a:defRPr sz="2000" b="1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sz="2000" b="1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sz="2000" b="1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sz="2000" b="1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sz="2000" b="1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2000" b="0">
                      <a:latin typeface="Times" charset="0"/>
                      <a:ea typeface="宋体" charset="-122"/>
                    </a:rPr>
                    <a:t>C</a:t>
                  </a:r>
                </a:p>
              </p:txBody>
            </p:sp>
          </p:grpSp>
          <p:sp>
            <p:nvSpPr>
              <p:cNvPr id="28700" name="Rectangle 72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384" cy="38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buBlip>
                    <a:blip r:embed="rId3"/>
                  </a:buBlip>
                  <a:defRPr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0">
                    <a:latin typeface="Times" charset="0"/>
                    <a:ea typeface="宋体" charset="-122"/>
                  </a:rPr>
                  <a:t>D</a:t>
                </a:r>
              </a:p>
            </p:txBody>
          </p:sp>
        </p:grpSp>
        <p:sp>
          <p:nvSpPr>
            <p:cNvPr id="28698" name="Rectangle 73"/>
            <p:cNvSpPr>
              <a:spLocks noChangeArrowheads="1"/>
            </p:cNvSpPr>
            <p:nvPr/>
          </p:nvSpPr>
          <p:spPr bwMode="auto">
            <a:xfrm>
              <a:off x="3984" y="3456"/>
              <a:ext cx="384" cy="144"/>
            </a:xfrm>
            <a:prstGeom prst="rect">
              <a:avLst/>
            </a:prstGeom>
            <a:solidFill>
              <a:srgbClr val="CC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latin typeface="Times" charset="0"/>
                  <a:ea typeface="宋体" charset="-122"/>
                </a:rPr>
                <a:t>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5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5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5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5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5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7" grpId="0"/>
      <p:bldP spid="655374" grpId="0" animBg="1" autoUpdateAnimBg="0"/>
      <p:bldP spid="6554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5172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>
                <a:latin typeface="楷体_GB2312" pitchFamily="49" charset="-122"/>
              </a:rPr>
              <a:t>5) 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</a:rPr>
              <a:t>快速适应算法</a:t>
            </a:r>
            <a:r>
              <a:rPr lang="en-US" altLang="zh-CN" sz="2400" smtClean="0">
                <a:latin typeface="楷体_GB2312" pitchFamily="49" charset="-122"/>
              </a:rPr>
              <a:t>(quick fit) (</a:t>
            </a:r>
            <a:r>
              <a:rPr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分类搜索法</a:t>
            </a:r>
            <a:r>
              <a:rPr lang="en-US" altLang="zh-CN" sz="2400" smtClean="0">
                <a:latin typeface="楷体_GB2312" pitchFamily="49" charset="-122"/>
              </a:rPr>
              <a:t>)</a:t>
            </a:r>
          </a:p>
          <a:p>
            <a:pPr lvl="1" eaLnBrk="1" hangingPunct="1"/>
            <a:r>
              <a:rPr lang="zh-CN" altLang="en-US" sz="2400" smtClean="0">
                <a:latin typeface="楷体_GB2312" pitchFamily="49" charset="-122"/>
              </a:rPr>
              <a:t>将空闲分区按容量大小分类，分属多个空闲分区链表。</a:t>
            </a:r>
          </a:p>
          <a:p>
            <a:pPr lvl="1" eaLnBrk="1" hangingPunct="1"/>
            <a:r>
              <a:rPr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优点</a:t>
            </a:r>
            <a:r>
              <a:rPr lang="zh-CN" altLang="en-US" sz="2400" smtClean="0">
                <a:latin typeface="楷体_GB2312" pitchFamily="49" charset="-122"/>
              </a:rPr>
              <a:t>：查找效率高；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</a:rPr>
              <a:t>不分割</a:t>
            </a:r>
            <a:r>
              <a:rPr lang="zh-CN" altLang="en-US" sz="2400" smtClean="0">
                <a:latin typeface="楷体_GB2312" pitchFamily="49" charset="-122"/>
              </a:rPr>
              <a:t>，无碎片；保留大分区。</a:t>
            </a:r>
          </a:p>
          <a:p>
            <a:pPr lvl="1" eaLnBrk="1" hangingPunct="1"/>
            <a:r>
              <a:rPr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缺点</a:t>
            </a:r>
            <a:r>
              <a:rPr lang="zh-CN" altLang="en-US" sz="2400" smtClean="0">
                <a:latin typeface="楷体_GB2312" pitchFamily="49" charset="-122"/>
              </a:rPr>
              <a:t>：回收算法复杂，存在空间浪费。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310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4.3.3  </a:t>
            </a:r>
            <a:r>
              <a:rPr lang="zh-CN" altLang="en-US" sz="2400">
                <a:latin typeface="楷体_GB2312" pitchFamily="49" charset="-122"/>
              </a:rPr>
              <a:t>动态分区分配</a:t>
            </a:r>
            <a:endParaRPr lang="zh-CN" altLang="en-US" sz="2800">
              <a:latin typeface="Times New Roman" pitchFamily="18" charset="0"/>
              <a:ea typeface="宋体" charset="-122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4.3 </a:t>
            </a:r>
            <a:r>
              <a:rPr kumimoji="0" lang="zh-CN" altLang="en-US">
                <a:solidFill>
                  <a:schemeClr val="bg1"/>
                </a:solidFill>
              </a:rPr>
              <a:t>连续分配方式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09600" y="1125538"/>
            <a:ext cx="34036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en-US" altLang="zh-CN" sz="2400">
                <a:latin typeface="楷体_GB2312" pitchFamily="49" charset="-122"/>
              </a:rPr>
              <a:t>2. </a:t>
            </a:r>
            <a:r>
              <a:rPr kumimoji="0" lang="zh-CN" altLang="en-US" sz="2400">
                <a:latin typeface="楷体_GB2312" pitchFamily="49" charset="-122"/>
              </a:rPr>
              <a:t>分区分配算法（续）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3"/>
          <p:cNvGraphicFramePr>
            <a:graphicFrameLocks noChangeAspect="1"/>
          </p:cNvGraphicFramePr>
          <p:nvPr/>
        </p:nvGraphicFramePr>
        <p:xfrm>
          <a:off x="3294063" y="609600"/>
          <a:ext cx="5849937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Visio" r:id="rId3" imgW="3199771" imgH="3125183" progId="Visio.Drawing.11">
                  <p:embed/>
                </p:oleObj>
              </mc:Choice>
              <mc:Fallback>
                <p:oleObj name="Visio" r:id="rId3" imgW="3199771" imgH="312518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516"/>
                      <a:stretch>
                        <a:fillRect/>
                      </a:stretch>
                    </p:blipFill>
                    <p:spPr bwMode="auto">
                      <a:xfrm>
                        <a:off x="3294063" y="609600"/>
                        <a:ext cx="5849937" cy="601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5257800" y="6096000"/>
            <a:ext cx="332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5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5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4-7</a:t>
            </a:r>
            <a:r>
              <a:rPr lang="zh-CN" altLang="en-US" sz="2400">
                <a:latin typeface="楷体_GB2312" pitchFamily="49" charset="-122"/>
              </a:rPr>
              <a:t>　内存分配流程</a:t>
            </a:r>
            <a:r>
              <a:rPr lang="zh-CN" altLang="en-US" sz="2400" b="0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473075" y="1143000"/>
            <a:ext cx="310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5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5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4.3.3  </a:t>
            </a:r>
            <a:r>
              <a:rPr lang="zh-CN" altLang="en-US" sz="2400">
                <a:latin typeface="楷体_GB2312" pitchFamily="49" charset="-122"/>
              </a:rPr>
              <a:t>动态分区分配</a:t>
            </a:r>
            <a:endParaRPr lang="zh-CN" altLang="en-US" sz="2800">
              <a:latin typeface="Times New Roman" pitchFamily="18" charset="0"/>
              <a:ea typeface="宋体" charset="-122"/>
            </a:endParaRP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5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5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4.3 </a:t>
            </a:r>
            <a:r>
              <a:rPr kumimoji="0" lang="zh-CN" altLang="en-US">
                <a:solidFill>
                  <a:schemeClr val="bg1"/>
                </a:solidFill>
              </a:rPr>
              <a:t>连续分配方式</a:t>
            </a: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457200" y="1531938"/>
            <a:ext cx="24844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5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5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3. </a:t>
            </a:r>
            <a:r>
              <a:rPr lang="zh-CN" altLang="en-US" sz="2400">
                <a:latin typeface="楷体_GB2312" pitchFamily="49" charset="-122"/>
              </a:rPr>
              <a:t>分区分配操作</a:t>
            </a: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473075" y="1901825"/>
            <a:ext cx="20256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5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5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(1) </a:t>
            </a:r>
            <a:r>
              <a:rPr lang="zh-CN" altLang="en-US" sz="2400">
                <a:latin typeface="楷体_GB2312" pitchFamily="49" charset="-122"/>
              </a:rPr>
              <a:t>分配内存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2743200" y="6248400"/>
            <a:ext cx="378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4-8 </a:t>
            </a:r>
            <a:r>
              <a:rPr lang="zh-CN" altLang="en-US" sz="2400">
                <a:latin typeface="楷体_GB2312" pitchFamily="49" charset="-122"/>
              </a:rPr>
              <a:t>内存回收时的情况</a:t>
            </a:r>
            <a:r>
              <a:rPr lang="zh-CN" altLang="en-US" sz="2400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457200" y="914400"/>
            <a:ext cx="310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4.3.3  </a:t>
            </a:r>
            <a:r>
              <a:rPr lang="zh-CN" altLang="en-US" sz="2400">
                <a:latin typeface="楷体_GB2312" pitchFamily="49" charset="-122"/>
              </a:rPr>
              <a:t>动态分区分配</a:t>
            </a:r>
            <a:endParaRPr lang="zh-CN" altLang="en-US" sz="2800">
              <a:latin typeface="Times New Roman" pitchFamily="18" charset="0"/>
              <a:ea typeface="宋体" charset="-122"/>
            </a:endParaRP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4.3 </a:t>
            </a:r>
            <a:r>
              <a:rPr kumimoji="0" lang="zh-CN" altLang="en-US">
                <a:solidFill>
                  <a:schemeClr val="bg1"/>
                </a:solidFill>
              </a:rPr>
              <a:t>连续分配方式</a:t>
            </a:r>
          </a:p>
        </p:txBody>
      </p:sp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441325" y="1303338"/>
            <a:ext cx="24844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3. </a:t>
            </a:r>
            <a:r>
              <a:rPr lang="zh-CN" altLang="en-US" sz="2400">
                <a:latin typeface="楷体_GB2312" pitchFamily="49" charset="-122"/>
              </a:rPr>
              <a:t>分区分配操作</a:t>
            </a:r>
          </a:p>
        </p:txBody>
      </p: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457200" y="1673225"/>
            <a:ext cx="20256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(2) </a:t>
            </a:r>
            <a:r>
              <a:rPr lang="zh-CN" altLang="en-US" sz="2400">
                <a:latin typeface="楷体_GB2312" pitchFamily="49" charset="-122"/>
              </a:rPr>
              <a:t>回收内存</a:t>
            </a:r>
          </a:p>
        </p:txBody>
      </p:sp>
      <p:sp>
        <p:nvSpPr>
          <p:cNvPr id="31751" name="Rectangle 9"/>
          <p:cNvSpPr>
            <a:spLocks noChangeArrowheads="1"/>
          </p:cNvSpPr>
          <p:nvPr/>
        </p:nvSpPr>
        <p:spPr bwMode="auto">
          <a:xfrm>
            <a:off x="1447800" y="3200400"/>
            <a:ext cx="6858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A</a:t>
            </a:r>
          </a:p>
        </p:txBody>
      </p:sp>
      <p:sp>
        <p:nvSpPr>
          <p:cNvPr id="31752" name="Rectangle 10"/>
          <p:cNvSpPr>
            <a:spLocks noChangeArrowheads="1"/>
          </p:cNvSpPr>
          <p:nvPr/>
        </p:nvSpPr>
        <p:spPr bwMode="auto">
          <a:xfrm>
            <a:off x="2133600" y="3200400"/>
            <a:ext cx="6858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X</a:t>
            </a:r>
          </a:p>
        </p:txBody>
      </p:sp>
      <p:sp>
        <p:nvSpPr>
          <p:cNvPr id="31753" name="Rectangle 11"/>
          <p:cNvSpPr>
            <a:spLocks noChangeArrowheads="1"/>
          </p:cNvSpPr>
          <p:nvPr/>
        </p:nvSpPr>
        <p:spPr bwMode="auto">
          <a:xfrm>
            <a:off x="2819400" y="3200400"/>
            <a:ext cx="6858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B</a:t>
            </a:r>
          </a:p>
        </p:txBody>
      </p:sp>
      <p:sp>
        <p:nvSpPr>
          <p:cNvPr id="31754" name="Rectangle 12"/>
          <p:cNvSpPr>
            <a:spLocks noChangeArrowheads="1"/>
          </p:cNvSpPr>
          <p:nvPr/>
        </p:nvSpPr>
        <p:spPr bwMode="auto">
          <a:xfrm>
            <a:off x="1447800" y="3886200"/>
            <a:ext cx="6858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A</a:t>
            </a:r>
          </a:p>
        </p:txBody>
      </p:sp>
      <p:sp>
        <p:nvSpPr>
          <p:cNvPr id="31755" name="Rectangle 13"/>
          <p:cNvSpPr>
            <a:spLocks noChangeArrowheads="1"/>
          </p:cNvSpPr>
          <p:nvPr/>
        </p:nvSpPr>
        <p:spPr bwMode="auto">
          <a:xfrm>
            <a:off x="2133600" y="3886200"/>
            <a:ext cx="6858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X</a:t>
            </a:r>
          </a:p>
        </p:txBody>
      </p:sp>
      <p:sp>
        <p:nvSpPr>
          <p:cNvPr id="31756" name="Rectangle 14"/>
          <p:cNvSpPr>
            <a:spLocks noChangeArrowheads="1"/>
          </p:cNvSpPr>
          <p:nvPr/>
        </p:nvSpPr>
        <p:spPr bwMode="auto">
          <a:xfrm>
            <a:off x="2819400" y="3886200"/>
            <a:ext cx="6858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zh-CN" sz="2000" b="0">
              <a:latin typeface="Times" charset="0"/>
              <a:ea typeface="宋体" charset="-122"/>
            </a:endParaRPr>
          </a:p>
        </p:txBody>
      </p:sp>
      <p:sp>
        <p:nvSpPr>
          <p:cNvPr id="31757" name="Rectangle 15"/>
          <p:cNvSpPr>
            <a:spLocks noChangeArrowheads="1"/>
          </p:cNvSpPr>
          <p:nvPr/>
        </p:nvSpPr>
        <p:spPr bwMode="auto">
          <a:xfrm>
            <a:off x="1447800" y="4572000"/>
            <a:ext cx="6858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zh-CN" sz="2000" b="0">
              <a:latin typeface="Times" charset="0"/>
              <a:ea typeface="宋体" charset="-122"/>
            </a:endParaRPr>
          </a:p>
        </p:txBody>
      </p:sp>
      <p:sp>
        <p:nvSpPr>
          <p:cNvPr id="31758" name="Rectangle 16"/>
          <p:cNvSpPr>
            <a:spLocks noChangeArrowheads="1"/>
          </p:cNvSpPr>
          <p:nvPr/>
        </p:nvSpPr>
        <p:spPr bwMode="auto">
          <a:xfrm>
            <a:off x="2133600" y="4572000"/>
            <a:ext cx="6858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X</a:t>
            </a:r>
          </a:p>
        </p:txBody>
      </p:sp>
      <p:sp>
        <p:nvSpPr>
          <p:cNvPr id="31759" name="Rectangle 17"/>
          <p:cNvSpPr>
            <a:spLocks noChangeArrowheads="1"/>
          </p:cNvSpPr>
          <p:nvPr/>
        </p:nvSpPr>
        <p:spPr bwMode="auto">
          <a:xfrm>
            <a:off x="2819400" y="4572000"/>
            <a:ext cx="6858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B</a:t>
            </a:r>
          </a:p>
        </p:txBody>
      </p:sp>
      <p:sp>
        <p:nvSpPr>
          <p:cNvPr id="31760" name="Rectangle 18"/>
          <p:cNvSpPr>
            <a:spLocks noChangeArrowheads="1"/>
          </p:cNvSpPr>
          <p:nvPr/>
        </p:nvSpPr>
        <p:spPr bwMode="auto">
          <a:xfrm>
            <a:off x="1447800" y="5181600"/>
            <a:ext cx="6858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zh-CN" sz="2000" b="0">
              <a:latin typeface="Times" charset="0"/>
              <a:ea typeface="宋体" charset="-122"/>
            </a:endParaRPr>
          </a:p>
        </p:txBody>
      </p:sp>
      <p:sp>
        <p:nvSpPr>
          <p:cNvPr id="31761" name="Rectangle 19"/>
          <p:cNvSpPr>
            <a:spLocks noChangeArrowheads="1"/>
          </p:cNvSpPr>
          <p:nvPr/>
        </p:nvSpPr>
        <p:spPr bwMode="auto">
          <a:xfrm>
            <a:off x="2133600" y="5181600"/>
            <a:ext cx="6858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X</a:t>
            </a:r>
          </a:p>
        </p:txBody>
      </p:sp>
      <p:sp>
        <p:nvSpPr>
          <p:cNvPr id="31762" name="Rectangle 20"/>
          <p:cNvSpPr>
            <a:spLocks noChangeArrowheads="1"/>
          </p:cNvSpPr>
          <p:nvPr/>
        </p:nvSpPr>
        <p:spPr bwMode="auto">
          <a:xfrm>
            <a:off x="2819400" y="5181600"/>
            <a:ext cx="6858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zh-CN" sz="2000" b="0">
              <a:latin typeface="Times" charset="0"/>
              <a:ea typeface="宋体" charset="-122"/>
            </a:endParaRPr>
          </a:p>
        </p:txBody>
      </p:sp>
      <p:sp>
        <p:nvSpPr>
          <p:cNvPr id="31763" name="Rectangle 21"/>
          <p:cNvSpPr>
            <a:spLocks noChangeArrowheads="1"/>
          </p:cNvSpPr>
          <p:nvPr/>
        </p:nvSpPr>
        <p:spPr bwMode="auto">
          <a:xfrm>
            <a:off x="5029200" y="3200400"/>
            <a:ext cx="6858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A</a:t>
            </a:r>
          </a:p>
        </p:txBody>
      </p:sp>
      <p:sp>
        <p:nvSpPr>
          <p:cNvPr id="31764" name="Rectangle 22"/>
          <p:cNvSpPr>
            <a:spLocks noChangeArrowheads="1"/>
          </p:cNvSpPr>
          <p:nvPr/>
        </p:nvSpPr>
        <p:spPr bwMode="auto">
          <a:xfrm>
            <a:off x="5715000" y="3200400"/>
            <a:ext cx="6858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zh-CN" sz="2000" b="0">
              <a:latin typeface="Times" charset="0"/>
              <a:ea typeface="宋体" charset="-122"/>
            </a:endParaRPr>
          </a:p>
        </p:txBody>
      </p:sp>
      <p:sp>
        <p:nvSpPr>
          <p:cNvPr id="31765" name="Rectangle 23"/>
          <p:cNvSpPr>
            <a:spLocks noChangeArrowheads="1"/>
          </p:cNvSpPr>
          <p:nvPr/>
        </p:nvSpPr>
        <p:spPr bwMode="auto">
          <a:xfrm>
            <a:off x="6400800" y="3200400"/>
            <a:ext cx="6858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B</a:t>
            </a:r>
          </a:p>
        </p:txBody>
      </p:sp>
      <p:sp>
        <p:nvSpPr>
          <p:cNvPr id="31766" name="Rectangle 24"/>
          <p:cNvSpPr>
            <a:spLocks noChangeArrowheads="1"/>
          </p:cNvSpPr>
          <p:nvPr/>
        </p:nvSpPr>
        <p:spPr bwMode="auto">
          <a:xfrm>
            <a:off x="5029200" y="3886200"/>
            <a:ext cx="6858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A</a:t>
            </a:r>
          </a:p>
        </p:txBody>
      </p:sp>
      <p:sp>
        <p:nvSpPr>
          <p:cNvPr id="31767" name="Rectangle 25"/>
          <p:cNvSpPr>
            <a:spLocks noChangeArrowheads="1"/>
          </p:cNvSpPr>
          <p:nvPr/>
        </p:nvSpPr>
        <p:spPr bwMode="auto">
          <a:xfrm>
            <a:off x="5715000" y="3886200"/>
            <a:ext cx="13716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zh-CN" sz="2000" b="0">
              <a:latin typeface="Times" charset="0"/>
              <a:ea typeface="宋体" charset="-122"/>
            </a:endParaRPr>
          </a:p>
        </p:txBody>
      </p:sp>
      <p:sp>
        <p:nvSpPr>
          <p:cNvPr id="31768" name="Rectangle 26"/>
          <p:cNvSpPr>
            <a:spLocks noChangeArrowheads="1"/>
          </p:cNvSpPr>
          <p:nvPr/>
        </p:nvSpPr>
        <p:spPr bwMode="auto">
          <a:xfrm>
            <a:off x="5029200" y="4572000"/>
            <a:ext cx="13716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zh-CN" sz="2000" b="0">
              <a:latin typeface="Times" charset="0"/>
              <a:ea typeface="宋体" charset="-122"/>
            </a:endParaRPr>
          </a:p>
        </p:txBody>
      </p:sp>
      <p:sp>
        <p:nvSpPr>
          <p:cNvPr id="31769" name="Rectangle 27"/>
          <p:cNvSpPr>
            <a:spLocks noChangeArrowheads="1"/>
          </p:cNvSpPr>
          <p:nvPr/>
        </p:nvSpPr>
        <p:spPr bwMode="auto">
          <a:xfrm>
            <a:off x="6400800" y="4572000"/>
            <a:ext cx="6858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B</a:t>
            </a:r>
          </a:p>
        </p:txBody>
      </p:sp>
      <p:sp>
        <p:nvSpPr>
          <p:cNvPr id="31770" name="Rectangle 28"/>
          <p:cNvSpPr>
            <a:spLocks noChangeArrowheads="1"/>
          </p:cNvSpPr>
          <p:nvPr/>
        </p:nvSpPr>
        <p:spPr bwMode="auto">
          <a:xfrm>
            <a:off x="5029200" y="5181600"/>
            <a:ext cx="20574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zh-CN" sz="2000" b="0">
              <a:latin typeface="Times" charset="0"/>
              <a:ea typeface="宋体" charset="-122"/>
            </a:endParaRPr>
          </a:p>
        </p:txBody>
      </p:sp>
      <p:sp>
        <p:nvSpPr>
          <p:cNvPr id="31771" name="AutoShape 29"/>
          <p:cNvSpPr>
            <a:spLocks noChangeArrowheads="1"/>
          </p:cNvSpPr>
          <p:nvPr/>
        </p:nvSpPr>
        <p:spPr bwMode="auto">
          <a:xfrm>
            <a:off x="3733800" y="3276600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gradFill rotWithShape="1">
            <a:gsLst>
              <a:gs pos="0">
                <a:schemeClr val="accent1"/>
              </a:gs>
              <a:gs pos="100000">
                <a:srgbClr val="EAF6F7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31772" name="AutoShape 30"/>
          <p:cNvSpPr>
            <a:spLocks noChangeArrowheads="1"/>
          </p:cNvSpPr>
          <p:nvPr/>
        </p:nvSpPr>
        <p:spPr bwMode="auto">
          <a:xfrm>
            <a:off x="3733800" y="3886200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gradFill rotWithShape="1">
            <a:gsLst>
              <a:gs pos="0">
                <a:schemeClr val="accent1"/>
              </a:gs>
              <a:gs pos="100000">
                <a:srgbClr val="EAF6F7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31773" name="AutoShape 31"/>
          <p:cNvSpPr>
            <a:spLocks noChangeArrowheads="1"/>
          </p:cNvSpPr>
          <p:nvPr/>
        </p:nvSpPr>
        <p:spPr bwMode="auto">
          <a:xfrm>
            <a:off x="3733800" y="4572000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gradFill rotWithShape="1">
            <a:gsLst>
              <a:gs pos="0">
                <a:schemeClr val="accent1"/>
              </a:gs>
              <a:gs pos="100000">
                <a:srgbClr val="EAF6F7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31774" name="AutoShape 32"/>
          <p:cNvSpPr>
            <a:spLocks noChangeArrowheads="1"/>
          </p:cNvSpPr>
          <p:nvPr/>
        </p:nvSpPr>
        <p:spPr bwMode="auto">
          <a:xfrm>
            <a:off x="3733800" y="5181600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gradFill rotWithShape="1">
            <a:gsLst>
              <a:gs pos="0">
                <a:schemeClr val="accent1"/>
              </a:gs>
              <a:gs pos="100000">
                <a:srgbClr val="EAF6F7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31775" name="Rectangle 33"/>
          <p:cNvSpPr>
            <a:spLocks noChangeArrowheads="1"/>
          </p:cNvSpPr>
          <p:nvPr/>
        </p:nvSpPr>
        <p:spPr bwMode="auto">
          <a:xfrm>
            <a:off x="381000" y="2209800"/>
            <a:ext cx="6858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X</a:t>
            </a:r>
          </a:p>
        </p:txBody>
      </p:sp>
      <p:sp>
        <p:nvSpPr>
          <p:cNvPr id="31776" name="Text Box 34"/>
          <p:cNvSpPr txBox="1">
            <a:spLocks noChangeArrowheads="1"/>
          </p:cNvSpPr>
          <p:nvPr/>
        </p:nvSpPr>
        <p:spPr bwMode="auto">
          <a:xfrm>
            <a:off x="1219200" y="2209800"/>
            <a:ext cx="17160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要回收分区</a:t>
            </a:r>
          </a:p>
        </p:txBody>
      </p:sp>
      <p:sp>
        <p:nvSpPr>
          <p:cNvPr id="31777" name="Rectangle 35"/>
          <p:cNvSpPr>
            <a:spLocks noChangeArrowheads="1"/>
          </p:cNvSpPr>
          <p:nvPr/>
        </p:nvSpPr>
        <p:spPr bwMode="auto">
          <a:xfrm>
            <a:off x="3429000" y="2209800"/>
            <a:ext cx="6858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zh-CN" sz="2000" b="0">
              <a:latin typeface="Times" charset="0"/>
              <a:ea typeface="宋体" charset="-122"/>
            </a:endParaRPr>
          </a:p>
        </p:txBody>
      </p:sp>
      <p:sp>
        <p:nvSpPr>
          <p:cNvPr id="31778" name="Text Box 36"/>
          <p:cNvSpPr txBox="1">
            <a:spLocks noChangeArrowheads="1"/>
          </p:cNvSpPr>
          <p:nvPr/>
        </p:nvSpPr>
        <p:spPr bwMode="auto">
          <a:xfrm>
            <a:off x="4267200" y="2209800"/>
            <a:ext cx="17160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未分配分区</a:t>
            </a:r>
          </a:p>
        </p:txBody>
      </p:sp>
      <p:sp>
        <p:nvSpPr>
          <p:cNvPr id="31779" name="Text Box 37"/>
          <p:cNvSpPr txBox="1">
            <a:spLocks noChangeArrowheads="1"/>
          </p:cNvSpPr>
          <p:nvPr/>
        </p:nvSpPr>
        <p:spPr bwMode="auto">
          <a:xfrm>
            <a:off x="7086600" y="2209800"/>
            <a:ext cx="17160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已占用分区</a:t>
            </a:r>
          </a:p>
        </p:txBody>
      </p:sp>
      <p:sp>
        <p:nvSpPr>
          <p:cNvPr id="31780" name="Rectangle 38"/>
          <p:cNvSpPr>
            <a:spLocks noChangeArrowheads="1"/>
          </p:cNvSpPr>
          <p:nvPr/>
        </p:nvSpPr>
        <p:spPr bwMode="auto">
          <a:xfrm>
            <a:off x="6324600" y="2209800"/>
            <a:ext cx="6858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zh-CN" sz="2000" b="0">
              <a:latin typeface="Times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3581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>
                <a:solidFill>
                  <a:srgbClr val="3333CC"/>
                </a:solidFill>
              </a:rPr>
              <a:t>习题：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/>
              <a:t>	某系统采用</a:t>
            </a:r>
            <a:r>
              <a:rPr lang="zh-CN" altLang="en-US" sz="2400" smtClean="0">
                <a:solidFill>
                  <a:srgbClr val="3333CC"/>
                </a:solidFill>
              </a:rPr>
              <a:t>动态分区分配</a:t>
            </a:r>
            <a:r>
              <a:rPr lang="zh-CN" altLang="en-US" sz="2400" smtClean="0"/>
              <a:t>方式管理内存，内存空间为</a:t>
            </a:r>
            <a:r>
              <a:rPr lang="en-US" altLang="zh-CN" sz="2400" smtClean="0">
                <a:solidFill>
                  <a:srgbClr val="3333CC"/>
                </a:solidFill>
              </a:rPr>
              <a:t>640KB</a:t>
            </a:r>
            <a:r>
              <a:rPr lang="zh-CN" altLang="en-US" sz="2400" smtClean="0"/>
              <a:t>，</a:t>
            </a:r>
            <a:r>
              <a:rPr lang="zh-CN" altLang="en-US" sz="2400" smtClean="0">
                <a:solidFill>
                  <a:srgbClr val="3333CC"/>
                </a:solidFill>
              </a:rPr>
              <a:t>高端</a:t>
            </a:r>
            <a:r>
              <a:rPr lang="en-US" altLang="zh-CN" sz="2400" smtClean="0">
                <a:solidFill>
                  <a:srgbClr val="3333CC"/>
                </a:solidFill>
              </a:rPr>
              <a:t>40KB</a:t>
            </a:r>
            <a:r>
              <a:rPr lang="zh-CN" altLang="en-US" sz="2400" smtClean="0"/>
              <a:t>用来存放</a:t>
            </a:r>
            <a:r>
              <a:rPr lang="zh-CN" altLang="en-US" sz="2400" smtClean="0">
                <a:solidFill>
                  <a:srgbClr val="3333CC"/>
                </a:solidFill>
              </a:rPr>
              <a:t>操作系统</a:t>
            </a:r>
            <a:r>
              <a:rPr lang="zh-CN" altLang="en-US" sz="2400" smtClean="0"/>
              <a:t>。在内存分配时，系统</a:t>
            </a:r>
            <a:r>
              <a:rPr lang="zh-CN" altLang="en-US" sz="2400" smtClean="0">
                <a:solidFill>
                  <a:srgbClr val="3333CC"/>
                </a:solidFill>
              </a:rPr>
              <a:t>优先使用空闲区低端的空间</a:t>
            </a:r>
            <a:r>
              <a:rPr lang="zh-CN" altLang="en-US" sz="2400" smtClean="0"/>
              <a:t>。对右侧的请求序列：请分别画图表示出使用</a:t>
            </a:r>
            <a:r>
              <a:rPr lang="zh-CN" altLang="en-US" sz="2400" smtClean="0">
                <a:solidFill>
                  <a:srgbClr val="3333CC"/>
                </a:solidFill>
              </a:rPr>
              <a:t>首次适应算法</a:t>
            </a:r>
            <a:r>
              <a:rPr lang="zh-CN" altLang="en-US" sz="2400" smtClean="0"/>
              <a:t>和</a:t>
            </a:r>
            <a:r>
              <a:rPr lang="zh-CN" altLang="en-US" sz="2400" smtClean="0">
                <a:solidFill>
                  <a:srgbClr val="3333CC"/>
                </a:solidFill>
              </a:rPr>
              <a:t>最佳适应算法</a:t>
            </a:r>
            <a:r>
              <a:rPr lang="zh-CN" altLang="en-US" sz="2400" smtClean="0"/>
              <a:t>进行内存分配和回收后，内存的实际使用情况。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310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4.3.3  </a:t>
            </a:r>
            <a:r>
              <a:rPr lang="zh-CN" altLang="en-US" sz="2400">
                <a:latin typeface="楷体_GB2312" pitchFamily="49" charset="-122"/>
              </a:rPr>
              <a:t>动态分区分配</a:t>
            </a:r>
            <a:endParaRPr lang="zh-CN" altLang="en-US" sz="2800">
              <a:latin typeface="Times New Roman" pitchFamily="18" charset="0"/>
              <a:ea typeface="宋体" charset="-122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4.3 </a:t>
            </a:r>
            <a:r>
              <a:rPr kumimoji="0" lang="zh-CN" altLang="en-US">
                <a:solidFill>
                  <a:schemeClr val="bg1"/>
                </a:solidFill>
              </a:rPr>
              <a:t>连续分配方式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4114800" y="2057400"/>
            <a:ext cx="609600" cy="2895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114800" y="2057400"/>
            <a:ext cx="609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Times" charset="0"/>
                <a:ea typeface="宋体" charset="-122"/>
              </a:rPr>
              <a:t>OS</a:t>
            </a:r>
          </a:p>
        </p:txBody>
      </p:sp>
      <p:sp>
        <p:nvSpPr>
          <p:cNvPr id="541703" name="Rectangle 7"/>
          <p:cNvSpPr>
            <a:spLocks noChangeArrowheads="1"/>
          </p:cNvSpPr>
          <p:nvPr/>
        </p:nvSpPr>
        <p:spPr bwMode="auto">
          <a:xfrm>
            <a:off x="4114800" y="4572000"/>
            <a:ext cx="6096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Times" charset="0"/>
                <a:ea typeface="宋体" charset="-122"/>
              </a:rPr>
              <a:t>1</a:t>
            </a: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5791200" y="1447800"/>
            <a:ext cx="312420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2400"/>
              <a:t>进程</a:t>
            </a:r>
            <a:r>
              <a:rPr kumimoji="0" lang="en-US" altLang="zh-CN" sz="2400"/>
              <a:t>1</a:t>
            </a:r>
            <a:r>
              <a:rPr kumimoji="0" lang="zh-CN" altLang="en-US" sz="2400"/>
              <a:t>申请</a:t>
            </a:r>
            <a:r>
              <a:rPr kumimoji="0" lang="en-US" altLang="zh-CN" sz="2400"/>
              <a:t>130KB</a:t>
            </a:r>
            <a:r>
              <a:rPr kumimoji="0" lang="zh-CN" altLang="en-US" sz="2400"/>
              <a:t>；</a:t>
            </a:r>
          </a:p>
          <a:p>
            <a:pPr eaLnBrk="1" hangingPunct="1">
              <a:buFontTx/>
              <a:buNone/>
            </a:pPr>
            <a:r>
              <a:rPr kumimoji="0" lang="zh-CN" altLang="en-US" sz="2400"/>
              <a:t>进程</a:t>
            </a:r>
            <a:r>
              <a:rPr kumimoji="0" lang="en-US" altLang="zh-CN" sz="2400"/>
              <a:t>2</a:t>
            </a:r>
            <a:r>
              <a:rPr kumimoji="0" lang="zh-CN" altLang="en-US" sz="2400"/>
              <a:t>申请</a:t>
            </a:r>
            <a:r>
              <a:rPr kumimoji="0" lang="en-US" altLang="zh-CN" sz="2400"/>
              <a:t>60KB</a:t>
            </a:r>
            <a:r>
              <a:rPr kumimoji="0" lang="zh-CN" altLang="en-US" sz="2400"/>
              <a:t>；</a:t>
            </a:r>
          </a:p>
          <a:p>
            <a:pPr eaLnBrk="1" hangingPunct="1">
              <a:buFontTx/>
              <a:buNone/>
            </a:pPr>
            <a:r>
              <a:rPr kumimoji="0" lang="zh-CN" altLang="en-US" sz="2400"/>
              <a:t>进程</a:t>
            </a:r>
            <a:r>
              <a:rPr kumimoji="0" lang="en-US" altLang="zh-CN" sz="2400"/>
              <a:t>3</a:t>
            </a:r>
            <a:r>
              <a:rPr kumimoji="0" lang="zh-CN" altLang="en-US" sz="2400"/>
              <a:t>申请</a:t>
            </a:r>
            <a:r>
              <a:rPr kumimoji="0" lang="en-US" altLang="zh-CN" sz="2400"/>
              <a:t>100KB</a:t>
            </a:r>
            <a:r>
              <a:rPr kumimoji="0" lang="zh-CN" altLang="en-US" sz="2400"/>
              <a:t>；</a:t>
            </a:r>
          </a:p>
          <a:p>
            <a:pPr eaLnBrk="1" hangingPunct="1">
              <a:buFontTx/>
              <a:buNone/>
            </a:pPr>
            <a:r>
              <a:rPr kumimoji="0" lang="zh-CN" altLang="en-US" sz="2400"/>
              <a:t>进程</a:t>
            </a:r>
            <a:r>
              <a:rPr kumimoji="0" lang="en-US" altLang="zh-CN" sz="2400"/>
              <a:t>2</a:t>
            </a:r>
            <a:r>
              <a:rPr kumimoji="0" lang="zh-CN" altLang="en-US" sz="2400"/>
              <a:t>释放</a:t>
            </a:r>
            <a:r>
              <a:rPr kumimoji="0" lang="en-US" altLang="zh-CN" sz="2400"/>
              <a:t>60KB</a:t>
            </a:r>
            <a:r>
              <a:rPr kumimoji="0" lang="zh-CN" altLang="en-US" sz="2400"/>
              <a:t>；</a:t>
            </a:r>
          </a:p>
          <a:p>
            <a:pPr eaLnBrk="1" hangingPunct="1">
              <a:buFontTx/>
              <a:buNone/>
            </a:pPr>
            <a:r>
              <a:rPr kumimoji="0" lang="zh-CN" altLang="en-US" sz="2400"/>
              <a:t>进程</a:t>
            </a:r>
            <a:r>
              <a:rPr kumimoji="0" lang="en-US" altLang="zh-CN" sz="2400"/>
              <a:t>4</a:t>
            </a:r>
            <a:r>
              <a:rPr kumimoji="0" lang="zh-CN" altLang="en-US" sz="2400"/>
              <a:t>申请</a:t>
            </a:r>
            <a:r>
              <a:rPr kumimoji="0" lang="en-US" altLang="zh-CN" sz="2400"/>
              <a:t>200KB</a:t>
            </a:r>
            <a:r>
              <a:rPr kumimoji="0" lang="zh-CN" altLang="en-US" sz="2400"/>
              <a:t>；</a:t>
            </a:r>
          </a:p>
          <a:p>
            <a:pPr eaLnBrk="1" hangingPunct="1">
              <a:buFontTx/>
              <a:buNone/>
            </a:pPr>
            <a:r>
              <a:rPr kumimoji="0" lang="zh-CN" altLang="en-US" sz="2400"/>
              <a:t>进程</a:t>
            </a:r>
            <a:r>
              <a:rPr kumimoji="0" lang="en-US" altLang="zh-CN" sz="2400"/>
              <a:t>3</a:t>
            </a:r>
            <a:r>
              <a:rPr kumimoji="0" lang="zh-CN" altLang="en-US" sz="2400"/>
              <a:t>释放</a:t>
            </a:r>
            <a:r>
              <a:rPr kumimoji="0" lang="en-US" altLang="zh-CN" sz="2400"/>
              <a:t>100KB</a:t>
            </a:r>
            <a:r>
              <a:rPr kumimoji="0" lang="zh-CN" altLang="en-US" sz="2400"/>
              <a:t>；</a:t>
            </a:r>
          </a:p>
          <a:p>
            <a:pPr eaLnBrk="1" hangingPunct="1">
              <a:buFontTx/>
              <a:buNone/>
            </a:pPr>
            <a:r>
              <a:rPr kumimoji="0" lang="zh-CN" altLang="en-US" sz="2400"/>
              <a:t>进程</a:t>
            </a:r>
            <a:r>
              <a:rPr kumimoji="0" lang="en-US" altLang="zh-CN" sz="2400"/>
              <a:t>1</a:t>
            </a:r>
            <a:r>
              <a:rPr kumimoji="0" lang="zh-CN" altLang="en-US" sz="2400"/>
              <a:t>释放</a:t>
            </a:r>
            <a:r>
              <a:rPr kumimoji="0" lang="en-US" altLang="zh-CN" sz="2400"/>
              <a:t>130KB</a:t>
            </a:r>
            <a:r>
              <a:rPr kumimoji="0" lang="zh-CN" altLang="en-US" sz="2400"/>
              <a:t>；</a:t>
            </a:r>
          </a:p>
          <a:p>
            <a:pPr eaLnBrk="1" hangingPunct="1">
              <a:buFontTx/>
              <a:buNone/>
            </a:pPr>
            <a:r>
              <a:rPr kumimoji="0" lang="zh-CN" altLang="en-US" sz="2400"/>
              <a:t>进程</a:t>
            </a:r>
            <a:r>
              <a:rPr kumimoji="0" lang="en-US" altLang="zh-CN" sz="2400"/>
              <a:t>5</a:t>
            </a:r>
            <a:r>
              <a:rPr kumimoji="0" lang="zh-CN" altLang="en-US" sz="2400"/>
              <a:t>申请</a:t>
            </a:r>
            <a:r>
              <a:rPr kumimoji="0" lang="en-US" altLang="zh-CN" sz="2400"/>
              <a:t>140KB</a:t>
            </a:r>
            <a:r>
              <a:rPr kumimoji="0" lang="zh-CN" altLang="en-US" sz="2400"/>
              <a:t>；</a:t>
            </a:r>
          </a:p>
          <a:p>
            <a:pPr eaLnBrk="1" hangingPunct="1">
              <a:buFontTx/>
              <a:buNone/>
            </a:pPr>
            <a:r>
              <a:rPr kumimoji="0" lang="zh-CN" altLang="en-US" sz="2400"/>
              <a:t>进程</a:t>
            </a:r>
            <a:r>
              <a:rPr kumimoji="0" lang="en-US" altLang="zh-CN" sz="2400"/>
              <a:t>6</a:t>
            </a:r>
            <a:r>
              <a:rPr kumimoji="0" lang="zh-CN" altLang="en-US" sz="2400"/>
              <a:t>申请</a:t>
            </a:r>
            <a:r>
              <a:rPr kumimoji="0" lang="en-US" altLang="zh-CN" sz="2400"/>
              <a:t>60KB</a:t>
            </a:r>
            <a:r>
              <a:rPr kumimoji="0" lang="zh-CN" altLang="en-US" sz="2400"/>
              <a:t>；</a:t>
            </a:r>
          </a:p>
          <a:p>
            <a:pPr eaLnBrk="1" hangingPunct="1">
              <a:buFontTx/>
              <a:buNone/>
            </a:pPr>
            <a:r>
              <a:rPr kumimoji="0" lang="zh-CN" altLang="en-US" sz="2400"/>
              <a:t>进程</a:t>
            </a:r>
            <a:r>
              <a:rPr kumimoji="0" lang="en-US" altLang="zh-CN" sz="2400"/>
              <a:t>7</a:t>
            </a:r>
            <a:r>
              <a:rPr kumimoji="0" lang="zh-CN" altLang="en-US" sz="2400"/>
              <a:t>申请</a:t>
            </a:r>
            <a:r>
              <a:rPr kumimoji="0" lang="en-US" altLang="zh-CN" sz="2400"/>
              <a:t>50KB</a:t>
            </a:r>
            <a:r>
              <a:rPr kumimoji="0" lang="zh-CN" altLang="en-US" sz="2400"/>
              <a:t>；</a:t>
            </a:r>
          </a:p>
          <a:p>
            <a:pPr eaLnBrk="1" hangingPunct="1">
              <a:buFontTx/>
              <a:buNone/>
            </a:pPr>
            <a:r>
              <a:rPr kumimoji="0" lang="zh-CN" altLang="en-US" sz="2400"/>
              <a:t>进程</a:t>
            </a:r>
            <a:r>
              <a:rPr kumimoji="0" lang="en-US" altLang="zh-CN" sz="2400"/>
              <a:t>6</a:t>
            </a:r>
            <a:r>
              <a:rPr kumimoji="0" lang="zh-CN" altLang="en-US" sz="2400"/>
              <a:t>释放</a:t>
            </a:r>
            <a:r>
              <a:rPr kumimoji="0" lang="en-US" altLang="zh-CN" sz="2400"/>
              <a:t>60KB</a:t>
            </a:r>
            <a:r>
              <a:rPr kumimoji="0" lang="zh-CN" altLang="en-US" sz="2400"/>
              <a:t>；</a:t>
            </a:r>
          </a:p>
        </p:txBody>
      </p:sp>
      <p:sp>
        <p:nvSpPr>
          <p:cNvPr id="32777" name="Text Box 10"/>
          <p:cNvSpPr txBox="1">
            <a:spLocks noChangeArrowheads="1"/>
          </p:cNvSpPr>
          <p:nvPr/>
        </p:nvSpPr>
        <p:spPr bwMode="auto">
          <a:xfrm>
            <a:off x="4708525" y="4746625"/>
            <a:ext cx="3540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32778" name="Text Box 11"/>
          <p:cNvSpPr txBox="1">
            <a:spLocks noChangeArrowheads="1"/>
          </p:cNvSpPr>
          <p:nvPr/>
        </p:nvSpPr>
        <p:spPr bwMode="auto">
          <a:xfrm>
            <a:off x="4724400" y="1866900"/>
            <a:ext cx="792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/>
              <a:t>640K</a:t>
            </a:r>
          </a:p>
        </p:txBody>
      </p:sp>
      <p:sp>
        <p:nvSpPr>
          <p:cNvPr id="32779" name="Text Box 12"/>
          <p:cNvSpPr txBox="1">
            <a:spLocks noChangeArrowheads="1"/>
          </p:cNvSpPr>
          <p:nvPr/>
        </p:nvSpPr>
        <p:spPr bwMode="auto">
          <a:xfrm>
            <a:off x="4724400" y="2178050"/>
            <a:ext cx="792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/>
              <a:t>600K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“</a:t>
            </a:r>
            <a:r>
              <a:rPr lang="en-US" altLang="zh-CN" smtClean="0">
                <a:latin typeface="楷体_GB2312" pitchFamily="49" charset="-122"/>
              </a:rPr>
              <a:t>64K</a:t>
            </a:r>
            <a:r>
              <a:rPr lang="zh-CN" altLang="en-US" smtClean="0">
                <a:latin typeface="楷体_GB2312" pitchFamily="49" charset="-122"/>
              </a:rPr>
              <a:t>内存空间即可以满足所有人的内存需要</a:t>
            </a:r>
            <a:r>
              <a:rPr lang="zh-CN" altLang="en-US" smtClean="0"/>
              <a:t>”</a:t>
            </a:r>
            <a:endParaRPr lang="zh-CN" altLang="en-US" smtClean="0">
              <a:latin typeface="楷体_GB2312" pitchFamily="49" charset="-122"/>
            </a:endParaRPr>
          </a:p>
          <a:p>
            <a:pPr algn="r" eaLnBrk="1" hangingPunct="1">
              <a:buFontTx/>
              <a:buNone/>
            </a:pPr>
            <a:r>
              <a:rPr lang="en-US" altLang="zh-CN" smtClean="0">
                <a:latin typeface="楷体_GB2312" pitchFamily="49" charset="-122"/>
              </a:rPr>
              <a:t>--</a:t>
            </a:r>
            <a:r>
              <a:rPr lang="zh-CN" altLang="en-US" smtClean="0">
                <a:latin typeface="楷体_GB2312" pitchFamily="49" charset="-122"/>
              </a:rPr>
              <a:t>比尔</a:t>
            </a:r>
            <a:r>
              <a:rPr lang="en-US" altLang="zh-CN" smtClean="0"/>
              <a:t>·</a:t>
            </a:r>
            <a:r>
              <a:rPr lang="zh-CN" altLang="en-US" smtClean="0">
                <a:latin typeface="楷体_GB2312" pitchFamily="49" charset="-122"/>
              </a:rPr>
              <a:t>盖茨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183187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latin typeface="Times New Roman" pitchFamily="18" charset="0"/>
              </a:rPr>
              <a:t>伙伴系统规定，无论已分配分区或空闲分区，其大小均为</a:t>
            </a:r>
            <a:r>
              <a:rPr lang="en-US" altLang="zh-CN" sz="2400" smtClean="0">
                <a:latin typeface="Times New Roman" pitchFamily="18" charset="0"/>
              </a:rPr>
              <a:t>2</a:t>
            </a:r>
            <a:r>
              <a:rPr lang="zh-CN" altLang="en-US" sz="2400" smtClean="0">
                <a:latin typeface="Times New Roman" pitchFamily="18" charset="0"/>
              </a:rPr>
              <a:t>的</a:t>
            </a:r>
            <a:r>
              <a:rPr lang="en-US" altLang="zh-CN" sz="2400" smtClean="0">
                <a:latin typeface="Times New Roman" pitchFamily="18" charset="0"/>
              </a:rPr>
              <a:t>k</a:t>
            </a:r>
            <a:r>
              <a:rPr lang="zh-CN" altLang="en-US" sz="2400" smtClean="0">
                <a:latin typeface="Times New Roman" pitchFamily="18" charset="0"/>
              </a:rPr>
              <a:t>次幂，</a:t>
            </a:r>
            <a:r>
              <a:rPr lang="en-US" altLang="zh-CN" sz="2400" smtClean="0">
                <a:latin typeface="Times New Roman" pitchFamily="18" charset="0"/>
              </a:rPr>
              <a:t>k</a:t>
            </a:r>
            <a:r>
              <a:rPr lang="zh-CN" altLang="en-US" sz="2400" smtClean="0">
                <a:latin typeface="Times New Roman" pitchFamily="18" charset="0"/>
              </a:rPr>
              <a:t>为整数，</a:t>
            </a:r>
            <a:r>
              <a:rPr lang="en-US" altLang="zh-CN" sz="2400" i="1" smtClean="0">
                <a:latin typeface="Times New Roman" pitchFamily="18" charset="0"/>
              </a:rPr>
              <a:t>l</a:t>
            </a:r>
            <a:r>
              <a:rPr lang="en-US" altLang="zh-CN" sz="2400" smtClean="0">
                <a:latin typeface="Times New Roman" pitchFamily="18" charset="0"/>
              </a:rPr>
              <a:t>≤k≤m</a:t>
            </a:r>
            <a:r>
              <a:rPr lang="zh-CN" altLang="en-US" sz="2400" smtClean="0">
                <a:latin typeface="Times New Roman" pitchFamily="18" charset="0"/>
              </a:rPr>
              <a:t>，其中：</a:t>
            </a:r>
            <a:r>
              <a:rPr lang="en-US" altLang="zh-CN" sz="2400" smtClean="0">
                <a:latin typeface="Times New Roman" pitchFamily="18" charset="0"/>
              </a:rPr>
              <a:t>2</a:t>
            </a:r>
            <a:r>
              <a:rPr lang="en-US" altLang="zh-CN" sz="2400" i="1" baseline="30000" smtClean="0">
                <a:latin typeface="Times New Roman" pitchFamily="18" charset="0"/>
              </a:rPr>
              <a:t>l</a:t>
            </a:r>
            <a:r>
              <a:rPr lang="zh-CN" altLang="en-US" sz="2400" smtClean="0">
                <a:latin typeface="Times New Roman" pitchFamily="18" charset="0"/>
              </a:rPr>
              <a:t>表示分配的最小分区的大小，</a:t>
            </a:r>
            <a:r>
              <a:rPr lang="en-US" altLang="zh-CN" sz="2400" smtClean="0">
                <a:latin typeface="Times New Roman" pitchFamily="18" charset="0"/>
              </a:rPr>
              <a:t>2</a:t>
            </a:r>
            <a:r>
              <a:rPr lang="en-US" altLang="zh-CN" sz="2400" baseline="30000" smtClean="0">
                <a:latin typeface="Times New Roman" pitchFamily="18" charset="0"/>
              </a:rPr>
              <a:t>m</a:t>
            </a:r>
            <a:r>
              <a:rPr lang="zh-CN" altLang="en-US" sz="2400" smtClean="0">
                <a:latin typeface="Times New Roman" pitchFamily="18" charset="0"/>
              </a:rPr>
              <a:t>表示分配的最大分区的大小，通常</a:t>
            </a:r>
            <a:r>
              <a:rPr lang="en-US" altLang="zh-CN" sz="2400" smtClean="0">
                <a:latin typeface="Times New Roman" pitchFamily="18" charset="0"/>
              </a:rPr>
              <a:t>2</a:t>
            </a:r>
            <a:r>
              <a:rPr lang="en-US" altLang="zh-CN" sz="2400" baseline="30000" smtClean="0">
                <a:latin typeface="Times New Roman" pitchFamily="18" charset="0"/>
              </a:rPr>
              <a:t>m</a:t>
            </a:r>
            <a:r>
              <a:rPr lang="zh-CN" altLang="en-US" sz="2400" smtClean="0">
                <a:latin typeface="Times New Roman" pitchFamily="18" charset="0"/>
              </a:rPr>
              <a:t>是整个可分配内存的大小。</a:t>
            </a:r>
          </a:p>
          <a:p>
            <a:pPr eaLnBrk="1" hangingPunct="1"/>
            <a:r>
              <a:rPr lang="zh-CN" altLang="en-US" sz="2400" smtClean="0">
                <a:latin typeface="Times New Roman" pitchFamily="18" charset="0"/>
              </a:rPr>
              <a:t>不同大小的空闲分区形成了</a:t>
            </a:r>
            <a:r>
              <a:rPr lang="en-US" altLang="zh-CN" sz="2400" smtClean="0">
                <a:latin typeface="Times New Roman" pitchFamily="18" charset="0"/>
              </a:rPr>
              <a:t>k</a:t>
            </a:r>
            <a:r>
              <a:rPr lang="zh-CN" altLang="en-US" sz="2400" smtClean="0">
                <a:latin typeface="Times New Roman" pitchFamily="18" charset="0"/>
              </a:rPr>
              <a:t>个空闲分区链表</a:t>
            </a:r>
          </a:p>
          <a:p>
            <a:pPr eaLnBrk="1" hangingPunct="1"/>
            <a:r>
              <a:rPr lang="zh-CN" altLang="en-US" sz="2400" smtClean="0">
                <a:latin typeface="Times New Roman" pitchFamily="18" charset="0"/>
              </a:rPr>
              <a:t>当需要为进程分配一个长度为</a:t>
            </a:r>
            <a:r>
              <a:rPr lang="en-US" altLang="zh-CN" sz="2400" smtClean="0">
                <a:latin typeface="Times New Roman" pitchFamily="18" charset="0"/>
              </a:rPr>
              <a:t>n</a:t>
            </a:r>
            <a:r>
              <a:rPr lang="zh-CN" altLang="en-US" sz="2400" smtClean="0">
                <a:latin typeface="Times New Roman" pitchFamily="18" charset="0"/>
              </a:rPr>
              <a:t>的存储空间时，首先计算一个</a:t>
            </a:r>
            <a:r>
              <a:rPr lang="en-US" altLang="zh-CN" sz="2400" smtClean="0">
                <a:latin typeface="Times New Roman" pitchFamily="18" charset="0"/>
              </a:rPr>
              <a:t>i</a:t>
            </a:r>
            <a:r>
              <a:rPr lang="zh-CN" altLang="en-US" sz="2400" smtClean="0">
                <a:latin typeface="Times New Roman" pitchFamily="18" charset="0"/>
              </a:rPr>
              <a:t>值，使</a:t>
            </a:r>
            <a:r>
              <a:rPr lang="en-US" altLang="zh-CN" sz="2400" smtClean="0">
                <a:latin typeface="Times New Roman" pitchFamily="18" charset="0"/>
              </a:rPr>
              <a:t>2</a:t>
            </a:r>
            <a:r>
              <a:rPr lang="en-US" altLang="zh-CN" sz="2400" baseline="30000" smtClean="0">
                <a:latin typeface="Times New Roman" pitchFamily="18" charset="0"/>
              </a:rPr>
              <a:t>i</a:t>
            </a:r>
            <a:r>
              <a:rPr lang="zh-CN" altLang="en-US" sz="2400" baseline="30000" smtClean="0">
                <a:latin typeface="Times New Roman" pitchFamily="18" charset="0"/>
              </a:rPr>
              <a:t>－</a:t>
            </a:r>
            <a:r>
              <a:rPr lang="en-US" altLang="zh-CN" sz="2400" baseline="30000" smtClean="0">
                <a:latin typeface="Times New Roman" pitchFamily="18" charset="0"/>
              </a:rPr>
              <a:t>1</a:t>
            </a:r>
            <a:r>
              <a:rPr lang="en-US" altLang="zh-CN" sz="2400" smtClean="0">
                <a:latin typeface="Times New Roman" pitchFamily="18" charset="0"/>
              </a:rPr>
              <a:t>&lt;n≤2</a:t>
            </a:r>
            <a:r>
              <a:rPr lang="en-US" altLang="zh-CN" sz="2400" baseline="30000" smtClean="0">
                <a:latin typeface="Times New Roman" pitchFamily="18" charset="0"/>
              </a:rPr>
              <a:t>i</a:t>
            </a:r>
            <a:r>
              <a:rPr lang="zh-CN" altLang="en-US" sz="2400" smtClean="0">
                <a:latin typeface="Times New Roman" pitchFamily="18" charset="0"/>
              </a:rPr>
              <a:t>，然后在空闲分区大小为</a:t>
            </a:r>
            <a:r>
              <a:rPr lang="en-US" altLang="zh-CN" sz="2400" smtClean="0">
                <a:latin typeface="Times New Roman" pitchFamily="18" charset="0"/>
              </a:rPr>
              <a:t>2</a:t>
            </a:r>
            <a:r>
              <a:rPr lang="en-US" altLang="zh-CN" sz="2400" baseline="30000" smtClean="0">
                <a:latin typeface="Times New Roman" pitchFamily="18" charset="0"/>
              </a:rPr>
              <a:t>i</a:t>
            </a:r>
            <a:r>
              <a:rPr lang="zh-CN" altLang="en-US" sz="2400" smtClean="0">
                <a:latin typeface="Times New Roman" pitchFamily="18" charset="0"/>
              </a:rPr>
              <a:t>的空闲分区链表中查找。若找到，即把该空闲分区分配给进程。否则，表明长度为</a:t>
            </a:r>
            <a:r>
              <a:rPr lang="en-US" altLang="zh-CN" sz="2400" smtClean="0">
                <a:latin typeface="Times New Roman" pitchFamily="18" charset="0"/>
              </a:rPr>
              <a:t>2</a:t>
            </a:r>
            <a:r>
              <a:rPr lang="en-US" altLang="zh-CN" sz="2400" baseline="30000" smtClean="0">
                <a:latin typeface="Times New Roman" pitchFamily="18" charset="0"/>
              </a:rPr>
              <a:t>i</a:t>
            </a:r>
            <a:r>
              <a:rPr lang="zh-CN" altLang="en-US" sz="2400" smtClean="0">
                <a:latin typeface="Times New Roman" pitchFamily="18" charset="0"/>
              </a:rPr>
              <a:t>的空闲分区已经耗尽，则在分区大小为</a:t>
            </a:r>
            <a:r>
              <a:rPr lang="en-US" altLang="zh-CN" sz="2400" smtClean="0">
                <a:latin typeface="Times New Roman" pitchFamily="18" charset="0"/>
              </a:rPr>
              <a:t>2</a:t>
            </a:r>
            <a:r>
              <a:rPr lang="en-US" altLang="zh-CN" sz="2400" baseline="30000" smtClean="0">
                <a:latin typeface="Times New Roman" pitchFamily="18" charset="0"/>
              </a:rPr>
              <a:t>i</a:t>
            </a:r>
            <a:r>
              <a:rPr lang="zh-CN" altLang="en-US" sz="2400" baseline="30000" smtClean="0">
                <a:latin typeface="Times New Roman" pitchFamily="18" charset="0"/>
              </a:rPr>
              <a:t>＋</a:t>
            </a:r>
            <a:r>
              <a:rPr lang="en-US" altLang="zh-CN" sz="2400" baseline="30000" smtClean="0">
                <a:latin typeface="Times New Roman" pitchFamily="18" charset="0"/>
              </a:rPr>
              <a:t>1</a:t>
            </a:r>
            <a:r>
              <a:rPr lang="zh-CN" altLang="en-US" sz="2400" smtClean="0">
                <a:latin typeface="Times New Roman" pitchFamily="18" charset="0"/>
              </a:rPr>
              <a:t>的空闲分区链表中寻找。若存在</a:t>
            </a:r>
            <a:r>
              <a:rPr lang="en-US" altLang="zh-CN" sz="2400" smtClean="0">
                <a:latin typeface="Times New Roman" pitchFamily="18" charset="0"/>
              </a:rPr>
              <a:t>2</a:t>
            </a:r>
            <a:r>
              <a:rPr lang="en-US" altLang="zh-CN" sz="2400" baseline="30000" smtClean="0">
                <a:latin typeface="Times New Roman" pitchFamily="18" charset="0"/>
              </a:rPr>
              <a:t>i</a:t>
            </a:r>
            <a:r>
              <a:rPr lang="zh-CN" altLang="en-US" sz="2400" baseline="30000" smtClean="0">
                <a:latin typeface="Times New Roman" pitchFamily="18" charset="0"/>
              </a:rPr>
              <a:t>＋</a:t>
            </a:r>
            <a:r>
              <a:rPr lang="en-US" altLang="zh-CN" sz="2400" baseline="30000" smtClean="0">
                <a:latin typeface="Times New Roman" pitchFamily="18" charset="0"/>
              </a:rPr>
              <a:t>1</a:t>
            </a:r>
            <a:r>
              <a:rPr lang="zh-CN" altLang="en-US" sz="2400" smtClean="0">
                <a:latin typeface="Times New Roman" pitchFamily="18" charset="0"/>
              </a:rPr>
              <a:t>的一个空闲分区，则把该空闲分区分为相等的两个分区，这两个分区称为一对伙伴，其中的一个分区用于分配，而把另一个加入分区大小为</a:t>
            </a:r>
            <a:r>
              <a:rPr lang="en-US" altLang="zh-CN" sz="2400" smtClean="0">
                <a:latin typeface="Times New Roman" pitchFamily="18" charset="0"/>
              </a:rPr>
              <a:t>2</a:t>
            </a:r>
            <a:r>
              <a:rPr lang="en-US" altLang="zh-CN" sz="2400" baseline="30000" smtClean="0">
                <a:latin typeface="Times New Roman" pitchFamily="18" charset="0"/>
              </a:rPr>
              <a:t>i</a:t>
            </a:r>
            <a:r>
              <a:rPr lang="zh-CN" altLang="en-US" sz="2400" smtClean="0">
                <a:latin typeface="Times New Roman" pitchFamily="18" charset="0"/>
              </a:rPr>
              <a:t>的空闲分区链表中。</a:t>
            </a:r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457200" y="914400"/>
            <a:ext cx="248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4.3.4  </a:t>
            </a:r>
            <a:r>
              <a:rPr lang="zh-CN" altLang="en-US" sz="2400">
                <a:latin typeface="楷体_GB2312" pitchFamily="49" charset="-122"/>
              </a:rPr>
              <a:t>伙伴系统</a:t>
            </a:r>
            <a:endParaRPr lang="zh-CN" altLang="en-US" sz="2800">
              <a:latin typeface="Times New Roman" pitchFamily="18" charset="0"/>
              <a:ea typeface="宋体" charset="-122"/>
            </a:endParaRPr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4.3 </a:t>
            </a:r>
            <a:r>
              <a:rPr kumimoji="0" lang="zh-CN" altLang="en-US">
                <a:solidFill>
                  <a:schemeClr val="bg1"/>
                </a:solidFill>
              </a:rPr>
              <a:t>连续分配方式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4"/>
          <p:cNvGraphicFramePr>
            <a:graphicFrameLocks noChangeAspect="1"/>
          </p:cNvGraphicFramePr>
          <p:nvPr/>
        </p:nvGraphicFramePr>
        <p:xfrm>
          <a:off x="1905000" y="2203450"/>
          <a:ext cx="4953000" cy="465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r:id="rId3" imgW="2059463" imgH="1937193" progId="Visio.Drawing.4">
                  <p:embed/>
                </p:oleObj>
              </mc:Choice>
              <mc:Fallback>
                <p:oleObj r:id="rId3" imgW="2059463" imgH="1937193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03450"/>
                        <a:ext cx="4953000" cy="465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 Box 6"/>
          <p:cNvSpPr txBox="1">
            <a:spLocks noChangeArrowheads="1"/>
          </p:cNvSpPr>
          <p:nvPr/>
        </p:nvSpPr>
        <p:spPr bwMode="auto">
          <a:xfrm>
            <a:off x="457200" y="933450"/>
            <a:ext cx="339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5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5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4.3.6 可重定位分区分配</a:t>
            </a:r>
            <a:endParaRPr lang="zh-CN" altLang="en-US" sz="2400"/>
          </a:p>
        </p:txBody>
      </p:sp>
      <p:sp>
        <p:nvSpPr>
          <p:cNvPr id="34820" name="Rectangle 7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5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5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4.3 </a:t>
            </a:r>
            <a:r>
              <a:rPr kumimoji="0" lang="zh-CN" altLang="en-US">
                <a:solidFill>
                  <a:schemeClr val="bg1"/>
                </a:solidFill>
              </a:rPr>
              <a:t>连续分配方式</a:t>
            </a:r>
          </a:p>
        </p:txBody>
      </p:sp>
      <p:sp>
        <p:nvSpPr>
          <p:cNvPr id="34821" name="Rectangle 9"/>
          <p:cNvSpPr>
            <a:spLocks noChangeArrowheads="1"/>
          </p:cNvSpPr>
          <p:nvPr/>
        </p:nvSpPr>
        <p:spPr bwMode="auto">
          <a:xfrm>
            <a:off x="609600" y="1585913"/>
            <a:ext cx="30972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5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5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1. </a:t>
            </a:r>
            <a:r>
              <a:rPr lang="zh-CN" altLang="en-US" sz="2400">
                <a:latin typeface="楷体_GB2312" pitchFamily="49" charset="-122"/>
              </a:rPr>
              <a:t>动态重定位的引入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2743200" y="6151563"/>
            <a:ext cx="401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4-10 </a:t>
            </a:r>
            <a:r>
              <a:rPr lang="zh-CN" altLang="en-US" sz="2400">
                <a:latin typeface="楷体_GB2312" pitchFamily="49" charset="-122"/>
              </a:rPr>
              <a:t>动态重定位示意图 </a:t>
            </a:r>
          </a:p>
        </p:txBody>
      </p:sp>
      <p:graphicFrame>
        <p:nvGraphicFramePr>
          <p:cNvPr id="35843" name="Object 4"/>
          <p:cNvGraphicFramePr>
            <a:graphicFrameLocks noChangeAspect="1"/>
          </p:cNvGraphicFramePr>
          <p:nvPr/>
        </p:nvGraphicFramePr>
        <p:xfrm>
          <a:off x="228600" y="1752600"/>
          <a:ext cx="9144000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Visio" r:id="rId5" imgW="3828841" imgH="1921927" progId="Visio.Drawing.11">
                  <p:embed/>
                </p:oleObj>
              </mc:Choice>
              <mc:Fallback>
                <p:oleObj name="Visio" r:id="rId5" imgW="3828841" imgH="192192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9144000" cy="459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457200" y="933450"/>
            <a:ext cx="339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4.3.6 可重定位分区分配</a:t>
            </a:r>
            <a:endParaRPr lang="zh-CN" altLang="en-US" sz="2400"/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4.3 </a:t>
            </a:r>
            <a:r>
              <a:rPr kumimoji="0" lang="zh-CN" altLang="en-US">
                <a:solidFill>
                  <a:schemeClr val="bg1"/>
                </a:solidFill>
              </a:rPr>
              <a:t>连续分配方式</a:t>
            </a: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609600" y="1585913"/>
            <a:ext cx="30972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2. </a:t>
            </a:r>
            <a:r>
              <a:rPr lang="zh-CN" altLang="en-US" sz="2400">
                <a:latin typeface="楷体_GB2312" pitchFamily="49" charset="-122"/>
              </a:rPr>
              <a:t>动态重定位的实现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2590800" y="6227763"/>
            <a:ext cx="493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4-11 </a:t>
            </a:r>
            <a:r>
              <a:rPr lang="zh-CN" altLang="en-US" sz="2400">
                <a:latin typeface="楷体_GB2312" pitchFamily="49" charset="-122"/>
              </a:rPr>
              <a:t>动态分区分配算法流程图 </a:t>
            </a:r>
          </a:p>
        </p:txBody>
      </p:sp>
      <p:graphicFrame>
        <p:nvGraphicFramePr>
          <p:cNvPr id="546820" name="Object 4"/>
          <p:cNvGraphicFramePr>
            <a:graphicFrameLocks noChangeAspect="1"/>
          </p:cNvGraphicFramePr>
          <p:nvPr/>
        </p:nvGraphicFramePr>
        <p:xfrm>
          <a:off x="0" y="990600"/>
          <a:ext cx="9144000" cy="515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Visio" r:id="rId4" imgW="4583164" imgH="2586396" progId="Visio.Drawing.11">
                  <p:embed/>
                </p:oleObj>
              </mc:Choice>
              <mc:Fallback>
                <p:oleObj name="Visio" r:id="rId4" imgW="4583164" imgH="258639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9144000" cy="515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6821" name="Rectangle 5"/>
          <p:cNvSpPr>
            <a:spLocks noChangeArrowheads="1"/>
          </p:cNvSpPr>
          <p:nvPr/>
        </p:nvSpPr>
        <p:spPr bwMode="auto">
          <a:xfrm>
            <a:off x="1676400" y="2209800"/>
            <a:ext cx="3167063" cy="4176713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457200" y="933450"/>
            <a:ext cx="339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4.3.6 可重定位分区分配</a:t>
            </a:r>
            <a:endParaRPr lang="zh-CN" altLang="en-US" sz="2400"/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4.3 </a:t>
            </a:r>
            <a:r>
              <a:rPr kumimoji="0" lang="zh-CN" altLang="en-US">
                <a:solidFill>
                  <a:schemeClr val="bg1"/>
                </a:solidFill>
              </a:rPr>
              <a:t>连续分配方式</a:t>
            </a:r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609600" y="1585913"/>
            <a:ext cx="40163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3. </a:t>
            </a:r>
            <a:r>
              <a:rPr lang="zh-CN" altLang="en-US" sz="2400">
                <a:latin typeface="楷体_GB2312" pitchFamily="49" charset="-122"/>
              </a:rPr>
              <a:t>动态重定位分区分配算法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4.3 </a:t>
            </a:r>
            <a:r>
              <a:rPr kumimoji="0" lang="zh-CN" altLang="en-US">
                <a:solidFill>
                  <a:schemeClr val="bg1"/>
                </a:solidFill>
              </a:rPr>
              <a:t>连续分配方式</a:t>
            </a:r>
          </a:p>
        </p:txBody>
      </p:sp>
      <p:grpSp>
        <p:nvGrpSpPr>
          <p:cNvPr id="37891" name="Group 34"/>
          <p:cNvGrpSpPr>
            <a:grpSpLocks/>
          </p:cNvGrpSpPr>
          <p:nvPr/>
        </p:nvGrpSpPr>
        <p:grpSpPr bwMode="auto">
          <a:xfrm>
            <a:off x="4114800" y="1371600"/>
            <a:ext cx="5029200" cy="4495800"/>
            <a:chOff x="2592" y="864"/>
            <a:chExt cx="3168" cy="2832"/>
          </a:xfrm>
        </p:grpSpPr>
        <p:sp>
          <p:nvSpPr>
            <p:cNvPr id="37897" name="Rectangle 11"/>
            <p:cNvSpPr>
              <a:spLocks noChangeArrowheads="1"/>
            </p:cNvSpPr>
            <p:nvPr/>
          </p:nvSpPr>
          <p:spPr bwMode="auto">
            <a:xfrm>
              <a:off x="3456" y="864"/>
              <a:ext cx="960" cy="283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800" b="0"/>
            </a:p>
          </p:txBody>
        </p:sp>
        <p:sp>
          <p:nvSpPr>
            <p:cNvPr id="37898" name="Rectangle 12"/>
            <p:cNvSpPr>
              <a:spLocks noChangeArrowheads="1"/>
            </p:cNvSpPr>
            <p:nvPr/>
          </p:nvSpPr>
          <p:spPr bwMode="auto">
            <a:xfrm>
              <a:off x="3456" y="3504"/>
              <a:ext cx="960" cy="19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>
                  <a:latin typeface="Times" charset="0"/>
                  <a:ea typeface="宋体" charset="-122"/>
                </a:rPr>
                <a:t>OS</a:t>
              </a:r>
            </a:p>
          </p:txBody>
        </p:sp>
        <p:sp>
          <p:nvSpPr>
            <p:cNvPr id="37899" name="Rectangle 13"/>
            <p:cNvSpPr>
              <a:spLocks noChangeArrowheads="1"/>
            </p:cNvSpPr>
            <p:nvPr/>
          </p:nvSpPr>
          <p:spPr bwMode="auto">
            <a:xfrm>
              <a:off x="3456" y="2256"/>
              <a:ext cx="960" cy="124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800" b="0"/>
            </a:p>
          </p:txBody>
        </p:sp>
        <p:sp>
          <p:nvSpPr>
            <p:cNvPr id="37900" name="Rectangle 14"/>
            <p:cNvSpPr>
              <a:spLocks noChangeArrowheads="1"/>
            </p:cNvSpPr>
            <p:nvPr/>
          </p:nvSpPr>
          <p:spPr bwMode="auto">
            <a:xfrm>
              <a:off x="3456" y="3216"/>
              <a:ext cx="960" cy="288"/>
            </a:xfrm>
            <a:prstGeom prst="rect">
              <a:avLst/>
            </a:prstGeom>
            <a:solidFill>
              <a:srgbClr val="184B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2400">
                  <a:latin typeface="Times" charset="0"/>
                </a:rPr>
                <a:t>代码</a:t>
              </a:r>
            </a:p>
          </p:txBody>
        </p:sp>
        <p:sp>
          <p:nvSpPr>
            <p:cNvPr id="37901" name="Rectangle 15"/>
            <p:cNvSpPr>
              <a:spLocks noChangeArrowheads="1"/>
            </p:cNvSpPr>
            <p:nvPr/>
          </p:nvSpPr>
          <p:spPr bwMode="auto">
            <a:xfrm>
              <a:off x="3456" y="2880"/>
              <a:ext cx="960" cy="336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184B8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2400">
                  <a:latin typeface="Times" charset="0"/>
                </a:rPr>
                <a:t>数据</a:t>
              </a:r>
            </a:p>
          </p:txBody>
        </p:sp>
        <p:sp>
          <p:nvSpPr>
            <p:cNvPr id="37902" name="Rectangle 16"/>
            <p:cNvSpPr>
              <a:spLocks noChangeArrowheads="1"/>
            </p:cNvSpPr>
            <p:nvPr/>
          </p:nvSpPr>
          <p:spPr bwMode="auto">
            <a:xfrm>
              <a:off x="3456" y="2256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184B81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Times" charset="0"/>
                  <a:ea typeface="宋体" charset="-122"/>
                </a:rPr>
                <a:t>栈</a:t>
              </a:r>
            </a:p>
          </p:txBody>
        </p:sp>
        <p:sp>
          <p:nvSpPr>
            <p:cNvPr id="37903" name="AutoShape 17"/>
            <p:cNvSpPr>
              <a:spLocks noChangeArrowheads="1"/>
            </p:cNvSpPr>
            <p:nvPr/>
          </p:nvSpPr>
          <p:spPr bwMode="auto">
            <a:xfrm>
              <a:off x="3840" y="2736"/>
              <a:ext cx="192" cy="144"/>
            </a:xfrm>
            <a:prstGeom prst="upArrow">
              <a:avLst>
                <a:gd name="adj1" fmla="val 50000"/>
                <a:gd name="adj2" fmla="val 47917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800" b="0"/>
            </a:p>
          </p:txBody>
        </p:sp>
        <p:sp>
          <p:nvSpPr>
            <p:cNvPr id="37904" name="AutoShape 18"/>
            <p:cNvSpPr>
              <a:spLocks noChangeArrowheads="1"/>
            </p:cNvSpPr>
            <p:nvPr/>
          </p:nvSpPr>
          <p:spPr bwMode="auto">
            <a:xfrm flipV="1">
              <a:off x="3840" y="2544"/>
              <a:ext cx="192" cy="144"/>
            </a:xfrm>
            <a:prstGeom prst="upArrow">
              <a:avLst>
                <a:gd name="adj1" fmla="val 50000"/>
                <a:gd name="adj2" fmla="val 47917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800" b="0"/>
            </a:p>
          </p:txBody>
        </p:sp>
        <p:sp>
          <p:nvSpPr>
            <p:cNvPr id="37905" name="Rectangle 19"/>
            <p:cNvSpPr>
              <a:spLocks noChangeArrowheads="1"/>
            </p:cNvSpPr>
            <p:nvPr/>
          </p:nvSpPr>
          <p:spPr bwMode="auto">
            <a:xfrm>
              <a:off x="3456" y="1008"/>
              <a:ext cx="960" cy="1248"/>
            </a:xfrm>
            <a:prstGeom prst="rect">
              <a:avLst/>
            </a:prstGeom>
            <a:solidFill>
              <a:srgbClr val="D991F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800" b="0"/>
            </a:p>
          </p:txBody>
        </p:sp>
        <p:sp>
          <p:nvSpPr>
            <p:cNvPr id="37906" name="Rectangle 20"/>
            <p:cNvSpPr>
              <a:spLocks noChangeArrowheads="1"/>
            </p:cNvSpPr>
            <p:nvPr/>
          </p:nvSpPr>
          <p:spPr bwMode="auto">
            <a:xfrm>
              <a:off x="3456" y="1968"/>
              <a:ext cx="960" cy="288"/>
            </a:xfrm>
            <a:prstGeom prst="rect">
              <a:avLst/>
            </a:prstGeom>
            <a:solidFill>
              <a:srgbClr val="8154D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2800"/>
                <a:t>代码</a:t>
              </a:r>
            </a:p>
          </p:txBody>
        </p:sp>
        <p:sp>
          <p:nvSpPr>
            <p:cNvPr id="37907" name="Rectangle 21"/>
            <p:cNvSpPr>
              <a:spLocks noChangeArrowheads="1"/>
            </p:cNvSpPr>
            <p:nvPr/>
          </p:nvSpPr>
          <p:spPr bwMode="auto">
            <a:xfrm>
              <a:off x="3456" y="1632"/>
              <a:ext cx="960" cy="336"/>
            </a:xfrm>
            <a:prstGeom prst="rect">
              <a:avLst/>
            </a:prstGeom>
            <a:gradFill rotWithShape="0">
              <a:gsLst>
                <a:gs pos="0">
                  <a:srgbClr val="D991FA"/>
                </a:gs>
                <a:gs pos="100000">
                  <a:srgbClr val="8154D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2400">
                  <a:latin typeface="Times" charset="0"/>
                </a:rPr>
                <a:t>数据</a:t>
              </a:r>
            </a:p>
          </p:txBody>
        </p:sp>
        <p:sp>
          <p:nvSpPr>
            <p:cNvPr id="37908" name="Rectangle 22"/>
            <p:cNvSpPr>
              <a:spLocks noChangeArrowheads="1"/>
            </p:cNvSpPr>
            <p:nvPr/>
          </p:nvSpPr>
          <p:spPr bwMode="auto">
            <a:xfrm>
              <a:off x="3456" y="1008"/>
              <a:ext cx="960" cy="192"/>
            </a:xfrm>
            <a:prstGeom prst="rect">
              <a:avLst/>
            </a:prstGeom>
            <a:gradFill rotWithShape="0">
              <a:gsLst>
                <a:gs pos="0">
                  <a:srgbClr val="8154D1"/>
                </a:gs>
                <a:gs pos="100000">
                  <a:srgbClr val="D991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Times" charset="0"/>
                  <a:ea typeface="宋体" charset="-122"/>
                </a:rPr>
                <a:t>栈</a:t>
              </a:r>
            </a:p>
          </p:txBody>
        </p:sp>
        <p:sp>
          <p:nvSpPr>
            <p:cNvPr id="37909" name="AutoShape 23"/>
            <p:cNvSpPr>
              <a:spLocks noChangeArrowheads="1"/>
            </p:cNvSpPr>
            <p:nvPr/>
          </p:nvSpPr>
          <p:spPr bwMode="auto">
            <a:xfrm>
              <a:off x="3840" y="1488"/>
              <a:ext cx="192" cy="144"/>
            </a:xfrm>
            <a:prstGeom prst="upArrow">
              <a:avLst>
                <a:gd name="adj1" fmla="val 50000"/>
                <a:gd name="adj2" fmla="val 47917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800" b="0"/>
            </a:p>
          </p:txBody>
        </p:sp>
        <p:sp>
          <p:nvSpPr>
            <p:cNvPr id="37910" name="AutoShape 24"/>
            <p:cNvSpPr>
              <a:spLocks noChangeArrowheads="1"/>
            </p:cNvSpPr>
            <p:nvPr/>
          </p:nvSpPr>
          <p:spPr bwMode="auto">
            <a:xfrm flipV="1">
              <a:off x="3840" y="1200"/>
              <a:ext cx="192" cy="144"/>
            </a:xfrm>
            <a:prstGeom prst="upArrow">
              <a:avLst>
                <a:gd name="adj1" fmla="val 50000"/>
                <a:gd name="adj2" fmla="val 47917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800" b="0"/>
            </a:p>
          </p:txBody>
        </p:sp>
        <p:sp>
          <p:nvSpPr>
            <p:cNvPr id="37911" name="AutoShape 25"/>
            <p:cNvSpPr>
              <a:spLocks/>
            </p:cNvSpPr>
            <p:nvPr/>
          </p:nvSpPr>
          <p:spPr bwMode="auto">
            <a:xfrm>
              <a:off x="3264" y="1008"/>
              <a:ext cx="192" cy="1248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800" b="0"/>
            </a:p>
          </p:txBody>
        </p:sp>
        <p:sp>
          <p:nvSpPr>
            <p:cNvPr id="37912" name="AutoShape 26"/>
            <p:cNvSpPr>
              <a:spLocks/>
            </p:cNvSpPr>
            <p:nvPr/>
          </p:nvSpPr>
          <p:spPr bwMode="auto">
            <a:xfrm>
              <a:off x="3264" y="2256"/>
              <a:ext cx="192" cy="1248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800" b="0"/>
            </a:p>
          </p:txBody>
        </p:sp>
        <p:sp>
          <p:nvSpPr>
            <p:cNvPr id="37913" name="Text Box 27"/>
            <p:cNvSpPr txBox="1">
              <a:spLocks noChangeArrowheads="1"/>
            </p:cNvSpPr>
            <p:nvPr/>
          </p:nvSpPr>
          <p:spPr bwMode="auto">
            <a:xfrm>
              <a:off x="2592" y="1392"/>
              <a:ext cx="5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2400">
                  <a:latin typeface="楷体_GB2312" pitchFamily="49" charset="-122"/>
                </a:rPr>
                <a:t>进程</a:t>
              </a:r>
              <a:r>
                <a:rPr kumimoji="0" lang="en-US" altLang="zh-CN" sz="2400">
                  <a:latin typeface="楷体_GB2312" pitchFamily="49" charset="-122"/>
                </a:rPr>
                <a:t>B</a:t>
              </a:r>
            </a:p>
          </p:txBody>
        </p:sp>
        <p:sp>
          <p:nvSpPr>
            <p:cNvPr id="37914" name="AutoShape 29"/>
            <p:cNvSpPr>
              <a:spLocks/>
            </p:cNvSpPr>
            <p:nvPr/>
          </p:nvSpPr>
          <p:spPr bwMode="auto">
            <a:xfrm flipH="1">
              <a:off x="4416" y="2448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800" b="0"/>
            </a:p>
          </p:txBody>
        </p:sp>
        <p:sp>
          <p:nvSpPr>
            <p:cNvPr id="37915" name="AutoShape 30"/>
            <p:cNvSpPr>
              <a:spLocks/>
            </p:cNvSpPr>
            <p:nvPr/>
          </p:nvSpPr>
          <p:spPr bwMode="auto">
            <a:xfrm flipH="1">
              <a:off x="4416" y="1200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800" b="0"/>
            </a:p>
          </p:txBody>
        </p:sp>
        <p:sp>
          <p:nvSpPr>
            <p:cNvPr id="37916" name="Text Box 31"/>
            <p:cNvSpPr txBox="1">
              <a:spLocks noChangeArrowheads="1"/>
            </p:cNvSpPr>
            <p:nvPr/>
          </p:nvSpPr>
          <p:spPr bwMode="auto">
            <a:xfrm>
              <a:off x="4608" y="1296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latin typeface="楷体_GB2312" pitchFamily="49" charset="-122"/>
                </a:rPr>
                <a:t>B</a:t>
              </a:r>
              <a:r>
                <a:rPr kumimoji="0" lang="zh-CN" altLang="en-US" sz="2400">
                  <a:latin typeface="楷体_GB2312" pitchFamily="49" charset="-122"/>
                </a:rPr>
                <a:t>增长空间</a:t>
              </a:r>
            </a:p>
          </p:txBody>
        </p:sp>
        <p:sp>
          <p:nvSpPr>
            <p:cNvPr id="37917" name="Text Box 32"/>
            <p:cNvSpPr txBox="1">
              <a:spLocks noChangeArrowheads="1"/>
            </p:cNvSpPr>
            <p:nvPr/>
          </p:nvSpPr>
          <p:spPr bwMode="auto">
            <a:xfrm>
              <a:off x="4608" y="2496"/>
              <a:ext cx="9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latin typeface="楷体_GB2312" pitchFamily="49" charset="-122"/>
                </a:rPr>
                <a:t>A</a:t>
              </a:r>
              <a:r>
                <a:rPr kumimoji="0" lang="zh-CN" altLang="en-US" sz="2400">
                  <a:latin typeface="楷体_GB2312" pitchFamily="49" charset="-122"/>
                </a:rPr>
                <a:t>增长空间</a:t>
              </a:r>
            </a:p>
          </p:txBody>
        </p:sp>
        <p:sp>
          <p:nvSpPr>
            <p:cNvPr id="37918" name="Text Box 33"/>
            <p:cNvSpPr txBox="1">
              <a:spLocks noChangeArrowheads="1"/>
            </p:cNvSpPr>
            <p:nvPr/>
          </p:nvSpPr>
          <p:spPr bwMode="auto">
            <a:xfrm>
              <a:off x="2665" y="2688"/>
              <a:ext cx="5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2400">
                  <a:latin typeface="楷体_GB2312" pitchFamily="49" charset="-122"/>
                </a:rPr>
                <a:t>进程</a:t>
              </a:r>
              <a:r>
                <a:rPr kumimoji="0" lang="en-US" altLang="zh-CN" sz="2400">
                  <a:latin typeface="楷体_GB2312" pitchFamily="49" charset="-122"/>
                </a:rPr>
                <a:t>A</a:t>
              </a:r>
            </a:p>
          </p:txBody>
        </p:sp>
      </p:grpSp>
      <p:sp>
        <p:nvSpPr>
          <p:cNvPr id="37892" name="Text Box 35"/>
          <p:cNvSpPr txBox="1">
            <a:spLocks noChangeArrowheads="1"/>
          </p:cNvSpPr>
          <p:nvPr/>
        </p:nvSpPr>
        <p:spPr bwMode="auto">
          <a:xfrm>
            <a:off x="685800" y="2057400"/>
            <a:ext cx="29416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非固定分区分配方式</a:t>
            </a:r>
          </a:p>
        </p:txBody>
      </p:sp>
      <p:sp>
        <p:nvSpPr>
          <p:cNvPr id="37893" name="Text Box 36"/>
          <p:cNvSpPr txBox="1">
            <a:spLocks noChangeArrowheads="1"/>
          </p:cNvSpPr>
          <p:nvPr/>
        </p:nvSpPr>
        <p:spPr bwMode="auto">
          <a:xfrm>
            <a:off x="762000" y="2590800"/>
            <a:ext cx="30480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进程的数据和栈区可能在增长。</a:t>
            </a:r>
            <a:r>
              <a:rPr lang="en-US" altLang="zh-CN" sz="2400"/>
              <a:t>OS</a:t>
            </a:r>
            <a:r>
              <a:rPr lang="zh-CN" altLang="en-US" sz="2400"/>
              <a:t>怎么知道应该分配多少空间给一个进程呢？</a:t>
            </a:r>
          </a:p>
        </p:txBody>
      </p:sp>
      <p:sp>
        <p:nvSpPr>
          <p:cNvPr id="37894" name="Text Box 37"/>
          <p:cNvSpPr txBox="1">
            <a:spLocks noChangeArrowheads="1"/>
          </p:cNvSpPr>
          <p:nvPr/>
        </p:nvSpPr>
        <p:spPr bwMode="auto">
          <a:xfrm>
            <a:off x="762000" y="4191000"/>
            <a:ext cx="2819400" cy="213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当给进程分配的分区不够大时，给该进程换一个空间，即将其倒到磁盘上，再加载到一片更大的内存空间。（交换技术</a:t>
            </a:r>
            <a:r>
              <a:rPr lang="en-US" altLang="zh-CN" sz="2400"/>
              <a:t>Swap)</a:t>
            </a:r>
            <a:r>
              <a:rPr lang="zh-CN" altLang="en-US" sz="2400"/>
              <a:t>。</a:t>
            </a:r>
          </a:p>
        </p:txBody>
      </p:sp>
      <p:sp>
        <p:nvSpPr>
          <p:cNvPr id="37895" name="Text Box 38"/>
          <p:cNvSpPr txBox="1">
            <a:spLocks noChangeArrowheads="1"/>
          </p:cNvSpPr>
          <p:nvPr/>
        </p:nvSpPr>
        <p:spPr bwMode="auto">
          <a:xfrm>
            <a:off x="457200" y="933450"/>
            <a:ext cx="319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4.3.7 </a:t>
            </a:r>
            <a:r>
              <a:rPr lang="zh-CN" altLang="en-US" sz="2400"/>
              <a:t>对换</a:t>
            </a:r>
            <a:r>
              <a:rPr lang="en-US" altLang="zh-CN" sz="2400"/>
              <a:t>(Swapping)</a:t>
            </a:r>
          </a:p>
        </p:txBody>
      </p:sp>
      <p:sp>
        <p:nvSpPr>
          <p:cNvPr id="37896" name="Rectangle 39"/>
          <p:cNvSpPr>
            <a:spLocks noChangeArrowheads="1"/>
          </p:cNvSpPr>
          <p:nvPr/>
        </p:nvSpPr>
        <p:spPr bwMode="auto">
          <a:xfrm>
            <a:off x="533400" y="1600200"/>
            <a:ext cx="21780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1. </a:t>
            </a:r>
            <a:r>
              <a:rPr lang="zh-CN" altLang="en-US" sz="2400">
                <a:latin typeface="楷体_GB2312" pitchFamily="49" charset="-122"/>
              </a:rPr>
              <a:t>对换的引入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229600" cy="51847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所谓“</a:t>
            </a:r>
            <a:r>
              <a:rPr lang="zh-CN" altLang="en-US" sz="2400" smtClean="0">
                <a:solidFill>
                  <a:srgbClr val="FF0000"/>
                </a:solidFill>
              </a:rPr>
              <a:t>对换</a:t>
            </a:r>
            <a:r>
              <a:rPr lang="zh-CN" altLang="en-US" sz="2400" smtClean="0"/>
              <a:t>”， 是指把内存中暂时不能运行的进程或者暂时不用的程序和数据，调出到外存上，以便腾出足够的内存空间，再把已具备运行条件的进程或进程所需要的程序和数据，调入内存。对换是提高内存利用率的有效措施。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solidFill>
                  <a:srgbClr val="3333CC"/>
                </a:solidFill>
              </a:rPr>
              <a:t>整体对换</a:t>
            </a:r>
            <a:r>
              <a:rPr lang="zh-CN" altLang="en-US" sz="2400" smtClean="0"/>
              <a:t>：</a:t>
            </a:r>
            <a:r>
              <a:rPr lang="zh-CN" altLang="en-US" sz="2400" smtClean="0">
                <a:solidFill>
                  <a:srgbClr val="FF0000"/>
                </a:solidFill>
              </a:rPr>
              <a:t>进程对换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smtClean="0"/>
              <a:t>	</a:t>
            </a:r>
            <a:r>
              <a:rPr lang="zh-CN" altLang="en-US" sz="2400" smtClean="0">
                <a:solidFill>
                  <a:srgbClr val="3333CC"/>
                </a:solidFill>
              </a:rPr>
              <a:t>部分对换</a:t>
            </a:r>
            <a:r>
              <a:rPr lang="zh-CN" altLang="en-US" sz="2400" smtClean="0"/>
              <a:t>：</a:t>
            </a:r>
            <a:r>
              <a:rPr lang="zh-CN" altLang="en-US" sz="2400" smtClean="0">
                <a:solidFill>
                  <a:srgbClr val="FF0000"/>
                </a:solidFill>
              </a:rPr>
              <a:t>页面对换</a:t>
            </a:r>
            <a:r>
              <a:rPr lang="zh-CN" altLang="en-US" sz="2400" smtClean="0"/>
              <a:t> 或 </a:t>
            </a:r>
            <a:r>
              <a:rPr lang="zh-CN" altLang="en-US" sz="2400" smtClean="0">
                <a:solidFill>
                  <a:srgbClr val="FF0000"/>
                </a:solidFill>
              </a:rPr>
              <a:t>分段对换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实现进程对换：对换空间的管理、进程的换出和换入</a:t>
            </a:r>
          </a:p>
          <a:p>
            <a:pPr eaLnBrk="1" hangingPunct="1">
              <a:buFontTx/>
              <a:buNone/>
            </a:pPr>
            <a:endParaRPr lang="en-US" altLang="zh-CN" sz="2400" smtClean="0"/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457200" y="933450"/>
            <a:ext cx="319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4.3.7 </a:t>
            </a:r>
            <a:r>
              <a:rPr lang="zh-CN" altLang="en-US" sz="2400"/>
              <a:t>对换</a:t>
            </a:r>
            <a:r>
              <a:rPr lang="en-US" altLang="zh-CN" sz="2400"/>
              <a:t>(Swapping)</a:t>
            </a:r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4.3 </a:t>
            </a:r>
            <a:r>
              <a:rPr kumimoji="0" lang="zh-CN" altLang="en-US">
                <a:solidFill>
                  <a:schemeClr val="bg1"/>
                </a:solidFill>
              </a:rPr>
              <a:t>连续分配方式</a:t>
            </a:r>
          </a:p>
        </p:txBody>
      </p:sp>
      <p:sp>
        <p:nvSpPr>
          <p:cNvPr id="38917" name="Rectangle 7"/>
          <p:cNvSpPr>
            <a:spLocks noChangeArrowheads="1"/>
          </p:cNvSpPr>
          <p:nvPr/>
        </p:nvSpPr>
        <p:spPr bwMode="auto">
          <a:xfrm>
            <a:off x="533400" y="1600200"/>
            <a:ext cx="21780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1. </a:t>
            </a:r>
            <a:r>
              <a:rPr lang="zh-CN" altLang="en-US" sz="2400">
                <a:latin typeface="楷体_GB2312" pitchFamily="49" charset="-122"/>
              </a:rPr>
              <a:t>对换的引入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zh-CN" sz="1400" b="0" smtClean="0">
                <a:ea typeface="宋体" charset="-122"/>
              </a:rPr>
              <a:t>电子科技大学中山学院</a:t>
            </a:r>
          </a:p>
        </p:txBody>
      </p:sp>
      <p:sp>
        <p:nvSpPr>
          <p:cNvPr id="3993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fld id="{103D0A86-1B27-4DD3-827C-B440DC0C9979}" type="slidenum">
              <a:rPr lang="en-US" altLang="zh-CN" sz="1400" b="0" smtClean="0">
                <a:ea typeface="宋体" charset="-122"/>
              </a:rPr>
              <a:pPr algn="ctr" eaLnBrk="1" hangingPunct="1">
                <a:buFontTx/>
                <a:buNone/>
              </a:pPr>
              <a:t>36</a:t>
            </a:fld>
            <a:endParaRPr lang="en-US" altLang="zh-CN" sz="1400" b="0" smtClean="0">
              <a:ea typeface="宋体" charset="-122"/>
            </a:endParaRPr>
          </a:p>
        </p:txBody>
      </p:sp>
      <p:sp>
        <p:nvSpPr>
          <p:cNvPr id="39940" name="日期占位符 5"/>
          <p:cNvSpPr>
            <a:spLocks noGrp="1"/>
          </p:cNvSpPr>
          <p:nvPr>
            <p:ph type="dt" sz="quarter" idx="10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r" eaLnBrk="1" hangingPunct="1">
              <a:buFontTx/>
              <a:buNone/>
            </a:pPr>
            <a:fld id="{A53FABC4-93E7-490D-B86A-E77258154C07}" type="datetime1">
              <a:rPr lang="zh-CN" altLang="en-US" sz="1400" b="0" smtClean="0">
                <a:ea typeface="宋体" charset="-122"/>
              </a:rPr>
              <a:pPr algn="r" eaLnBrk="1" hangingPunct="1">
                <a:buFontTx/>
                <a:buNone/>
              </a:pPr>
              <a:t>2018/5/2</a:t>
            </a:fld>
            <a:endParaRPr lang="en-US" altLang="zh-CN" sz="1400" b="0" smtClean="0">
              <a:ea typeface="宋体" charset="-122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进程对换示例</a:t>
            </a:r>
          </a:p>
        </p:txBody>
      </p:sp>
      <p:grpSp>
        <p:nvGrpSpPr>
          <p:cNvPr id="885826" name="Group 66"/>
          <p:cNvGrpSpPr>
            <a:grpSpLocks/>
          </p:cNvGrpSpPr>
          <p:nvPr/>
        </p:nvGrpSpPr>
        <p:grpSpPr bwMode="auto">
          <a:xfrm>
            <a:off x="1874838" y="2425700"/>
            <a:ext cx="1008062" cy="3028950"/>
            <a:chOff x="1056" y="1200"/>
            <a:chExt cx="635" cy="1908"/>
          </a:xfrm>
        </p:grpSpPr>
        <p:sp>
          <p:nvSpPr>
            <p:cNvPr id="39976" name="Rectangle 67"/>
            <p:cNvSpPr>
              <a:spLocks noChangeArrowheads="1"/>
            </p:cNvSpPr>
            <p:nvPr/>
          </p:nvSpPr>
          <p:spPr bwMode="auto">
            <a:xfrm>
              <a:off x="1056" y="2736"/>
              <a:ext cx="635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>
                  <a:latin typeface="Times New Roman" pitchFamily="18" charset="0"/>
                  <a:cs typeface="Arial" charset="0"/>
                </a:rPr>
                <a:t>OS</a:t>
              </a:r>
            </a:p>
          </p:txBody>
        </p:sp>
        <p:sp>
          <p:nvSpPr>
            <p:cNvPr id="39977" name="Rectangle 68" descr="Wide upward diagonal"/>
            <p:cNvSpPr>
              <a:spLocks noChangeArrowheads="1"/>
            </p:cNvSpPr>
            <p:nvPr/>
          </p:nvSpPr>
          <p:spPr bwMode="auto">
            <a:xfrm>
              <a:off x="1056" y="1200"/>
              <a:ext cx="635" cy="12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zh-CN" sz="1600" b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9978" name="Rectangle 69"/>
            <p:cNvSpPr>
              <a:spLocks noChangeArrowheads="1"/>
            </p:cNvSpPr>
            <p:nvPr/>
          </p:nvSpPr>
          <p:spPr bwMode="auto">
            <a:xfrm>
              <a:off x="1056" y="2112"/>
              <a:ext cx="635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>
                  <a:latin typeface="Times New Roman" pitchFamily="18" charset="0"/>
                  <a:cs typeface="Arial" charset="0"/>
                </a:rPr>
                <a:t>B</a:t>
              </a:r>
            </a:p>
          </p:txBody>
        </p:sp>
        <p:sp>
          <p:nvSpPr>
            <p:cNvPr id="39979" name="Rectangle 70"/>
            <p:cNvSpPr>
              <a:spLocks noChangeArrowheads="1"/>
            </p:cNvSpPr>
            <p:nvPr/>
          </p:nvSpPr>
          <p:spPr bwMode="auto">
            <a:xfrm>
              <a:off x="1056" y="2364"/>
              <a:ext cx="635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>
                  <a:latin typeface="Times New Roman" pitchFamily="18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885831" name="Group 71"/>
          <p:cNvGrpSpPr>
            <a:grpSpLocks/>
          </p:cNvGrpSpPr>
          <p:nvPr/>
        </p:nvGrpSpPr>
        <p:grpSpPr bwMode="auto">
          <a:xfrm>
            <a:off x="3078163" y="2425700"/>
            <a:ext cx="1008062" cy="3028950"/>
            <a:chOff x="1816" y="1296"/>
            <a:chExt cx="635" cy="1908"/>
          </a:xfrm>
        </p:grpSpPr>
        <p:sp>
          <p:nvSpPr>
            <p:cNvPr id="39971" name="Rectangle 72"/>
            <p:cNvSpPr>
              <a:spLocks noChangeArrowheads="1"/>
            </p:cNvSpPr>
            <p:nvPr/>
          </p:nvSpPr>
          <p:spPr bwMode="auto">
            <a:xfrm>
              <a:off x="1816" y="2832"/>
              <a:ext cx="635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>
                  <a:latin typeface="Times New Roman" pitchFamily="18" charset="0"/>
                  <a:cs typeface="Arial" charset="0"/>
                </a:rPr>
                <a:t>OS</a:t>
              </a:r>
            </a:p>
          </p:txBody>
        </p:sp>
        <p:sp>
          <p:nvSpPr>
            <p:cNvPr id="39972" name="Rectangle 73" descr="Wide upward diagonal"/>
            <p:cNvSpPr>
              <a:spLocks noChangeArrowheads="1"/>
            </p:cNvSpPr>
            <p:nvPr/>
          </p:nvSpPr>
          <p:spPr bwMode="auto">
            <a:xfrm>
              <a:off x="1816" y="1296"/>
              <a:ext cx="635" cy="12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zh-CN" sz="1600" b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9973" name="Rectangle 74"/>
            <p:cNvSpPr>
              <a:spLocks noChangeArrowheads="1"/>
            </p:cNvSpPr>
            <p:nvPr/>
          </p:nvSpPr>
          <p:spPr bwMode="auto">
            <a:xfrm>
              <a:off x="1816" y="2208"/>
              <a:ext cx="635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B</a:t>
              </a:r>
              <a:endParaRPr lang="en-US" altLang="zh-CN" sz="1600" b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9974" name="Rectangle 75"/>
            <p:cNvSpPr>
              <a:spLocks noChangeArrowheads="1"/>
            </p:cNvSpPr>
            <p:nvPr/>
          </p:nvSpPr>
          <p:spPr bwMode="auto">
            <a:xfrm>
              <a:off x="1816" y="2460"/>
              <a:ext cx="635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>
                  <a:latin typeface="Times New Roman" pitchFamily="18" charset="0"/>
                  <a:cs typeface="Arial" charset="0"/>
                </a:rPr>
                <a:t>A</a:t>
              </a:r>
            </a:p>
          </p:txBody>
        </p:sp>
        <p:sp>
          <p:nvSpPr>
            <p:cNvPr id="39975" name="Rectangle 76"/>
            <p:cNvSpPr>
              <a:spLocks noChangeArrowheads="1"/>
            </p:cNvSpPr>
            <p:nvPr/>
          </p:nvSpPr>
          <p:spPr bwMode="auto">
            <a:xfrm>
              <a:off x="1816" y="1584"/>
              <a:ext cx="635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>
                  <a:latin typeface="Times New Roman" pitchFamily="18" charset="0"/>
                  <a:cs typeface="Arial" charset="0"/>
                </a:rPr>
                <a:t>C</a:t>
              </a:r>
            </a:p>
          </p:txBody>
        </p:sp>
      </p:grpSp>
      <p:grpSp>
        <p:nvGrpSpPr>
          <p:cNvPr id="885837" name="Group 77"/>
          <p:cNvGrpSpPr>
            <a:grpSpLocks/>
          </p:cNvGrpSpPr>
          <p:nvPr/>
        </p:nvGrpSpPr>
        <p:grpSpPr bwMode="auto">
          <a:xfrm>
            <a:off x="4281488" y="2425700"/>
            <a:ext cx="1008062" cy="3028950"/>
            <a:chOff x="2482" y="1932"/>
            <a:chExt cx="635" cy="1908"/>
          </a:xfrm>
        </p:grpSpPr>
        <p:sp>
          <p:nvSpPr>
            <p:cNvPr id="39966" name="Rectangle 78"/>
            <p:cNvSpPr>
              <a:spLocks noChangeArrowheads="1"/>
            </p:cNvSpPr>
            <p:nvPr/>
          </p:nvSpPr>
          <p:spPr bwMode="auto">
            <a:xfrm>
              <a:off x="2482" y="3468"/>
              <a:ext cx="635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>
                  <a:latin typeface="Times New Roman" pitchFamily="18" charset="0"/>
                  <a:cs typeface="Arial" charset="0"/>
                </a:rPr>
                <a:t>OS</a:t>
              </a:r>
            </a:p>
          </p:txBody>
        </p:sp>
        <p:sp>
          <p:nvSpPr>
            <p:cNvPr id="39967" name="Rectangle 79" descr="Wide upward diagonal"/>
            <p:cNvSpPr>
              <a:spLocks noChangeArrowheads="1"/>
            </p:cNvSpPr>
            <p:nvPr/>
          </p:nvSpPr>
          <p:spPr bwMode="auto">
            <a:xfrm>
              <a:off x="2482" y="1932"/>
              <a:ext cx="635" cy="12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zh-CN" sz="1600" b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9968" name="Rectangle 80"/>
            <p:cNvSpPr>
              <a:spLocks noChangeArrowheads="1"/>
            </p:cNvSpPr>
            <p:nvPr/>
          </p:nvSpPr>
          <p:spPr bwMode="auto">
            <a:xfrm>
              <a:off x="2482" y="2844"/>
              <a:ext cx="635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>
                  <a:latin typeface="Times New Roman" pitchFamily="18" charset="0"/>
                  <a:cs typeface="Arial" charset="0"/>
                </a:rPr>
                <a:t>B</a:t>
              </a:r>
            </a:p>
          </p:txBody>
        </p:sp>
        <p:sp>
          <p:nvSpPr>
            <p:cNvPr id="39969" name="Rectangle 81" descr="Wide upward diagonal"/>
            <p:cNvSpPr>
              <a:spLocks noChangeArrowheads="1"/>
            </p:cNvSpPr>
            <p:nvPr/>
          </p:nvSpPr>
          <p:spPr bwMode="auto">
            <a:xfrm>
              <a:off x="2482" y="3096"/>
              <a:ext cx="635" cy="37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zh-CN" sz="1600" b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9970" name="Rectangle 82"/>
            <p:cNvSpPr>
              <a:spLocks noChangeArrowheads="1"/>
            </p:cNvSpPr>
            <p:nvPr/>
          </p:nvSpPr>
          <p:spPr bwMode="auto">
            <a:xfrm>
              <a:off x="2482" y="2220"/>
              <a:ext cx="635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>
                  <a:latin typeface="Times New Roman" pitchFamily="18" charset="0"/>
                  <a:cs typeface="Arial" charset="0"/>
                </a:rPr>
                <a:t>C</a:t>
              </a:r>
            </a:p>
          </p:txBody>
        </p:sp>
      </p:grpSp>
      <p:sp>
        <p:nvSpPr>
          <p:cNvPr id="885843" name="Rectangle 83"/>
          <p:cNvSpPr>
            <a:spLocks noChangeArrowheads="1"/>
          </p:cNvSpPr>
          <p:nvPr/>
        </p:nvSpPr>
        <p:spPr bwMode="auto">
          <a:xfrm>
            <a:off x="5483225" y="4864100"/>
            <a:ext cx="1008063" cy="590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400">
                <a:latin typeface="Times New Roman" pitchFamily="18" charset="0"/>
                <a:cs typeface="Arial" charset="0"/>
              </a:rPr>
              <a:t>OS</a:t>
            </a:r>
          </a:p>
        </p:txBody>
      </p:sp>
      <p:sp>
        <p:nvSpPr>
          <p:cNvPr id="885844" name="Rectangle 84" descr="Wide upward diagonal"/>
          <p:cNvSpPr>
            <a:spLocks noChangeArrowheads="1"/>
          </p:cNvSpPr>
          <p:nvPr/>
        </p:nvSpPr>
        <p:spPr bwMode="auto">
          <a:xfrm>
            <a:off x="5483225" y="2425700"/>
            <a:ext cx="1008063" cy="19050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Char char="•"/>
            </a:pPr>
            <a:endParaRPr lang="zh-CN" altLang="zh-CN" sz="1600" b="0">
              <a:latin typeface="Times New Roman" pitchFamily="18" charset="0"/>
              <a:cs typeface="Arial" charset="0"/>
            </a:endParaRPr>
          </a:p>
        </p:txBody>
      </p:sp>
      <p:sp>
        <p:nvSpPr>
          <p:cNvPr id="885845" name="Rectangle 85"/>
          <p:cNvSpPr>
            <a:spLocks noChangeArrowheads="1"/>
          </p:cNvSpPr>
          <p:nvPr/>
        </p:nvSpPr>
        <p:spPr bwMode="auto">
          <a:xfrm>
            <a:off x="5483225" y="3873500"/>
            <a:ext cx="1008063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400">
                <a:latin typeface="Times New Roman" pitchFamily="18" charset="0"/>
                <a:cs typeface="Arial" charset="0"/>
              </a:rPr>
              <a:t>B</a:t>
            </a:r>
          </a:p>
        </p:txBody>
      </p:sp>
      <p:sp>
        <p:nvSpPr>
          <p:cNvPr id="885846" name="Rectangle 86" descr="Wide upward diagonal"/>
          <p:cNvSpPr>
            <a:spLocks noChangeArrowheads="1"/>
          </p:cNvSpPr>
          <p:nvPr/>
        </p:nvSpPr>
        <p:spPr bwMode="auto">
          <a:xfrm>
            <a:off x="5483225" y="4273550"/>
            <a:ext cx="1008063" cy="59055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Char char="•"/>
            </a:pPr>
            <a:endParaRPr lang="zh-CN" altLang="zh-CN" sz="1600" b="0">
              <a:latin typeface="Times New Roman" pitchFamily="18" charset="0"/>
              <a:cs typeface="Arial" charset="0"/>
            </a:endParaRPr>
          </a:p>
        </p:txBody>
      </p:sp>
      <p:sp>
        <p:nvSpPr>
          <p:cNvPr id="885847" name="Rectangle 87"/>
          <p:cNvSpPr>
            <a:spLocks noChangeArrowheads="1"/>
          </p:cNvSpPr>
          <p:nvPr/>
        </p:nvSpPr>
        <p:spPr bwMode="auto">
          <a:xfrm>
            <a:off x="5483225" y="2882900"/>
            <a:ext cx="1008063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400">
                <a:latin typeface="Times New Roman" pitchFamily="18" charset="0"/>
                <a:cs typeface="Arial" charset="0"/>
              </a:rPr>
              <a:t>C</a:t>
            </a:r>
          </a:p>
        </p:txBody>
      </p:sp>
      <p:sp>
        <p:nvSpPr>
          <p:cNvPr id="885848" name="Rectangle 88"/>
          <p:cNvSpPr>
            <a:spLocks noChangeArrowheads="1"/>
          </p:cNvSpPr>
          <p:nvPr/>
        </p:nvSpPr>
        <p:spPr bwMode="auto">
          <a:xfrm>
            <a:off x="5484813" y="4652963"/>
            <a:ext cx="1008062" cy="211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400">
                <a:latin typeface="Times New Roman" pitchFamily="18" charset="0"/>
                <a:cs typeface="Arial" charset="0"/>
              </a:rPr>
              <a:t>D</a:t>
            </a:r>
          </a:p>
        </p:txBody>
      </p:sp>
      <p:sp>
        <p:nvSpPr>
          <p:cNvPr id="885849" name="Rectangle 89"/>
          <p:cNvSpPr>
            <a:spLocks noChangeArrowheads="1"/>
          </p:cNvSpPr>
          <p:nvPr/>
        </p:nvSpPr>
        <p:spPr bwMode="auto">
          <a:xfrm>
            <a:off x="6688138" y="4864100"/>
            <a:ext cx="1008062" cy="590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400">
                <a:latin typeface="Times New Roman" pitchFamily="18" charset="0"/>
                <a:cs typeface="Arial" charset="0"/>
              </a:rPr>
              <a:t>OS</a:t>
            </a:r>
          </a:p>
        </p:txBody>
      </p:sp>
      <p:sp>
        <p:nvSpPr>
          <p:cNvPr id="885850" name="Rectangle 90" descr="Wide upward diagonal"/>
          <p:cNvSpPr>
            <a:spLocks noChangeArrowheads="1"/>
          </p:cNvSpPr>
          <p:nvPr/>
        </p:nvSpPr>
        <p:spPr bwMode="auto">
          <a:xfrm>
            <a:off x="6688138" y="4273550"/>
            <a:ext cx="1008062" cy="59055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Char char="•"/>
            </a:pPr>
            <a:endParaRPr lang="zh-CN" altLang="zh-CN" sz="1600" b="0">
              <a:latin typeface="Times New Roman" pitchFamily="18" charset="0"/>
              <a:cs typeface="Arial" charset="0"/>
            </a:endParaRPr>
          </a:p>
        </p:txBody>
      </p:sp>
      <p:sp>
        <p:nvSpPr>
          <p:cNvPr id="885851" name="Rectangle 91"/>
          <p:cNvSpPr>
            <a:spLocks noChangeArrowheads="1"/>
          </p:cNvSpPr>
          <p:nvPr/>
        </p:nvSpPr>
        <p:spPr bwMode="auto">
          <a:xfrm>
            <a:off x="6689725" y="4652963"/>
            <a:ext cx="1008063" cy="211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400">
                <a:latin typeface="Times New Roman" pitchFamily="18" charset="0"/>
                <a:cs typeface="Arial" charset="0"/>
              </a:rPr>
              <a:t>D</a:t>
            </a:r>
          </a:p>
        </p:txBody>
      </p:sp>
      <p:sp>
        <p:nvSpPr>
          <p:cNvPr id="885852" name="Rectangle 92" descr="Wide upward diagonal"/>
          <p:cNvSpPr>
            <a:spLocks noChangeArrowheads="1"/>
          </p:cNvSpPr>
          <p:nvPr/>
        </p:nvSpPr>
        <p:spPr bwMode="auto">
          <a:xfrm>
            <a:off x="6688138" y="2425700"/>
            <a:ext cx="1008062" cy="222726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Char char="•"/>
            </a:pPr>
            <a:endParaRPr lang="zh-CN" altLang="zh-CN" sz="1600" b="0">
              <a:latin typeface="Times New Roman" pitchFamily="18" charset="0"/>
              <a:cs typeface="Arial" charset="0"/>
            </a:endParaRPr>
          </a:p>
        </p:txBody>
      </p:sp>
      <p:sp>
        <p:nvSpPr>
          <p:cNvPr id="885853" name="Rectangle 93"/>
          <p:cNvSpPr>
            <a:spLocks noChangeArrowheads="1"/>
          </p:cNvSpPr>
          <p:nvPr/>
        </p:nvSpPr>
        <p:spPr bwMode="auto">
          <a:xfrm>
            <a:off x="6688138" y="2882900"/>
            <a:ext cx="1008062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400">
                <a:latin typeface="Times New Roman" pitchFamily="18" charset="0"/>
                <a:cs typeface="Arial" charset="0"/>
              </a:rPr>
              <a:t>C</a:t>
            </a:r>
          </a:p>
        </p:txBody>
      </p:sp>
      <p:grpSp>
        <p:nvGrpSpPr>
          <p:cNvPr id="885854" name="Group 94"/>
          <p:cNvGrpSpPr>
            <a:grpSpLocks/>
          </p:cNvGrpSpPr>
          <p:nvPr/>
        </p:nvGrpSpPr>
        <p:grpSpPr bwMode="auto">
          <a:xfrm>
            <a:off x="673100" y="2425700"/>
            <a:ext cx="1008063" cy="3028950"/>
            <a:chOff x="288" y="1200"/>
            <a:chExt cx="635" cy="1908"/>
          </a:xfrm>
        </p:grpSpPr>
        <p:sp>
          <p:nvSpPr>
            <p:cNvPr id="39963" name="Rectangle 95"/>
            <p:cNvSpPr>
              <a:spLocks noChangeArrowheads="1"/>
            </p:cNvSpPr>
            <p:nvPr/>
          </p:nvSpPr>
          <p:spPr bwMode="auto">
            <a:xfrm>
              <a:off x="288" y="2736"/>
              <a:ext cx="635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>
                  <a:latin typeface="Times New Roman" pitchFamily="18" charset="0"/>
                  <a:cs typeface="Arial" charset="0"/>
                </a:rPr>
                <a:t>OS</a:t>
              </a:r>
            </a:p>
          </p:txBody>
        </p:sp>
        <p:sp>
          <p:nvSpPr>
            <p:cNvPr id="39964" name="Rectangle 96" descr="Wide upward diagonal"/>
            <p:cNvSpPr>
              <a:spLocks noChangeArrowheads="1"/>
            </p:cNvSpPr>
            <p:nvPr/>
          </p:nvSpPr>
          <p:spPr bwMode="auto">
            <a:xfrm>
              <a:off x="288" y="1200"/>
              <a:ext cx="635" cy="12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zh-CN" sz="1600" b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9965" name="Rectangle 97"/>
            <p:cNvSpPr>
              <a:spLocks noChangeArrowheads="1"/>
            </p:cNvSpPr>
            <p:nvPr/>
          </p:nvSpPr>
          <p:spPr bwMode="auto">
            <a:xfrm>
              <a:off x="288" y="2364"/>
              <a:ext cx="635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>
                  <a:latin typeface="Times New Roman" pitchFamily="18" charset="0"/>
                  <a:cs typeface="Arial" charset="0"/>
                </a:rPr>
                <a:t>A</a:t>
              </a:r>
            </a:p>
          </p:txBody>
        </p:sp>
      </p:grpSp>
      <p:sp>
        <p:nvSpPr>
          <p:cNvPr id="885858" name="Rectangle 98"/>
          <p:cNvSpPr>
            <a:spLocks noChangeArrowheads="1"/>
          </p:cNvSpPr>
          <p:nvPr/>
        </p:nvSpPr>
        <p:spPr bwMode="auto">
          <a:xfrm>
            <a:off x="7893050" y="4864100"/>
            <a:ext cx="1008063" cy="590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400">
                <a:latin typeface="Times New Roman" pitchFamily="18" charset="0"/>
                <a:cs typeface="Arial" charset="0"/>
              </a:rPr>
              <a:t>OS</a:t>
            </a:r>
          </a:p>
        </p:txBody>
      </p:sp>
      <p:sp>
        <p:nvSpPr>
          <p:cNvPr id="885859" name="Rectangle 99" descr="Wide upward diagonal"/>
          <p:cNvSpPr>
            <a:spLocks noChangeArrowheads="1"/>
          </p:cNvSpPr>
          <p:nvPr/>
        </p:nvSpPr>
        <p:spPr bwMode="auto">
          <a:xfrm>
            <a:off x="7893050" y="4273550"/>
            <a:ext cx="1008063" cy="59055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Char char="•"/>
            </a:pPr>
            <a:endParaRPr lang="zh-CN" altLang="zh-CN" sz="1600" b="0">
              <a:latin typeface="Times New Roman" pitchFamily="18" charset="0"/>
              <a:cs typeface="Arial" charset="0"/>
            </a:endParaRPr>
          </a:p>
        </p:txBody>
      </p:sp>
      <p:sp>
        <p:nvSpPr>
          <p:cNvPr id="885860" name="Rectangle 100" descr="Wide upward diagonal"/>
          <p:cNvSpPr>
            <a:spLocks noChangeArrowheads="1"/>
          </p:cNvSpPr>
          <p:nvPr/>
        </p:nvSpPr>
        <p:spPr bwMode="auto">
          <a:xfrm>
            <a:off x="7893050" y="2425700"/>
            <a:ext cx="1008063" cy="21336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Char char="•"/>
            </a:pPr>
            <a:endParaRPr lang="zh-CN" altLang="zh-CN" sz="1600" b="0">
              <a:latin typeface="Times New Roman" pitchFamily="18" charset="0"/>
              <a:cs typeface="Arial" charset="0"/>
            </a:endParaRPr>
          </a:p>
        </p:txBody>
      </p:sp>
      <p:sp>
        <p:nvSpPr>
          <p:cNvPr id="885861" name="Rectangle 101"/>
          <p:cNvSpPr>
            <a:spLocks noChangeArrowheads="1"/>
          </p:cNvSpPr>
          <p:nvPr/>
        </p:nvSpPr>
        <p:spPr bwMode="auto">
          <a:xfrm>
            <a:off x="7893050" y="3854450"/>
            <a:ext cx="1008063" cy="7985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400">
                <a:latin typeface="Times New Roman" pitchFamily="18" charset="0"/>
                <a:cs typeface="Arial" charset="0"/>
              </a:rPr>
              <a:t>A</a:t>
            </a:r>
          </a:p>
        </p:txBody>
      </p:sp>
      <p:sp>
        <p:nvSpPr>
          <p:cNvPr id="885862" name="Rectangle 102"/>
          <p:cNvSpPr>
            <a:spLocks noChangeArrowheads="1"/>
          </p:cNvSpPr>
          <p:nvPr/>
        </p:nvSpPr>
        <p:spPr bwMode="auto">
          <a:xfrm>
            <a:off x="7893050" y="4652963"/>
            <a:ext cx="1008063" cy="211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400">
                <a:latin typeface="Times New Roman" pitchFamily="18" charset="0"/>
                <a:cs typeface="Arial" charset="0"/>
              </a:rPr>
              <a:t>D</a:t>
            </a:r>
          </a:p>
        </p:txBody>
      </p:sp>
      <p:sp>
        <p:nvSpPr>
          <p:cNvPr id="885863" name="Rectangle 103"/>
          <p:cNvSpPr>
            <a:spLocks noChangeArrowheads="1"/>
          </p:cNvSpPr>
          <p:nvPr/>
        </p:nvSpPr>
        <p:spPr bwMode="auto">
          <a:xfrm>
            <a:off x="7893050" y="2882900"/>
            <a:ext cx="1008063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400" b="0">
                <a:latin typeface="Times New Roman" pitchFamily="18" charset="0"/>
                <a:cs typeface="Arial" charset="0"/>
              </a:rPr>
              <a:t>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858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858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858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858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858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8858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8858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8858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8858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8858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8858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8858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1" fill="hold"/>
                                        <p:tgtEl>
                                          <p:spTgt spid="8858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6" dur="1" fill="hold"/>
                                        <p:tgtEl>
                                          <p:spTgt spid="8858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8858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" dur="1" fill="hold"/>
                                        <p:tgtEl>
                                          <p:spTgt spid="8858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8858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0" dur="1" fill="hold"/>
                                        <p:tgtEl>
                                          <p:spTgt spid="8858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" fill="hold"/>
                                        <p:tgtEl>
                                          <p:spTgt spid="8858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6" dur="1" fill="hold"/>
                                        <p:tgtEl>
                                          <p:spTgt spid="8858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1" fill="hold"/>
                                        <p:tgtEl>
                                          <p:spTgt spid="8858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843" grpId="0" animBg="1"/>
      <p:bldP spid="885844" grpId="0" animBg="1"/>
      <p:bldP spid="885845" grpId="0" animBg="1"/>
      <p:bldP spid="885846" grpId="0" animBg="1"/>
      <p:bldP spid="885847" grpId="0" animBg="1"/>
      <p:bldP spid="885848" grpId="0" animBg="1"/>
      <p:bldP spid="885849" grpId="0" animBg="1"/>
      <p:bldP spid="885850" grpId="0" animBg="1"/>
      <p:bldP spid="885851" grpId="0" animBg="1"/>
      <p:bldP spid="885852" grpId="0" animBg="1"/>
      <p:bldP spid="885853" grpId="0" animBg="1"/>
      <p:bldP spid="885858" grpId="0" animBg="1"/>
      <p:bldP spid="885859" grpId="0" animBg="1"/>
      <p:bldP spid="885860" grpId="0" animBg="1"/>
      <p:bldP spid="885861" grpId="0" animBg="1"/>
      <p:bldP spid="885862" grpId="0" animBg="1"/>
      <p:bldP spid="88586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2362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在具有对换功能的</a:t>
            </a:r>
            <a:r>
              <a:rPr lang="en-US" altLang="zh-CN" sz="2400" smtClean="0"/>
              <a:t>OS</a:t>
            </a:r>
            <a:r>
              <a:rPr lang="zh-CN" altLang="en-US" sz="2400" smtClean="0"/>
              <a:t>中，通常把外存分为</a:t>
            </a:r>
            <a:r>
              <a:rPr lang="zh-CN" altLang="en-US" sz="2400" smtClean="0">
                <a:solidFill>
                  <a:srgbClr val="3333CC"/>
                </a:solidFill>
              </a:rPr>
              <a:t>文件区</a:t>
            </a:r>
            <a:r>
              <a:rPr lang="zh-CN" altLang="en-US" sz="2400" smtClean="0"/>
              <a:t>和</a:t>
            </a:r>
            <a:r>
              <a:rPr lang="zh-CN" altLang="en-US" sz="2400" smtClean="0">
                <a:solidFill>
                  <a:srgbClr val="3333CC"/>
                </a:solidFill>
              </a:rPr>
              <a:t>对换区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对换区采用</a:t>
            </a:r>
            <a:r>
              <a:rPr lang="zh-CN" altLang="en-US" sz="2400" smtClean="0">
                <a:solidFill>
                  <a:srgbClr val="3333CC"/>
                </a:solidFill>
              </a:rPr>
              <a:t>连续分配方式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对对换区中的空闲盘块的管理：数据结构、对换空间的分配与回收与动态分区方式相同。</a:t>
            </a: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457200" y="933450"/>
            <a:ext cx="319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4.3.7 </a:t>
            </a:r>
            <a:r>
              <a:rPr lang="zh-CN" altLang="en-US" sz="2400"/>
              <a:t>对换</a:t>
            </a:r>
            <a:r>
              <a:rPr lang="en-US" altLang="zh-CN" sz="2400"/>
              <a:t>(Swapping)</a:t>
            </a: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4.3 </a:t>
            </a:r>
            <a:r>
              <a:rPr kumimoji="0" lang="zh-CN" altLang="en-US">
                <a:solidFill>
                  <a:schemeClr val="bg1"/>
                </a:solidFill>
              </a:rPr>
              <a:t>连续分配方式</a:t>
            </a:r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533400" y="1600200"/>
            <a:ext cx="27908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2. </a:t>
            </a:r>
            <a:r>
              <a:rPr lang="zh-CN" altLang="en-US" sz="2400">
                <a:latin typeface="楷体_GB2312" pitchFamily="49" charset="-122"/>
              </a:rPr>
              <a:t>对换空间的管理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457200" y="762000"/>
            <a:ext cx="319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4.3.7 </a:t>
            </a:r>
            <a:r>
              <a:rPr lang="zh-CN" altLang="en-US" sz="2400"/>
              <a:t>对换</a:t>
            </a:r>
            <a:r>
              <a:rPr lang="en-US" altLang="zh-CN" sz="2400"/>
              <a:t>(Swapping)</a:t>
            </a:r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4.3 </a:t>
            </a:r>
            <a:r>
              <a:rPr kumimoji="0" lang="zh-CN" altLang="en-US">
                <a:solidFill>
                  <a:schemeClr val="bg1"/>
                </a:solidFill>
              </a:rPr>
              <a:t>连续分配方式</a:t>
            </a:r>
          </a:p>
        </p:txBody>
      </p:sp>
      <p:sp>
        <p:nvSpPr>
          <p:cNvPr id="41988" name="Rectangle 7"/>
          <p:cNvSpPr>
            <a:spLocks noChangeArrowheads="1"/>
          </p:cNvSpPr>
          <p:nvPr/>
        </p:nvSpPr>
        <p:spPr bwMode="auto">
          <a:xfrm>
            <a:off x="533400" y="1428750"/>
            <a:ext cx="30972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3. </a:t>
            </a:r>
            <a:r>
              <a:rPr lang="zh-CN" altLang="en-US" sz="2400">
                <a:latin typeface="楷体_GB2312" pitchFamily="49" charset="-122"/>
              </a:rPr>
              <a:t>进程的换出与换入</a:t>
            </a:r>
          </a:p>
        </p:txBody>
      </p:sp>
      <p:sp>
        <p:nvSpPr>
          <p:cNvPr id="41989" name="Rectangle 9"/>
          <p:cNvSpPr>
            <a:spLocks noChangeArrowheads="1"/>
          </p:cNvSpPr>
          <p:nvPr/>
        </p:nvSpPr>
        <p:spPr bwMode="auto">
          <a:xfrm>
            <a:off x="990600" y="1981200"/>
            <a:ext cx="7086600" cy="432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800100" indent="-34290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sz="2400">
                <a:solidFill>
                  <a:srgbClr val="3333CC"/>
                </a:solidFill>
              </a:rPr>
              <a:t>进程的换出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kumimoji="0" lang="zh-CN" altLang="en-US" sz="2400"/>
              <a:t>选择处于阻塞状态且优先级最低的进程作为换出进程；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kumimoji="0" lang="zh-CN" altLang="en-US" sz="2400"/>
              <a:t>启动磁盘，将该进程的程序和数据传送到磁盘的对换区上；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kumimoji="0" lang="zh-CN" altLang="en-US" sz="2400"/>
              <a:t>回收该进程内存空间，修改进程控制块。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None/>
            </a:pPr>
            <a:endParaRPr kumimoji="0" lang="zh-CN" altLang="en-US" sz="2400">
              <a:solidFill>
                <a:srgbClr val="3333CC"/>
              </a:solidFill>
            </a:endParaRPr>
          </a:p>
          <a:p>
            <a:pPr eaLnBrk="1" hangingPunct="1"/>
            <a:r>
              <a:rPr kumimoji="0" lang="zh-CN" altLang="en-US" sz="2400">
                <a:solidFill>
                  <a:srgbClr val="3333CC"/>
                </a:solidFill>
              </a:rPr>
              <a:t>进程的换入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kumimoji="0" lang="zh-CN" altLang="en-US" sz="2400"/>
              <a:t>定时地查看所有进程的状态，从中找出“就绪”状态但已换出的进程，将其中换出时间</a:t>
            </a:r>
            <a:r>
              <a:rPr kumimoji="0" lang="en-US" altLang="zh-CN" sz="2400"/>
              <a:t>(</a:t>
            </a:r>
            <a:r>
              <a:rPr kumimoji="0" lang="zh-CN" altLang="en-US" sz="2400"/>
              <a:t>换出到磁盘上</a:t>
            </a:r>
            <a:r>
              <a:rPr kumimoji="0" lang="en-US" altLang="zh-CN" sz="2400"/>
              <a:t>)</a:t>
            </a:r>
            <a:r>
              <a:rPr kumimoji="0" lang="zh-CN" altLang="en-US" sz="2400"/>
              <a:t>最久的进程作为换入进程，将之换入，直至已无可换入的进程或无可换出的进程为止。 </a:t>
            </a:r>
            <a:endParaRPr kumimoji="0" lang="zh-CN" altLang="en-US" sz="2400">
              <a:solidFill>
                <a:srgbClr val="33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3200" smtClean="0"/>
              <a:t>4.4  </a:t>
            </a:r>
            <a:r>
              <a:rPr kumimoji="1" lang="zh-CN" altLang="en-US" sz="3200" smtClean="0"/>
              <a:t>基本分页存储管理方式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4953000"/>
          </a:xfrm>
        </p:spPr>
        <p:txBody>
          <a:bodyPr/>
          <a:lstStyle/>
          <a:p>
            <a:pPr eaLnBrk="1" hangingPunct="1"/>
            <a:r>
              <a:rPr lang="zh-CN" altLang="en-US" smtClean="0"/>
              <a:t>连续分配方式的缺点：</a:t>
            </a:r>
          </a:p>
          <a:p>
            <a:pPr lvl="1" eaLnBrk="1" hangingPunct="1"/>
            <a:r>
              <a:rPr lang="zh-CN" altLang="en-US" smtClean="0">
                <a:solidFill>
                  <a:srgbClr val="0000FF"/>
                </a:solidFill>
              </a:rPr>
              <a:t>容易产生碎片</a:t>
            </a:r>
            <a:r>
              <a:rPr lang="zh-CN" altLang="en-US" smtClean="0"/>
              <a:t>。可通过“紧凑”方式清理碎片，但是移动分区需要耗费。</a:t>
            </a:r>
          </a:p>
          <a:p>
            <a:pPr lvl="1" eaLnBrk="1" hangingPunct="1"/>
            <a:r>
              <a:rPr lang="zh-CN" altLang="en-US" smtClean="0">
                <a:solidFill>
                  <a:srgbClr val="0000FF"/>
                </a:solidFill>
              </a:rPr>
              <a:t>地址空间增长困难</a:t>
            </a:r>
            <a:r>
              <a:rPr lang="zh-CN" altLang="en-US" smtClean="0"/>
              <a:t>。可通过“交换”方式寻找更大分区增长程序空间，但是操作涉及到与磁盘的数据交换，效率低下。</a:t>
            </a:r>
          </a:p>
          <a:p>
            <a:pPr lvl="1" eaLnBrk="1" hangingPunct="1"/>
            <a:r>
              <a:rPr lang="zh-CN" altLang="en-US" smtClean="0"/>
              <a:t>交换能带来的</a:t>
            </a:r>
            <a:r>
              <a:rPr lang="zh-CN" altLang="en-US" smtClean="0">
                <a:solidFill>
                  <a:srgbClr val="0000FF"/>
                </a:solidFill>
              </a:rPr>
              <a:t>空间增长有限</a:t>
            </a:r>
            <a:r>
              <a:rPr lang="zh-CN" altLang="en-US" smtClean="0"/>
              <a:t>。这个限制是：单一程序不能超过物理内存空间（减去</a:t>
            </a:r>
            <a:r>
              <a:rPr lang="en-US" altLang="zh-CN" smtClean="0"/>
              <a:t>OS</a:t>
            </a:r>
            <a:r>
              <a:rPr lang="zh-CN" altLang="en-US" smtClean="0"/>
              <a:t>所占部分）。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数据在内存中的存储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5181600" y="3886200"/>
            <a:ext cx="3962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Tx/>
              <a:buChar char="•"/>
            </a:pPr>
            <a:r>
              <a:rPr lang="en-US" altLang="zh-CN" sz="2200">
                <a:latin typeface="楷体_GB2312" pitchFamily="49" charset="-122"/>
                <a:ea typeface="楷体_GB2312" pitchFamily="49" charset="-122"/>
              </a:rPr>
              <a:t>Byte</a:t>
            </a:r>
            <a:r>
              <a:rPr lang="zh-CN" altLang="en-US" sz="2200">
                <a:latin typeface="楷体_GB2312" pitchFamily="49" charset="-122"/>
                <a:ea typeface="楷体_GB2312" pitchFamily="49" charset="-122"/>
              </a:rPr>
              <a:t>（字节）：由</a:t>
            </a:r>
            <a:r>
              <a:rPr lang="en-US" altLang="zh-CN" sz="220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20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200">
                <a:latin typeface="楷体_GB2312" pitchFamily="49" charset="-122"/>
                <a:ea typeface="楷体_GB2312" pitchFamily="49" charset="-122"/>
              </a:rPr>
              <a:t>bit</a:t>
            </a:r>
            <a:r>
              <a:rPr lang="zh-CN" altLang="en-US" sz="2200">
                <a:latin typeface="楷体_GB2312" pitchFamily="49" charset="-122"/>
                <a:ea typeface="楷体_GB2312" pitchFamily="49" charset="-122"/>
              </a:rPr>
              <a:t>组成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371600" y="3505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b="0">
                <a:latin typeface="Tahoma" pitchFamily="34" charset="0"/>
              </a:rPr>
              <a:t>1000</a:t>
            </a: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1371600" y="3886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b="0">
                <a:latin typeface="Tahoma" pitchFamily="34" charset="0"/>
              </a:rPr>
              <a:t>1001</a:t>
            </a:r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1371600" y="4267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b="0">
                <a:latin typeface="Tahoma" pitchFamily="34" charset="0"/>
              </a:rPr>
              <a:t>1002</a:t>
            </a:r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1371600" y="4648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b="0">
                <a:latin typeface="Tahoma" pitchFamily="34" charset="0"/>
              </a:rPr>
              <a:t>1003</a:t>
            </a:r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1524000" y="5029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b="0">
                <a:latin typeface="Tahoma" pitchFamily="34" charset="0"/>
              </a:rPr>
              <a:t>……</a:t>
            </a:r>
          </a:p>
        </p:txBody>
      </p:sp>
      <p:pic>
        <p:nvPicPr>
          <p:cNvPr id="717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71800"/>
            <a:ext cx="2617788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8" name="Line 11"/>
          <p:cNvSpPr>
            <a:spLocks noChangeShapeType="1"/>
          </p:cNvSpPr>
          <p:nvPr/>
        </p:nvSpPr>
        <p:spPr bwMode="auto">
          <a:xfrm flipH="1">
            <a:off x="48006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9" name="Rectangle 13"/>
          <p:cNvSpPr>
            <a:spLocks noChangeArrowheads="1"/>
          </p:cNvSpPr>
          <p:nvPr/>
        </p:nvSpPr>
        <p:spPr bwMode="auto">
          <a:xfrm>
            <a:off x="457200" y="2743200"/>
            <a:ext cx="38862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200">
                <a:latin typeface="楷体_GB2312" pitchFamily="49" charset="-122"/>
                <a:ea typeface="楷体_GB2312" pitchFamily="49" charset="-122"/>
              </a:rPr>
              <a:t>bit</a:t>
            </a:r>
            <a:r>
              <a:rPr lang="zh-CN" altLang="en-US" sz="2200">
                <a:latin typeface="楷体_GB2312" pitchFamily="49" charset="-122"/>
                <a:ea typeface="楷体_GB2312" pitchFamily="49" charset="-122"/>
              </a:rPr>
              <a:t>（位，比特）：取值</a:t>
            </a:r>
            <a:r>
              <a:rPr lang="en-US" altLang="zh-CN" sz="22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20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200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7180" name="Line 14"/>
          <p:cNvSpPr>
            <a:spLocks noChangeShapeType="1"/>
          </p:cNvSpPr>
          <p:nvPr/>
        </p:nvSpPr>
        <p:spPr bwMode="auto">
          <a:xfrm>
            <a:off x="2133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1" name="Rectangle 17"/>
          <p:cNvSpPr>
            <a:spLocks noChangeArrowheads="1"/>
          </p:cNvSpPr>
          <p:nvPr/>
        </p:nvSpPr>
        <p:spPr bwMode="auto">
          <a:xfrm>
            <a:off x="533400" y="914400"/>
            <a:ext cx="8153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200">
                <a:latin typeface="楷体_GB2312" pitchFamily="49" charset="-122"/>
                <a:ea typeface="楷体_GB2312" pitchFamily="49" charset="-122"/>
              </a:rPr>
              <a:t>计算机系统的内存储器，是由许多称为字节的单元组成的，</a:t>
            </a:r>
            <a:r>
              <a:rPr lang="en-US" altLang="zh-CN" sz="22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200">
                <a:latin typeface="楷体_GB2312" pitchFamily="49" charset="-122"/>
                <a:ea typeface="楷体_GB2312" pitchFamily="49" charset="-122"/>
              </a:rPr>
              <a:t>个字节由</a:t>
            </a:r>
            <a:r>
              <a:rPr lang="en-US" altLang="zh-CN" sz="220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200">
                <a:latin typeface="楷体_GB2312" pitchFamily="49" charset="-122"/>
                <a:ea typeface="楷体_GB2312" pitchFamily="49" charset="-122"/>
              </a:rPr>
              <a:t>个二进制位（</a:t>
            </a:r>
            <a:r>
              <a:rPr lang="en-US" altLang="zh-CN" sz="2200">
                <a:latin typeface="楷体_GB2312" pitchFamily="49" charset="-122"/>
                <a:ea typeface="楷体_GB2312" pitchFamily="49" charset="-122"/>
              </a:rPr>
              <a:t>bit</a:t>
            </a:r>
            <a:r>
              <a:rPr lang="zh-CN" altLang="en-US" sz="2200">
                <a:latin typeface="楷体_GB2312" pitchFamily="49" charset="-122"/>
                <a:ea typeface="楷体_GB2312" pitchFamily="49" charset="-122"/>
              </a:rPr>
              <a:t>）构成，每位的取值为</a:t>
            </a:r>
            <a:r>
              <a:rPr lang="en-US" altLang="zh-CN" sz="2200">
                <a:latin typeface="楷体_GB2312" pitchFamily="49" charset="-122"/>
                <a:ea typeface="楷体_GB2312" pitchFamily="49" charset="-122"/>
              </a:rPr>
              <a:t>0/1</a:t>
            </a:r>
            <a:r>
              <a:rPr lang="zh-CN" altLang="en-US" sz="2200">
                <a:latin typeface="楷体_GB2312" pitchFamily="49" charset="-122"/>
                <a:ea typeface="楷体_GB2312" pitchFamily="49" charset="-122"/>
              </a:rPr>
              <a:t>。最右端的那</a:t>
            </a:r>
            <a:r>
              <a:rPr lang="en-US" altLang="zh-CN" sz="22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200">
                <a:latin typeface="楷体_GB2312" pitchFamily="49" charset="-122"/>
                <a:ea typeface="楷体_GB2312" pitchFamily="49" charset="-122"/>
              </a:rPr>
              <a:t>位称为</a:t>
            </a:r>
            <a:r>
              <a:rPr lang="zh-CN" altLang="en-US" sz="2200">
                <a:ea typeface="楷体_GB2312" pitchFamily="49" charset="-122"/>
              </a:rPr>
              <a:t>“</a:t>
            </a:r>
            <a:r>
              <a:rPr lang="zh-CN" altLang="en-US" sz="2200">
                <a:latin typeface="楷体_GB2312" pitchFamily="49" charset="-122"/>
                <a:ea typeface="楷体_GB2312" pitchFamily="49" charset="-122"/>
              </a:rPr>
              <a:t>最低位</a:t>
            </a:r>
            <a:r>
              <a:rPr lang="zh-CN" altLang="en-US" sz="2200">
                <a:ea typeface="楷体_GB2312" pitchFamily="49" charset="-122"/>
              </a:rPr>
              <a:t>”</a:t>
            </a:r>
            <a:r>
              <a:rPr lang="zh-CN" altLang="en-US" sz="2200">
                <a:latin typeface="楷体_GB2312" pitchFamily="49" charset="-122"/>
                <a:ea typeface="楷体_GB2312" pitchFamily="49" charset="-122"/>
              </a:rPr>
              <a:t>，编号为</a:t>
            </a:r>
            <a:r>
              <a:rPr lang="en-US" altLang="zh-CN" sz="22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200">
                <a:latin typeface="楷体_GB2312" pitchFamily="49" charset="-122"/>
                <a:ea typeface="楷体_GB2312" pitchFamily="49" charset="-122"/>
              </a:rPr>
              <a:t>；最左端的那</a:t>
            </a:r>
            <a:r>
              <a:rPr lang="en-US" altLang="zh-CN" sz="22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200">
                <a:latin typeface="楷体_GB2312" pitchFamily="49" charset="-122"/>
                <a:ea typeface="楷体_GB2312" pitchFamily="49" charset="-122"/>
              </a:rPr>
              <a:t>位称为</a:t>
            </a:r>
            <a:r>
              <a:rPr lang="zh-CN" altLang="en-US" sz="2200">
                <a:ea typeface="楷体_GB2312" pitchFamily="49" charset="-122"/>
              </a:rPr>
              <a:t>“</a:t>
            </a:r>
            <a:r>
              <a:rPr lang="zh-CN" altLang="en-US" sz="2200">
                <a:latin typeface="楷体_GB2312" pitchFamily="49" charset="-122"/>
                <a:ea typeface="楷体_GB2312" pitchFamily="49" charset="-122"/>
              </a:rPr>
              <a:t>最高位</a:t>
            </a:r>
            <a:r>
              <a:rPr lang="zh-CN" altLang="en-US" sz="2200">
                <a:ea typeface="楷体_GB2312" pitchFamily="49" charset="-122"/>
              </a:rPr>
              <a:t>”</a:t>
            </a:r>
            <a:r>
              <a:rPr lang="zh-CN" altLang="en-US" sz="2200">
                <a:latin typeface="楷体_GB2312" pitchFamily="49" charset="-122"/>
                <a:ea typeface="楷体_GB2312" pitchFamily="49" charset="-122"/>
              </a:rPr>
              <a:t>，而且从最低位到最高位顺序，依次编号。</a:t>
            </a:r>
          </a:p>
        </p:txBody>
      </p:sp>
      <p:sp>
        <p:nvSpPr>
          <p:cNvPr id="7182" name="Text Box 19"/>
          <p:cNvSpPr txBox="1">
            <a:spLocks noChangeArrowheads="1"/>
          </p:cNvSpPr>
          <p:nvPr/>
        </p:nvSpPr>
        <p:spPr bwMode="auto">
          <a:xfrm>
            <a:off x="152400" y="4038600"/>
            <a:ext cx="1311275" cy="11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200">
                <a:ea typeface="楷体_GB2312" pitchFamily="49" charset="-122"/>
              </a:rPr>
              <a:t>每个字节有一个编号，称为内存地址</a:t>
            </a:r>
          </a:p>
        </p:txBody>
      </p:sp>
      <p:sp>
        <p:nvSpPr>
          <p:cNvPr id="7183" name="Line 20"/>
          <p:cNvSpPr>
            <a:spLocks noChangeShapeType="1"/>
          </p:cNvSpPr>
          <p:nvPr/>
        </p:nvSpPr>
        <p:spPr bwMode="auto">
          <a:xfrm flipV="1">
            <a:off x="1447800" y="4343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3200" smtClean="0"/>
              <a:t>4.4  </a:t>
            </a:r>
            <a:r>
              <a:rPr kumimoji="1" lang="zh-CN" altLang="en-US" sz="3200" smtClean="0"/>
              <a:t>基本分页存储管理方式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57200" y="762000"/>
            <a:ext cx="247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4.4.1 </a:t>
            </a:r>
            <a:r>
              <a:rPr lang="zh-CN" altLang="en-US" sz="2400"/>
              <a:t>页面与页表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33400" y="1219200"/>
            <a:ext cx="12588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1. </a:t>
            </a:r>
            <a:r>
              <a:rPr lang="zh-CN" altLang="en-US" sz="2400">
                <a:latin typeface="楷体_GB2312" pitchFamily="49" charset="-122"/>
              </a:rPr>
              <a:t>页面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2296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页面和物理块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 smtClean="0"/>
              <a:t>将一个进程的逻辑地址空间分成若干个大小相等的片</a:t>
            </a:r>
            <a:r>
              <a:rPr lang="en-US" altLang="zh-CN" sz="2400" smtClean="0"/>
              <a:t>——</a:t>
            </a:r>
            <a:r>
              <a:rPr lang="zh-CN" altLang="en-US" sz="2400" smtClean="0"/>
              <a:t>页面或页</a:t>
            </a:r>
            <a:r>
              <a:rPr lang="en-US" altLang="zh-CN" sz="2400" smtClean="0"/>
              <a:t>(</a:t>
            </a:r>
            <a:r>
              <a:rPr lang="zh-CN" altLang="en-US" sz="2400" smtClean="0"/>
              <a:t>从</a:t>
            </a:r>
            <a:r>
              <a:rPr lang="en-US" altLang="zh-CN" sz="2400" smtClean="0"/>
              <a:t>0</a:t>
            </a:r>
            <a:r>
              <a:rPr lang="zh-CN" altLang="en-US" sz="2400" smtClean="0"/>
              <a:t>开始编号</a:t>
            </a:r>
            <a:r>
              <a:rPr lang="en-US" altLang="zh-CN" sz="2400" smtClean="0"/>
              <a:t>)</a:t>
            </a:r>
            <a:r>
              <a:rPr lang="zh-CN" altLang="en-US" sz="2400" smtClean="0"/>
              <a:t>。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 smtClean="0"/>
              <a:t>将内存空间分成与页面相同大小的若干个存储块</a:t>
            </a:r>
            <a:r>
              <a:rPr lang="en-US" altLang="zh-CN" sz="2400" smtClean="0"/>
              <a:t>——(</a:t>
            </a:r>
            <a:r>
              <a:rPr lang="zh-CN" altLang="en-US" sz="2400" smtClean="0"/>
              <a:t>物理</a:t>
            </a:r>
            <a:r>
              <a:rPr lang="en-US" altLang="zh-CN" sz="2400" smtClean="0"/>
              <a:t>)</a:t>
            </a:r>
            <a:r>
              <a:rPr lang="zh-CN" altLang="en-US" sz="2400" smtClean="0"/>
              <a:t>块或页框</a:t>
            </a:r>
            <a:r>
              <a:rPr lang="en-US" altLang="zh-CN" sz="2400" smtClean="0"/>
              <a:t>(frame)</a:t>
            </a:r>
            <a:r>
              <a:rPr lang="zh-CN" altLang="en-US" sz="2400" smtClean="0"/>
              <a:t>。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 smtClean="0"/>
              <a:t>页内碎片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页面大小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 smtClean="0"/>
              <a:t>页面太小内存碎片减小，减少内存碎片总空间，提高内存利用率；每个进程占用页面多，从而页表过长，占用大量内存；降低页面换进换出效率。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 smtClean="0"/>
              <a:t>页面较大减少页表长度，提高页面换进换出速度；但页内碎片增大。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 smtClean="0"/>
              <a:t>页面大小应适中，</a:t>
            </a:r>
            <a:r>
              <a:rPr lang="zh-CN" altLang="en-US" sz="2400" smtClean="0">
                <a:solidFill>
                  <a:schemeClr val="accent2"/>
                </a:solidFill>
              </a:rPr>
              <a:t>通常是</a:t>
            </a:r>
            <a:r>
              <a:rPr lang="en-US" altLang="zh-CN" sz="2400" smtClean="0">
                <a:solidFill>
                  <a:schemeClr val="accent2"/>
                </a:solidFill>
              </a:rPr>
              <a:t>2</a:t>
            </a:r>
            <a:r>
              <a:rPr lang="zh-CN" altLang="en-US" sz="2400" smtClean="0">
                <a:solidFill>
                  <a:schemeClr val="accent2"/>
                </a:solidFill>
              </a:rPr>
              <a:t>的幂，</a:t>
            </a:r>
            <a:r>
              <a:rPr lang="en-US" altLang="zh-CN" sz="2400" smtClean="0">
                <a:solidFill>
                  <a:schemeClr val="accent2"/>
                </a:solidFill>
              </a:rPr>
              <a:t>512B~8KB</a:t>
            </a:r>
            <a:r>
              <a:rPr lang="zh-CN" altLang="en-US" sz="2400" smtClean="0">
                <a:solidFill>
                  <a:schemeClr val="accent2"/>
                </a:solidFill>
              </a:rPr>
              <a:t>。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smtClean="0"/>
              <a:t>4.4  </a:t>
            </a:r>
            <a:r>
              <a:rPr kumimoji="1" lang="zh-CN" altLang="en-US" sz="3200" smtClean="0"/>
              <a:t>基本分页存储管理方式</a:t>
            </a:r>
          </a:p>
        </p:txBody>
      </p:sp>
      <p:sp>
        <p:nvSpPr>
          <p:cNvPr id="45059" name="Rectangle 96"/>
          <p:cNvSpPr>
            <a:spLocks noChangeArrowheads="1"/>
          </p:cNvSpPr>
          <p:nvPr/>
        </p:nvSpPr>
        <p:spPr bwMode="auto">
          <a:xfrm>
            <a:off x="3902075" y="1711325"/>
            <a:ext cx="12192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 sz="2400"/>
          </a:p>
        </p:txBody>
      </p:sp>
      <p:sp>
        <p:nvSpPr>
          <p:cNvPr id="45060" name="Rectangle 97"/>
          <p:cNvSpPr>
            <a:spLocks noChangeArrowheads="1"/>
          </p:cNvSpPr>
          <p:nvPr/>
        </p:nvSpPr>
        <p:spPr bwMode="auto">
          <a:xfrm>
            <a:off x="3902075" y="2092325"/>
            <a:ext cx="12192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45061" name="Rectangle 98"/>
          <p:cNvSpPr>
            <a:spLocks noChangeArrowheads="1"/>
          </p:cNvSpPr>
          <p:nvPr/>
        </p:nvSpPr>
        <p:spPr bwMode="auto">
          <a:xfrm>
            <a:off x="3902075" y="2473325"/>
            <a:ext cx="12192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45062" name="Rectangle 99"/>
          <p:cNvSpPr>
            <a:spLocks noChangeArrowheads="1"/>
          </p:cNvSpPr>
          <p:nvPr/>
        </p:nvSpPr>
        <p:spPr bwMode="auto">
          <a:xfrm>
            <a:off x="3902075" y="2854325"/>
            <a:ext cx="12192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45063" name="Rectangle 100"/>
          <p:cNvSpPr>
            <a:spLocks noChangeArrowheads="1"/>
          </p:cNvSpPr>
          <p:nvPr/>
        </p:nvSpPr>
        <p:spPr bwMode="auto">
          <a:xfrm>
            <a:off x="3902075" y="3235325"/>
            <a:ext cx="12192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45064" name="Text Box 101"/>
          <p:cNvSpPr txBox="1">
            <a:spLocks noChangeArrowheads="1"/>
          </p:cNvSpPr>
          <p:nvPr/>
        </p:nvSpPr>
        <p:spPr bwMode="auto">
          <a:xfrm>
            <a:off x="3810000" y="1143000"/>
            <a:ext cx="16129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/>
              <a:t>用户程序</a:t>
            </a:r>
          </a:p>
        </p:txBody>
      </p:sp>
      <p:sp>
        <p:nvSpPr>
          <p:cNvPr id="45065" name="Rectangle 102"/>
          <p:cNvSpPr>
            <a:spLocks noChangeArrowheads="1"/>
          </p:cNvSpPr>
          <p:nvPr/>
        </p:nvSpPr>
        <p:spPr bwMode="auto">
          <a:xfrm>
            <a:off x="3902075" y="3616325"/>
            <a:ext cx="12192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45066" name="Rectangle 103"/>
          <p:cNvSpPr>
            <a:spLocks noChangeArrowheads="1"/>
          </p:cNvSpPr>
          <p:nvPr/>
        </p:nvSpPr>
        <p:spPr bwMode="auto">
          <a:xfrm>
            <a:off x="7404100" y="1635125"/>
            <a:ext cx="1219200" cy="381000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45067" name="Rectangle 104"/>
          <p:cNvSpPr>
            <a:spLocks noChangeArrowheads="1"/>
          </p:cNvSpPr>
          <p:nvPr/>
        </p:nvSpPr>
        <p:spPr bwMode="auto">
          <a:xfrm>
            <a:off x="7404100" y="2016125"/>
            <a:ext cx="1219200" cy="381000"/>
          </a:xfrm>
          <a:prstGeom prst="rect">
            <a:avLst/>
          </a:prstGeom>
          <a:solidFill>
            <a:srgbClr val="FF99CC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45068" name="Rectangle 105"/>
          <p:cNvSpPr>
            <a:spLocks noChangeArrowheads="1"/>
          </p:cNvSpPr>
          <p:nvPr/>
        </p:nvSpPr>
        <p:spPr bwMode="auto">
          <a:xfrm>
            <a:off x="7404100" y="2397125"/>
            <a:ext cx="1219200" cy="381000"/>
          </a:xfrm>
          <a:prstGeom prst="rect">
            <a:avLst/>
          </a:prstGeom>
          <a:solidFill>
            <a:srgbClr val="FF99CC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45069" name="Rectangle 106"/>
          <p:cNvSpPr>
            <a:spLocks noChangeArrowheads="1"/>
          </p:cNvSpPr>
          <p:nvPr/>
        </p:nvSpPr>
        <p:spPr bwMode="auto">
          <a:xfrm>
            <a:off x="7404100" y="2778125"/>
            <a:ext cx="1219200" cy="381000"/>
          </a:xfrm>
          <a:prstGeom prst="rect">
            <a:avLst/>
          </a:prstGeom>
          <a:solidFill>
            <a:srgbClr val="FF99CC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45070" name="Rectangle 107"/>
          <p:cNvSpPr>
            <a:spLocks noChangeArrowheads="1"/>
          </p:cNvSpPr>
          <p:nvPr/>
        </p:nvSpPr>
        <p:spPr bwMode="auto">
          <a:xfrm>
            <a:off x="7404100" y="3159125"/>
            <a:ext cx="1219200" cy="381000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45071" name="Rectangle 108"/>
          <p:cNvSpPr>
            <a:spLocks noChangeArrowheads="1"/>
          </p:cNvSpPr>
          <p:nvPr/>
        </p:nvSpPr>
        <p:spPr bwMode="auto">
          <a:xfrm>
            <a:off x="7404100" y="3540125"/>
            <a:ext cx="1219200" cy="381000"/>
          </a:xfrm>
          <a:prstGeom prst="rect">
            <a:avLst/>
          </a:prstGeom>
          <a:solidFill>
            <a:srgbClr val="FF99CC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45072" name="Rectangle 109"/>
          <p:cNvSpPr>
            <a:spLocks noChangeArrowheads="1"/>
          </p:cNvSpPr>
          <p:nvPr/>
        </p:nvSpPr>
        <p:spPr bwMode="auto">
          <a:xfrm>
            <a:off x="7404100" y="3921125"/>
            <a:ext cx="1219200" cy="381000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45073" name="Rectangle 110"/>
          <p:cNvSpPr>
            <a:spLocks noChangeArrowheads="1"/>
          </p:cNvSpPr>
          <p:nvPr/>
        </p:nvSpPr>
        <p:spPr bwMode="auto">
          <a:xfrm>
            <a:off x="7404100" y="4302125"/>
            <a:ext cx="1219200" cy="381000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45074" name="Rectangle 111"/>
          <p:cNvSpPr>
            <a:spLocks noChangeArrowheads="1"/>
          </p:cNvSpPr>
          <p:nvPr/>
        </p:nvSpPr>
        <p:spPr bwMode="auto">
          <a:xfrm>
            <a:off x="7404100" y="4683125"/>
            <a:ext cx="1219200" cy="381000"/>
          </a:xfrm>
          <a:prstGeom prst="rect">
            <a:avLst/>
          </a:prstGeom>
          <a:solidFill>
            <a:srgbClr val="FF99CC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45075" name="Rectangle 112"/>
          <p:cNvSpPr>
            <a:spLocks noChangeArrowheads="1"/>
          </p:cNvSpPr>
          <p:nvPr/>
        </p:nvSpPr>
        <p:spPr bwMode="auto">
          <a:xfrm>
            <a:off x="7404100" y="5064125"/>
            <a:ext cx="1219200" cy="381000"/>
          </a:xfrm>
          <a:prstGeom prst="rect">
            <a:avLst/>
          </a:prstGeom>
          <a:solidFill>
            <a:srgbClr val="FF99CC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45076" name="Rectangle 113"/>
          <p:cNvSpPr>
            <a:spLocks noChangeArrowheads="1"/>
          </p:cNvSpPr>
          <p:nvPr/>
        </p:nvSpPr>
        <p:spPr bwMode="auto">
          <a:xfrm>
            <a:off x="7404100" y="5445125"/>
            <a:ext cx="1219200" cy="381000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45077" name="Rectangle 114"/>
          <p:cNvSpPr>
            <a:spLocks noChangeArrowheads="1"/>
          </p:cNvSpPr>
          <p:nvPr/>
        </p:nvSpPr>
        <p:spPr bwMode="auto">
          <a:xfrm>
            <a:off x="7404100" y="5826125"/>
            <a:ext cx="1219200" cy="381000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45078" name="Text Box 115"/>
          <p:cNvSpPr txBox="1">
            <a:spLocks noChangeArrowheads="1"/>
          </p:cNvSpPr>
          <p:nvPr/>
        </p:nvSpPr>
        <p:spPr bwMode="auto">
          <a:xfrm>
            <a:off x="7556500" y="1101725"/>
            <a:ext cx="8985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/>
              <a:t>内存</a:t>
            </a:r>
          </a:p>
        </p:txBody>
      </p:sp>
      <p:sp>
        <p:nvSpPr>
          <p:cNvPr id="45079" name="Text Box 116"/>
          <p:cNvSpPr txBox="1">
            <a:spLocks noChangeArrowheads="1"/>
          </p:cNvSpPr>
          <p:nvPr/>
        </p:nvSpPr>
        <p:spPr bwMode="auto">
          <a:xfrm>
            <a:off x="7632700" y="1635125"/>
            <a:ext cx="5746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4K</a:t>
            </a:r>
          </a:p>
        </p:txBody>
      </p:sp>
      <p:sp>
        <p:nvSpPr>
          <p:cNvPr id="45080" name="Line 117"/>
          <p:cNvSpPr>
            <a:spLocks noChangeShapeType="1"/>
          </p:cNvSpPr>
          <p:nvPr/>
        </p:nvSpPr>
        <p:spPr bwMode="auto">
          <a:xfrm>
            <a:off x="5118100" y="1939925"/>
            <a:ext cx="22860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1" name="Line 118"/>
          <p:cNvSpPr>
            <a:spLocks noChangeShapeType="1"/>
          </p:cNvSpPr>
          <p:nvPr/>
        </p:nvSpPr>
        <p:spPr bwMode="auto">
          <a:xfrm>
            <a:off x="5194300" y="2397125"/>
            <a:ext cx="220980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2" name="Line 119"/>
          <p:cNvSpPr>
            <a:spLocks noChangeShapeType="1"/>
          </p:cNvSpPr>
          <p:nvPr/>
        </p:nvSpPr>
        <p:spPr bwMode="auto">
          <a:xfrm>
            <a:off x="5194300" y="2778125"/>
            <a:ext cx="21336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3" name="Line 120"/>
          <p:cNvSpPr>
            <a:spLocks noChangeShapeType="1"/>
          </p:cNvSpPr>
          <p:nvPr/>
        </p:nvSpPr>
        <p:spPr bwMode="auto">
          <a:xfrm flipV="1">
            <a:off x="5118100" y="2930525"/>
            <a:ext cx="2209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4" name="Line 121"/>
          <p:cNvSpPr>
            <a:spLocks noChangeShapeType="1"/>
          </p:cNvSpPr>
          <p:nvPr/>
        </p:nvSpPr>
        <p:spPr bwMode="auto">
          <a:xfrm>
            <a:off x="5118100" y="3844925"/>
            <a:ext cx="236220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5" name="Text Box 122"/>
          <p:cNvSpPr txBox="1">
            <a:spLocks noChangeArrowheads="1"/>
          </p:cNvSpPr>
          <p:nvPr/>
        </p:nvSpPr>
        <p:spPr bwMode="auto">
          <a:xfrm>
            <a:off x="609600" y="4191000"/>
            <a:ext cx="3124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1.</a:t>
            </a:r>
            <a:r>
              <a:rPr lang="zh-CN" altLang="en-US" sz="2400"/>
              <a:t>如何记录逻辑页面在内存存放的位置？</a:t>
            </a:r>
          </a:p>
        </p:txBody>
      </p:sp>
      <p:sp>
        <p:nvSpPr>
          <p:cNvPr id="45086" name="Text Box 123"/>
          <p:cNvSpPr txBox="1">
            <a:spLocks noChangeArrowheads="1"/>
          </p:cNvSpPr>
          <p:nvPr/>
        </p:nvSpPr>
        <p:spPr bwMode="auto">
          <a:xfrm>
            <a:off x="609600" y="5038725"/>
            <a:ext cx="4419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2.</a:t>
            </a:r>
            <a:r>
              <a:rPr lang="zh-CN" altLang="en-US" sz="2400"/>
              <a:t>程序的逻辑地址该采用什么格式？</a:t>
            </a:r>
          </a:p>
        </p:txBody>
      </p:sp>
      <p:sp>
        <p:nvSpPr>
          <p:cNvPr id="45087" name="Text Box 124"/>
          <p:cNvSpPr txBox="1">
            <a:spLocks noChangeArrowheads="1"/>
          </p:cNvSpPr>
          <p:nvPr/>
        </p:nvSpPr>
        <p:spPr bwMode="auto">
          <a:xfrm>
            <a:off x="457200" y="1295400"/>
            <a:ext cx="16129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/>
              <a:t>逻辑页面</a:t>
            </a:r>
          </a:p>
        </p:txBody>
      </p:sp>
      <p:sp>
        <p:nvSpPr>
          <p:cNvPr id="45088" name="Rectangle 125"/>
          <p:cNvSpPr>
            <a:spLocks noChangeArrowheads="1"/>
          </p:cNvSpPr>
          <p:nvPr/>
        </p:nvSpPr>
        <p:spPr bwMode="auto">
          <a:xfrm>
            <a:off x="2133600" y="1295400"/>
            <a:ext cx="762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45089" name="Text Box 126"/>
          <p:cNvSpPr txBox="1">
            <a:spLocks noChangeArrowheads="1"/>
          </p:cNvSpPr>
          <p:nvPr/>
        </p:nvSpPr>
        <p:spPr bwMode="auto">
          <a:xfrm>
            <a:off x="457200" y="2057400"/>
            <a:ext cx="16129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/>
              <a:t>物理页面</a:t>
            </a:r>
          </a:p>
        </p:txBody>
      </p:sp>
      <p:sp>
        <p:nvSpPr>
          <p:cNvPr id="45090" name="Rectangle 127"/>
          <p:cNvSpPr>
            <a:spLocks noChangeArrowheads="1"/>
          </p:cNvSpPr>
          <p:nvPr/>
        </p:nvSpPr>
        <p:spPr bwMode="auto">
          <a:xfrm>
            <a:off x="2286000" y="2438400"/>
            <a:ext cx="762000" cy="381000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45091" name="Text Box 128"/>
          <p:cNvSpPr txBox="1">
            <a:spLocks noChangeArrowheads="1"/>
          </p:cNvSpPr>
          <p:nvPr/>
        </p:nvSpPr>
        <p:spPr bwMode="auto">
          <a:xfrm>
            <a:off x="2133600" y="1295400"/>
            <a:ext cx="5746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4K</a:t>
            </a:r>
          </a:p>
        </p:txBody>
      </p:sp>
      <p:sp>
        <p:nvSpPr>
          <p:cNvPr id="45092" name="Text Box 129"/>
          <p:cNvSpPr txBox="1">
            <a:spLocks noChangeArrowheads="1"/>
          </p:cNvSpPr>
          <p:nvPr/>
        </p:nvSpPr>
        <p:spPr bwMode="auto">
          <a:xfrm>
            <a:off x="2362200" y="2438400"/>
            <a:ext cx="5746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4K</a:t>
            </a:r>
          </a:p>
        </p:txBody>
      </p:sp>
      <p:sp>
        <p:nvSpPr>
          <p:cNvPr id="45093" name="Text Box 131"/>
          <p:cNvSpPr txBox="1">
            <a:spLocks noChangeArrowheads="1"/>
          </p:cNvSpPr>
          <p:nvPr/>
        </p:nvSpPr>
        <p:spPr bwMode="auto">
          <a:xfrm>
            <a:off x="609600" y="5791200"/>
            <a:ext cx="4419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 </a:t>
            </a:r>
            <a:r>
              <a:rPr lang="zh-CN" altLang="en-US" sz="2400"/>
              <a:t>得到逻辑地址后，如何寻址找到物理地址？</a:t>
            </a:r>
          </a:p>
        </p:txBody>
      </p:sp>
      <p:sp>
        <p:nvSpPr>
          <p:cNvPr id="45094" name="Rectangle 132"/>
          <p:cNvSpPr>
            <a:spLocks noChangeArrowheads="1"/>
          </p:cNvSpPr>
          <p:nvPr/>
        </p:nvSpPr>
        <p:spPr bwMode="auto">
          <a:xfrm>
            <a:off x="2286000" y="2895600"/>
            <a:ext cx="762000" cy="381000"/>
          </a:xfrm>
          <a:prstGeom prst="rect">
            <a:avLst/>
          </a:prstGeom>
          <a:solidFill>
            <a:srgbClr val="FF99CC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45095" name="Text Box 133"/>
          <p:cNvSpPr txBox="1">
            <a:spLocks noChangeArrowheads="1"/>
          </p:cNvSpPr>
          <p:nvPr/>
        </p:nvSpPr>
        <p:spPr bwMode="auto">
          <a:xfrm>
            <a:off x="2362200" y="2895600"/>
            <a:ext cx="5746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4K</a:t>
            </a:r>
          </a:p>
        </p:txBody>
      </p:sp>
      <p:sp>
        <p:nvSpPr>
          <p:cNvPr id="45096" name="Text Box 134"/>
          <p:cNvSpPr txBox="1">
            <a:spLocks noChangeArrowheads="1"/>
          </p:cNvSpPr>
          <p:nvPr/>
        </p:nvSpPr>
        <p:spPr bwMode="auto">
          <a:xfrm>
            <a:off x="914400" y="2438400"/>
            <a:ext cx="11033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未占用</a:t>
            </a:r>
          </a:p>
        </p:txBody>
      </p:sp>
      <p:sp>
        <p:nvSpPr>
          <p:cNvPr id="45097" name="Text Box 135"/>
          <p:cNvSpPr txBox="1">
            <a:spLocks noChangeArrowheads="1"/>
          </p:cNvSpPr>
          <p:nvPr/>
        </p:nvSpPr>
        <p:spPr bwMode="auto">
          <a:xfrm>
            <a:off x="914400" y="2895600"/>
            <a:ext cx="11033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已占用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6629400" y="5832475"/>
            <a:ext cx="187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页表的作用 </a:t>
            </a: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4.4  </a:t>
            </a:r>
            <a:r>
              <a:rPr lang="zh-CN" altLang="en-US">
                <a:solidFill>
                  <a:schemeClr val="bg1"/>
                </a:solidFill>
              </a:rPr>
              <a:t>基本分页存储管理方式</a:t>
            </a:r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457200" y="762000"/>
            <a:ext cx="247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4.4.1 </a:t>
            </a:r>
            <a:r>
              <a:rPr lang="zh-CN" altLang="en-US" sz="2400"/>
              <a:t>页面与页表</a:t>
            </a:r>
          </a:p>
        </p:txBody>
      </p:sp>
      <p:sp>
        <p:nvSpPr>
          <p:cNvPr id="46085" name="Rectangle 8"/>
          <p:cNvSpPr>
            <a:spLocks noChangeArrowheads="1"/>
          </p:cNvSpPr>
          <p:nvPr/>
        </p:nvSpPr>
        <p:spPr bwMode="auto">
          <a:xfrm>
            <a:off x="701675" y="1828800"/>
            <a:ext cx="12192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46086" name="Rectangle 9"/>
          <p:cNvSpPr>
            <a:spLocks noChangeArrowheads="1"/>
          </p:cNvSpPr>
          <p:nvPr/>
        </p:nvSpPr>
        <p:spPr bwMode="auto">
          <a:xfrm>
            <a:off x="701675" y="2209800"/>
            <a:ext cx="12192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1</a:t>
            </a:r>
          </a:p>
        </p:txBody>
      </p:sp>
      <p:sp>
        <p:nvSpPr>
          <p:cNvPr id="46087" name="Rectangle 10"/>
          <p:cNvSpPr>
            <a:spLocks noChangeArrowheads="1"/>
          </p:cNvSpPr>
          <p:nvPr/>
        </p:nvSpPr>
        <p:spPr bwMode="auto">
          <a:xfrm>
            <a:off x="701675" y="2590800"/>
            <a:ext cx="12192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2</a:t>
            </a:r>
          </a:p>
        </p:txBody>
      </p:sp>
      <p:sp>
        <p:nvSpPr>
          <p:cNvPr id="46088" name="Rectangle 11"/>
          <p:cNvSpPr>
            <a:spLocks noChangeArrowheads="1"/>
          </p:cNvSpPr>
          <p:nvPr/>
        </p:nvSpPr>
        <p:spPr bwMode="auto">
          <a:xfrm>
            <a:off x="701675" y="2971800"/>
            <a:ext cx="12192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3</a:t>
            </a:r>
          </a:p>
        </p:txBody>
      </p:sp>
      <p:sp>
        <p:nvSpPr>
          <p:cNvPr id="46089" name="Rectangle 12"/>
          <p:cNvSpPr>
            <a:spLocks noChangeArrowheads="1"/>
          </p:cNvSpPr>
          <p:nvPr/>
        </p:nvSpPr>
        <p:spPr bwMode="auto">
          <a:xfrm>
            <a:off x="701675" y="3352800"/>
            <a:ext cx="12192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……</a:t>
            </a:r>
          </a:p>
        </p:txBody>
      </p:sp>
      <p:sp>
        <p:nvSpPr>
          <p:cNvPr id="46090" name="Text Box 13"/>
          <p:cNvSpPr txBox="1">
            <a:spLocks noChangeArrowheads="1"/>
          </p:cNvSpPr>
          <p:nvPr/>
        </p:nvSpPr>
        <p:spPr bwMode="auto">
          <a:xfrm>
            <a:off x="609600" y="1260475"/>
            <a:ext cx="16129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/>
              <a:t>用户程序</a:t>
            </a:r>
          </a:p>
        </p:txBody>
      </p:sp>
      <p:sp>
        <p:nvSpPr>
          <p:cNvPr id="46091" name="Rectangle 14"/>
          <p:cNvSpPr>
            <a:spLocks noChangeArrowheads="1"/>
          </p:cNvSpPr>
          <p:nvPr/>
        </p:nvSpPr>
        <p:spPr bwMode="auto">
          <a:xfrm>
            <a:off x="701675" y="3733800"/>
            <a:ext cx="12192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n</a:t>
            </a:r>
          </a:p>
        </p:txBody>
      </p:sp>
      <p:sp>
        <p:nvSpPr>
          <p:cNvPr id="46092" name="Rectangle 15"/>
          <p:cNvSpPr>
            <a:spLocks noChangeArrowheads="1"/>
          </p:cNvSpPr>
          <p:nvPr/>
        </p:nvSpPr>
        <p:spPr bwMode="auto">
          <a:xfrm>
            <a:off x="4724400" y="762000"/>
            <a:ext cx="1219200" cy="381000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0</a:t>
            </a:r>
          </a:p>
        </p:txBody>
      </p:sp>
      <p:sp>
        <p:nvSpPr>
          <p:cNvPr id="46093" name="Rectangle 16"/>
          <p:cNvSpPr>
            <a:spLocks noChangeArrowheads="1"/>
          </p:cNvSpPr>
          <p:nvPr/>
        </p:nvSpPr>
        <p:spPr bwMode="auto">
          <a:xfrm>
            <a:off x="4724400" y="1143000"/>
            <a:ext cx="1219200" cy="381000"/>
          </a:xfrm>
          <a:prstGeom prst="rect">
            <a:avLst/>
          </a:prstGeom>
          <a:solidFill>
            <a:srgbClr val="FF99CC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1</a:t>
            </a:r>
          </a:p>
        </p:txBody>
      </p:sp>
      <p:sp>
        <p:nvSpPr>
          <p:cNvPr id="46094" name="Rectangle 17"/>
          <p:cNvSpPr>
            <a:spLocks noChangeArrowheads="1"/>
          </p:cNvSpPr>
          <p:nvPr/>
        </p:nvSpPr>
        <p:spPr bwMode="auto">
          <a:xfrm>
            <a:off x="4724400" y="1524000"/>
            <a:ext cx="1219200" cy="381000"/>
          </a:xfrm>
          <a:prstGeom prst="rect">
            <a:avLst/>
          </a:prstGeom>
          <a:solidFill>
            <a:srgbClr val="FF99CC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2</a:t>
            </a:r>
          </a:p>
        </p:txBody>
      </p:sp>
      <p:sp>
        <p:nvSpPr>
          <p:cNvPr id="46095" name="Rectangle 18"/>
          <p:cNvSpPr>
            <a:spLocks noChangeArrowheads="1"/>
          </p:cNvSpPr>
          <p:nvPr/>
        </p:nvSpPr>
        <p:spPr bwMode="auto">
          <a:xfrm>
            <a:off x="4724400" y="1905000"/>
            <a:ext cx="1219200" cy="381000"/>
          </a:xfrm>
          <a:prstGeom prst="rect">
            <a:avLst/>
          </a:prstGeom>
          <a:solidFill>
            <a:srgbClr val="FF99CC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3</a:t>
            </a:r>
          </a:p>
        </p:txBody>
      </p:sp>
      <p:sp>
        <p:nvSpPr>
          <p:cNvPr id="46096" name="Rectangle 19"/>
          <p:cNvSpPr>
            <a:spLocks noChangeArrowheads="1"/>
          </p:cNvSpPr>
          <p:nvPr/>
        </p:nvSpPr>
        <p:spPr bwMode="auto">
          <a:xfrm>
            <a:off x="4724400" y="2286000"/>
            <a:ext cx="1219200" cy="381000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4</a:t>
            </a:r>
          </a:p>
        </p:txBody>
      </p:sp>
      <p:sp>
        <p:nvSpPr>
          <p:cNvPr id="46097" name="Rectangle 20"/>
          <p:cNvSpPr>
            <a:spLocks noChangeArrowheads="1"/>
          </p:cNvSpPr>
          <p:nvPr/>
        </p:nvSpPr>
        <p:spPr bwMode="auto">
          <a:xfrm>
            <a:off x="4724400" y="2667000"/>
            <a:ext cx="1219200" cy="381000"/>
          </a:xfrm>
          <a:prstGeom prst="rect">
            <a:avLst/>
          </a:prstGeom>
          <a:solidFill>
            <a:srgbClr val="FF99CC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5</a:t>
            </a:r>
          </a:p>
        </p:txBody>
      </p:sp>
      <p:sp>
        <p:nvSpPr>
          <p:cNvPr id="46098" name="Rectangle 21"/>
          <p:cNvSpPr>
            <a:spLocks noChangeArrowheads="1"/>
          </p:cNvSpPr>
          <p:nvPr/>
        </p:nvSpPr>
        <p:spPr bwMode="auto">
          <a:xfrm>
            <a:off x="4724400" y="3048000"/>
            <a:ext cx="1219200" cy="381000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6</a:t>
            </a:r>
          </a:p>
        </p:txBody>
      </p:sp>
      <p:sp>
        <p:nvSpPr>
          <p:cNvPr id="46099" name="Rectangle 22"/>
          <p:cNvSpPr>
            <a:spLocks noChangeArrowheads="1"/>
          </p:cNvSpPr>
          <p:nvPr/>
        </p:nvSpPr>
        <p:spPr bwMode="auto">
          <a:xfrm>
            <a:off x="4724400" y="3429000"/>
            <a:ext cx="1219200" cy="381000"/>
          </a:xfrm>
          <a:prstGeom prst="rect">
            <a:avLst/>
          </a:prstGeom>
          <a:solidFill>
            <a:srgbClr val="FF99CC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7</a:t>
            </a:r>
          </a:p>
        </p:txBody>
      </p:sp>
      <p:sp>
        <p:nvSpPr>
          <p:cNvPr id="46100" name="Rectangle 23"/>
          <p:cNvSpPr>
            <a:spLocks noChangeArrowheads="1"/>
          </p:cNvSpPr>
          <p:nvPr/>
        </p:nvSpPr>
        <p:spPr bwMode="auto">
          <a:xfrm>
            <a:off x="4724400" y="3810000"/>
            <a:ext cx="1219200" cy="381000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……</a:t>
            </a:r>
          </a:p>
        </p:txBody>
      </p:sp>
      <p:sp>
        <p:nvSpPr>
          <p:cNvPr id="46101" name="Rectangle 24"/>
          <p:cNvSpPr>
            <a:spLocks noChangeArrowheads="1"/>
          </p:cNvSpPr>
          <p:nvPr/>
        </p:nvSpPr>
        <p:spPr bwMode="auto">
          <a:xfrm>
            <a:off x="4724400" y="4191000"/>
            <a:ext cx="1219200" cy="381000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46102" name="Rectangle 25"/>
          <p:cNvSpPr>
            <a:spLocks noChangeArrowheads="1"/>
          </p:cNvSpPr>
          <p:nvPr/>
        </p:nvSpPr>
        <p:spPr bwMode="auto">
          <a:xfrm>
            <a:off x="4724400" y="4572000"/>
            <a:ext cx="1219200" cy="381000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46103" name="Rectangle 26"/>
          <p:cNvSpPr>
            <a:spLocks noChangeArrowheads="1"/>
          </p:cNvSpPr>
          <p:nvPr/>
        </p:nvSpPr>
        <p:spPr bwMode="auto">
          <a:xfrm>
            <a:off x="4724400" y="4953000"/>
            <a:ext cx="1219200" cy="381000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4876800" y="228600"/>
            <a:ext cx="8985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/>
              <a:t>内存</a:t>
            </a:r>
          </a:p>
        </p:txBody>
      </p:sp>
      <p:sp>
        <p:nvSpPr>
          <p:cNvPr id="46105" name="Line 29"/>
          <p:cNvSpPr>
            <a:spLocks noChangeShapeType="1"/>
          </p:cNvSpPr>
          <p:nvPr/>
        </p:nvSpPr>
        <p:spPr bwMode="auto">
          <a:xfrm>
            <a:off x="1917700" y="2057400"/>
            <a:ext cx="28067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6" name="Line 30"/>
          <p:cNvSpPr>
            <a:spLocks noChangeShapeType="1"/>
          </p:cNvSpPr>
          <p:nvPr/>
        </p:nvSpPr>
        <p:spPr bwMode="auto">
          <a:xfrm flipV="1">
            <a:off x="1993900" y="1333500"/>
            <a:ext cx="2730500" cy="11811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7" name="Line 31"/>
          <p:cNvSpPr>
            <a:spLocks noChangeShapeType="1"/>
          </p:cNvSpPr>
          <p:nvPr/>
        </p:nvSpPr>
        <p:spPr bwMode="auto">
          <a:xfrm>
            <a:off x="1993900" y="2895600"/>
            <a:ext cx="27305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8" name="Line 33"/>
          <p:cNvSpPr>
            <a:spLocks noChangeShapeType="1"/>
          </p:cNvSpPr>
          <p:nvPr/>
        </p:nvSpPr>
        <p:spPr bwMode="auto">
          <a:xfrm flipV="1">
            <a:off x="1905000" y="1714500"/>
            <a:ext cx="2819400" cy="152717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9" name="Rectangle 63"/>
          <p:cNvSpPr>
            <a:spLocks noChangeArrowheads="1"/>
          </p:cNvSpPr>
          <p:nvPr/>
        </p:nvSpPr>
        <p:spPr bwMode="auto">
          <a:xfrm>
            <a:off x="6781800" y="2860675"/>
            <a:ext cx="685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0</a:t>
            </a:r>
          </a:p>
        </p:txBody>
      </p:sp>
      <p:sp>
        <p:nvSpPr>
          <p:cNvPr id="46110" name="Rectangle 64"/>
          <p:cNvSpPr>
            <a:spLocks noChangeArrowheads="1"/>
          </p:cNvSpPr>
          <p:nvPr/>
        </p:nvSpPr>
        <p:spPr bwMode="auto">
          <a:xfrm>
            <a:off x="7467600" y="2860675"/>
            <a:ext cx="685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2</a:t>
            </a:r>
          </a:p>
        </p:txBody>
      </p:sp>
      <p:sp>
        <p:nvSpPr>
          <p:cNvPr id="46111" name="Rectangle 65"/>
          <p:cNvSpPr>
            <a:spLocks noChangeArrowheads="1"/>
          </p:cNvSpPr>
          <p:nvPr/>
        </p:nvSpPr>
        <p:spPr bwMode="auto">
          <a:xfrm>
            <a:off x="6781800" y="3317875"/>
            <a:ext cx="685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1</a:t>
            </a:r>
          </a:p>
        </p:txBody>
      </p:sp>
      <p:sp>
        <p:nvSpPr>
          <p:cNvPr id="46112" name="Rectangle 66"/>
          <p:cNvSpPr>
            <a:spLocks noChangeArrowheads="1"/>
          </p:cNvSpPr>
          <p:nvPr/>
        </p:nvSpPr>
        <p:spPr bwMode="auto">
          <a:xfrm>
            <a:off x="7467600" y="3317875"/>
            <a:ext cx="685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5</a:t>
            </a:r>
          </a:p>
        </p:txBody>
      </p:sp>
      <p:sp>
        <p:nvSpPr>
          <p:cNvPr id="46113" name="Rectangle 67"/>
          <p:cNvSpPr>
            <a:spLocks noChangeArrowheads="1"/>
          </p:cNvSpPr>
          <p:nvPr/>
        </p:nvSpPr>
        <p:spPr bwMode="auto">
          <a:xfrm>
            <a:off x="6781800" y="3775075"/>
            <a:ext cx="685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2</a:t>
            </a:r>
          </a:p>
        </p:txBody>
      </p:sp>
      <p:sp>
        <p:nvSpPr>
          <p:cNvPr id="46114" name="Rectangle 68"/>
          <p:cNvSpPr>
            <a:spLocks noChangeArrowheads="1"/>
          </p:cNvSpPr>
          <p:nvPr/>
        </p:nvSpPr>
        <p:spPr bwMode="auto">
          <a:xfrm>
            <a:off x="7467600" y="3775075"/>
            <a:ext cx="685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7</a:t>
            </a:r>
          </a:p>
        </p:txBody>
      </p:sp>
      <p:sp>
        <p:nvSpPr>
          <p:cNvPr id="46115" name="Rectangle 69"/>
          <p:cNvSpPr>
            <a:spLocks noChangeArrowheads="1"/>
          </p:cNvSpPr>
          <p:nvPr/>
        </p:nvSpPr>
        <p:spPr bwMode="auto">
          <a:xfrm>
            <a:off x="6781800" y="4232275"/>
            <a:ext cx="685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3</a:t>
            </a:r>
          </a:p>
        </p:txBody>
      </p:sp>
      <p:sp>
        <p:nvSpPr>
          <p:cNvPr id="46116" name="Rectangle 70"/>
          <p:cNvSpPr>
            <a:spLocks noChangeArrowheads="1"/>
          </p:cNvSpPr>
          <p:nvPr/>
        </p:nvSpPr>
        <p:spPr bwMode="auto">
          <a:xfrm>
            <a:off x="7467600" y="4232275"/>
            <a:ext cx="685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2</a:t>
            </a:r>
          </a:p>
        </p:txBody>
      </p:sp>
      <p:sp>
        <p:nvSpPr>
          <p:cNvPr id="46117" name="Rectangle 71"/>
          <p:cNvSpPr>
            <a:spLocks noChangeArrowheads="1"/>
          </p:cNvSpPr>
          <p:nvPr/>
        </p:nvSpPr>
        <p:spPr bwMode="auto">
          <a:xfrm>
            <a:off x="6781800" y="4689475"/>
            <a:ext cx="685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……</a:t>
            </a:r>
          </a:p>
        </p:txBody>
      </p:sp>
      <p:sp>
        <p:nvSpPr>
          <p:cNvPr id="46118" name="Rectangle 72"/>
          <p:cNvSpPr>
            <a:spLocks noChangeArrowheads="1"/>
          </p:cNvSpPr>
          <p:nvPr/>
        </p:nvSpPr>
        <p:spPr bwMode="auto">
          <a:xfrm>
            <a:off x="7467600" y="4689475"/>
            <a:ext cx="685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……</a:t>
            </a:r>
          </a:p>
        </p:txBody>
      </p:sp>
      <p:sp>
        <p:nvSpPr>
          <p:cNvPr id="46119" name="Rectangle 73"/>
          <p:cNvSpPr>
            <a:spLocks noChangeArrowheads="1"/>
          </p:cNvSpPr>
          <p:nvPr/>
        </p:nvSpPr>
        <p:spPr bwMode="auto">
          <a:xfrm>
            <a:off x="6781800" y="5146675"/>
            <a:ext cx="685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n</a:t>
            </a:r>
          </a:p>
        </p:txBody>
      </p:sp>
      <p:sp>
        <p:nvSpPr>
          <p:cNvPr id="46120" name="Rectangle 74"/>
          <p:cNvSpPr>
            <a:spLocks noChangeArrowheads="1"/>
          </p:cNvSpPr>
          <p:nvPr/>
        </p:nvSpPr>
        <p:spPr bwMode="auto">
          <a:xfrm>
            <a:off x="7467600" y="5146675"/>
            <a:ext cx="685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3</a:t>
            </a:r>
          </a:p>
        </p:txBody>
      </p:sp>
      <p:sp>
        <p:nvSpPr>
          <p:cNvPr id="46121" name="Line 79"/>
          <p:cNvSpPr>
            <a:spLocks noChangeShapeType="1"/>
          </p:cNvSpPr>
          <p:nvPr/>
        </p:nvSpPr>
        <p:spPr bwMode="auto">
          <a:xfrm flipV="1">
            <a:off x="1905000" y="2095500"/>
            <a:ext cx="2819400" cy="183197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2" name="Rectangle 80"/>
          <p:cNvSpPr>
            <a:spLocks noChangeArrowheads="1"/>
          </p:cNvSpPr>
          <p:nvPr/>
        </p:nvSpPr>
        <p:spPr bwMode="auto">
          <a:xfrm>
            <a:off x="7086600" y="1489075"/>
            <a:ext cx="8985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/>
              <a:t>页表</a:t>
            </a:r>
          </a:p>
        </p:txBody>
      </p:sp>
      <p:sp>
        <p:nvSpPr>
          <p:cNvPr id="46123" name="Text Box 81"/>
          <p:cNvSpPr txBox="1">
            <a:spLocks noChangeArrowheads="1"/>
          </p:cNvSpPr>
          <p:nvPr/>
        </p:nvSpPr>
        <p:spPr bwMode="auto">
          <a:xfrm>
            <a:off x="6477000" y="2098675"/>
            <a:ext cx="990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逻辑页面</a:t>
            </a:r>
          </a:p>
        </p:txBody>
      </p:sp>
      <p:sp>
        <p:nvSpPr>
          <p:cNvPr id="46124" name="Text Box 82"/>
          <p:cNvSpPr txBox="1">
            <a:spLocks noChangeArrowheads="1"/>
          </p:cNvSpPr>
          <p:nvPr/>
        </p:nvSpPr>
        <p:spPr bwMode="auto">
          <a:xfrm>
            <a:off x="7543800" y="2098675"/>
            <a:ext cx="990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物理页面</a:t>
            </a:r>
          </a:p>
        </p:txBody>
      </p:sp>
      <p:sp>
        <p:nvSpPr>
          <p:cNvPr id="46125" name="矩形 1"/>
          <p:cNvSpPr>
            <a:spLocks noChangeArrowheads="1"/>
          </p:cNvSpPr>
          <p:nvPr/>
        </p:nvSpPr>
        <p:spPr bwMode="auto">
          <a:xfrm>
            <a:off x="152400" y="4337050"/>
            <a:ext cx="45180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设逻辑地址为</a:t>
            </a:r>
            <a:r>
              <a:rPr lang="en-US" altLang="zh-CN" sz="2400">
                <a:latin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</a:rPr>
              <a:t>，页面的大小为</a:t>
            </a:r>
            <a:r>
              <a:rPr lang="en-US" altLang="zh-CN" sz="2400">
                <a:latin typeface="楷体_GB2312" pitchFamily="49" charset="-122"/>
              </a:rPr>
              <a:t>L</a:t>
            </a:r>
            <a:endParaRPr lang="zh-CN" altLang="en-US" sz="2400"/>
          </a:p>
        </p:txBody>
      </p:sp>
      <p:sp>
        <p:nvSpPr>
          <p:cNvPr id="46126" name="矩形 45"/>
          <p:cNvSpPr>
            <a:spLocks noChangeArrowheads="1"/>
          </p:cNvSpPr>
          <p:nvPr/>
        </p:nvSpPr>
        <p:spPr bwMode="auto">
          <a:xfrm>
            <a:off x="152400" y="4794250"/>
            <a:ext cx="4927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0000FF"/>
                </a:solidFill>
              </a:rPr>
              <a:t>逻辑页号</a:t>
            </a:r>
            <a:r>
              <a:rPr lang="en-US" altLang="zh-CN" sz="2400">
                <a:solidFill>
                  <a:srgbClr val="0000FF"/>
                </a:solidFill>
              </a:rPr>
              <a:t>=A / L</a:t>
            </a:r>
            <a:r>
              <a:rPr lang="en-US" altLang="zh-CN" sz="2400"/>
              <a:t> </a:t>
            </a:r>
            <a:r>
              <a:rPr lang="zh-CN" altLang="en-US" sz="2400"/>
              <a:t>（</a:t>
            </a:r>
            <a:r>
              <a:rPr lang="en-US" altLang="zh-CN" sz="2400"/>
              <a:t>/</a:t>
            </a:r>
            <a:r>
              <a:rPr lang="zh-CN" altLang="en-US" sz="2400"/>
              <a:t>表示整除）</a:t>
            </a:r>
            <a:endParaRPr lang="en-US" altLang="zh-CN" sz="2400"/>
          </a:p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0000FF"/>
                </a:solidFill>
              </a:rPr>
              <a:t>页内地址</a:t>
            </a:r>
            <a:r>
              <a:rPr lang="en-US" altLang="zh-CN" sz="2400">
                <a:solidFill>
                  <a:srgbClr val="0000FF"/>
                </a:solidFill>
              </a:rPr>
              <a:t>d=A  % L</a:t>
            </a:r>
            <a:r>
              <a:rPr lang="en-US" altLang="zh-CN" sz="2400"/>
              <a:t> </a:t>
            </a:r>
            <a:r>
              <a:rPr lang="zh-CN" altLang="en-US" sz="2400"/>
              <a:t>（</a:t>
            </a:r>
            <a:r>
              <a:rPr lang="en-US" altLang="zh-CN" sz="2400"/>
              <a:t>%</a:t>
            </a:r>
            <a:r>
              <a:rPr lang="zh-CN" altLang="en-US" sz="2400"/>
              <a:t>表示求余）</a:t>
            </a:r>
          </a:p>
        </p:txBody>
      </p:sp>
      <p:sp>
        <p:nvSpPr>
          <p:cNvPr id="46127" name="矩形 46"/>
          <p:cNvSpPr>
            <a:spLocks noChangeArrowheads="1"/>
          </p:cNvSpPr>
          <p:nvPr/>
        </p:nvSpPr>
        <p:spPr bwMode="auto">
          <a:xfrm>
            <a:off x="206375" y="5562600"/>
            <a:ext cx="53403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假设逻辑页号对应的物理页号是</a:t>
            </a:r>
            <a:r>
              <a:rPr lang="en-US" altLang="zh-CN" sz="2400"/>
              <a:t>P</a:t>
            </a:r>
            <a:r>
              <a:rPr lang="zh-CN" altLang="en-US" sz="2400"/>
              <a:t>，则</a:t>
            </a:r>
            <a:endParaRPr lang="en-US" altLang="zh-CN" sz="2400"/>
          </a:p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0000FF"/>
                </a:solidFill>
              </a:rPr>
              <a:t>物理地址 </a:t>
            </a:r>
            <a:r>
              <a:rPr lang="en-US" altLang="zh-CN" sz="2400">
                <a:solidFill>
                  <a:srgbClr val="0000FF"/>
                </a:solidFill>
              </a:rPr>
              <a:t>= P * L + d</a:t>
            </a:r>
            <a:endParaRPr lang="zh-CN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962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smtClean="0"/>
              <a:t>例题：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	已知某分页系统，主存容量为</a:t>
            </a:r>
            <a:r>
              <a:rPr lang="en-US" altLang="zh-CN" sz="2400" smtClean="0"/>
              <a:t>64KB</a:t>
            </a:r>
            <a:r>
              <a:rPr lang="zh-CN" altLang="en-US" sz="2400" smtClean="0"/>
              <a:t>，页面大小为</a:t>
            </a:r>
            <a:r>
              <a:rPr lang="en-US" altLang="zh-CN" sz="2400" smtClean="0"/>
              <a:t>1KB</a:t>
            </a:r>
            <a:r>
              <a:rPr lang="zh-CN" altLang="en-US" sz="2400" smtClean="0"/>
              <a:t>。对于一个</a:t>
            </a:r>
            <a:r>
              <a:rPr lang="en-US" altLang="zh-CN" sz="2400" smtClean="0"/>
              <a:t>4</a:t>
            </a:r>
            <a:r>
              <a:rPr lang="zh-CN" altLang="en-US" sz="2400" smtClean="0"/>
              <a:t>页大的作业，其</a:t>
            </a:r>
            <a:r>
              <a:rPr lang="en-US" altLang="zh-CN" sz="2400" smtClean="0"/>
              <a:t>0</a:t>
            </a:r>
            <a:r>
              <a:rPr lang="zh-CN" altLang="en-US" sz="2400" smtClean="0"/>
              <a:t>、</a:t>
            </a:r>
            <a:r>
              <a:rPr lang="en-US" altLang="zh-CN" sz="2400" smtClean="0"/>
              <a:t>1</a:t>
            </a:r>
            <a:r>
              <a:rPr lang="zh-CN" altLang="en-US" sz="2400" smtClean="0"/>
              <a:t>、</a:t>
            </a:r>
            <a:r>
              <a:rPr lang="en-US" altLang="zh-CN" sz="2400" smtClean="0"/>
              <a:t>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3</a:t>
            </a:r>
            <a:r>
              <a:rPr lang="zh-CN" altLang="en-US" sz="2400" smtClean="0"/>
              <a:t>页分别被分配到主存的</a:t>
            </a:r>
            <a:r>
              <a:rPr lang="en-US" altLang="zh-CN" sz="2400" smtClean="0"/>
              <a:t>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4</a:t>
            </a:r>
            <a:r>
              <a:rPr lang="zh-CN" altLang="en-US" sz="2400" smtClean="0"/>
              <a:t>、</a:t>
            </a:r>
            <a:r>
              <a:rPr lang="en-US" altLang="zh-CN" sz="2400" smtClean="0"/>
              <a:t>6</a:t>
            </a:r>
            <a:r>
              <a:rPr lang="zh-CN" altLang="en-US" sz="2400" smtClean="0"/>
              <a:t>、</a:t>
            </a:r>
            <a:r>
              <a:rPr lang="en-US" altLang="zh-CN" sz="2400" smtClean="0"/>
              <a:t>7</a:t>
            </a:r>
            <a:r>
              <a:rPr lang="zh-CN" altLang="en-US" sz="2400" smtClean="0"/>
              <a:t>块中。将十进制的逻辑地址</a:t>
            </a:r>
            <a:r>
              <a:rPr lang="en-US" altLang="zh-CN" sz="2400" smtClean="0"/>
              <a:t>2500</a:t>
            </a:r>
            <a:r>
              <a:rPr lang="zh-CN" altLang="en-US" sz="2400" smtClean="0"/>
              <a:t>、</a:t>
            </a:r>
            <a:r>
              <a:rPr lang="en-US" altLang="zh-CN" sz="2400" smtClean="0"/>
              <a:t>4500</a:t>
            </a:r>
            <a:r>
              <a:rPr lang="zh-CN" altLang="en-US" sz="2400" smtClean="0"/>
              <a:t>转换成十进制物理地址。</a:t>
            </a:r>
            <a:endParaRPr lang="en-US" altLang="zh-CN" sz="2400" smtClean="0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4.4  </a:t>
            </a:r>
            <a:r>
              <a:rPr lang="zh-CN" altLang="en-US">
                <a:solidFill>
                  <a:schemeClr val="bg1"/>
                </a:solidFill>
              </a:rPr>
              <a:t>基本分页存储管理方式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457200" y="3276600"/>
            <a:ext cx="8229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二进制与十六进制的转换</a:t>
            </a:r>
          </a:p>
          <a:p>
            <a:pPr eaLnBrk="1" hangingPunct="1">
              <a:buFontTx/>
              <a:buNone/>
            </a:pPr>
            <a:r>
              <a:rPr lang="zh-CN" altLang="en-US" sz="2800"/>
              <a:t>   从最低位起，每四位二进制为一组</a:t>
            </a:r>
          </a:p>
          <a:p>
            <a:pPr eaLnBrk="1" hangingPunct="1">
              <a:buFontTx/>
              <a:buNone/>
            </a:pPr>
            <a:r>
              <a:rPr lang="zh-CN" altLang="en-US" sz="2800"/>
              <a:t>   </a:t>
            </a:r>
            <a:r>
              <a:rPr lang="en-US" altLang="zh-CN" sz="2800"/>
              <a:t>(1 1110 0010 0100 0000) </a:t>
            </a:r>
            <a:r>
              <a:rPr lang="en-US" altLang="zh-CN" sz="1800"/>
              <a:t>2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</a:t>
            </a:r>
            <a:endParaRPr lang="en-US" altLang="zh-CN" sz="1800"/>
          </a:p>
          <a:p>
            <a:pPr eaLnBrk="1" hangingPunct="1">
              <a:buFontTx/>
              <a:buNone/>
            </a:pPr>
            <a:endParaRPr lang="en-US" altLang="zh-CN" sz="28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二进制与十六进制的转换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2286000"/>
          </a:xfrm>
        </p:spPr>
        <p:txBody>
          <a:bodyPr/>
          <a:lstStyle/>
          <a:p>
            <a:pPr eaLnBrk="1" hangingPunct="1"/>
            <a:r>
              <a:rPr lang="zh-CN" altLang="en-US" smtClean="0"/>
              <a:t>在计算机科学中，常用十六进制代替二进制表示数据。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</a:t>
            </a:r>
            <a:r>
              <a:rPr lang="en-US" altLang="zh-CN" sz="2800" smtClean="0"/>
              <a:t>(123456)</a:t>
            </a:r>
            <a:r>
              <a:rPr lang="en-US" altLang="zh-CN" sz="1800" smtClean="0"/>
              <a:t>10</a:t>
            </a:r>
            <a:r>
              <a:rPr lang="en-US" altLang="zh-CN" sz="2800" smtClean="0"/>
              <a:t> = (11110001001000000) </a:t>
            </a:r>
            <a:r>
              <a:rPr lang="en-US" altLang="zh-CN" sz="1800" smtClean="0"/>
              <a:t>2</a:t>
            </a:r>
          </a:p>
          <a:p>
            <a:pPr eaLnBrk="1" hangingPunct="1">
              <a:buFontTx/>
              <a:buNone/>
            </a:pPr>
            <a:r>
              <a:rPr lang="en-US" altLang="zh-CN" sz="2800" smtClean="0"/>
              <a:t>                     = (1E240) </a:t>
            </a:r>
            <a:r>
              <a:rPr lang="en-US" altLang="zh-CN" sz="1800" smtClean="0"/>
              <a:t>16</a:t>
            </a:r>
          </a:p>
          <a:p>
            <a:pPr eaLnBrk="1" hangingPunct="1">
              <a:buFontTx/>
              <a:buNone/>
            </a:pPr>
            <a:endParaRPr lang="en-US" altLang="zh-CN" sz="2800" smtClean="0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7010400" y="2209800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太长！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4572000" y="5049838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十进制</a:t>
            </a:r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3962400" y="4876800"/>
            <a:ext cx="838200" cy="685800"/>
            <a:chOff x="2496" y="3072"/>
            <a:chExt cx="528" cy="432"/>
          </a:xfrm>
        </p:grpSpPr>
        <p:grpSp>
          <p:nvGrpSpPr>
            <p:cNvPr id="48176" name="Group 7"/>
            <p:cNvGrpSpPr>
              <a:grpSpLocks/>
            </p:cNvGrpSpPr>
            <p:nvPr/>
          </p:nvGrpSpPr>
          <p:grpSpPr bwMode="auto">
            <a:xfrm>
              <a:off x="2496" y="3072"/>
              <a:ext cx="528" cy="192"/>
              <a:chOff x="2496" y="3072"/>
              <a:chExt cx="528" cy="192"/>
            </a:xfrm>
          </p:grpSpPr>
          <p:sp>
            <p:nvSpPr>
              <p:cNvPr id="48178" name="Line 5"/>
              <p:cNvSpPr>
                <a:spLocks noChangeShapeType="1"/>
              </p:cNvSpPr>
              <p:nvPr/>
            </p:nvSpPr>
            <p:spPr bwMode="auto">
              <a:xfrm>
                <a:off x="2496" y="3072"/>
                <a:ext cx="5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9" name="Line 6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177" name="Text Box 10"/>
            <p:cNvSpPr txBox="1">
              <a:spLocks noChangeArrowheads="1"/>
            </p:cNvSpPr>
            <p:nvPr/>
          </p:nvSpPr>
          <p:spPr bwMode="auto">
            <a:xfrm>
              <a:off x="2640" y="321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</p:grpSp>
      <p:grpSp>
        <p:nvGrpSpPr>
          <p:cNvPr id="69646" name="Group 14"/>
          <p:cNvGrpSpPr>
            <a:grpSpLocks/>
          </p:cNvGrpSpPr>
          <p:nvPr/>
        </p:nvGrpSpPr>
        <p:grpSpPr bwMode="auto">
          <a:xfrm>
            <a:off x="3048000" y="4876800"/>
            <a:ext cx="838200" cy="685800"/>
            <a:chOff x="2496" y="3072"/>
            <a:chExt cx="528" cy="432"/>
          </a:xfrm>
        </p:grpSpPr>
        <p:grpSp>
          <p:nvGrpSpPr>
            <p:cNvPr id="48172" name="Group 15"/>
            <p:cNvGrpSpPr>
              <a:grpSpLocks/>
            </p:cNvGrpSpPr>
            <p:nvPr/>
          </p:nvGrpSpPr>
          <p:grpSpPr bwMode="auto">
            <a:xfrm>
              <a:off x="2496" y="3072"/>
              <a:ext cx="528" cy="192"/>
              <a:chOff x="2496" y="3072"/>
              <a:chExt cx="528" cy="192"/>
            </a:xfrm>
          </p:grpSpPr>
          <p:sp>
            <p:nvSpPr>
              <p:cNvPr id="48174" name="Line 16"/>
              <p:cNvSpPr>
                <a:spLocks noChangeShapeType="1"/>
              </p:cNvSpPr>
              <p:nvPr/>
            </p:nvSpPr>
            <p:spPr bwMode="auto">
              <a:xfrm>
                <a:off x="2496" y="3072"/>
                <a:ext cx="5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5" name="Line 17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173" name="Text Box 18"/>
            <p:cNvSpPr txBox="1">
              <a:spLocks noChangeArrowheads="1"/>
            </p:cNvSpPr>
            <p:nvPr/>
          </p:nvSpPr>
          <p:spPr bwMode="auto">
            <a:xfrm>
              <a:off x="2640" y="321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</p:grpSp>
      <p:grpSp>
        <p:nvGrpSpPr>
          <p:cNvPr id="69651" name="Group 19"/>
          <p:cNvGrpSpPr>
            <a:grpSpLocks/>
          </p:cNvGrpSpPr>
          <p:nvPr/>
        </p:nvGrpSpPr>
        <p:grpSpPr bwMode="auto">
          <a:xfrm>
            <a:off x="2133600" y="4876800"/>
            <a:ext cx="838200" cy="685800"/>
            <a:chOff x="2496" y="3072"/>
            <a:chExt cx="528" cy="432"/>
          </a:xfrm>
        </p:grpSpPr>
        <p:grpSp>
          <p:nvGrpSpPr>
            <p:cNvPr id="48168" name="Group 20"/>
            <p:cNvGrpSpPr>
              <a:grpSpLocks/>
            </p:cNvGrpSpPr>
            <p:nvPr/>
          </p:nvGrpSpPr>
          <p:grpSpPr bwMode="auto">
            <a:xfrm>
              <a:off x="2496" y="3072"/>
              <a:ext cx="528" cy="192"/>
              <a:chOff x="2496" y="3072"/>
              <a:chExt cx="528" cy="192"/>
            </a:xfrm>
          </p:grpSpPr>
          <p:sp>
            <p:nvSpPr>
              <p:cNvPr id="48170" name="Line 21"/>
              <p:cNvSpPr>
                <a:spLocks noChangeShapeType="1"/>
              </p:cNvSpPr>
              <p:nvPr/>
            </p:nvSpPr>
            <p:spPr bwMode="auto">
              <a:xfrm>
                <a:off x="2496" y="3072"/>
                <a:ext cx="5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1" name="Line 22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169" name="Text Box 23"/>
            <p:cNvSpPr txBox="1">
              <a:spLocks noChangeArrowheads="1"/>
            </p:cNvSpPr>
            <p:nvPr/>
          </p:nvSpPr>
          <p:spPr bwMode="auto">
            <a:xfrm>
              <a:off x="2640" y="321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</p:grpSp>
      <p:grpSp>
        <p:nvGrpSpPr>
          <p:cNvPr id="69656" name="Group 24"/>
          <p:cNvGrpSpPr>
            <a:grpSpLocks/>
          </p:cNvGrpSpPr>
          <p:nvPr/>
        </p:nvGrpSpPr>
        <p:grpSpPr bwMode="auto">
          <a:xfrm>
            <a:off x="1219200" y="4876800"/>
            <a:ext cx="838200" cy="685800"/>
            <a:chOff x="2496" y="3072"/>
            <a:chExt cx="528" cy="432"/>
          </a:xfrm>
        </p:grpSpPr>
        <p:grpSp>
          <p:nvGrpSpPr>
            <p:cNvPr id="48164" name="Group 25"/>
            <p:cNvGrpSpPr>
              <a:grpSpLocks/>
            </p:cNvGrpSpPr>
            <p:nvPr/>
          </p:nvGrpSpPr>
          <p:grpSpPr bwMode="auto">
            <a:xfrm>
              <a:off x="2496" y="3072"/>
              <a:ext cx="528" cy="192"/>
              <a:chOff x="2496" y="3072"/>
              <a:chExt cx="528" cy="192"/>
            </a:xfrm>
          </p:grpSpPr>
          <p:sp>
            <p:nvSpPr>
              <p:cNvPr id="48166" name="Line 26"/>
              <p:cNvSpPr>
                <a:spLocks noChangeShapeType="1"/>
              </p:cNvSpPr>
              <p:nvPr/>
            </p:nvSpPr>
            <p:spPr bwMode="auto">
              <a:xfrm>
                <a:off x="2496" y="3072"/>
                <a:ext cx="5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7" name="Line 27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165" name="Text Box 28"/>
            <p:cNvSpPr txBox="1">
              <a:spLocks noChangeArrowheads="1"/>
            </p:cNvSpPr>
            <p:nvPr/>
          </p:nvSpPr>
          <p:spPr bwMode="auto">
            <a:xfrm>
              <a:off x="2640" y="321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14</a:t>
              </a:r>
            </a:p>
          </p:txBody>
        </p:sp>
      </p:grpSp>
      <p:grpSp>
        <p:nvGrpSpPr>
          <p:cNvPr id="69661" name="Group 29"/>
          <p:cNvGrpSpPr>
            <a:grpSpLocks/>
          </p:cNvGrpSpPr>
          <p:nvPr/>
        </p:nvGrpSpPr>
        <p:grpSpPr bwMode="auto">
          <a:xfrm>
            <a:off x="762000" y="4876800"/>
            <a:ext cx="446088" cy="685800"/>
            <a:chOff x="2496" y="3072"/>
            <a:chExt cx="618" cy="432"/>
          </a:xfrm>
        </p:grpSpPr>
        <p:grpSp>
          <p:nvGrpSpPr>
            <p:cNvPr id="48160" name="Group 30"/>
            <p:cNvGrpSpPr>
              <a:grpSpLocks/>
            </p:cNvGrpSpPr>
            <p:nvPr/>
          </p:nvGrpSpPr>
          <p:grpSpPr bwMode="auto">
            <a:xfrm>
              <a:off x="2496" y="3072"/>
              <a:ext cx="528" cy="192"/>
              <a:chOff x="2496" y="3072"/>
              <a:chExt cx="528" cy="192"/>
            </a:xfrm>
          </p:grpSpPr>
          <p:sp>
            <p:nvSpPr>
              <p:cNvPr id="48162" name="Line 31"/>
              <p:cNvSpPr>
                <a:spLocks noChangeShapeType="1"/>
              </p:cNvSpPr>
              <p:nvPr/>
            </p:nvSpPr>
            <p:spPr bwMode="auto">
              <a:xfrm>
                <a:off x="2496" y="3072"/>
                <a:ext cx="5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3" name="Line 32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161" name="Text Box 33"/>
            <p:cNvSpPr txBox="1">
              <a:spLocks noChangeArrowheads="1"/>
            </p:cNvSpPr>
            <p:nvPr/>
          </p:nvSpPr>
          <p:spPr bwMode="auto">
            <a:xfrm>
              <a:off x="2624" y="3216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69668" name="Group 36"/>
          <p:cNvGrpSpPr>
            <a:grpSpLocks/>
          </p:cNvGrpSpPr>
          <p:nvPr/>
        </p:nvGrpSpPr>
        <p:grpSpPr bwMode="auto">
          <a:xfrm>
            <a:off x="4160838" y="5562600"/>
            <a:ext cx="354012" cy="762000"/>
            <a:chOff x="3376" y="3504"/>
            <a:chExt cx="223" cy="480"/>
          </a:xfrm>
        </p:grpSpPr>
        <p:sp>
          <p:nvSpPr>
            <p:cNvPr id="48158" name="Line 34"/>
            <p:cNvSpPr>
              <a:spLocks noChangeShapeType="1"/>
            </p:cNvSpPr>
            <p:nvPr/>
          </p:nvSpPr>
          <p:spPr bwMode="auto">
            <a:xfrm>
              <a:off x="3491" y="350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9" name="Text Box 35"/>
            <p:cNvSpPr txBox="1">
              <a:spLocks noChangeArrowheads="1"/>
            </p:cNvSpPr>
            <p:nvPr/>
          </p:nvSpPr>
          <p:spPr bwMode="auto">
            <a:xfrm>
              <a:off x="3376" y="36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</p:grpSp>
      <p:sp>
        <p:nvSpPr>
          <p:cNvPr id="69669" name="Text Box 37"/>
          <p:cNvSpPr txBox="1">
            <a:spLocks noChangeArrowheads="1"/>
          </p:cNvSpPr>
          <p:nvPr/>
        </p:nvSpPr>
        <p:spPr bwMode="auto">
          <a:xfrm>
            <a:off x="4572000" y="56388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十六进制</a:t>
            </a:r>
          </a:p>
        </p:txBody>
      </p:sp>
      <p:grpSp>
        <p:nvGrpSpPr>
          <p:cNvPr id="69670" name="Group 38"/>
          <p:cNvGrpSpPr>
            <a:grpSpLocks/>
          </p:cNvGrpSpPr>
          <p:nvPr/>
        </p:nvGrpSpPr>
        <p:grpSpPr bwMode="auto">
          <a:xfrm>
            <a:off x="3297238" y="5562600"/>
            <a:ext cx="354012" cy="762000"/>
            <a:chOff x="3376" y="3504"/>
            <a:chExt cx="223" cy="480"/>
          </a:xfrm>
        </p:grpSpPr>
        <p:sp>
          <p:nvSpPr>
            <p:cNvPr id="48156" name="Line 39"/>
            <p:cNvSpPr>
              <a:spLocks noChangeShapeType="1"/>
            </p:cNvSpPr>
            <p:nvPr/>
          </p:nvSpPr>
          <p:spPr bwMode="auto">
            <a:xfrm>
              <a:off x="3491" y="350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7" name="Text Box 40"/>
            <p:cNvSpPr txBox="1">
              <a:spLocks noChangeArrowheads="1"/>
            </p:cNvSpPr>
            <p:nvPr/>
          </p:nvSpPr>
          <p:spPr bwMode="auto">
            <a:xfrm>
              <a:off x="3376" y="36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</p:grpSp>
      <p:grpSp>
        <p:nvGrpSpPr>
          <p:cNvPr id="69673" name="Group 41"/>
          <p:cNvGrpSpPr>
            <a:grpSpLocks/>
          </p:cNvGrpSpPr>
          <p:nvPr/>
        </p:nvGrpSpPr>
        <p:grpSpPr bwMode="auto">
          <a:xfrm>
            <a:off x="2382838" y="5562600"/>
            <a:ext cx="354012" cy="762000"/>
            <a:chOff x="3376" y="3504"/>
            <a:chExt cx="223" cy="480"/>
          </a:xfrm>
        </p:grpSpPr>
        <p:sp>
          <p:nvSpPr>
            <p:cNvPr id="48154" name="Line 42"/>
            <p:cNvSpPr>
              <a:spLocks noChangeShapeType="1"/>
            </p:cNvSpPr>
            <p:nvPr/>
          </p:nvSpPr>
          <p:spPr bwMode="auto">
            <a:xfrm>
              <a:off x="3491" y="350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5" name="Text Box 43"/>
            <p:cNvSpPr txBox="1">
              <a:spLocks noChangeArrowheads="1"/>
            </p:cNvSpPr>
            <p:nvPr/>
          </p:nvSpPr>
          <p:spPr bwMode="auto">
            <a:xfrm>
              <a:off x="3376" y="36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</p:grpSp>
      <p:grpSp>
        <p:nvGrpSpPr>
          <p:cNvPr id="69676" name="Group 44"/>
          <p:cNvGrpSpPr>
            <a:grpSpLocks/>
          </p:cNvGrpSpPr>
          <p:nvPr/>
        </p:nvGrpSpPr>
        <p:grpSpPr bwMode="auto">
          <a:xfrm>
            <a:off x="1544638" y="5562600"/>
            <a:ext cx="387350" cy="762000"/>
            <a:chOff x="3376" y="3504"/>
            <a:chExt cx="244" cy="480"/>
          </a:xfrm>
        </p:grpSpPr>
        <p:sp>
          <p:nvSpPr>
            <p:cNvPr id="48152" name="Line 45"/>
            <p:cNvSpPr>
              <a:spLocks noChangeShapeType="1"/>
            </p:cNvSpPr>
            <p:nvPr/>
          </p:nvSpPr>
          <p:spPr bwMode="auto">
            <a:xfrm>
              <a:off x="3491" y="350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3" name="Text Box 46"/>
            <p:cNvSpPr txBox="1">
              <a:spLocks noChangeArrowheads="1"/>
            </p:cNvSpPr>
            <p:nvPr/>
          </p:nvSpPr>
          <p:spPr bwMode="auto">
            <a:xfrm>
              <a:off x="3376" y="36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E</a:t>
              </a:r>
            </a:p>
          </p:txBody>
        </p:sp>
      </p:grpSp>
      <p:grpSp>
        <p:nvGrpSpPr>
          <p:cNvPr id="69679" name="Group 47"/>
          <p:cNvGrpSpPr>
            <a:grpSpLocks/>
          </p:cNvGrpSpPr>
          <p:nvPr/>
        </p:nvGrpSpPr>
        <p:grpSpPr bwMode="auto">
          <a:xfrm>
            <a:off x="858838" y="5562600"/>
            <a:ext cx="354012" cy="762000"/>
            <a:chOff x="3376" y="3504"/>
            <a:chExt cx="223" cy="480"/>
          </a:xfrm>
        </p:grpSpPr>
        <p:sp>
          <p:nvSpPr>
            <p:cNvPr id="48150" name="Line 48"/>
            <p:cNvSpPr>
              <a:spLocks noChangeShapeType="1"/>
            </p:cNvSpPr>
            <p:nvPr/>
          </p:nvSpPr>
          <p:spPr bwMode="auto">
            <a:xfrm>
              <a:off x="3491" y="350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1" name="Text Box 49"/>
            <p:cNvSpPr txBox="1">
              <a:spLocks noChangeArrowheads="1"/>
            </p:cNvSpPr>
            <p:nvPr/>
          </p:nvSpPr>
          <p:spPr bwMode="auto">
            <a:xfrm>
              <a:off x="3376" y="36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sp>
        <p:nvSpPr>
          <p:cNvPr id="69683" name="Line 51"/>
          <p:cNvSpPr>
            <a:spLocks noChangeShapeType="1"/>
          </p:cNvSpPr>
          <p:nvPr/>
        </p:nvSpPr>
        <p:spPr bwMode="auto">
          <a:xfrm>
            <a:off x="7467600" y="4800600"/>
            <a:ext cx="0" cy="1524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84" name="Text Box 52"/>
          <p:cNvSpPr txBox="1">
            <a:spLocks noChangeArrowheads="1"/>
          </p:cNvSpPr>
          <p:nvPr/>
        </p:nvSpPr>
        <p:spPr bwMode="auto">
          <a:xfrm>
            <a:off x="6324600" y="5081588"/>
            <a:ext cx="12065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二进制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    转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十六进制</a:t>
            </a:r>
          </a:p>
        </p:txBody>
      </p:sp>
      <p:sp>
        <p:nvSpPr>
          <p:cNvPr id="69685" name="Line 53"/>
          <p:cNvSpPr>
            <a:spLocks noChangeShapeType="1"/>
          </p:cNvSpPr>
          <p:nvPr/>
        </p:nvSpPr>
        <p:spPr bwMode="auto">
          <a:xfrm flipV="1">
            <a:off x="7620000" y="4800600"/>
            <a:ext cx="0" cy="14716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86" name="Text Box 54"/>
          <p:cNvSpPr txBox="1">
            <a:spLocks noChangeArrowheads="1"/>
          </p:cNvSpPr>
          <p:nvPr/>
        </p:nvSpPr>
        <p:spPr bwMode="auto">
          <a:xfrm>
            <a:off x="7620000" y="5029200"/>
            <a:ext cx="12065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十六进制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    转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二进制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4" grpId="0"/>
      <p:bldP spid="69636" grpId="0"/>
      <p:bldP spid="69640" grpId="0"/>
      <p:bldP spid="69669" grpId="0"/>
      <p:bldP spid="69683" grpId="0" animBg="1"/>
      <p:bldP spid="69684" grpId="0"/>
      <p:bldP spid="69685" grpId="0" animBg="1"/>
      <p:bldP spid="6968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圆角矩形 24"/>
          <p:cNvSpPr>
            <a:spLocks noChangeArrowheads="1"/>
          </p:cNvSpPr>
          <p:nvPr/>
        </p:nvSpPr>
        <p:spPr bwMode="auto">
          <a:xfrm>
            <a:off x="228600" y="5334000"/>
            <a:ext cx="4945063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800" b="0"/>
          </a:p>
        </p:txBody>
      </p:sp>
      <p:sp>
        <p:nvSpPr>
          <p:cNvPr id="49155" name="圆角矩形 26"/>
          <p:cNvSpPr>
            <a:spLocks noChangeArrowheads="1"/>
          </p:cNvSpPr>
          <p:nvPr/>
        </p:nvSpPr>
        <p:spPr bwMode="auto">
          <a:xfrm>
            <a:off x="242888" y="2057400"/>
            <a:ext cx="8672512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800" b="0"/>
          </a:p>
        </p:txBody>
      </p:sp>
      <p:sp>
        <p:nvSpPr>
          <p:cNvPr id="49156" name="圆角矩形 24"/>
          <p:cNvSpPr>
            <a:spLocks noChangeArrowheads="1"/>
          </p:cNvSpPr>
          <p:nvPr/>
        </p:nvSpPr>
        <p:spPr bwMode="auto">
          <a:xfrm>
            <a:off x="242888" y="1066800"/>
            <a:ext cx="8672512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800" b="0"/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28600"/>
            <a:ext cx="7696200" cy="3349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kumimoji="0" lang="zh-CN" altLang="en-US" sz="3200" kern="0" dirty="0" smtClean="0"/>
              <a:t>二进制的除法与求余</a:t>
            </a:r>
          </a:p>
        </p:txBody>
      </p:sp>
      <p:sp>
        <p:nvSpPr>
          <p:cNvPr id="49158" name="TextBox 2"/>
          <p:cNvSpPr txBox="1">
            <a:spLocks noChangeArrowheads="1"/>
          </p:cNvSpPr>
          <p:nvPr/>
        </p:nvSpPr>
        <p:spPr bwMode="auto">
          <a:xfrm>
            <a:off x="242888" y="1198563"/>
            <a:ext cx="44831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/>
              <a:t>8</a:t>
            </a:r>
            <a:r>
              <a:rPr lang="en-US" altLang="zh-CN" sz="1000"/>
              <a:t> </a:t>
            </a:r>
            <a:r>
              <a:rPr lang="en-US" altLang="zh-CN" sz="2800"/>
              <a:t>7</a:t>
            </a:r>
            <a:r>
              <a:rPr lang="en-US" altLang="zh-CN" sz="1000"/>
              <a:t> </a:t>
            </a:r>
            <a:r>
              <a:rPr lang="en-US" altLang="zh-CN" sz="2800"/>
              <a:t>6</a:t>
            </a:r>
            <a:r>
              <a:rPr lang="en-US" altLang="zh-CN" sz="1000"/>
              <a:t> </a:t>
            </a:r>
            <a:r>
              <a:rPr lang="en-US" altLang="zh-CN" sz="2800"/>
              <a:t>5</a:t>
            </a:r>
            <a:r>
              <a:rPr lang="en-US" altLang="zh-CN" sz="1000"/>
              <a:t> </a:t>
            </a:r>
            <a:r>
              <a:rPr lang="en-US" altLang="zh-CN" sz="2800"/>
              <a:t>4</a:t>
            </a:r>
            <a:r>
              <a:rPr lang="en-US" altLang="zh-CN" sz="1000"/>
              <a:t> </a:t>
            </a:r>
            <a:r>
              <a:rPr lang="en-US" altLang="zh-CN" sz="2800"/>
              <a:t>3</a:t>
            </a:r>
            <a:r>
              <a:rPr lang="en-US" altLang="zh-CN" sz="1000"/>
              <a:t> </a:t>
            </a:r>
            <a:r>
              <a:rPr lang="en-US" altLang="zh-CN" sz="2800"/>
              <a:t>2</a:t>
            </a:r>
            <a:r>
              <a:rPr lang="en-US" altLang="zh-CN" sz="1000"/>
              <a:t> </a:t>
            </a:r>
            <a:r>
              <a:rPr lang="en-US" altLang="zh-CN" sz="2800"/>
              <a:t>1 / 10</a:t>
            </a:r>
            <a:r>
              <a:rPr lang="en-US" altLang="zh-CN" sz="2800" baseline="30000">
                <a:solidFill>
                  <a:srgbClr val="FF0000"/>
                </a:solidFill>
              </a:rPr>
              <a:t>3</a:t>
            </a:r>
            <a:r>
              <a:rPr lang="en-US" altLang="zh-CN" sz="2800"/>
              <a:t> = 8</a:t>
            </a:r>
            <a:r>
              <a:rPr lang="en-US" altLang="zh-CN" sz="1000"/>
              <a:t> </a:t>
            </a:r>
            <a:r>
              <a:rPr lang="en-US" altLang="zh-CN" sz="2800"/>
              <a:t>7</a:t>
            </a:r>
            <a:r>
              <a:rPr lang="en-US" altLang="zh-CN" sz="1000"/>
              <a:t> </a:t>
            </a:r>
            <a:r>
              <a:rPr lang="en-US" altLang="zh-CN" sz="2800"/>
              <a:t>6</a:t>
            </a:r>
            <a:r>
              <a:rPr lang="en-US" altLang="zh-CN" sz="1000"/>
              <a:t> </a:t>
            </a:r>
            <a:r>
              <a:rPr lang="en-US" altLang="zh-CN" sz="2800"/>
              <a:t>5</a:t>
            </a:r>
            <a:r>
              <a:rPr lang="en-US" altLang="zh-CN" sz="1000"/>
              <a:t> </a:t>
            </a:r>
            <a:r>
              <a:rPr lang="en-US" altLang="zh-CN" sz="2800"/>
              <a:t>4</a:t>
            </a:r>
            <a:endParaRPr lang="zh-CN" altLang="en-US" sz="2800"/>
          </a:p>
        </p:txBody>
      </p:sp>
      <p:cxnSp>
        <p:nvCxnSpPr>
          <p:cNvPr id="49159" name="直接连接符 7"/>
          <p:cNvCxnSpPr>
            <a:cxnSpLocks noChangeShapeType="1"/>
          </p:cNvCxnSpPr>
          <p:nvPr/>
        </p:nvCxnSpPr>
        <p:spPr bwMode="auto">
          <a:xfrm flipV="1">
            <a:off x="319088" y="1633538"/>
            <a:ext cx="1281112" cy="3175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60" name="TextBox 11"/>
          <p:cNvSpPr txBox="1">
            <a:spLocks noChangeArrowheads="1"/>
          </p:cNvSpPr>
          <p:nvPr/>
        </p:nvSpPr>
        <p:spPr bwMode="auto">
          <a:xfrm>
            <a:off x="4749800" y="1196975"/>
            <a:ext cx="41656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/>
              <a:t>8</a:t>
            </a:r>
            <a:r>
              <a:rPr lang="en-US" altLang="zh-CN" sz="1000"/>
              <a:t> </a:t>
            </a:r>
            <a:r>
              <a:rPr lang="en-US" altLang="zh-CN" sz="2800"/>
              <a:t>7</a:t>
            </a:r>
            <a:r>
              <a:rPr lang="en-US" altLang="zh-CN" sz="1000"/>
              <a:t> </a:t>
            </a:r>
            <a:r>
              <a:rPr lang="en-US" altLang="zh-CN" sz="2800"/>
              <a:t>6</a:t>
            </a:r>
            <a:r>
              <a:rPr lang="en-US" altLang="zh-CN" sz="1000"/>
              <a:t> </a:t>
            </a:r>
            <a:r>
              <a:rPr lang="en-US" altLang="zh-CN" sz="2800"/>
              <a:t>5</a:t>
            </a:r>
            <a:r>
              <a:rPr lang="en-US" altLang="zh-CN" sz="1000"/>
              <a:t> </a:t>
            </a:r>
            <a:r>
              <a:rPr lang="en-US" altLang="zh-CN" sz="2800"/>
              <a:t>4</a:t>
            </a:r>
            <a:r>
              <a:rPr lang="en-US" altLang="zh-CN" sz="1000"/>
              <a:t> </a:t>
            </a:r>
            <a:r>
              <a:rPr lang="en-US" altLang="zh-CN" sz="2800"/>
              <a:t>3</a:t>
            </a:r>
            <a:r>
              <a:rPr lang="en-US" altLang="zh-CN" sz="1000"/>
              <a:t> </a:t>
            </a:r>
            <a:r>
              <a:rPr lang="en-US" altLang="zh-CN" sz="2800"/>
              <a:t>2</a:t>
            </a:r>
            <a:r>
              <a:rPr lang="en-US" altLang="zh-CN" sz="1000"/>
              <a:t> </a:t>
            </a:r>
            <a:r>
              <a:rPr lang="en-US" altLang="zh-CN" sz="2800"/>
              <a:t>1 % 10</a:t>
            </a:r>
            <a:r>
              <a:rPr lang="en-US" altLang="zh-CN" sz="2800" baseline="30000">
                <a:solidFill>
                  <a:srgbClr val="FF0000"/>
                </a:solidFill>
              </a:rPr>
              <a:t>3</a:t>
            </a:r>
            <a:r>
              <a:rPr lang="en-US" altLang="zh-CN" sz="2800"/>
              <a:t> = 3</a:t>
            </a:r>
            <a:r>
              <a:rPr lang="en-US" altLang="zh-CN" sz="1000"/>
              <a:t> </a:t>
            </a:r>
            <a:r>
              <a:rPr lang="en-US" altLang="zh-CN" sz="2800"/>
              <a:t>2</a:t>
            </a:r>
            <a:r>
              <a:rPr lang="en-US" altLang="zh-CN" sz="1000"/>
              <a:t> </a:t>
            </a:r>
            <a:r>
              <a:rPr lang="en-US" altLang="zh-CN" sz="2800"/>
              <a:t>1</a:t>
            </a:r>
            <a:endParaRPr lang="zh-CN" altLang="en-US" sz="2800"/>
          </a:p>
        </p:txBody>
      </p:sp>
      <p:cxnSp>
        <p:nvCxnSpPr>
          <p:cNvPr id="49161" name="直接连接符 12"/>
          <p:cNvCxnSpPr>
            <a:cxnSpLocks noChangeShapeType="1"/>
          </p:cNvCxnSpPr>
          <p:nvPr/>
        </p:nvCxnSpPr>
        <p:spPr bwMode="auto">
          <a:xfrm>
            <a:off x="6034088" y="1633538"/>
            <a:ext cx="609600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2" name="直接连接符 14"/>
          <p:cNvCxnSpPr>
            <a:cxnSpLocks noChangeShapeType="1"/>
          </p:cNvCxnSpPr>
          <p:nvPr/>
        </p:nvCxnSpPr>
        <p:spPr bwMode="auto">
          <a:xfrm>
            <a:off x="4662488" y="609600"/>
            <a:ext cx="0" cy="2286000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63" name="TextBox 16"/>
          <p:cNvSpPr txBox="1">
            <a:spLocks noChangeArrowheads="1"/>
          </p:cNvSpPr>
          <p:nvPr/>
        </p:nvSpPr>
        <p:spPr bwMode="auto">
          <a:xfrm>
            <a:off x="255588" y="2154238"/>
            <a:ext cx="42179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/>
              <a:t>1</a:t>
            </a:r>
            <a:r>
              <a:rPr lang="en-US" altLang="zh-CN" sz="1000"/>
              <a:t> </a:t>
            </a:r>
            <a:r>
              <a:rPr lang="en-US" altLang="zh-CN" sz="2800"/>
              <a:t>0</a:t>
            </a:r>
            <a:r>
              <a:rPr lang="en-US" altLang="zh-CN" sz="1000"/>
              <a:t> </a:t>
            </a:r>
            <a:r>
              <a:rPr lang="en-US" altLang="zh-CN" sz="2800"/>
              <a:t>0</a:t>
            </a:r>
            <a:r>
              <a:rPr lang="en-US" altLang="zh-CN" sz="1000"/>
              <a:t> </a:t>
            </a:r>
            <a:r>
              <a:rPr lang="en-US" altLang="zh-CN" sz="2800"/>
              <a:t>1</a:t>
            </a:r>
            <a:r>
              <a:rPr lang="en-US" altLang="zh-CN" sz="1000"/>
              <a:t> </a:t>
            </a:r>
            <a:r>
              <a:rPr lang="en-US" altLang="zh-CN" sz="2800"/>
              <a:t>0</a:t>
            </a:r>
            <a:r>
              <a:rPr lang="en-US" altLang="zh-CN" sz="1000"/>
              <a:t> </a:t>
            </a:r>
            <a:r>
              <a:rPr lang="en-US" altLang="zh-CN" sz="2800"/>
              <a:t>0</a:t>
            </a:r>
            <a:r>
              <a:rPr lang="en-US" altLang="zh-CN" sz="1000"/>
              <a:t> </a:t>
            </a:r>
            <a:r>
              <a:rPr lang="en-US" altLang="zh-CN" sz="2800"/>
              <a:t>1</a:t>
            </a:r>
            <a:r>
              <a:rPr lang="en-US" altLang="zh-CN" sz="1000"/>
              <a:t> </a:t>
            </a:r>
            <a:r>
              <a:rPr lang="en-US" altLang="zh-CN" sz="2800"/>
              <a:t>0 / 2</a:t>
            </a:r>
            <a:r>
              <a:rPr lang="en-US" altLang="zh-CN" sz="2800" baseline="30000">
                <a:solidFill>
                  <a:srgbClr val="FF0000"/>
                </a:solidFill>
              </a:rPr>
              <a:t>3</a:t>
            </a:r>
            <a:r>
              <a:rPr lang="en-US" altLang="zh-CN" sz="2800"/>
              <a:t> = 1</a:t>
            </a:r>
            <a:r>
              <a:rPr lang="en-US" altLang="zh-CN" sz="1000"/>
              <a:t> </a:t>
            </a:r>
            <a:r>
              <a:rPr lang="en-US" altLang="zh-CN" sz="2800"/>
              <a:t>0</a:t>
            </a:r>
            <a:r>
              <a:rPr lang="en-US" altLang="zh-CN" sz="1000"/>
              <a:t> </a:t>
            </a:r>
            <a:r>
              <a:rPr lang="en-US" altLang="zh-CN" sz="2800"/>
              <a:t>0</a:t>
            </a:r>
            <a:r>
              <a:rPr lang="en-US" altLang="zh-CN" sz="1000"/>
              <a:t> </a:t>
            </a:r>
            <a:r>
              <a:rPr lang="en-US" altLang="zh-CN" sz="2800"/>
              <a:t>1</a:t>
            </a:r>
            <a:r>
              <a:rPr lang="en-US" altLang="zh-CN" sz="1000"/>
              <a:t> </a:t>
            </a:r>
            <a:r>
              <a:rPr lang="en-US" altLang="zh-CN" sz="2800"/>
              <a:t>0</a:t>
            </a:r>
            <a:endParaRPr lang="zh-CN" altLang="en-US" sz="2800"/>
          </a:p>
        </p:txBody>
      </p:sp>
      <p:cxnSp>
        <p:nvCxnSpPr>
          <p:cNvPr id="49164" name="直接连接符 17"/>
          <p:cNvCxnSpPr>
            <a:cxnSpLocks noChangeShapeType="1"/>
          </p:cNvCxnSpPr>
          <p:nvPr/>
        </p:nvCxnSpPr>
        <p:spPr bwMode="auto">
          <a:xfrm>
            <a:off x="331788" y="2590800"/>
            <a:ext cx="1268412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65" name="TextBox 19"/>
          <p:cNvSpPr txBox="1">
            <a:spLocks noChangeArrowheads="1"/>
          </p:cNvSpPr>
          <p:nvPr/>
        </p:nvSpPr>
        <p:spPr bwMode="auto">
          <a:xfrm>
            <a:off x="4738688" y="2154238"/>
            <a:ext cx="39655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/>
              <a:t>1</a:t>
            </a:r>
            <a:r>
              <a:rPr lang="en-US" altLang="zh-CN" sz="1000"/>
              <a:t> </a:t>
            </a:r>
            <a:r>
              <a:rPr lang="en-US" altLang="zh-CN" sz="2800"/>
              <a:t>0</a:t>
            </a:r>
            <a:r>
              <a:rPr lang="en-US" altLang="zh-CN" sz="1000"/>
              <a:t> </a:t>
            </a:r>
            <a:r>
              <a:rPr lang="en-US" altLang="zh-CN" sz="2800"/>
              <a:t>0</a:t>
            </a:r>
            <a:r>
              <a:rPr lang="en-US" altLang="zh-CN" sz="1000"/>
              <a:t> </a:t>
            </a:r>
            <a:r>
              <a:rPr lang="en-US" altLang="zh-CN" sz="2800"/>
              <a:t>1</a:t>
            </a:r>
            <a:r>
              <a:rPr lang="en-US" altLang="zh-CN" sz="1000"/>
              <a:t> </a:t>
            </a:r>
            <a:r>
              <a:rPr lang="en-US" altLang="zh-CN" sz="2800"/>
              <a:t>0</a:t>
            </a:r>
            <a:r>
              <a:rPr lang="en-US" altLang="zh-CN" sz="1000"/>
              <a:t> </a:t>
            </a:r>
            <a:r>
              <a:rPr lang="en-US" altLang="zh-CN" sz="2800"/>
              <a:t>0</a:t>
            </a:r>
            <a:r>
              <a:rPr lang="en-US" altLang="zh-CN" sz="1000"/>
              <a:t> </a:t>
            </a:r>
            <a:r>
              <a:rPr lang="en-US" altLang="zh-CN" sz="2800"/>
              <a:t>1</a:t>
            </a:r>
            <a:r>
              <a:rPr lang="en-US" altLang="zh-CN" sz="1000"/>
              <a:t> </a:t>
            </a:r>
            <a:r>
              <a:rPr lang="en-US" altLang="zh-CN" sz="2800"/>
              <a:t>0 % 2</a:t>
            </a:r>
            <a:r>
              <a:rPr lang="en-US" altLang="zh-CN" sz="2800" baseline="30000">
                <a:solidFill>
                  <a:srgbClr val="FF0000"/>
                </a:solidFill>
              </a:rPr>
              <a:t>3</a:t>
            </a:r>
            <a:r>
              <a:rPr lang="en-US" altLang="zh-CN" sz="2800"/>
              <a:t> = 0</a:t>
            </a:r>
            <a:r>
              <a:rPr lang="en-US" altLang="zh-CN" sz="1000"/>
              <a:t> </a:t>
            </a:r>
            <a:r>
              <a:rPr lang="en-US" altLang="zh-CN" sz="2800"/>
              <a:t>1</a:t>
            </a:r>
            <a:r>
              <a:rPr lang="en-US" altLang="zh-CN" sz="1000"/>
              <a:t> </a:t>
            </a:r>
            <a:r>
              <a:rPr lang="en-US" altLang="zh-CN" sz="2800"/>
              <a:t>0</a:t>
            </a:r>
            <a:endParaRPr lang="zh-CN" altLang="en-US" sz="2800"/>
          </a:p>
        </p:txBody>
      </p:sp>
      <p:cxnSp>
        <p:nvCxnSpPr>
          <p:cNvPr id="49166" name="直接连接符 20"/>
          <p:cNvCxnSpPr>
            <a:cxnSpLocks noChangeShapeType="1"/>
          </p:cNvCxnSpPr>
          <p:nvPr/>
        </p:nvCxnSpPr>
        <p:spPr bwMode="auto">
          <a:xfrm>
            <a:off x="6034088" y="2590800"/>
            <a:ext cx="609600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82550" y="2971800"/>
            <a:ext cx="8909050" cy="8683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700" b="1" dirty="0"/>
              <a:t>一个</a:t>
            </a:r>
            <a:r>
              <a:rPr lang="en-US" altLang="zh-CN" sz="2700" b="1" dirty="0"/>
              <a:t>r</a:t>
            </a:r>
            <a:r>
              <a:rPr lang="zh-CN" altLang="en-US" sz="2700" b="1" dirty="0"/>
              <a:t>进制的整数</a:t>
            </a:r>
            <a:r>
              <a:rPr lang="en-US" altLang="zh-CN" sz="2700" b="1" dirty="0"/>
              <a:t>N</a:t>
            </a:r>
            <a:r>
              <a:rPr lang="zh-CN" altLang="en-US" sz="2700" b="1" dirty="0"/>
              <a:t>除以</a:t>
            </a:r>
            <a:r>
              <a:rPr lang="en-US" altLang="zh-CN" sz="2700" b="1" dirty="0"/>
              <a:t>r</a:t>
            </a:r>
            <a:r>
              <a:rPr lang="zh-CN" altLang="en-US" sz="2700" b="1" dirty="0"/>
              <a:t>的</a:t>
            </a:r>
            <a:r>
              <a:rPr lang="en-US" altLang="zh-CN" sz="2700" b="1" dirty="0"/>
              <a:t>k</a:t>
            </a:r>
            <a:r>
              <a:rPr lang="zh-CN" altLang="en-US" sz="2700" b="1" dirty="0"/>
              <a:t>次方</a:t>
            </a:r>
            <a:r>
              <a:rPr lang="en-US" altLang="zh-CN" sz="2700" b="1" dirty="0"/>
              <a:t>,</a:t>
            </a:r>
            <a:r>
              <a:rPr lang="zh-CN" altLang="en-US" sz="2700" b="1" dirty="0"/>
              <a:t>结果为去掉</a:t>
            </a:r>
            <a:r>
              <a:rPr lang="en-US" altLang="zh-CN" sz="2700" b="1" dirty="0"/>
              <a:t>N</a:t>
            </a:r>
            <a:r>
              <a:rPr lang="zh-CN" altLang="en-US" sz="2700" b="1" dirty="0"/>
              <a:t>的最后</a:t>
            </a:r>
            <a:r>
              <a:rPr lang="en-US" altLang="zh-CN" sz="2700" b="1" dirty="0"/>
              <a:t>k</a:t>
            </a:r>
            <a:r>
              <a:rPr lang="zh-CN" altLang="en-US" sz="2700" b="1" dirty="0"/>
              <a:t>位。</a:t>
            </a:r>
            <a:endParaRPr lang="en-US" altLang="zh-CN" sz="2700" b="1" dirty="0"/>
          </a:p>
          <a:p>
            <a:pPr>
              <a:buFontTx/>
              <a:buNone/>
              <a:defRPr/>
            </a:pPr>
            <a:r>
              <a:rPr lang="zh-CN" altLang="en-US" sz="2700" b="1" dirty="0"/>
              <a:t>一个</a:t>
            </a:r>
            <a:r>
              <a:rPr lang="en-US" altLang="zh-CN" sz="2700" b="1" dirty="0"/>
              <a:t>r</a:t>
            </a:r>
            <a:r>
              <a:rPr lang="zh-CN" altLang="en-US" sz="2700" b="1" dirty="0"/>
              <a:t>进制的整数</a:t>
            </a:r>
            <a:r>
              <a:rPr lang="en-US" altLang="zh-CN" sz="2700" b="1" dirty="0"/>
              <a:t>N</a:t>
            </a:r>
            <a:r>
              <a:rPr lang="zh-CN" altLang="en-US" sz="2700" b="1" dirty="0"/>
              <a:t>除以</a:t>
            </a:r>
            <a:r>
              <a:rPr lang="en-US" altLang="zh-CN" sz="2700" b="1" dirty="0"/>
              <a:t>r</a:t>
            </a:r>
            <a:r>
              <a:rPr lang="zh-CN" altLang="en-US" sz="2700" b="1" dirty="0"/>
              <a:t>的</a:t>
            </a:r>
            <a:r>
              <a:rPr lang="en-US" altLang="zh-CN" sz="2700" b="1" dirty="0"/>
              <a:t>k</a:t>
            </a:r>
            <a:r>
              <a:rPr lang="zh-CN" altLang="en-US" sz="2700" b="1" dirty="0"/>
              <a:t>次方</a:t>
            </a:r>
            <a:r>
              <a:rPr lang="en-US" altLang="zh-CN" sz="2700" b="1" dirty="0"/>
              <a:t>,</a:t>
            </a:r>
            <a:r>
              <a:rPr lang="zh-CN" altLang="en-US" sz="2700" b="1" dirty="0"/>
              <a:t>结果为</a:t>
            </a:r>
            <a:r>
              <a:rPr lang="en-US" altLang="zh-CN" sz="2700" b="1" dirty="0"/>
              <a:t>N</a:t>
            </a:r>
            <a:r>
              <a:rPr lang="zh-CN" altLang="en-US" sz="2700" b="1" dirty="0"/>
              <a:t>的最后</a:t>
            </a:r>
            <a:r>
              <a:rPr lang="en-US" altLang="zh-CN" sz="2700" b="1" dirty="0"/>
              <a:t>k</a:t>
            </a:r>
            <a:r>
              <a:rPr lang="zh-CN" altLang="en-US" sz="2700" b="1" dirty="0"/>
              <a:t>位。</a:t>
            </a:r>
            <a:endParaRPr lang="en-US" altLang="zh-CN" sz="2700" b="1" dirty="0"/>
          </a:p>
        </p:txBody>
      </p:sp>
      <p:sp>
        <p:nvSpPr>
          <p:cNvPr id="49168" name="圆角矩形 24"/>
          <p:cNvSpPr>
            <a:spLocks noChangeArrowheads="1"/>
          </p:cNvSpPr>
          <p:nvPr/>
        </p:nvSpPr>
        <p:spPr bwMode="auto">
          <a:xfrm>
            <a:off x="236538" y="4343400"/>
            <a:ext cx="4945062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800" b="0"/>
          </a:p>
        </p:txBody>
      </p:sp>
      <p:sp>
        <p:nvSpPr>
          <p:cNvPr id="49169" name="TextBox 2"/>
          <p:cNvSpPr txBox="1">
            <a:spLocks noChangeArrowheads="1"/>
          </p:cNvSpPr>
          <p:nvPr/>
        </p:nvSpPr>
        <p:spPr bwMode="auto">
          <a:xfrm>
            <a:off x="236538" y="4475163"/>
            <a:ext cx="45862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/>
              <a:t>8</a:t>
            </a:r>
            <a:r>
              <a:rPr lang="en-US" altLang="zh-CN" sz="1000"/>
              <a:t> </a:t>
            </a:r>
            <a:r>
              <a:rPr lang="en-US" altLang="zh-CN" sz="2800"/>
              <a:t>7</a:t>
            </a:r>
            <a:r>
              <a:rPr lang="en-US" altLang="zh-CN" sz="1000"/>
              <a:t> </a:t>
            </a:r>
            <a:r>
              <a:rPr lang="en-US" altLang="zh-CN" sz="2800"/>
              <a:t>6</a:t>
            </a:r>
            <a:r>
              <a:rPr lang="en-US" altLang="zh-CN" sz="1000"/>
              <a:t> </a:t>
            </a:r>
            <a:r>
              <a:rPr lang="en-US" altLang="zh-CN" sz="2800"/>
              <a:t>5</a:t>
            </a:r>
            <a:r>
              <a:rPr lang="en-US" altLang="zh-CN" sz="1000"/>
              <a:t> </a:t>
            </a:r>
            <a:r>
              <a:rPr lang="en-US" altLang="zh-CN" sz="2800"/>
              <a:t>4</a:t>
            </a:r>
            <a:r>
              <a:rPr lang="en-US" altLang="zh-CN" sz="1000"/>
              <a:t> </a:t>
            </a:r>
            <a:r>
              <a:rPr lang="en-US" altLang="zh-CN" sz="2800"/>
              <a:t>* 10</a:t>
            </a:r>
            <a:r>
              <a:rPr lang="en-US" altLang="zh-CN" sz="2800" baseline="30000">
                <a:solidFill>
                  <a:srgbClr val="FF0000"/>
                </a:solidFill>
              </a:rPr>
              <a:t>3</a:t>
            </a:r>
            <a:r>
              <a:rPr lang="en-US" altLang="zh-CN" sz="2800"/>
              <a:t> = 8</a:t>
            </a:r>
            <a:r>
              <a:rPr lang="en-US" altLang="zh-CN" sz="1000"/>
              <a:t> </a:t>
            </a:r>
            <a:r>
              <a:rPr lang="en-US" altLang="zh-CN" sz="2800"/>
              <a:t>7</a:t>
            </a:r>
            <a:r>
              <a:rPr lang="en-US" altLang="zh-CN" sz="1000"/>
              <a:t> </a:t>
            </a:r>
            <a:r>
              <a:rPr lang="en-US" altLang="zh-CN" sz="2800"/>
              <a:t>6</a:t>
            </a:r>
            <a:r>
              <a:rPr lang="en-US" altLang="zh-CN" sz="1000"/>
              <a:t> </a:t>
            </a:r>
            <a:r>
              <a:rPr lang="en-US" altLang="zh-CN" sz="2800"/>
              <a:t>5</a:t>
            </a:r>
            <a:r>
              <a:rPr lang="en-US" altLang="zh-CN" sz="1000"/>
              <a:t> </a:t>
            </a:r>
            <a:r>
              <a:rPr lang="en-US" altLang="zh-CN" sz="2800"/>
              <a:t>4 0 0 0</a:t>
            </a:r>
            <a:endParaRPr lang="zh-CN" altLang="en-US" sz="2800"/>
          </a:p>
        </p:txBody>
      </p:sp>
      <p:cxnSp>
        <p:nvCxnSpPr>
          <p:cNvPr id="49170" name="直接连接符 7"/>
          <p:cNvCxnSpPr>
            <a:cxnSpLocks noChangeShapeType="1"/>
          </p:cNvCxnSpPr>
          <p:nvPr/>
        </p:nvCxnSpPr>
        <p:spPr bwMode="auto">
          <a:xfrm flipV="1">
            <a:off x="3825875" y="4911725"/>
            <a:ext cx="900113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71" name="TextBox 16"/>
          <p:cNvSpPr txBox="1">
            <a:spLocks noChangeArrowheads="1"/>
          </p:cNvSpPr>
          <p:nvPr/>
        </p:nvSpPr>
        <p:spPr bwMode="auto">
          <a:xfrm>
            <a:off x="249238" y="5430838"/>
            <a:ext cx="44497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/>
              <a:t>1</a:t>
            </a:r>
            <a:r>
              <a:rPr lang="en-US" altLang="zh-CN" sz="1000"/>
              <a:t> </a:t>
            </a:r>
            <a:r>
              <a:rPr lang="en-US" altLang="zh-CN" sz="2800"/>
              <a:t>0</a:t>
            </a:r>
            <a:r>
              <a:rPr lang="en-US" altLang="zh-CN" sz="1000"/>
              <a:t> </a:t>
            </a:r>
            <a:r>
              <a:rPr lang="en-US" altLang="zh-CN" sz="2800"/>
              <a:t>0</a:t>
            </a:r>
            <a:r>
              <a:rPr lang="en-US" altLang="zh-CN" sz="1000"/>
              <a:t> </a:t>
            </a:r>
            <a:r>
              <a:rPr lang="en-US" altLang="zh-CN" sz="2800"/>
              <a:t>1</a:t>
            </a:r>
            <a:r>
              <a:rPr lang="en-US" altLang="zh-CN" sz="1000"/>
              <a:t> </a:t>
            </a:r>
            <a:r>
              <a:rPr lang="en-US" altLang="zh-CN" sz="2800"/>
              <a:t>0 * 2</a:t>
            </a:r>
            <a:r>
              <a:rPr lang="en-US" altLang="zh-CN" sz="2800" baseline="30000">
                <a:solidFill>
                  <a:srgbClr val="FF0000"/>
                </a:solidFill>
              </a:rPr>
              <a:t>3</a:t>
            </a:r>
            <a:r>
              <a:rPr lang="en-US" altLang="zh-CN" sz="2800"/>
              <a:t> = 1</a:t>
            </a:r>
            <a:r>
              <a:rPr lang="en-US" altLang="zh-CN" sz="1000"/>
              <a:t> </a:t>
            </a:r>
            <a:r>
              <a:rPr lang="en-US" altLang="zh-CN" sz="2800"/>
              <a:t>0</a:t>
            </a:r>
            <a:r>
              <a:rPr lang="en-US" altLang="zh-CN" sz="1000"/>
              <a:t> </a:t>
            </a:r>
            <a:r>
              <a:rPr lang="en-US" altLang="zh-CN" sz="2800"/>
              <a:t>0</a:t>
            </a:r>
            <a:r>
              <a:rPr lang="en-US" altLang="zh-CN" sz="1000"/>
              <a:t> </a:t>
            </a:r>
            <a:r>
              <a:rPr lang="en-US" altLang="zh-CN" sz="2800"/>
              <a:t>1</a:t>
            </a:r>
            <a:r>
              <a:rPr lang="en-US" altLang="zh-CN" sz="1000"/>
              <a:t> </a:t>
            </a:r>
            <a:r>
              <a:rPr lang="en-US" altLang="zh-CN" sz="2800"/>
              <a:t>0 0 0 0</a:t>
            </a:r>
            <a:endParaRPr lang="zh-CN" altLang="en-US" sz="2800"/>
          </a:p>
        </p:txBody>
      </p:sp>
      <p:cxnSp>
        <p:nvCxnSpPr>
          <p:cNvPr id="49172" name="直接连接符 17"/>
          <p:cNvCxnSpPr>
            <a:cxnSpLocks noChangeShapeType="1"/>
          </p:cNvCxnSpPr>
          <p:nvPr/>
        </p:nvCxnSpPr>
        <p:spPr bwMode="auto">
          <a:xfrm>
            <a:off x="3756025" y="5837238"/>
            <a:ext cx="993775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76200" y="6248400"/>
            <a:ext cx="8909050" cy="4254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700" b="1" dirty="0"/>
              <a:t>一个</a:t>
            </a:r>
            <a:r>
              <a:rPr lang="en-US" altLang="zh-CN" sz="2700" b="1" dirty="0"/>
              <a:t>r</a:t>
            </a:r>
            <a:r>
              <a:rPr lang="zh-CN" altLang="en-US" sz="2700" b="1" dirty="0"/>
              <a:t>进制的整数</a:t>
            </a:r>
            <a:r>
              <a:rPr lang="en-US" altLang="zh-CN" sz="2700" b="1" dirty="0"/>
              <a:t>N</a:t>
            </a:r>
            <a:r>
              <a:rPr lang="zh-CN" altLang="en-US" sz="2700" b="1" dirty="0"/>
              <a:t>乘以以</a:t>
            </a:r>
            <a:r>
              <a:rPr lang="en-US" altLang="zh-CN" sz="2700" b="1" dirty="0"/>
              <a:t>r</a:t>
            </a:r>
            <a:r>
              <a:rPr lang="zh-CN" altLang="en-US" sz="2700" b="1" dirty="0"/>
              <a:t>的</a:t>
            </a:r>
            <a:r>
              <a:rPr lang="en-US" altLang="zh-CN" sz="2700" b="1" dirty="0"/>
              <a:t>k</a:t>
            </a:r>
            <a:r>
              <a:rPr lang="zh-CN" altLang="en-US" sz="2700" b="1" dirty="0"/>
              <a:t>次方</a:t>
            </a:r>
            <a:r>
              <a:rPr lang="en-US" altLang="zh-CN" sz="2700" b="1" dirty="0"/>
              <a:t>,</a:t>
            </a:r>
            <a:r>
              <a:rPr lang="zh-CN" altLang="en-US" sz="2700" b="1" dirty="0"/>
              <a:t>结果为在</a:t>
            </a:r>
            <a:r>
              <a:rPr lang="en-US" altLang="zh-CN" sz="2700" b="1" dirty="0"/>
              <a:t>N</a:t>
            </a:r>
            <a:r>
              <a:rPr lang="zh-CN" altLang="en-US" sz="2700" b="1" dirty="0"/>
              <a:t>后补</a:t>
            </a:r>
            <a:r>
              <a:rPr lang="en-US" altLang="zh-CN" sz="2700" b="1" dirty="0"/>
              <a:t>k</a:t>
            </a:r>
            <a:r>
              <a:rPr lang="zh-CN" altLang="en-US" sz="2700" b="1" dirty="0"/>
              <a:t>个</a:t>
            </a:r>
            <a:r>
              <a:rPr lang="en-US" altLang="zh-CN" sz="2700" b="1" dirty="0"/>
              <a:t>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762000" y="1676400"/>
            <a:ext cx="738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将逻辑地址分成两部分：页号和页内地址（位移量） </a:t>
            </a:r>
          </a:p>
        </p:txBody>
      </p:sp>
      <p:sp>
        <p:nvSpPr>
          <p:cNvPr id="50179" name="Rectangle 19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4.4  </a:t>
            </a:r>
            <a:r>
              <a:rPr lang="zh-CN" altLang="en-US">
                <a:solidFill>
                  <a:schemeClr val="bg1"/>
                </a:solidFill>
              </a:rPr>
              <a:t>基本分页存储管理方式</a:t>
            </a:r>
          </a:p>
        </p:txBody>
      </p:sp>
      <p:sp>
        <p:nvSpPr>
          <p:cNvPr id="50180" name="Text Box 20"/>
          <p:cNvSpPr txBox="1">
            <a:spLocks noChangeArrowheads="1"/>
          </p:cNvSpPr>
          <p:nvPr/>
        </p:nvSpPr>
        <p:spPr bwMode="auto">
          <a:xfrm>
            <a:off x="457200" y="762000"/>
            <a:ext cx="247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4.4.1 </a:t>
            </a:r>
            <a:r>
              <a:rPr lang="zh-CN" altLang="en-US" sz="2400"/>
              <a:t>页面与页表</a:t>
            </a:r>
          </a:p>
        </p:txBody>
      </p:sp>
      <p:sp>
        <p:nvSpPr>
          <p:cNvPr id="50181" name="Rectangle 21"/>
          <p:cNvSpPr>
            <a:spLocks noChangeArrowheads="1"/>
          </p:cNvSpPr>
          <p:nvPr/>
        </p:nvSpPr>
        <p:spPr bwMode="auto">
          <a:xfrm>
            <a:off x="533400" y="1219200"/>
            <a:ext cx="2286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1. </a:t>
            </a:r>
            <a:r>
              <a:rPr lang="zh-CN" altLang="en-US" sz="2400">
                <a:latin typeface="楷体_GB2312" pitchFamily="49" charset="-122"/>
              </a:rPr>
              <a:t>地址结构</a:t>
            </a:r>
          </a:p>
        </p:txBody>
      </p:sp>
      <p:sp>
        <p:nvSpPr>
          <p:cNvPr id="50182" name="Rectangle 23"/>
          <p:cNvSpPr>
            <a:spLocks noChangeArrowheads="1"/>
          </p:cNvSpPr>
          <p:nvPr/>
        </p:nvSpPr>
        <p:spPr bwMode="auto">
          <a:xfrm>
            <a:off x="762000" y="2249488"/>
            <a:ext cx="7543800" cy="166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例：设页面大小为</a:t>
            </a:r>
            <a:r>
              <a:rPr lang="en-US" altLang="zh-CN" sz="2400"/>
              <a:t>4K</a:t>
            </a:r>
            <a:r>
              <a:rPr lang="zh-CN" altLang="en-US" sz="2400"/>
              <a:t>。地址长度为</a:t>
            </a:r>
            <a:r>
              <a:rPr lang="en-US" altLang="zh-CN" sz="2400"/>
              <a:t>32</a:t>
            </a:r>
            <a:r>
              <a:rPr lang="zh-CN" altLang="en-US" sz="2400"/>
              <a:t>位。</a:t>
            </a:r>
          </a:p>
          <a:p>
            <a:pPr eaLnBrk="1" hangingPunct="1">
              <a:buFontTx/>
              <a:buNone/>
            </a:pPr>
            <a:endParaRPr lang="zh-CN" altLang="en-US" sz="800"/>
          </a:p>
          <a:p>
            <a:pPr eaLnBrk="1" hangingPunct="1">
              <a:buFontTx/>
              <a:buNone/>
            </a:pPr>
            <a:r>
              <a:rPr lang="zh-CN" altLang="en-US" sz="2400"/>
              <a:t>则页内地址需要用</a:t>
            </a:r>
            <a:r>
              <a:rPr lang="en-US" altLang="zh-CN" sz="2400"/>
              <a:t>12</a:t>
            </a:r>
            <a:r>
              <a:rPr lang="zh-CN" altLang="en-US" sz="2400"/>
              <a:t>位（</a:t>
            </a:r>
            <a:r>
              <a:rPr lang="en-US" altLang="zh-CN" sz="2400"/>
              <a:t>0~11</a:t>
            </a:r>
            <a:r>
              <a:rPr lang="zh-CN" altLang="en-US" sz="2400"/>
              <a:t>位</a:t>
            </a:r>
            <a:r>
              <a:rPr lang="en-US" altLang="zh-CN" sz="2400"/>
              <a:t>)</a:t>
            </a:r>
            <a:r>
              <a:rPr lang="zh-CN" altLang="en-US" sz="2400"/>
              <a:t>表示</a:t>
            </a:r>
            <a:r>
              <a:rPr lang="en-US" altLang="zh-CN" sz="2400"/>
              <a:t>(4K=2^12)</a:t>
            </a:r>
          </a:p>
          <a:p>
            <a:pPr eaLnBrk="1" hangingPunct="1">
              <a:buFontTx/>
              <a:buNone/>
            </a:pPr>
            <a:endParaRPr lang="en-US" altLang="zh-CN" sz="800"/>
          </a:p>
          <a:p>
            <a:pPr eaLnBrk="1" hangingPunct="1">
              <a:buFontTx/>
              <a:buNone/>
            </a:pPr>
            <a:r>
              <a:rPr lang="zh-CN" altLang="en-US" sz="2400"/>
              <a:t>剩下第</a:t>
            </a:r>
            <a:r>
              <a:rPr lang="en-US" altLang="zh-CN" sz="2400"/>
              <a:t>12~31</a:t>
            </a:r>
            <a:r>
              <a:rPr lang="zh-CN" altLang="en-US" sz="2400"/>
              <a:t>位（共</a:t>
            </a:r>
            <a:r>
              <a:rPr lang="en-US" altLang="zh-CN" sz="2400"/>
              <a:t>20</a:t>
            </a:r>
            <a:r>
              <a:rPr lang="zh-CN" altLang="en-US" sz="2400"/>
              <a:t>位）表示页号。则该地址空间最多允许有</a:t>
            </a:r>
            <a:r>
              <a:rPr lang="en-US" altLang="zh-CN" sz="2400"/>
              <a:t>1M</a:t>
            </a:r>
            <a:r>
              <a:rPr lang="zh-CN" altLang="en-US" sz="2400"/>
              <a:t>页。</a:t>
            </a:r>
          </a:p>
        </p:txBody>
      </p:sp>
      <p:sp>
        <p:nvSpPr>
          <p:cNvPr id="50183" name="Rectangle 24"/>
          <p:cNvSpPr>
            <a:spLocks noChangeArrowheads="1"/>
          </p:cNvSpPr>
          <p:nvPr/>
        </p:nvSpPr>
        <p:spPr bwMode="auto">
          <a:xfrm>
            <a:off x="1752600" y="4572000"/>
            <a:ext cx="2667000" cy="533400"/>
          </a:xfrm>
          <a:prstGeom prst="rect">
            <a:avLst/>
          </a:prstGeom>
          <a:solidFill>
            <a:srgbClr val="CC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800"/>
              <a:t>页号</a:t>
            </a:r>
            <a:r>
              <a:rPr lang="en-US" altLang="zh-CN" sz="2800"/>
              <a:t>P</a:t>
            </a:r>
          </a:p>
        </p:txBody>
      </p:sp>
      <p:sp>
        <p:nvSpPr>
          <p:cNvPr id="50184" name="Rectangle 25"/>
          <p:cNvSpPr>
            <a:spLocks noChangeArrowheads="1"/>
          </p:cNvSpPr>
          <p:nvPr/>
        </p:nvSpPr>
        <p:spPr bwMode="auto">
          <a:xfrm>
            <a:off x="4419600" y="4572000"/>
            <a:ext cx="2057400" cy="5334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800"/>
              <a:t>位移量</a:t>
            </a:r>
            <a:r>
              <a:rPr lang="en-US" altLang="zh-CN" sz="2800"/>
              <a:t>W</a:t>
            </a:r>
          </a:p>
        </p:txBody>
      </p:sp>
      <p:sp>
        <p:nvSpPr>
          <p:cNvPr id="50185" name="Text Box 26"/>
          <p:cNvSpPr txBox="1">
            <a:spLocks noChangeArrowheads="1"/>
          </p:cNvSpPr>
          <p:nvPr/>
        </p:nvSpPr>
        <p:spPr bwMode="auto">
          <a:xfrm>
            <a:off x="6232525" y="4097338"/>
            <a:ext cx="382588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/>
              <a:t>0</a:t>
            </a:r>
          </a:p>
        </p:txBody>
      </p:sp>
      <p:sp>
        <p:nvSpPr>
          <p:cNvPr id="50186" name="Text Box 28"/>
          <p:cNvSpPr txBox="1">
            <a:spLocks noChangeArrowheads="1"/>
          </p:cNvSpPr>
          <p:nvPr/>
        </p:nvSpPr>
        <p:spPr bwMode="auto">
          <a:xfrm>
            <a:off x="4343400" y="4114800"/>
            <a:ext cx="5810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/>
              <a:t>11</a:t>
            </a:r>
          </a:p>
        </p:txBody>
      </p:sp>
      <p:sp>
        <p:nvSpPr>
          <p:cNvPr id="50187" name="Text Box 29"/>
          <p:cNvSpPr txBox="1">
            <a:spLocks noChangeArrowheads="1"/>
          </p:cNvSpPr>
          <p:nvPr/>
        </p:nvSpPr>
        <p:spPr bwMode="auto">
          <a:xfrm>
            <a:off x="3886200" y="4114800"/>
            <a:ext cx="5810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/>
              <a:t>12</a:t>
            </a:r>
          </a:p>
        </p:txBody>
      </p:sp>
      <p:sp>
        <p:nvSpPr>
          <p:cNvPr id="50188" name="Text Box 30"/>
          <p:cNvSpPr txBox="1">
            <a:spLocks noChangeArrowheads="1"/>
          </p:cNvSpPr>
          <p:nvPr/>
        </p:nvSpPr>
        <p:spPr bwMode="auto">
          <a:xfrm>
            <a:off x="1752600" y="4038600"/>
            <a:ext cx="5810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/>
              <a:t>31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5638800"/>
            <a:ext cx="9161463" cy="436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b="1" dirty="0"/>
              <a:t>进行地址转换时，仅需把逻辑页号替换成对应的物理页号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250825" y="1176338"/>
            <a:ext cx="355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1. </a:t>
            </a:r>
            <a:r>
              <a:rPr lang="zh-CN" altLang="en-US" sz="2400">
                <a:latin typeface="楷体_GB2312" pitchFamily="49" charset="-122"/>
              </a:rPr>
              <a:t>基本的地址变换机构 </a:t>
            </a:r>
          </a:p>
        </p:txBody>
      </p:sp>
      <p:sp>
        <p:nvSpPr>
          <p:cNvPr id="51203" name="Rectangle 11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4.4  </a:t>
            </a:r>
            <a:r>
              <a:rPr lang="zh-CN" altLang="en-US">
                <a:solidFill>
                  <a:schemeClr val="bg1"/>
                </a:solidFill>
              </a:rPr>
              <a:t>基本分页存储管理方式</a:t>
            </a:r>
          </a:p>
        </p:txBody>
      </p:sp>
      <p:sp>
        <p:nvSpPr>
          <p:cNvPr id="51204" name="Text Box 12"/>
          <p:cNvSpPr txBox="1">
            <a:spLocks noChangeArrowheads="1"/>
          </p:cNvSpPr>
          <p:nvPr/>
        </p:nvSpPr>
        <p:spPr bwMode="auto">
          <a:xfrm>
            <a:off x="457200" y="762000"/>
            <a:ext cx="3090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4.4.2 </a:t>
            </a:r>
            <a:r>
              <a:rPr lang="zh-CN" altLang="en-US" sz="2400"/>
              <a:t>地址的变换机构</a:t>
            </a:r>
          </a:p>
        </p:txBody>
      </p:sp>
      <p:sp>
        <p:nvSpPr>
          <p:cNvPr id="51205" name="Rectangle 13"/>
          <p:cNvSpPr>
            <a:spLocks noChangeArrowheads="1"/>
          </p:cNvSpPr>
          <p:nvPr/>
        </p:nvSpPr>
        <p:spPr bwMode="auto">
          <a:xfrm>
            <a:off x="1958975" y="3052763"/>
            <a:ext cx="798513" cy="342900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1206" name="Text Box 14"/>
          <p:cNvSpPr txBox="1">
            <a:spLocks noChangeArrowheads="1"/>
          </p:cNvSpPr>
          <p:nvPr/>
        </p:nvSpPr>
        <p:spPr bwMode="auto">
          <a:xfrm>
            <a:off x="1981200" y="2286000"/>
            <a:ext cx="7842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Times" charset="0"/>
              </a:rPr>
              <a:t>页号</a:t>
            </a:r>
          </a:p>
        </p:txBody>
      </p:sp>
      <p:sp>
        <p:nvSpPr>
          <p:cNvPr id="51207" name="Text Box 15"/>
          <p:cNvSpPr txBox="1">
            <a:spLocks noChangeArrowheads="1"/>
          </p:cNvSpPr>
          <p:nvPr/>
        </p:nvSpPr>
        <p:spPr bwMode="auto">
          <a:xfrm>
            <a:off x="2187575" y="2974975"/>
            <a:ext cx="34131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bg1"/>
                </a:solidFill>
                <a:latin typeface="Times" charset="0"/>
                <a:ea typeface="宋体" charset="-122"/>
              </a:rPr>
              <a:t>p</a:t>
            </a:r>
          </a:p>
        </p:txBody>
      </p:sp>
      <p:sp>
        <p:nvSpPr>
          <p:cNvPr id="51208" name="Rectangle 16"/>
          <p:cNvSpPr>
            <a:spLocks noChangeArrowheads="1"/>
          </p:cNvSpPr>
          <p:nvPr/>
        </p:nvSpPr>
        <p:spPr bwMode="auto">
          <a:xfrm>
            <a:off x="2760663" y="3052763"/>
            <a:ext cx="581025" cy="342900"/>
          </a:xfrm>
          <a:prstGeom prst="rect">
            <a:avLst/>
          </a:prstGeom>
          <a:solidFill>
            <a:srgbClr val="62D6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1209" name="Text Box 17"/>
          <p:cNvSpPr txBox="1">
            <a:spLocks noChangeArrowheads="1"/>
          </p:cNvSpPr>
          <p:nvPr/>
        </p:nvSpPr>
        <p:spPr bwMode="auto">
          <a:xfrm>
            <a:off x="2881313" y="2974975"/>
            <a:ext cx="34131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bg1"/>
                </a:solidFill>
                <a:latin typeface="Times" charset="0"/>
                <a:ea typeface="宋体" charset="-122"/>
              </a:rPr>
              <a:t>d</a:t>
            </a:r>
          </a:p>
        </p:txBody>
      </p:sp>
      <p:sp>
        <p:nvSpPr>
          <p:cNvPr id="51210" name="Text Box 18"/>
          <p:cNvSpPr txBox="1">
            <a:spLocks noChangeArrowheads="1"/>
          </p:cNvSpPr>
          <p:nvPr/>
        </p:nvSpPr>
        <p:spPr bwMode="auto">
          <a:xfrm>
            <a:off x="2971800" y="2286000"/>
            <a:ext cx="7810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Times" charset="0"/>
              </a:rPr>
              <a:t>偏移</a:t>
            </a:r>
          </a:p>
        </p:txBody>
      </p:sp>
      <p:cxnSp>
        <p:nvCxnSpPr>
          <p:cNvPr id="51211" name="AutoShape 19"/>
          <p:cNvCxnSpPr>
            <a:cxnSpLocks noChangeShapeType="1"/>
            <a:stCxn id="51206" idx="2"/>
            <a:endCxn id="51205" idx="0"/>
          </p:cNvCxnSpPr>
          <p:nvPr/>
        </p:nvCxnSpPr>
        <p:spPr bwMode="auto">
          <a:xfrm flipH="1">
            <a:off x="2359025" y="2736850"/>
            <a:ext cx="14288" cy="31591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2" name="AutoShape 20"/>
          <p:cNvCxnSpPr>
            <a:cxnSpLocks noChangeShapeType="1"/>
            <a:stCxn id="51210" idx="2"/>
            <a:endCxn id="51208" idx="0"/>
          </p:cNvCxnSpPr>
          <p:nvPr/>
        </p:nvCxnSpPr>
        <p:spPr bwMode="auto">
          <a:xfrm flipH="1">
            <a:off x="3051175" y="2736850"/>
            <a:ext cx="311150" cy="31591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3" name="Rectangle 21"/>
          <p:cNvSpPr>
            <a:spLocks noChangeArrowheads="1"/>
          </p:cNvSpPr>
          <p:nvPr/>
        </p:nvSpPr>
        <p:spPr bwMode="auto">
          <a:xfrm>
            <a:off x="3265488" y="3897313"/>
            <a:ext cx="1016000" cy="357187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1214" name="Rectangle 22"/>
          <p:cNvSpPr>
            <a:spLocks noChangeArrowheads="1"/>
          </p:cNvSpPr>
          <p:nvPr/>
        </p:nvSpPr>
        <p:spPr bwMode="auto">
          <a:xfrm>
            <a:off x="3265488" y="4254500"/>
            <a:ext cx="1016000" cy="357188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1215" name="Rectangle 23"/>
          <p:cNvSpPr>
            <a:spLocks noChangeArrowheads="1"/>
          </p:cNvSpPr>
          <p:nvPr/>
        </p:nvSpPr>
        <p:spPr bwMode="auto">
          <a:xfrm>
            <a:off x="3265488" y="5111750"/>
            <a:ext cx="1016000" cy="357188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1216" name="Rectangle 24"/>
          <p:cNvSpPr>
            <a:spLocks noChangeArrowheads="1"/>
          </p:cNvSpPr>
          <p:nvPr/>
        </p:nvSpPr>
        <p:spPr bwMode="auto">
          <a:xfrm>
            <a:off x="3265488" y="5468938"/>
            <a:ext cx="1016000" cy="357187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1217" name="Rectangle 25"/>
          <p:cNvSpPr>
            <a:spLocks noChangeArrowheads="1"/>
          </p:cNvSpPr>
          <p:nvPr/>
        </p:nvSpPr>
        <p:spPr bwMode="auto">
          <a:xfrm>
            <a:off x="3265488" y="5826125"/>
            <a:ext cx="1016000" cy="357188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1218" name="Text Box 26"/>
          <p:cNvSpPr txBox="1">
            <a:spLocks noChangeArrowheads="1"/>
          </p:cNvSpPr>
          <p:nvPr/>
        </p:nvSpPr>
        <p:spPr bwMode="auto">
          <a:xfrm>
            <a:off x="2976563" y="3897313"/>
            <a:ext cx="2921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0</a:t>
            </a:r>
          </a:p>
        </p:txBody>
      </p:sp>
      <p:sp>
        <p:nvSpPr>
          <p:cNvPr id="51219" name="Text Box 27"/>
          <p:cNvSpPr txBox="1">
            <a:spLocks noChangeArrowheads="1"/>
          </p:cNvSpPr>
          <p:nvPr/>
        </p:nvSpPr>
        <p:spPr bwMode="auto">
          <a:xfrm>
            <a:off x="2976563" y="4254500"/>
            <a:ext cx="2921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1</a:t>
            </a:r>
          </a:p>
        </p:txBody>
      </p:sp>
      <p:sp>
        <p:nvSpPr>
          <p:cNvPr id="51220" name="Text Box 28"/>
          <p:cNvSpPr txBox="1">
            <a:spLocks noChangeArrowheads="1"/>
          </p:cNvSpPr>
          <p:nvPr/>
        </p:nvSpPr>
        <p:spPr bwMode="auto">
          <a:xfrm>
            <a:off x="2752725" y="5111750"/>
            <a:ext cx="5080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p-1</a:t>
            </a:r>
          </a:p>
        </p:txBody>
      </p:sp>
      <p:sp>
        <p:nvSpPr>
          <p:cNvPr id="51221" name="Text Box 29"/>
          <p:cNvSpPr txBox="1">
            <a:spLocks noChangeArrowheads="1"/>
          </p:cNvSpPr>
          <p:nvPr/>
        </p:nvSpPr>
        <p:spPr bwMode="auto">
          <a:xfrm>
            <a:off x="2859088" y="5468938"/>
            <a:ext cx="2921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 b="0">
                <a:latin typeface="Times" charset="0"/>
                <a:ea typeface="宋体" charset="-122"/>
              </a:rPr>
              <a:t>p</a:t>
            </a:r>
          </a:p>
        </p:txBody>
      </p:sp>
      <p:sp>
        <p:nvSpPr>
          <p:cNvPr id="51222" name="Text Box 30"/>
          <p:cNvSpPr txBox="1">
            <a:spLocks noChangeArrowheads="1"/>
          </p:cNvSpPr>
          <p:nvPr/>
        </p:nvSpPr>
        <p:spPr bwMode="auto">
          <a:xfrm>
            <a:off x="2722563" y="5826125"/>
            <a:ext cx="5651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p+1</a:t>
            </a:r>
          </a:p>
        </p:txBody>
      </p:sp>
      <p:cxnSp>
        <p:nvCxnSpPr>
          <p:cNvPr id="51223" name="AutoShape 31"/>
          <p:cNvCxnSpPr>
            <a:cxnSpLocks noChangeShapeType="1"/>
            <a:stCxn id="51205" idx="2"/>
            <a:endCxn id="51216" idx="1"/>
          </p:cNvCxnSpPr>
          <p:nvPr/>
        </p:nvCxnSpPr>
        <p:spPr bwMode="auto">
          <a:xfrm rot="16200000" flipH="1">
            <a:off x="1685926" y="4068762"/>
            <a:ext cx="2252662" cy="90646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24" name="Text Box 32"/>
          <p:cNvSpPr txBox="1">
            <a:spLocks noChangeArrowheads="1"/>
          </p:cNvSpPr>
          <p:nvPr/>
        </p:nvSpPr>
        <p:spPr bwMode="auto">
          <a:xfrm>
            <a:off x="3621088" y="5407025"/>
            <a:ext cx="2730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bg1"/>
                </a:solidFill>
                <a:latin typeface="Times" charset="0"/>
                <a:ea typeface="宋体" charset="-122"/>
              </a:rPr>
              <a:t>f</a:t>
            </a:r>
          </a:p>
        </p:txBody>
      </p:sp>
      <p:sp>
        <p:nvSpPr>
          <p:cNvPr id="51225" name="Rectangle 33"/>
          <p:cNvSpPr>
            <a:spLocks noChangeArrowheads="1"/>
          </p:cNvSpPr>
          <p:nvPr/>
        </p:nvSpPr>
        <p:spPr bwMode="auto">
          <a:xfrm>
            <a:off x="4645025" y="3052763"/>
            <a:ext cx="798513" cy="342900"/>
          </a:xfrm>
          <a:prstGeom prst="rect">
            <a:avLst/>
          </a:prstGeom>
          <a:solidFill>
            <a:srgbClr val="184B8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1226" name="Text Box 34"/>
          <p:cNvSpPr txBox="1">
            <a:spLocks noChangeArrowheads="1"/>
          </p:cNvSpPr>
          <p:nvPr/>
        </p:nvSpPr>
        <p:spPr bwMode="auto">
          <a:xfrm>
            <a:off x="4906963" y="2976563"/>
            <a:ext cx="2730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bg1"/>
                </a:solidFill>
                <a:latin typeface="Times" charset="0"/>
                <a:ea typeface="宋体" charset="-122"/>
              </a:rPr>
              <a:t>f</a:t>
            </a:r>
          </a:p>
        </p:txBody>
      </p:sp>
      <p:sp>
        <p:nvSpPr>
          <p:cNvPr id="51227" name="Rectangle 35"/>
          <p:cNvSpPr>
            <a:spLocks noChangeArrowheads="1"/>
          </p:cNvSpPr>
          <p:nvPr/>
        </p:nvSpPr>
        <p:spPr bwMode="auto">
          <a:xfrm>
            <a:off x="5445125" y="3052763"/>
            <a:ext cx="581025" cy="342900"/>
          </a:xfrm>
          <a:prstGeom prst="rect">
            <a:avLst/>
          </a:prstGeom>
          <a:solidFill>
            <a:srgbClr val="62D6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1228" name="Text Box 36"/>
          <p:cNvSpPr txBox="1">
            <a:spLocks noChangeArrowheads="1"/>
          </p:cNvSpPr>
          <p:nvPr/>
        </p:nvSpPr>
        <p:spPr bwMode="auto">
          <a:xfrm>
            <a:off x="5565775" y="2976563"/>
            <a:ext cx="34131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bg1"/>
                </a:solidFill>
                <a:latin typeface="Times" charset="0"/>
                <a:ea typeface="宋体" charset="-122"/>
              </a:rPr>
              <a:t>d</a:t>
            </a:r>
          </a:p>
        </p:txBody>
      </p:sp>
      <p:cxnSp>
        <p:nvCxnSpPr>
          <p:cNvPr id="51229" name="AutoShape 37"/>
          <p:cNvCxnSpPr>
            <a:cxnSpLocks noChangeShapeType="1"/>
            <a:stCxn id="51216" idx="3"/>
            <a:endCxn id="51225" idx="2"/>
          </p:cNvCxnSpPr>
          <p:nvPr/>
        </p:nvCxnSpPr>
        <p:spPr bwMode="auto">
          <a:xfrm flipV="1">
            <a:off x="4281488" y="3395663"/>
            <a:ext cx="763587" cy="2252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30" name="Text Box 38"/>
          <p:cNvSpPr txBox="1">
            <a:spLocks noChangeArrowheads="1"/>
          </p:cNvSpPr>
          <p:nvPr/>
        </p:nvSpPr>
        <p:spPr bwMode="auto">
          <a:xfrm>
            <a:off x="4410075" y="1619250"/>
            <a:ext cx="17033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Times" charset="0"/>
              </a:rPr>
              <a:t>物理页面号</a:t>
            </a:r>
          </a:p>
        </p:txBody>
      </p:sp>
      <p:cxnSp>
        <p:nvCxnSpPr>
          <p:cNvPr id="51231" name="AutoShape 39"/>
          <p:cNvCxnSpPr>
            <a:cxnSpLocks noChangeShapeType="1"/>
            <a:stCxn id="51230" idx="2"/>
            <a:endCxn id="51225" idx="0"/>
          </p:cNvCxnSpPr>
          <p:nvPr/>
        </p:nvCxnSpPr>
        <p:spPr bwMode="auto">
          <a:xfrm flipH="1">
            <a:off x="5045075" y="2070100"/>
            <a:ext cx="217488" cy="98266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32" name="AutoShape 40"/>
          <p:cNvCxnSpPr>
            <a:cxnSpLocks noChangeShapeType="1"/>
            <a:stCxn id="51209" idx="2"/>
            <a:endCxn id="51227" idx="0"/>
          </p:cNvCxnSpPr>
          <p:nvPr/>
        </p:nvCxnSpPr>
        <p:spPr bwMode="auto">
          <a:xfrm rot="5400000" flipH="1" flipV="1">
            <a:off x="4207670" y="1897856"/>
            <a:ext cx="373062" cy="2682875"/>
          </a:xfrm>
          <a:prstGeom prst="bentConnector5">
            <a:avLst>
              <a:gd name="adj1" fmla="val -61278"/>
              <a:gd name="adj2" fmla="val 47750"/>
              <a:gd name="adj3" fmla="val 161278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33" name="Text Box 41"/>
          <p:cNvSpPr txBox="1">
            <a:spLocks noChangeArrowheads="1"/>
          </p:cNvSpPr>
          <p:nvPr/>
        </p:nvSpPr>
        <p:spPr bwMode="auto">
          <a:xfrm>
            <a:off x="3629025" y="4611688"/>
            <a:ext cx="2444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latin typeface="Times" charset="0"/>
                <a:ea typeface="宋体" charset="-122"/>
              </a:rPr>
            </a:b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latin typeface="Times" charset="0"/>
                <a:ea typeface="宋体" charset="-122"/>
              </a:rPr>
            </a:b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</a:p>
        </p:txBody>
      </p:sp>
      <p:sp>
        <p:nvSpPr>
          <p:cNvPr id="51234" name="Rectangle 42"/>
          <p:cNvSpPr>
            <a:spLocks noChangeArrowheads="1"/>
          </p:cNvSpPr>
          <p:nvPr/>
        </p:nvSpPr>
        <p:spPr bwMode="auto">
          <a:xfrm>
            <a:off x="7038975" y="2611438"/>
            <a:ext cx="1016000" cy="357187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1235" name="Rectangle 43"/>
          <p:cNvSpPr>
            <a:spLocks noChangeArrowheads="1"/>
          </p:cNvSpPr>
          <p:nvPr/>
        </p:nvSpPr>
        <p:spPr bwMode="auto">
          <a:xfrm>
            <a:off x="7038975" y="2968625"/>
            <a:ext cx="1016000" cy="357188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1236" name="Rectangle 44"/>
          <p:cNvSpPr>
            <a:spLocks noChangeArrowheads="1"/>
          </p:cNvSpPr>
          <p:nvPr/>
        </p:nvSpPr>
        <p:spPr bwMode="auto">
          <a:xfrm>
            <a:off x="7038975" y="4040188"/>
            <a:ext cx="1016000" cy="357187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1237" name="Rectangle 45"/>
          <p:cNvSpPr>
            <a:spLocks noChangeArrowheads="1"/>
          </p:cNvSpPr>
          <p:nvPr/>
        </p:nvSpPr>
        <p:spPr bwMode="auto">
          <a:xfrm>
            <a:off x="7038975" y="4397375"/>
            <a:ext cx="1016000" cy="357188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1238" name="Rectangle 46"/>
          <p:cNvSpPr>
            <a:spLocks noChangeArrowheads="1"/>
          </p:cNvSpPr>
          <p:nvPr/>
        </p:nvSpPr>
        <p:spPr bwMode="auto">
          <a:xfrm>
            <a:off x="7038975" y="4754563"/>
            <a:ext cx="1016000" cy="357187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1239" name="Rectangle 47"/>
          <p:cNvSpPr>
            <a:spLocks noChangeArrowheads="1"/>
          </p:cNvSpPr>
          <p:nvPr/>
        </p:nvSpPr>
        <p:spPr bwMode="auto">
          <a:xfrm>
            <a:off x="7038975" y="5111750"/>
            <a:ext cx="1016000" cy="357188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1240" name="Text Box 48"/>
          <p:cNvSpPr txBox="1">
            <a:spLocks noChangeArrowheads="1"/>
          </p:cNvSpPr>
          <p:nvPr/>
        </p:nvSpPr>
        <p:spPr bwMode="auto">
          <a:xfrm>
            <a:off x="3422650" y="6172200"/>
            <a:ext cx="7842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Times" charset="0"/>
              </a:rPr>
              <a:t>页表</a:t>
            </a:r>
          </a:p>
        </p:txBody>
      </p:sp>
      <p:sp>
        <p:nvSpPr>
          <p:cNvPr id="51241" name="Text Box 49"/>
          <p:cNvSpPr txBox="1">
            <a:spLocks noChangeArrowheads="1"/>
          </p:cNvSpPr>
          <p:nvPr/>
        </p:nvSpPr>
        <p:spPr bwMode="auto">
          <a:xfrm>
            <a:off x="7134225" y="5815013"/>
            <a:ext cx="7810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Times" charset="0"/>
              </a:rPr>
              <a:t>内存</a:t>
            </a:r>
          </a:p>
        </p:txBody>
      </p:sp>
      <p:sp>
        <p:nvSpPr>
          <p:cNvPr id="51242" name="Text Box 50"/>
          <p:cNvSpPr txBox="1">
            <a:spLocks noChangeArrowheads="1"/>
          </p:cNvSpPr>
          <p:nvPr/>
        </p:nvSpPr>
        <p:spPr bwMode="auto">
          <a:xfrm>
            <a:off x="8056563" y="2611438"/>
            <a:ext cx="2921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0</a:t>
            </a:r>
          </a:p>
        </p:txBody>
      </p:sp>
      <p:sp>
        <p:nvSpPr>
          <p:cNvPr id="51243" name="Text Box 51"/>
          <p:cNvSpPr txBox="1">
            <a:spLocks noChangeArrowheads="1"/>
          </p:cNvSpPr>
          <p:nvPr/>
        </p:nvSpPr>
        <p:spPr bwMode="auto">
          <a:xfrm>
            <a:off x="8056563" y="2968625"/>
            <a:ext cx="2921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1</a:t>
            </a:r>
          </a:p>
        </p:txBody>
      </p:sp>
      <p:sp>
        <p:nvSpPr>
          <p:cNvPr id="51244" name="Text Box 52"/>
          <p:cNvSpPr txBox="1">
            <a:spLocks noChangeArrowheads="1"/>
          </p:cNvSpPr>
          <p:nvPr/>
        </p:nvSpPr>
        <p:spPr bwMode="auto">
          <a:xfrm>
            <a:off x="7402513" y="3397250"/>
            <a:ext cx="2444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latin typeface="Times" charset="0"/>
                <a:ea typeface="宋体" charset="-122"/>
              </a:rPr>
            </a:b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latin typeface="Times" charset="0"/>
                <a:ea typeface="宋体" charset="-122"/>
              </a:rPr>
            </a:b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</a:p>
        </p:txBody>
      </p:sp>
      <p:sp>
        <p:nvSpPr>
          <p:cNvPr id="51245" name="Text Box 53"/>
          <p:cNvSpPr txBox="1">
            <a:spLocks noChangeArrowheads="1"/>
          </p:cNvSpPr>
          <p:nvPr/>
        </p:nvSpPr>
        <p:spPr bwMode="auto">
          <a:xfrm>
            <a:off x="8077200" y="4040188"/>
            <a:ext cx="4540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f-1</a:t>
            </a:r>
          </a:p>
        </p:txBody>
      </p:sp>
      <p:sp>
        <p:nvSpPr>
          <p:cNvPr id="51246" name="Text Box 54"/>
          <p:cNvSpPr txBox="1">
            <a:spLocks noChangeArrowheads="1"/>
          </p:cNvSpPr>
          <p:nvPr/>
        </p:nvSpPr>
        <p:spPr bwMode="auto">
          <a:xfrm>
            <a:off x="8177213" y="4397375"/>
            <a:ext cx="25241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f</a:t>
            </a:r>
          </a:p>
        </p:txBody>
      </p:sp>
      <p:sp>
        <p:nvSpPr>
          <p:cNvPr id="51247" name="Text Box 55"/>
          <p:cNvSpPr txBox="1">
            <a:spLocks noChangeArrowheads="1"/>
          </p:cNvSpPr>
          <p:nvPr/>
        </p:nvSpPr>
        <p:spPr bwMode="auto">
          <a:xfrm>
            <a:off x="8048625" y="4754563"/>
            <a:ext cx="5095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f+1</a:t>
            </a:r>
          </a:p>
        </p:txBody>
      </p:sp>
      <p:sp>
        <p:nvSpPr>
          <p:cNvPr id="51248" name="Text Box 56"/>
          <p:cNvSpPr txBox="1">
            <a:spLocks noChangeArrowheads="1"/>
          </p:cNvSpPr>
          <p:nvPr/>
        </p:nvSpPr>
        <p:spPr bwMode="auto">
          <a:xfrm>
            <a:off x="8056563" y="5111750"/>
            <a:ext cx="5095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f+2</a:t>
            </a:r>
          </a:p>
        </p:txBody>
      </p:sp>
      <p:sp>
        <p:nvSpPr>
          <p:cNvPr id="51249" name="Text Box 57"/>
          <p:cNvSpPr txBox="1">
            <a:spLocks noChangeArrowheads="1"/>
          </p:cNvSpPr>
          <p:nvPr/>
        </p:nvSpPr>
        <p:spPr bwMode="auto">
          <a:xfrm>
            <a:off x="7402513" y="5468938"/>
            <a:ext cx="2444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latin typeface="Times" charset="0"/>
                <a:ea typeface="宋体" charset="-122"/>
              </a:rPr>
            </a:b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latin typeface="Times" charset="0"/>
                <a:ea typeface="宋体" charset="-122"/>
              </a:rPr>
            </a:b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</a:p>
        </p:txBody>
      </p:sp>
      <p:cxnSp>
        <p:nvCxnSpPr>
          <p:cNvPr id="51250" name="AutoShape 58"/>
          <p:cNvCxnSpPr>
            <a:cxnSpLocks noChangeShapeType="1"/>
            <a:stCxn id="51227" idx="3"/>
            <a:endCxn id="51237" idx="1"/>
          </p:cNvCxnSpPr>
          <p:nvPr/>
        </p:nvCxnSpPr>
        <p:spPr bwMode="auto">
          <a:xfrm>
            <a:off x="6026150" y="3224213"/>
            <a:ext cx="1012825" cy="135255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51" name="Text Box 59"/>
          <p:cNvSpPr txBox="1">
            <a:spLocks noChangeArrowheads="1"/>
          </p:cNvSpPr>
          <p:nvPr/>
        </p:nvSpPr>
        <p:spPr bwMode="auto">
          <a:xfrm>
            <a:off x="6853238" y="1619250"/>
            <a:ext cx="1703387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Times" charset="0"/>
              </a:rPr>
              <a:t>物理页面号</a:t>
            </a:r>
          </a:p>
        </p:txBody>
      </p:sp>
      <p:cxnSp>
        <p:nvCxnSpPr>
          <p:cNvPr id="51252" name="AutoShape 60"/>
          <p:cNvCxnSpPr>
            <a:cxnSpLocks noChangeShapeType="1"/>
            <a:stCxn id="51251" idx="2"/>
            <a:endCxn id="51242" idx="0"/>
          </p:cNvCxnSpPr>
          <p:nvPr/>
        </p:nvCxnSpPr>
        <p:spPr bwMode="auto">
          <a:xfrm>
            <a:off x="7705725" y="2070100"/>
            <a:ext cx="496888" cy="5413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253" name="Group 61"/>
          <p:cNvGrpSpPr>
            <a:grpSpLocks/>
          </p:cNvGrpSpPr>
          <p:nvPr/>
        </p:nvGrpSpPr>
        <p:grpSpPr bwMode="auto">
          <a:xfrm>
            <a:off x="508000" y="2611438"/>
            <a:ext cx="942975" cy="1214437"/>
            <a:chOff x="320" y="1485"/>
            <a:chExt cx="594" cy="765"/>
          </a:xfrm>
        </p:grpSpPr>
        <p:sp>
          <p:nvSpPr>
            <p:cNvPr id="51259" name="Rectangle 62"/>
            <p:cNvSpPr>
              <a:spLocks noChangeArrowheads="1"/>
            </p:cNvSpPr>
            <p:nvPr/>
          </p:nvSpPr>
          <p:spPr bwMode="auto">
            <a:xfrm>
              <a:off x="320" y="1485"/>
              <a:ext cx="594" cy="765"/>
            </a:xfrm>
            <a:prstGeom prst="rect">
              <a:avLst/>
            </a:prstGeom>
            <a:solidFill>
              <a:srgbClr val="5DA31E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DA31E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86493" tIns="43247" rIns="86493" bIns="43247">
              <a:spAutoFit/>
              <a:flatTx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800" b="0"/>
            </a:p>
          </p:txBody>
        </p:sp>
        <p:sp>
          <p:nvSpPr>
            <p:cNvPr id="51260" name="Text Box 63"/>
            <p:cNvSpPr txBox="1">
              <a:spLocks noChangeArrowheads="1"/>
            </p:cNvSpPr>
            <p:nvPr/>
          </p:nvSpPr>
          <p:spPr bwMode="auto">
            <a:xfrm>
              <a:off x="384" y="1733"/>
              <a:ext cx="46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DA31E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93" tIns="43247" rIns="86493" bIns="43247">
              <a:spAutoFit/>
            </a:bodyPr>
            <a:lstStyle>
              <a:lvl1pPr defTabSz="865188"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defTabSz="865188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defTabSz="865188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defTabSz="865188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defTabSz="865188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defTabSz="865188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defTabSz="865188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defTabSz="865188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defTabSz="865188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300" b="0">
                  <a:solidFill>
                    <a:schemeClr val="bg1"/>
                  </a:solidFill>
                  <a:latin typeface="Times" charset="0"/>
                  <a:ea typeface="宋体" charset="-122"/>
                </a:rPr>
                <a:t>CPU</a:t>
              </a:r>
            </a:p>
          </p:txBody>
        </p:sp>
      </p:grpSp>
      <p:cxnSp>
        <p:nvCxnSpPr>
          <p:cNvPr id="51254" name="AutoShape 64"/>
          <p:cNvCxnSpPr>
            <a:cxnSpLocks noChangeShapeType="1"/>
            <a:stCxn id="51259" idx="3"/>
            <a:endCxn id="51205" idx="1"/>
          </p:cNvCxnSpPr>
          <p:nvPr/>
        </p:nvCxnSpPr>
        <p:spPr bwMode="auto">
          <a:xfrm>
            <a:off x="1450975" y="3219450"/>
            <a:ext cx="508000" cy="47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212725" y="4275138"/>
            <a:ext cx="18446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页表寄存器</a:t>
            </a:r>
            <a:r>
              <a:rPr lang="en-US" altLang="zh-CN" sz="2400">
                <a:solidFill>
                  <a:srgbClr val="0000FF"/>
                </a:solidFill>
              </a:rPr>
              <a:t>PTR</a:t>
            </a:r>
            <a:r>
              <a:rPr lang="zh-CN" altLang="en-US" sz="2400"/>
              <a:t>存放页表在内存的起始地址和页表长度</a:t>
            </a:r>
          </a:p>
        </p:txBody>
      </p:sp>
      <p:grpSp>
        <p:nvGrpSpPr>
          <p:cNvPr id="45122" name="Group 66"/>
          <p:cNvGrpSpPr>
            <a:grpSpLocks/>
          </p:cNvGrpSpPr>
          <p:nvPr/>
        </p:nvGrpSpPr>
        <p:grpSpPr bwMode="auto">
          <a:xfrm>
            <a:off x="4648200" y="4191000"/>
            <a:ext cx="4233863" cy="2438400"/>
            <a:chOff x="2592" y="2352"/>
            <a:chExt cx="2667" cy="1536"/>
          </a:xfrm>
        </p:grpSpPr>
        <p:pic>
          <p:nvPicPr>
            <p:cNvPr id="51257" name="Picture 67" descr="MC900434411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2832"/>
              <a:ext cx="939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58" name="AutoShape 68"/>
            <p:cNvSpPr>
              <a:spLocks noChangeArrowheads="1"/>
            </p:cNvSpPr>
            <p:nvPr/>
          </p:nvSpPr>
          <p:spPr bwMode="auto">
            <a:xfrm>
              <a:off x="2592" y="2352"/>
              <a:ext cx="2016" cy="1008"/>
            </a:xfrm>
            <a:prstGeom prst="cloudCallout">
              <a:avLst>
                <a:gd name="adj1" fmla="val 41069"/>
                <a:gd name="adj2" fmla="val 23315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/>
                <a:t>CPU</a:t>
              </a:r>
              <a:r>
                <a:rPr lang="zh-CN" altLang="en-US" sz="2400"/>
                <a:t>每存取一次数据的时候，要访问多少次内存？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962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smtClean="0"/>
              <a:t>例题：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	已知某分页系统，主存容量为</a:t>
            </a:r>
            <a:r>
              <a:rPr lang="en-US" altLang="zh-CN" sz="2400" smtClean="0"/>
              <a:t>64KB</a:t>
            </a:r>
            <a:r>
              <a:rPr lang="zh-CN" altLang="en-US" sz="2400" smtClean="0"/>
              <a:t>，页面大小为</a:t>
            </a:r>
            <a:r>
              <a:rPr lang="en-US" altLang="zh-CN" sz="2400" smtClean="0"/>
              <a:t>1KB</a:t>
            </a:r>
            <a:r>
              <a:rPr lang="zh-CN" altLang="en-US" sz="2400" smtClean="0"/>
              <a:t>。对于一个</a:t>
            </a:r>
            <a:r>
              <a:rPr lang="en-US" altLang="zh-CN" sz="2400" smtClean="0"/>
              <a:t>4</a:t>
            </a:r>
            <a:r>
              <a:rPr lang="zh-CN" altLang="en-US" sz="2400" smtClean="0"/>
              <a:t>页大的作业，其</a:t>
            </a:r>
            <a:r>
              <a:rPr lang="en-US" altLang="zh-CN" sz="2400" smtClean="0"/>
              <a:t>0</a:t>
            </a:r>
            <a:r>
              <a:rPr lang="zh-CN" altLang="en-US" sz="2400" smtClean="0"/>
              <a:t>、</a:t>
            </a:r>
            <a:r>
              <a:rPr lang="en-US" altLang="zh-CN" sz="2400" smtClean="0"/>
              <a:t>1</a:t>
            </a:r>
            <a:r>
              <a:rPr lang="zh-CN" altLang="en-US" sz="2400" smtClean="0"/>
              <a:t>、</a:t>
            </a:r>
            <a:r>
              <a:rPr lang="en-US" altLang="zh-CN" sz="2400" smtClean="0"/>
              <a:t>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3</a:t>
            </a:r>
            <a:r>
              <a:rPr lang="zh-CN" altLang="en-US" sz="2400" smtClean="0"/>
              <a:t>页分别被分配到主存的</a:t>
            </a:r>
            <a:r>
              <a:rPr lang="en-US" altLang="zh-CN" sz="2400" smtClean="0"/>
              <a:t>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4</a:t>
            </a:r>
            <a:r>
              <a:rPr lang="zh-CN" altLang="en-US" sz="2400" smtClean="0"/>
              <a:t>、</a:t>
            </a:r>
            <a:r>
              <a:rPr lang="en-US" altLang="zh-CN" sz="2400" smtClean="0"/>
              <a:t>6</a:t>
            </a:r>
            <a:r>
              <a:rPr lang="zh-CN" altLang="en-US" sz="2400" smtClean="0"/>
              <a:t>、</a:t>
            </a:r>
            <a:r>
              <a:rPr lang="en-US" altLang="zh-CN" sz="2400" smtClean="0"/>
              <a:t>7</a:t>
            </a:r>
            <a:r>
              <a:rPr lang="zh-CN" altLang="en-US" sz="2400" smtClean="0"/>
              <a:t>块中。将十六进制逻辑地址</a:t>
            </a:r>
            <a:r>
              <a:rPr lang="en-US" altLang="zh-CN" sz="2400" smtClean="0"/>
              <a:t>0AD2</a:t>
            </a:r>
            <a:r>
              <a:rPr lang="zh-CN" altLang="en-US" sz="2400" smtClean="0"/>
              <a:t>转换成十六进制物理地址。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4.4  </a:t>
            </a:r>
            <a:r>
              <a:rPr lang="zh-CN" altLang="en-US">
                <a:solidFill>
                  <a:schemeClr val="bg1"/>
                </a:solidFill>
              </a:rPr>
              <a:t>基本分页存储管理方式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smtClean="0"/>
              <a:t>例题</a:t>
            </a:r>
            <a:r>
              <a:rPr lang="en-US" altLang="zh-CN" sz="2800" smtClean="0"/>
              <a:t>1:</a:t>
            </a:r>
          </a:p>
          <a:p>
            <a:pPr eaLnBrk="1" hangingPunct="1">
              <a:buFontTx/>
              <a:buNone/>
            </a:pPr>
            <a:r>
              <a:rPr lang="en-US" altLang="zh-CN" sz="2800" smtClean="0"/>
              <a:t>	</a:t>
            </a:r>
            <a:r>
              <a:rPr lang="zh-CN" altLang="en-US" sz="2800" smtClean="0"/>
              <a:t>某系统采用页式存储管理策略，采用</a:t>
            </a:r>
            <a:r>
              <a:rPr lang="en-US" altLang="zh-CN" sz="2800" smtClean="0"/>
              <a:t>16</a:t>
            </a:r>
            <a:r>
              <a:rPr lang="zh-CN" altLang="en-US" sz="2800" smtClean="0"/>
              <a:t>位地址格式。每页为</a:t>
            </a:r>
            <a:r>
              <a:rPr lang="en-US" altLang="zh-CN" sz="2800" smtClean="0"/>
              <a:t>2KB</a:t>
            </a:r>
            <a:r>
              <a:rPr lang="zh-CN" altLang="en-US" sz="2800" smtClean="0"/>
              <a:t>，拥有物理空间</a:t>
            </a:r>
            <a:r>
              <a:rPr lang="en-US" altLang="zh-CN" sz="2800" smtClean="0"/>
              <a:t>1MB</a:t>
            </a:r>
            <a:r>
              <a:rPr lang="zh-CN" altLang="en-US" sz="2800" smtClean="0"/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smtClean="0"/>
              <a:t>	</a:t>
            </a:r>
            <a:r>
              <a:rPr lang="en-US" altLang="zh-CN" sz="2800" smtClean="0"/>
              <a:t>(1) </a:t>
            </a:r>
            <a:r>
              <a:rPr lang="zh-CN" altLang="en-US" sz="2800" smtClean="0"/>
              <a:t>写出逻辑地址的格式。</a:t>
            </a:r>
            <a:endParaRPr lang="en-US" altLang="zh-CN" sz="2800" smtClean="0"/>
          </a:p>
          <a:p>
            <a:pPr eaLnBrk="1" hangingPunct="1">
              <a:buFontTx/>
              <a:buNone/>
            </a:pPr>
            <a:r>
              <a:rPr lang="en-US" altLang="zh-CN" sz="2800" smtClean="0"/>
              <a:t>    (2)</a:t>
            </a:r>
            <a:r>
              <a:rPr lang="zh-CN" altLang="en-US" sz="2800" smtClean="0"/>
              <a:t>进程可拥有最多多少页？ </a:t>
            </a:r>
            <a:endParaRPr lang="en-US" altLang="zh-CN" sz="2800" smtClean="0"/>
          </a:p>
          <a:p>
            <a:pPr eaLnBrk="1" hangingPunct="1">
              <a:buFontTx/>
              <a:buNone/>
            </a:pPr>
            <a:r>
              <a:rPr lang="zh-CN" altLang="en-US" sz="2800" smtClean="0"/>
              <a:t>	</a:t>
            </a:r>
            <a:r>
              <a:rPr lang="en-US" altLang="zh-CN" sz="2800" smtClean="0"/>
              <a:t>(3)</a:t>
            </a:r>
            <a:r>
              <a:rPr lang="zh-CN" altLang="en-US" sz="2800" smtClean="0"/>
              <a:t>若不考虑访问权限等，进程的页表最多有多少项？每项至少有多少位？</a:t>
            </a:r>
          </a:p>
          <a:p>
            <a:pPr eaLnBrk="1" hangingPunct="1">
              <a:buFontTx/>
              <a:buNone/>
            </a:pPr>
            <a:r>
              <a:rPr lang="zh-CN" altLang="en-US" sz="2800" smtClean="0"/>
              <a:t>	</a:t>
            </a:r>
            <a:r>
              <a:rPr lang="en-US" altLang="zh-CN" sz="2800" smtClean="0"/>
              <a:t>(4)</a:t>
            </a:r>
            <a:r>
              <a:rPr lang="zh-CN" altLang="en-US" sz="2800" smtClean="0"/>
              <a:t>如果物理空间减少一半，页表结构应相应作怎样的改变？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4.4  </a:t>
            </a:r>
            <a:r>
              <a:rPr lang="zh-CN" altLang="en-US">
                <a:solidFill>
                  <a:schemeClr val="bg1"/>
                </a:solidFill>
              </a:rPr>
              <a:t>基本分页存储管理方式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533400" y="1143000"/>
            <a:ext cx="247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4.4.1 </a:t>
            </a:r>
            <a:r>
              <a:rPr lang="zh-CN" altLang="en-US" sz="2400"/>
              <a:t>页面与页表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容量单位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字节</a:t>
            </a:r>
            <a:r>
              <a:rPr lang="en-US" altLang="zh-CN" sz="2400" smtClean="0"/>
              <a:t>		1Byte = 8Bit</a:t>
            </a:r>
          </a:p>
          <a:p>
            <a:pPr marL="0" indent="0">
              <a:buFontTx/>
              <a:buNone/>
            </a:pPr>
            <a:r>
              <a:rPr lang="en-US" altLang="zh-CN" sz="2400" smtClean="0"/>
              <a:t>1K</a:t>
            </a:r>
            <a:r>
              <a:rPr lang="zh-CN" altLang="en-US" sz="2400" smtClean="0"/>
              <a:t>字节</a:t>
            </a:r>
            <a:r>
              <a:rPr lang="en-US" altLang="zh-CN" sz="2400" smtClean="0"/>
              <a:t>	1 Kilobyte = 2^10 ≈ 10^3</a:t>
            </a:r>
          </a:p>
          <a:p>
            <a:pPr marL="0" indent="0">
              <a:buFontTx/>
              <a:buNone/>
            </a:pPr>
            <a:r>
              <a:rPr lang="en-US" altLang="zh-CN" sz="2400" smtClean="0"/>
              <a:t>1M</a:t>
            </a:r>
            <a:r>
              <a:rPr lang="zh-CN" altLang="en-US" sz="2400" smtClean="0"/>
              <a:t>字节</a:t>
            </a:r>
            <a:r>
              <a:rPr lang="en-US" altLang="zh-CN" sz="2400" smtClean="0"/>
              <a:t>	1 Megabyte = 2^20 ≈ 10^6</a:t>
            </a:r>
          </a:p>
          <a:p>
            <a:pPr marL="0" indent="0">
              <a:buFontTx/>
              <a:buNone/>
            </a:pPr>
            <a:r>
              <a:rPr lang="en-US" altLang="zh-CN" sz="2400" smtClean="0"/>
              <a:t>1G</a:t>
            </a:r>
            <a:r>
              <a:rPr lang="zh-CN" altLang="en-US" sz="2400" smtClean="0"/>
              <a:t>字节</a:t>
            </a:r>
            <a:r>
              <a:rPr lang="en-US" altLang="zh-CN" sz="2400" smtClean="0"/>
              <a:t>	1 Gigabyte = 2^30 ≈ 10^9</a:t>
            </a:r>
          </a:p>
          <a:p>
            <a:pPr marL="0" indent="0">
              <a:buFontTx/>
              <a:buNone/>
            </a:pPr>
            <a:r>
              <a:rPr lang="en-US" altLang="zh-CN" sz="2400" smtClean="0"/>
              <a:t>1T</a:t>
            </a:r>
            <a:r>
              <a:rPr lang="zh-CN" altLang="en-US" sz="2400" smtClean="0"/>
              <a:t>字节</a:t>
            </a:r>
            <a:r>
              <a:rPr lang="en-US" altLang="zh-CN" sz="2400" smtClean="0"/>
              <a:t>	1 Terabyte = 2^40 ≈ 10^12</a:t>
            </a:r>
          </a:p>
          <a:p>
            <a:pPr marL="0" indent="0">
              <a:buFontTx/>
              <a:buNone/>
            </a:pPr>
            <a:r>
              <a:rPr lang="en-US" altLang="zh-CN" sz="2400" smtClean="0"/>
              <a:t>1P</a:t>
            </a:r>
            <a:r>
              <a:rPr lang="zh-CN" altLang="en-US" sz="2400" smtClean="0"/>
              <a:t>字节</a:t>
            </a:r>
            <a:r>
              <a:rPr lang="en-US" altLang="zh-CN" sz="2400" smtClean="0"/>
              <a:t>	1 Petabyte = 2^50 ≈ 10^16</a:t>
            </a:r>
          </a:p>
          <a:p>
            <a:pPr marL="0" indent="0">
              <a:buFontTx/>
              <a:buNone/>
            </a:pPr>
            <a:r>
              <a:rPr lang="en-US" altLang="zh-CN" sz="2400" smtClean="0"/>
              <a:t>1E</a:t>
            </a:r>
            <a:r>
              <a:rPr lang="zh-CN" altLang="en-US" sz="2400" smtClean="0"/>
              <a:t>字节</a:t>
            </a:r>
            <a:r>
              <a:rPr lang="en-US" altLang="zh-CN" sz="2400" smtClean="0"/>
              <a:t>	1 Exabyte = 2^60 ≈ 10^18</a:t>
            </a:r>
          </a:p>
          <a:p>
            <a:pPr marL="0" indent="0">
              <a:buFontTx/>
              <a:buNone/>
            </a:pPr>
            <a:r>
              <a:rPr lang="en-US" altLang="zh-CN" sz="2400" smtClean="0"/>
              <a:t>1Z</a:t>
            </a:r>
            <a:r>
              <a:rPr lang="zh-CN" altLang="en-US" sz="2400" smtClean="0"/>
              <a:t>字节</a:t>
            </a:r>
            <a:r>
              <a:rPr lang="en-US" altLang="zh-CN" sz="2400" smtClean="0"/>
              <a:t>	1 Zettabyte = 2^70 ≈ 10^21</a:t>
            </a:r>
          </a:p>
          <a:p>
            <a:pPr marL="0" indent="0">
              <a:buFontTx/>
              <a:buNone/>
            </a:pPr>
            <a:r>
              <a:rPr lang="en-US" altLang="zh-CN" sz="2400" smtClean="0"/>
              <a:t>1Y</a:t>
            </a:r>
            <a:r>
              <a:rPr lang="zh-CN" altLang="en-US" sz="2400" smtClean="0"/>
              <a:t>字节</a:t>
            </a:r>
            <a:r>
              <a:rPr lang="en-US" altLang="zh-CN" sz="2400" smtClean="0"/>
              <a:t>	1 Yottabyte = 2^80 ≈ 10^24</a:t>
            </a:r>
          </a:p>
          <a:p>
            <a:pPr marL="0" indent="0">
              <a:buFontTx/>
              <a:buNone/>
            </a:pPr>
            <a:r>
              <a:rPr lang="en-US" altLang="zh-CN" sz="2400" smtClean="0"/>
              <a:t>1N</a:t>
            </a:r>
            <a:r>
              <a:rPr lang="zh-CN" altLang="en-US" sz="2400" smtClean="0"/>
              <a:t>字节</a:t>
            </a:r>
            <a:r>
              <a:rPr lang="en-US" altLang="zh-CN" sz="2400" smtClean="0"/>
              <a:t>	1 Nonabyte = 2^90 ≈ 10^27</a:t>
            </a:r>
          </a:p>
          <a:p>
            <a:pPr marL="0" indent="0">
              <a:buFontTx/>
              <a:buNone/>
            </a:pPr>
            <a:r>
              <a:rPr lang="en-US" altLang="zh-CN" sz="2400" smtClean="0"/>
              <a:t>1D</a:t>
            </a:r>
            <a:r>
              <a:rPr lang="zh-CN" altLang="en-US" sz="2400" smtClean="0"/>
              <a:t>字节</a:t>
            </a:r>
            <a:r>
              <a:rPr lang="en-US" altLang="zh-CN" sz="2400" smtClean="0"/>
              <a:t>	1 Doggabyte = 2^100 ≈ 10^30</a:t>
            </a:r>
          </a:p>
          <a:p>
            <a:pPr marL="0" indent="0">
              <a:buFontTx/>
              <a:buNone/>
            </a:pP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8"/>
          <p:cNvSpPr txBox="1">
            <a:spLocks noChangeArrowheads="1"/>
          </p:cNvSpPr>
          <p:nvPr/>
        </p:nvSpPr>
        <p:spPr bwMode="auto">
          <a:xfrm>
            <a:off x="381000" y="914400"/>
            <a:ext cx="401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2. </a:t>
            </a:r>
            <a:r>
              <a:rPr lang="zh-CN" altLang="en-US" sz="2400">
                <a:latin typeface="楷体_GB2312" pitchFamily="49" charset="-122"/>
              </a:rPr>
              <a:t>具有快表的地址变换机构</a:t>
            </a:r>
          </a:p>
        </p:txBody>
      </p:sp>
      <p:sp>
        <p:nvSpPr>
          <p:cNvPr id="54275" name="Rectangle 9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4.4  </a:t>
            </a:r>
            <a:r>
              <a:rPr lang="zh-CN" altLang="en-US">
                <a:solidFill>
                  <a:schemeClr val="bg1"/>
                </a:solidFill>
              </a:rPr>
              <a:t>基本分页存储管理方式</a:t>
            </a:r>
          </a:p>
        </p:txBody>
      </p:sp>
      <p:sp>
        <p:nvSpPr>
          <p:cNvPr id="54276" name="Text Box 13"/>
          <p:cNvSpPr txBox="1">
            <a:spLocks noChangeArrowheads="1"/>
          </p:cNvSpPr>
          <p:nvPr/>
        </p:nvSpPr>
        <p:spPr bwMode="auto">
          <a:xfrm>
            <a:off x="533400" y="1447800"/>
            <a:ext cx="55483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CPU</a:t>
            </a:r>
            <a:r>
              <a:rPr lang="zh-CN" altLang="en-US" sz="2400">
                <a:latin typeface="楷体_GB2312" pitchFamily="49" charset="-122"/>
              </a:rPr>
              <a:t>每存取一次数据，要访问两次内存。</a:t>
            </a:r>
          </a:p>
        </p:txBody>
      </p:sp>
      <p:sp>
        <p:nvSpPr>
          <p:cNvPr id="54277" name="Text Box 14"/>
          <p:cNvSpPr txBox="1">
            <a:spLocks noChangeArrowheads="1"/>
          </p:cNvSpPr>
          <p:nvPr/>
        </p:nvSpPr>
        <p:spPr bwMode="auto">
          <a:xfrm>
            <a:off x="533400" y="1828800"/>
            <a:ext cx="7239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增设一个具有并行查询能力的特殊高速缓冲寄存器，称为快表。</a:t>
            </a:r>
          </a:p>
        </p:txBody>
      </p:sp>
      <p:sp>
        <p:nvSpPr>
          <p:cNvPr id="54278" name="Rectangle 16"/>
          <p:cNvSpPr>
            <a:spLocks noChangeArrowheads="1"/>
          </p:cNvSpPr>
          <p:nvPr/>
        </p:nvSpPr>
        <p:spPr bwMode="auto">
          <a:xfrm>
            <a:off x="1958975" y="3287713"/>
            <a:ext cx="798513" cy="342900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4279" name="Text Box 17"/>
          <p:cNvSpPr txBox="1">
            <a:spLocks noChangeArrowheads="1"/>
          </p:cNvSpPr>
          <p:nvPr/>
        </p:nvSpPr>
        <p:spPr bwMode="auto">
          <a:xfrm>
            <a:off x="1981200" y="2520950"/>
            <a:ext cx="7842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Times" charset="0"/>
              </a:rPr>
              <a:t>页号</a:t>
            </a:r>
          </a:p>
        </p:txBody>
      </p:sp>
      <p:sp>
        <p:nvSpPr>
          <p:cNvPr id="54280" name="Text Box 18"/>
          <p:cNvSpPr txBox="1">
            <a:spLocks noChangeArrowheads="1"/>
          </p:cNvSpPr>
          <p:nvPr/>
        </p:nvSpPr>
        <p:spPr bwMode="auto">
          <a:xfrm>
            <a:off x="2187575" y="3209925"/>
            <a:ext cx="34131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bg1"/>
                </a:solidFill>
                <a:latin typeface="Times" charset="0"/>
                <a:ea typeface="宋体" charset="-122"/>
              </a:rPr>
              <a:t>p</a:t>
            </a:r>
          </a:p>
        </p:txBody>
      </p:sp>
      <p:sp>
        <p:nvSpPr>
          <p:cNvPr id="54281" name="Rectangle 19"/>
          <p:cNvSpPr>
            <a:spLocks noChangeArrowheads="1"/>
          </p:cNvSpPr>
          <p:nvPr/>
        </p:nvSpPr>
        <p:spPr bwMode="auto">
          <a:xfrm>
            <a:off x="2760663" y="3287713"/>
            <a:ext cx="581025" cy="342900"/>
          </a:xfrm>
          <a:prstGeom prst="rect">
            <a:avLst/>
          </a:prstGeom>
          <a:solidFill>
            <a:srgbClr val="62D6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4282" name="Text Box 20"/>
          <p:cNvSpPr txBox="1">
            <a:spLocks noChangeArrowheads="1"/>
          </p:cNvSpPr>
          <p:nvPr/>
        </p:nvSpPr>
        <p:spPr bwMode="auto">
          <a:xfrm>
            <a:off x="2881313" y="3209925"/>
            <a:ext cx="34131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bg1"/>
                </a:solidFill>
                <a:latin typeface="Times" charset="0"/>
                <a:ea typeface="宋体" charset="-122"/>
              </a:rPr>
              <a:t>d</a:t>
            </a:r>
          </a:p>
        </p:txBody>
      </p:sp>
      <p:sp>
        <p:nvSpPr>
          <p:cNvPr id="54283" name="Text Box 21"/>
          <p:cNvSpPr txBox="1">
            <a:spLocks noChangeArrowheads="1"/>
          </p:cNvSpPr>
          <p:nvPr/>
        </p:nvSpPr>
        <p:spPr bwMode="auto">
          <a:xfrm>
            <a:off x="2971800" y="2520950"/>
            <a:ext cx="7810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Times" charset="0"/>
              </a:rPr>
              <a:t>偏移</a:t>
            </a:r>
          </a:p>
        </p:txBody>
      </p:sp>
      <p:cxnSp>
        <p:nvCxnSpPr>
          <p:cNvPr id="54284" name="AutoShape 22"/>
          <p:cNvCxnSpPr>
            <a:cxnSpLocks noChangeShapeType="1"/>
            <a:stCxn id="54279" idx="2"/>
            <a:endCxn id="54278" idx="0"/>
          </p:cNvCxnSpPr>
          <p:nvPr/>
        </p:nvCxnSpPr>
        <p:spPr bwMode="auto">
          <a:xfrm flipH="1">
            <a:off x="2359025" y="2971800"/>
            <a:ext cx="14288" cy="31591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85" name="AutoShape 23"/>
          <p:cNvCxnSpPr>
            <a:cxnSpLocks noChangeShapeType="1"/>
            <a:stCxn id="54283" idx="2"/>
            <a:endCxn id="54281" idx="0"/>
          </p:cNvCxnSpPr>
          <p:nvPr/>
        </p:nvCxnSpPr>
        <p:spPr bwMode="auto">
          <a:xfrm flipH="1">
            <a:off x="3051175" y="2971800"/>
            <a:ext cx="311150" cy="31591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86" name="Rectangle 24"/>
          <p:cNvSpPr>
            <a:spLocks noChangeArrowheads="1"/>
          </p:cNvSpPr>
          <p:nvPr/>
        </p:nvSpPr>
        <p:spPr bwMode="auto">
          <a:xfrm>
            <a:off x="4495800" y="4114800"/>
            <a:ext cx="1016000" cy="357188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4287" name="Rectangle 25"/>
          <p:cNvSpPr>
            <a:spLocks noChangeArrowheads="1"/>
          </p:cNvSpPr>
          <p:nvPr/>
        </p:nvSpPr>
        <p:spPr bwMode="auto">
          <a:xfrm>
            <a:off x="4495800" y="4471988"/>
            <a:ext cx="1016000" cy="357187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4288" name="Rectangle 26"/>
          <p:cNvSpPr>
            <a:spLocks noChangeArrowheads="1"/>
          </p:cNvSpPr>
          <p:nvPr/>
        </p:nvSpPr>
        <p:spPr bwMode="auto">
          <a:xfrm>
            <a:off x="4495800" y="5329238"/>
            <a:ext cx="1016000" cy="357187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4289" name="Rectangle 27"/>
          <p:cNvSpPr>
            <a:spLocks noChangeArrowheads="1"/>
          </p:cNvSpPr>
          <p:nvPr/>
        </p:nvSpPr>
        <p:spPr bwMode="auto">
          <a:xfrm>
            <a:off x="4495800" y="5686425"/>
            <a:ext cx="1016000" cy="357188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4290" name="Rectangle 28"/>
          <p:cNvSpPr>
            <a:spLocks noChangeArrowheads="1"/>
          </p:cNvSpPr>
          <p:nvPr/>
        </p:nvSpPr>
        <p:spPr bwMode="auto">
          <a:xfrm>
            <a:off x="4495800" y="6043613"/>
            <a:ext cx="1016000" cy="357187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4291" name="Text Box 29"/>
          <p:cNvSpPr txBox="1">
            <a:spLocks noChangeArrowheads="1"/>
          </p:cNvSpPr>
          <p:nvPr/>
        </p:nvSpPr>
        <p:spPr bwMode="auto">
          <a:xfrm>
            <a:off x="4206875" y="4114800"/>
            <a:ext cx="2921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0</a:t>
            </a:r>
          </a:p>
        </p:txBody>
      </p:sp>
      <p:sp>
        <p:nvSpPr>
          <p:cNvPr id="54292" name="Text Box 30"/>
          <p:cNvSpPr txBox="1">
            <a:spLocks noChangeArrowheads="1"/>
          </p:cNvSpPr>
          <p:nvPr/>
        </p:nvSpPr>
        <p:spPr bwMode="auto">
          <a:xfrm>
            <a:off x="4206875" y="4471988"/>
            <a:ext cx="2921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1</a:t>
            </a:r>
          </a:p>
        </p:txBody>
      </p:sp>
      <p:sp>
        <p:nvSpPr>
          <p:cNvPr id="54293" name="Text Box 31"/>
          <p:cNvSpPr txBox="1">
            <a:spLocks noChangeArrowheads="1"/>
          </p:cNvSpPr>
          <p:nvPr/>
        </p:nvSpPr>
        <p:spPr bwMode="auto">
          <a:xfrm>
            <a:off x="3983038" y="5329238"/>
            <a:ext cx="5080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p-1</a:t>
            </a:r>
          </a:p>
        </p:txBody>
      </p:sp>
      <p:sp>
        <p:nvSpPr>
          <p:cNvPr id="54294" name="Text Box 32"/>
          <p:cNvSpPr txBox="1">
            <a:spLocks noChangeArrowheads="1"/>
          </p:cNvSpPr>
          <p:nvPr/>
        </p:nvSpPr>
        <p:spPr bwMode="auto">
          <a:xfrm>
            <a:off x="4083050" y="5686425"/>
            <a:ext cx="3063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p</a:t>
            </a:r>
          </a:p>
        </p:txBody>
      </p:sp>
      <p:sp>
        <p:nvSpPr>
          <p:cNvPr id="54295" name="Text Box 33"/>
          <p:cNvSpPr txBox="1">
            <a:spLocks noChangeArrowheads="1"/>
          </p:cNvSpPr>
          <p:nvPr/>
        </p:nvSpPr>
        <p:spPr bwMode="auto">
          <a:xfrm>
            <a:off x="3952875" y="6043613"/>
            <a:ext cx="5651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p+1</a:t>
            </a:r>
          </a:p>
        </p:txBody>
      </p:sp>
      <p:sp>
        <p:nvSpPr>
          <p:cNvPr id="54296" name="Text Box 35"/>
          <p:cNvSpPr txBox="1">
            <a:spLocks noChangeArrowheads="1"/>
          </p:cNvSpPr>
          <p:nvPr/>
        </p:nvSpPr>
        <p:spPr bwMode="auto">
          <a:xfrm>
            <a:off x="4851400" y="5624513"/>
            <a:ext cx="2730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bg1"/>
                </a:solidFill>
                <a:latin typeface="Times" charset="0"/>
                <a:ea typeface="宋体" charset="-122"/>
              </a:rPr>
              <a:t>f</a:t>
            </a:r>
          </a:p>
        </p:txBody>
      </p:sp>
      <p:sp>
        <p:nvSpPr>
          <p:cNvPr id="54297" name="Rectangle 36"/>
          <p:cNvSpPr>
            <a:spLocks noChangeArrowheads="1"/>
          </p:cNvSpPr>
          <p:nvPr/>
        </p:nvSpPr>
        <p:spPr bwMode="auto">
          <a:xfrm>
            <a:off x="5407025" y="3287713"/>
            <a:ext cx="798513" cy="342900"/>
          </a:xfrm>
          <a:prstGeom prst="rect">
            <a:avLst/>
          </a:prstGeom>
          <a:solidFill>
            <a:srgbClr val="184B8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4298" name="Text Box 37"/>
          <p:cNvSpPr txBox="1">
            <a:spLocks noChangeArrowheads="1"/>
          </p:cNvSpPr>
          <p:nvPr/>
        </p:nvSpPr>
        <p:spPr bwMode="auto">
          <a:xfrm>
            <a:off x="5668963" y="3211513"/>
            <a:ext cx="2730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bg1"/>
                </a:solidFill>
                <a:latin typeface="Times" charset="0"/>
                <a:ea typeface="宋体" charset="-122"/>
              </a:rPr>
              <a:t>f</a:t>
            </a:r>
          </a:p>
        </p:txBody>
      </p:sp>
      <p:sp>
        <p:nvSpPr>
          <p:cNvPr id="54299" name="Rectangle 38"/>
          <p:cNvSpPr>
            <a:spLocks noChangeArrowheads="1"/>
          </p:cNvSpPr>
          <p:nvPr/>
        </p:nvSpPr>
        <p:spPr bwMode="auto">
          <a:xfrm>
            <a:off x="6207125" y="3287713"/>
            <a:ext cx="581025" cy="342900"/>
          </a:xfrm>
          <a:prstGeom prst="rect">
            <a:avLst/>
          </a:prstGeom>
          <a:solidFill>
            <a:srgbClr val="62D6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4300" name="Text Box 39"/>
          <p:cNvSpPr txBox="1">
            <a:spLocks noChangeArrowheads="1"/>
          </p:cNvSpPr>
          <p:nvPr/>
        </p:nvSpPr>
        <p:spPr bwMode="auto">
          <a:xfrm>
            <a:off x="6327775" y="3211513"/>
            <a:ext cx="34131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bg1"/>
                </a:solidFill>
                <a:latin typeface="Times" charset="0"/>
                <a:ea typeface="宋体" charset="-122"/>
              </a:rPr>
              <a:t>d</a:t>
            </a:r>
          </a:p>
        </p:txBody>
      </p:sp>
      <p:cxnSp>
        <p:nvCxnSpPr>
          <p:cNvPr id="54301" name="AutoShape 40"/>
          <p:cNvCxnSpPr>
            <a:cxnSpLocks noChangeShapeType="1"/>
            <a:stCxn id="54289" idx="3"/>
            <a:endCxn id="54297" idx="2"/>
          </p:cNvCxnSpPr>
          <p:nvPr/>
        </p:nvCxnSpPr>
        <p:spPr bwMode="auto">
          <a:xfrm flipV="1">
            <a:off x="5511800" y="3630613"/>
            <a:ext cx="295275" cy="22352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02" name="Text Box 41"/>
          <p:cNvSpPr txBox="1">
            <a:spLocks noChangeArrowheads="1"/>
          </p:cNvSpPr>
          <p:nvPr/>
        </p:nvSpPr>
        <p:spPr bwMode="auto">
          <a:xfrm>
            <a:off x="5181600" y="2438400"/>
            <a:ext cx="17033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Times" charset="0"/>
              </a:rPr>
              <a:t>物理页面号</a:t>
            </a:r>
          </a:p>
        </p:txBody>
      </p:sp>
      <p:cxnSp>
        <p:nvCxnSpPr>
          <p:cNvPr id="54303" name="AutoShape 42"/>
          <p:cNvCxnSpPr>
            <a:cxnSpLocks noChangeShapeType="1"/>
            <a:stCxn id="54302" idx="2"/>
            <a:endCxn id="54297" idx="0"/>
          </p:cNvCxnSpPr>
          <p:nvPr/>
        </p:nvCxnSpPr>
        <p:spPr bwMode="auto">
          <a:xfrm flipH="1">
            <a:off x="5807075" y="2889250"/>
            <a:ext cx="227013" cy="39846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04" name="AutoShape 43"/>
          <p:cNvCxnSpPr>
            <a:cxnSpLocks noChangeShapeType="1"/>
            <a:stCxn id="54282" idx="0"/>
            <a:endCxn id="54299" idx="0"/>
          </p:cNvCxnSpPr>
          <p:nvPr/>
        </p:nvCxnSpPr>
        <p:spPr bwMode="auto">
          <a:xfrm rot="5400000" flipV="1">
            <a:off x="4736307" y="1526381"/>
            <a:ext cx="77788" cy="3444875"/>
          </a:xfrm>
          <a:prstGeom prst="bentConnector3">
            <a:avLst>
              <a:gd name="adj1" fmla="val -29388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05" name="Text Box 44"/>
          <p:cNvSpPr txBox="1">
            <a:spLocks noChangeArrowheads="1"/>
          </p:cNvSpPr>
          <p:nvPr/>
        </p:nvSpPr>
        <p:spPr bwMode="auto">
          <a:xfrm>
            <a:off x="4859338" y="4829175"/>
            <a:ext cx="2444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latin typeface="Times" charset="0"/>
                <a:ea typeface="宋体" charset="-122"/>
              </a:rPr>
            </a:b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latin typeface="Times" charset="0"/>
                <a:ea typeface="宋体" charset="-122"/>
              </a:rPr>
            </a:b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</a:p>
        </p:txBody>
      </p:sp>
      <p:sp>
        <p:nvSpPr>
          <p:cNvPr id="54306" name="Rectangle 45"/>
          <p:cNvSpPr>
            <a:spLocks noChangeArrowheads="1"/>
          </p:cNvSpPr>
          <p:nvPr/>
        </p:nvSpPr>
        <p:spPr bwMode="auto">
          <a:xfrm>
            <a:off x="7038975" y="2846388"/>
            <a:ext cx="1016000" cy="357187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4307" name="Rectangle 46"/>
          <p:cNvSpPr>
            <a:spLocks noChangeArrowheads="1"/>
          </p:cNvSpPr>
          <p:nvPr/>
        </p:nvSpPr>
        <p:spPr bwMode="auto">
          <a:xfrm>
            <a:off x="7038975" y="3203575"/>
            <a:ext cx="1016000" cy="357188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4308" name="Rectangle 47"/>
          <p:cNvSpPr>
            <a:spLocks noChangeArrowheads="1"/>
          </p:cNvSpPr>
          <p:nvPr/>
        </p:nvSpPr>
        <p:spPr bwMode="auto">
          <a:xfrm>
            <a:off x="7038975" y="4275138"/>
            <a:ext cx="1016000" cy="357187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4309" name="Rectangle 48"/>
          <p:cNvSpPr>
            <a:spLocks noChangeArrowheads="1"/>
          </p:cNvSpPr>
          <p:nvPr/>
        </p:nvSpPr>
        <p:spPr bwMode="auto">
          <a:xfrm>
            <a:off x="7038975" y="4632325"/>
            <a:ext cx="1016000" cy="357188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4310" name="Rectangle 49"/>
          <p:cNvSpPr>
            <a:spLocks noChangeArrowheads="1"/>
          </p:cNvSpPr>
          <p:nvPr/>
        </p:nvSpPr>
        <p:spPr bwMode="auto">
          <a:xfrm>
            <a:off x="7038975" y="4989513"/>
            <a:ext cx="1016000" cy="357187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4311" name="Rectangle 50"/>
          <p:cNvSpPr>
            <a:spLocks noChangeArrowheads="1"/>
          </p:cNvSpPr>
          <p:nvPr/>
        </p:nvSpPr>
        <p:spPr bwMode="auto">
          <a:xfrm>
            <a:off x="7038975" y="5346700"/>
            <a:ext cx="1016000" cy="357188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4312" name="Text Box 51"/>
          <p:cNvSpPr txBox="1">
            <a:spLocks noChangeArrowheads="1"/>
          </p:cNvSpPr>
          <p:nvPr/>
        </p:nvSpPr>
        <p:spPr bwMode="auto">
          <a:xfrm>
            <a:off x="4724400" y="6407150"/>
            <a:ext cx="7842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Times" charset="0"/>
              </a:rPr>
              <a:t>页表</a:t>
            </a:r>
          </a:p>
        </p:txBody>
      </p:sp>
      <p:sp>
        <p:nvSpPr>
          <p:cNvPr id="54313" name="Text Box 52"/>
          <p:cNvSpPr txBox="1">
            <a:spLocks noChangeArrowheads="1"/>
          </p:cNvSpPr>
          <p:nvPr/>
        </p:nvSpPr>
        <p:spPr bwMode="auto">
          <a:xfrm>
            <a:off x="7134225" y="6049963"/>
            <a:ext cx="7810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Times" charset="0"/>
              </a:rPr>
              <a:t>内存</a:t>
            </a:r>
          </a:p>
        </p:txBody>
      </p:sp>
      <p:sp>
        <p:nvSpPr>
          <p:cNvPr id="54314" name="Text Box 53"/>
          <p:cNvSpPr txBox="1">
            <a:spLocks noChangeArrowheads="1"/>
          </p:cNvSpPr>
          <p:nvPr/>
        </p:nvSpPr>
        <p:spPr bwMode="auto">
          <a:xfrm>
            <a:off x="8056563" y="2846388"/>
            <a:ext cx="2921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0</a:t>
            </a:r>
          </a:p>
        </p:txBody>
      </p:sp>
      <p:sp>
        <p:nvSpPr>
          <p:cNvPr id="54315" name="Text Box 54"/>
          <p:cNvSpPr txBox="1">
            <a:spLocks noChangeArrowheads="1"/>
          </p:cNvSpPr>
          <p:nvPr/>
        </p:nvSpPr>
        <p:spPr bwMode="auto">
          <a:xfrm>
            <a:off x="8056563" y="3203575"/>
            <a:ext cx="2921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1</a:t>
            </a:r>
          </a:p>
        </p:txBody>
      </p:sp>
      <p:sp>
        <p:nvSpPr>
          <p:cNvPr id="54316" name="Text Box 55"/>
          <p:cNvSpPr txBox="1">
            <a:spLocks noChangeArrowheads="1"/>
          </p:cNvSpPr>
          <p:nvPr/>
        </p:nvSpPr>
        <p:spPr bwMode="auto">
          <a:xfrm>
            <a:off x="7402513" y="3632200"/>
            <a:ext cx="2444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latin typeface="Times" charset="0"/>
                <a:ea typeface="宋体" charset="-122"/>
              </a:rPr>
            </a:b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latin typeface="Times" charset="0"/>
                <a:ea typeface="宋体" charset="-122"/>
              </a:rPr>
            </a:b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</a:p>
        </p:txBody>
      </p:sp>
      <p:sp>
        <p:nvSpPr>
          <p:cNvPr id="54317" name="Text Box 56"/>
          <p:cNvSpPr txBox="1">
            <a:spLocks noChangeArrowheads="1"/>
          </p:cNvSpPr>
          <p:nvPr/>
        </p:nvSpPr>
        <p:spPr bwMode="auto">
          <a:xfrm>
            <a:off x="8077200" y="4275138"/>
            <a:ext cx="4540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f-1</a:t>
            </a:r>
          </a:p>
        </p:txBody>
      </p:sp>
      <p:sp>
        <p:nvSpPr>
          <p:cNvPr id="54318" name="Text Box 57"/>
          <p:cNvSpPr txBox="1">
            <a:spLocks noChangeArrowheads="1"/>
          </p:cNvSpPr>
          <p:nvPr/>
        </p:nvSpPr>
        <p:spPr bwMode="auto">
          <a:xfrm>
            <a:off x="8177213" y="4632325"/>
            <a:ext cx="25241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f</a:t>
            </a:r>
          </a:p>
        </p:txBody>
      </p:sp>
      <p:sp>
        <p:nvSpPr>
          <p:cNvPr id="54319" name="Text Box 58"/>
          <p:cNvSpPr txBox="1">
            <a:spLocks noChangeArrowheads="1"/>
          </p:cNvSpPr>
          <p:nvPr/>
        </p:nvSpPr>
        <p:spPr bwMode="auto">
          <a:xfrm>
            <a:off x="8048625" y="4989513"/>
            <a:ext cx="5095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f+1</a:t>
            </a:r>
          </a:p>
        </p:txBody>
      </p:sp>
      <p:sp>
        <p:nvSpPr>
          <p:cNvPr id="54320" name="Text Box 59"/>
          <p:cNvSpPr txBox="1">
            <a:spLocks noChangeArrowheads="1"/>
          </p:cNvSpPr>
          <p:nvPr/>
        </p:nvSpPr>
        <p:spPr bwMode="auto">
          <a:xfrm>
            <a:off x="8056563" y="5346700"/>
            <a:ext cx="5095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f+2</a:t>
            </a:r>
          </a:p>
        </p:txBody>
      </p:sp>
      <p:sp>
        <p:nvSpPr>
          <p:cNvPr id="54321" name="Text Box 60"/>
          <p:cNvSpPr txBox="1">
            <a:spLocks noChangeArrowheads="1"/>
          </p:cNvSpPr>
          <p:nvPr/>
        </p:nvSpPr>
        <p:spPr bwMode="auto">
          <a:xfrm>
            <a:off x="7402513" y="5703888"/>
            <a:ext cx="2444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latin typeface="Times" charset="0"/>
                <a:ea typeface="宋体" charset="-122"/>
              </a:rPr>
            </a:b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latin typeface="Times" charset="0"/>
                <a:ea typeface="宋体" charset="-122"/>
              </a:rPr>
            </a:b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</a:p>
        </p:txBody>
      </p:sp>
      <p:cxnSp>
        <p:nvCxnSpPr>
          <p:cNvPr id="54322" name="AutoShape 61"/>
          <p:cNvCxnSpPr>
            <a:cxnSpLocks noChangeShapeType="1"/>
            <a:stCxn id="54299" idx="3"/>
            <a:endCxn id="54309" idx="1"/>
          </p:cNvCxnSpPr>
          <p:nvPr/>
        </p:nvCxnSpPr>
        <p:spPr bwMode="auto">
          <a:xfrm>
            <a:off x="6788150" y="3459163"/>
            <a:ext cx="250825" cy="135255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23" name="Text Box 62"/>
          <p:cNvSpPr txBox="1">
            <a:spLocks noChangeArrowheads="1"/>
          </p:cNvSpPr>
          <p:nvPr/>
        </p:nvSpPr>
        <p:spPr bwMode="auto">
          <a:xfrm>
            <a:off x="7010400" y="2286000"/>
            <a:ext cx="17033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Times" charset="0"/>
              </a:rPr>
              <a:t>物理页面号</a:t>
            </a:r>
          </a:p>
        </p:txBody>
      </p:sp>
      <p:cxnSp>
        <p:nvCxnSpPr>
          <p:cNvPr id="54324" name="AutoShape 63"/>
          <p:cNvCxnSpPr>
            <a:cxnSpLocks noChangeShapeType="1"/>
            <a:stCxn id="54323" idx="2"/>
            <a:endCxn id="54314" idx="0"/>
          </p:cNvCxnSpPr>
          <p:nvPr/>
        </p:nvCxnSpPr>
        <p:spPr bwMode="auto">
          <a:xfrm>
            <a:off x="7862888" y="2736850"/>
            <a:ext cx="339725" cy="1095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325" name="Group 64"/>
          <p:cNvGrpSpPr>
            <a:grpSpLocks/>
          </p:cNvGrpSpPr>
          <p:nvPr/>
        </p:nvGrpSpPr>
        <p:grpSpPr bwMode="auto">
          <a:xfrm>
            <a:off x="508000" y="2846388"/>
            <a:ext cx="942975" cy="1214437"/>
            <a:chOff x="320" y="1485"/>
            <a:chExt cx="594" cy="765"/>
          </a:xfrm>
        </p:grpSpPr>
        <p:sp>
          <p:nvSpPr>
            <p:cNvPr id="54343" name="Rectangle 65"/>
            <p:cNvSpPr>
              <a:spLocks noChangeArrowheads="1"/>
            </p:cNvSpPr>
            <p:nvPr/>
          </p:nvSpPr>
          <p:spPr bwMode="auto">
            <a:xfrm>
              <a:off x="320" y="1485"/>
              <a:ext cx="594" cy="765"/>
            </a:xfrm>
            <a:prstGeom prst="rect">
              <a:avLst/>
            </a:prstGeom>
            <a:solidFill>
              <a:srgbClr val="5DA31E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DA31E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86493" tIns="43247" rIns="86493" bIns="43247">
              <a:spAutoFit/>
              <a:flatTx/>
            </a:bodyPr>
            <a:lstStyle>
              <a:lvl1pPr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 sz="2800" b="0"/>
            </a:p>
          </p:txBody>
        </p:sp>
        <p:sp>
          <p:nvSpPr>
            <p:cNvPr id="54344" name="Text Box 66"/>
            <p:cNvSpPr txBox="1">
              <a:spLocks noChangeArrowheads="1"/>
            </p:cNvSpPr>
            <p:nvPr/>
          </p:nvSpPr>
          <p:spPr bwMode="auto">
            <a:xfrm>
              <a:off x="384" y="1733"/>
              <a:ext cx="46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DA31E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93" tIns="43247" rIns="86493" bIns="43247">
              <a:spAutoFit/>
            </a:bodyPr>
            <a:lstStyle>
              <a:lvl1pPr defTabSz="865188" eaLnBrk="0" hangingPunct="0"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defTabSz="865188" eaLnBrk="0" hangingPunct="0"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defTabSz="865188" eaLnBrk="0" hangingPunct="0"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defTabSz="865188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defTabSz="865188" eaLnBrk="0" hangingPunct="0"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defTabSz="865188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defTabSz="865188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defTabSz="865188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defTabSz="865188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300" b="0">
                  <a:solidFill>
                    <a:schemeClr val="bg1"/>
                  </a:solidFill>
                  <a:latin typeface="Times" charset="0"/>
                  <a:ea typeface="宋体" charset="-122"/>
                </a:rPr>
                <a:t>CPU</a:t>
              </a:r>
            </a:p>
          </p:txBody>
        </p:sp>
      </p:grpSp>
      <p:cxnSp>
        <p:nvCxnSpPr>
          <p:cNvPr id="54326" name="AutoShape 67"/>
          <p:cNvCxnSpPr>
            <a:cxnSpLocks noChangeShapeType="1"/>
            <a:stCxn id="54343" idx="3"/>
            <a:endCxn id="54278" idx="1"/>
          </p:cNvCxnSpPr>
          <p:nvPr/>
        </p:nvCxnSpPr>
        <p:spPr bwMode="auto">
          <a:xfrm>
            <a:off x="1450975" y="3454400"/>
            <a:ext cx="508000" cy="47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27" name="Rectangle 80"/>
          <p:cNvSpPr>
            <a:spLocks noChangeArrowheads="1"/>
          </p:cNvSpPr>
          <p:nvPr/>
        </p:nvSpPr>
        <p:spPr bwMode="auto">
          <a:xfrm>
            <a:off x="1600200" y="4419600"/>
            <a:ext cx="685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800"/>
              <a:t>页号</a:t>
            </a:r>
          </a:p>
        </p:txBody>
      </p:sp>
      <p:sp>
        <p:nvSpPr>
          <p:cNvPr id="54328" name="Rectangle 81"/>
          <p:cNvSpPr>
            <a:spLocks noChangeArrowheads="1"/>
          </p:cNvSpPr>
          <p:nvPr/>
        </p:nvSpPr>
        <p:spPr bwMode="auto">
          <a:xfrm>
            <a:off x="2286000" y="4419600"/>
            <a:ext cx="685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800"/>
              <a:t>块号</a:t>
            </a:r>
          </a:p>
        </p:txBody>
      </p:sp>
      <p:sp>
        <p:nvSpPr>
          <p:cNvPr id="54329" name="Rectangle 82"/>
          <p:cNvSpPr>
            <a:spLocks noChangeArrowheads="1"/>
          </p:cNvSpPr>
          <p:nvPr/>
        </p:nvSpPr>
        <p:spPr bwMode="auto">
          <a:xfrm>
            <a:off x="1600200" y="4876800"/>
            <a:ext cx="685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CN" sz="2800"/>
          </a:p>
        </p:txBody>
      </p:sp>
      <p:sp>
        <p:nvSpPr>
          <p:cNvPr id="54330" name="Rectangle 83"/>
          <p:cNvSpPr>
            <a:spLocks noChangeArrowheads="1"/>
          </p:cNvSpPr>
          <p:nvPr/>
        </p:nvSpPr>
        <p:spPr bwMode="auto">
          <a:xfrm>
            <a:off x="2286000" y="4876800"/>
            <a:ext cx="685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CN" sz="2800"/>
          </a:p>
        </p:txBody>
      </p:sp>
      <p:sp>
        <p:nvSpPr>
          <p:cNvPr id="54331" name="Rectangle 84"/>
          <p:cNvSpPr>
            <a:spLocks noChangeArrowheads="1"/>
          </p:cNvSpPr>
          <p:nvPr/>
        </p:nvSpPr>
        <p:spPr bwMode="auto">
          <a:xfrm>
            <a:off x="1600200" y="5334000"/>
            <a:ext cx="685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p</a:t>
            </a:r>
          </a:p>
        </p:txBody>
      </p:sp>
      <p:sp>
        <p:nvSpPr>
          <p:cNvPr id="54332" name="Rectangle 85"/>
          <p:cNvSpPr>
            <a:spLocks noChangeArrowheads="1"/>
          </p:cNvSpPr>
          <p:nvPr/>
        </p:nvSpPr>
        <p:spPr bwMode="auto">
          <a:xfrm>
            <a:off x="2286000" y="5334000"/>
            <a:ext cx="685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/>
              <a:t>f</a:t>
            </a:r>
          </a:p>
        </p:txBody>
      </p:sp>
      <p:sp>
        <p:nvSpPr>
          <p:cNvPr id="54333" name="Rectangle 86"/>
          <p:cNvSpPr>
            <a:spLocks noChangeArrowheads="1"/>
          </p:cNvSpPr>
          <p:nvPr/>
        </p:nvSpPr>
        <p:spPr bwMode="auto">
          <a:xfrm>
            <a:off x="1600200" y="5791200"/>
            <a:ext cx="685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CN" sz="2800"/>
          </a:p>
        </p:txBody>
      </p:sp>
      <p:sp>
        <p:nvSpPr>
          <p:cNvPr id="54334" name="Rectangle 87"/>
          <p:cNvSpPr>
            <a:spLocks noChangeArrowheads="1"/>
          </p:cNvSpPr>
          <p:nvPr/>
        </p:nvSpPr>
        <p:spPr bwMode="auto">
          <a:xfrm>
            <a:off x="2286000" y="5791200"/>
            <a:ext cx="685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CN" sz="2800"/>
          </a:p>
        </p:txBody>
      </p:sp>
      <p:sp>
        <p:nvSpPr>
          <p:cNvPr id="54335" name="Text Box 88"/>
          <p:cNvSpPr txBox="1">
            <a:spLocks noChangeArrowheads="1"/>
          </p:cNvSpPr>
          <p:nvPr/>
        </p:nvSpPr>
        <p:spPr bwMode="auto">
          <a:xfrm>
            <a:off x="1828800" y="6248400"/>
            <a:ext cx="7842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0000FF"/>
                </a:solidFill>
                <a:latin typeface="Times" charset="0"/>
              </a:rPr>
              <a:t>快表</a:t>
            </a:r>
          </a:p>
        </p:txBody>
      </p:sp>
      <p:sp>
        <p:nvSpPr>
          <p:cNvPr id="54336" name="Freeform 89"/>
          <p:cNvSpPr>
            <a:spLocks/>
          </p:cNvSpPr>
          <p:nvPr/>
        </p:nvSpPr>
        <p:spPr bwMode="auto">
          <a:xfrm>
            <a:off x="1714500" y="3657600"/>
            <a:ext cx="342900" cy="304800"/>
          </a:xfrm>
          <a:custGeom>
            <a:avLst/>
            <a:gdLst>
              <a:gd name="T0" fmla="*/ 2147483647 w 216"/>
              <a:gd name="T1" fmla="*/ 0 h 192"/>
              <a:gd name="T2" fmla="*/ 2147483647 w 216"/>
              <a:gd name="T3" fmla="*/ 2147483647 h 19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" h="192">
                <a:moveTo>
                  <a:pt x="216" y="0"/>
                </a:moveTo>
                <a:cubicBezTo>
                  <a:pt x="108" y="80"/>
                  <a:pt x="0" y="160"/>
                  <a:pt x="24" y="192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37" name="Freeform 90"/>
          <p:cNvSpPr>
            <a:spLocks/>
          </p:cNvSpPr>
          <p:nvPr/>
        </p:nvSpPr>
        <p:spPr bwMode="auto">
          <a:xfrm>
            <a:off x="1219200" y="3657600"/>
            <a:ext cx="1143000" cy="1447800"/>
          </a:xfrm>
          <a:custGeom>
            <a:avLst/>
            <a:gdLst>
              <a:gd name="T0" fmla="*/ 2147483647 w 720"/>
              <a:gd name="T1" fmla="*/ 0 h 912"/>
              <a:gd name="T2" fmla="*/ 2147483647 w 720"/>
              <a:gd name="T3" fmla="*/ 2147483647 h 912"/>
              <a:gd name="T4" fmla="*/ 2147483647 w 720"/>
              <a:gd name="T5" fmla="*/ 2147483647 h 912"/>
              <a:gd name="T6" fmla="*/ 2147483647 w 720"/>
              <a:gd name="T7" fmla="*/ 2147483647 h 912"/>
              <a:gd name="T8" fmla="*/ 2147483647 w 720"/>
              <a:gd name="T9" fmla="*/ 2147483647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0" h="912">
                <a:moveTo>
                  <a:pt x="720" y="0"/>
                </a:moveTo>
                <a:cubicBezTo>
                  <a:pt x="584" y="60"/>
                  <a:pt x="448" y="120"/>
                  <a:pt x="336" y="192"/>
                </a:cubicBezTo>
                <a:cubicBezTo>
                  <a:pt x="224" y="264"/>
                  <a:pt x="96" y="328"/>
                  <a:pt x="48" y="432"/>
                </a:cubicBezTo>
                <a:cubicBezTo>
                  <a:pt x="0" y="536"/>
                  <a:pt x="24" y="736"/>
                  <a:pt x="48" y="816"/>
                </a:cubicBezTo>
                <a:cubicBezTo>
                  <a:pt x="72" y="896"/>
                  <a:pt x="160" y="896"/>
                  <a:pt x="192" y="91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38" name="Freeform 91"/>
          <p:cNvSpPr>
            <a:spLocks/>
          </p:cNvSpPr>
          <p:nvPr/>
        </p:nvSpPr>
        <p:spPr bwMode="auto">
          <a:xfrm>
            <a:off x="825500" y="3657600"/>
            <a:ext cx="1460500" cy="1917700"/>
          </a:xfrm>
          <a:custGeom>
            <a:avLst/>
            <a:gdLst>
              <a:gd name="T0" fmla="*/ 2147483647 w 920"/>
              <a:gd name="T1" fmla="*/ 0 h 1208"/>
              <a:gd name="T2" fmla="*/ 2147483647 w 920"/>
              <a:gd name="T3" fmla="*/ 2147483647 h 1208"/>
              <a:gd name="T4" fmla="*/ 2147483647 w 920"/>
              <a:gd name="T5" fmla="*/ 2147483647 h 1208"/>
              <a:gd name="T6" fmla="*/ 2147483647 w 920"/>
              <a:gd name="T7" fmla="*/ 2147483647 h 1208"/>
              <a:gd name="T8" fmla="*/ 2147483647 w 920"/>
              <a:gd name="T9" fmla="*/ 2147483647 h 12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0" h="1208">
                <a:moveTo>
                  <a:pt x="920" y="0"/>
                </a:moveTo>
                <a:cubicBezTo>
                  <a:pt x="660" y="104"/>
                  <a:pt x="400" y="208"/>
                  <a:pt x="248" y="336"/>
                </a:cubicBezTo>
                <a:cubicBezTo>
                  <a:pt x="96" y="464"/>
                  <a:pt x="0" y="640"/>
                  <a:pt x="8" y="768"/>
                </a:cubicBezTo>
                <a:cubicBezTo>
                  <a:pt x="16" y="896"/>
                  <a:pt x="224" y="1032"/>
                  <a:pt x="296" y="1104"/>
                </a:cubicBezTo>
                <a:cubicBezTo>
                  <a:pt x="368" y="1176"/>
                  <a:pt x="408" y="1208"/>
                  <a:pt x="440" y="1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39" name="Freeform 92"/>
          <p:cNvSpPr>
            <a:spLocks/>
          </p:cNvSpPr>
          <p:nvPr/>
        </p:nvSpPr>
        <p:spPr bwMode="auto">
          <a:xfrm>
            <a:off x="266700" y="3657600"/>
            <a:ext cx="1943100" cy="2514600"/>
          </a:xfrm>
          <a:custGeom>
            <a:avLst/>
            <a:gdLst>
              <a:gd name="T0" fmla="*/ 2147483647 w 1224"/>
              <a:gd name="T1" fmla="*/ 0 h 1584"/>
              <a:gd name="T2" fmla="*/ 2147483647 w 1224"/>
              <a:gd name="T3" fmla="*/ 2147483647 h 1584"/>
              <a:gd name="T4" fmla="*/ 2147483647 w 1224"/>
              <a:gd name="T5" fmla="*/ 2147483647 h 1584"/>
              <a:gd name="T6" fmla="*/ 2147483647 w 1224"/>
              <a:gd name="T7" fmla="*/ 2147483647 h 15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24" h="1584">
                <a:moveTo>
                  <a:pt x="1224" y="0"/>
                </a:moveTo>
                <a:cubicBezTo>
                  <a:pt x="780" y="104"/>
                  <a:pt x="336" y="208"/>
                  <a:pt x="168" y="432"/>
                </a:cubicBezTo>
                <a:cubicBezTo>
                  <a:pt x="0" y="656"/>
                  <a:pt x="112" y="1152"/>
                  <a:pt x="216" y="1344"/>
                </a:cubicBezTo>
                <a:cubicBezTo>
                  <a:pt x="320" y="1536"/>
                  <a:pt x="556" y="1560"/>
                  <a:pt x="792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4340" name="AutoShape 93"/>
          <p:cNvCxnSpPr>
            <a:cxnSpLocks noChangeShapeType="1"/>
            <a:stCxn id="54332" idx="3"/>
            <a:endCxn id="54297" idx="1"/>
          </p:cNvCxnSpPr>
          <p:nvPr/>
        </p:nvCxnSpPr>
        <p:spPr bwMode="auto">
          <a:xfrm flipV="1">
            <a:off x="2971800" y="3459163"/>
            <a:ext cx="2435225" cy="2103437"/>
          </a:xfrm>
          <a:prstGeom prst="bentConnector3">
            <a:avLst>
              <a:gd name="adj1" fmla="val 1186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41" name="AutoShape 94"/>
          <p:cNvSpPr>
            <a:spLocks noChangeArrowheads="1"/>
          </p:cNvSpPr>
          <p:nvPr/>
        </p:nvSpPr>
        <p:spPr bwMode="auto">
          <a:xfrm>
            <a:off x="3429000" y="48006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4342" name="Text Box 95"/>
          <p:cNvSpPr txBox="1">
            <a:spLocks noChangeArrowheads="1"/>
          </p:cNvSpPr>
          <p:nvPr/>
        </p:nvSpPr>
        <p:spPr bwMode="auto">
          <a:xfrm>
            <a:off x="3276600" y="4343400"/>
            <a:ext cx="10826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>
                <a:solidFill>
                  <a:srgbClr val="0000FF"/>
                </a:solidFill>
              </a:rPr>
              <a:t>快表中没找到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1"/>
          <p:cNvSpPr txBox="1">
            <a:spLocks noChangeArrowheads="1"/>
          </p:cNvSpPr>
          <p:nvPr/>
        </p:nvSpPr>
        <p:spPr bwMode="auto">
          <a:xfrm>
            <a:off x="2438400" y="190500"/>
            <a:ext cx="34163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>
                <a:solidFill>
                  <a:schemeClr val="bg1"/>
                </a:solidFill>
              </a:rPr>
              <a:t>访问内存的有效时间</a:t>
            </a:r>
          </a:p>
        </p:txBody>
      </p:sp>
      <p:sp>
        <p:nvSpPr>
          <p:cNvPr id="55299" name="TextBox 2"/>
          <p:cNvSpPr txBox="1">
            <a:spLocks noChangeArrowheads="1"/>
          </p:cNvSpPr>
          <p:nvPr/>
        </p:nvSpPr>
        <p:spPr bwMode="auto">
          <a:xfrm>
            <a:off x="609600" y="990600"/>
            <a:ext cx="8229600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/>
              <a:t>从进程发出制定逻辑地址的访问请求，经过地址变换，到在内存中找到对应的物理地址单元并取出数据，所需要花费的总时间，称为</a:t>
            </a:r>
            <a:r>
              <a:rPr lang="zh-CN" altLang="en-US" b="1">
                <a:solidFill>
                  <a:srgbClr val="0000FF"/>
                </a:solidFill>
              </a:rPr>
              <a:t>内存的有效访问时间</a:t>
            </a:r>
            <a:r>
              <a:rPr lang="zh-CN" altLang="en-US" b="1"/>
              <a:t>。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5800" y="2646598"/>
            <a:ext cx="7696200" cy="781752"/>
          </a:xfrm>
          <a:prstGeom prst="rect">
            <a:avLst/>
          </a:prstGeom>
          <a:blipFill rotWithShape="1">
            <a:blip r:embed="rId2"/>
            <a:stretch>
              <a:fillRect l="-1664" t="-21094" r="-6260" b="-1875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55301" name="TextBox 4"/>
          <p:cNvSpPr txBox="1">
            <a:spLocks noChangeArrowheads="1"/>
          </p:cNvSpPr>
          <p:nvPr/>
        </p:nvSpPr>
        <p:spPr bwMode="auto">
          <a:xfrm>
            <a:off x="838200" y="3962400"/>
            <a:ext cx="772477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/>
              <a:t>在不设置快表的情况下，内存访问的有效时间是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假设一个</a:t>
            </a:r>
            <a:r>
              <a:rPr lang="en-US" altLang="zh-CN" sz="2400" smtClean="0"/>
              <a:t>32</a:t>
            </a:r>
            <a:r>
              <a:rPr lang="zh-CN" altLang="en-US" sz="2400" smtClean="0"/>
              <a:t>位的</a:t>
            </a:r>
            <a:r>
              <a:rPr lang="en-US" altLang="zh-CN" sz="2400" smtClean="0"/>
              <a:t>OS</a:t>
            </a:r>
            <a:r>
              <a:rPr lang="zh-CN" altLang="en-US" sz="2400" smtClean="0"/>
              <a:t>，逻辑地址空间为</a:t>
            </a:r>
            <a:r>
              <a:rPr lang="en-US" altLang="zh-CN" sz="2400" smtClean="0"/>
              <a:t>4GB</a:t>
            </a:r>
            <a:r>
              <a:rPr lang="zh-CN" altLang="en-US" sz="2400" smtClean="0"/>
              <a:t>，页面大小为</a:t>
            </a:r>
            <a:r>
              <a:rPr lang="en-US" altLang="zh-CN" sz="2400" smtClean="0"/>
              <a:t>4KB</a:t>
            </a:r>
            <a:r>
              <a:rPr lang="zh-CN" altLang="en-US" sz="2400" smtClean="0"/>
              <a:t>，页表项占</a:t>
            </a:r>
            <a:r>
              <a:rPr lang="en-US" altLang="zh-CN" sz="2400" smtClean="0"/>
              <a:t>4</a:t>
            </a:r>
            <a:r>
              <a:rPr lang="zh-CN" altLang="en-US" sz="2400" smtClean="0"/>
              <a:t>个字节，则页表占用内存空间大小能达到多少？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3333CC"/>
                </a:solidFill>
              </a:rPr>
              <a:t>页表</a:t>
            </a:r>
            <a:r>
              <a:rPr lang="zh-CN" altLang="en-US" sz="2400" smtClean="0"/>
              <a:t>占用内存空间太大，且为</a:t>
            </a:r>
            <a:r>
              <a:rPr lang="zh-CN" altLang="en-US" sz="2400" smtClean="0">
                <a:solidFill>
                  <a:srgbClr val="3333CC"/>
                </a:solidFill>
              </a:rPr>
              <a:t>连续分配方式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/>
              <a:t>	</a:t>
            </a:r>
            <a:r>
              <a:rPr lang="zh-CN" altLang="en-US" sz="2400" smtClean="0">
                <a:solidFill>
                  <a:srgbClr val="3333CC"/>
                </a:solidFill>
              </a:rPr>
              <a:t>解决方法</a:t>
            </a:r>
            <a:r>
              <a:rPr lang="zh-CN" altLang="en-US" sz="2400" smtClean="0"/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采用离散分配方式来解决难以找到一块连续的大内存空间的问题。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只将当前需要的部分页表项调入内存， 其余的页表项仍驻留在磁盘上，需要时再调入。 </a:t>
            </a:r>
          </a:p>
        </p:txBody>
      </p:sp>
      <p:sp>
        <p:nvSpPr>
          <p:cNvPr id="56323" name="Rectangle 6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4.4  </a:t>
            </a:r>
            <a:r>
              <a:rPr lang="zh-CN" altLang="en-US">
                <a:solidFill>
                  <a:schemeClr val="bg1"/>
                </a:solidFill>
              </a:rPr>
              <a:t>基本分页存储管理方式</a:t>
            </a:r>
          </a:p>
        </p:txBody>
      </p:sp>
      <p:sp>
        <p:nvSpPr>
          <p:cNvPr id="56324" name="Text Box 7"/>
          <p:cNvSpPr txBox="1">
            <a:spLocks noChangeArrowheads="1"/>
          </p:cNvSpPr>
          <p:nvPr/>
        </p:nvSpPr>
        <p:spPr bwMode="auto">
          <a:xfrm>
            <a:off x="457200" y="990600"/>
            <a:ext cx="3090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4.4.3 </a:t>
            </a:r>
            <a:r>
              <a:rPr lang="zh-CN" altLang="en-US" sz="2400"/>
              <a:t>两级和多级页表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ChangeArrowheads="1"/>
          </p:cNvSpPr>
          <p:nvPr/>
        </p:nvSpPr>
        <p:spPr bwMode="auto">
          <a:xfrm>
            <a:off x="5565775" y="4957763"/>
            <a:ext cx="725488" cy="214312"/>
          </a:xfrm>
          <a:prstGeom prst="rect">
            <a:avLst/>
          </a:prstGeom>
          <a:solidFill>
            <a:srgbClr val="80316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803165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7347" name="Rectangle 6"/>
          <p:cNvSpPr>
            <a:spLocks noChangeArrowheads="1"/>
          </p:cNvSpPr>
          <p:nvPr/>
        </p:nvSpPr>
        <p:spPr bwMode="auto">
          <a:xfrm>
            <a:off x="3965575" y="4791075"/>
            <a:ext cx="685800" cy="304800"/>
          </a:xfrm>
          <a:prstGeom prst="rect">
            <a:avLst/>
          </a:prstGeom>
          <a:solidFill>
            <a:srgbClr val="C39C1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39C1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884</a:t>
            </a:r>
          </a:p>
        </p:txBody>
      </p:sp>
      <p:sp>
        <p:nvSpPr>
          <p:cNvPr id="57348" name="Rectangle 7"/>
          <p:cNvSpPr>
            <a:spLocks noChangeArrowheads="1"/>
          </p:cNvSpPr>
          <p:nvPr/>
        </p:nvSpPr>
        <p:spPr bwMode="auto">
          <a:xfrm>
            <a:off x="3965575" y="5172075"/>
            <a:ext cx="685800" cy="304800"/>
          </a:xfrm>
          <a:prstGeom prst="rect">
            <a:avLst/>
          </a:prstGeom>
          <a:solidFill>
            <a:srgbClr val="C39C1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39C1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960</a:t>
            </a:r>
          </a:p>
        </p:txBody>
      </p:sp>
      <p:sp>
        <p:nvSpPr>
          <p:cNvPr id="57349" name="Rectangle 8"/>
          <p:cNvSpPr>
            <a:spLocks noChangeArrowheads="1"/>
          </p:cNvSpPr>
          <p:nvPr/>
        </p:nvSpPr>
        <p:spPr bwMode="auto">
          <a:xfrm>
            <a:off x="3965575" y="5857875"/>
            <a:ext cx="685800" cy="304800"/>
          </a:xfrm>
          <a:prstGeom prst="rect">
            <a:avLst/>
          </a:prstGeom>
          <a:solidFill>
            <a:srgbClr val="C39C1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39C1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955</a:t>
            </a:r>
          </a:p>
        </p:txBody>
      </p:sp>
      <p:sp>
        <p:nvSpPr>
          <p:cNvPr id="57350" name="Rectangle 9"/>
          <p:cNvSpPr>
            <a:spLocks noChangeArrowheads="1"/>
          </p:cNvSpPr>
          <p:nvPr/>
        </p:nvSpPr>
        <p:spPr bwMode="auto">
          <a:xfrm>
            <a:off x="3965575" y="4714875"/>
            <a:ext cx="762000" cy="149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201" tIns="36601" rIns="73201" bIns="36601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7351" name="Text Box 10"/>
          <p:cNvSpPr txBox="1">
            <a:spLocks noChangeArrowheads="1"/>
          </p:cNvSpPr>
          <p:nvPr/>
        </p:nvSpPr>
        <p:spPr bwMode="auto">
          <a:xfrm>
            <a:off x="4183063" y="2101850"/>
            <a:ext cx="21907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201" tIns="36601" rIns="73201" bIns="36601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latin typeface="Times" charset="0"/>
                <a:ea typeface="宋体" charset="-122"/>
              </a:rPr>
            </a:b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latin typeface="Times" charset="0"/>
                <a:ea typeface="宋体" charset="-122"/>
              </a:rPr>
            </a:b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</a:p>
        </p:txBody>
      </p:sp>
      <p:sp>
        <p:nvSpPr>
          <p:cNvPr id="57352" name="Line 11"/>
          <p:cNvSpPr>
            <a:spLocks noChangeShapeType="1"/>
          </p:cNvSpPr>
          <p:nvPr/>
        </p:nvSpPr>
        <p:spPr bwMode="auto">
          <a:xfrm>
            <a:off x="3965575" y="1362075"/>
            <a:ext cx="725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201" tIns="36601" rIns="73201" bIns="36601">
            <a:spAutoFit/>
          </a:bodyPr>
          <a:lstStyle/>
          <a:p>
            <a:endParaRPr lang="zh-CN" altLang="en-US"/>
          </a:p>
        </p:txBody>
      </p:sp>
      <p:sp>
        <p:nvSpPr>
          <p:cNvPr id="57353" name="Rectangle 12"/>
          <p:cNvSpPr>
            <a:spLocks noChangeArrowheads="1"/>
          </p:cNvSpPr>
          <p:nvPr/>
        </p:nvSpPr>
        <p:spPr bwMode="auto">
          <a:xfrm>
            <a:off x="3965575" y="1438275"/>
            <a:ext cx="685800" cy="304800"/>
          </a:xfrm>
          <a:prstGeom prst="rect">
            <a:avLst/>
          </a:prstGeom>
          <a:solidFill>
            <a:srgbClr val="5FBD7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220</a:t>
            </a:r>
          </a:p>
        </p:txBody>
      </p:sp>
      <p:sp>
        <p:nvSpPr>
          <p:cNvPr id="57354" name="Rectangle 13"/>
          <p:cNvSpPr>
            <a:spLocks noChangeArrowheads="1"/>
          </p:cNvSpPr>
          <p:nvPr/>
        </p:nvSpPr>
        <p:spPr bwMode="auto">
          <a:xfrm>
            <a:off x="3965575" y="1819275"/>
            <a:ext cx="685800" cy="304800"/>
          </a:xfrm>
          <a:prstGeom prst="rect">
            <a:avLst/>
          </a:prstGeom>
          <a:solidFill>
            <a:srgbClr val="5FBD7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657</a:t>
            </a:r>
          </a:p>
        </p:txBody>
      </p:sp>
      <p:sp>
        <p:nvSpPr>
          <p:cNvPr id="57355" name="Rectangle 14"/>
          <p:cNvSpPr>
            <a:spLocks noChangeArrowheads="1"/>
          </p:cNvSpPr>
          <p:nvPr/>
        </p:nvSpPr>
        <p:spPr bwMode="auto">
          <a:xfrm>
            <a:off x="3965575" y="2505075"/>
            <a:ext cx="685800" cy="304800"/>
          </a:xfrm>
          <a:prstGeom prst="rect">
            <a:avLst/>
          </a:prstGeom>
          <a:solidFill>
            <a:srgbClr val="5FBD7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401</a:t>
            </a:r>
          </a:p>
        </p:txBody>
      </p:sp>
      <p:sp>
        <p:nvSpPr>
          <p:cNvPr id="57356" name="Rectangle 15"/>
          <p:cNvSpPr>
            <a:spLocks noChangeArrowheads="1"/>
          </p:cNvSpPr>
          <p:nvPr/>
        </p:nvSpPr>
        <p:spPr bwMode="auto">
          <a:xfrm>
            <a:off x="3965575" y="1362075"/>
            <a:ext cx="762000" cy="149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201" tIns="36601" rIns="73201" bIns="36601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7357" name="Rectangle 16"/>
          <p:cNvSpPr>
            <a:spLocks noChangeArrowheads="1"/>
          </p:cNvSpPr>
          <p:nvPr/>
        </p:nvSpPr>
        <p:spPr bwMode="auto">
          <a:xfrm>
            <a:off x="2514600" y="2719388"/>
            <a:ext cx="725488" cy="357187"/>
          </a:xfrm>
          <a:prstGeom prst="rect">
            <a:avLst/>
          </a:prstGeom>
          <a:solidFill>
            <a:srgbClr val="DC54A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C54AD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7358" name="Rectangle 17"/>
          <p:cNvSpPr>
            <a:spLocks noChangeArrowheads="1"/>
          </p:cNvSpPr>
          <p:nvPr/>
        </p:nvSpPr>
        <p:spPr bwMode="auto">
          <a:xfrm>
            <a:off x="3675063" y="1290638"/>
            <a:ext cx="1306512" cy="5000625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7359" name="Rectangle 18"/>
          <p:cNvSpPr>
            <a:spLocks noChangeArrowheads="1"/>
          </p:cNvSpPr>
          <p:nvPr/>
        </p:nvSpPr>
        <p:spPr bwMode="auto">
          <a:xfrm>
            <a:off x="2514600" y="2362200"/>
            <a:ext cx="725488" cy="357188"/>
          </a:xfrm>
          <a:prstGeom prst="rect">
            <a:avLst/>
          </a:prstGeom>
          <a:solidFill>
            <a:srgbClr val="5FBD7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7360" name="Rectangle 19"/>
          <p:cNvSpPr>
            <a:spLocks noChangeArrowheads="1"/>
          </p:cNvSpPr>
          <p:nvPr/>
        </p:nvSpPr>
        <p:spPr bwMode="auto">
          <a:xfrm>
            <a:off x="2514600" y="3790950"/>
            <a:ext cx="725488" cy="357188"/>
          </a:xfrm>
          <a:prstGeom prst="rect">
            <a:avLst/>
          </a:prstGeom>
          <a:solidFill>
            <a:srgbClr val="FFCC1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18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7361" name="Text Box 20"/>
          <p:cNvSpPr txBox="1">
            <a:spLocks noChangeArrowheads="1"/>
          </p:cNvSpPr>
          <p:nvPr/>
        </p:nvSpPr>
        <p:spPr bwMode="auto">
          <a:xfrm>
            <a:off x="2732088" y="3148013"/>
            <a:ext cx="2444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latin typeface="Times" charset="0"/>
                <a:ea typeface="宋体" charset="-122"/>
              </a:rPr>
            </a:b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latin typeface="Times" charset="0"/>
                <a:ea typeface="宋体" charset="-122"/>
              </a:rPr>
            </a:b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</a:p>
        </p:txBody>
      </p:sp>
      <p:sp>
        <p:nvSpPr>
          <p:cNvPr id="57362" name="Text Box 21"/>
          <p:cNvSpPr txBox="1">
            <a:spLocks noChangeArrowheads="1"/>
          </p:cNvSpPr>
          <p:nvPr/>
        </p:nvSpPr>
        <p:spPr bwMode="auto">
          <a:xfrm>
            <a:off x="2178050" y="4065588"/>
            <a:ext cx="13970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Times" charset="0"/>
              </a:rPr>
              <a:t>一级页表</a:t>
            </a:r>
          </a:p>
        </p:txBody>
      </p:sp>
      <p:cxnSp>
        <p:nvCxnSpPr>
          <p:cNvPr id="57363" name="AutoShape 22"/>
          <p:cNvCxnSpPr>
            <a:cxnSpLocks noChangeShapeType="1"/>
            <a:stCxn id="57359" idx="3"/>
            <a:endCxn id="57352" idx="0"/>
          </p:cNvCxnSpPr>
          <p:nvPr/>
        </p:nvCxnSpPr>
        <p:spPr bwMode="auto">
          <a:xfrm flipV="1">
            <a:off x="3240088" y="1362075"/>
            <a:ext cx="725487" cy="117951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4" name="AutoShape 23"/>
          <p:cNvCxnSpPr>
            <a:cxnSpLocks noChangeShapeType="1"/>
            <a:stCxn id="57357" idx="3"/>
            <a:endCxn id="57397" idx="0"/>
          </p:cNvCxnSpPr>
          <p:nvPr/>
        </p:nvCxnSpPr>
        <p:spPr bwMode="auto">
          <a:xfrm>
            <a:off x="3240088" y="2898775"/>
            <a:ext cx="725487" cy="13970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5" name="AutoShape 24"/>
          <p:cNvCxnSpPr>
            <a:cxnSpLocks noChangeShapeType="1"/>
            <a:stCxn id="57360" idx="3"/>
            <a:endCxn id="57403" idx="0"/>
          </p:cNvCxnSpPr>
          <p:nvPr/>
        </p:nvCxnSpPr>
        <p:spPr bwMode="auto">
          <a:xfrm>
            <a:off x="3240088" y="3970338"/>
            <a:ext cx="725487" cy="7445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66" name="Text Box 25"/>
          <p:cNvSpPr txBox="1">
            <a:spLocks noChangeArrowheads="1"/>
          </p:cNvSpPr>
          <p:nvPr/>
        </p:nvSpPr>
        <p:spPr bwMode="auto">
          <a:xfrm>
            <a:off x="2368550" y="5494338"/>
            <a:ext cx="13970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Times" charset="0"/>
              </a:rPr>
              <a:t>二级页表</a:t>
            </a:r>
          </a:p>
        </p:txBody>
      </p:sp>
      <p:sp>
        <p:nvSpPr>
          <p:cNvPr id="57367" name="Text Box 26"/>
          <p:cNvSpPr txBox="1">
            <a:spLocks noChangeArrowheads="1"/>
          </p:cNvSpPr>
          <p:nvPr/>
        </p:nvSpPr>
        <p:spPr bwMode="auto">
          <a:xfrm>
            <a:off x="5783263" y="5172075"/>
            <a:ext cx="231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25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  <a:br>
              <a:rPr kumimoji="0" lang="en-US" altLang="zh-CN" sz="1900">
                <a:latin typeface="Times" charset="0"/>
                <a:ea typeface="宋体" charset="-122"/>
              </a:rPr>
            </a:b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  <a:br>
              <a:rPr kumimoji="0" lang="en-US" altLang="zh-CN" sz="1900">
                <a:latin typeface="Times" charset="0"/>
                <a:ea typeface="宋体" charset="-122"/>
              </a:rPr>
            </a:b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</a:p>
        </p:txBody>
      </p:sp>
      <p:sp>
        <p:nvSpPr>
          <p:cNvPr id="57368" name="Text Box 27"/>
          <p:cNvSpPr txBox="1">
            <a:spLocks noChangeArrowheads="1"/>
          </p:cNvSpPr>
          <p:nvPr/>
        </p:nvSpPr>
        <p:spPr bwMode="auto">
          <a:xfrm>
            <a:off x="5783263" y="3457575"/>
            <a:ext cx="231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25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  <a:br>
              <a:rPr kumimoji="0" lang="en-US" altLang="zh-CN" sz="1900">
                <a:latin typeface="Times" charset="0"/>
                <a:ea typeface="宋体" charset="-122"/>
              </a:rPr>
            </a:b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  <a:br>
              <a:rPr kumimoji="0" lang="en-US" altLang="zh-CN" sz="1900">
                <a:latin typeface="Times" charset="0"/>
                <a:ea typeface="宋体" charset="-122"/>
              </a:rPr>
            </a:b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</a:p>
        </p:txBody>
      </p:sp>
      <p:sp>
        <p:nvSpPr>
          <p:cNvPr id="57369" name="Text Box 28"/>
          <p:cNvSpPr txBox="1">
            <a:spLocks noChangeArrowheads="1"/>
          </p:cNvSpPr>
          <p:nvPr/>
        </p:nvSpPr>
        <p:spPr bwMode="auto">
          <a:xfrm>
            <a:off x="5783263" y="2957513"/>
            <a:ext cx="231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25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  <a:br>
              <a:rPr kumimoji="0" lang="en-US" altLang="zh-CN" sz="1900">
                <a:latin typeface="Times" charset="0"/>
                <a:ea typeface="宋体" charset="-122"/>
              </a:rPr>
            </a:b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  <a:br>
              <a:rPr kumimoji="0" lang="en-US" altLang="zh-CN" sz="1900">
                <a:latin typeface="Times" charset="0"/>
                <a:ea typeface="宋体" charset="-122"/>
              </a:rPr>
            </a:b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</a:p>
        </p:txBody>
      </p:sp>
      <p:sp>
        <p:nvSpPr>
          <p:cNvPr id="57370" name="Text Box 29"/>
          <p:cNvSpPr txBox="1">
            <a:spLocks noChangeArrowheads="1"/>
          </p:cNvSpPr>
          <p:nvPr/>
        </p:nvSpPr>
        <p:spPr bwMode="auto">
          <a:xfrm>
            <a:off x="5783263" y="2457450"/>
            <a:ext cx="231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25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  <a:br>
              <a:rPr kumimoji="0" lang="en-US" altLang="zh-CN" sz="1900">
                <a:latin typeface="Times" charset="0"/>
                <a:ea typeface="宋体" charset="-122"/>
              </a:rPr>
            </a:b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  <a:br>
              <a:rPr kumimoji="0" lang="en-US" altLang="zh-CN" sz="1900">
                <a:latin typeface="Times" charset="0"/>
                <a:ea typeface="宋体" charset="-122"/>
              </a:rPr>
            </a:b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</a:p>
        </p:txBody>
      </p:sp>
      <p:sp>
        <p:nvSpPr>
          <p:cNvPr id="57371" name="Text Box 30"/>
          <p:cNvSpPr txBox="1">
            <a:spLocks noChangeArrowheads="1"/>
          </p:cNvSpPr>
          <p:nvPr/>
        </p:nvSpPr>
        <p:spPr bwMode="auto">
          <a:xfrm>
            <a:off x="5783263" y="1957388"/>
            <a:ext cx="231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25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  <a:br>
              <a:rPr kumimoji="0" lang="en-US" altLang="zh-CN" sz="1900">
                <a:latin typeface="Times" charset="0"/>
                <a:ea typeface="宋体" charset="-122"/>
              </a:rPr>
            </a:b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  <a:br>
              <a:rPr kumimoji="0" lang="en-US" altLang="zh-CN" sz="1900">
                <a:latin typeface="Times" charset="0"/>
                <a:ea typeface="宋体" charset="-122"/>
              </a:rPr>
            </a:b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</a:p>
        </p:txBody>
      </p:sp>
      <p:sp>
        <p:nvSpPr>
          <p:cNvPr id="57372" name="Text Box 31"/>
          <p:cNvSpPr txBox="1">
            <a:spLocks noChangeArrowheads="1"/>
          </p:cNvSpPr>
          <p:nvPr/>
        </p:nvSpPr>
        <p:spPr bwMode="auto">
          <a:xfrm>
            <a:off x="5783263" y="1457325"/>
            <a:ext cx="231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25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  <a:br>
              <a:rPr kumimoji="0" lang="en-US" altLang="zh-CN" sz="1900">
                <a:latin typeface="Times" charset="0"/>
                <a:ea typeface="宋体" charset="-122"/>
              </a:rPr>
            </a:b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  <a:br>
              <a:rPr kumimoji="0" lang="en-US" altLang="zh-CN" sz="1900">
                <a:latin typeface="Times" charset="0"/>
                <a:ea typeface="宋体" charset="-122"/>
              </a:rPr>
            </a:b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</a:p>
        </p:txBody>
      </p:sp>
      <p:sp>
        <p:nvSpPr>
          <p:cNvPr id="57373" name="Text Box 32"/>
          <p:cNvSpPr txBox="1">
            <a:spLocks noChangeArrowheads="1"/>
          </p:cNvSpPr>
          <p:nvPr/>
        </p:nvSpPr>
        <p:spPr bwMode="auto">
          <a:xfrm>
            <a:off x="5783263" y="3957638"/>
            <a:ext cx="231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25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  <a:br>
              <a:rPr kumimoji="0" lang="en-US" altLang="zh-CN" sz="1900">
                <a:latin typeface="Times" charset="0"/>
                <a:ea typeface="宋体" charset="-122"/>
              </a:rPr>
            </a:b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  <a:br>
              <a:rPr kumimoji="0" lang="en-US" altLang="zh-CN" sz="1900">
                <a:latin typeface="Times" charset="0"/>
                <a:ea typeface="宋体" charset="-122"/>
              </a:rPr>
            </a:b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</a:p>
        </p:txBody>
      </p:sp>
      <p:sp>
        <p:nvSpPr>
          <p:cNvPr id="57374" name="Text Box 33"/>
          <p:cNvSpPr txBox="1">
            <a:spLocks noChangeArrowheads="1"/>
          </p:cNvSpPr>
          <p:nvPr/>
        </p:nvSpPr>
        <p:spPr bwMode="auto">
          <a:xfrm>
            <a:off x="5783263" y="4457700"/>
            <a:ext cx="231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25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  <a:br>
              <a:rPr kumimoji="0" lang="en-US" altLang="zh-CN" sz="1900">
                <a:latin typeface="Times" charset="0"/>
                <a:ea typeface="宋体" charset="-122"/>
              </a:rPr>
            </a:b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  <a:br>
              <a:rPr kumimoji="0" lang="en-US" altLang="zh-CN" sz="1900">
                <a:latin typeface="Times" charset="0"/>
                <a:ea typeface="宋体" charset="-122"/>
              </a:rPr>
            </a:b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</a:p>
        </p:txBody>
      </p:sp>
      <p:sp>
        <p:nvSpPr>
          <p:cNvPr id="57375" name="Line 34"/>
          <p:cNvSpPr>
            <a:spLocks noChangeShapeType="1"/>
          </p:cNvSpPr>
          <p:nvPr/>
        </p:nvSpPr>
        <p:spPr bwMode="auto">
          <a:xfrm>
            <a:off x="5565775" y="1243013"/>
            <a:ext cx="725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6" name="Line 35"/>
          <p:cNvSpPr>
            <a:spLocks noChangeShapeType="1"/>
          </p:cNvSpPr>
          <p:nvPr/>
        </p:nvSpPr>
        <p:spPr bwMode="auto">
          <a:xfrm>
            <a:off x="5565775" y="1743075"/>
            <a:ext cx="725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7" name="Line 36"/>
          <p:cNvSpPr>
            <a:spLocks noChangeShapeType="1"/>
          </p:cNvSpPr>
          <p:nvPr/>
        </p:nvSpPr>
        <p:spPr bwMode="auto">
          <a:xfrm>
            <a:off x="5565775" y="2243138"/>
            <a:ext cx="725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8" name="Line 37"/>
          <p:cNvSpPr>
            <a:spLocks noChangeShapeType="1"/>
          </p:cNvSpPr>
          <p:nvPr/>
        </p:nvSpPr>
        <p:spPr bwMode="auto">
          <a:xfrm>
            <a:off x="5565775" y="2743200"/>
            <a:ext cx="725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9" name="Line 38"/>
          <p:cNvSpPr>
            <a:spLocks noChangeShapeType="1"/>
          </p:cNvSpPr>
          <p:nvPr/>
        </p:nvSpPr>
        <p:spPr bwMode="auto">
          <a:xfrm>
            <a:off x="5565775" y="3243263"/>
            <a:ext cx="725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0" name="Line 39"/>
          <p:cNvSpPr>
            <a:spLocks noChangeShapeType="1"/>
          </p:cNvSpPr>
          <p:nvPr/>
        </p:nvSpPr>
        <p:spPr bwMode="auto">
          <a:xfrm>
            <a:off x="5565775" y="3743325"/>
            <a:ext cx="725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1" name="Line 40"/>
          <p:cNvSpPr>
            <a:spLocks noChangeShapeType="1"/>
          </p:cNvSpPr>
          <p:nvPr/>
        </p:nvSpPr>
        <p:spPr bwMode="auto">
          <a:xfrm>
            <a:off x="5565775" y="4243388"/>
            <a:ext cx="725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2" name="Line 41"/>
          <p:cNvSpPr>
            <a:spLocks noChangeShapeType="1"/>
          </p:cNvSpPr>
          <p:nvPr/>
        </p:nvSpPr>
        <p:spPr bwMode="auto">
          <a:xfrm>
            <a:off x="5565775" y="4743450"/>
            <a:ext cx="725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3" name="Text Box 42"/>
          <p:cNvSpPr txBox="1">
            <a:spLocks noChangeArrowheads="1"/>
          </p:cNvSpPr>
          <p:nvPr/>
        </p:nvSpPr>
        <p:spPr bwMode="auto">
          <a:xfrm>
            <a:off x="5783263" y="957263"/>
            <a:ext cx="231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25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  <a:br>
              <a:rPr kumimoji="0" lang="en-US" altLang="zh-CN" sz="1900">
                <a:latin typeface="Times" charset="0"/>
                <a:ea typeface="宋体" charset="-122"/>
              </a:rPr>
            </a:b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  <a:br>
              <a:rPr kumimoji="0" lang="en-US" altLang="zh-CN" sz="1900">
                <a:latin typeface="Times" charset="0"/>
                <a:ea typeface="宋体" charset="-122"/>
              </a:rPr>
            </a:br>
            <a:r>
              <a:rPr kumimoji="0" lang="en-US" altLang="zh-CN" sz="1900">
                <a:latin typeface="Times" charset="0"/>
                <a:ea typeface="宋体" charset="-122"/>
              </a:rPr>
              <a:t>.</a:t>
            </a:r>
          </a:p>
        </p:txBody>
      </p:sp>
      <p:cxnSp>
        <p:nvCxnSpPr>
          <p:cNvPr id="57384" name="AutoShape 43"/>
          <p:cNvCxnSpPr>
            <a:cxnSpLocks noChangeShapeType="1"/>
            <a:stCxn id="57353" idx="3"/>
            <a:endCxn id="57376" idx="0"/>
          </p:cNvCxnSpPr>
          <p:nvPr/>
        </p:nvCxnSpPr>
        <p:spPr bwMode="auto">
          <a:xfrm>
            <a:off x="4651375" y="1590675"/>
            <a:ext cx="914400" cy="15240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85" name="AutoShape 44"/>
          <p:cNvCxnSpPr>
            <a:cxnSpLocks noChangeShapeType="1"/>
            <a:stCxn id="57355" idx="3"/>
            <a:endCxn id="57377" idx="0"/>
          </p:cNvCxnSpPr>
          <p:nvPr/>
        </p:nvCxnSpPr>
        <p:spPr bwMode="auto">
          <a:xfrm flipV="1">
            <a:off x="4651375" y="2243138"/>
            <a:ext cx="914400" cy="4143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86" name="AutoShape 45"/>
          <p:cNvCxnSpPr>
            <a:cxnSpLocks noChangeShapeType="1"/>
            <a:stCxn id="57354" idx="3"/>
            <a:endCxn id="57379" idx="0"/>
          </p:cNvCxnSpPr>
          <p:nvPr/>
        </p:nvCxnSpPr>
        <p:spPr bwMode="auto">
          <a:xfrm>
            <a:off x="4651375" y="1971675"/>
            <a:ext cx="914400" cy="127158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87" name="AutoShape 46"/>
          <p:cNvCxnSpPr>
            <a:cxnSpLocks noChangeShapeType="1"/>
            <a:stCxn id="57347" idx="3"/>
            <a:endCxn id="57380" idx="0"/>
          </p:cNvCxnSpPr>
          <p:nvPr/>
        </p:nvCxnSpPr>
        <p:spPr bwMode="auto">
          <a:xfrm flipV="1">
            <a:off x="4651375" y="3743325"/>
            <a:ext cx="914400" cy="12001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88" name="AutoShape 47"/>
          <p:cNvCxnSpPr>
            <a:cxnSpLocks noChangeShapeType="1"/>
            <a:stCxn id="57348" idx="3"/>
            <a:endCxn id="57382" idx="0"/>
          </p:cNvCxnSpPr>
          <p:nvPr/>
        </p:nvCxnSpPr>
        <p:spPr bwMode="auto">
          <a:xfrm flipV="1">
            <a:off x="4651375" y="4743450"/>
            <a:ext cx="914400" cy="581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89" name="Line 48"/>
          <p:cNvSpPr>
            <a:spLocks noChangeShapeType="1"/>
          </p:cNvSpPr>
          <p:nvPr/>
        </p:nvSpPr>
        <p:spPr bwMode="auto">
          <a:xfrm>
            <a:off x="5565775" y="4957763"/>
            <a:ext cx="725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57390" name="AutoShape 49"/>
          <p:cNvCxnSpPr>
            <a:cxnSpLocks noChangeShapeType="1"/>
            <a:stCxn id="57349" idx="3"/>
            <a:endCxn id="57381" idx="0"/>
          </p:cNvCxnSpPr>
          <p:nvPr/>
        </p:nvCxnSpPr>
        <p:spPr bwMode="auto">
          <a:xfrm flipV="1">
            <a:off x="4651375" y="4243388"/>
            <a:ext cx="914400" cy="176688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91" name="Text Box 50"/>
          <p:cNvSpPr txBox="1">
            <a:spLocks noChangeArrowheads="1"/>
          </p:cNvSpPr>
          <p:nvPr/>
        </p:nvSpPr>
        <p:spPr bwMode="auto">
          <a:xfrm>
            <a:off x="5638800" y="5486400"/>
            <a:ext cx="7842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Times" charset="0"/>
              </a:rPr>
              <a:t>内存</a:t>
            </a:r>
          </a:p>
        </p:txBody>
      </p:sp>
      <p:sp>
        <p:nvSpPr>
          <p:cNvPr id="57392" name="Rectangle 51"/>
          <p:cNvSpPr>
            <a:spLocks noChangeArrowheads="1"/>
          </p:cNvSpPr>
          <p:nvPr/>
        </p:nvSpPr>
        <p:spPr bwMode="auto">
          <a:xfrm>
            <a:off x="2514600" y="2362200"/>
            <a:ext cx="765175" cy="17859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7393" name="Text Box 52"/>
          <p:cNvSpPr txBox="1">
            <a:spLocks noChangeArrowheads="1"/>
          </p:cNvSpPr>
          <p:nvPr/>
        </p:nvSpPr>
        <p:spPr bwMode="auto">
          <a:xfrm>
            <a:off x="4183063" y="3778250"/>
            <a:ext cx="21907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201" tIns="36601" rIns="73201" bIns="36601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latin typeface="Times" charset="0"/>
                <a:ea typeface="宋体" charset="-122"/>
              </a:rPr>
            </a:b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latin typeface="Times" charset="0"/>
                <a:ea typeface="宋体" charset="-122"/>
              </a:rPr>
            </a:b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</a:p>
        </p:txBody>
      </p:sp>
      <p:sp>
        <p:nvSpPr>
          <p:cNvPr id="57394" name="Rectangle 53"/>
          <p:cNvSpPr>
            <a:spLocks noChangeArrowheads="1"/>
          </p:cNvSpPr>
          <p:nvPr/>
        </p:nvSpPr>
        <p:spPr bwMode="auto">
          <a:xfrm>
            <a:off x="3965575" y="3114675"/>
            <a:ext cx="685800" cy="304800"/>
          </a:xfrm>
          <a:prstGeom prst="rect">
            <a:avLst/>
          </a:prstGeom>
          <a:solidFill>
            <a:srgbClr val="A84084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84084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125</a:t>
            </a:r>
          </a:p>
        </p:txBody>
      </p:sp>
      <p:sp>
        <p:nvSpPr>
          <p:cNvPr id="57395" name="Rectangle 54"/>
          <p:cNvSpPr>
            <a:spLocks noChangeArrowheads="1"/>
          </p:cNvSpPr>
          <p:nvPr/>
        </p:nvSpPr>
        <p:spPr bwMode="auto">
          <a:xfrm>
            <a:off x="3965575" y="3495675"/>
            <a:ext cx="685800" cy="304800"/>
          </a:xfrm>
          <a:prstGeom prst="rect">
            <a:avLst/>
          </a:prstGeom>
          <a:solidFill>
            <a:srgbClr val="A84084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84084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613</a:t>
            </a:r>
          </a:p>
        </p:txBody>
      </p:sp>
      <p:sp>
        <p:nvSpPr>
          <p:cNvPr id="57396" name="Rectangle 55"/>
          <p:cNvSpPr>
            <a:spLocks noChangeArrowheads="1"/>
          </p:cNvSpPr>
          <p:nvPr/>
        </p:nvSpPr>
        <p:spPr bwMode="auto">
          <a:xfrm>
            <a:off x="3965575" y="4181475"/>
            <a:ext cx="685800" cy="304800"/>
          </a:xfrm>
          <a:prstGeom prst="rect">
            <a:avLst/>
          </a:prstGeom>
          <a:solidFill>
            <a:srgbClr val="A84084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84084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imes" charset="0"/>
                <a:ea typeface="宋体" charset="-122"/>
              </a:rPr>
              <a:t>961</a:t>
            </a:r>
          </a:p>
        </p:txBody>
      </p:sp>
      <p:sp>
        <p:nvSpPr>
          <p:cNvPr id="57397" name="Line 56"/>
          <p:cNvSpPr>
            <a:spLocks noChangeShapeType="1"/>
          </p:cNvSpPr>
          <p:nvPr/>
        </p:nvSpPr>
        <p:spPr bwMode="auto">
          <a:xfrm>
            <a:off x="3965575" y="3038475"/>
            <a:ext cx="725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201" tIns="36601" rIns="73201" bIns="36601">
            <a:spAutoFit/>
          </a:bodyPr>
          <a:lstStyle/>
          <a:p>
            <a:endParaRPr lang="zh-CN" altLang="en-US"/>
          </a:p>
        </p:txBody>
      </p:sp>
      <p:cxnSp>
        <p:nvCxnSpPr>
          <p:cNvPr id="57398" name="AutoShape 57"/>
          <p:cNvCxnSpPr>
            <a:cxnSpLocks noChangeShapeType="1"/>
            <a:stCxn id="57394" idx="3"/>
            <a:endCxn id="57375" idx="0"/>
          </p:cNvCxnSpPr>
          <p:nvPr/>
        </p:nvCxnSpPr>
        <p:spPr bwMode="auto">
          <a:xfrm flipV="1">
            <a:off x="4651375" y="1243013"/>
            <a:ext cx="914400" cy="202406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99" name="AutoShape 58"/>
          <p:cNvCxnSpPr>
            <a:cxnSpLocks noChangeShapeType="1"/>
            <a:stCxn id="57395" idx="3"/>
            <a:endCxn id="57378" idx="0"/>
          </p:cNvCxnSpPr>
          <p:nvPr/>
        </p:nvCxnSpPr>
        <p:spPr bwMode="auto">
          <a:xfrm flipV="1">
            <a:off x="4651375" y="2743200"/>
            <a:ext cx="914400" cy="9048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400" name="AutoShape 59"/>
          <p:cNvCxnSpPr>
            <a:cxnSpLocks noChangeShapeType="1"/>
            <a:stCxn id="57396" idx="3"/>
            <a:endCxn id="57389" idx="0"/>
          </p:cNvCxnSpPr>
          <p:nvPr/>
        </p:nvCxnSpPr>
        <p:spPr bwMode="auto">
          <a:xfrm>
            <a:off x="4651375" y="4333875"/>
            <a:ext cx="914400" cy="62388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401" name="Rectangle 60"/>
          <p:cNvSpPr>
            <a:spLocks noChangeArrowheads="1"/>
          </p:cNvSpPr>
          <p:nvPr/>
        </p:nvSpPr>
        <p:spPr bwMode="auto">
          <a:xfrm>
            <a:off x="3965575" y="3038475"/>
            <a:ext cx="762000" cy="149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201" tIns="36601" rIns="73201" bIns="36601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7402" name="Text Box 61"/>
          <p:cNvSpPr txBox="1">
            <a:spLocks noChangeArrowheads="1"/>
          </p:cNvSpPr>
          <p:nvPr/>
        </p:nvSpPr>
        <p:spPr bwMode="auto">
          <a:xfrm>
            <a:off x="4183063" y="5454650"/>
            <a:ext cx="21907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201" tIns="36601" rIns="73201" bIns="36601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latin typeface="Times" charset="0"/>
                <a:ea typeface="宋体" charset="-122"/>
              </a:rPr>
            </a:b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latin typeface="Times" charset="0"/>
                <a:ea typeface="宋体" charset="-122"/>
              </a:rPr>
            </a:br>
            <a:r>
              <a:rPr kumimoji="0" lang="en-US" altLang="zh-CN" sz="2300">
                <a:latin typeface="Times" charset="0"/>
                <a:ea typeface="宋体" charset="-122"/>
              </a:rPr>
              <a:t>.</a:t>
            </a:r>
          </a:p>
        </p:txBody>
      </p:sp>
      <p:sp>
        <p:nvSpPr>
          <p:cNvPr id="57403" name="Line 62"/>
          <p:cNvSpPr>
            <a:spLocks noChangeShapeType="1"/>
          </p:cNvSpPr>
          <p:nvPr/>
        </p:nvSpPr>
        <p:spPr bwMode="auto">
          <a:xfrm>
            <a:off x="3965575" y="4714875"/>
            <a:ext cx="725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201" tIns="36601" rIns="73201" bIns="36601">
            <a:spAutoFit/>
          </a:bodyPr>
          <a:lstStyle/>
          <a:p>
            <a:endParaRPr lang="zh-CN" altLang="en-US"/>
          </a:p>
        </p:txBody>
      </p:sp>
      <p:sp>
        <p:nvSpPr>
          <p:cNvPr id="57404" name="Rectangle 63"/>
          <p:cNvSpPr>
            <a:spLocks noChangeArrowheads="1"/>
          </p:cNvSpPr>
          <p:nvPr/>
        </p:nvSpPr>
        <p:spPr bwMode="auto">
          <a:xfrm>
            <a:off x="5565775" y="1243013"/>
            <a:ext cx="725488" cy="214312"/>
          </a:xfrm>
          <a:prstGeom prst="rect">
            <a:avLst/>
          </a:prstGeom>
          <a:solidFill>
            <a:srgbClr val="80316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803165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7405" name="Rectangle 64"/>
          <p:cNvSpPr>
            <a:spLocks noChangeArrowheads="1"/>
          </p:cNvSpPr>
          <p:nvPr/>
        </p:nvSpPr>
        <p:spPr bwMode="auto">
          <a:xfrm>
            <a:off x="5565775" y="1743075"/>
            <a:ext cx="725488" cy="214313"/>
          </a:xfrm>
          <a:prstGeom prst="rect">
            <a:avLst/>
          </a:prstGeom>
          <a:solidFill>
            <a:srgbClr val="48905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489056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7406" name="Rectangle 65"/>
          <p:cNvSpPr>
            <a:spLocks noChangeArrowheads="1"/>
          </p:cNvSpPr>
          <p:nvPr/>
        </p:nvSpPr>
        <p:spPr bwMode="auto">
          <a:xfrm>
            <a:off x="5565775" y="2243138"/>
            <a:ext cx="725488" cy="214312"/>
          </a:xfrm>
          <a:prstGeom prst="rect">
            <a:avLst/>
          </a:prstGeom>
          <a:solidFill>
            <a:srgbClr val="48905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489056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7407" name="Rectangle 66"/>
          <p:cNvSpPr>
            <a:spLocks noChangeArrowheads="1"/>
          </p:cNvSpPr>
          <p:nvPr/>
        </p:nvSpPr>
        <p:spPr bwMode="auto">
          <a:xfrm>
            <a:off x="5565775" y="2743200"/>
            <a:ext cx="725488" cy="214313"/>
          </a:xfrm>
          <a:prstGeom prst="rect">
            <a:avLst/>
          </a:prstGeom>
          <a:solidFill>
            <a:srgbClr val="80316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803165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7408" name="Rectangle 67"/>
          <p:cNvSpPr>
            <a:spLocks noChangeArrowheads="1"/>
          </p:cNvSpPr>
          <p:nvPr/>
        </p:nvSpPr>
        <p:spPr bwMode="auto">
          <a:xfrm>
            <a:off x="5565775" y="3243263"/>
            <a:ext cx="725488" cy="214312"/>
          </a:xfrm>
          <a:prstGeom prst="rect">
            <a:avLst/>
          </a:prstGeom>
          <a:solidFill>
            <a:srgbClr val="48905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489056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7409" name="Rectangle 68"/>
          <p:cNvSpPr>
            <a:spLocks noChangeArrowheads="1"/>
          </p:cNvSpPr>
          <p:nvPr/>
        </p:nvSpPr>
        <p:spPr bwMode="auto">
          <a:xfrm>
            <a:off x="5565775" y="3743325"/>
            <a:ext cx="725488" cy="214313"/>
          </a:xfrm>
          <a:prstGeom prst="rect">
            <a:avLst/>
          </a:prstGeom>
          <a:solidFill>
            <a:srgbClr val="95770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5770D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7410" name="Rectangle 69"/>
          <p:cNvSpPr>
            <a:spLocks noChangeArrowheads="1"/>
          </p:cNvSpPr>
          <p:nvPr/>
        </p:nvSpPr>
        <p:spPr bwMode="auto">
          <a:xfrm>
            <a:off x="5565775" y="4243388"/>
            <a:ext cx="725488" cy="214312"/>
          </a:xfrm>
          <a:prstGeom prst="rect">
            <a:avLst/>
          </a:prstGeom>
          <a:solidFill>
            <a:srgbClr val="95770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5770D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7411" name="Rectangle 70"/>
          <p:cNvSpPr>
            <a:spLocks noChangeArrowheads="1"/>
          </p:cNvSpPr>
          <p:nvPr/>
        </p:nvSpPr>
        <p:spPr bwMode="auto">
          <a:xfrm>
            <a:off x="5565775" y="4743450"/>
            <a:ext cx="725488" cy="214313"/>
          </a:xfrm>
          <a:prstGeom prst="rect">
            <a:avLst/>
          </a:prstGeom>
          <a:solidFill>
            <a:srgbClr val="95770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5770D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7412" name="Rectangle 71"/>
          <p:cNvSpPr>
            <a:spLocks noChangeArrowheads="1"/>
          </p:cNvSpPr>
          <p:nvPr/>
        </p:nvSpPr>
        <p:spPr bwMode="auto">
          <a:xfrm>
            <a:off x="5565775" y="957263"/>
            <a:ext cx="762000" cy="45005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57200" y="1905000"/>
            <a:ext cx="6251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楷体_GB2312" pitchFamily="49" charset="-122"/>
              </a:rPr>
              <a:t>1. </a:t>
            </a:r>
            <a:r>
              <a:rPr lang="zh-CN" altLang="en-US" sz="2800">
                <a:solidFill>
                  <a:srgbClr val="3333CC"/>
                </a:solidFill>
                <a:latin typeface="楷体_GB2312" pitchFamily="49" charset="-122"/>
              </a:rPr>
              <a:t>两级页表</a:t>
            </a:r>
            <a:r>
              <a:rPr lang="en-US" altLang="zh-CN" sz="2800">
                <a:latin typeface="楷体_GB2312" pitchFamily="49" charset="-122"/>
              </a:rPr>
              <a:t>(Two-Level Page Table)</a:t>
            </a:r>
            <a:r>
              <a:rPr lang="en-US" altLang="zh-CN" sz="2400">
                <a:latin typeface="楷体_GB2312" pitchFamily="49" charset="-122"/>
              </a:rPr>
              <a:t> 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762000" y="2895600"/>
            <a:ext cx="4014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逻辑地址结构可描述如下： </a:t>
            </a:r>
          </a:p>
        </p:txBody>
      </p:sp>
      <p:pic>
        <p:nvPicPr>
          <p:cNvPr id="58372" name="Picture 4" descr="未标题-1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5200"/>
            <a:ext cx="82962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1476375" y="5570538"/>
            <a:ext cx="555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楷体_GB2312" pitchFamily="49" charset="-122"/>
              </a:rPr>
              <a:t>逻辑地址</a:t>
            </a:r>
            <a:r>
              <a:rPr kumimoji="0" lang="en-US" altLang="zh-CN" sz="2400">
                <a:latin typeface="楷体_GB2312" pitchFamily="49" charset="-122"/>
              </a:rPr>
              <a:t>32</a:t>
            </a:r>
            <a:r>
              <a:rPr kumimoji="0" lang="zh-CN" altLang="en-US" sz="2400">
                <a:latin typeface="楷体_GB2312" pitchFamily="49" charset="-122"/>
              </a:rPr>
              <a:t>位，页面大小</a:t>
            </a:r>
            <a:r>
              <a:rPr kumimoji="0" lang="en-US" altLang="zh-CN" sz="2400">
                <a:latin typeface="楷体_GB2312" pitchFamily="49" charset="-122"/>
              </a:rPr>
              <a:t>4KB</a:t>
            </a:r>
            <a:r>
              <a:rPr kumimoji="0" lang="zh-CN" altLang="en-US" sz="2400">
                <a:latin typeface="楷体_GB2312" pitchFamily="49" charset="-122"/>
              </a:rPr>
              <a:t>，页表项</a:t>
            </a:r>
            <a:r>
              <a:rPr kumimoji="0" lang="en-US" altLang="zh-CN" sz="2400">
                <a:latin typeface="楷体_GB2312" pitchFamily="49" charset="-122"/>
              </a:rPr>
              <a:t>4B</a:t>
            </a:r>
          </a:p>
        </p:txBody>
      </p:sp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4.4  </a:t>
            </a:r>
            <a:r>
              <a:rPr lang="zh-CN" altLang="en-US">
                <a:solidFill>
                  <a:schemeClr val="bg1"/>
                </a:solidFill>
              </a:rPr>
              <a:t>基本分页存储管理方式</a:t>
            </a:r>
          </a:p>
        </p:txBody>
      </p:sp>
      <p:sp>
        <p:nvSpPr>
          <p:cNvPr id="58375" name="Text Box 8"/>
          <p:cNvSpPr txBox="1">
            <a:spLocks noChangeArrowheads="1"/>
          </p:cNvSpPr>
          <p:nvPr/>
        </p:nvSpPr>
        <p:spPr bwMode="auto">
          <a:xfrm>
            <a:off x="609600" y="1143000"/>
            <a:ext cx="3090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4.4.2 </a:t>
            </a:r>
            <a:r>
              <a:rPr lang="zh-CN" altLang="en-US" sz="2400"/>
              <a:t>地址的变换机构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9395" name="Line 4"/>
          <p:cNvSpPr>
            <a:spLocks noChangeShapeType="1"/>
          </p:cNvSpPr>
          <p:nvPr/>
        </p:nvSpPr>
        <p:spPr bwMode="auto">
          <a:xfrm flipH="1" flipV="1">
            <a:off x="1752600" y="3429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3719513" y="4038600"/>
            <a:ext cx="685800" cy="2057400"/>
          </a:xfrm>
          <a:prstGeom prst="rect">
            <a:avLst/>
          </a:prstGeom>
          <a:solidFill>
            <a:srgbClr val="AAAAA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9397" name="Text Box 6"/>
          <p:cNvSpPr txBox="1">
            <a:spLocks noChangeArrowheads="1"/>
          </p:cNvSpPr>
          <p:nvPr/>
        </p:nvSpPr>
        <p:spPr bwMode="auto">
          <a:xfrm>
            <a:off x="3962400" y="4800600"/>
            <a:ext cx="212725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241" tIns="34621" rIns="69241" bIns="34621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35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</a:br>
            <a: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</a:br>
            <a: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  <a:t>.</a:t>
            </a:r>
          </a:p>
        </p:txBody>
      </p:sp>
      <p:sp>
        <p:nvSpPr>
          <p:cNvPr id="59398" name="Text Box 7"/>
          <p:cNvSpPr txBox="1">
            <a:spLocks noChangeArrowheads="1"/>
          </p:cNvSpPr>
          <p:nvPr/>
        </p:nvSpPr>
        <p:spPr bwMode="auto">
          <a:xfrm>
            <a:off x="3962400" y="5638800"/>
            <a:ext cx="212725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241" tIns="34621" rIns="69241" bIns="34621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35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</a:br>
            <a: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</a:br>
            <a: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  <a:t>.</a:t>
            </a:r>
          </a:p>
        </p:txBody>
      </p:sp>
      <p:sp>
        <p:nvSpPr>
          <p:cNvPr id="59399" name="Rectangle 8"/>
          <p:cNvSpPr>
            <a:spLocks noChangeArrowheads="1"/>
          </p:cNvSpPr>
          <p:nvPr/>
        </p:nvSpPr>
        <p:spPr bwMode="auto">
          <a:xfrm>
            <a:off x="1749425" y="3429000"/>
            <a:ext cx="685800" cy="2057400"/>
          </a:xfrm>
          <a:prstGeom prst="rect">
            <a:avLst/>
          </a:prstGeom>
          <a:solidFill>
            <a:srgbClr val="AAAAA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9400" name="Line 9"/>
          <p:cNvSpPr>
            <a:spLocks noChangeShapeType="1"/>
          </p:cNvSpPr>
          <p:nvPr/>
        </p:nvSpPr>
        <p:spPr bwMode="auto">
          <a:xfrm flipH="1" flipV="1">
            <a:off x="3733800" y="4038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1" name="Rectangle 10"/>
          <p:cNvSpPr>
            <a:spLocks noChangeArrowheads="1"/>
          </p:cNvSpPr>
          <p:nvPr/>
        </p:nvSpPr>
        <p:spPr bwMode="auto">
          <a:xfrm>
            <a:off x="363538" y="2000250"/>
            <a:ext cx="1627187" cy="35718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 anchor="ctr">
            <a:flatTx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楷体_GB2312" pitchFamily="49" charset="-122"/>
              </a:rPr>
              <a:t>P1=10</a:t>
            </a:r>
            <a:r>
              <a:rPr kumimoji="0" lang="zh-CN" altLang="en-US" sz="2400">
                <a:latin typeface="楷体_GB2312" pitchFamily="49" charset="-122"/>
              </a:rPr>
              <a:t>位</a:t>
            </a:r>
          </a:p>
        </p:txBody>
      </p:sp>
      <p:sp>
        <p:nvSpPr>
          <p:cNvPr id="59402" name="Rectangle 11"/>
          <p:cNvSpPr>
            <a:spLocks noChangeArrowheads="1"/>
          </p:cNvSpPr>
          <p:nvPr/>
        </p:nvSpPr>
        <p:spPr bwMode="auto">
          <a:xfrm>
            <a:off x="1958975" y="2000250"/>
            <a:ext cx="1462088" cy="357188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楷体_GB2312" pitchFamily="49" charset="-122"/>
              </a:rPr>
              <a:t>P2=10</a:t>
            </a:r>
            <a:r>
              <a:rPr kumimoji="0" lang="zh-CN" altLang="en-US" sz="2400">
                <a:latin typeface="楷体_GB2312" pitchFamily="49" charset="-122"/>
              </a:rPr>
              <a:t>位</a:t>
            </a:r>
          </a:p>
        </p:txBody>
      </p:sp>
      <p:sp>
        <p:nvSpPr>
          <p:cNvPr id="59403" name="Rectangle 12"/>
          <p:cNvSpPr>
            <a:spLocks noChangeArrowheads="1"/>
          </p:cNvSpPr>
          <p:nvPr/>
        </p:nvSpPr>
        <p:spPr bwMode="auto">
          <a:xfrm>
            <a:off x="3411538" y="2000250"/>
            <a:ext cx="2114550" cy="357188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楷体_GB2312" pitchFamily="49" charset="-122"/>
              </a:rPr>
              <a:t>12</a:t>
            </a:r>
            <a:r>
              <a:rPr kumimoji="0" lang="zh-CN" altLang="en-US" sz="2400">
                <a:latin typeface="楷体_GB2312" pitchFamily="49" charset="-122"/>
              </a:rPr>
              <a:t>位</a:t>
            </a:r>
          </a:p>
        </p:txBody>
      </p:sp>
      <p:sp>
        <p:nvSpPr>
          <p:cNvPr id="59404" name="AutoShape 13"/>
          <p:cNvSpPr>
            <a:spLocks/>
          </p:cNvSpPr>
          <p:nvPr/>
        </p:nvSpPr>
        <p:spPr bwMode="auto">
          <a:xfrm rot="5400000">
            <a:off x="1836738" y="312738"/>
            <a:ext cx="119062" cy="3065462"/>
          </a:xfrm>
          <a:prstGeom prst="leftBrace">
            <a:avLst>
              <a:gd name="adj1" fmla="val 214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9405" name="AutoShape 14"/>
          <p:cNvSpPr>
            <a:spLocks/>
          </p:cNvSpPr>
          <p:nvPr/>
        </p:nvSpPr>
        <p:spPr bwMode="auto">
          <a:xfrm rot="5400000">
            <a:off x="4374357" y="840581"/>
            <a:ext cx="195262" cy="2085975"/>
          </a:xfrm>
          <a:prstGeom prst="leftBrace">
            <a:avLst>
              <a:gd name="adj1" fmla="val 890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9406" name="Rectangle 15"/>
          <p:cNvSpPr>
            <a:spLocks noChangeArrowheads="1"/>
          </p:cNvSpPr>
          <p:nvPr/>
        </p:nvSpPr>
        <p:spPr bwMode="auto">
          <a:xfrm>
            <a:off x="3556000" y="1428750"/>
            <a:ext cx="17145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Times" charset="0"/>
              </a:rPr>
              <a:t>位移</a:t>
            </a:r>
          </a:p>
        </p:txBody>
      </p:sp>
      <p:sp>
        <p:nvSpPr>
          <p:cNvPr id="59407" name="Rectangle 16"/>
          <p:cNvSpPr>
            <a:spLocks noChangeArrowheads="1"/>
          </p:cNvSpPr>
          <p:nvPr/>
        </p:nvSpPr>
        <p:spPr bwMode="auto">
          <a:xfrm>
            <a:off x="1016000" y="1428750"/>
            <a:ext cx="17145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Times" charset="0"/>
              </a:rPr>
              <a:t>页号</a:t>
            </a:r>
          </a:p>
        </p:txBody>
      </p:sp>
      <p:cxnSp>
        <p:nvCxnSpPr>
          <p:cNvPr id="59408" name="AutoShape 17"/>
          <p:cNvCxnSpPr>
            <a:cxnSpLocks noChangeShapeType="1"/>
            <a:stCxn id="59401" idx="2"/>
            <a:endCxn id="59415" idx="1"/>
          </p:cNvCxnSpPr>
          <p:nvPr/>
        </p:nvCxnSpPr>
        <p:spPr bwMode="auto">
          <a:xfrm rot="16200000" flipH="1">
            <a:off x="75406" y="3459957"/>
            <a:ext cx="2370137" cy="1651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9" name="Rectangle 18"/>
          <p:cNvSpPr>
            <a:spLocks noChangeArrowheads="1"/>
          </p:cNvSpPr>
          <p:nvPr/>
        </p:nvSpPr>
        <p:spPr bwMode="auto">
          <a:xfrm>
            <a:off x="1749425" y="3886200"/>
            <a:ext cx="633413" cy="357188"/>
          </a:xfrm>
          <a:prstGeom prst="rect">
            <a:avLst/>
          </a:prstGeom>
          <a:solidFill>
            <a:srgbClr val="00E1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E1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241" tIns="34621" rIns="69241" bIns="34621">
            <a:spAutoFit/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9410" name="Rectangle 19"/>
          <p:cNvSpPr>
            <a:spLocks noChangeArrowheads="1"/>
          </p:cNvSpPr>
          <p:nvPr/>
        </p:nvSpPr>
        <p:spPr bwMode="auto">
          <a:xfrm>
            <a:off x="1749425" y="3429000"/>
            <a:ext cx="633413" cy="357188"/>
          </a:xfrm>
          <a:prstGeom prst="rect">
            <a:avLst/>
          </a:prstGeom>
          <a:solidFill>
            <a:srgbClr val="00E1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E1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241" tIns="34621" rIns="69241" bIns="34621">
            <a:spAutoFit/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9411" name="Rectangle 20"/>
          <p:cNvSpPr>
            <a:spLocks noChangeArrowheads="1"/>
          </p:cNvSpPr>
          <p:nvPr/>
        </p:nvSpPr>
        <p:spPr bwMode="auto">
          <a:xfrm>
            <a:off x="1749425" y="4648200"/>
            <a:ext cx="633413" cy="35718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241" tIns="34621" rIns="69241" bIns="34621">
            <a:spAutoFit/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9412" name="Text Box 21"/>
          <p:cNvSpPr txBox="1">
            <a:spLocks noChangeArrowheads="1"/>
          </p:cNvSpPr>
          <p:nvPr/>
        </p:nvSpPr>
        <p:spPr bwMode="auto">
          <a:xfrm>
            <a:off x="1960563" y="4191000"/>
            <a:ext cx="212725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241" tIns="34621" rIns="69241" bIns="34621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35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</a:br>
            <a: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</a:br>
            <a: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  <a:t>.</a:t>
            </a:r>
          </a:p>
        </p:txBody>
      </p:sp>
      <p:sp>
        <p:nvSpPr>
          <p:cNvPr id="59413" name="Text Box 22"/>
          <p:cNvSpPr txBox="1">
            <a:spLocks noChangeArrowheads="1"/>
          </p:cNvSpPr>
          <p:nvPr/>
        </p:nvSpPr>
        <p:spPr bwMode="auto">
          <a:xfrm>
            <a:off x="1492250" y="3367088"/>
            <a:ext cx="2921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241" tIns="34621" rIns="69241" bIns="34621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Times" charset="0"/>
                <a:ea typeface="宋体" charset="-122"/>
              </a:rPr>
              <a:t>0</a:t>
            </a:r>
          </a:p>
        </p:txBody>
      </p:sp>
      <p:sp>
        <p:nvSpPr>
          <p:cNvPr id="59414" name="Text Box 23"/>
          <p:cNvSpPr txBox="1">
            <a:spLocks noChangeArrowheads="1"/>
          </p:cNvSpPr>
          <p:nvPr/>
        </p:nvSpPr>
        <p:spPr bwMode="auto">
          <a:xfrm>
            <a:off x="1492250" y="3824288"/>
            <a:ext cx="2921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241" tIns="34621" rIns="69241" bIns="34621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Times" charset="0"/>
                <a:ea typeface="宋体" charset="-122"/>
              </a:rPr>
              <a:t>1</a:t>
            </a:r>
          </a:p>
        </p:txBody>
      </p:sp>
      <p:sp>
        <p:nvSpPr>
          <p:cNvPr id="59415" name="Text Box 24"/>
          <p:cNvSpPr txBox="1">
            <a:spLocks noChangeArrowheads="1"/>
          </p:cNvSpPr>
          <p:nvPr/>
        </p:nvSpPr>
        <p:spPr bwMode="auto">
          <a:xfrm>
            <a:off x="1343025" y="4510088"/>
            <a:ext cx="411163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241" tIns="34621" rIns="69241" bIns="34621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Times" charset="0"/>
                <a:ea typeface="宋体" charset="-122"/>
              </a:rPr>
              <a:t>p</a:t>
            </a:r>
            <a:r>
              <a:rPr kumimoji="0" lang="en-US" altLang="zh-CN" sz="2400" baseline="-25000">
                <a:latin typeface="Times" charset="0"/>
                <a:ea typeface="宋体" charset="-122"/>
              </a:rPr>
              <a:t>1</a:t>
            </a:r>
          </a:p>
        </p:txBody>
      </p:sp>
      <p:sp>
        <p:nvSpPr>
          <p:cNvPr id="59416" name="Text Box 25"/>
          <p:cNvSpPr txBox="1">
            <a:spLocks noChangeArrowheads="1"/>
          </p:cNvSpPr>
          <p:nvPr/>
        </p:nvSpPr>
        <p:spPr bwMode="auto">
          <a:xfrm>
            <a:off x="1960563" y="5029200"/>
            <a:ext cx="212725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241" tIns="34621" rIns="69241" bIns="34621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35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</a:br>
            <a: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</a:br>
            <a: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  <a:t>.</a:t>
            </a:r>
          </a:p>
        </p:txBody>
      </p:sp>
      <p:sp>
        <p:nvSpPr>
          <p:cNvPr id="59417" name="Rectangle 26"/>
          <p:cNvSpPr>
            <a:spLocks noChangeArrowheads="1"/>
          </p:cNvSpPr>
          <p:nvPr/>
        </p:nvSpPr>
        <p:spPr bwMode="auto">
          <a:xfrm>
            <a:off x="3719513" y="4071938"/>
            <a:ext cx="633412" cy="357187"/>
          </a:xfrm>
          <a:prstGeom prst="rect">
            <a:avLst/>
          </a:prstGeom>
          <a:solidFill>
            <a:srgbClr val="82293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2293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241" tIns="34621" rIns="69241" bIns="34621">
            <a:spAutoFit/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9418" name="Rectangle 27"/>
          <p:cNvSpPr>
            <a:spLocks noChangeArrowheads="1"/>
          </p:cNvSpPr>
          <p:nvPr/>
        </p:nvSpPr>
        <p:spPr bwMode="auto">
          <a:xfrm>
            <a:off x="3719513" y="4495800"/>
            <a:ext cx="633412" cy="357188"/>
          </a:xfrm>
          <a:prstGeom prst="rect">
            <a:avLst/>
          </a:prstGeom>
          <a:solidFill>
            <a:srgbClr val="82293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2293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241" tIns="34621" rIns="69241" bIns="34621">
            <a:spAutoFit/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9419" name="Rectangle 28"/>
          <p:cNvSpPr>
            <a:spLocks noChangeArrowheads="1"/>
          </p:cNvSpPr>
          <p:nvPr/>
        </p:nvSpPr>
        <p:spPr bwMode="auto">
          <a:xfrm>
            <a:off x="3719513" y="5257800"/>
            <a:ext cx="633412" cy="357188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241" tIns="34621" rIns="69241" bIns="34621">
            <a:spAutoFit/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9420" name="Text Box 29"/>
          <p:cNvSpPr txBox="1">
            <a:spLocks noChangeArrowheads="1"/>
          </p:cNvSpPr>
          <p:nvPr/>
        </p:nvSpPr>
        <p:spPr bwMode="auto">
          <a:xfrm>
            <a:off x="3416300" y="4010025"/>
            <a:ext cx="2921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241" tIns="34621" rIns="69241" bIns="34621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Times" charset="0"/>
                <a:ea typeface="宋体" charset="-122"/>
              </a:rPr>
              <a:t>0</a:t>
            </a:r>
          </a:p>
        </p:txBody>
      </p:sp>
      <p:sp>
        <p:nvSpPr>
          <p:cNvPr id="59421" name="Text Box 30"/>
          <p:cNvSpPr txBox="1">
            <a:spLocks noChangeArrowheads="1"/>
          </p:cNvSpPr>
          <p:nvPr/>
        </p:nvSpPr>
        <p:spPr bwMode="auto">
          <a:xfrm>
            <a:off x="3416300" y="4367213"/>
            <a:ext cx="2921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241" tIns="34621" rIns="69241" bIns="34621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Times" charset="0"/>
                <a:ea typeface="宋体" charset="-122"/>
              </a:rPr>
              <a:t>1</a:t>
            </a:r>
          </a:p>
        </p:txBody>
      </p:sp>
      <p:sp>
        <p:nvSpPr>
          <p:cNvPr id="59422" name="Text Box 31"/>
          <p:cNvSpPr txBox="1">
            <a:spLocks noChangeArrowheads="1"/>
          </p:cNvSpPr>
          <p:nvPr/>
        </p:nvSpPr>
        <p:spPr bwMode="auto">
          <a:xfrm>
            <a:off x="3302000" y="5153025"/>
            <a:ext cx="411163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241" tIns="34621" rIns="69241" bIns="34621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Times" charset="0"/>
                <a:ea typeface="宋体" charset="-122"/>
              </a:rPr>
              <a:t>p</a:t>
            </a:r>
            <a:r>
              <a:rPr kumimoji="0" lang="en-US" altLang="zh-CN" sz="2400" baseline="-25000">
                <a:latin typeface="Times" charset="0"/>
                <a:ea typeface="宋体" charset="-122"/>
              </a:rPr>
              <a:t>2</a:t>
            </a:r>
          </a:p>
        </p:txBody>
      </p:sp>
      <p:cxnSp>
        <p:nvCxnSpPr>
          <p:cNvPr id="59423" name="AutoShape 32"/>
          <p:cNvCxnSpPr>
            <a:cxnSpLocks noChangeShapeType="1"/>
            <a:stCxn id="59402" idx="2"/>
            <a:endCxn id="59422" idx="1"/>
          </p:cNvCxnSpPr>
          <p:nvPr/>
        </p:nvCxnSpPr>
        <p:spPr bwMode="auto">
          <a:xfrm rot="16200000" flipH="1">
            <a:off x="1489869" y="3558382"/>
            <a:ext cx="3013075" cy="611187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24" name="Rectangle 33"/>
          <p:cNvSpPr>
            <a:spLocks noChangeArrowheads="1"/>
          </p:cNvSpPr>
          <p:nvPr/>
        </p:nvSpPr>
        <p:spPr bwMode="auto">
          <a:xfrm>
            <a:off x="4354513" y="3429000"/>
            <a:ext cx="1233487" cy="357188"/>
          </a:xfrm>
          <a:prstGeom prst="rect">
            <a:avLst/>
          </a:prstGeom>
          <a:solidFill>
            <a:srgbClr val="82293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2293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bg1"/>
                </a:solidFill>
                <a:latin typeface="Times" charset="0"/>
                <a:ea typeface="宋体" charset="-122"/>
              </a:rPr>
              <a:t>19</a:t>
            </a:r>
          </a:p>
        </p:txBody>
      </p:sp>
      <p:cxnSp>
        <p:nvCxnSpPr>
          <p:cNvPr id="59425" name="AutoShape 34"/>
          <p:cNvCxnSpPr>
            <a:cxnSpLocks noChangeShapeType="1"/>
            <a:stCxn id="59419" idx="3"/>
            <a:endCxn id="59424" idx="2"/>
          </p:cNvCxnSpPr>
          <p:nvPr/>
        </p:nvCxnSpPr>
        <p:spPr bwMode="auto">
          <a:xfrm flipV="1">
            <a:off x="4352925" y="3786188"/>
            <a:ext cx="619125" cy="16510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26" name="AutoShape 35"/>
          <p:cNvCxnSpPr>
            <a:cxnSpLocks noChangeShapeType="1"/>
            <a:stCxn id="59403" idx="2"/>
            <a:endCxn id="59440" idx="0"/>
          </p:cNvCxnSpPr>
          <p:nvPr/>
        </p:nvCxnSpPr>
        <p:spPr bwMode="auto">
          <a:xfrm rot="16200000" flipH="1">
            <a:off x="4746626" y="2079625"/>
            <a:ext cx="1071562" cy="1627187"/>
          </a:xfrm>
          <a:prstGeom prst="bentConnector3">
            <a:avLst>
              <a:gd name="adj1" fmla="val 49926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27" name="Rectangle 36"/>
          <p:cNvSpPr>
            <a:spLocks noChangeArrowheads="1"/>
          </p:cNvSpPr>
          <p:nvPr/>
        </p:nvSpPr>
        <p:spPr bwMode="auto">
          <a:xfrm>
            <a:off x="4281488" y="3071813"/>
            <a:ext cx="1741487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 b="0">
                <a:latin typeface="Times" charset="0"/>
              </a:rPr>
              <a:t>物理地址</a:t>
            </a:r>
          </a:p>
        </p:txBody>
      </p:sp>
      <p:sp>
        <p:nvSpPr>
          <p:cNvPr id="59428" name="Text Box 37"/>
          <p:cNvSpPr txBox="1">
            <a:spLocks noChangeArrowheads="1"/>
          </p:cNvSpPr>
          <p:nvPr/>
        </p:nvSpPr>
        <p:spPr bwMode="auto">
          <a:xfrm>
            <a:off x="1219200" y="5410200"/>
            <a:ext cx="1524000" cy="154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93" tIns="43247" rIns="86493" bIns="43247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Times" charset="0"/>
              </a:rPr>
              <a:t>一级页表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Times" charset="0"/>
              </a:rPr>
              <a:t>（存放在一级页表寄存器）</a:t>
            </a:r>
          </a:p>
        </p:txBody>
      </p:sp>
      <p:sp>
        <p:nvSpPr>
          <p:cNvPr id="59429" name="Text Box 38"/>
          <p:cNvSpPr txBox="1">
            <a:spLocks noChangeArrowheads="1"/>
          </p:cNvSpPr>
          <p:nvPr/>
        </p:nvSpPr>
        <p:spPr bwMode="auto">
          <a:xfrm>
            <a:off x="3352800" y="6096000"/>
            <a:ext cx="13970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Times" charset="0"/>
              </a:rPr>
              <a:t>二级页表</a:t>
            </a:r>
          </a:p>
        </p:txBody>
      </p:sp>
      <p:sp>
        <p:nvSpPr>
          <p:cNvPr id="59430" name="Text Box 39"/>
          <p:cNvSpPr txBox="1">
            <a:spLocks noChangeArrowheads="1"/>
          </p:cNvSpPr>
          <p:nvPr/>
        </p:nvSpPr>
        <p:spPr bwMode="auto">
          <a:xfrm>
            <a:off x="7620000" y="5257800"/>
            <a:ext cx="7842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Times" charset="0"/>
              </a:rPr>
              <a:t>内存</a:t>
            </a:r>
          </a:p>
        </p:txBody>
      </p:sp>
      <p:sp>
        <p:nvSpPr>
          <p:cNvPr id="59431" name="Rectangle 40"/>
          <p:cNvSpPr>
            <a:spLocks noChangeArrowheads="1"/>
          </p:cNvSpPr>
          <p:nvPr/>
        </p:nvSpPr>
        <p:spPr bwMode="auto">
          <a:xfrm>
            <a:off x="7467600" y="2743200"/>
            <a:ext cx="982663" cy="2471738"/>
          </a:xfrm>
          <a:prstGeom prst="rect">
            <a:avLst/>
          </a:prstGeom>
          <a:solidFill>
            <a:srgbClr val="AAAAA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9432" name="Rectangle 41"/>
          <p:cNvSpPr>
            <a:spLocks noChangeArrowheads="1"/>
          </p:cNvSpPr>
          <p:nvPr/>
        </p:nvSpPr>
        <p:spPr bwMode="auto">
          <a:xfrm>
            <a:off x="7467600" y="2786063"/>
            <a:ext cx="938213" cy="357187"/>
          </a:xfrm>
          <a:prstGeom prst="rect">
            <a:avLst/>
          </a:prstGeom>
          <a:solidFill>
            <a:srgbClr val="5151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151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9433" name="Rectangle 42"/>
          <p:cNvSpPr>
            <a:spLocks noChangeArrowheads="1"/>
          </p:cNvSpPr>
          <p:nvPr/>
        </p:nvSpPr>
        <p:spPr bwMode="auto">
          <a:xfrm>
            <a:off x="7467600" y="3200400"/>
            <a:ext cx="938213" cy="357188"/>
          </a:xfrm>
          <a:prstGeom prst="rect">
            <a:avLst/>
          </a:prstGeom>
          <a:solidFill>
            <a:srgbClr val="5151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151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9434" name="Rectangle 43"/>
          <p:cNvSpPr>
            <a:spLocks noChangeArrowheads="1"/>
          </p:cNvSpPr>
          <p:nvPr/>
        </p:nvSpPr>
        <p:spPr bwMode="auto">
          <a:xfrm>
            <a:off x="7467600" y="4267200"/>
            <a:ext cx="938213" cy="357188"/>
          </a:xfrm>
          <a:prstGeom prst="rect">
            <a:avLst/>
          </a:prstGeom>
          <a:solidFill>
            <a:srgbClr val="478E9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478E9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59435" name="Text Box 44"/>
          <p:cNvSpPr txBox="1">
            <a:spLocks noChangeArrowheads="1"/>
          </p:cNvSpPr>
          <p:nvPr/>
        </p:nvSpPr>
        <p:spPr bwMode="auto">
          <a:xfrm>
            <a:off x="7185025" y="2786063"/>
            <a:ext cx="2921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 b="0">
                <a:latin typeface="Times" charset="0"/>
                <a:ea typeface="宋体" charset="-122"/>
              </a:rPr>
              <a:t>0</a:t>
            </a:r>
          </a:p>
        </p:txBody>
      </p:sp>
      <p:sp>
        <p:nvSpPr>
          <p:cNvPr id="59436" name="Text Box 45"/>
          <p:cNvSpPr txBox="1">
            <a:spLocks noChangeArrowheads="1"/>
          </p:cNvSpPr>
          <p:nvPr/>
        </p:nvSpPr>
        <p:spPr bwMode="auto">
          <a:xfrm>
            <a:off x="7185025" y="3143250"/>
            <a:ext cx="2921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900" b="0">
                <a:latin typeface="Times" charset="0"/>
                <a:ea typeface="宋体" charset="-122"/>
              </a:rPr>
              <a:t>1</a:t>
            </a:r>
          </a:p>
        </p:txBody>
      </p:sp>
      <p:sp>
        <p:nvSpPr>
          <p:cNvPr id="59437" name="Text Box 46"/>
          <p:cNvSpPr txBox="1">
            <a:spLocks noChangeArrowheads="1"/>
          </p:cNvSpPr>
          <p:nvPr/>
        </p:nvSpPr>
        <p:spPr bwMode="auto">
          <a:xfrm>
            <a:off x="6530975" y="2143125"/>
            <a:ext cx="12033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900">
                <a:latin typeface="Times" charset="0"/>
                <a:ea typeface="宋体" charset="-122"/>
              </a:rPr>
              <a:t> 物理页面</a:t>
            </a:r>
          </a:p>
        </p:txBody>
      </p:sp>
      <p:cxnSp>
        <p:nvCxnSpPr>
          <p:cNvPr id="59438" name="AutoShape 47"/>
          <p:cNvCxnSpPr>
            <a:cxnSpLocks noChangeShapeType="1"/>
            <a:stCxn id="59440" idx="3"/>
            <a:endCxn id="59434" idx="1"/>
          </p:cNvCxnSpPr>
          <p:nvPr/>
        </p:nvCxnSpPr>
        <p:spPr bwMode="auto">
          <a:xfrm>
            <a:off x="6604000" y="3608388"/>
            <a:ext cx="863600" cy="8382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39" name="AutoShape 48"/>
          <p:cNvCxnSpPr>
            <a:cxnSpLocks noChangeShapeType="1"/>
            <a:stCxn id="59411" idx="3"/>
            <a:endCxn id="59400" idx="1"/>
          </p:cNvCxnSpPr>
          <p:nvPr/>
        </p:nvCxnSpPr>
        <p:spPr bwMode="auto">
          <a:xfrm flipV="1">
            <a:off x="2382838" y="4038600"/>
            <a:ext cx="1350962" cy="788988"/>
          </a:xfrm>
          <a:prstGeom prst="bentConnector4">
            <a:avLst>
              <a:gd name="adj1" fmla="val 49940"/>
              <a:gd name="adj2" fmla="val 100199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40" name="Rectangle 49"/>
          <p:cNvSpPr>
            <a:spLocks noChangeArrowheads="1"/>
          </p:cNvSpPr>
          <p:nvPr/>
        </p:nvSpPr>
        <p:spPr bwMode="auto">
          <a:xfrm>
            <a:off x="5588000" y="3429000"/>
            <a:ext cx="1016000" cy="357188"/>
          </a:xfrm>
          <a:prstGeom prst="rect">
            <a:avLst/>
          </a:prstGeom>
          <a:solidFill>
            <a:srgbClr val="478E9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478E9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bg1"/>
                </a:solidFill>
                <a:latin typeface="Times" charset="0"/>
                <a:ea typeface="宋体" charset="-122"/>
              </a:rPr>
              <a:t>13</a:t>
            </a:r>
          </a:p>
        </p:txBody>
      </p:sp>
      <p:sp>
        <p:nvSpPr>
          <p:cNvPr id="59441" name="Rectangle 50"/>
          <p:cNvSpPr>
            <a:spLocks noChangeArrowheads="1"/>
          </p:cNvSpPr>
          <p:nvPr/>
        </p:nvSpPr>
        <p:spPr bwMode="auto">
          <a:xfrm>
            <a:off x="152400" y="3048000"/>
            <a:ext cx="838200" cy="1524000"/>
          </a:xfrm>
          <a:prstGeom prst="rect">
            <a:avLst/>
          </a:prstGeom>
          <a:solidFill>
            <a:srgbClr val="97631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7631B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Times New Roman" pitchFamily="18" charset="0"/>
              </a:rPr>
              <a:t>一级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Times New Roman" pitchFamily="18" charset="0"/>
              </a:rPr>
              <a:t>页表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Times New Roman" pitchFamily="18" charset="0"/>
              </a:rPr>
              <a:t>起始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Times New Roman" pitchFamily="18" charset="0"/>
              </a:rPr>
              <a:t>地址</a:t>
            </a:r>
          </a:p>
        </p:txBody>
      </p:sp>
      <p:sp>
        <p:nvSpPr>
          <p:cNvPr id="59442" name="Text Box 51"/>
          <p:cNvSpPr txBox="1">
            <a:spLocks noChangeArrowheads="1"/>
          </p:cNvSpPr>
          <p:nvPr/>
        </p:nvSpPr>
        <p:spPr bwMode="auto">
          <a:xfrm>
            <a:off x="7848600" y="4724400"/>
            <a:ext cx="212725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241" tIns="34621" rIns="69241" bIns="34621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35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</a:br>
            <a: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</a:br>
            <a: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  <a:t>.</a:t>
            </a:r>
          </a:p>
        </p:txBody>
      </p:sp>
      <p:sp>
        <p:nvSpPr>
          <p:cNvPr id="59443" name="Text Box 52"/>
          <p:cNvSpPr txBox="1">
            <a:spLocks noChangeArrowheads="1"/>
          </p:cNvSpPr>
          <p:nvPr/>
        </p:nvSpPr>
        <p:spPr bwMode="auto">
          <a:xfrm>
            <a:off x="7848600" y="3733800"/>
            <a:ext cx="212725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241" tIns="34621" rIns="69241" bIns="34621">
            <a:spAutoFit/>
          </a:bodyPr>
          <a:lstStyle>
            <a:lvl1pPr defTabSz="865188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defTabSz="865188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defTabSz="865188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defTabSz="865188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>
              <a:lnSpc>
                <a:spcPct val="35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</a:br>
            <a: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  <a:t>.</a:t>
            </a:r>
            <a:b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</a:br>
            <a:r>
              <a:rPr kumimoji="0" lang="en-US" altLang="zh-CN" sz="2300">
                <a:solidFill>
                  <a:srgbClr val="222222"/>
                </a:solidFill>
                <a:latin typeface="Times" charset="0"/>
                <a:ea typeface="宋体" charset="-122"/>
              </a:rPr>
              <a:t>.</a:t>
            </a:r>
          </a:p>
        </p:txBody>
      </p:sp>
      <p:cxnSp>
        <p:nvCxnSpPr>
          <p:cNvPr id="59444" name="AutoShape 53"/>
          <p:cNvCxnSpPr>
            <a:cxnSpLocks noChangeShapeType="1"/>
            <a:stCxn id="59441" idx="3"/>
            <a:endCxn id="59395" idx="1"/>
          </p:cNvCxnSpPr>
          <p:nvPr/>
        </p:nvCxnSpPr>
        <p:spPr bwMode="auto">
          <a:xfrm flipV="1">
            <a:off x="990600" y="3429000"/>
            <a:ext cx="762000" cy="381000"/>
          </a:xfrm>
          <a:prstGeom prst="bentConnector4">
            <a:avLst>
              <a:gd name="adj1" fmla="val 50000"/>
              <a:gd name="adj2" fmla="val 160000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743200"/>
            <a:ext cx="8229600" cy="28194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对于</a:t>
            </a:r>
            <a:r>
              <a:rPr lang="en-US" altLang="zh-CN" sz="2400" smtClean="0"/>
              <a:t>64</a:t>
            </a:r>
            <a:r>
              <a:rPr lang="zh-CN" altLang="en-US" sz="2400" smtClean="0"/>
              <a:t>位机器，页面大小</a:t>
            </a:r>
            <a:r>
              <a:rPr lang="en-US" altLang="zh-CN" sz="2400" smtClean="0"/>
              <a:t>4KB</a:t>
            </a:r>
            <a:r>
              <a:rPr lang="zh-CN" altLang="en-US" sz="2400" smtClean="0"/>
              <a:t>，页表项</a:t>
            </a:r>
            <a:r>
              <a:rPr lang="en-US" altLang="zh-CN" sz="2400" smtClean="0"/>
              <a:t>4B</a:t>
            </a:r>
            <a:r>
              <a:rPr lang="zh-CN" altLang="en-US" sz="2400" smtClean="0"/>
              <a:t>，页表占用内存大小可达到多少？</a:t>
            </a:r>
          </a:p>
          <a:p>
            <a:pPr eaLnBrk="1" hangingPunct="1"/>
            <a:r>
              <a:rPr lang="zh-CN" altLang="en-US" sz="2400" smtClean="0"/>
              <a:t>如何解决？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——</a:t>
            </a:r>
            <a:r>
              <a:rPr lang="zh-CN" altLang="en-US" sz="2400" smtClean="0"/>
              <a:t>采用多级页表</a:t>
            </a:r>
          </a:p>
          <a:p>
            <a:pPr eaLnBrk="1" hangingPunct="1"/>
            <a:r>
              <a:rPr lang="zh-CN" altLang="en-US" sz="2400" smtClean="0"/>
              <a:t>采用多少级页表可以让最外层页表只占一页？</a:t>
            </a:r>
          </a:p>
        </p:txBody>
      </p:sp>
      <p:sp>
        <p:nvSpPr>
          <p:cNvPr id="60419" name="Rectangle 5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4.4  </a:t>
            </a:r>
            <a:r>
              <a:rPr lang="zh-CN" altLang="en-US">
                <a:solidFill>
                  <a:schemeClr val="bg1"/>
                </a:solidFill>
              </a:rPr>
              <a:t>基本分页存储管理方式</a:t>
            </a:r>
          </a:p>
        </p:txBody>
      </p:sp>
      <p:sp>
        <p:nvSpPr>
          <p:cNvPr id="60420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3090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4.4.3 </a:t>
            </a:r>
            <a:r>
              <a:rPr lang="zh-CN" altLang="en-US" sz="2400"/>
              <a:t>两级和多级页表</a:t>
            </a:r>
          </a:p>
        </p:txBody>
      </p:sp>
      <p:sp>
        <p:nvSpPr>
          <p:cNvPr id="60421" name="Text Box 7"/>
          <p:cNvSpPr txBox="1">
            <a:spLocks noChangeArrowheads="1"/>
          </p:cNvSpPr>
          <p:nvPr/>
        </p:nvSpPr>
        <p:spPr bwMode="auto">
          <a:xfrm>
            <a:off x="669925" y="1836738"/>
            <a:ext cx="18716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2. </a:t>
            </a:r>
            <a:r>
              <a:rPr lang="zh-CN" altLang="en-US" sz="2400">
                <a:latin typeface="楷体_GB2312" pitchFamily="49" charset="-122"/>
              </a:rPr>
              <a:t>多级页表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4.5 </a:t>
            </a:r>
            <a:r>
              <a:rPr lang="zh-CN" altLang="en-US" sz="3200" smtClean="0"/>
              <a:t>基本分段存储管理方式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43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引入分段存储管理方式， 主要是为了</a:t>
            </a:r>
            <a:r>
              <a:rPr lang="zh-CN" altLang="en-US" sz="2400" smtClean="0">
                <a:solidFill>
                  <a:srgbClr val="3333CC"/>
                </a:solidFill>
              </a:rPr>
              <a:t>满足用户和程序员的下述一系列需要</a:t>
            </a:r>
            <a:r>
              <a:rPr lang="zh-CN" altLang="en-US" sz="2400" smtClean="0"/>
              <a:t>：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      </a:t>
            </a:r>
            <a:r>
              <a:rPr lang="en-US" altLang="zh-CN" sz="2400" smtClean="0"/>
              <a:t>1) </a:t>
            </a:r>
            <a:r>
              <a:rPr lang="zh-CN" altLang="en-US" sz="2400" smtClean="0"/>
              <a:t>方便编程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      </a:t>
            </a:r>
            <a:r>
              <a:rPr lang="en-US" altLang="zh-CN" sz="2400" smtClean="0"/>
              <a:t>2) </a:t>
            </a:r>
            <a:r>
              <a:rPr lang="zh-CN" altLang="en-US" sz="2400" smtClean="0"/>
              <a:t>信息共享 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      </a:t>
            </a:r>
            <a:r>
              <a:rPr lang="en-US" altLang="zh-CN" sz="2400" smtClean="0"/>
              <a:t>3) </a:t>
            </a:r>
            <a:r>
              <a:rPr lang="zh-CN" altLang="en-US" sz="2400" smtClean="0"/>
              <a:t>信息保护 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      </a:t>
            </a:r>
            <a:r>
              <a:rPr lang="en-US" altLang="zh-CN" sz="2400" smtClean="0"/>
              <a:t>4) </a:t>
            </a:r>
            <a:r>
              <a:rPr lang="zh-CN" altLang="en-US" sz="2400" smtClean="0"/>
              <a:t>动态增长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      </a:t>
            </a:r>
            <a:r>
              <a:rPr lang="en-US" altLang="zh-CN" sz="2400" smtClean="0"/>
              <a:t>5) </a:t>
            </a:r>
            <a:r>
              <a:rPr lang="zh-CN" altLang="en-US" sz="2400" smtClean="0"/>
              <a:t>动态链接 </a:t>
            </a:r>
          </a:p>
          <a:p>
            <a:pPr eaLnBrk="1" hangingPunct="1">
              <a:buFontTx/>
              <a:buNone/>
            </a:pPr>
            <a:endParaRPr lang="en-US" altLang="zh-CN" sz="2400" smtClean="0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431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4.5.1 </a:t>
            </a:r>
            <a:r>
              <a:rPr lang="zh-CN" altLang="en-US" sz="2400"/>
              <a:t>分段存储管理方式的引入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7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3"/>
          <p:cNvSpPr txBox="1">
            <a:spLocks noChangeArrowheads="1"/>
          </p:cNvSpPr>
          <p:nvPr/>
        </p:nvSpPr>
        <p:spPr bwMode="auto">
          <a:xfrm>
            <a:off x="1143000" y="1655763"/>
            <a:ext cx="1412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1. </a:t>
            </a:r>
            <a:r>
              <a:rPr lang="zh-CN" altLang="en-US" sz="2400">
                <a:latin typeface="楷体_GB2312" pitchFamily="49" charset="-122"/>
              </a:rPr>
              <a:t>分段 </a:t>
            </a: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1158875" y="2370138"/>
            <a:ext cx="493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分段地址中的地址具有如下结构： </a:t>
            </a:r>
          </a:p>
        </p:txBody>
      </p:sp>
      <p:graphicFrame>
        <p:nvGraphicFramePr>
          <p:cNvPr id="571397" name="Group 5"/>
          <p:cNvGraphicFramePr>
            <a:graphicFrameLocks noGrp="1"/>
          </p:cNvGraphicFramePr>
          <p:nvPr/>
        </p:nvGraphicFramePr>
        <p:xfrm>
          <a:off x="1616075" y="3141663"/>
          <a:ext cx="6096000" cy="746125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746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段号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段内地址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476" name="Text Box 13"/>
          <p:cNvSpPr txBox="1">
            <a:spLocks noChangeArrowheads="1"/>
          </p:cNvSpPr>
          <p:nvPr/>
        </p:nvSpPr>
        <p:spPr bwMode="auto">
          <a:xfrm>
            <a:off x="1828800" y="4173538"/>
            <a:ext cx="589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宋体" charset="-122"/>
              </a:rPr>
              <a:t>31                           16    15                              0</a:t>
            </a:r>
          </a:p>
        </p:txBody>
      </p:sp>
      <p:sp>
        <p:nvSpPr>
          <p:cNvPr id="571406" name="Text Box 14"/>
          <p:cNvSpPr txBox="1">
            <a:spLocks noChangeArrowheads="1"/>
          </p:cNvSpPr>
          <p:nvPr/>
        </p:nvSpPr>
        <p:spPr bwMode="auto">
          <a:xfrm>
            <a:off x="163513" y="4778375"/>
            <a:ext cx="907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楷体_GB2312" pitchFamily="49" charset="-122"/>
              </a:rPr>
              <a:t>1.</a:t>
            </a:r>
            <a:r>
              <a:rPr kumimoji="0" lang="zh-CN" altLang="en-US" sz="2400">
                <a:latin typeface="楷体_GB2312" pitchFamily="49" charset="-122"/>
              </a:rPr>
              <a:t>该地址最多允许一个进程有多少个段？每个段最大长度是多少？</a:t>
            </a:r>
          </a:p>
        </p:txBody>
      </p:sp>
      <p:sp>
        <p:nvSpPr>
          <p:cNvPr id="571407" name="Text Box 15"/>
          <p:cNvSpPr txBox="1">
            <a:spLocks noChangeArrowheads="1"/>
          </p:cNvSpPr>
          <p:nvPr/>
        </p:nvSpPr>
        <p:spPr bwMode="auto">
          <a:xfrm>
            <a:off x="179388" y="5329238"/>
            <a:ext cx="4475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楷体_GB2312" pitchFamily="49" charset="-122"/>
              </a:rPr>
              <a:t>2.</a:t>
            </a:r>
            <a:r>
              <a:rPr kumimoji="0" lang="zh-CN" altLang="en-US" sz="2400">
                <a:latin typeface="楷体_GB2312" pitchFamily="49" charset="-122"/>
              </a:rPr>
              <a:t>注意：逻辑地址空间是二维的</a:t>
            </a:r>
          </a:p>
        </p:txBody>
      </p:sp>
      <p:sp>
        <p:nvSpPr>
          <p:cNvPr id="571408" name="Text Box 16"/>
          <p:cNvSpPr txBox="1">
            <a:spLocks noChangeArrowheads="1"/>
          </p:cNvSpPr>
          <p:nvPr/>
        </p:nvSpPr>
        <p:spPr bwMode="auto">
          <a:xfrm>
            <a:off x="179388" y="5905500"/>
            <a:ext cx="539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楷体_GB2312" pitchFamily="49" charset="-122"/>
              </a:rPr>
              <a:t>3.</a:t>
            </a:r>
            <a:r>
              <a:rPr kumimoji="0" lang="zh-CN" altLang="en-US" sz="2400">
                <a:latin typeface="楷体_GB2312" pitchFamily="49" charset="-122"/>
              </a:rPr>
              <a:t>分段方式已得到许多编译程序的支持</a:t>
            </a:r>
          </a:p>
        </p:txBody>
      </p:sp>
      <p:sp>
        <p:nvSpPr>
          <p:cNvPr id="62480" name="Rectangle 17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4.5 </a:t>
            </a:r>
            <a:r>
              <a:rPr kumimoji="0" lang="zh-CN" altLang="en-US">
                <a:solidFill>
                  <a:schemeClr val="bg1"/>
                </a:solidFill>
              </a:rPr>
              <a:t>基本分段存储管理方式</a:t>
            </a:r>
          </a:p>
        </p:txBody>
      </p:sp>
      <p:sp>
        <p:nvSpPr>
          <p:cNvPr id="62481" name="Text Box 18"/>
          <p:cNvSpPr txBox="1">
            <a:spLocks noChangeArrowheads="1"/>
          </p:cNvSpPr>
          <p:nvPr/>
        </p:nvSpPr>
        <p:spPr bwMode="auto">
          <a:xfrm>
            <a:off x="533400" y="990600"/>
            <a:ext cx="3703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4.5.2 </a:t>
            </a:r>
            <a:r>
              <a:rPr lang="zh-CN" altLang="en-US" sz="2400"/>
              <a:t>分段系统的基本原理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1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1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1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1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1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1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06" grpId="0"/>
      <p:bldP spid="571407" grpId="0"/>
      <p:bldP spid="57140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2411413" y="6072188"/>
            <a:ext cx="4632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4-17 </a:t>
            </a:r>
            <a:r>
              <a:rPr lang="zh-CN" altLang="en-US" sz="2400">
                <a:latin typeface="楷体_GB2312" pitchFamily="49" charset="-122"/>
              </a:rPr>
              <a:t>利用段表实现地址映射 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0" y="609600"/>
          <a:ext cx="9144000" cy="570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Visio" r:id="rId4" imgW="3451860" imgH="2156460" progId="Visio.Drawing.11">
                  <p:embed/>
                </p:oleObj>
              </mc:Choice>
              <mc:Fallback>
                <p:oleObj name="Visio" r:id="rId4" imgW="3451860" imgH="215646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09600"/>
                        <a:ext cx="9144000" cy="570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492500" y="579438"/>
            <a:ext cx="1412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2. </a:t>
            </a:r>
            <a:r>
              <a:rPr lang="zh-CN" altLang="en-US" sz="2400">
                <a:latin typeface="楷体_GB2312" pitchFamily="49" charset="-122"/>
              </a:rPr>
              <a:t>段表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4.1 </a:t>
            </a:r>
            <a:r>
              <a:rPr lang="zh-CN" altLang="en-US" sz="3200" smtClean="0"/>
              <a:t>存储器的层次结构</a:t>
            </a:r>
          </a:p>
        </p:txBody>
      </p:sp>
      <p:sp>
        <p:nvSpPr>
          <p:cNvPr id="9219" name="Text Box 17"/>
          <p:cNvSpPr txBox="1">
            <a:spLocks noChangeArrowheads="1"/>
          </p:cNvSpPr>
          <p:nvPr/>
        </p:nvSpPr>
        <p:spPr bwMode="auto">
          <a:xfrm>
            <a:off x="533400" y="2057400"/>
            <a:ext cx="325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楷体_GB2312" pitchFamily="49" charset="-122"/>
              </a:rPr>
              <a:t>4.1.1 </a:t>
            </a:r>
            <a:r>
              <a:rPr kumimoji="0" lang="zh-CN" altLang="en-US" sz="2400">
                <a:latin typeface="楷体_GB2312" pitchFamily="49" charset="-122"/>
              </a:rPr>
              <a:t>多级存储器结构</a:t>
            </a:r>
          </a:p>
        </p:txBody>
      </p:sp>
      <p:sp>
        <p:nvSpPr>
          <p:cNvPr id="9220" name="Rectangle 30"/>
          <p:cNvSpPr>
            <a:spLocks noChangeArrowheads="1"/>
          </p:cNvSpPr>
          <p:nvPr/>
        </p:nvSpPr>
        <p:spPr bwMode="auto">
          <a:xfrm>
            <a:off x="609600" y="1143000"/>
            <a:ext cx="68580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000066"/>
                </a:solidFill>
              </a:rPr>
              <a:t>理想的存储器：速度快！容量大！价格便宜！</a:t>
            </a:r>
          </a:p>
          <a:p>
            <a:pPr eaLnBrk="1" hangingPunct="1">
              <a:buFontTx/>
              <a:buNone/>
            </a:pPr>
            <a:r>
              <a:rPr lang="zh-CN" altLang="en-US" sz="2400"/>
              <a:t>理想与现实的差距</a:t>
            </a:r>
          </a:p>
        </p:txBody>
      </p:sp>
      <p:graphicFrame>
        <p:nvGraphicFramePr>
          <p:cNvPr id="102432" name="Object 32"/>
          <p:cNvGraphicFramePr>
            <a:graphicFrameLocks noChangeAspect="1"/>
          </p:cNvGraphicFramePr>
          <p:nvPr/>
        </p:nvGraphicFramePr>
        <p:xfrm>
          <a:off x="381000" y="2514600"/>
          <a:ext cx="7543800" cy="367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r:id="rId5" imgW="3500824" imgH="1951820" progId="Visio.Drawing.4">
                  <p:embed/>
                </p:oleObj>
              </mc:Choice>
              <mc:Fallback>
                <p:oleObj r:id="rId5" imgW="3500824" imgH="1951820" progId="Visio.Drawing.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241" t="16171" b="11499"/>
                      <a:stretch>
                        <a:fillRect/>
                      </a:stretch>
                    </p:blipFill>
                    <p:spPr bwMode="auto">
                      <a:xfrm>
                        <a:off x="381000" y="2514600"/>
                        <a:ext cx="7543800" cy="367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58"/>
          <p:cNvSpPr txBox="1">
            <a:spLocks noChangeArrowheads="1"/>
          </p:cNvSpPr>
          <p:nvPr/>
        </p:nvSpPr>
        <p:spPr bwMode="auto">
          <a:xfrm>
            <a:off x="3352800" y="2819400"/>
            <a:ext cx="6413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>
                <a:latin typeface="楷体_GB2312" pitchFamily="49" charset="-122"/>
              </a:rPr>
              <a:t>1ns</a:t>
            </a:r>
          </a:p>
        </p:txBody>
      </p:sp>
      <p:sp>
        <p:nvSpPr>
          <p:cNvPr id="9223" name="Text Box 59"/>
          <p:cNvSpPr txBox="1">
            <a:spLocks noChangeArrowheads="1"/>
          </p:cNvSpPr>
          <p:nvPr/>
        </p:nvSpPr>
        <p:spPr bwMode="auto">
          <a:xfrm>
            <a:off x="3352800" y="3349625"/>
            <a:ext cx="6413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>
                <a:latin typeface="楷体_GB2312" pitchFamily="49" charset="-122"/>
              </a:rPr>
              <a:t>2ns</a:t>
            </a:r>
          </a:p>
        </p:txBody>
      </p:sp>
      <p:sp>
        <p:nvSpPr>
          <p:cNvPr id="9224" name="Text Box 60"/>
          <p:cNvSpPr txBox="1">
            <a:spLocks noChangeArrowheads="1"/>
          </p:cNvSpPr>
          <p:nvPr/>
        </p:nvSpPr>
        <p:spPr bwMode="auto">
          <a:xfrm>
            <a:off x="3200400" y="3962400"/>
            <a:ext cx="7937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>
                <a:latin typeface="楷体_GB2312" pitchFamily="49" charset="-122"/>
              </a:rPr>
              <a:t>10ns</a:t>
            </a:r>
          </a:p>
        </p:txBody>
      </p:sp>
      <p:sp>
        <p:nvSpPr>
          <p:cNvPr id="9225" name="Text Box 61"/>
          <p:cNvSpPr txBox="1">
            <a:spLocks noChangeArrowheads="1"/>
          </p:cNvSpPr>
          <p:nvPr/>
        </p:nvSpPr>
        <p:spPr bwMode="auto">
          <a:xfrm>
            <a:off x="3048000" y="5178425"/>
            <a:ext cx="7937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>
                <a:latin typeface="楷体_GB2312" pitchFamily="49" charset="-122"/>
              </a:rPr>
              <a:t>10ms</a:t>
            </a:r>
          </a:p>
        </p:txBody>
      </p:sp>
      <p:sp>
        <p:nvSpPr>
          <p:cNvPr id="9226" name="Text Box 62"/>
          <p:cNvSpPr txBox="1">
            <a:spLocks noChangeArrowheads="1"/>
          </p:cNvSpPr>
          <p:nvPr/>
        </p:nvSpPr>
        <p:spPr bwMode="auto">
          <a:xfrm>
            <a:off x="2971800" y="5715000"/>
            <a:ext cx="7937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>
                <a:latin typeface="楷体_GB2312" pitchFamily="49" charset="-122"/>
              </a:rPr>
              <a:t>100s</a:t>
            </a:r>
          </a:p>
        </p:txBody>
      </p:sp>
      <p:sp>
        <p:nvSpPr>
          <p:cNvPr id="9227" name="Text Box 63"/>
          <p:cNvSpPr txBox="1">
            <a:spLocks noChangeArrowheads="1"/>
          </p:cNvSpPr>
          <p:nvPr/>
        </p:nvSpPr>
        <p:spPr bwMode="auto">
          <a:xfrm>
            <a:off x="5257800" y="2819400"/>
            <a:ext cx="7937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>
                <a:latin typeface="楷体_GB2312" pitchFamily="49" charset="-122"/>
              </a:rPr>
              <a:t>&lt;1KB</a:t>
            </a:r>
          </a:p>
        </p:txBody>
      </p:sp>
      <p:sp>
        <p:nvSpPr>
          <p:cNvPr id="9228" name="Text Box 64"/>
          <p:cNvSpPr txBox="1">
            <a:spLocks noChangeArrowheads="1"/>
          </p:cNvSpPr>
          <p:nvPr/>
        </p:nvSpPr>
        <p:spPr bwMode="auto">
          <a:xfrm>
            <a:off x="5410200" y="3352800"/>
            <a:ext cx="6413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>
                <a:latin typeface="楷体_GB2312" pitchFamily="49" charset="-122"/>
              </a:rPr>
              <a:t>4MB</a:t>
            </a:r>
          </a:p>
        </p:txBody>
      </p:sp>
      <p:sp>
        <p:nvSpPr>
          <p:cNvPr id="9229" name="Text Box 65"/>
          <p:cNvSpPr txBox="1">
            <a:spLocks noChangeArrowheads="1"/>
          </p:cNvSpPr>
          <p:nvPr/>
        </p:nvSpPr>
        <p:spPr bwMode="auto">
          <a:xfrm>
            <a:off x="5029200" y="3962400"/>
            <a:ext cx="17081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>
                <a:latin typeface="楷体_GB2312" pitchFamily="49" charset="-122"/>
              </a:rPr>
              <a:t>512-2048MB</a:t>
            </a:r>
          </a:p>
        </p:txBody>
      </p:sp>
      <p:sp>
        <p:nvSpPr>
          <p:cNvPr id="9230" name="Text Box 66"/>
          <p:cNvSpPr txBox="1">
            <a:spLocks noChangeArrowheads="1"/>
          </p:cNvSpPr>
          <p:nvPr/>
        </p:nvSpPr>
        <p:spPr bwMode="auto">
          <a:xfrm>
            <a:off x="5334000" y="5181600"/>
            <a:ext cx="17081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>
                <a:latin typeface="楷体_GB2312" pitchFamily="49" charset="-122"/>
              </a:rPr>
              <a:t>200-1000GB</a:t>
            </a:r>
          </a:p>
        </p:txBody>
      </p:sp>
      <p:sp>
        <p:nvSpPr>
          <p:cNvPr id="9231" name="Text Box 67"/>
          <p:cNvSpPr txBox="1">
            <a:spLocks noChangeArrowheads="1"/>
          </p:cNvSpPr>
          <p:nvPr/>
        </p:nvSpPr>
        <p:spPr bwMode="auto">
          <a:xfrm>
            <a:off x="5791200" y="5715000"/>
            <a:ext cx="15557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>
                <a:latin typeface="楷体_GB2312" pitchFamily="49" charset="-122"/>
              </a:rPr>
              <a:t>400-800GB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0" y="533400"/>
          <a:ext cx="9144000" cy="648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VISIO" r:id="rId4" imgW="3337560" imgH="2369820" progId="Visio.Drawing.4">
                  <p:embed/>
                </p:oleObj>
              </mc:Choice>
              <mc:Fallback>
                <p:oleObj name="VISIO" r:id="rId4" imgW="3337560" imgH="2369820" progId="Visio.Drawing.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3400"/>
                        <a:ext cx="9144000" cy="648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827088" y="5424488"/>
            <a:ext cx="493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4-18 </a:t>
            </a:r>
            <a:r>
              <a:rPr lang="zh-CN" altLang="en-US" sz="2400">
                <a:latin typeface="楷体_GB2312" pitchFamily="49" charset="-122"/>
              </a:rPr>
              <a:t>分段系统的地址变换过程 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04800" y="258763"/>
            <a:ext cx="2636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</a:rPr>
              <a:t>3. 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</a:rPr>
              <a:t>地址变换机构</a:t>
            </a:r>
            <a:r>
              <a:rPr lang="zh-CN" altLang="en-US" sz="2400" b="0">
                <a:solidFill>
                  <a:schemeClr val="bg1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555875" y="692150"/>
            <a:ext cx="17684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200">
                <a:ea typeface="宋体" charset="-122"/>
              </a:rPr>
              <a:t>(</a:t>
            </a:r>
            <a:r>
              <a:rPr kumimoji="0" lang="zh-CN" altLang="en-US" sz="2200">
                <a:ea typeface="宋体" charset="-122"/>
              </a:rPr>
              <a:t>段表寄存器</a:t>
            </a:r>
            <a:r>
              <a:rPr kumimoji="0" lang="en-US" altLang="zh-CN" sz="2200">
                <a:ea typeface="宋体" charset="-122"/>
              </a:rPr>
              <a:t>)</a:t>
            </a:r>
          </a:p>
        </p:txBody>
      </p:sp>
      <p:sp>
        <p:nvSpPr>
          <p:cNvPr id="64518" name="AutoShape 6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547813" y="6165850"/>
            <a:ext cx="647700" cy="503238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4140200" y="1171575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6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6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6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smtClean="0">
                <a:solidFill>
                  <a:srgbClr val="3333CC"/>
                </a:solidFill>
              </a:rPr>
              <a:t>例题</a:t>
            </a:r>
            <a:r>
              <a:rPr lang="zh-CN" altLang="en-US" sz="2400" smtClean="0"/>
              <a:t>：对于如下表所示的段表，请将逻辑地址</a:t>
            </a:r>
            <a:r>
              <a:rPr lang="en-US" altLang="zh-CN" sz="2400" smtClean="0"/>
              <a:t>(0,137)</a:t>
            </a:r>
            <a:r>
              <a:rPr lang="zh-CN" altLang="en-US" sz="2400" smtClean="0"/>
              <a:t>，</a:t>
            </a:r>
            <a:r>
              <a:rPr lang="en-US" altLang="zh-CN" sz="2400" smtClean="0"/>
              <a:t>(1,4000)</a:t>
            </a:r>
            <a:r>
              <a:rPr lang="zh-CN" altLang="en-US" sz="2400" smtClean="0"/>
              <a:t>，</a:t>
            </a:r>
            <a:r>
              <a:rPr lang="en-US" altLang="zh-CN" sz="2400" smtClean="0"/>
              <a:t>(2,3600)</a:t>
            </a:r>
            <a:r>
              <a:rPr lang="zh-CN" altLang="en-US" sz="2400" smtClean="0"/>
              <a:t>，</a:t>
            </a:r>
            <a:r>
              <a:rPr lang="en-US" altLang="zh-CN" sz="2400" smtClean="0"/>
              <a:t>(5,230)</a:t>
            </a:r>
            <a:r>
              <a:rPr lang="zh-CN" altLang="en-US" sz="2400" smtClean="0"/>
              <a:t>转换成物理地址。</a:t>
            </a:r>
          </a:p>
          <a:p>
            <a:pPr eaLnBrk="1" hangingPunct="1">
              <a:buFontTx/>
              <a:buNone/>
            </a:pPr>
            <a:endParaRPr lang="en-US" altLang="zh-CN" sz="2400" smtClean="0"/>
          </a:p>
        </p:txBody>
      </p:sp>
      <p:graphicFrame>
        <p:nvGraphicFramePr>
          <p:cNvPr id="575491" name="Group 3"/>
          <p:cNvGraphicFramePr>
            <a:graphicFrameLocks noGrp="1"/>
          </p:cNvGraphicFramePr>
          <p:nvPr/>
        </p:nvGraphicFramePr>
        <p:xfrm>
          <a:off x="1547813" y="2781300"/>
          <a:ext cx="5519737" cy="3108420"/>
        </p:xfrm>
        <a:graphic>
          <a:graphicData uri="http://schemas.openxmlformats.org/drawingml/2006/table">
            <a:tbl>
              <a:tblPr/>
              <a:tblGrid>
                <a:gridCol w="1839912"/>
                <a:gridCol w="1839913"/>
                <a:gridCol w="1839912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段号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内存始址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段长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50K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10KB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60K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3KB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70K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5KB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120K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8KB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150K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4KB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69" name="Rectangle 33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4.5 </a:t>
            </a:r>
            <a:r>
              <a:rPr kumimoji="0" lang="zh-CN" altLang="en-US">
                <a:solidFill>
                  <a:schemeClr val="bg1"/>
                </a:solidFill>
              </a:rPr>
              <a:t>基本分段存储管理方式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504031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kumimoji="1" lang="zh-CN" altLang="en-US" sz="2400" smtClean="0">
                <a:solidFill>
                  <a:srgbClr val="3333CC"/>
                </a:solidFill>
              </a:rPr>
              <a:t>相同</a:t>
            </a:r>
            <a:r>
              <a:rPr kumimoji="1" lang="zh-CN" altLang="en-US" sz="2400" smtClean="0"/>
              <a:t>：离散分配；地址变换</a:t>
            </a:r>
          </a:p>
          <a:p>
            <a:pPr marL="609600" indent="-609600" eaLnBrk="1" hangingPunct="1">
              <a:buFontTx/>
              <a:buNone/>
            </a:pPr>
            <a:r>
              <a:rPr kumimoji="1" lang="zh-CN" altLang="en-US" sz="2400" smtClean="0">
                <a:solidFill>
                  <a:srgbClr val="3333CC"/>
                </a:solidFill>
              </a:rPr>
              <a:t>不同</a:t>
            </a:r>
            <a:r>
              <a:rPr kumimoji="1" lang="zh-CN" altLang="en-US" sz="2400" smtClean="0"/>
              <a:t>：</a:t>
            </a:r>
          </a:p>
          <a:p>
            <a:pPr marL="609600" indent="-609600" eaLnBrk="1" hangingPunct="1">
              <a:buFont typeface="Wingdings" pitchFamily="2" charset="2"/>
              <a:buAutoNum type="arabicParenBoth"/>
            </a:pPr>
            <a:r>
              <a:rPr kumimoji="1" lang="zh-CN" altLang="en-US" sz="2400" smtClean="0">
                <a:solidFill>
                  <a:srgbClr val="3333CC"/>
                </a:solidFill>
              </a:rPr>
              <a:t>页</a:t>
            </a:r>
            <a:r>
              <a:rPr kumimoji="1" lang="zh-CN" altLang="en-US" sz="2400" smtClean="0"/>
              <a:t>是信息的</a:t>
            </a:r>
            <a:r>
              <a:rPr kumimoji="1" lang="zh-CN" altLang="en-US" sz="2400" smtClean="0">
                <a:solidFill>
                  <a:srgbClr val="3333CC"/>
                </a:solidFill>
              </a:rPr>
              <a:t>物理单位</a:t>
            </a:r>
            <a:r>
              <a:rPr kumimoji="1" lang="zh-CN" altLang="en-US" sz="2400" smtClean="0"/>
              <a:t>；引入是为了</a:t>
            </a:r>
            <a:r>
              <a:rPr kumimoji="1" lang="zh-CN" altLang="en-US" sz="2400" smtClean="0">
                <a:solidFill>
                  <a:srgbClr val="3333CC"/>
                </a:solidFill>
              </a:rPr>
              <a:t>减少外部碎片</a:t>
            </a:r>
            <a:r>
              <a:rPr kumimoji="1" lang="zh-CN" altLang="en-US" sz="2400" smtClean="0"/>
              <a:t>。</a:t>
            </a:r>
            <a:r>
              <a:rPr kumimoji="1" lang="zh-CN" altLang="en-US" sz="2400" smtClean="0">
                <a:solidFill>
                  <a:srgbClr val="3333CC"/>
                </a:solidFill>
              </a:rPr>
              <a:t>段</a:t>
            </a:r>
            <a:r>
              <a:rPr kumimoji="1" lang="zh-CN" altLang="en-US" sz="2400" smtClean="0"/>
              <a:t>是信息的</a:t>
            </a:r>
            <a:r>
              <a:rPr kumimoji="1" lang="zh-CN" altLang="en-US" sz="2400" smtClean="0">
                <a:solidFill>
                  <a:srgbClr val="3333CC"/>
                </a:solidFill>
              </a:rPr>
              <a:t>逻辑单位</a:t>
            </a:r>
            <a:r>
              <a:rPr kumimoji="1" lang="zh-CN" altLang="en-US" sz="2400" smtClean="0"/>
              <a:t>；引入是为了</a:t>
            </a:r>
            <a:r>
              <a:rPr kumimoji="1" lang="zh-CN" altLang="en-US" sz="2400" smtClean="0">
                <a:solidFill>
                  <a:srgbClr val="3333CC"/>
                </a:solidFill>
              </a:rPr>
              <a:t>满足用户需要</a:t>
            </a:r>
            <a:r>
              <a:rPr kumimoji="1" lang="zh-CN" altLang="en-US" sz="2400" smtClean="0"/>
              <a:t>。</a:t>
            </a:r>
          </a:p>
          <a:p>
            <a:pPr marL="609600" indent="-609600" eaLnBrk="1" hangingPunct="1">
              <a:buFont typeface="Wingdings" pitchFamily="2" charset="2"/>
              <a:buAutoNum type="arabicParenBoth"/>
            </a:pPr>
            <a:r>
              <a:rPr kumimoji="1" lang="zh-CN" altLang="en-US" sz="2400" smtClean="0">
                <a:solidFill>
                  <a:srgbClr val="3333CC"/>
                </a:solidFill>
              </a:rPr>
              <a:t>页</a:t>
            </a:r>
            <a:r>
              <a:rPr kumimoji="1" lang="zh-CN" altLang="en-US" sz="2400" smtClean="0"/>
              <a:t>的</a:t>
            </a:r>
            <a:r>
              <a:rPr kumimoji="1" lang="zh-CN" altLang="en-US" sz="2400" smtClean="0">
                <a:solidFill>
                  <a:srgbClr val="3333CC"/>
                </a:solidFill>
              </a:rPr>
              <a:t>大小固定</a:t>
            </a:r>
            <a:r>
              <a:rPr kumimoji="1" lang="zh-CN" altLang="en-US" sz="2400" smtClean="0"/>
              <a:t>且由</a:t>
            </a:r>
            <a:r>
              <a:rPr kumimoji="1" lang="zh-CN" altLang="en-US" sz="2400" smtClean="0">
                <a:solidFill>
                  <a:srgbClr val="3333CC"/>
                </a:solidFill>
              </a:rPr>
              <a:t>系统决定</a:t>
            </a:r>
            <a:r>
              <a:rPr kumimoji="1" lang="zh-CN" altLang="en-US" sz="2400" smtClean="0"/>
              <a:t>；</a:t>
            </a:r>
            <a:r>
              <a:rPr kumimoji="1" lang="zh-CN" altLang="en-US" sz="2400" smtClean="0">
                <a:solidFill>
                  <a:srgbClr val="3333CC"/>
                </a:solidFill>
              </a:rPr>
              <a:t>段</a:t>
            </a:r>
            <a:r>
              <a:rPr kumimoji="1" lang="zh-CN" altLang="en-US" sz="2400" smtClean="0"/>
              <a:t>的</a:t>
            </a:r>
            <a:r>
              <a:rPr kumimoji="1" lang="zh-CN" altLang="en-US" sz="2400" smtClean="0">
                <a:solidFill>
                  <a:srgbClr val="3333CC"/>
                </a:solidFill>
              </a:rPr>
              <a:t>长度不固定</a:t>
            </a:r>
            <a:r>
              <a:rPr kumimoji="1" lang="zh-CN" altLang="en-US" sz="2400" smtClean="0"/>
              <a:t>且由</a:t>
            </a:r>
            <a:r>
              <a:rPr kumimoji="1" lang="zh-CN" altLang="en-US" sz="2400" smtClean="0">
                <a:solidFill>
                  <a:srgbClr val="3333CC"/>
                </a:solidFill>
              </a:rPr>
              <a:t>用户程序决定</a:t>
            </a:r>
            <a:r>
              <a:rPr kumimoji="1" lang="zh-CN" altLang="en-US" sz="2400" smtClean="0"/>
              <a:t>。</a:t>
            </a:r>
          </a:p>
          <a:p>
            <a:pPr marL="609600" indent="-609600" eaLnBrk="1" hangingPunct="1">
              <a:buFont typeface="Wingdings" pitchFamily="2" charset="2"/>
              <a:buAutoNum type="arabicParenBoth"/>
            </a:pPr>
            <a:r>
              <a:rPr kumimoji="1" lang="zh-CN" altLang="en-US" sz="2400" smtClean="0">
                <a:solidFill>
                  <a:srgbClr val="3333CC"/>
                </a:solidFill>
              </a:rPr>
              <a:t>分页</a:t>
            </a:r>
            <a:r>
              <a:rPr kumimoji="1" lang="zh-CN" altLang="en-US" sz="2400" smtClean="0"/>
              <a:t>的</a:t>
            </a:r>
            <a:r>
              <a:rPr kumimoji="1" lang="zh-CN" altLang="en-US" sz="2400" smtClean="0">
                <a:solidFill>
                  <a:srgbClr val="3333CC"/>
                </a:solidFill>
              </a:rPr>
              <a:t>逻辑地址空间</a:t>
            </a:r>
            <a:r>
              <a:rPr kumimoji="1" lang="zh-CN" altLang="en-US" sz="2400" smtClean="0"/>
              <a:t>是</a:t>
            </a:r>
            <a:r>
              <a:rPr kumimoji="1" lang="zh-CN" altLang="en-US" sz="2400" smtClean="0">
                <a:solidFill>
                  <a:srgbClr val="3333CC"/>
                </a:solidFill>
              </a:rPr>
              <a:t>一维</a:t>
            </a:r>
            <a:r>
              <a:rPr kumimoji="1" lang="zh-CN" altLang="en-US" sz="2400" smtClean="0"/>
              <a:t>的；</a:t>
            </a:r>
            <a:r>
              <a:rPr kumimoji="1" lang="zh-CN" altLang="en-US" sz="2400" smtClean="0">
                <a:solidFill>
                  <a:srgbClr val="3333CC"/>
                </a:solidFill>
              </a:rPr>
              <a:t>分段</a:t>
            </a:r>
            <a:r>
              <a:rPr kumimoji="1" lang="zh-CN" altLang="en-US" sz="2400" smtClean="0"/>
              <a:t>的</a:t>
            </a:r>
            <a:r>
              <a:rPr kumimoji="1" lang="zh-CN" altLang="en-US" sz="2400" smtClean="0">
                <a:solidFill>
                  <a:srgbClr val="3333CC"/>
                </a:solidFill>
              </a:rPr>
              <a:t>逻辑地址空间</a:t>
            </a:r>
            <a:r>
              <a:rPr kumimoji="1" lang="zh-CN" altLang="en-US" sz="2400" smtClean="0"/>
              <a:t>是</a:t>
            </a:r>
            <a:r>
              <a:rPr kumimoji="1" lang="zh-CN" altLang="en-US" sz="2400" smtClean="0">
                <a:solidFill>
                  <a:srgbClr val="3333CC"/>
                </a:solidFill>
              </a:rPr>
              <a:t>二维</a:t>
            </a:r>
            <a:r>
              <a:rPr kumimoji="1" lang="zh-CN" altLang="en-US" sz="2400" smtClean="0"/>
              <a:t>的。</a:t>
            </a:r>
          </a:p>
        </p:txBody>
      </p:sp>
      <p:sp>
        <p:nvSpPr>
          <p:cNvPr id="66563" name="Text Box 5"/>
          <p:cNvSpPr txBox="1">
            <a:spLocks noChangeArrowheads="1"/>
          </p:cNvSpPr>
          <p:nvPr/>
        </p:nvSpPr>
        <p:spPr bwMode="auto">
          <a:xfrm>
            <a:off x="533400" y="1447800"/>
            <a:ext cx="355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1.</a:t>
            </a:r>
            <a:r>
              <a:rPr lang="zh-CN" altLang="en-US" sz="2400"/>
              <a:t>分页和分段的主要区别</a:t>
            </a:r>
          </a:p>
        </p:txBody>
      </p:sp>
      <p:sp>
        <p:nvSpPr>
          <p:cNvPr id="66564" name="Rectangle 6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4.5 </a:t>
            </a:r>
            <a:r>
              <a:rPr kumimoji="0" lang="zh-CN" altLang="en-US">
                <a:solidFill>
                  <a:schemeClr val="bg1"/>
                </a:solidFill>
              </a:rPr>
              <a:t>基本分段存储管理方式</a:t>
            </a:r>
          </a:p>
        </p:txBody>
      </p:sp>
      <p:sp>
        <p:nvSpPr>
          <p:cNvPr id="66565" name="Text Box 7"/>
          <p:cNvSpPr txBox="1">
            <a:spLocks noChangeArrowheads="1"/>
          </p:cNvSpPr>
          <p:nvPr/>
        </p:nvSpPr>
        <p:spPr bwMode="auto">
          <a:xfrm>
            <a:off x="533400" y="914400"/>
            <a:ext cx="3703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4.5.2 </a:t>
            </a:r>
            <a:r>
              <a:rPr lang="zh-CN" altLang="en-US" sz="2400"/>
              <a:t>分段系统的基本原理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3333CC"/>
                </a:solidFill>
              </a:rPr>
              <a:t>分段系统</a:t>
            </a:r>
            <a:r>
              <a:rPr lang="zh-CN" altLang="en-US" sz="2400" smtClean="0"/>
              <a:t>的一个突出优点，是</a:t>
            </a:r>
            <a:r>
              <a:rPr lang="zh-CN" altLang="en-US" sz="2400" smtClean="0">
                <a:solidFill>
                  <a:srgbClr val="3333CC"/>
                </a:solidFill>
              </a:rPr>
              <a:t>易于实现段的共享</a:t>
            </a:r>
            <a:r>
              <a:rPr lang="zh-CN" altLang="en-US" sz="2400" smtClean="0"/>
              <a:t>，即允许若干个进程共享一个或多个分段，且</a:t>
            </a:r>
            <a:r>
              <a:rPr lang="zh-CN" altLang="en-US" sz="2400" smtClean="0">
                <a:solidFill>
                  <a:srgbClr val="3333CC"/>
                </a:solidFill>
              </a:rPr>
              <a:t>对段的保护</a:t>
            </a:r>
            <a:r>
              <a:rPr lang="zh-CN" altLang="en-US" sz="2400" smtClean="0"/>
              <a:t>也十分</a:t>
            </a:r>
            <a:r>
              <a:rPr lang="zh-CN" altLang="en-US" sz="2400" smtClean="0">
                <a:solidFill>
                  <a:srgbClr val="3333CC"/>
                </a:solidFill>
              </a:rPr>
              <a:t>简单易行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3333CC"/>
                </a:solidFill>
              </a:rPr>
              <a:t>举例</a:t>
            </a:r>
            <a:r>
              <a:rPr lang="zh-CN" altLang="en-US" sz="2400" smtClean="0"/>
              <a:t>：一个多用户系统，可同时接纳</a:t>
            </a:r>
            <a:r>
              <a:rPr lang="en-US" altLang="zh-CN" sz="2400" smtClean="0"/>
              <a:t>40</a:t>
            </a:r>
            <a:r>
              <a:rPr lang="zh-CN" altLang="en-US" sz="2400" smtClean="0"/>
              <a:t>个用户，他们都执行一个文本编辑程序。如果文本编辑程序有</a:t>
            </a:r>
            <a:r>
              <a:rPr lang="en-US" altLang="zh-CN" sz="2400" smtClean="0"/>
              <a:t>160KB</a:t>
            </a:r>
            <a:r>
              <a:rPr lang="zh-CN" altLang="en-US" sz="2400" smtClean="0"/>
              <a:t>的代码和另外</a:t>
            </a:r>
            <a:r>
              <a:rPr lang="en-US" altLang="zh-CN" sz="2400" smtClean="0"/>
              <a:t>40KB</a:t>
            </a:r>
            <a:r>
              <a:rPr lang="zh-CN" altLang="en-US" sz="2400" smtClean="0"/>
              <a:t>的数据区，其代码是可重入的，因此可被共享，假定页面大小为</a:t>
            </a:r>
            <a:r>
              <a:rPr lang="en-US" altLang="zh-CN" sz="2400" smtClean="0"/>
              <a:t>4KB</a:t>
            </a:r>
            <a:r>
              <a:rPr lang="zh-CN" altLang="en-US" sz="2400" smtClean="0"/>
              <a:t>。</a:t>
            </a:r>
          </a:p>
        </p:txBody>
      </p:sp>
      <p:sp>
        <p:nvSpPr>
          <p:cNvPr id="67587" name="Rectangle 5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4.5 </a:t>
            </a:r>
            <a:r>
              <a:rPr kumimoji="0" lang="zh-CN" altLang="en-US">
                <a:solidFill>
                  <a:schemeClr val="bg1"/>
                </a:solidFill>
              </a:rPr>
              <a:t>基本分段存储管理方式</a:t>
            </a:r>
          </a:p>
        </p:txBody>
      </p:sp>
      <p:sp>
        <p:nvSpPr>
          <p:cNvPr id="67588" name="Text Box 6"/>
          <p:cNvSpPr txBox="1">
            <a:spLocks noChangeArrowheads="1"/>
          </p:cNvSpPr>
          <p:nvPr/>
        </p:nvSpPr>
        <p:spPr bwMode="auto">
          <a:xfrm>
            <a:off x="533400" y="914400"/>
            <a:ext cx="217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4.5.3 </a:t>
            </a:r>
            <a:r>
              <a:rPr lang="zh-CN" altLang="en-US" sz="2400"/>
              <a:t>信息共享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838200" y="673100"/>
          <a:ext cx="7467600" cy="618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VISIO" r:id="rId3" imgW="2727960" imgH="2263140" progId="Visio.Drawing.4">
                  <p:embed/>
                </p:oleObj>
              </mc:Choice>
              <mc:Fallback>
                <p:oleObj name="VISIO" r:id="rId3" imgW="2727960" imgH="2263140" progId="Visio.Drawing.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73100"/>
                        <a:ext cx="7467600" cy="618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181600" y="6035675"/>
            <a:ext cx="3124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5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5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4-19 </a:t>
            </a:r>
            <a:r>
              <a:rPr lang="zh-CN" altLang="en-US" sz="2400">
                <a:latin typeface="楷体_GB2312" pitchFamily="49" charset="-122"/>
              </a:rPr>
              <a:t>分页系统中共享</a:t>
            </a:r>
            <a:r>
              <a:rPr lang="en-US" altLang="zh-CN" sz="2400">
                <a:latin typeface="楷体_GB2312" pitchFamily="49" charset="-122"/>
              </a:rPr>
              <a:t>editor</a:t>
            </a:r>
            <a:r>
              <a:rPr lang="zh-CN" altLang="en-US" sz="2400">
                <a:latin typeface="楷体_GB2312" pitchFamily="49" charset="-122"/>
              </a:rPr>
              <a:t>的示意图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981200" y="5694363"/>
            <a:ext cx="5862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4-20 </a:t>
            </a:r>
            <a:r>
              <a:rPr lang="zh-CN" altLang="en-US" sz="2400">
                <a:latin typeface="楷体_GB2312" pitchFamily="49" charset="-122"/>
              </a:rPr>
              <a:t>分段系统中共享</a:t>
            </a:r>
            <a:r>
              <a:rPr lang="en-US" altLang="zh-CN" sz="2400">
                <a:latin typeface="楷体_GB2312" pitchFamily="49" charset="-122"/>
              </a:rPr>
              <a:t>editor</a:t>
            </a:r>
            <a:r>
              <a:rPr lang="zh-CN" altLang="en-US" sz="2400">
                <a:latin typeface="楷体_GB2312" pitchFamily="49" charset="-122"/>
              </a:rPr>
              <a:t>的示意图 </a:t>
            </a: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0" y="1447800"/>
          <a:ext cx="9144000" cy="355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VISIO" r:id="rId4" imgW="2948940" imgH="1143000" progId="Visio.Drawing.4">
                  <p:embed/>
                </p:oleObj>
              </mc:Choice>
              <mc:Fallback>
                <p:oleObj name="VISIO" r:id="rId4" imgW="2948940" imgH="1143000" progId="Visio.Drawing.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47800"/>
                        <a:ext cx="9144000" cy="355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AutoShape 4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40650" y="5876925"/>
            <a:ext cx="792163" cy="504825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4.5 </a:t>
            </a:r>
            <a:r>
              <a:rPr kumimoji="0" lang="zh-CN" altLang="en-US">
                <a:solidFill>
                  <a:schemeClr val="bg1"/>
                </a:solidFill>
              </a:rPr>
              <a:t>基本分段存储管理方式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533400" y="914400"/>
            <a:ext cx="3703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4.5.4 </a:t>
            </a:r>
            <a:r>
              <a:rPr lang="zh-CN" altLang="en-US" sz="2400"/>
              <a:t>段页式存储管理方式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3"/>
          <p:cNvSpPr txBox="1">
            <a:spLocks noChangeArrowheads="1"/>
          </p:cNvSpPr>
          <p:nvPr/>
        </p:nvSpPr>
        <p:spPr bwMode="auto">
          <a:xfrm>
            <a:off x="611188" y="1514475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1. </a:t>
            </a:r>
            <a:r>
              <a:rPr lang="zh-CN" altLang="en-US" sz="2400">
                <a:latin typeface="楷体_GB2312" pitchFamily="49" charset="-122"/>
              </a:rPr>
              <a:t>基本原理 </a:t>
            </a:r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2411413" y="6072188"/>
            <a:ext cx="493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4-21 </a:t>
            </a:r>
            <a:r>
              <a:rPr lang="zh-CN" altLang="en-US" sz="2400">
                <a:latin typeface="楷体_GB2312" pitchFamily="49" charset="-122"/>
              </a:rPr>
              <a:t>作业地址空间和地址结构 </a:t>
            </a:r>
          </a:p>
        </p:txBody>
      </p:sp>
      <p:graphicFrame>
        <p:nvGraphicFramePr>
          <p:cNvPr id="580613" name="Object 5"/>
          <p:cNvGraphicFramePr>
            <a:graphicFrameLocks noChangeAspect="1"/>
          </p:cNvGraphicFramePr>
          <p:nvPr/>
        </p:nvGraphicFramePr>
        <p:xfrm>
          <a:off x="0" y="1989138"/>
          <a:ext cx="9144000" cy="428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VISIO" r:id="rId5" imgW="3055620" imgH="1432560" progId="Visio.Drawing.4">
                  <p:embed/>
                </p:oleObj>
              </mc:Choice>
              <mc:Fallback>
                <p:oleObj name="VISIO" r:id="rId5" imgW="3055620" imgH="1432560" progId="Visio.Drawing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9138"/>
                        <a:ext cx="9144000" cy="428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Text Box 6"/>
          <p:cNvSpPr txBox="1">
            <a:spLocks noChangeArrowheads="1"/>
          </p:cNvSpPr>
          <p:nvPr/>
        </p:nvSpPr>
        <p:spPr bwMode="auto">
          <a:xfrm>
            <a:off x="5881688" y="5084763"/>
            <a:ext cx="3460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 b="0">
                <a:solidFill>
                  <a:srgbClr val="FF0000"/>
                </a:solidFill>
                <a:ea typeface="宋体" charset="-122"/>
              </a:rPr>
              <a:t>页</a:t>
            </a:r>
          </a:p>
        </p:txBody>
      </p:sp>
      <p:sp>
        <p:nvSpPr>
          <p:cNvPr id="70662" name="Rectangle 7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4.5 </a:t>
            </a:r>
            <a:r>
              <a:rPr kumimoji="0" lang="zh-CN" altLang="en-US">
                <a:solidFill>
                  <a:schemeClr val="bg1"/>
                </a:solidFill>
              </a:rPr>
              <a:t>基本分段存储管理方式</a:t>
            </a:r>
          </a:p>
        </p:txBody>
      </p:sp>
      <p:sp>
        <p:nvSpPr>
          <p:cNvPr id="70663" name="Text Box 8"/>
          <p:cNvSpPr txBox="1">
            <a:spLocks noChangeArrowheads="1"/>
          </p:cNvSpPr>
          <p:nvPr/>
        </p:nvSpPr>
        <p:spPr bwMode="auto">
          <a:xfrm>
            <a:off x="533400" y="914400"/>
            <a:ext cx="3703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4.5.4 </a:t>
            </a:r>
            <a:r>
              <a:rPr lang="zh-CN" altLang="en-US" sz="2400"/>
              <a:t>段页式存储管理方式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2286000" y="5715000"/>
            <a:ext cx="547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4-22 </a:t>
            </a:r>
            <a:r>
              <a:rPr lang="zh-CN" altLang="en-US" sz="2400">
                <a:latin typeface="楷体_GB2312" pitchFamily="49" charset="-122"/>
              </a:rPr>
              <a:t>利用段表和页表实现地址映射</a:t>
            </a:r>
            <a:r>
              <a:rPr lang="zh-CN" altLang="en-US" sz="2400">
                <a:latin typeface="Times New Roman" pitchFamily="18" charset="0"/>
                <a:ea typeface="宋体" charset="-122"/>
              </a:rPr>
              <a:t> </a:t>
            </a: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-228600" y="1600200"/>
          <a:ext cx="9144000" cy="40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VISIO" r:id="rId4" imgW="4457700" imgH="1973580" progId="Visio.Drawing.4">
                  <p:embed/>
                </p:oleObj>
              </mc:Choice>
              <mc:Fallback>
                <p:oleObj name="VISIO" r:id="rId4" imgW="4457700" imgH="1973580" progId="Visio.Drawing.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8600" y="1600200"/>
                        <a:ext cx="9144000" cy="404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4.5 </a:t>
            </a:r>
            <a:r>
              <a:rPr kumimoji="0" lang="zh-CN" altLang="en-US">
                <a:solidFill>
                  <a:schemeClr val="bg1"/>
                </a:solidFill>
              </a:rPr>
              <a:t>基本分段存储管理方式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533400" y="914400"/>
            <a:ext cx="3703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4.5.4 </a:t>
            </a:r>
            <a:r>
              <a:rPr lang="zh-CN" altLang="en-US" sz="2400"/>
              <a:t>段页式存储管理方式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09600" y="1524000"/>
            <a:ext cx="263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2. </a:t>
            </a:r>
            <a:r>
              <a:rPr lang="zh-CN" altLang="en-US" sz="2400">
                <a:latin typeface="楷体_GB2312" pitchFamily="49" charset="-122"/>
              </a:rPr>
              <a:t>地址变换过程 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905000" y="6172200"/>
            <a:ext cx="555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4-23 </a:t>
            </a:r>
            <a:r>
              <a:rPr lang="zh-CN" altLang="en-US" sz="2400">
                <a:latin typeface="楷体_GB2312" pitchFamily="49" charset="-122"/>
              </a:rPr>
              <a:t>段页式系统中的地址变换机构 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0" y="1828800"/>
          <a:ext cx="9144000" cy="439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2" name="VISIO" r:id="rId5" imgW="4023360" imgH="1935480" progId="Visio.Drawing.4">
                  <p:embed/>
                </p:oleObj>
              </mc:Choice>
              <mc:Fallback>
                <p:oleObj name="VISIO" r:id="rId5" imgW="4023360" imgH="1935480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28800"/>
                        <a:ext cx="9144000" cy="439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3422650" y="2060575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=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4.5 </a:t>
            </a:r>
            <a:r>
              <a:rPr kumimoji="0" lang="zh-CN" altLang="en-US">
                <a:solidFill>
                  <a:schemeClr val="bg1"/>
                </a:solidFill>
              </a:rPr>
              <a:t>基本分段存储管理方式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33400" y="990600"/>
            <a:ext cx="3703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4.5.4 </a:t>
            </a:r>
            <a:r>
              <a:rPr lang="zh-CN" altLang="en-US" sz="2400"/>
              <a:t>段页式存储管理方式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518477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前面介绍的各种存储管理方式有一个共同的特点：都</a:t>
            </a:r>
            <a:r>
              <a:rPr lang="zh-CN" altLang="en-US" sz="2800" smtClean="0">
                <a:solidFill>
                  <a:srgbClr val="3333CC"/>
                </a:solidFill>
              </a:rPr>
              <a:t>要求将一个作业全部装入内存后方能运行</a:t>
            </a:r>
            <a:r>
              <a:rPr lang="zh-CN" altLang="en-US" sz="2800" smtClean="0"/>
              <a:t>。</a:t>
            </a:r>
            <a:br>
              <a:rPr lang="zh-CN" altLang="en-US" sz="2800" smtClean="0"/>
            </a:br>
            <a:r>
              <a:rPr lang="zh-CN" altLang="en-US" sz="2800" smtClean="0"/>
              <a:t>考虑两种情况：</a:t>
            </a:r>
          </a:p>
          <a:p>
            <a:pPr lvl="1" eaLnBrk="1" hangingPunct="1"/>
            <a:r>
              <a:rPr lang="zh-CN" altLang="en-US" smtClean="0"/>
              <a:t>作业所要求的内存空间超过了内存总容量</a:t>
            </a:r>
            <a:r>
              <a:rPr lang="en-US" altLang="zh-CN" smtClean="0"/>
              <a:t>——</a:t>
            </a:r>
            <a:r>
              <a:rPr lang="zh-CN" altLang="en-US" smtClean="0"/>
              <a:t>该作业无法运行。</a:t>
            </a:r>
          </a:p>
          <a:p>
            <a:pPr lvl="1" eaLnBrk="1" hangingPunct="1"/>
            <a:r>
              <a:rPr lang="zh-CN" altLang="en-US" smtClean="0"/>
              <a:t>有大量作业要求运行，但由于内存容量不足以容纳所有这些作业，只能将少数作业装入内存让它们先运行，而将其它大量的作业留在外存上等待。</a:t>
            </a:r>
            <a:r>
              <a:rPr lang="en-US" altLang="zh-CN" smtClean="0"/>
              <a:t>——</a:t>
            </a:r>
            <a:r>
              <a:rPr lang="zh-CN" altLang="en-US" smtClean="0"/>
              <a:t>并发度低</a:t>
            </a:r>
          </a:p>
          <a:p>
            <a:pPr eaLnBrk="1" hangingPunct="1"/>
            <a:r>
              <a:rPr lang="zh-CN" altLang="en-US" sz="2800" smtClean="0">
                <a:solidFill>
                  <a:srgbClr val="3333CC"/>
                </a:solidFill>
              </a:rPr>
              <a:t>解决方法</a:t>
            </a:r>
            <a:r>
              <a:rPr lang="zh-CN" altLang="en-US" sz="2800" smtClean="0"/>
              <a:t>：</a:t>
            </a:r>
            <a:r>
              <a:rPr lang="en-US" altLang="zh-CN" sz="2800" smtClean="0"/>
              <a:t>1) </a:t>
            </a:r>
            <a:r>
              <a:rPr lang="zh-CN" altLang="en-US" sz="2800" smtClean="0">
                <a:solidFill>
                  <a:srgbClr val="3333CC"/>
                </a:solidFill>
              </a:rPr>
              <a:t>物理上</a:t>
            </a:r>
            <a:r>
              <a:rPr lang="zh-CN" altLang="en-US" sz="2800" smtClean="0"/>
              <a:t>增加内存</a:t>
            </a:r>
            <a:br>
              <a:rPr lang="zh-CN" altLang="en-US" sz="2800" smtClean="0"/>
            </a:br>
            <a:r>
              <a:rPr lang="zh-CN" altLang="en-US" sz="2800" smtClean="0"/>
              <a:t>                  </a:t>
            </a:r>
            <a:r>
              <a:rPr lang="en-US" altLang="zh-CN" sz="2800" smtClean="0"/>
              <a:t>2) </a:t>
            </a:r>
            <a:r>
              <a:rPr lang="zh-CN" altLang="en-US" sz="2800" smtClean="0">
                <a:solidFill>
                  <a:srgbClr val="3333CC"/>
                </a:solidFill>
              </a:rPr>
              <a:t>逻辑上</a:t>
            </a:r>
            <a:r>
              <a:rPr lang="zh-CN" altLang="en-US" sz="2800" smtClean="0"/>
              <a:t>扩充内存</a:t>
            </a:r>
            <a:r>
              <a:rPr lang="en-US" altLang="zh-CN" sz="2800" smtClean="0"/>
              <a:t>(</a:t>
            </a:r>
            <a:r>
              <a:rPr lang="zh-CN" altLang="en-US" sz="2800" smtClean="0">
                <a:solidFill>
                  <a:srgbClr val="FF0000"/>
                </a:solidFill>
              </a:rPr>
              <a:t>虚拟存储器</a:t>
            </a:r>
            <a:r>
              <a:rPr lang="en-US" altLang="zh-CN" sz="2800" smtClean="0"/>
              <a:t>)</a:t>
            </a:r>
          </a:p>
        </p:txBody>
      </p:sp>
      <p:sp>
        <p:nvSpPr>
          <p:cNvPr id="737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4.6 </a:t>
            </a:r>
            <a:r>
              <a:rPr lang="zh-CN" altLang="en-US" sz="3200" smtClean="0"/>
              <a:t>虚拟存储器的基本概念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4.2 </a:t>
            </a:r>
            <a:r>
              <a:rPr lang="zh-CN" altLang="en-US" sz="3200" smtClean="0"/>
              <a:t>程序的装入和链接</a:t>
            </a:r>
          </a:p>
        </p:txBody>
      </p:sp>
      <p:graphicFrame>
        <p:nvGraphicFramePr>
          <p:cNvPr id="518147" name="Object 3"/>
          <p:cNvGraphicFramePr>
            <a:graphicFrameLocks noChangeAspect="1"/>
          </p:cNvGraphicFramePr>
          <p:nvPr/>
        </p:nvGraphicFramePr>
        <p:xfrm>
          <a:off x="-381000" y="990600"/>
          <a:ext cx="9144000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VISIO" r:id="rId3" imgW="4389120" imgH="2537460" progId="Visio.Drawing.4">
                  <p:embed/>
                </p:oleObj>
              </mc:Choice>
              <mc:Fallback>
                <p:oleObj name="VISIO" r:id="rId3" imgW="4389120" imgH="2537460" progId="Visio.Drawing.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81000" y="990600"/>
                        <a:ext cx="9144000" cy="528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555875" y="5856288"/>
            <a:ext cx="447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5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5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4-2 </a:t>
            </a:r>
            <a:r>
              <a:rPr lang="zh-CN" altLang="en-US" sz="2400">
                <a:latin typeface="楷体_GB2312" pitchFamily="49" charset="-122"/>
              </a:rPr>
              <a:t>对用户程序的处理步骤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90600"/>
            <a:ext cx="4495800" cy="457200"/>
          </a:xfrm>
        </p:spPr>
        <p:txBody>
          <a:bodyPr/>
          <a:lstStyle/>
          <a:p>
            <a:pPr algn="l" eaLnBrk="1" hangingPunct="1"/>
            <a:r>
              <a:rPr kumimoji="1" lang="en-US" altLang="zh-CN" sz="2400" smtClean="0">
                <a:solidFill>
                  <a:schemeClr val="tx1"/>
                </a:solidFill>
                <a:latin typeface="楷体_GB2312" pitchFamily="49" charset="-122"/>
              </a:rPr>
              <a:t>4.6.1 </a:t>
            </a:r>
            <a:r>
              <a:rPr kumimoji="1" lang="zh-CN" altLang="en-US" sz="2400" smtClean="0">
                <a:solidFill>
                  <a:schemeClr val="tx1"/>
                </a:solidFill>
                <a:latin typeface="楷体_GB2312" pitchFamily="49" charset="-122"/>
              </a:rPr>
              <a:t>虚拟存储器的引入</a:t>
            </a:r>
          </a:p>
        </p:txBody>
      </p: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4.6 </a:t>
            </a:r>
            <a:r>
              <a:rPr kumimoji="0" lang="zh-CN" altLang="en-US">
                <a:solidFill>
                  <a:schemeClr val="bg1"/>
                </a:solidFill>
              </a:rPr>
              <a:t>虚拟存储器的基本概念</a:t>
            </a:r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533400" y="14478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1 </a:t>
            </a:r>
            <a:r>
              <a:rPr lang="zh-CN" altLang="en-US" sz="2400">
                <a:latin typeface="楷体_GB2312" pitchFamily="49" charset="-122"/>
              </a:rPr>
              <a:t>常规存储器管理方式的特征</a:t>
            </a:r>
          </a:p>
        </p:txBody>
      </p:sp>
      <p:sp>
        <p:nvSpPr>
          <p:cNvPr id="74757" name="Text Box 6"/>
          <p:cNvSpPr txBox="1">
            <a:spLocks noChangeArrowheads="1"/>
          </p:cNvSpPr>
          <p:nvPr/>
        </p:nvSpPr>
        <p:spPr bwMode="auto">
          <a:xfrm>
            <a:off x="685800" y="1905000"/>
            <a:ext cx="6348413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/>
              <a:t>一次性。一次性装入内存。</a:t>
            </a:r>
          </a:p>
          <a:p>
            <a:pPr eaLnBrk="1" hangingPunct="1"/>
            <a:r>
              <a:rPr lang="zh-CN" altLang="en-US" sz="2400"/>
              <a:t>驻留性。装入内存后，一直驻留在内存中。</a:t>
            </a:r>
          </a:p>
          <a:p>
            <a:pPr eaLnBrk="1" hangingPunct="1"/>
            <a:r>
              <a:rPr lang="zh-CN" altLang="en-US" sz="2400"/>
              <a:t>一次性和驻留性是否必须？</a:t>
            </a:r>
          </a:p>
        </p:txBody>
      </p:sp>
      <p:sp>
        <p:nvSpPr>
          <p:cNvPr id="74758" name="Rectangle 8"/>
          <p:cNvSpPr>
            <a:spLocks noChangeArrowheads="1"/>
          </p:cNvSpPr>
          <p:nvPr/>
        </p:nvSpPr>
        <p:spPr bwMode="auto">
          <a:xfrm>
            <a:off x="533400" y="32004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2 </a:t>
            </a:r>
            <a:r>
              <a:rPr lang="zh-CN" altLang="en-US" sz="2400">
                <a:latin typeface="楷体_GB2312" pitchFamily="49" charset="-122"/>
              </a:rPr>
              <a:t>局部性原理</a:t>
            </a:r>
          </a:p>
        </p:txBody>
      </p:sp>
      <p:sp>
        <p:nvSpPr>
          <p:cNvPr id="74759" name="Rectangle 9"/>
          <p:cNvSpPr>
            <a:spLocks noChangeArrowheads="1"/>
          </p:cNvSpPr>
          <p:nvPr/>
        </p:nvSpPr>
        <p:spPr bwMode="auto">
          <a:xfrm>
            <a:off x="838200" y="3756025"/>
            <a:ext cx="77724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在</a:t>
            </a:r>
            <a:r>
              <a:rPr lang="en-US" altLang="zh-CN" sz="2400"/>
              <a:t>1968</a:t>
            </a:r>
            <a:r>
              <a:rPr lang="zh-CN" altLang="en-US" sz="2400"/>
              <a:t>年， </a:t>
            </a:r>
            <a:r>
              <a:rPr lang="en-US" altLang="zh-CN" sz="2400"/>
              <a:t>Denning.P</a:t>
            </a:r>
            <a:r>
              <a:rPr lang="zh-CN" altLang="en-US" sz="2400"/>
              <a:t>就曾指出：</a:t>
            </a:r>
          </a:p>
        </p:txBody>
      </p:sp>
      <p:sp>
        <p:nvSpPr>
          <p:cNvPr id="74760" name="Rectangle 10"/>
          <p:cNvSpPr>
            <a:spLocks noChangeArrowheads="1"/>
          </p:cNvSpPr>
          <p:nvPr/>
        </p:nvSpPr>
        <p:spPr bwMode="auto">
          <a:xfrm>
            <a:off x="685800" y="4137025"/>
            <a:ext cx="8062913" cy="9683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程序在执行时将呈现出局部性规律，即在</a:t>
            </a:r>
            <a:r>
              <a:rPr lang="zh-CN" altLang="en-US" sz="2400">
                <a:solidFill>
                  <a:srgbClr val="FF0000"/>
                </a:solidFill>
              </a:rPr>
              <a:t>一较短的时间内</a:t>
            </a:r>
            <a:r>
              <a:rPr lang="zh-CN" altLang="en-US" sz="2400"/>
              <a:t>，程序的</a:t>
            </a:r>
            <a:r>
              <a:rPr lang="zh-CN" altLang="en-US" sz="2400">
                <a:solidFill>
                  <a:srgbClr val="3366FF"/>
                </a:solidFill>
              </a:rPr>
              <a:t>执行仅局限于某个部分</a:t>
            </a:r>
            <a:r>
              <a:rPr lang="zh-CN" altLang="en-US" sz="2400"/>
              <a:t>；相应地，它所访问的</a:t>
            </a:r>
            <a:r>
              <a:rPr lang="zh-CN" altLang="en-US" sz="2400">
                <a:solidFill>
                  <a:srgbClr val="3366FF"/>
                </a:solidFill>
              </a:rPr>
              <a:t>存储空间也局限于某个区域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latin typeface="楷体_GB2312" pitchFamily="49" charset="-122"/>
              </a:rPr>
              <a:t>程序执行时， 除了少部分的转移和过程调用指令外， 在大多数情况下仍是顺序执行的。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latin typeface="楷体_GB2312" pitchFamily="49" charset="-122"/>
              </a:rPr>
              <a:t>过程调用将会使程序的执行轨迹由一部分区域转至另一部分区域， 但经研究看出，过程调用的深度在大多数情况下都不超过</a:t>
            </a:r>
            <a:r>
              <a:rPr lang="en-US" altLang="zh-CN" sz="2400" smtClean="0">
                <a:latin typeface="楷体_GB2312" pitchFamily="49" charset="-122"/>
              </a:rPr>
              <a:t>5</a:t>
            </a:r>
            <a:r>
              <a:rPr lang="zh-CN" altLang="en-US" sz="2400" smtClean="0">
                <a:latin typeface="楷体_GB2312" pitchFamily="49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latin typeface="楷体_GB2312" pitchFamily="49" charset="-122"/>
              </a:rPr>
              <a:t>程序中存在许多循环结构， 这些虽然只由少数指令构成， 但是它们将多次执行。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latin typeface="楷体_GB2312" pitchFamily="49" charset="-122"/>
              </a:rPr>
              <a:t>程序中还包括许多对数据结构的处理， 如对数组进行操作， 它们往往都局限于很小的范围内</a:t>
            </a:r>
            <a:r>
              <a:rPr lang="zh-CN" altLang="en-US" sz="2800" smtClean="0"/>
              <a:t>。 </a:t>
            </a:r>
          </a:p>
        </p:txBody>
      </p:sp>
      <p:sp>
        <p:nvSpPr>
          <p:cNvPr id="75779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4495800" cy="457200"/>
          </a:xfrm>
          <a:noFill/>
        </p:spPr>
        <p:txBody>
          <a:bodyPr/>
          <a:lstStyle/>
          <a:p>
            <a:pPr algn="l" eaLnBrk="1" hangingPunct="1"/>
            <a:r>
              <a:rPr kumimoji="1" lang="en-US" altLang="zh-CN" sz="2400" smtClean="0">
                <a:solidFill>
                  <a:schemeClr val="tx1"/>
                </a:solidFill>
                <a:latin typeface="楷体_GB2312" pitchFamily="49" charset="-122"/>
              </a:rPr>
              <a:t>4.6.1 </a:t>
            </a:r>
            <a:r>
              <a:rPr kumimoji="1" lang="zh-CN" altLang="en-US" sz="2400" smtClean="0">
                <a:solidFill>
                  <a:schemeClr val="tx1"/>
                </a:solidFill>
                <a:latin typeface="楷体_GB2312" pitchFamily="49" charset="-122"/>
              </a:rPr>
              <a:t>虚拟存储器的引入</a:t>
            </a:r>
          </a:p>
        </p:txBody>
      </p:sp>
      <p:sp>
        <p:nvSpPr>
          <p:cNvPr id="75780" name="Rectangle 8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4.6 </a:t>
            </a:r>
            <a:r>
              <a:rPr kumimoji="0" lang="zh-CN" altLang="en-US">
                <a:solidFill>
                  <a:schemeClr val="bg1"/>
                </a:solidFill>
              </a:rPr>
              <a:t>虚拟存储器的基本概念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529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kumimoji="1" lang="zh-CN" altLang="en-US" sz="2400" smtClean="0">
                <a:solidFill>
                  <a:srgbClr val="3333CC"/>
                </a:solidFill>
              </a:rPr>
              <a:t>局限性还表现在下述两个方面</a:t>
            </a:r>
            <a:r>
              <a:rPr kumimoji="1" lang="zh-CN" altLang="en-US" sz="2400" smtClean="0"/>
              <a:t>：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kumimoji="1" lang="en-US" altLang="zh-CN" sz="2400" smtClean="0"/>
              <a:t>(1) </a:t>
            </a:r>
            <a:r>
              <a:rPr kumimoji="1" lang="zh-CN" altLang="en-US" sz="2400" smtClean="0">
                <a:solidFill>
                  <a:srgbClr val="FF0000"/>
                </a:solidFill>
              </a:rPr>
              <a:t>时间局限性</a:t>
            </a:r>
            <a:r>
              <a:rPr kumimoji="1" lang="zh-CN" altLang="en-US" sz="2400" smtClean="0"/>
              <a:t>。如果程序中的某条指令一旦执行， 则不久以后该指令可能再次执行；如果某数据被访问过， 则不久以后该数据可能再次被访问。产生时间局限性的典型原因，是由于在程序中存在着大量的循环操作。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smtClean="0"/>
              <a:t>(2) </a:t>
            </a:r>
            <a:r>
              <a:rPr kumimoji="1" lang="zh-CN" altLang="en-US" sz="2400" smtClean="0">
                <a:solidFill>
                  <a:srgbClr val="FF0000"/>
                </a:solidFill>
              </a:rPr>
              <a:t>空间局限性</a:t>
            </a:r>
            <a:r>
              <a:rPr kumimoji="1" lang="zh-CN" altLang="en-US" sz="2400" smtClean="0"/>
              <a:t>。一旦程序访问了某个存储单元，在不久之后，其附近的存储单元也将被访问，即程序在一段时间内所访问的地址，可能集中在一定的范围之内，其典型情况便是程序的顺序执行。 </a:t>
            </a:r>
          </a:p>
        </p:txBody>
      </p:sp>
      <p:sp>
        <p:nvSpPr>
          <p:cNvPr id="76803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4495800" cy="457200"/>
          </a:xfrm>
          <a:noFill/>
        </p:spPr>
        <p:txBody>
          <a:bodyPr/>
          <a:lstStyle/>
          <a:p>
            <a:pPr algn="l" eaLnBrk="1" hangingPunct="1"/>
            <a:r>
              <a:rPr kumimoji="1" lang="en-US" altLang="zh-CN" sz="2400" smtClean="0">
                <a:solidFill>
                  <a:schemeClr val="tx1"/>
                </a:solidFill>
                <a:latin typeface="楷体_GB2312" pitchFamily="49" charset="-122"/>
              </a:rPr>
              <a:t>4.6.1 </a:t>
            </a:r>
            <a:r>
              <a:rPr kumimoji="1" lang="zh-CN" altLang="en-US" sz="2400" smtClean="0">
                <a:solidFill>
                  <a:schemeClr val="tx1"/>
                </a:solidFill>
                <a:latin typeface="楷体_GB2312" pitchFamily="49" charset="-122"/>
              </a:rPr>
              <a:t>虚拟存储器的引入</a:t>
            </a:r>
          </a:p>
        </p:txBody>
      </p:sp>
      <p:sp>
        <p:nvSpPr>
          <p:cNvPr id="76804" name="Rectangle 6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4.6 </a:t>
            </a:r>
            <a:r>
              <a:rPr kumimoji="0" lang="zh-CN" altLang="en-US">
                <a:solidFill>
                  <a:schemeClr val="bg1"/>
                </a:solidFill>
              </a:rPr>
              <a:t>虚拟存储器的基本概念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9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229600" cy="3352800"/>
          </a:xfrm>
        </p:spPr>
        <p:txBody>
          <a:bodyPr/>
          <a:lstStyle/>
          <a:p>
            <a:pPr indent="14288" eaLnBrk="1" hangingPunct="1">
              <a:lnSpc>
                <a:spcPct val="90000"/>
              </a:lnSpc>
              <a:buFontTx/>
              <a:buNone/>
            </a:pPr>
            <a:r>
              <a:rPr kumimoji="1" lang="en-US" altLang="zh-CN" sz="2400" smtClean="0"/>
              <a:t>3. </a:t>
            </a:r>
            <a:r>
              <a:rPr kumimoji="1" lang="zh-CN" altLang="en-US" sz="2400" smtClean="0">
                <a:solidFill>
                  <a:srgbClr val="3333CC"/>
                </a:solidFill>
              </a:rPr>
              <a:t>虚拟存储器的定义</a:t>
            </a:r>
          </a:p>
          <a:p>
            <a:pPr indent="14288" eaLnBrk="1" hangingPunct="1">
              <a:lnSpc>
                <a:spcPct val="90000"/>
              </a:lnSpc>
              <a:buFontTx/>
              <a:buNone/>
            </a:pPr>
            <a:r>
              <a:rPr kumimoji="1" lang="zh-CN" altLang="en-US" sz="2400" smtClean="0"/>
              <a:t>所谓</a:t>
            </a:r>
            <a:r>
              <a:rPr kumimoji="1" lang="zh-CN" altLang="en-US" sz="2400" smtClean="0">
                <a:solidFill>
                  <a:srgbClr val="3333CC"/>
                </a:solidFill>
              </a:rPr>
              <a:t>虚拟存储器</a:t>
            </a:r>
            <a:r>
              <a:rPr kumimoji="1" lang="zh-CN" altLang="en-US" sz="2400" smtClean="0"/>
              <a:t>， 是指具有</a:t>
            </a:r>
            <a:r>
              <a:rPr kumimoji="1" lang="zh-CN" altLang="en-US" sz="2400" smtClean="0">
                <a:solidFill>
                  <a:srgbClr val="FF3300"/>
                </a:solidFill>
              </a:rPr>
              <a:t>请求调入</a:t>
            </a:r>
            <a:r>
              <a:rPr kumimoji="1" lang="zh-CN" altLang="en-US" sz="2400" smtClean="0"/>
              <a:t>功能和</a:t>
            </a:r>
            <a:r>
              <a:rPr kumimoji="1" lang="zh-CN" altLang="en-US" sz="2400" smtClean="0">
                <a:solidFill>
                  <a:srgbClr val="FF3300"/>
                </a:solidFill>
              </a:rPr>
              <a:t>置换</a:t>
            </a:r>
            <a:r>
              <a:rPr kumimoji="1" lang="zh-CN" altLang="en-US" sz="2400" smtClean="0"/>
              <a:t>功能， 能从</a:t>
            </a:r>
            <a:r>
              <a:rPr kumimoji="1" lang="zh-CN" altLang="en-US" sz="2400" smtClean="0">
                <a:solidFill>
                  <a:srgbClr val="FF3300"/>
                </a:solidFill>
              </a:rPr>
              <a:t>逻辑</a:t>
            </a:r>
            <a:r>
              <a:rPr kumimoji="1" lang="zh-CN" altLang="en-US" sz="2400" smtClean="0"/>
              <a:t>上对内存容量加以扩充的一种存储器系统。其逻辑容量由内存容量和外存容量之和所决定，其运行速度接近于内存速度，而每位的成本却又接近于外存。</a:t>
            </a:r>
          </a:p>
        </p:txBody>
      </p:sp>
      <p:sp>
        <p:nvSpPr>
          <p:cNvPr id="77827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4495800" cy="457200"/>
          </a:xfrm>
          <a:noFill/>
        </p:spPr>
        <p:txBody>
          <a:bodyPr/>
          <a:lstStyle/>
          <a:p>
            <a:pPr algn="l" eaLnBrk="1" hangingPunct="1"/>
            <a:r>
              <a:rPr kumimoji="1" lang="en-US" altLang="zh-CN" sz="2400" smtClean="0">
                <a:solidFill>
                  <a:schemeClr val="tx1"/>
                </a:solidFill>
                <a:latin typeface="楷体_GB2312" pitchFamily="49" charset="-122"/>
              </a:rPr>
              <a:t>4.6.1 </a:t>
            </a:r>
            <a:r>
              <a:rPr kumimoji="1" lang="zh-CN" altLang="en-US" sz="2400" smtClean="0">
                <a:solidFill>
                  <a:schemeClr val="tx1"/>
                </a:solidFill>
                <a:latin typeface="楷体_GB2312" pitchFamily="49" charset="-122"/>
              </a:rPr>
              <a:t>虚拟存储器的引入</a:t>
            </a:r>
          </a:p>
        </p:txBody>
      </p:sp>
      <p:sp>
        <p:nvSpPr>
          <p:cNvPr id="77828" name="Rectangle 8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4.6 </a:t>
            </a:r>
            <a:r>
              <a:rPr kumimoji="0" lang="zh-CN" altLang="en-US">
                <a:solidFill>
                  <a:schemeClr val="bg1"/>
                </a:solidFill>
              </a:rPr>
              <a:t>虚拟存储器的基本概念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967287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kumimoji="1" lang="en-US" altLang="zh-CN" sz="2400" smtClean="0"/>
              <a:t>1. </a:t>
            </a:r>
            <a:r>
              <a:rPr kumimoji="1" lang="zh-CN" altLang="en-US" sz="2400" smtClean="0">
                <a:solidFill>
                  <a:srgbClr val="FF0000"/>
                </a:solidFill>
              </a:rPr>
              <a:t>分页请求系统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kumimoji="1" lang="zh-CN" altLang="en-US" sz="2400" smtClean="0"/>
              <a:t>	在</a:t>
            </a:r>
            <a:r>
              <a:rPr kumimoji="1" lang="zh-CN" altLang="en-US" sz="2400" smtClean="0">
                <a:solidFill>
                  <a:srgbClr val="3333CC"/>
                </a:solidFill>
              </a:rPr>
              <a:t>分页系统</a:t>
            </a:r>
            <a:r>
              <a:rPr kumimoji="1" lang="zh-CN" altLang="en-US" sz="2400" smtClean="0"/>
              <a:t>的基础上，增加了</a:t>
            </a:r>
            <a:r>
              <a:rPr kumimoji="1" lang="zh-CN" altLang="en-US" sz="2400" smtClean="0">
                <a:solidFill>
                  <a:srgbClr val="3333CC"/>
                </a:solidFill>
              </a:rPr>
              <a:t>请求调页</a:t>
            </a:r>
            <a:r>
              <a:rPr kumimoji="1" lang="zh-CN" altLang="en-US" sz="2400" smtClean="0"/>
              <a:t>功能和</a:t>
            </a:r>
            <a:r>
              <a:rPr kumimoji="1" lang="zh-CN" altLang="en-US" sz="2400" smtClean="0">
                <a:solidFill>
                  <a:srgbClr val="3333CC"/>
                </a:solidFill>
              </a:rPr>
              <a:t>页面置换</a:t>
            </a:r>
            <a:r>
              <a:rPr kumimoji="1" lang="zh-CN" altLang="en-US" sz="2400" smtClean="0"/>
              <a:t>功能所形成的</a:t>
            </a:r>
            <a:r>
              <a:rPr kumimoji="1" lang="zh-CN" altLang="en-US" sz="2400" smtClean="0">
                <a:solidFill>
                  <a:srgbClr val="3333CC"/>
                </a:solidFill>
              </a:rPr>
              <a:t>页式虚拟存储系统</a:t>
            </a:r>
            <a:r>
              <a:rPr kumimoji="1" lang="zh-CN" altLang="en-US" sz="2400" smtClean="0"/>
              <a:t>。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kumimoji="1" lang="en-US" altLang="zh-CN" sz="2400" smtClean="0"/>
              <a:t>1) </a:t>
            </a:r>
            <a:r>
              <a:rPr kumimoji="1" lang="zh-CN" altLang="en-US" sz="2400" smtClean="0"/>
              <a:t>硬件支持</a:t>
            </a:r>
          </a:p>
          <a:p>
            <a:pPr marL="990600" lvl="1" indent="-533400" eaLnBrk="1" hangingPunct="1">
              <a:lnSpc>
                <a:spcPct val="110000"/>
              </a:lnSpc>
              <a:buFont typeface="Wingdings" pitchFamily="2" charset="2"/>
              <a:buAutoNum type="circleNumDbPlain"/>
            </a:pPr>
            <a:r>
              <a:rPr kumimoji="1" lang="zh-CN" altLang="en-US" sz="2400" smtClean="0"/>
              <a:t>请求分页的页表机制</a:t>
            </a:r>
          </a:p>
          <a:p>
            <a:pPr marL="990600" lvl="1" indent="-533400" eaLnBrk="1" hangingPunct="1">
              <a:lnSpc>
                <a:spcPct val="110000"/>
              </a:lnSpc>
              <a:buFont typeface="Wingdings" pitchFamily="2" charset="2"/>
              <a:buAutoNum type="circleNumDbPlain"/>
            </a:pPr>
            <a:r>
              <a:rPr kumimoji="1" lang="zh-CN" altLang="en-US" sz="2400" smtClean="0"/>
              <a:t>缺页中断机构</a:t>
            </a:r>
          </a:p>
          <a:p>
            <a:pPr marL="990600" lvl="1" indent="-533400" eaLnBrk="1" hangingPunct="1">
              <a:lnSpc>
                <a:spcPct val="110000"/>
              </a:lnSpc>
              <a:buFont typeface="Wingdings" pitchFamily="2" charset="2"/>
              <a:buAutoNum type="circleNumDbPlain"/>
            </a:pPr>
            <a:r>
              <a:rPr kumimoji="1" lang="zh-CN" altLang="en-US" sz="2400" smtClean="0"/>
              <a:t>地址变换机构</a:t>
            </a:r>
          </a:p>
          <a:p>
            <a:pPr marL="609600" indent="-6096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en-US" altLang="zh-CN" sz="2400" smtClean="0"/>
              <a:t>2) </a:t>
            </a:r>
            <a:r>
              <a:rPr kumimoji="1" lang="zh-CN" altLang="en-US" sz="2400" smtClean="0"/>
              <a:t>实现请求分页的软件</a:t>
            </a:r>
          </a:p>
          <a:p>
            <a:pPr marL="990600" lvl="1" indent="-5334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smtClean="0"/>
              <a:t>实现请求调页的软件 和 实现页面置换的软件</a:t>
            </a:r>
          </a:p>
        </p:txBody>
      </p:sp>
      <p:sp>
        <p:nvSpPr>
          <p:cNvPr id="78851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4495800" cy="457200"/>
          </a:xfrm>
          <a:noFill/>
        </p:spPr>
        <p:txBody>
          <a:bodyPr/>
          <a:lstStyle/>
          <a:p>
            <a:pPr algn="l" eaLnBrk="1" hangingPunct="1"/>
            <a:r>
              <a:rPr kumimoji="1" lang="en-US" altLang="en-US" sz="2400" smtClean="0">
                <a:solidFill>
                  <a:schemeClr val="tx1"/>
                </a:solidFill>
                <a:latin typeface="楷体_GB2312" pitchFamily="49" charset="-122"/>
              </a:rPr>
              <a:t>4.6.2 虚拟存储器的实现方法</a:t>
            </a:r>
            <a:endParaRPr kumimoji="1" lang="zh-CN" altLang="en-US" sz="2400" smtClean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78852" name="Rectangle 9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4.6 </a:t>
            </a:r>
            <a:r>
              <a:rPr kumimoji="0" lang="zh-CN" altLang="en-US">
                <a:solidFill>
                  <a:schemeClr val="bg1"/>
                </a:solidFill>
              </a:rPr>
              <a:t>虚拟存储器的基本概念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967287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kumimoji="1" lang="en-US" altLang="zh-CN" sz="2400" smtClean="0">
                <a:latin typeface="楷体_GB2312" pitchFamily="49" charset="-122"/>
              </a:rPr>
              <a:t>2. </a:t>
            </a:r>
            <a:r>
              <a:rPr kumimoji="1" lang="zh-CN" altLang="en-US" sz="2400" smtClean="0">
                <a:solidFill>
                  <a:srgbClr val="FF0000"/>
                </a:solidFill>
                <a:latin typeface="楷体_GB2312" pitchFamily="49" charset="-122"/>
              </a:rPr>
              <a:t>请求分段系统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kumimoji="1" lang="zh-CN" altLang="en-US" sz="2400" smtClean="0">
                <a:latin typeface="楷体_GB2312" pitchFamily="49" charset="-122"/>
              </a:rPr>
              <a:t>	在</a:t>
            </a:r>
            <a:r>
              <a:rPr kumimoji="1"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分段系统</a:t>
            </a:r>
            <a:r>
              <a:rPr kumimoji="1" lang="zh-CN" altLang="en-US" sz="2400" smtClean="0">
                <a:latin typeface="楷体_GB2312" pitchFamily="49" charset="-122"/>
              </a:rPr>
              <a:t>的基础上，增加了</a:t>
            </a:r>
            <a:r>
              <a:rPr kumimoji="1"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请求调段</a:t>
            </a:r>
            <a:r>
              <a:rPr kumimoji="1" lang="zh-CN" altLang="en-US" sz="2400" smtClean="0">
                <a:latin typeface="楷体_GB2312" pitchFamily="49" charset="-122"/>
              </a:rPr>
              <a:t>功能和</a:t>
            </a:r>
            <a:r>
              <a:rPr kumimoji="1"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分段置换</a:t>
            </a:r>
            <a:r>
              <a:rPr kumimoji="1" lang="zh-CN" altLang="en-US" sz="2400" smtClean="0">
                <a:latin typeface="楷体_GB2312" pitchFamily="49" charset="-122"/>
              </a:rPr>
              <a:t>功能所形成的</a:t>
            </a:r>
            <a:r>
              <a:rPr kumimoji="1" lang="zh-CN" altLang="en-US" sz="2400" smtClean="0">
                <a:solidFill>
                  <a:srgbClr val="3333CC"/>
                </a:solidFill>
                <a:latin typeface="楷体_GB2312" pitchFamily="49" charset="-122"/>
              </a:rPr>
              <a:t>段式虚拟存储系统</a:t>
            </a:r>
            <a:r>
              <a:rPr kumimoji="1" lang="zh-CN" altLang="en-US" sz="2400" smtClean="0">
                <a:latin typeface="楷体_GB2312" pitchFamily="49" charset="-122"/>
              </a:rPr>
              <a:t>。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kumimoji="1" lang="en-US" altLang="zh-CN" sz="2400" smtClean="0">
                <a:latin typeface="楷体_GB2312" pitchFamily="49" charset="-122"/>
              </a:rPr>
              <a:t>1) </a:t>
            </a:r>
            <a:r>
              <a:rPr kumimoji="1" lang="zh-CN" altLang="en-US" sz="2400" smtClean="0">
                <a:latin typeface="楷体_GB2312" pitchFamily="49" charset="-122"/>
              </a:rPr>
              <a:t>硬件支持</a:t>
            </a:r>
          </a:p>
          <a:p>
            <a:pPr marL="990600" lvl="1" indent="-533400" eaLnBrk="1" hangingPunct="1">
              <a:lnSpc>
                <a:spcPct val="110000"/>
              </a:lnSpc>
              <a:buFont typeface="Wingdings" pitchFamily="2" charset="2"/>
              <a:buAutoNum type="circleNumDbPlain"/>
            </a:pPr>
            <a:r>
              <a:rPr kumimoji="1" lang="zh-CN" altLang="en-US" sz="2400" smtClean="0">
                <a:latin typeface="楷体_GB2312" pitchFamily="49" charset="-122"/>
              </a:rPr>
              <a:t>请求分段的段表机制</a:t>
            </a:r>
          </a:p>
          <a:p>
            <a:pPr marL="990600" lvl="1" indent="-533400" eaLnBrk="1" hangingPunct="1">
              <a:lnSpc>
                <a:spcPct val="110000"/>
              </a:lnSpc>
              <a:buFont typeface="Wingdings" pitchFamily="2" charset="2"/>
              <a:buAutoNum type="circleNumDbPlain"/>
            </a:pPr>
            <a:r>
              <a:rPr kumimoji="1" lang="zh-CN" altLang="en-US" sz="2400" smtClean="0">
                <a:latin typeface="楷体_GB2312" pitchFamily="49" charset="-122"/>
              </a:rPr>
              <a:t>缺段中断机构</a:t>
            </a:r>
          </a:p>
          <a:p>
            <a:pPr marL="990600" lvl="1" indent="-533400" eaLnBrk="1" hangingPunct="1">
              <a:lnSpc>
                <a:spcPct val="110000"/>
              </a:lnSpc>
              <a:buFont typeface="Wingdings" pitchFamily="2" charset="2"/>
              <a:buAutoNum type="circleNumDbPlain"/>
            </a:pPr>
            <a:r>
              <a:rPr kumimoji="1" lang="zh-CN" altLang="en-US" sz="2400" smtClean="0">
                <a:latin typeface="楷体_GB2312" pitchFamily="49" charset="-122"/>
              </a:rPr>
              <a:t>地址变换机构</a:t>
            </a:r>
          </a:p>
          <a:p>
            <a:pPr marL="609600" indent="-6096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en-US" altLang="zh-CN" sz="2400" smtClean="0">
                <a:latin typeface="楷体_GB2312" pitchFamily="49" charset="-122"/>
              </a:rPr>
              <a:t>2) </a:t>
            </a:r>
            <a:r>
              <a:rPr kumimoji="1" lang="zh-CN" altLang="en-US" sz="2400" smtClean="0">
                <a:latin typeface="楷体_GB2312" pitchFamily="49" charset="-122"/>
              </a:rPr>
              <a:t>实现请求分段的软件</a:t>
            </a:r>
          </a:p>
          <a:p>
            <a:pPr marL="990600" lvl="1" indent="-5334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smtClean="0">
                <a:latin typeface="楷体_GB2312" pitchFamily="49" charset="-122"/>
              </a:rPr>
              <a:t>实现请求调段的软件 和 实现分段置换的软件</a:t>
            </a:r>
          </a:p>
        </p:txBody>
      </p:sp>
      <p:sp>
        <p:nvSpPr>
          <p:cNvPr id="593924" name="Text Box 4"/>
          <p:cNvSpPr txBox="1">
            <a:spLocks noChangeArrowheads="1"/>
          </p:cNvSpPr>
          <p:nvPr/>
        </p:nvSpPr>
        <p:spPr bwMode="auto">
          <a:xfrm>
            <a:off x="3886200" y="3862388"/>
            <a:ext cx="41671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3333CC"/>
                </a:solidFill>
              </a:rPr>
              <a:t>基于段页式系统的虚拟存储器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3333CC"/>
                </a:solidFill>
              </a:rPr>
              <a:t>是请求调段还是调页？</a:t>
            </a:r>
          </a:p>
        </p:txBody>
      </p:sp>
      <p:sp>
        <p:nvSpPr>
          <p:cNvPr id="79876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4495800" cy="457200"/>
          </a:xfrm>
          <a:noFill/>
        </p:spPr>
        <p:txBody>
          <a:bodyPr/>
          <a:lstStyle/>
          <a:p>
            <a:pPr algn="l" eaLnBrk="1" hangingPunct="1"/>
            <a:r>
              <a:rPr kumimoji="1" lang="en-US" altLang="en-US" sz="2400" smtClean="0">
                <a:solidFill>
                  <a:schemeClr val="tx1"/>
                </a:solidFill>
                <a:latin typeface="楷体_GB2312" pitchFamily="49" charset="-122"/>
              </a:rPr>
              <a:t>4.6.2 虚拟存储器的实现方法</a:t>
            </a:r>
            <a:endParaRPr kumimoji="1" lang="zh-CN" altLang="en-US" sz="2400" smtClean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79877" name="Rectangle 9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4.6 </a:t>
            </a:r>
            <a:r>
              <a:rPr kumimoji="0" lang="zh-CN" altLang="en-US">
                <a:solidFill>
                  <a:schemeClr val="bg1"/>
                </a:solidFill>
              </a:rPr>
              <a:t>虚拟存储器的基本概念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4005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/>
              <a:t>1. </a:t>
            </a:r>
            <a:r>
              <a:rPr lang="zh-CN" altLang="en-US" sz="2400" smtClean="0">
                <a:solidFill>
                  <a:srgbClr val="FF0000"/>
                </a:solidFill>
              </a:rPr>
              <a:t>多次性</a:t>
            </a:r>
            <a:r>
              <a:rPr lang="en-US" altLang="zh-CN" sz="2400" smtClean="0"/>
              <a:t>(</a:t>
            </a:r>
            <a:r>
              <a:rPr lang="zh-CN" altLang="en-US" sz="2400" smtClean="0"/>
              <a:t>最重要特征</a:t>
            </a:r>
            <a:r>
              <a:rPr lang="en-US" altLang="zh-CN" sz="2400" smtClean="0"/>
              <a:t>)</a:t>
            </a:r>
            <a:br>
              <a:rPr lang="en-US" altLang="zh-CN" sz="2400" smtClean="0"/>
            </a:br>
            <a:r>
              <a:rPr lang="zh-CN" altLang="en-US" sz="2400" smtClean="0"/>
              <a:t>一个作业分多次调入内存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2. </a:t>
            </a:r>
            <a:r>
              <a:rPr lang="zh-CN" altLang="en-US" sz="2400" smtClean="0">
                <a:solidFill>
                  <a:srgbClr val="FF0000"/>
                </a:solidFill>
              </a:rPr>
              <a:t>对换性</a:t>
            </a:r>
            <a:r>
              <a:rPr lang="en-US" altLang="zh-CN" sz="2400" smtClean="0"/>
              <a:t>(</a:t>
            </a:r>
            <a:r>
              <a:rPr lang="zh-CN" altLang="en-US" sz="2400" smtClean="0"/>
              <a:t>可部分对换</a:t>
            </a:r>
            <a:r>
              <a:rPr lang="en-US" altLang="zh-CN" sz="2400" smtClean="0"/>
              <a:t>)</a:t>
            </a:r>
            <a:br>
              <a:rPr lang="en-US" altLang="zh-CN" sz="2400" smtClean="0"/>
            </a:br>
            <a:r>
              <a:rPr lang="zh-CN" altLang="en-US" sz="2400" smtClean="0"/>
              <a:t>允许在进程的运行过程中进行换进换出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3. </a:t>
            </a:r>
            <a:r>
              <a:rPr lang="zh-CN" altLang="en-US" sz="2400" smtClean="0">
                <a:solidFill>
                  <a:srgbClr val="FF0000"/>
                </a:solidFill>
              </a:rPr>
              <a:t>虚拟性</a:t>
            </a:r>
            <a:r>
              <a:rPr lang="en-US" altLang="zh-CN" sz="2400" smtClean="0"/>
              <a:t>(</a:t>
            </a:r>
            <a:r>
              <a:rPr lang="zh-CN" altLang="en-US" sz="2400" smtClean="0"/>
              <a:t>目标</a:t>
            </a:r>
            <a:r>
              <a:rPr lang="en-US" altLang="zh-CN" sz="2400" smtClean="0"/>
              <a:t>)</a:t>
            </a:r>
            <a:br>
              <a:rPr lang="en-US" altLang="zh-CN" sz="2400" smtClean="0"/>
            </a:br>
            <a:r>
              <a:rPr lang="zh-CN" altLang="en-US" sz="2400" smtClean="0">
                <a:solidFill>
                  <a:srgbClr val="3333CC"/>
                </a:solidFill>
              </a:rPr>
              <a:t>从逻辑上扩充内存</a:t>
            </a:r>
          </a:p>
          <a:p>
            <a:pPr eaLnBrk="1" hangingPunct="1">
              <a:buFontTx/>
              <a:buNone/>
            </a:pPr>
            <a:r>
              <a:rPr lang="zh-CN" altLang="en-US" sz="2400" smtClean="0">
                <a:solidFill>
                  <a:srgbClr val="3333CC"/>
                </a:solidFill>
              </a:rPr>
              <a:t>虚拟性</a:t>
            </a:r>
            <a:r>
              <a:rPr lang="zh-CN" altLang="en-US" sz="2400" smtClean="0"/>
              <a:t>以</a:t>
            </a:r>
            <a:r>
              <a:rPr lang="zh-CN" altLang="en-US" sz="2400" smtClean="0">
                <a:solidFill>
                  <a:srgbClr val="3333CC"/>
                </a:solidFill>
              </a:rPr>
              <a:t>多次性</a:t>
            </a:r>
            <a:r>
              <a:rPr lang="zh-CN" altLang="en-US" sz="2400" smtClean="0"/>
              <a:t>和</a:t>
            </a:r>
            <a:r>
              <a:rPr lang="zh-CN" altLang="en-US" sz="2400" smtClean="0">
                <a:solidFill>
                  <a:srgbClr val="3333CC"/>
                </a:solidFill>
              </a:rPr>
              <a:t>对换性</a:t>
            </a:r>
            <a:r>
              <a:rPr lang="zh-CN" altLang="en-US" sz="2400" smtClean="0"/>
              <a:t>为基础；</a:t>
            </a:r>
            <a:r>
              <a:rPr lang="zh-CN" altLang="en-US" sz="2400" smtClean="0">
                <a:solidFill>
                  <a:srgbClr val="3333CC"/>
                </a:solidFill>
              </a:rPr>
              <a:t>多次性</a:t>
            </a:r>
            <a:r>
              <a:rPr lang="zh-CN" altLang="en-US" sz="2400" smtClean="0"/>
              <a:t>和</a:t>
            </a:r>
            <a:r>
              <a:rPr lang="zh-CN" altLang="en-US" sz="2400" smtClean="0">
                <a:solidFill>
                  <a:srgbClr val="3333CC"/>
                </a:solidFill>
              </a:rPr>
              <a:t>对换性</a:t>
            </a:r>
            <a:r>
              <a:rPr lang="zh-CN" altLang="en-US" sz="2400" smtClean="0"/>
              <a:t>须建立在</a:t>
            </a:r>
            <a:r>
              <a:rPr lang="zh-CN" altLang="en-US" sz="2400" smtClean="0">
                <a:solidFill>
                  <a:srgbClr val="3333CC"/>
                </a:solidFill>
              </a:rPr>
              <a:t>离散分配</a:t>
            </a:r>
            <a:r>
              <a:rPr lang="zh-CN" altLang="en-US" sz="2400" smtClean="0"/>
              <a:t>的基础上。</a:t>
            </a:r>
          </a:p>
        </p:txBody>
      </p:sp>
      <p:sp>
        <p:nvSpPr>
          <p:cNvPr id="80899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1219200"/>
            <a:ext cx="4495800" cy="457200"/>
          </a:xfrm>
          <a:noFill/>
        </p:spPr>
        <p:txBody>
          <a:bodyPr/>
          <a:lstStyle/>
          <a:p>
            <a:pPr algn="l" eaLnBrk="1" hangingPunct="1"/>
            <a:r>
              <a:rPr kumimoji="1" lang="en-US" altLang="en-US" sz="2400" smtClean="0">
                <a:solidFill>
                  <a:schemeClr val="tx1"/>
                </a:solidFill>
                <a:latin typeface="楷体_GB2312" pitchFamily="49" charset="-122"/>
              </a:rPr>
              <a:t>4.6.</a:t>
            </a:r>
            <a:r>
              <a:rPr kumimoji="1" lang="en-US" altLang="zh-CN" sz="2400" smtClean="0">
                <a:solidFill>
                  <a:schemeClr val="tx1"/>
                </a:solidFill>
                <a:latin typeface="楷体_GB2312" pitchFamily="49" charset="-122"/>
              </a:rPr>
              <a:t>4 </a:t>
            </a:r>
            <a:r>
              <a:rPr kumimoji="1" lang="en-US" altLang="en-US" sz="2400" smtClean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kumimoji="1" lang="zh-CN" altLang="en-US" sz="2400" smtClean="0">
                <a:solidFill>
                  <a:schemeClr val="tx1"/>
                </a:solidFill>
                <a:latin typeface="楷体_GB2312" pitchFamily="49" charset="-122"/>
              </a:rPr>
              <a:t>虚拟存储器的特征</a:t>
            </a:r>
          </a:p>
        </p:txBody>
      </p:sp>
      <p:sp>
        <p:nvSpPr>
          <p:cNvPr id="80900" name="Rectangle 8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4.6 </a:t>
            </a:r>
            <a:r>
              <a:rPr kumimoji="0" lang="zh-CN" altLang="en-US">
                <a:solidFill>
                  <a:schemeClr val="bg1"/>
                </a:solidFill>
              </a:rPr>
              <a:t>虚拟存储器的基本概念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3200" smtClean="0"/>
              <a:t>4.7  </a:t>
            </a:r>
            <a:r>
              <a:rPr kumimoji="1" lang="zh-CN" altLang="en-US" sz="3200" smtClean="0"/>
              <a:t>请求分页存储管理方式</a:t>
            </a:r>
          </a:p>
        </p:txBody>
      </p:sp>
      <p:graphicFrame>
        <p:nvGraphicFramePr>
          <p:cNvPr id="596996" name="Group 4"/>
          <p:cNvGraphicFramePr>
            <a:graphicFrameLocks noGrp="1"/>
          </p:cNvGraphicFramePr>
          <p:nvPr/>
        </p:nvGraphicFramePr>
        <p:xfrm>
          <a:off x="381000" y="2209800"/>
          <a:ext cx="8534400" cy="609600"/>
        </p:xfrm>
        <a:graphic>
          <a:graphicData uri="http://schemas.openxmlformats.org/drawingml/2006/table">
            <a:tbl>
              <a:tblPr/>
              <a:tblGrid>
                <a:gridCol w="1422400"/>
                <a:gridCol w="1422400"/>
                <a:gridCol w="1422400"/>
                <a:gridCol w="1447800"/>
                <a:gridCol w="1397000"/>
                <a:gridCol w="14224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页号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物理块号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状态位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访问字段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修改位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外存地址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939" name="Rectangle 22"/>
          <p:cNvSpPr>
            <a:spLocks noChangeArrowheads="1"/>
          </p:cNvSpPr>
          <p:nvPr/>
        </p:nvSpPr>
        <p:spPr bwMode="auto">
          <a:xfrm>
            <a:off x="457200" y="9144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4.7.1 </a:t>
            </a:r>
            <a:r>
              <a:rPr lang="zh-CN" altLang="en-US" sz="2400">
                <a:latin typeface="楷体_GB2312" pitchFamily="49" charset="-122"/>
              </a:rPr>
              <a:t>请求分页中的硬件支持</a:t>
            </a:r>
          </a:p>
        </p:txBody>
      </p:sp>
      <p:sp>
        <p:nvSpPr>
          <p:cNvPr id="81940" name="Text Box 23"/>
          <p:cNvSpPr txBox="1">
            <a:spLocks noChangeArrowheads="1"/>
          </p:cNvSpPr>
          <p:nvPr/>
        </p:nvSpPr>
        <p:spPr bwMode="auto">
          <a:xfrm>
            <a:off x="898525" y="1379538"/>
            <a:ext cx="56991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页表机制、缺页中断结构、地址变换机构</a:t>
            </a:r>
          </a:p>
        </p:txBody>
      </p:sp>
      <p:sp>
        <p:nvSpPr>
          <p:cNvPr id="81941" name="Text Box 25"/>
          <p:cNvSpPr txBox="1">
            <a:spLocks noChangeArrowheads="1"/>
          </p:cNvSpPr>
          <p:nvPr/>
        </p:nvSpPr>
        <p:spPr bwMode="auto">
          <a:xfrm>
            <a:off x="898525" y="1760538"/>
            <a:ext cx="18716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1. </a:t>
            </a:r>
            <a:r>
              <a:rPr lang="zh-CN" altLang="en-US" sz="2400">
                <a:latin typeface="楷体_GB2312" pitchFamily="49" charset="-122"/>
              </a:rPr>
              <a:t>页表机制</a:t>
            </a:r>
          </a:p>
        </p:txBody>
      </p:sp>
      <p:sp>
        <p:nvSpPr>
          <p:cNvPr id="81942" name="Text Box 27"/>
          <p:cNvSpPr txBox="1">
            <a:spLocks noChangeArrowheads="1"/>
          </p:cNvSpPr>
          <p:nvPr/>
        </p:nvSpPr>
        <p:spPr bwMode="auto">
          <a:xfrm>
            <a:off x="914400" y="3352800"/>
            <a:ext cx="24844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2. </a:t>
            </a:r>
            <a:r>
              <a:rPr lang="zh-CN" altLang="en-US" sz="2400">
                <a:latin typeface="楷体_GB2312" pitchFamily="49" charset="-122"/>
              </a:rPr>
              <a:t>缺页中断机构</a:t>
            </a:r>
          </a:p>
        </p:txBody>
      </p:sp>
      <p:graphicFrame>
        <p:nvGraphicFramePr>
          <p:cNvPr id="81943" name="Object 28"/>
          <p:cNvGraphicFramePr>
            <a:graphicFrameLocks noChangeAspect="1"/>
          </p:cNvGraphicFramePr>
          <p:nvPr/>
        </p:nvGraphicFramePr>
        <p:xfrm>
          <a:off x="5867400" y="2743200"/>
          <a:ext cx="2570163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6" name="VISIO" r:id="rId4" imgW="1363980" imgH="1935480" progId="Visio.Drawing.4">
                  <p:embed/>
                </p:oleObj>
              </mc:Choice>
              <mc:Fallback>
                <p:oleObj name="VISIO" r:id="rId4" imgW="1363980" imgH="1935480" progId="Visio.Drawing.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743200"/>
                        <a:ext cx="2570163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4" name="Text Box 29"/>
          <p:cNvSpPr txBox="1">
            <a:spLocks noChangeArrowheads="1"/>
          </p:cNvSpPr>
          <p:nvPr/>
        </p:nvSpPr>
        <p:spPr bwMode="auto">
          <a:xfrm>
            <a:off x="4573588" y="6227763"/>
            <a:ext cx="494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4-24 </a:t>
            </a:r>
            <a:r>
              <a:rPr lang="zh-CN" altLang="en-US" sz="2400">
                <a:latin typeface="楷体_GB2312" pitchFamily="49" charset="-122"/>
              </a:rPr>
              <a:t>涉及</a:t>
            </a:r>
            <a:r>
              <a:rPr lang="en-US" altLang="zh-CN" sz="2400">
                <a:latin typeface="楷体_GB2312" pitchFamily="49" charset="-122"/>
              </a:rPr>
              <a:t>6</a:t>
            </a:r>
            <a:r>
              <a:rPr lang="zh-CN" altLang="en-US" sz="2400">
                <a:latin typeface="楷体_GB2312" pitchFamily="49" charset="-122"/>
              </a:rPr>
              <a:t>次缺页中断的指令  </a:t>
            </a:r>
          </a:p>
        </p:txBody>
      </p:sp>
      <p:sp>
        <p:nvSpPr>
          <p:cNvPr id="81945" name="Rectangle 30"/>
          <p:cNvSpPr>
            <a:spLocks noChangeArrowheads="1"/>
          </p:cNvSpPr>
          <p:nvPr/>
        </p:nvSpPr>
        <p:spPr bwMode="auto">
          <a:xfrm>
            <a:off x="838200" y="3962400"/>
            <a:ext cx="45720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与一般中断的区别：</a:t>
            </a:r>
          </a:p>
          <a:p>
            <a:pPr eaLnBrk="1" hangingPunct="1">
              <a:buFontTx/>
              <a:buNone/>
            </a:pPr>
            <a:r>
              <a:rPr lang="en-US" altLang="zh-CN" sz="2400"/>
              <a:t>1</a:t>
            </a:r>
            <a:r>
              <a:rPr lang="zh-CN" altLang="en-US" sz="2400"/>
              <a:t>、在指令执行期间产生和处理中断信号。</a:t>
            </a:r>
          </a:p>
          <a:p>
            <a:pPr eaLnBrk="1" hangingPunct="1">
              <a:buFontTx/>
              <a:buNone/>
            </a:pPr>
            <a:r>
              <a:rPr lang="en-US" altLang="zh-CN" sz="2400"/>
              <a:t>2</a:t>
            </a:r>
            <a:r>
              <a:rPr lang="zh-CN" altLang="en-US" sz="2400"/>
              <a:t>、一条指令在执行期间，可能产生多次缺页中断。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0" y="527050"/>
            <a:ext cx="3019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楷体_GB2312" pitchFamily="49" charset="-122"/>
              </a:rPr>
              <a:t>3. </a:t>
            </a:r>
            <a:r>
              <a:rPr lang="zh-CN" altLang="en-US" sz="2800">
                <a:solidFill>
                  <a:srgbClr val="3333CC"/>
                </a:solidFill>
                <a:latin typeface="楷体_GB2312" pitchFamily="49" charset="-122"/>
              </a:rPr>
              <a:t>地址变换机构</a:t>
            </a:r>
            <a:r>
              <a:rPr lang="zh-CN" altLang="en-US" sz="2400">
                <a:latin typeface="楷体_GB2312" pitchFamily="49" charset="-122"/>
              </a:rPr>
              <a:t> </a:t>
            </a: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1600200" y="311150"/>
          <a:ext cx="7086600" cy="654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0" name="Visio" r:id="rId5" imgW="4747936" imgH="4386313" progId="Visio.Drawing.11">
                  <p:embed/>
                </p:oleObj>
              </mc:Choice>
              <mc:Fallback>
                <p:oleObj name="Visio" r:id="rId5" imgW="4747936" imgH="438631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1150"/>
                        <a:ext cx="7086600" cy="654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8099425" y="1371600"/>
            <a:ext cx="549275" cy="506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4-25 </a:t>
            </a:r>
            <a:r>
              <a:rPr lang="zh-CN" altLang="en-US" sz="2400">
                <a:latin typeface="楷体_GB2312" pitchFamily="49" charset="-122"/>
              </a:rPr>
              <a:t>请求分页中的地址变换过程 </a:t>
            </a:r>
          </a:p>
        </p:txBody>
      </p:sp>
      <p:sp>
        <p:nvSpPr>
          <p:cNvPr id="82949" name="AutoShape 5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7088" y="5876925"/>
            <a:ext cx="576262" cy="431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8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5111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smtClean="0"/>
              <a:t>在为进程分配内存时，将涉及到三个问题：</a:t>
            </a:r>
          </a:p>
          <a:p>
            <a:pPr eaLnBrk="1" hangingPunct="1"/>
            <a:r>
              <a:rPr lang="zh-CN" altLang="en-US" sz="2400" smtClean="0"/>
              <a:t>最小物理块数的确定；</a:t>
            </a:r>
            <a:br>
              <a:rPr lang="zh-CN" altLang="en-US" sz="2400" smtClean="0"/>
            </a:br>
            <a:r>
              <a:rPr lang="en-US" altLang="zh-CN" sz="2400" smtClean="0"/>
              <a:t>(</a:t>
            </a:r>
            <a:r>
              <a:rPr lang="zh-CN" altLang="en-US" sz="2400" smtClean="0"/>
              <a:t>只调部分，调多少？</a:t>
            </a:r>
            <a:r>
              <a:rPr lang="en-US" altLang="zh-CN" sz="2400" smtClean="0"/>
              <a:t>)</a:t>
            </a:r>
          </a:p>
          <a:p>
            <a:pPr eaLnBrk="1" hangingPunct="1"/>
            <a:r>
              <a:rPr lang="zh-CN" altLang="en-US" sz="2400" smtClean="0"/>
              <a:t>物理块的分配策略；</a:t>
            </a:r>
            <a:r>
              <a:rPr lang="en-US" altLang="zh-CN" sz="2400" smtClean="0"/>
              <a:t>(</a:t>
            </a:r>
            <a:r>
              <a:rPr lang="zh-CN" altLang="en-US" sz="2400" smtClean="0"/>
              <a:t>机制</a:t>
            </a:r>
            <a:r>
              <a:rPr lang="en-US" altLang="zh-CN" sz="2400" smtClean="0"/>
              <a:t>)</a:t>
            </a:r>
          </a:p>
          <a:p>
            <a:pPr eaLnBrk="1" hangingPunct="1"/>
            <a:r>
              <a:rPr lang="zh-CN" altLang="en-US" sz="2400" smtClean="0"/>
              <a:t>物理块的分配算法。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1. </a:t>
            </a:r>
            <a:r>
              <a:rPr lang="zh-CN" altLang="en-US" sz="2400" smtClean="0">
                <a:solidFill>
                  <a:srgbClr val="3333CC"/>
                </a:solidFill>
              </a:rPr>
              <a:t>最小物理块数的确定</a:t>
            </a:r>
          </a:p>
          <a:p>
            <a:pPr eaLnBrk="1" hangingPunct="1"/>
            <a:r>
              <a:rPr lang="zh-CN" altLang="en-US" sz="2400" smtClean="0"/>
              <a:t>能保证进程正常运行所需的最小物理块数</a:t>
            </a:r>
          </a:p>
          <a:p>
            <a:pPr eaLnBrk="1" hangingPunct="1"/>
            <a:r>
              <a:rPr lang="zh-CN" altLang="en-US" sz="2400" smtClean="0"/>
              <a:t>与计算机硬件结构有关，如指令格式、功能和寻址方式等</a:t>
            </a:r>
          </a:p>
        </p:txBody>
      </p:sp>
      <p:pic>
        <p:nvPicPr>
          <p:cNvPr id="83971" name="Picture 4" descr="dglxasset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924175"/>
            <a:ext cx="203041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2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en-US" altLang="zh-CN" smtClean="0"/>
              <a:t>4.7  </a:t>
            </a:r>
            <a:r>
              <a:rPr kumimoji="1" lang="zh-CN" altLang="en-US" smtClean="0"/>
              <a:t>请求分页存储管理方式</a:t>
            </a:r>
          </a:p>
        </p:txBody>
      </p:sp>
      <p:sp>
        <p:nvSpPr>
          <p:cNvPr id="83973" name="Rectangle 7"/>
          <p:cNvSpPr>
            <a:spLocks noChangeArrowheads="1"/>
          </p:cNvSpPr>
          <p:nvPr/>
        </p:nvSpPr>
        <p:spPr bwMode="auto">
          <a:xfrm>
            <a:off x="457200" y="9144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4.7.2  </a:t>
            </a:r>
            <a:r>
              <a:rPr lang="zh-CN" altLang="en-US" sz="2400">
                <a:latin typeface="楷体_GB2312" pitchFamily="49" charset="-122"/>
              </a:rPr>
              <a:t>内存分配策略和分配算法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4.1 </a:t>
            </a:r>
            <a:r>
              <a:rPr lang="zh-CN" altLang="en-US" smtClean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 smtClean="0">
                <a:solidFill>
                  <a:srgbClr val="0000FF"/>
                </a:solidFill>
              </a:rPr>
              <a:t>逻辑地址</a:t>
            </a:r>
            <a:r>
              <a:rPr lang="zh-CN" altLang="en-US" sz="2800" dirty="0" smtClean="0"/>
              <a:t>：程序中各个地址总是以“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”作为参考地址，以“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”为起址进行编码的。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>
                <a:solidFill>
                  <a:srgbClr val="0000FF"/>
                </a:solidFill>
              </a:rPr>
              <a:t>存储空间</a:t>
            </a:r>
            <a:r>
              <a:rPr lang="zh-CN" altLang="en-US" sz="2800" dirty="0" smtClean="0"/>
              <a:t>：指物理存储器中全部存储单元的集合所限定的空间。存储单元（按字节）有自己的编号，这些编号叫做物理地址。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把程序的逻辑地址转换为存储空间的物理地址的工作叫做</a:t>
            </a:r>
            <a:r>
              <a:rPr lang="zh-CN" altLang="en-US" sz="2800" dirty="0" smtClean="0">
                <a:solidFill>
                  <a:srgbClr val="0000FF"/>
                </a:solidFill>
              </a:rPr>
              <a:t>地址重定位，</a:t>
            </a:r>
            <a:r>
              <a:rPr lang="zh-CN" altLang="en-US" sz="2800" dirty="0" smtClean="0"/>
              <a:t>或</a:t>
            </a:r>
            <a:r>
              <a:rPr lang="zh-CN" altLang="en-US" sz="2800" dirty="0" smtClean="0">
                <a:solidFill>
                  <a:srgbClr val="0000FF"/>
                </a:solidFill>
              </a:rPr>
              <a:t>地址映射、地址变换</a:t>
            </a:r>
            <a:r>
              <a:rPr lang="zh-CN" altLang="en-US" sz="2800" dirty="0" smtClean="0"/>
              <a:t>。由逻辑地址映射到物理地址的工作由</a:t>
            </a:r>
            <a:r>
              <a:rPr lang="zh-CN" altLang="en-US" sz="2800" dirty="0" smtClean="0">
                <a:solidFill>
                  <a:srgbClr val="0000FF"/>
                </a:solidFill>
              </a:rPr>
              <a:t>存储器管理单元</a:t>
            </a:r>
            <a:r>
              <a:rPr lang="en-US" altLang="zh-CN" sz="2800" dirty="0" smtClean="0">
                <a:solidFill>
                  <a:srgbClr val="0000FF"/>
                </a:solidFill>
              </a:rPr>
              <a:t>(Memory Management Unit, MMU)</a:t>
            </a:r>
            <a:r>
              <a:rPr lang="zh-CN" altLang="en-US" sz="2800" dirty="0" smtClean="0"/>
              <a:t>的硬件实现。</a:t>
            </a:r>
            <a:endParaRPr lang="en-US" altLang="zh-CN" sz="2800" dirty="0" smtClean="0"/>
          </a:p>
          <a:p>
            <a:pPr marL="0" indent="0">
              <a:buFontTx/>
              <a:buNone/>
              <a:defRPr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392612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kumimoji="1" lang="en-US" altLang="zh-CN" sz="2400" smtClean="0"/>
              <a:t>2. </a:t>
            </a:r>
            <a:r>
              <a:rPr kumimoji="1" lang="zh-CN" altLang="en-US" sz="2400" smtClean="0">
                <a:solidFill>
                  <a:srgbClr val="3333CC"/>
                </a:solidFill>
              </a:rPr>
              <a:t>物理块的分配策略</a:t>
            </a:r>
          </a:p>
          <a:p>
            <a:pPr marL="609600" indent="-609600" eaLnBrk="1" hangingPunct="1"/>
            <a:r>
              <a:rPr kumimoji="1" lang="zh-CN" altLang="en-US" sz="2400" smtClean="0"/>
              <a:t>两种</a:t>
            </a:r>
            <a:r>
              <a:rPr kumimoji="1" lang="zh-CN" altLang="en-US" sz="2400" smtClean="0">
                <a:solidFill>
                  <a:srgbClr val="3333CC"/>
                </a:solidFill>
              </a:rPr>
              <a:t>内存分配</a:t>
            </a:r>
            <a:r>
              <a:rPr kumimoji="1" lang="zh-CN" altLang="en-US" sz="2400" smtClean="0"/>
              <a:t>策略：</a:t>
            </a:r>
            <a:r>
              <a:rPr kumimoji="1" lang="zh-CN" altLang="en-US" sz="2400" smtClean="0">
                <a:solidFill>
                  <a:srgbClr val="3333CC"/>
                </a:solidFill>
              </a:rPr>
              <a:t>固定</a:t>
            </a:r>
            <a:r>
              <a:rPr kumimoji="1" lang="zh-CN" altLang="en-US" sz="2400" smtClean="0"/>
              <a:t>和</a:t>
            </a:r>
            <a:r>
              <a:rPr kumimoji="1" lang="zh-CN" altLang="en-US" sz="2400" smtClean="0">
                <a:solidFill>
                  <a:srgbClr val="3333CC"/>
                </a:solidFill>
              </a:rPr>
              <a:t>可变分配</a:t>
            </a:r>
            <a:r>
              <a:rPr kumimoji="1" lang="zh-CN" altLang="en-US" sz="2400" smtClean="0"/>
              <a:t>策略</a:t>
            </a:r>
          </a:p>
          <a:p>
            <a:pPr marL="609600" indent="-609600" eaLnBrk="1" hangingPunct="1"/>
            <a:r>
              <a:rPr kumimoji="1" lang="zh-CN" altLang="en-US" sz="2400" smtClean="0"/>
              <a:t>两种</a:t>
            </a:r>
            <a:r>
              <a:rPr kumimoji="1" lang="zh-CN" altLang="en-US" sz="2400" smtClean="0">
                <a:solidFill>
                  <a:srgbClr val="3333CC"/>
                </a:solidFill>
              </a:rPr>
              <a:t>置换</a:t>
            </a:r>
            <a:r>
              <a:rPr kumimoji="1" lang="zh-CN" altLang="en-US" sz="2400" smtClean="0"/>
              <a:t>策略：</a:t>
            </a:r>
            <a:r>
              <a:rPr kumimoji="1" lang="zh-CN" altLang="en-US" sz="2400" smtClean="0">
                <a:solidFill>
                  <a:srgbClr val="3333CC"/>
                </a:solidFill>
              </a:rPr>
              <a:t>全局置换</a:t>
            </a:r>
            <a:r>
              <a:rPr kumimoji="1" lang="zh-CN" altLang="en-US" sz="2400" smtClean="0"/>
              <a:t>和</a:t>
            </a:r>
            <a:r>
              <a:rPr kumimoji="1" lang="zh-CN" altLang="en-US" sz="2400" smtClean="0">
                <a:solidFill>
                  <a:srgbClr val="3333CC"/>
                </a:solidFill>
              </a:rPr>
              <a:t>局部置换</a:t>
            </a:r>
          </a:p>
          <a:p>
            <a:pPr marL="609600" indent="-609600" eaLnBrk="1" hangingPunct="1">
              <a:buFontTx/>
              <a:buNone/>
            </a:pPr>
            <a:r>
              <a:rPr kumimoji="1" lang="zh-CN" altLang="en-US" sz="2400" smtClean="0"/>
              <a:t>组合出三种适用的策略：</a:t>
            </a:r>
          </a:p>
          <a:p>
            <a:pPr marL="609600" indent="-609600" eaLnBrk="1" hangingPunct="1">
              <a:buFont typeface="Wingdings" pitchFamily="2" charset="2"/>
              <a:buAutoNum type="arabicParenR"/>
            </a:pPr>
            <a:r>
              <a:rPr kumimoji="1" lang="zh-CN" altLang="en-US" sz="2400" smtClean="0">
                <a:solidFill>
                  <a:srgbClr val="FF0000"/>
                </a:solidFill>
              </a:rPr>
              <a:t>固定分配局部置换</a:t>
            </a:r>
            <a:endParaRPr kumimoji="1" lang="zh-CN" altLang="en-US" sz="2400" smtClean="0"/>
          </a:p>
          <a:p>
            <a:pPr marL="609600" indent="-609600" eaLnBrk="1" hangingPunct="1">
              <a:buFont typeface="Wingdings" pitchFamily="2" charset="2"/>
              <a:buAutoNum type="arabicParenR"/>
            </a:pPr>
            <a:r>
              <a:rPr kumimoji="1" lang="zh-CN" altLang="en-US" sz="2400" smtClean="0">
                <a:solidFill>
                  <a:srgbClr val="FF0000"/>
                </a:solidFill>
              </a:rPr>
              <a:t>可变分配全局置换</a:t>
            </a:r>
          </a:p>
          <a:p>
            <a:pPr marL="609600" indent="-609600" eaLnBrk="1" hangingPunct="1">
              <a:buFont typeface="Wingdings" pitchFamily="2" charset="2"/>
              <a:buAutoNum type="arabicParenR"/>
            </a:pPr>
            <a:r>
              <a:rPr kumimoji="1" lang="zh-CN" altLang="en-US" sz="2400" smtClean="0">
                <a:solidFill>
                  <a:srgbClr val="FF0000"/>
                </a:solidFill>
              </a:rPr>
              <a:t>可变分配局部置换</a:t>
            </a:r>
          </a:p>
        </p:txBody>
      </p:sp>
      <p:pic>
        <p:nvPicPr>
          <p:cNvPr id="84995" name="Picture 4" descr="MC900242131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221163"/>
            <a:ext cx="1830388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en-US" altLang="zh-CN" smtClean="0"/>
              <a:t>4.7  </a:t>
            </a:r>
            <a:r>
              <a:rPr kumimoji="1" lang="zh-CN" altLang="en-US" smtClean="0"/>
              <a:t>请求分页存储管理方式</a:t>
            </a:r>
          </a:p>
        </p:txBody>
      </p:sp>
      <p:sp>
        <p:nvSpPr>
          <p:cNvPr id="84997" name="Rectangle 7"/>
          <p:cNvSpPr>
            <a:spLocks noChangeArrowheads="1"/>
          </p:cNvSpPr>
          <p:nvPr/>
        </p:nvSpPr>
        <p:spPr bwMode="auto">
          <a:xfrm>
            <a:off x="457200" y="12954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4.7.2  </a:t>
            </a:r>
            <a:r>
              <a:rPr lang="zh-CN" altLang="en-US" sz="2400">
                <a:latin typeface="楷体_GB2312" pitchFamily="49" charset="-122"/>
              </a:rPr>
              <a:t>内存分配策略和分配算法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2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2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2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2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2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9375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kumimoji="1" lang="en-US" altLang="zh-CN" sz="2400" smtClean="0"/>
              <a:t>3. </a:t>
            </a:r>
            <a:r>
              <a:rPr kumimoji="1" lang="zh-CN" altLang="en-US" sz="2400" smtClean="0">
                <a:solidFill>
                  <a:srgbClr val="3333CC"/>
                </a:solidFill>
              </a:rPr>
              <a:t>物理块分配算法</a:t>
            </a: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kumimoji="1" lang="zh-CN" altLang="en-US" sz="2400" smtClean="0"/>
              <a:t>在</a:t>
            </a:r>
            <a:r>
              <a:rPr kumimoji="1" lang="zh-CN" altLang="en-US" sz="2400" smtClean="0">
                <a:solidFill>
                  <a:srgbClr val="3333CC"/>
                </a:solidFill>
              </a:rPr>
              <a:t>固定分配</a:t>
            </a:r>
            <a:r>
              <a:rPr kumimoji="1" lang="zh-CN" altLang="en-US" sz="2400" smtClean="0"/>
              <a:t>策略时的内存分配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AutoNum type="arabicParenR"/>
            </a:pPr>
            <a:r>
              <a:rPr kumimoji="1" lang="zh-CN" altLang="en-US" sz="2400" smtClean="0">
                <a:solidFill>
                  <a:srgbClr val="FF0000"/>
                </a:solidFill>
              </a:rPr>
              <a:t>平均分配算法</a:t>
            </a:r>
            <a:r>
              <a:rPr kumimoji="1" lang="zh-CN" altLang="en-US" sz="2400" smtClean="0"/>
              <a:t/>
            </a:r>
            <a:br>
              <a:rPr kumimoji="1" lang="zh-CN" altLang="en-US" sz="2400" smtClean="0"/>
            </a:br>
            <a:r>
              <a:rPr kumimoji="1" lang="zh-CN" altLang="en-US" sz="2400" smtClean="0"/>
              <a:t>将系统中所有可供分配的物理块，平均分配给各个进程；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sz="2400" smtClean="0"/>
              <a:t>	未考虑到各进程本身的大小。</a:t>
            </a:r>
          </a:p>
        </p:txBody>
      </p:sp>
      <p:sp>
        <p:nvSpPr>
          <p:cNvPr id="86019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en-US" altLang="zh-CN" smtClean="0"/>
              <a:t>4.7  </a:t>
            </a:r>
            <a:r>
              <a:rPr kumimoji="1" lang="zh-CN" altLang="en-US" smtClean="0"/>
              <a:t>请求分页存储管理方式</a:t>
            </a:r>
          </a:p>
        </p:txBody>
      </p:sp>
      <p:sp>
        <p:nvSpPr>
          <p:cNvPr id="86020" name="Rectangle 6"/>
          <p:cNvSpPr>
            <a:spLocks noChangeArrowheads="1"/>
          </p:cNvSpPr>
          <p:nvPr/>
        </p:nvSpPr>
        <p:spPr bwMode="auto">
          <a:xfrm>
            <a:off x="457200" y="9144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4.7.2  </a:t>
            </a:r>
            <a:r>
              <a:rPr lang="zh-CN" altLang="en-US" sz="2400">
                <a:latin typeface="楷体_GB2312" pitchFamily="49" charset="-122"/>
              </a:rPr>
              <a:t>内存分配策略和分配算法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3"/>
          <p:cNvGraphicFramePr>
            <a:graphicFrameLocks noChangeAspect="1"/>
          </p:cNvGraphicFramePr>
          <p:nvPr/>
        </p:nvGraphicFramePr>
        <p:xfrm>
          <a:off x="3124200" y="3352800"/>
          <a:ext cx="14478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1" name="Equation" r:id="rId3" imgW="596900" imgH="431800" progId="Equation.3">
                  <p:embed/>
                </p:oleObj>
              </mc:Choice>
              <mc:Fallback>
                <p:oleObj name="Equation" r:id="rId3" imgW="5969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52800"/>
                        <a:ext cx="14478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4"/>
          <p:cNvGraphicFramePr>
            <a:graphicFrameLocks noChangeAspect="1"/>
          </p:cNvGraphicFramePr>
          <p:nvPr/>
        </p:nvGraphicFramePr>
        <p:xfrm>
          <a:off x="3200400" y="5181600"/>
          <a:ext cx="16764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2" name="Equation" r:id="rId5" imgW="698197" imgH="393529" progId="Equation.3">
                  <p:embed/>
                </p:oleObj>
              </mc:Choice>
              <mc:Fallback>
                <p:oleObj name="Equation" r:id="rId5" imgW="698197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81600"/>
                        <a:ext cx="16764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4" name="Rectangle 5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7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7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7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bg1"/>
                </a:solidFill>
              </a:rPr>
              <a:t>4.7  </a:t>
            </a:r>
            <a:r>
              <a:rPr lang="zh-CN" altLang="en-US" sz="3600">
                <a:solidFill>
                  <a:schemeClr val="bg1"/>
                </a:solidFill>
              </a:rPr>
              <a:t>请求分页存储管理方式</a:t>
            </a:r>
          </a:p>
        </p:txBody>
      </p:sp>
      <p:sp>
        <p:nvSpPr>
          <p:cNvPr id="87045" name="Rectangle 6"/>
          <p:cNvSpPr>
            <a:spLocks noChangeArrowheads="1"/>
          </p:cNvSpPr>
          <p:nvPr/>
        </p:nvSpPr>
        <p:spPr bwMode="auto">
          <a:xfrm>
            <a:off x="457200" y="9144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7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7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7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4.7.2  </a:t>
            </a:r>
            <a:r>
              <a:rPr lang="zh-CN" altLang="en-US" sz="2400">
                <a:latin typeface="楷体_GB2312" pitchFamily="49" charset="-122"/>
              </a:rPr>
              <a:t>内存分配策略和分配算法</a:t>
            </a:r>
          </a:p>
        </p:txBody>
      </p:sp>
      <p:sp>
        <p:nvSpPr>
          <p:cNvPr id="87046" name="Rectangle 7"/>
          <p:cNvSpPr>
            <a:spLocks noChangeArrowheads="1"/>
          </p:cNvSpPr>
          <p:nvPr/>
        </p:nvSpPr>
        <p:spPr bwMode="auto">
          <a:xfrm>
            <a:off x="533400" y="1524000"/>
            <a:ext cx="2667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7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7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7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 </a:t>
            </a:r>
            <a:r>
              <a:rPr lang="zh-CN" altLang="en-US" sz="2400"/>
              <a:t>物理块分配算法</a:t>
            </a:r>
          </a:p>
        </p:txBody>
      </p:sp>
      <p:sp>
        <p:nvSpPr>
          <p:cNvPr id="87047" name="Rectangle 8"/>
          <p:cNvSpPr>
            <a:spLocks noChangeArrowheads="1"/>
          </p:cNvSpPr>
          <p:nvPr/>
        </p:nvSpPr>
        <p:spPr bwMode="auto">
          <a:xfrm>
            <a:off x="533400" y="2043113"/>
            <a:ext cx="27908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7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7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7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</a:rPr>
              <a:t>2)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</a:rPr>
              <a:t>按比例分配算法</a:t>
            </a:r>
          </a:p>
        </p:txBody>
      </p:sp>
      <p:sp>
        <p:nvSpPr>
          <p:cNvPr id="87048" name="Rectangle 9"/>
          <p:cNvSpPr>
            <a:spLocks noChangeArrowheads="1"/>
          </p:cNvSpPr>
          <p:nvPr/>
        </p:nvSpPr>
        <p:spPr bwMode="auto">
          <a:xfrm>
            <a:off x="609600" y="2590800"/>
            <a:ext cx="8229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55600" eaLnBrk="0" hangingPunct="0">
              <a:buBlip>
                <a:blip r:embed="rId7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7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7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这是根据进程的大小按比例分配物理块的算法。如果系统中共有</a:t>
            </a:r>
            <a:r>
              <a:rPr lang="en-US" altLang="zh-CN" sz="2400"/>
              <a:t>n</a:t>
            </a:r>
            <a:r>
              <a:rPr lang="zh-CN" altLang="en-US" sz="2400"/>
              <a:t>个进程，每个进程的页面数为</a:t>
            </a:r>
            <a:r>
              <a:rPr lang="en-US" altLang="zh-CN" sz="2400"/>
              <a:t>Si</a:t>
            </a:r>
            <a:r>
              <a:rPr lang="zh-CN" altLang="en-US" sz="2400"/>
              <a:t>，则系统中各进程页面数的总和为：</a:t>
            </a:r>
          </a:p>
        </p:txBody>
      </p:sp>
      <p:sp>
        <p:nvSpPr>
          <p:cNvPr id="87049" name="Rectangle 10"/>
          <p:cNvSpPr>
            <a:spLocks noChangeArrowheads="1"/>
          </p:cNvSpPr>
          <p:nvPr/>
        </p:nvSpPr>
        <p:spPr bwMode="auto">
          <a:xfrm>
            <a:off x="838200" y="4495800"/>
            <a:ext cx="7467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588" indent="12700" eaLnBrk="0" hangingPunct="0">
              <a:buBlip>
                <a:blip r:embed="rId7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7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7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又假定系统中可用的物理块总数为</a:t>
            </a:r>
            <a:r>
              <a:rPr lang="en-US" altLang="zh-CN" sz="2400"/>
              <a:t>m</a:t>
            </a:r>
            <a:r>
              <a:rPr lang="zh-CN" altLang="en-US" sz="2400"/>
              <a:t>，则每个进程所能分到的物理块数为</a:t>
            </a:r>
            <a:r>
              <a:rPr lang="en-US" altLang="zh-CN" sz="2400"/>
              <a:t>bi</a:t>
            </a:r>
            <a:r>
              <a:rPr lang="zh-CN" altLang="en-US" sz="2400"/>
              <a:t>，将有：</a:t>
            </a:r>
          </a:p>
        </p:txBody>
      </p:sp>
      <p:sp>
        <p:nvSpPr>
          <p:cNvPr id="87050" name="Rectangle 11"/>
          <p:cNvSpPr>
            <a:spLocks noChangeArrowheads="1"/>
          </p:cNvSpPr>
          <p:nvPr/>
        </p:nvSpPr>
        <p:spPr bwMode="auto">
          <a:xfrm>
            <a:off x="914400" y="6248400"/>
            <a:ext cx="56626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7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7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7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b</a:t>
            </a:r>
            <a:r>
              <a:rPr lang="zh-CN" altLang="en-US" sz="2400"/>
              <a:t>应该取整，它必须大于最小物理块数。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433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en-US" altLang="zh-CN" sz="2400" smtClean="0">
                <a:latin typeface="楷体_GB2312" pitchFamily="49" charset="-122"/>
              </a:rPr>
              <a:t>3) </a:t>
            </a:r>
            <a:r>
              <a:rPr kumimoji="1" lang="zh-CN" altLang="en-US" sz="2400" smtClean="0">
                <a:solidFill>
                  <a:srgbClr val="FF0000"/>
                </a:solidFill>
                <a:latin typeface="楷体_GB2312" pitchFamily="49" charset="-122"/>
              </a:rPr>
              <a:t>考虑优先权的分配算法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smtClean="0">
                <a:latin typeface="楷体_GB2312" pitchFamily="49" charset="-122"/>
              </a:rPr>
              <a:t>在实际应用中，为了照顾到重要的、紧迫的作业能尽快地完成， 应为它分配较多的内存空间。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smtClean="0">
                <a:latin typeface="楷体_GB2312" pitchFamily="49" charset="-122"/>
              </a:rPr>
              <a:t>通常采取的方法是把内存中可供分配的所有物理块分成两部分：一部分按比例地分配给各进程；另一部分则根据各进程的优先权，适当地增加其相应份额后，分配给各进程。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smtClean="0">
                <a:latin typeface="楷体_GB2312" pitchFamily="49" charset="-122"/>
              </a:rPr>
              <a:t>在有的系统中，如重要的实时控制系统，则可能是完全按优先权来为各进程分配其物理块的。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4.7  </a:t>
            </a:r>
            <a:r>
              <a:rPr lang="zh-CN" altLang="en-US">
                <a:solidFill>
                  <a:schemeClr val="bg1"/>
                </a:solidFill>
              </a:rPr>
              <a:t>请求分页存储管理方式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457200" y="9144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4.7.2  </a:t>
            </a:r>
            <a:r>
              <a:rPr lang="zh-CN" altLang="en-US" sz="2400">
                <a:latin typeface="楷体_GB2312" pitchFamily="49" charset="-122"/>
              </a:rPr>
              <a:t>内存分配策略和分配算法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533400" y="1524000"/>
            <a:ext cx="2667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3. </a:t>
            </a:r>
            <a:r>
              <a:rPr lang="zh-CN" altLang="en-US" sz="2400"/>
              <a:t>物理块分配算法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7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7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7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4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5608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1. </a:t>
            </a:r>
            <a:r>
              <a:rPr lang="zh-CN" altLang="en-US" sz="2400" smtClean="0">
                <a:solidFill>
                  <a:srgbClr val="3333CC"/>
                </a:solidFill>
              </a:rPr>
              <a:t>调入页面的时机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zh-CN" altLang="en-US" sz="2400" smtClean="0">
                <a:solidFill>
                  <a:srgbClr val="FF0000"/>
                </a:solidFill>
              </a:rPr>
              <a:t>预调页策略</a:t>
            </a:r>
            <a:r>
              <a:rPr lang="zh-CN" altLang="en-US" sz="2400" smtClean="0"/>
              <a:t/>
            </a:r>
            <a:br>
              <a:rPr lang="zh-CN" altLang="en-US" sz="2400" smtClean="0"/>
            </a:br>
            <a:r>
              <a:rPr lang="zh-CN" altLang="en-US" sz="2400" smtClean="0"/>
              <a:t>一次调多页，将那些预计在不久之后会访问的页面预先调入内存。</a:t>
            </a:r>
            <a:br>
              <a:rPr lang="zh-CN" altLang="en-US" sz="2400" smtClean="0"/>
            </a:br>
            <a:r>
              <a:rPr lang="zh-CN" altLang="en-US" sz="2400" smtClean="0"/>
              <a:t>目前预测成功率仅约</a:t>
            </a:r>
            <a:r>
              <a:rPr lang="en-US" altLang="zh-CN" sz="2400" smtClean="0"/>
              <a:t>50%</a:t>
            </a:r>
            <a:r>
              <a:rPr lang="zh-CN" altLang="en-US" sz="2400" smtClean="0"/>
              <a:t>。</a:t>
            </a:r>
            <a:br>
              <a:rPr lang="zh-CN" altLang="en-US" sz="2400" smtClean="0"/>
            </a:br>
            <a:r>
              <a:rPr lang="zh-CN" altLang="en-US" sz="2400" smtClean="0"/>
              <a:t>多用于首次调入。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zh-CN" altLang="en-US" sz="2400" smtClean="0">
                <a:solidFill>
                  <a:srgbClr val="FF0000"/>
                </a:solidFill>
              </a:rPr>
              <a:t>请求调页策略</a:t>
            </a:r>
            <a:r>
              <a:rPr lang="zh-CN" altLang="en-US" sz="2400" smtClean="0"/>
              <a:t/>
            </a:r>
            <a:br>
              <a:rPr lang="zh-CN" altLang="en-US" sz="2400" smtClean="0"/>
            </a:br>
            <a:r>
              <a:rPr lang="zh-CN" altLang="en-US" sz="2400" smtClean="0"/>
              <a:t>一次调一页，易于实现，目前多采用。</a:t>
            </a:r>
            <a:br>
              <a:rPr lang="zh-CN" altLang="en-US" sz="2400" smtClean="0"/>
            </a:br>
            <a:r>
              <a:rPr lang="zh-CN" altLang="en-US" sz="2400" smtClean="0"/>
              <a:t>磁盘</a:t>
            </a:r>
            <a:r>
              <a:rPr lang="en-US" altLang="zh-CN" sz="2400" smtClean="0"/>
              <a:t>I/O</a:t>
            </a:r>
            <a:r>
              <a:rPr lang="zh-CN" altLang="en-US" sz="2400" smtClean="0"/>
              <a:t>启动频繁。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4.7  </a:t>
            </a:r>
            <a:r>
              <a:rPr lang="zh-CN" altLang="en-US">
                <a:solidFill>
                  <a:schemeClr val="bg1"/>
                </a:solidFill>
              </a:rPr>
              <a:t>请求分页存储管理方式</a:t>
            </a:r>
          </a:p>
        </p:txBody>
      </p:sp>
      <p:sp>
        <p:nvSpPr>
          <p:cNvPr id="89092" name="Rectangle 5"/>
          <p:cNvSpPr>
            <a:spLocks noChangeArrowheads="1"/>
          </p:cNvSpPr>
          <p:nvPr/>
        </p:nvSpPr>
        <p:spPr bwMode="auto">
          <a:xfrm>
            <a:off x="457200" y="9144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4.7.3 </a:t>
            </a:r>
            <a:r>
              <a:rPr lang="zh-CN" altLang="en-US" sz="2400">
                <a:latin typeface="楷体_GB2312" pitchFamily="49" charset="-122"/>
              </a:rPr>
              <a:t>调页策略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6885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2400" smtClean="0"/>
              <a:t>2. </a:t>
            </a:r>
            <a:r>
              <a:rPr lang="zh-CN" altLang="en-US" sz="2400" smtClean="0">
                <a:solidFill>
                  <a:srgbClr val="3333CC"/>
                </a:solidFill>
              </a:rPr>
              <a:t>确定从何处调入页面</a:t>
            </a:r>
          </a:p>
          <a:p>
            <a:pPr marL="609600" indent="-609600" eaLnBrk="1" hangingPunct="1"/>
            <a:r>
              <a:rPr lang="zh-CN" altLang="en-US" sz="2400" smtClean="0"/>
              <a:t>在</a:t>
            </a:r>
            <a:r>
              <a:rPr lang="zh-CN" altLang="en-US" sz="2400" smtClean="0">
                <a:solidFill>
                  <a:srgbClr val="3333CC"/>
                </a:solidFill>
              </a:rPr>
              <a:t>请求分页系统</a:t>
            </a:r>
            <a:r>
              <a:rPr lang="zh-CN" altLang="en-US" sz="2400" smtClean="0"/>
              <a:t>中外存分为</a:t>
            </a:r>
            <a:r>
              <a:rPr lang="zh-CN" altLang="en-US" sz="2400" smtClean="0">
                <a:solidFill>
                  <a:srgbClr val="3333CC"/>
                </a:solidFill>
              </a:rPr>
              <a:t>文件区</a:t>
            </a:r>
            <a:r>
              <a:rPr lang="en-US" altLang="zh-CN" sz="2400" smtClean="0"/>
              <a:t>(</a:t>
            </a:r>
            <a:r>
              <a:rPr lang="zh-CN" altLang="en-US" sz="2400" smtClean="0">
                <a:solidFill>
                  <a:srgbClr val="007800"/>
                </a:solidFill>
              </a:rPr>
              <a:t>离散分配</a:t>
            </a:r>
            <a:r>
              <a:rPr lang="en-US" altLang="zh-CN" sz="2400" smtClean="0"/>
              <a:t>)</a:t>
            </a:r>
            <a:r>
              <a:rPr lang="zh-CN" altLang="en-US" sz="2400" smtClean="0"/>
              <a:t>和</a:t>
            </a:r>
            <a:r>
              <a:rPr lang="zh-CN" altLang="en-US" sz="2400" smtClean="0">
                <a:solidFill>
                  <a:srgbClr val="3333CC"/>
                </a:solidFill>
              </a:rPr>
              <a:t>对换区</a:t>
            </a:r>
            <a:r>
              <a:rPr lang="en-US" altLang="zh-CN" sz="2400" smtClean="0"/>
              <a:t>(</a:t>
            </a:r>
            <a:r>
              <a:rPr lang="zh-CN" altLang="en-US" sz="2400" smtClean="0">
                <a:solidFill>
                  <a:srgbClr val="007800"/>
                </a:solidFill>
              </a:rPr>
              <a:t>连续分配</a:t>
            </a:r>
            <a:r>
              <a:rPr lang="en-US" altLang="zh-CN" sz="2400" smtClean="0"/>
              <a:t>)</a:t>
            </a:r>
            <a:r>
              <a:rPr lang="zh-CN" altLang="en-US" sz="2400" smtClean="0"/>
              <a:t>。</a:t>
            </a:r>
          </a:p>
          <a:p>
            <a:pPr marL="609600" indent="-609600" eaLnBrk="1" hangingPunct="1"/>
            <a:r>
              <a:rPr lang="zh-CN" altLang="en-US" sz="2400" smtClean="0"/>
              <a:t>从何处调页分三种情况：</a:t>
            </a:r>
          </a:p>
          <a:p>
            <a:pPr marL="609600" indent="-609600" eaLnBrk="1" hangingPunct="1">
              <a:buFont typeface="Wingdings" pitchFamily="2" charset="2"/>
              <a:buAutoNum type="arabicParenBoth"/>
            </a:pPr>
            <a:r>
              <a:rPr lang="zh-CN" altLang="en-US" sz="2400" smtClean="0"/>
              <a:t>对换区空间足够；</a:t>
            </a:r>
            <a:r>
              <a:rPr lang="zh-CN" altLang="en-US" sz="2400" smtClean="0">
                <a:solidFill>
                  <a:srgbClr val="FF0000"/>
                </a:solidFill>
              </a:rPr>
              <a:t>全部从对换区调入</a:t>
            </a:r>
            <a:r>
              <a:rPr lang="zh-CN" altLang="en-US" sz="2400" smtClean="0"/>
              <a:t>，以提高调页速度；进程运行前，须将有关文件从文件区拷贝到对换区。</a:t>
            </a:r>
          </a:p>
          <a:p>
            <a:pPr marL="609600" indent="-609600" eaLnBrk="1" hangingPunct="1">
              <a:buFont typeface="Wingdings" pitchFamily="2" charset="2"/>
              <a:buAutoNum type="arabicParenBoth"/>
            </a:pPr>
            <a:r>
              <a:rPr lang="zh-CN" altLang="en-US" sz="2400" smtClean="0"/>
              <a:t>对换区空间不足；</a:t>
            </a:r>
            <a:r>
              <a:rPr lang="zh-CN" altLang="en-US" sz="2400" smtClean="0">
                <a:solidFill>
                  <a:srgbClr val="FF0000"/>
                </a:solidFill>
              </a:rPr>
              <a:t>不会被修改的文件从文件区调入，且对应页面不必换出</a:t>
            </a:r>
            <a:r>
              <a:rPr lang="zh-CN" altLang="en-US" sz="2400" smtClean="0"/>
              <a:t>；</a:t>
            </a:r>
            <a:r>
              <a:rPr lang="zh-CN" altLang="en-US" sz="2400" smtClean="0">
                <a:solidFill>
                  <a:srgbClr val="FF0000"/>
                </a:solidFill>
              </a:rPr>
              <a:t>可能被修改部分在换出时置入对换区，需要时从对换区调入</a:t>
            </a:r>
            <a:r>
              <a:rPr lang="zh-CN" altLang="en-US" sz="2400" smtClean="0"/>
              <a:t>。</a:t>
            </a:r>
          </a:p>
          <a:p>
            <a:pPr marL="609600" indent="-609600" eaLnBrk="1" hangingPunct="1">
              <a:buFont typeface="Wingdings" pitchFamily="2" charset="2"/>
              <a:buAutoNum type="arabicParenBoth"/>
            </a:pPr>
            <a:r>
              <a:rPr lang="en-US" altLang="zh-CN" sz="2400" smtClean="0"/>
              <a:t>UNIX</a:t>
            </a:r>
            <a:r>
              <a:rPr lang="zh-CN" altLang="en-US" sz="2400" smtClean="0"/>
              <a:t>方式。</a:t>
            </a:r>
            <a:r>
              <a:rPr lang="zh-CN" altLang="en-US" sz="2400" smtClean="0">
                <a:solidFill>
                  <a:srgbClr val="FF0000"/>
                </a:solidFill>
              </a:rPr>
              <a:t>未运行过的页面从文件区调入</a:t>
            </a:r>
            <a:r>
              <a:rPr lang="zh-CN" altLang="en-US" sz="2400" smtClean="0"/>
              <a:t>；</a:t>
            </a:r>
            <a:r>
              <a:rPr lang="zh-CN" altLang="en-US" sz="2400" smtClean="0">
                <a:solidFill>
                  <a:srgbClr val="FF0000"/>
                </a:solidFill>
              </a:rPr>
              <a:t>换出到对换区，再调入时从对换区调入</a:t>
            </a:r>
            <a:r>
              <a:rPr lang="zh-CN" altLang="en-US" sz="2400" smtClean="0"/>
              <a:t>。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457200" y="11430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4.7.3 </a:t>
            </a:r>
            <a:r>
              <a:rPr lang="zh-CN" altLang="en-US" sz="2400">
                <a:latin typeface="楷体_GB2312" pitchFamily="49" charset="-122"/>
              </a:rPr>
              <a:t>调页策略</a:t>
            </a:r>
          </a:p>
        </p:txBody>
      </p:sp>
      <p:sp>
        <p:nvSpPr>
          <p:cNvPr id="90116" name="Rectangle 5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4.7  </a:t>
            </a:r>
            <a:r>
              <a:rPr lang="zh-CN" altLang="en-US">
                <a:solidFill>
                  <a:schemeClr val="bg1"/>
                </a:solidFill>
              </a:rPr>
              <a:t>请求分页存储管理方式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0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0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0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0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6958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3. </a:t>
            </a:r>
            <a:r>
              <a:rPr lang="zh-CN" altLang="en-US" sz="2400" smtClean="0">
                <a:solidFill>
                  <a:srgbClr val="3333CC"/>
                </a:solidFill>
              </a:rPr>
              <a:t>页面调入过程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每当程序所要访问的页面未在内存时，便向</a:t>
            </a:r>
            <a:r>
              <a:rPr lang="en-US" altLang="zh-CN" sz="2400" smtClean="0"/>
              <a:t>CPU</a:t>
            </a:r>
            <a:r>
              <a:rPr lang="zh-CN" altLang="en-US" sz="2400" smtClean="0"/>
              <a:t>发出一缺页中断，中断处理程序首先保留</a:t>
            </a:r>
            <a:r>
              <a:rPr lang="en-US" altLang="zh-CN" sz="2400" smtClean="0"/>
              <a:t>CPU</a:t>
            </a:r>
            <a:r>
              <a:rPr lang="zh-CN" altLang="en-US" sz="2400" smtClean="0"/>
              <a:t>环境，分析中断原因后， 转入缺页中断处理程序。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该程序通过查找页表，得到该页在外存的物理块后， 如果此时内存能容纳新页，则启动磁盘</a:t>
            </a:r>
            <a:r>
              <a:rPr lang="en-US" altLang="zh-CN" sz="2400" smtClean="0"/>
              <a:t>I/O</a:t>
            </a:r>
            <a:r>
              <a:rPr lang="zh-CN" altLang="en-US" sz="2400" smtClean="0"/>
              <a:t>将所缺之页调入内存，然后修改页表。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如果内存已满，则须先按照某种置换算法从内存中选出一页准备换出；如果该页未被修改过，可不必将该页写回磁盘；但如果此页已被修改， 则必须将它写回磁盘，然后再把所缺的页调入内存， 并修改页表中的相应表项，置其存在位为“</a:t>
            </a:r>
            <a:r>
              <a:rPr lang="en-US" altLang="zh-CN" sz="2400" smtClean="0"/>
              <a:t>1”</a:t>
            </a:r>
            <a:r>
              <a:rPr lang="zh-CN" altLang="en-US" sz="2400" smtClean="0"/>
              <a:t>，并将此页表项写入快表中。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在缺页调入内存后，利用修改后的页表，去形成所要访问数据的物理地址，再去访问内存数据。 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457200" y="11430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4.7.3 </a:t>
            </a:r>
            <a:r>
              <a:rPr lang="zh-CN" altLang="en-US" sz="2400">
                <a:latin typeface="楷体_GB2312" pitchFamily="49" charset="-122"/>
              </a:rPr>
              <a:t>调页策略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4.7  </a:t>
            </a:r>
            <a:r>
              <a:rPr lang="zh-CN" altLang="en-US">
                <a:solidFill>
                  <a:schemeClr val="bg1"/>
                </a:solidFill>
              </a:rPr>
              <a:t>请求分页存储管理方式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49400"/>
            <a:ext cx="3898900" cy="4471988"/>
          </a:xfrm>
        </p:spPr>
        <p:txBody>
          <a:bodyPr/>
          <a:lstStyle/>
          <a:p>
            <a:pPr eaLnBrk="1" hangingPunct="1"/>
            <a:r>
              <a:rPr kumimoji="1" lang="zh-CN" altLang="en-US" smtClean="0"/>
              <a:t>硬件支持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kumimoji="1" lang="zh-CN" altLang="en-US" smtClean="0"/>
              <a:t>页表机制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kumimoji="1" lang="zh-CN" altLang="en-US" smtClean="0"/>
              <a:t>缺页中断机构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kumimoji="1" lang="zh-CN" altLang="en-US" smtClean="0"/>
              <a:t>地址变换机构  </a:t>
            </a:r>
          </a:p>
          <a:p>
            <a:pPr eaLnBrk="1" hangingPunct="1"/>
            <a:r>
              <a:rPr kumimoji="1" lang="zh-CN" altLang="en-US" smtClean="0"/>
              <a:t>内存分配策略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kumimoji="1" lang="zh-CN" altLang="en-US" smtClean="0"/>
              <a:t>固定分配局部置换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kumimoji="1" lang="zh-CN" altLang="en-US" smtClean="0"/>
              <a:t>可变分配全局置换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kumimoji="1" lang="zh-CN" altLang="en-US" smtClean="0"/>
              <a:t>可变分配局部置换</a:t>
            </a:r>
          </a:p>
        </p:txBody>
      </p:sp>
      <p:sp>
        <p:nvSpPr>
          <p:cNvPr id="92163" name="Rectangle 4"/>
          <p:cNvSpPr>
            <a:spLocks noChangeArrowheads="1"/>
          </p:cNvSpPr>
          <p:nvPr/>
        </p:nvSpPr>
        <p:spPr bwMode="auto">
          <a:xfrm>
            <a:off x="4427538" y="1484313"/>
            <a:ext cx="471646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/>
              <a:t>物理块分配算法</a:t>
            </a:r>
          </a:p>
          <a:p>
            <a:pPr lvl="1" eaLnBrk="1" hangingPunct="1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/>
              <a:t>平均分配算法</a:t>
            </a:r>
          </a:p>
          <a:p>
            <a:pPr lvl="1" eaLnBrk="1" hangingPunct="1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/>
              <a:t>按比例分配算法</a:t>
            </a:r>
          </a:p>
          <a:p>
            <a:pPr lvl="1" eaLnBrk="1" hangingPunct="1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/>
              <a:t>考虑优先权的分配算法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/>
              <a:t>调入页面的时机</a:t>
            </a:r>
          </a:p>
          <a:p>
            <a:pPr lvl="1" eaLnBrk="1" hangingPunct="1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/>
              <a:t>预调页策略</a:t>
            </a:r>
          </a:p>
          <a:p>
            <a:pPr lvl="1" eaLnBrk="1" hangingPunct="1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/>
              <a:t>请求调页策略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/>
              <a:t>确定从何处调入页面</a:t>
            </a:r>
          </a:p>
          <a:p>
            <a:pPr lvl="1" eaLnBrk="1" hangingPunct="1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/>
              <a:t>三种情况</a:t>
            </a:r>
          </a:p>
        </p:txBody>
      </p:sp>
      <p:sp>
        <p:nvSpPr>
          <p:cNvPr id="92164" name="Rectangle 6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4.7  </a:t>
            </a:r>
            <a:r>
              <a:rPr lang="zh-CN" altLang="en-US">
                <a:solidFill>
                  <a:schemeClr val="bg1"/>
                </a:solidFill>
              </a:rPr>
              <a:t>请求分页存储管理方式</a:t>
            </a:r>
          </a:p>
        </p:txBody>
      </p:sp>
      <p:sp>
        <p:nvSpPr>
          <p:cNvPr id="92165" name="Text Box 7"/>
          <p:cNvSpPr txBox="1">
            <a:spLocks noChangeArrowheads="1"/>
          </p:cNvSpPr>
          <p:nvPr/>
        </p:nvSpPr>
        <p:spPr bwMode="auto">
          <a:xfrm>
            <a:off x="441325" y="879475"/>
            <a:ext cx="8985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/>
              <a:t>总结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4.8 </a:t>
            </a:r>
            <a:r>
              <a:rPr lang="zh-CN" altLang="en-US" sz="3200" smtClean="0"/>
              <a:t>页面置换算法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一个好的页面置换算法，应具有较低的页面更换频率。</a:t>
            </a:r>
          </a:p>
          <a:p>
            <a:pPr eaLnBrk="1" hangingPunct="1"/>
            <a:r>
              <a:rPr lang="zh-CN" altLang="en-US" smtClean="0"/>
              <a:t>从理论上讲，应将那些以后不再会访问的页面换出，或把那些在较长时间内不会再访问的页面调出。</a:t>
            </a:r>
          </a:p>
          <a:p>
            <a:pPr eaLnBrk="1" hangingPunct="1"/>
            <a:r>
              <a:rPr lang="zh-CN" altLang="en-US" smtClean="0"/>
              <a:t>在了解某页面置换算法时同时要考虑其实现。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3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229600" cy="2743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CN" sz="2400" smtClean="0"/>
              <a:t>1. </a:t>
            </a:r>
            <a:r>
              <a:rPr kumimoji="1" lang="zh-CN" altLang="en-US" sz="2400" smtClean="0">
                <a:solidFill>
                  <a:srgbClr val="FF0000"/>
                </a:solidFill>
              </a:rPr>
              <a:t>最佳</a:t>
            </a:r>
            <a:r>
              <a:rPr kumimoji="1" lang="en-US" altLang="zh-CN" sz="2400" smtClean="0"/>
              <a:t>(Optimal)</a:t>
            </a:r>
            <a:r>
              <a:rPr kumimoji="1" lang="zh-CN" altLang="en-US" sz="2400" smtClean="0"/>
              <a:t>置换算法</a:t>
            </a:r>
          </a:p>
          <a:p>
            <a:pPr eaLnBrk="1" hangingPunct="1"/>
            <a:r>
              <a:rPr kumimoji="1" lang="zh-CN" altLang="en-US" sz="2400" smtClean="0"/>
              <a:t>其所选择的被淘汰页面，将是以后永不使用的， 或是在最长</a:t>
            </a:r>
            <a:r>
              <a:rPr kumimoji="1" lang="en-US" altLang="zh-CN" sz="2400" smtClean="0"/>
              <a:t>(</a:t>
            </a:r>
            <a:r>
              <a:rPr kumimoji="1" lang="zh-CN" altLang="en-US" sz="2400" smtClean="0"/>
              <a:t>未来</a:t>
            </a:r>
            <a:r>
              <a:rPr kumimoji="1" lang="en-US" altLang="zh-CN" sz="2400" smtClean="0"/>
              <a:t>)</a:t>
            </a:r>
            <a:r>
              <a:rPr kumimoji="1" lang="zh-CN" altLang="en-US" sz="2400" smtClean="0"/>
              <a:t>时间内不再被访问的页面。</a:t>
            </a:r>
          </a:p>
          <a:p>
            <a:pPr eaLnBrk="1" hangingPunct="1"/>
            <a:r>
              <a:rPr kumimoji="1" lang="zh-CN" altLang="en-US" sz="2400" smtClean="0"/>
              <a:t>可保证获得最低的</a:t>
            </a:r>
            <a:r>
              <a:rPr kumimoji="1" lang="zh-CN" altLang="en-US" sz="2400" smtClean="0">
                <a:solidFill>
                  <a:srgbClr val="3333CC"/>
                </a:solidFill>
              </a:rPr>
              <a:t>缺页率</a:t>
            </a:r>
            <a:r>
              <a:rPr kumimoji="1" lang="zh-CN" altLang="en-US" sz="2400" smtClean="0"/>
              <a:t>。</a:t>
            </a:r>
          </a:p>
          <a:p>
            <a:pPr eaLnBrk="1" hangingPunct="1"/>
            <a:r>
              <a:rPr kumimoji="1" lang="zh-CN" altLang="en-US" sz="2400" smtClean="0"/>
              <a:t>该算法无法实现，但可用于评价其他算法</a:t>
            </a:r>
            <a:r>
              <a:rPr kumimoji="1" lang="zh-CN" altLang="en-US" smtClean="0"/>
              <a:t>。</a:t>
            </a:r>
          </a:p>
        </p:txBody>
      </p:sp>
      <p:sp>
        <p:nvSpPr>
          <p:cNvPr id="94211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4.8 </a:t>
            </a:r>
            <a:r>
              <a:rPr lang="zh-CN" altLang="en-US" smtClean="0"/>
              <a:t>页面置换算法</a:t>
            </a:r>
          </a:p>
        </p:txBody>
      </p:sp>
      <p:sp>
        <p:nvSpPr>
          <p:cNvPr id="94212" name="Rectangle 7"/>
          <p:cNvSpPr>
            <a:spLocks noChangeArrowheads="1"/>
          </p:cNvSpPr>
          <p:nvPr/>
        </p:nvSpPr>
        <p:spPr bwMode="auto">
          <a:xfrm>
            <a:off x="381000" y="1244600"/>
            <a:ext cx="57038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4.8.1 </a:t>
            </a:r>
            <a:r>
              <a:rPr lang="zh-CN" altLang="en-US" sz="2400">
                <a:latin typeface="楷体_GB2312" pitchFamily="49" charset="-122"/>
              </a:rPr>
              <a:t>最佳置换算法和先进先出置换算法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4.2 </a:t>
            </a:r>
            <a:r>
              <a:rPr lang="zh-CN" altLang="en-US" sz="3200" smtClean="0"/>
              <a:t>程序的装入和链接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229600" cy="25908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3333CC"/>
                </a:solidFill>
              </a:rPr>
              <a:t>编译程序</a:t>
            </a:r>
            <a:r>
              <a:rPr lang="zh-CN" altLang="en-US" sz="2400" smtClean="0"/>
              <a:t>产生含</a:t>
            </a:r>
            <a:r>
              <a:rPr lang="zh-CN" altLang="en-US" sz="2400" smtClean="0">
                <a:solidFill>
                  <a:srgbClr val="3333CC"/>
                </a:solidFill>
              </a:rPr>
              <a:t>绝对地址</a:t>
            </a:r>
            <a:r>
              <a:rPr lang="zh-CN" altLang="en-US" sz="2400" smtClean="0"/>
              <a:t>的</a:t>
            </a:r>
            <a:r>
              <a:rPr lang="zh-CN" altLang="en-US" sz="2400" smtClean="0">
                <a:solidFill>
                  <a:srgbClr val="3333CC"/>
                </a:solidFill>
              </a:rPr>
              <a:t>目标代码</a:t>
            </a:r>
            <a:r>
              <a:rPr lang="zh-CN" altLang="en-US" sz="2400" smtClean="0"/>
              <a:t>，装入时按</a:t>
            </a:r>
            <a:r>
              <a:rPr lang="zh-CN" altLang="en-US" sz="2400" smtClean="0">
                <a:solidFill>
                  <a:srgbClr val="3333CC"/>
                </a:solidFill>
              </a:rPr>
              <a:t>装入模块</a:t>
            </a:r>
            <a:r>
              <a:rPr lang="zh-CN" altLang="en-US" sz="2400" smtClean="0"/>
              <a:t>中的地址将</a:t>
            </a:r>
            <a:r>
              <a:rPr lang="zh-CN" altLang="en-US" sz="2400" smtClean="0">
                <a:solidFill>
                  <a:srgbClr val="3333CC"/>
                </a:solidFill>
              </a:rPr>
              <a:t>程序</a:t>
            </a:r>
            <a:r>
              <a:rPr lang="zh-CN" altLang="en-US" sz="2400" smtClean="0"/>
              <a:t>和</a:t>
            </a:r>
            <a:r>
              <a:rPr lang="zh-CN" altLang="en-US" sz="2400" smtClean="0">
                <a:solidFill>
                  <a:srgbClr val="3333CC"/>
                </a:solidFill>
              </a:rPr>
              <a:t>数据</a:t>
            </a:r>
            <a:r>
              <a:rPr lang="zh-CN" altLang="en-US" sz="2400" smtClean="0"/>
              <a:t>装入内存。</a:t>
            </a:r>
          </a:p>
          <a:p>
            <a:pPr eaLnBrk="1" hangingPunct="1"/>
            <a:r>
              <a:rPr lang="zh-CN" altLang="en-US" sz="2400" smtClean="0">
                <a:solidFill>
                  <a:srgbClr val="3333CC"/>
                </a:solidFill>
              </a:rPr>
              <a:t>逻辑地址</a:t>
            </a:r>
            <a:r>
              <a:rPr lang="en-US" altLang="zh-CN" sz="2400" smtClean="0"/>
              <a:t>==</a:t>
            </a:r>
            <a:r>
              <a:rPr lang="zh-CN" altLang="en-US" sz="2400" smtClean="0">
                <a:solidFill>
                  <a:srgbClr val="3333CC"/>
                </a:solidFill>
              </a:rPr>
              <a:t>物理地址</a:t>
            </a:r>
          </a:p>
          <a:p>
            <a:pPr eaLnBrk="1" hangingPunct="1"/>
            <a:r>
              <a:rPr lang="zh-CN" altLang="en-US" sz="2400" smtClean="0">
                <a:solidFill>
                  <a:srgbClr val="3333CC"/>
                </a:solidFill>
              </a:rPr>
              <a:t>条件</a:t>
            </a:r>
            <a:r>
              <a:rPr lang="en-US" altLang="zh-CN" sz="2400" smtClean="0"/>
              <a:t>:</a:t>
            </a:r>
            <a:br>
              <a:rPr lang="en-US" altLang="zh-CN" sz="2400" smtClean="0"/>
            </a:br>
            <a:r>
              <a:rPr lang="zh-CN" altLang="en-US" sz="2400" smtClean="0"/>
              <a:t>编译时须知道程序将驻留在内存的什么位置。</a:t>
            </a:r>
          </a:p>
          <a:p>
            <a:pPr eaLnBrk="1" hangingPunct="1"/>
            <a:r>
              <a:rPr lang="zh-CN" altLang="en-US" sz="2400" smtClean="0">
                <a:solidFill>
                  <a:srgbClr val="3333CC"/>
                </a:solidFill>
              </a:rPr>
              <a:t>缺点</a:t>
            </a:r>
            <a:r>
              <a:rPr lang="zh-CN" altLang="en-US" sz="2400" smtClean="0"/>
              <a:t>：程序员要熟悉内存使用情况；不适合多道程序环境。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69925" y="846138"/>
            <a:ext cx="29114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4.2.1 </a:t>
            </a:r>
            <a:r>
              <a:rPr lang="zh-CN" altLang="en-US" sz="2400">
                <a:latin typeface="楷体_GB2312" pitchFamily="49" charset="-122"/>
              </a:rPr>
              <a:t>程序的装入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09600" y="1524000"/>
            <a:ext cx="60261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</a:rPr>
              <a:t>1.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</a:rPr>
              <a:t>绝对装入方式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</a:rPr>
              <a:t>(Absolute Loading Mode)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6451" name="Object 3"/>
          <p:cNvGraphicFramePr>
            <a:graphicFrameLocks noChangeAspect="1"/>
          </p:cNvGraphicFramePr>
          <p:nvPr/>
        </p:nvGraphicFramePr>
        <p:xfrm>
          <a:off x="0" y="3860800"/>
          <a:ext cx="9144000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0" name="Visio" r:id="rId3" imgW="4313223" imgH="1217077" progId="Visio.Drawing.11">
                  <p:embed/>
                </p:oleObj>
              </mc:Choice>
              <mc:Fallback>
                <p:oleObj name="Visio" r:id="rId3" imgW="4313223" imgH="121707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60800"/>
                        <a:ext cx="9144000" cy="258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52" name="Text Box 4"/>
          <p:cNvSpPr txBox="1">
            <a:spLocks noChangeArrowheads="1"/>
          </p:cNvSpPr>
          <p:nvPr/>
        </p:nvSpPr>
        <p:spPr bwMode="auto">
          <a:xfrm>
            <a:off x="1692275" y="6119813"/>
            <a:ext cx="616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5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5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4-26 </a:t>
            </a:r>
            <a:r>
              <a:rPr lang="zh-CN" altLang="en-US" sz="2400">
                <a:latin typeface="楷体_GB2312" pitchFamily="49" charset="-122"/>
              </a:rPr>
              <a:t>利用最佳页面置换算法时的置换图 </a:t>
            </a:r>
          </a:p>
        </p:txBody>
      </p:sp>
      <p:sp>
        <p:nvSpPr>
          <p:cNvPr id="616453" name="Text Box 5"/>
          <p:cNvSpPr txBox="1">
            <a:spLocks noChangeArrowheads="1"/>
          </p:cNvSpPr>
          <p:nvPr/>
        </p:nvSpPr>
        <p:spPr bwMode="auto">
          <a:xfrm>
            <a:off x="2700338" y="5876925"/>
            <a:ext cx="4354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5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5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  <a:ea typeface="宋体" charset="-122"/>
              </a:rPr>
              <a:t>7→0→1→2→3→4→0→1→7</a:t>
            </a:r>
          </a:p>
        </p:txBody>
      </p:sp>
      <p:sp>
        <p:nvSpPr>
          <p:cNvPr id="95237" name="Rectangle 6"/>
          <p:cNvSpPr>
            <a:spLocks noChangeArrowheads="1"/>
          </p:cNvSpPr>
          <p:nvPr/>
        </p:nvSpPr>
        <p:spPr bwMode="auto">
          <a:xfrm>
            <a:off x="381000" y="1600200"/>
            <a:ext cx="8458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5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5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/>
              <a:t>假定系统为某进程分配了三个物理块， 并考虑有以下的页面号引用串：</a:t>
            </a:r>
          </a:p>
          <a:p>
            <a:pPr eaLnBrk="1" hangingPunct="1">
              <a:buFontTx/>
              <a:buNone/>
            </a:pPr>
            <a:r>
              <a:rPr lang="en-US" altLang="zh-CN" sz="2400"/>
              <a:t>7</a:t>
            </a:r>
            <a:r>
              <a:rPr lang="zh-CN" altLang="en-US" sz="2400"/>
              <a:t>，</a:t>
            </a:r>
            <a:r>
              <a:rPr lang="en-US" altLang="zh-CN" sz="2400"/>
              <a:t>0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2</a:t>
            </a:r>
            <a:r>
              <a:rPr lang="zh-CN" altLang="en-US" sz="2400"/>
              <a:t>，</a:t>
            </a:r>
            <a:r>
              <a:rPr lang="en-US" altLang="zh-CN" sz="2400"/>
              <a:t>0</a:t>
            </a:r>
            <a:r>
              <a:rPr lang="zh-CN" altLang="en-US" sz="2400"/>
              <a:t>，</a:t>
            </a:r>
            <a:r>
              <a:rPr lang="en-US" altLang="zh-CN" sz="2400"/>
              <a:t>3</a:t>
            </a:r>
            <a:r>
              <a:rPr lang="zh-CN" altLang="en-US" sz="2400"/>
              <a:t>，</a:t>
            </a:r>
            <a:r>
              <a:rPr lang="en-US" altLang="zh-CN" sz="2400"/>
              <a:t>0</a:t>
            </a:r>
            <a:r>
              <a:rPr lang="zh-CN" altLang="en-US" sz="2400"/>
              <a:t>，</a:t>
            </a:r>
            <a:r>
              <a:rPr lang="en-US" altLang="zh-CN" sz="2400"/>
              <a:t>4</a:t>
            </a:r>
            <a:r>
              <a:rPr lang="zh-CN" altLang="en-US" sz="2400"/>
              <a:t>，</a:t>
            </a:r>
            <a:r>
              <a:rPr lang="en-US" altLang="zh-CN" sz="2400"/>
              <a:t>2</a:t>
            </a:r>
            <a:r>
              <a:rPr lang="zh-CN" altLang="en-US" sz="2400"/>
              <a:t>，</a:t>
            </a:r>
            <a:r>
              <a:rPr lang="en-US" altLang="zh-CN" sz="2400"/>
              <a:t>3</a:t>
            </a:r>
            <a:r>
              <a:rPr lang="zh-CN" altLang="en-US" sz="2400"/>
              <a:t>，</a:t>
            </a:r>
            <a:r>
              <a:rPr lang="en-US" altLang="zh-CN" sz="2400"/>
              <a:t>0</a:t>
            </a:r>
            <a:r>
              <a:rPr lang="zh-CN" altLang="en-US" sz="2400"/>
              <a:t>，</a:t>
            </a:r>
            <a:r>
              <a:rPr lang="en-US" altLang="zh-CN" sz="2400"/>
              <a:t>3</a:t>
            </a:r>
            <a:r>
              <a:rPr lang="zh-CN" altLang="en-US" sz="2400"/>
              <a:t>，</a:t>
            </a:r>
            <a:r>
              <a:rPr lang="en-US" altLang="zh-CN" sz="2400"/>
              <a:t>2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2</a:t>
            </a:r>
            <a:r>
              <a:rPr lang="zh-CN" altLang="en-US" sz="2400"/>
              <a:t>，</a:t>
            </a:r>
            <a:r>
              <a:rPr lang="en-US" altLang="zh-CN" sz="2400"/>
              <a:t>0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7</a:t>
            </a:r>
            <a:r>
              <a:rPr lang="zh-CN" altLang="en-US" sz="2400"/>
              <a:t>，</a:t>
            </a:r>
            <a:r>
              <a:rPr lang="en-US" altLang="zh-CN" sz="2400"/>
              <a:t>0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</a:p>
          <a:p>
            <a:pPr eaLnBrk="1" hangingPunct="1">
              <a:buFontTx/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进程运行时， 先将</a:t>
            </a:r>
            <a:r>
              <a:rPr lang="en-US" altLang="zh-CN" sz="2400"/>
              <a:t>7</a:t>
            </a:r>
            <a:r>
              <a:rPr lang="zh-CN" altLang="en-US" sz="2400"/>
              <a:t>，</a:t>
            </a:r>
            <a:r>
              <a:rPr lang="en-US" altLang="zh-CN" sz="2400"/>
              <a:t>0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zh-CN" altLang="en-US" sz="2400"/>
              <a:t>三个页面装入内存。 以后， 当进程要访问页面</a:t>
            </a:r>
            <a:r>
              <a:rPr lang="en-US" altLang="zh-CN" sz="2400"/>
              <a:t>2</a:t>
            </a:r>
            <a:r>
              <a:rPr lang="zh-CN" altLang="en-US" sz="2400"/>
              <a:t>时， 将会产生缺页中断。此时</a:t>
            </a:r>
            <a:r>
              <a:rPr lang="en-US" altLang="zh-CN" sz="2400"/>
              <a:t>OS</a:t>
            </a:r>
            <a:r>
              <a:rPr lang="zh-CN" altLang="en-US" sz="2400"/>
              <a:t>根据最佳置换算法， 将选择页面</a:t>
            </a:r>
            <a:r>
              <a:rPr lang="en-US" altLang="zh-CN" sz="2400"/>
              <a:t>7</a:t>
            </a:r>
            <a:r>
              <a:rPr lang="zh-CN" altLang="en-US" sz="2400"/>
              <a:t>予以淘汰。 </a:t>
            </a:r>
          </a:p>
        </p:txBody>
      </p:sp>
      <p:sp>
        <p:nvSpPr>
          <p:cNvPr id="95238" name="Rectangle 8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5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5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>
                <a:solidFill>
                  <a:schemeClr val="bg1"/>
                </a:solidFill>
              </a:rPr>
              <a:t>4.8 </a:t>
            </a:r>
            <a:r>
              <a:rPr kumimoji="0" lang="zh-CN" altLang="en-US" sz="3600">
                <a:solidFill>
                  <a:schemeClr val="bg1"/>
                </a:solidFill>
              </a:rPr>
              <a:t>页面置换算法</a:t>
            </a:r>
          </a:p>
        </p:txBody>
      </p:sp>
      <p:sp>
        <p:nvSpPr>
          <p:cNvPr id="95239" name="Rectangle 9"/>
          <p:cNvSpPr>
            <a:spLocks noChangeArrowheads="1"/>
          </p:cNvSpPr>
          <p:nvPr/>
        </p:nvSpPr>
        <p:spPr bwMode="auto">
          <a:xfrm>
            <a:off x="381000" y="1066800"/>
            <a:ext cx="57038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5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5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4.8.1 </a:t>
            </a:r>
            <a:r>
              <a:rPr lang="zh-CN" altLang="en-US" sz="2400">
                <a:latin typeface="楷体_GB2312" pitchFamily="49" charset="-122"/>
              </a:rPr>
              <a:t>最佳置换算法和先进先出置换算法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2" grpId="0"/>
      <p:bldP spid="61645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71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2.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</a:rPr>
              <a:t>先进先出</a:t>
            </a:r>
            <a:r>
              <a:rPr lang="en-US" altLang="zh-CN" sz="2400">
                <a:latin typeface="楷体_GB2312" pitchFamily="49" charset="-122"/>
              </a:rPr>
              <a:t>(FIFO)</a:t>
            </a:r>
            <a:r>
              <a:rPr lang="zh-CN" altLang="en-US" sz="2400">
                <a:latin typeface="楷体_GB2312" pitchFamily="49" charset="-122"/>
              </a:rPr>
              <a:t>页面置换算法</a:t>
            </a:r>
            <a:r>
              <a:rPr lang="zh-CN" altLang="en-US" sz="2400">
                <a:latin typeface="Times New Roman" pitchFamily="18" charset="0"/>
                <a:ea typeface="宋体" charset="-122"/>
              </a:rPr>
              <a:t> </a:t>
            </a:r>
          </a:p>
        </p:txBody>
      </p:sp>
      <p:graphicFrame>
        <p:nvGraphicFramePr>
          <p:cNvPr id="617475" name="Object 3"/>
          <p:cNvGraphicFramePr>
            <a:graphicFrameLocks noChangeAspect="1"/>
          </p:cNvGraphicFramePr>
          <p:nvPr/>
        </p:nvGraphicFramePr>
        <p:xfrm>
          <a:off x="0" y="3421063"/>
          <a:ext cx="9144000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5" name="Visio" r:id="rId5" imgW="4529176" imgH="1217077" progId="Visio.Drawing.11">
                  <p:embed/>
                </p:oleObj>
              </mc:Choice>
              <mc:Fallback>
                <p:oleObj name="Visio" r:id="rId5" imgW="4529176" imgH="121707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21063"/>
                        <a:ext cx="9144000" cy="24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76" name="Text Box 4"/>
          <p:cNvSpPr txBox="1">
            <a:spLocks noChangeArrowheads="1"/>
          </p:cNvSpPr>
          <p:nvPr/>
        </p:nvSpPr>
        <p:spPr bwMode="auto">
          <a:xfrm>
            <a:off x="2133600" y="6400800"/>
            <a:ext cx="5554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4-27 </a:t>
            </a:r>
            <a:r>
              <a:rPr lang="zh-CN" altLang="en-US" sz="2400">
                <a:latin typeface="楷体_GB2312" pitchFamily="49" charset="-122"/>
              </a:rPr>
              <a:t>利用</a:t>
            </a:r>
            <a:r>
              <a:rPr lang="en-US" altLang="zh-CN" sz="2400">
                <a:latin typeface="楷体_GB2312" pitchFamily="49" charset="-122"/>
              </a:rPr>
              <a:t>FIFO</a:t>
            </a:r>
            <a:r>
              <a:rPr lang="zh-CN" altLang="en-US" sz="2400">
                <a:latin typeface="楷体_GB2312" pitchFamily="49" charset="-122"/>
              </a:rPr>
              <a:t>置换算法时的置换图 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533400" y="2286000"/>
            <a:ext cx="6481763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总是淘汰最先进入内存的页面，即选择在内存中驻留时间最久的页面予以淘汰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。</a:t>
            </a:r>
          </a:p>
        </p:txBody>
      </p:sp>
      <p:sp>
        <p:nvSpPr>
          <p:cNvPr id="617478" name="Text Box 6"/>
          <p:cNvSpPr txBox="1">
            <a:spLocks noChangeArrowheads="1"/>
          </p:cNvSpPr>
          <p:nvPr/>
        </p:nvSpPr>
        <p:spPr bwMode="auto">
          <a:xfrm>
            <a:off x="1331913" y="5756275"/>
            <a:ext cx="7272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  <a:ea typeface="宋体" charset="-122"/>
              </a:rPr>
              <a:t>7→0→1→2→3→0→4→2→3→0→1→2→7→0→1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4.8 </a:t>
            </a:r>
            <a:r>
              <a:rPr kumimoji="0" lang="zh-CN" altLang="en-US">
                <a:solidFill>
                  <a:schemeClr val="bg1"/>
                </a:solidFill>
              </a:rPr>
              <a:t>页面置换算法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381000" y="1066800"/>
            <a:ext cx="57038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4.8.1 </a:t>
            </a:r>
            <a:r>
              <a:rPr lang="zh-CN" altLang="en-US" sz="2400">
                <a:latin typeface="楷体_GB2312" pitchFamily="49" charset="-122"/>
              </a:rPr>
              <a:t>最佳置换算法和先进先出置换算法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6" grpId="0"/>
      <p:bldP spid="61747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6481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2400">
                <a:latin typeface="楷体_GB2312" pitchFamily="49" charset="-122"/>
              </a:rPr>
              <a:t>LRU(Least Recently Used)</a:t>
            </a:r>
            <a:r>
              <a:rPr lang="zh-CN" altLang="en-US" sz="2400">
                <a:latin typeface="楷体_GB2312" pitchFamily="49" charset="-122"/>
              </a:rPr>
              <a:t>置换算法的描述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latin typeface="Times New Roman" pitchFamily="18" charset="0"/>
              </a:rPr>
              <a:t>“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</a:rPr>
              <a:t>最近的过去</a:t>
            </a:r>
            <a:r>
              <a:rPr lang="zh-CN" altLang="en-US" sz="2400">
                <a:solidFill>
                  <a:srgbClr val="FF3300"/>
                </a:solidFill>
                <a:latin typeface="Times New Roman" pitchFamily="18" charset="0"/>
              </a:rPr>
              <a:t>”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</a:rPr>
              <a:t>作为</a:t>
            </a:r>
            <a:r>
              <a:rPr lang="zh-CN" altLang="en-US" sz="2400">
                <a:solidFill>
                  <a:srgbClr val="FF3300"/>
                </a:solidFill>
                <a:latin typeface="Times New Roman" pitchFamily="18" charset="0"/>
              </a:rPr>
              <a:t>“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</a:rPr>
              <a:t>最近的将来</a:t>
            </a:r>
            <a:r>
              <a:rPr lang="zh-CN" altLang="en-US" sz="2400">
                <a:solidFill>
                  <a:srgbClr val="FF3300"/>
                </a:solidFill>
                <a:latin typeface="Times New Roman" pitchFamily="18" charset="0"/>
              </a:rPr>
              <a:t>”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</a:rPr>
              <a:t>的近似。</a:t>
            </a:r>
            <a:r>
              <a:rPr lang="zh-CN" altLang="en-US" sz="2400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2971800" y="6096000"/>
            <a:ext cx="379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4-28 LRU</a:t>
            </a:r>
            <a:r>
              <a:rPr lang="zh-CN" altLang="en-US" sz="2400">
                <a:latin typeface="楷体_GB2312" pitchFamily="49" charset="-122"/>
              </a:rPr>
              <a:t>页面置换算法</a:t>
            </a:r>
            <a:r>
              <a:rPr lang="zh-CN" altLang="en-US" sz="2400">
                <a:latin typeface="Times New Roman" pitchFamily="18" charset="0"/>
                <a:ea typeface="宋体" charset="-122"/>
              </a:rPr>
              <a:t> </a:t>
            </a:r>
          </a:p>
        </p:txBody>
      </p:sp>
      <p:graphicFrame>
        <p:nvGraphicFramePr>
          <p:cNvPr id="619525" name="Object 5"/>
          <p:cNvGraphicFramePr>
            <a:graphicFrameLocks noChangeAspect="1"/>
          </p:cNvGraphicFramePr>
          <p:nvPr/>
        </p:nvGraphicFramePr>
        <p:xfrm>
          <a:off x="0" y="3141663"/>
          <a:ext cx="9144000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8" name="VISIO" r:id="rId5" imgW="4312920" imgH="1219200" progId="Visio.Drawing.4">
                  <p:embed/>
                </p:oleObj>
              </mc:Choice>
              <mc:Fallback>
                <p:oleObj name="VISIO" r:id="rId5" imgW="4312920" imgH="1219200" progId="Visio.Drawing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41663"/>
                        <a:ext cx="9144000" cy="258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1979613" y="5419725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  <a:ea typeface="宋体" charset="-122"/>
              </a:rPr>
              <a:t>7→0→1→2→3→4→2→3→0→1→0→7</a:t>
            </a:r>
          </a:p>
        </p:txBody>
      </p:sp>
      <p:sp>
        <p:nvSpPr>
          <p:cNvPr id="97286" name="Rectangle 8"/>
          <p:cNvSpPr>
            <a:spLocks noChangeArrowheads="1"/>
          </p:cNvSpPr>
          <p:nvPr/>
        </p:nvSpPr>
        <p:spPr bwMode="auto">
          <a:xfrm>
            <a:off x="609600" y="1447800"/>
            <a:ext cx="52451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4.8.2 </a:t>
            </a:r>
            <a:r>
              <a:rPr lang="zh-CN" altLang="en-US" sz="2400"/>
              <a:t>最近最久未使用</a:t>
            </a:r>
            <a:r>
              <a:rPr lang="en-US" altLang="zh-CN" sz="2400"/>
              <a:t>(LRU)</a:t>
            </a:r>
            <a:r>
              <a:rPr lang="zh-CN" altLang="en-US" sz="2400"/>
              <a:t>置换算法</a:t>
            </a:r>
            <a:r>
              <a:rPr lang="zh-CN" altLang="en-US" sz="2800" b="0"/>
              <a:t> </a:t>
            </a:r>
          </a:p>
        </p:txBody>
      </p:sp>
      <p:sp>
        <p:nvSpPr>
          <p:cNvPr id="97287" name="Rectangle 9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4.8 </a:t>
            </a:r>
            <a:r>
              <a:rPr kumimoji="0" lang="zh-CN" altLang="en-US">
                <a:solidFill>
                  <a:schemeClr val="bg1"/>
                </a:solidFill>
              </a:rPr>
              <a:t>页面置换算法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4" grpId="0"/>
      <p:bldP spid="61952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533400" y="1295400"/>
            <a:ext cx="3865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2. LRU</a:t>
            </a:r>
            <a:r>
              <a:rPr lang="zh-CN" altLang="en-US" sz="2400">
                <a:latin typeface="楷体_GB2312" pitchFamily="49" charset="-122"/>
              </a:rPr>
              <a:t>置换算法的硬件支持</a:t>
            </a:r>
          </a:p>
        </p:txBody>
      </p:sp>
      <p:sp>
        <p:nvSpPr>
          <p:cNvPr id="621572" name="Text Box 4"/>
          <p:cNvSpPr txBox="1">
            <a:spLocks noChangeArrowheads="1"/>
          </p:cNvSpPr>
          <p:nvPr/>
        </p:nvSpPr>
        <p:spPr bwMode="auto">
          <a:xfrm>
            <a:off x="685800" y="4876800"/>
            <a:ext cx="8137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</a:rPr>
              <a:t>具有最小数值的寄存器所对应的页面，就是最近最久未使用的页面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</a:rPr>
              <a:t>(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</a:rPr>
              <a:t>通过右移一位实现，即值变小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</a:rPr>
              <a:t>)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</a:rPr>
              <a:t>。</a:t>
            </a:r>
          </a:p>
        </p:txBody>
      </p:sp>
      <p:sp>
        <p:nvSpPr>
          <p:cNvPr id="621573" name="Rectangle 5"/>
          <p:cNvSpPr>
            <a:spLocks noChangeArrowheads="1"/>
          </p:cNvSpPr>
          <p:nvPr/>
        </p:nvSpPr>
        <p:spPr bwMode="auto">
          <a:xfrm>
            <a:off x="533400" y="1828800"/>
            <a:ext cx="668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/>
              <a:t>如何快速知道哪一页是最近最久未使用的页面？</a:t>
            </a:r>
            <a:r>
              <a:rPr kumimoji="0" lang="zh-CN" altLang="en-US" sz="1800" b="0">
                <a:ea typeface="宋体" charset="-122"/>
              </a:rPr>
              <a:t> </a:t>
            </a:r>
          </a:p>
        </p:txBody>
      </p:sp>
      <p:sp>
        <p:nvSpPr>
          <p:cNvPr id="98309" name="Rectangle 6"/>
          <p:cNvSpPr>
            <a:spLocks noChangeArrowheads="1"/>
          </p:cNvSpPr>
          <p:nvPr/>
        </p:nvSpPr>
        <p:spPr bwMode="auto">
          <a:xfrm>
            <a:off x="533400" y="838200"/>
            <a:ext cx="52451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4.8.2 </a:t>
            </a:r>
            <a:r>
              <a:rPr lang="zh-CN" altLang="en-US" sz="2400"/>
              <a:t>最近最久未使用</a:t>
            </a:r>
            <a:r>
              <a:rPr lang="en-US" altLang="zh-CN" sz="2400"/>
              <a:t>(LRU)</a:t>
            </a:r>
            <a:r>
              <a:rPr lang="zh-CN" altLang="en-US" sz="2400"/>
              <a:t>置换算法</a:t>
            </a:r>
            <a:r>
              <a:rPr lang="zh-CN" altLang="en-US" sz="2800" b="0"/>
              <a:t> </a:t>
            </a:r>
          </a:p>
        </p:txBody>
      </p:sp>
      <p:sp>
        <p:nvSpPr>
          <p:cNvPr id="98310" name="Rectangle 7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4.8 </a:t>
            </a:r>
            <a:r>
              <a:rPr kumimoji="0" lang="zh-CN" altLang="en-US">
                <a:solidFill>
                  <a:schemeClr val="bg1"/>
                </a:solidFill>
              </a:rPr>
              <a:t>页面置换算法</a:t>
            </a:r>
          </a:p>
        </p:txBody>
      </p:sp>
      <p:sp>
        <p:nvSpPr>
          <p:cNvPr id="98311" name="Rectangle 8"/>
          <p:cNvSpPr>
            <a:spLocks noChangeArrowheads="1"/>
          </p:cNvSpPr>
          <p:nvPr/>
        </p:nvSpPr>
        <p:spPr bwMode="auto">
          <a:xfrm>
            <a:off x="685800" y="2487613"/>
            <a:ext cx="77724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 1) </a:t>
            </a:r>
            <a:r>
              <a:rPr lang="zh-CN" altLang="en-US" sz="2400">
                <a:latin typeface="楷体_GB2312" pitchFamily="49" charset="-122"/>
              </a:rPr>
              <a:t>寄存器</a:t>
            </a:r>
          </a:p>
          <a:p>
            <a:pPr eaLnBrk="1" hangingPunct="1">
              <a:buFontTx/>
              <a:buNone/>
            </a:pPr>
            <a:endParaRPr lang="zh-CN" altLang="en-US" sz="2400"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为了记录某进程在内存中各页的使用情况，须为每个在内存中的页面配置一个移位寄存器，可表示为 </a:t>
            </a:r>
          </a:p>
        </p:txBody>
      </p:sp>
      <p:sp>
        <p:nvSpPr>
          <p:cNvPr id="98312" name="Rectangle 11"/>
          <p:cNvSpPr>
            <a:spLocks noChangeArrowheads="1"/>
          </p:cNvSpPr>
          <p:nvPr/>
        </p:nvSpPr>
        <p:spPr bwMode="auto">
          <a:xfrm>
            <a:off x="2590800" y="4191000"/>
            <a:ext cx="3267075" cy="3841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R=R</a:t>
            </a:r>
            <a:r>
              <a:rPr lang="en-US" altLang="zh-CN" sz="2400" baseline="-25000">
                <a:latin typeface="楷体_GB2312" pitchFamily="49" charset="-122"/>
              </a:rPr>
              <a:t>n-1</a:t>
            </a:r>
            <a:r>
              <a:rPr lang="en-US" altLang="zh-CN" sz="2400">
                <a:latin typeface="楷体_GB2312" pitchFamily="49" charset="-122"/>
              </a:rPr>
              <a:t>R</a:t>
            </a:r>
            <a:r>
              <a:rPr lang="en-US" altLang="zh-CN" sz="2400" baseline="-25000">
                <a:latin typeface="楷体_GB2312" pitchFamily="49" charset="-122"/>
              </a:rPr>
              <a:t>n-2</a:t>
            </a:r>
            <a:r>
              <a:rPr lang="en-US" altLang="zh-CN" sz="2400">
                <a:latin typeface="楷体_GB2312" pitchFamily="49" charset="-122"/>
              </a:rPr>
              <a:t>R</a:t>
            </a:r>
            <a:r>
              <a:rPr lang="en-US" altLang="zh-CN" sz="2400" baseline="-25000">
                <a:latin typeface="楷体_GB2312" pitchFamily="49" charset="-122"/>
              </a:rPr>
              <a:t>n-3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en-US" altLang="zh-CN" sz="2400">
                <a:latin typeface="Times New Roman" pitchFamily="18" charset="0"/>
              </a:rPr>
              <a:t>…</a:t>
            </a:r>
            <a:r>
              <a:rPr lang="en-US" altLang="zh-CN" sz="2400">
                <a:latin typeface="楷体_GB2312" pitchFamily="49" charset="-122"/>
              </a:rPr>
              <a:t> R</a:t>
            </a:r>
            <a:r>
              <a:rPr lang="en-US" altLang="zh-CN" sz="2400" baseline="-25000">
                <a:latin typeface="楷体_GB2312" pitchFamily="49" charset="-122"/>
              </a:rPr>
              <a:t>2</a:t>
            </a:r>
            <a:r>
              <a:rPr lang="en-US" altLang="zh-CN" sz="2400">
                <a:latin typeface="楷体_GB2312" pitchFamily="49" charset="-122"/>
              </a:rPr>
              <a:t>R</a:t>
            </a:r>
            <a:r>
              <a:rPr lang="en-US" altLang="zh-CN" sz="2400" baseline="-25000">
                <a:latin typeface="楷体_GB2312" pitchFamily="49" charset="-122"/>
              </a:rPr>
              <a:t>1</a:t>
            </a:r>
            <a:r>
              <a:rPr lang="en-US" altLang="zh-CN" sz="2400">
                <a:latin typeface="楷体_GB2312" pitchFamily="49" charset="-122"/>
              </a:rPr>
              <a:t>R</a:t>
            </a:r>
            <a:r>
              <a:rPr lang="en-US" altLang="zh-CN" sz="2400" baseline="-25000">
                <a:latin typeface="楷体_GB2312" pitchFamily="49" charset="-122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2" grpId="0"/>
      <p:bldP spid="62157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600200" y="5922963"/>
            <a:ext cx="647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4-29 </a:t>
            </a:r>
            <a:r>
              <a:rPr lang="zh-CN" altLang="en-US" sz="2400">
                <a:latin typeface="楷体_GB2312" pitchFamily="49" charset="-122"/>
              </a:rPr>
              <a:t>某进程具有</a:t>
            </a:r>
            <a:r>
              <a:rPr lang="en-US" altLang="zh-CN" sz="2400">
                <a:latin typeface="楷体_GB2312" pitchFamily="49" charset="-122"/>
              </a:rPr>
              <a:t>8</a:t>
            </a:r>
            <a:r>
              <a:rPr lang="zh-CN" altLang="en-US" sz="2400">
                <a:latin typeface="楷体_GB2312" pitchFamily="49" charset="-122"/>
              </a:rPr>
              <a:t>个页面时的</a:t>
            </a:r>
            <a:r>
              <a:rPr lang="en-US" altLang="zh-CN" sz="2400">
                <a:latin typeface="楷体_GB2312" pitchFamily="49" charset="-122"/>
              </a:rPr>
              <a:t>LRU</a:t>
            </a:r>
            <a:r>
              <a:rPr lang="zh-CN" altLang="en-US" sz="2400">
                <a:latin typeface="楷体_GB2312" pitchFamily="49" charset="-122"/>
              </a:rPr>
              <a:t>访问情况 </a:t>
            </a:r>
          </a:p>
        </p:txBody>
      </p:sp>
      <p:pic>
        <p:nvPicPr>
          <p:cNvPr id="99331" name="Picture 3" descr="未标题-1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2596" name="Text Box 4"/>
          <p:cNvSpPr txBox="1">
            <a:spLocks noChangeArrowheads="1"/>
          </p:cNvSpPr>
          <p:nvPr/>
        </p:nvSpPr>
        <p:spPr bwMode="auto">
          <a:xfrm>
            <a:off x="250825" y="5589588"/>
            <a:ext cx="2098675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第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3</a:t>
            </a:r>
            <a:r>
              <a:rPr lang="zh-CN" altLang="en-US" sz="240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个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zh-CN" altLang="en-US" sz="240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值最小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2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2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762000" y="1677988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2) </a:t>
            </a:r>
            <a:r>
              <a:rPr lang="zh-CN" altLang="en-US" sz="2400">
                <a:solidFill>
                  <a:srgbClr val="3333CC"/>
                </a:solidFill>
                <a:latin typeface="楷体_GB2312" pitchFamily="49" charset="-122"/>
              </a:rPr>
              <a:t>栈</a:t>
            </a:r>
            <a:r>
              <a:rPr lang="zh-CN" altLang="en-US" sz="2400">
                <a:latin typeface="楷体_GB2312" pitchFamily="49" charset="-122"/>
              </a:rPr>
              <a:t> 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676400" y="5541963"/>
            <a:ext cx="677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4-30 </a:t>
            </a:r>
            <a:r>
              <a:rPr lang="zh-CN" altLang="en-US" sz="2400">
                <a:latin typeface="楷体_GB2312" pitchFamily="49" charset="-122"/>
              </a:rPr>
              <a:t>用栈保存当前使用页面时栈的变化情况 </a:t>
            </a:r>
          </a:p>
        </p:txBody>
      </p:sp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0" y="2057400"/>
          <a:ext cx="9144000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0" name="VISIO" r:id="rId5" imgW="3086100" imgH="929640" progId="Visio.Drawing.4">
                  <p:embed/>
                </p:oleObj>
              </mc:Choice>
              <mc:Fallback>
                <p:oleObj name="VISIO" r:id="rId5" imgW="3086100" imgH="929640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57400"/>
                        <a:ext cx="9144000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33400" y="1295400"/>
            <a:ext cx="3865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2. LRU</a:t>
            </a:r>
            <a:r>
              <a:rPr lang="zh-CN" altLang="en-US" sz="2400">
                <a:latin typeface="楷体_GB2312" pitchFamily="49" charset="-122"/>
              </a:rPr>
              <a:t>置换算法的硬件支持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533400" y="838200"/>
            <a:ext cx="52451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4.8.2 </a:t>
            </a:r>
            <a:r>
              <a:rPr lang="zh-CN" altLang="en-US" sz="2400"/>
              <a:t>最近最久未使用</a:t>
            </a:r>
            <a:r>
              <a:rPr lang="en-US" altLang="zh-CN" sz="2400"/>
              <a:t>(LRU)</a:t>
            </a:r>
            <a:r>
              <a:rPr lang="zh-CN" altLang="en-US" sz="2400"/>
              <a:t>置换算法</a:t>
            </a:r>
            <a:r>
              <a:rPr lang="zh-CN" altLang="en-US" sz="2800" b="0"/>
              <a:t> </a:t>
            </a: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4.8 </a:t>
            </a:r>
            <a:r>
              <a:rPr kumimoji="0" lang="zh-CN" altLang="en-US">
                <a:solidFill>
                  <a:schemeClr val="bg1"/>
                </a:solidFill>
              </a:rPr>
              <a:t>页面置换算法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11188" y="889000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3333CC"/>
                </a:solidFill>
                <a:latin typeface="Times New Roman" pitchFamily="18" charset="0"/>
              </a:rPr>
              <a:t>页面置换算法举例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468313" y="1598613"/>
            <a:ext cx="8001000" cy="305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5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        1</a:t>
            </a:r>
            <a:r>
              <a:rPr lang="zh-CN" altLang="en-US" sz="2400">
                <a:latin typeface="楷体_GB2312" pitchFamily="49" charset="-122"/>
              </a:rPr>
              <a:t>、某页式虚拟存储管理系统的物理空间共</a:t>
            </a:r>
            <a:r>
              <a:rPr lang="en-US" altLang="zh-CN" sz="2400">
                <a:latin typeface="楷体_GB2312" pitchFamily="49" charset="-122"/>
              </a:rPr>
              <a:t>3K</a:t>
            </a:r>
            <a:r>
              <a:rPr lang="zh-CN" altLang="en-US" sz="2400">
                <a:latin typeface="楷体_GB2312" pitchFamily="49" charset="-122"/>
              </a:rPr>
              <a:t>，页面大小为</a:t>
            </a:r>
            <a:r>
              <a:rPr lang="en-US" altLang="zh-CN" sz="2400">
                <a:latin typeface="楷体_GB2312" pitchFamily="49" charset="-122"/>
              </a:rPr>
              <a:t>1K</a:t>
            </a:r>
            <a:r>
              <a:rPr lang="zh-CN" altLang="en-US" sz="2400">
                <a:latin typeface="楷体_GB2312" pitchFamily="49" charset="-122"/>
              </a:rPr>
              <a:t>，一进程按下列地址顺序引用内存单元：</a:t>
            </a:r>
            <a:r>
              <a:rPr lang="en-US" altLang="zh-CN" sz="2400">
                <a:latin typeface="楷体_GB2312" pitchFamily="49" charset="-122"/>
              </a:rPr>
              <a:t>3635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</a:rPr>
              <a:t>3632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</a:rPr>
              <a:t>1140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</a:rPr>
              <a:t>3584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</a:rPr>
              <a:t>2892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</a:rPr>
              <a:t>3640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</a:rPr>
              <a:t>0040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</a:rPr>
              <a:t>2148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</a:rPr>
              <a:t>1700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</a:rPr>
              <a:t>2145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</a:rPr>
              <a:t>3209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</a:rPr>
              <a:t>0000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</a:rPr>
              <a:t>1102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</a:rPr>
              <a:t>1100</a:t>
            </a:r>
            <a:r>
              <a:rPr lang="zh-CN" altLang="en-US" sz="2400">
                <a:latin typeface="楷体_GB2312" pitchFamily="49" charset="-122"/>
              </a:rPr>
              <a:t>。如果上述数字均为十进制数，而内存中尚未装入任何页。给出使用</a:t>
            </a:r>
            <a:r>
              <a:rPr lang="en-US" altLang="zh-CN" sz="2400">
                <a:latin typeface="楷体_GB2312" pitchFamily="49" charset="-122"/>
              </a:rPr>
              <a:t>LRU</a:t>
            </a:r>
            <a:r>
              <a:rPr lang="zh-CN" altLang="en-US" sz="2400">
                <a:latin typeface="楷体_GB2312" pitchFamily="49" charset="-122"/>
              </a:rPr>
              <a:t>算法时的缺页次数，并与</a:t>
            </a:r>
            <a:r>
              <a:rPr lang="en-US" altLang="zh-CN" sz="2400">
                <a:latin typeface="楷体_GB2312" pitchFamily="49" charset="-122"/>
              </a:rPr>
              <a:t>FIFO</a:t>
            </a:r>
            <a:r>
              <a:rPr lang="zh-CN" altLang="en-US" sz="2400">
                <a:latin typeface="楷体_GB2312" pitchFamily="49" charset="-122"/>
              </a:rPr>
              <a:t>时的情况进行比较。</a:t>
            </a:r>
            <a:r>
              <a:rPr lang="zh-CN" altLang="en-US" sz="2400" b="0">
                <a:latin typeface="楷体_GB2312" pitchFamily="49" charset="-122"/>
              </a:rPr>
              <a:t> 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4.8 </a:t>
            </a:r>
            <a:r>
              <a:rPr kumimoji="0" lang="zh-CN" altLang="en-US">
                <a:solidFill>
                  <a:schemeClr val="bg1"/>
                </a:solidFill>
              </a:rPr>
              <a:t>页面置换算法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14400" y="1247775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3333CC"/>
                </a:solidFill>
                <a:latin typeface="Times New Roman" pitchFamily="18" charset="0"/>
              </a:rPr>
              <a:t>页面置换算法举例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468313" y="1598613"/>
            <a:ext cx="8001000" cy="305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5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        2</a:t>
            </a:r>
            <a:r>
              <a:rPr lang="zh-CN" altLang="en-US" sz="2400">
                <a:latin typeface="楷体_GB2312" pitchFamily="49" charset="-122"/>
              </a:rPr>
              <a:t>、在一个请求分页系统中，假如一个作业的页面走向为</a:t>
            </a:r>
            <a:r>
              <a:rPr lang="en-US" altLang="zh-CN" sz="2400">
                <a:latin typeface="楷体_GB2312" pitchFamily="49" charset="-122"/>
              </a:rPr>
              <a:t>4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</a:rPr>
              <a:t>3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</a:rPr>
              <a:t>2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</a:rPr>
              <a:t>4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</a:rPr>
              <a:t>3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</a:rPr>
              <a:t>5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</a:rPr>
              <a:t>4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</a:rPr>
              <a:t>3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</a:rPr>
              <a:t>2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</a:rPr>
              <a:t>l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</a:rPr>
              <a:t>5</a:t>
            </a:r>
            <a:r>
              <a:rPr lang="zh-CN" altLang="en-US" sz="2400">
                <a:latin typeface="楷体_GB2312" pitchFamily="49" charset="-122"/>
              </a:rPr>
              <a:t>，目前它还没有任何页装入内存，当分配给该作业的物理块数目</a:t>
            </a:r>
            <a:r>
              <a:rPr lang="en-US" altLang="zh-CN" sz="2400">
                <a:latin typeface="楷体_GB2312" pitchFamily="49" charset="-122"/>
              </a:rPr>
              <a:t>M</a:t>
            </a:r>
            <a:r>
              <a:rPr lang="zh-CN" altLang="en-US" sz="2400">
                <a:latin typeface="楷体_GB2312" pitchFamily="49" charset="-122"/>
              </a:rPr>
              <a:t>分别为</a:t>
            </a:r>
            <a:r>
              <a:rPr lang="en-US" altLang="zh-CN" sz="2400">
                <a:latin typeface="楷体_GB2312" pitchFamily="49" charset="-122"/>
              </a:rPr>
              <a:t>3</a:t>
            </a:r>
            <a:r>
              <a:rPr lang="zh-CN" altLang="en-US" sz="2400">
                <a:latin typeface="楷体_GB2312" pitchFamily="49" charset="-122"/>
              </a:rPr>
              <a:t>和</a:t>
            </a:r>
            <a:r>
              <a:rPr lang="en-US" altLang="zh-CN" sz="2400">
                <a:latin typeface="楷体_GB2312" pitchFamily="49" charset="-122"/>
              </a:rPr>
              <a:t>4</a:t>
            </a:r>
            <a:r>
              <a:rPr lang="zh-CN" altLang="en-US" sz="2400">
                <a:latin typeface="楷体_GB2312" pitchFamily="49" charset="-122"/>
              </a:rPr>
              <a:t>时，请分别计算采用</a:t>
            </a:r>
            <a:r>
              <a:rPr lang="en-US" altLang="zh-CN" sz="2400">
                <a:latin typeface="楷体_GB2312" pitchFamily="49" charset="-122"/>
              </a:rPr>
              <a:t>OPT</a:t>
            </a:r>
            <a:r>
              <a:rPr lang="zh-CN" altLang="en-US" sz="2400">
                <a:latin typeface="楷体_GB2312" pitchFamily="49" charset="-122"/>
              </a:rPr>
              <a:t>、</a:t>
            </a:r>
            <a:r>
              <a:rPr lang="en-US" altLang="zh-CN" sz="2400">
                <a:latin typeface="楷体_GB2312" pitchFamily="49" charset="-122"/>
              </a:rPr>
              <a:t>LRU</a:t>
            </a:r>
            <a:r>
              <a:rPr lang="zh-CN" altLang="en-US" sz="2400">
                <a:latin typeface="楷体_GB2312" pitchFamily="49" charset="-122"/>
              </a:rPr>
              <a:t>和</a:t>
            </a:r>
            <a:r>
              <a:rPr lang="en-US" altLang="zh-CN" sz="2400">
                <a:latin typeface="楷体_GB2312" pitchFamily="49" charset="-122"/>
              </a:rPr>
              <a:t>FIFO</a:t>
            </a:r>
            <a:r>
              <a:rPr lang="zh-CN" altLang="en-US" sz="2400">
                <a:latin typeface="楷体_GB2312" pitchFamily="49" charset="-122"/>
              </a:rPr>
              <a:t>页面淘汰算法时访问过程中所发生的缺页次数和缺页率，并比较所得的结果。</a:t>
            </a:r>
            <a:r>
              <a:rPr lang="zh-CN" altLang="en-US" sz="2400" b="0">
                <a:latin typeface="楷体_GB2312" pitchFamily="49" charset="-122"/>
              </a:rPr>
              <a:t>  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4.8 </a:t>
            </a:r>
            <a:r>
              <a:rPr kumimoji="0" lang="zh-CN" altLang="en-US">
                <a:solidFill>
                  <a:schemeClr val="bg1"/>
                </a:solidFill>
              </a:rPr>
              <a:t>页面置换算法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" y="4586288"/>
            <a:ext cx="8001000" cy="227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5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</a:rPr>
              <a:t>比莱迪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</a:rPr>
              <a:t>(Belady)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</a:rPr>
              <a:t>现象</a:t>
            </a:r>
            <a:endParaRPr lang="en-US" altLang="zh-CN" sz="2400">
              <a:solidFill>
                <a:srgbClr val="FF0000"/>
              </a:solidFill>
              <a:latin typeface="楷体_GB2312" pitchFamily="49" charset="-122"/>
            </a:endParaRPr>
          </a:p>
          <a:p>
            <a:pPr algn="just" eaLnBrk="1" hangingPunct="1">
              <a:lnSpc>
                <a:spcPct val="135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一个进程</a:t>
            </a:r>
            <a:r>
              <a:rPr lang="en-US" altLang="zh-CN" sz="2400">
                <a:latin typeface="楷体_GB2312" pitchFamily="49" charset="-122"/>
              </a:rPr>
              <a:t>P</a:t>
            </a:r>
            <a:r>
              <a:rPr lang="zh-CN" altLang="en-US" sz="2400">
                <a:latin typeface="楷体_GB2312" pitchFamily="49" charset="-122"/>
              </a:rPr>
              <a:t>要访问</a:t>
            </a:r>
            <a:r>
              <a:rPr lang="en-US" altLang="zh-CN" sz="2400">
                <a:latin typeface="楷体_GB2312" pitchFamily="49" charset="-122"/>
              </a:rPr>
              <a:t>M</a:t>
            </a:r>
            <a:r>
              <a:rPr lang="zh-CN" altLang="en-US" sz="2400">
                <a:latin typeface="楷体_GB2312" pitchFamily="49" charset="-122"/>
              </a:rPr>
              <a:t>个页</a:t>
            </a:r>
            <a:r>
              <a:rPr lang="en-US" altLang="zh-CN" sz="2400">
                <a:latin typeface="楷体_GB2312" pitchFamily="49" charset="-122"/>
              </a:rPr>
              <a:t>,OS</a:t>
            </a:r>
            <a:r>
              <a:rPr lang="zh-CN" altLang="en-US" sz="2400">
                <a:latin typeface="楷体_GB2312" pitchFamily="49" charset="-122"/>
              </a:rPr>
              <a:t>分配</a:t>
            </a:r>
            <a:r>
              <a:rPr lang="en-US" altLang="zh-CN" sz="2400">
                <a:latin typeface="楷体_GB2312" pitchFamily="49" charset="-122"/>
              </a:rPr>
              <a:t>N(N&lt;M)</a:t>
            </a:r>
            <a:r>
              <a:rPr lang="zh-CN" altLang="en-US" sz="2400">
                <a:latin typeface="楷体_GB2312" pitchFamily="49" charset="-122"/>
              </a:rPr>
              <a:t>个内存页面给进程</a:t>
            </a:r>
            <a:r>
              <a:rPr lang="en-US" altLang="zh-CN" sz="2400">
                <a:latin typeface="楷体_GB2312" pitchFamily="49" charset="-122"/>
              </a:rPr>
              <a:t>P;</a:t>
            </a:r>
            <a:r>
              <a:rPr lang="zh-CN" altLang="en-US" sz="2400">
                <a:latin typeface="楷体_GB2312" pitchFamily="49" charset="-122"/>
              </a:rPr>
              <a:t>对一个访问序列</a:t>
            </a:r>
            <a:r>
              <a:rPr lang="en-US" altLang="zh-CN" sz="2400">
                <a:latin typeface="楷体_GB2312" pitchFamily="49" charset="-122"/>
              </a:rPr>
              <a:t>S,</a:t>
            </a:r>
            <a:r>
              <a:rPr lang="zh-CN" altLang="en-US" sz="2400">
                <a:latin typeface="楷体_GB2312" pitchFamily="49" charset="-122"/>
              </a:rPr>
              <a:t>发生缺页次数为</a:t>
            </a:r>
            <a:r>
              <a:rPr lang="en-US" altLang="zh-CN" sz="2400">
                <a:latin typeface="楷体_GB2312" pitchFamily="49" charset="-122"/>
              </a:rPr>
              <a:t>PE(S,N).</a:t>
            </a:r>
            <a:r>
              <a:rPr lang="zh-CN" altLang="en-US" sz="2400">
                <a:latin typeface="楷体_GB2312" pitchFamily="49" charset="-122"/>
              </a:rPr>
              <a:t>当</a:t>
            </a:r>
            <a:r>
              <a:rPr lang="en-US" altLang="zh-CN" sz="2400">
                <a:latin typeface="楷体_GB2312" pitchFamily="49" charset="-122"/>
              </a:rPr>
              <a:t>N</a:t>
            </a:r>
            <a:r>
              <a:rPr lang="zh-CN" altLang="en-US" sz="2400">
                <a:latin typeface="楷体_GB2312" pitchFamily="49" charset="-122"/>
              </a:rPr>
              <a:t>增大</a:t>
            </a:r>
            <a:r>
              <a:rPr lang="en-US" altLang="zh-CN" sz="2400">
                <a:latin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</a:rPr>
              <a:t>且</a:t>
            </a:r>
            <a:r>
              <a:rPr lang="en-US" altLang="zh-CN" sz="2400">
                <a:latin typeface="楷体_GB2312" pitchFamily="49" charset="-122"/>
              </a:rPr>
              <a:t>N</a:t>
            </a:r>
            <a:r>
              <a:rPr lang="zh-CN" altLang="en-US" sz="2400">
                <a:latin typeface="楷体_GB2312" pitchFamily="49" charset="-122"/>
              </a:rPr>
              <a:t>小于</a:t>
            </a:r>
            <a:r>
              <a:rPr lang="en-US" altLang="zh-CN" sz="2400">
                <a:latin typeface="楷体_GB2312" pitchFamily="49" charset="-122"/>
              </a:rPr>
              <a:t>M)</a:t>
            </a:r>
            <a:r>
              <a:rPr lang="zh-CN" altLang="en-US" sz="2400">
                <a:latin typeface="楷体_GB2312" pitchFamily="49" charset="-122"/>
              </a:rPr>
              <a:t>时</a:t>
            </a:r>
            <a:r>
              <a:rPr lang="en-US" altLang="zh-CN" sz="2400">
                <a:latin typeface="楷体_GB2312" pitchFamily="49" charset="-122"/>
              </a:rPr>
              <a:t>,PE(S, N)</a:t>
            </a:r>
            <a:r>
              <a:rPr lang="zh-CN" altLang="en-US" sz="2400">
                <a:latin typeface="楷体_GB2312" pitchFamily="49" charset="-122"/>
              </a:rPr>
              <a:t>时而增大</a:t>
            </a:r>
            <a:r>
              <a:rPr lang="en-US" altLang="zh-CN" sz="2400">
                <a:latin typeface="楷体_GB2312" pitchFamily="49" charset="-122"/>
              </a:rPr>
              <a:t>,</a:t>
            </a:r>
            <a:r>
              <a:rPr lang="zh-CN" altLang="en-US" sz="2400">
                <a:latin typeface="楷体_GB2312" pitchFamily="49" charset="-122"/>
              </a:rPr>
              <a:t>时而减小。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3"/>
          <p:cNvSpPr txBox="1">
            <a:spLocks noChangeArrowheads="1"/>
          </p:cNvSpPr>
          <p:nvPr/>
        </p:nvSpPr>
        <p:spPr bwMode="auto">
          <a:xfrm>
            <a:off x="468313" y="1371600"/>
            <a:ext cx="6323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1. </a:t>
            </a:r>
            <a:r>
              <a:rPr lang="zh-CN" altLang="en-US" sz="2400">
                <a:latin typeface="楷体_GB2312" pitchFamily="49" charset="-122"/>
              </a:rPr>
              <a:t>简单的</a:t>
            </a:r>
            <a:r>
              <a:rPr lang="en-US" altLang="zh-CN" sz="2400">
                <a:latin typeface="楷体_GB2312" pitchFamily="49" charset="-122"/>
              </a:rPr>
              <a:t>Clock</a:t>
            </a:r>
            <a:r>
              <a:rPr lang="zh-CN" altLang="en-US" sz="2400">
                <a:latin typeface="楷体_GB2312" pitchFamily="49" charset="-122"/>
              </a:rPr>
              <a:t>置换算法</a:t>
            </a:r>
            <a:r>
              <a:rPr lang="en-US" altLang="zh-CN" sz="2400">
                <a:latin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</a:rPr>
              <a:t>最近未用算法</a:t>
            </a:r>
            <a:r>
              <a:rPr lang="en-US" altLang="zh-CN" sz="2400">
                <a:latin typeface="楷体_GB2312" pitchFamily="49" charset="-122"/>
              </a:rPr>
              <a:t>NRU) </a:t>
            </a:r>
          </a:p>
        </p:txBody>
      </p:sp>
      <p:sp>
        <p:nvSpPr>
          <p:cNvPr id="103427" name="Text Box 4"/>
          <p:cNvSpPr txBox="1">
            <a:spLocks noChangeArrowheads="1"/>
          </p:cNvSpPr>
          <p:nvPr/>
        </p:nvSpPr>
        <p:spPr bwMode="auto">
          <a:xfrm>
            <a:off x="1908175" y="6072188"/>
            <a:ext cx="601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图 </a:t>
            </a:r>
            <a:r>
              <a:rPr lang="en-US" altLang="zh-CN" sz="2400">
                <a:latin typeface="楷体_GB2312" pitchFamily="49" charset="-122"/>
              </a:rPr>
              <a:t>4-31 </a:t>
            </a:r>
            <a:r>
              <a:rPr lang="zh-CN" altLang="en-US" sz="2400">
                <a:latin typeface="楷体_GB2312" pitchFamily="49" charset="-122"/>
              </a:rPr>
              <a:t>简单</a:t>
            </a:r>
            <a:r>
              <a:rPr lang="en-US" altLang="zh-CN" sz="2400">
                <a:latin typeface="楷体_GB2312" pitchFamily="49" charset="-122"/>
              </a:rPr>
              <a:t>Clock</a:t>
            </a:r>
            <a:r>
              <a:rPr lang="zh-CN" altLang="en-US" sz="2400">
                <a:latin typeface="楷体_GB2312" pitchFamily="49" charset="-122"/>
              </a:rPr>
              <a:t>置换算法的流程和示例 </a:t>
            </a:r>
          </a:p>
        </p:txBody>
      </p:sp>
      <p:graphicFrame>
        <p:nvGraphicFramePr>
          <p:cNvPr id="103428" name="Object 5"/>
          <p:cNvGraphicFramePr>
            <a:graphicFrameLocks noChangeAspect="1"/>
          </p:cNvGraphicFramePr>
          <p:nvPr/>
        </p:nvGraphicFramePr>
        <p:xfrm>
          <a:off x="36513" y="1916113"/>
          <a:ext cx="9144000" cy="408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1" name="VISIO" r:id="rId5" imgW="4099560" imgH="1828800" progId="Visio.Drawing.4">
                  <p:embed/>
                </p:oleObj>
              </mc:Choice>
              <mc:Fallback>
                <p:oleObj name="VISIO" r:id="rId5" imgW="4099560" imgH="1828800" progId="Visio.Drawing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1916113"/>
                        <a:ext cx="9144000" cy="408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Rectangle 6"/>
          <p:cNvSpPr>
            <a:spLocks noChangeArrowheads="1"/>
          </p:cNvSpPr>
          <p:nvPr/>
        </p:nvSpPr>
        <p:spPr bwMode="auto">
          <a:xfrm>
            <a:off x="533400" y="939800"/>
            <a:ext cx="32575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4.8.3  Clock</a:t>
            </a:r>
            <a:r>
              <a:rPr lang="zh-CN" altLang="en-US" sz="2400">
                <a:latin typeface="楷体_GB2312" pitchFamily="49" charset="-122"/>
              </a:rPr>
              <a:t>置换算法</a:t>
            </a:r>
          </a:p>
        </p:txBody>
      </p:sp>
      <p:sp>
        <p:nvSpPr>
          <p:cNvPr id="103430" name="Rectangle 7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4.8 </a:t>
            </a:r>
            <a:r>
              <a:rPr kumimoji="0" lang="zh-CN" altLang="en-US">
                <a:solidFill>
                  <a:schemeClr val="bg1"/>
                </a:solidFill>
              </a:rPr>
              <a:t>页面置换算法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533400" y="1809750"/>
            <a:ext cx="347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  <a:ea typeface="宋体" charset="-122"/>
              </a:rPr>
              <a:t>2. </a:t>
            </a:r>
            <a:r>
              <a:rPr lang="zh-CN" altLang="en-US" sz="2400">
                <a:latin typeface="楷体_GB2312" pitchFamily="49" charset="-122"/>
              </a:rPr>
              <a:t>改进型</a:t>
            </a:r>
            <a:r>
              <a:rPr lang="en-US" altLang="zh-CN" sz="2400">
                <a:latin typeface="楷体_GB2312" pitchFamily="49" charset="-122"/>
              </a:rPr>
              <a:t>Clock</a:t>
            </a:r>
            <a:r>
              <a:rPr lang="zh-CN" altLang="en-US" sz="2400">
                <a:latin typeface="楷体_GB2312" pitchFamily="49" charset="-122"/>
              </a:rPr>
              <a:t>置换算法</a:t>
            </a:r>
            <a:r>
              <a:rPr lang="zh-CN" altLang="en-US" sz="2400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104451" name="Rectangle 4"/>
          <p:cNvSpPr>
            <a:spLocks noChangeArrowheads="1"/>
          </p:cNvSpPr>
          <p:nvPr/>
        </p:nvSpPr>
        <p:spPr bwMode="auto">
          <a:xfrm>
            <a:off x="609600" y="2473325"/>
            <a:ext cx="77724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访问位</a:t>
            </a:r>
            <a:r>
              <a:rPr lang="en-US" altLang="zh-CN" sz="2400">
                <a:latin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</a:rPr>
              <a:t>和修改位</a:t>
            </a:r>
            <a:r>
              <a:rPr lang="en-US" altLang="zh-CN" sz="2400">
                <a:latin typeface="楷体_GB2312" pitchFamily="49" charset="-122"/>
              </a:rPr>
              <a:t>M</a:t>
            </a:r>
            <a:r>
              <a:rPr lang="zh-CN" altLang="en-US" sz="2400">
                <a:latin typeface="楷体_GB2312" pitchFamily="49" charset="-122"/>
              </a:rPr>
              <a:t>可以组合成下面四种类型的页面：</a:t>
            </a:r>
          </a:p>
          <a:p>
            <a:pPr eaLnBrk="1" hangingPunct="1">
              <a:buFontTx/>
              <a:buChar char="•"/>
            </a:pPr>
            <a:r>
              <a:rPr lang="en-US" altLang="zh-CN" sz="2400">
                <a:latin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</a:rPr>
              <a:t>类</a:t>
            </a:r>
            <a:r>
              <a:rPr lang="en-US" altLang="zh-CN" sz="2400">
                <a:latin typeface="楷体_GB2312" pitchFamily="49" charset="-122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</a:rPr>
              <a:t>A=0, M=0</a:t>
            </a:r>
            <a:r>
              <a:rPr lang="en-US" altLang="zh-CN" sz="2400">
                <a:latin typeface="楷体_GB2312" pitchFamily="49" charset="-122"/>
              </a:rPr>
              <a:t>): </a:t>
            </a:r>
            <a:r>
              <a:rPr lang="zh-CN" altLang="en-US" sz="2400">
                <a:latin typeface="楷体_GB2312" pitchFamily="49" charset="-122"/>
              </a:rPr>
              <a:t>表示该页最近既未被访问， 又未被修改， 是最佳淘汰页。</a:t>
            </a:r>
          </a:p>
          <a:p>
            <a:pPr eaLnBrk="1" hangingPunct="1">
              <a:buFontTx/>
              <a:buChar char="•"/>
            </a:pPr>
            <a:r>
              <a:rPr lang="en-US" altLang="zh-CN" sz="2400">
                <a:latin typeface="楷体_GB2312" pitchFamily="49" charset="-122"/>
              </a:rPr>
              <a:t>2</a:t>
            </a:r>
            <a:r>
              <a:rPr lang="zh-CN" altLang="en-US" sz="2400">
                <a:latin typeface="楷体_GB2312" pitchFamily="49" charset="-122"/>
              </a:rPr>
              <a:t>类</a:t>
            </a:r>
            <a:r>
              <a:rPr lang="en-US" altLang="zh-CN" sz="2400">
                <a:latin typeface="楷体_GB2312" pitchFamily="49" charset="-122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</a:rPr>
              <a:t>A=0, M=1</a:t>
            </a:r>
            <a:r>
              <a:rPr lang="en-US" altLang="zh-CN" sz="2400">
                <a:latin typeface="楷体_GB2312" pitchFamily="49" charset="-122"/>
              </a:rPr>
              <a:t>)</a:t>
            </a:r>
            <a:r>
              <a:rPr lang="zh-CN" altLang="en-US" sz="2400">
                <a:latin typeface="楷体_GB2312" pitchFamily="49" charset="-122"/>
              </a:rPr>
              <a:t>： 表示该页最近未被访问， 但已被修改， 并不是很好的淘汰页。</a:t>
            </a:r>
          </a:p>
          <a:p>
            <a:pPr eaLnBrk="1" hangingPunct="1">
              <a:buFontTx/>
              <a:buChar char="•"/>
            </a:pPr>
            <a:r>
              <a:rPr lang="en-US" altLang="zh-CN" sz="2400">
                <a:latin typeface="楷体_GB2312" pitchFamily="49" charset="-122"/>
              </a:rPr>
              <a:t>3</a:t>
            </a:r>
            <a:r>
              <a:rPr lang="zh-CN" altLang="en-US" sz="2400">
                <a:latin typeface="楷体_GB2312" pitchFamily="49" charset="-122"/>
              </a:rPr>
              <a:t>类</a:t>
            </a:r>
            <a:r>
              <a:rPr lang="en-US" altLang="zh-CN" sz="2400">
                <a:latin typeface="楷体_GB2312" pitchFamily="49" charset="-122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</a:rPr>
              <a:t>A=1, M=0</a:t>
            </a:r>
            <a:r>
              <a:rPr lang="en-US" altLang="zh-CN" sz="2400">
                <a:latin typeface="楷体_GB2312" pitchFamily="49" charset="-122"/>
              </a:rPr>
              <a:t>)</a:t>
            </a:r>
            <a:r>
              <a:rPr lang="zh-CN" altLang="en-US" sz="2400">
                <a:latin typeface="楷体_GB2312" pitchFamily="49" charset="-122"/>
              </a:rPr>
              <a:t>： 最近已被访问， 但未被修改， 该页有可能再被访问。</a:t>
            </a:r>
          </a:p>
          <a:p>
            <a:pPr eaLnBrk="1" hangingPunct="1">
              <a:buFontTx/>
              <a:buChar char="•"/>
            </a:pPr>
            <a:r>
              <a:rPr lang="en-US" altLang="zh-CN" sz="2400">
                <a:latin typeface="楷体_GB2312" pitchFamily="49" charset="-122"/>
              </a:rPr>
              <a:t>4</a:t>
            </a:r>
            <a:r>
              <a:rPr lang="zh-CN" altLang="en-US" sz="2400">
                <a:latin typeface="楷体_GB2312" pitchFamily="49" charset="-122"/>
              </a:rPr>
              <a:t>类</a:t>
            </a:r>
            <a:r>
              <a:rPr lang="en-US" altLang="zh-CN" sz="2400">
                <a:latin typeface="楷体_GB2312" pitchFamily="49" charset="-122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</a:rPr>
              <a:t>A=1, M=1</a:t>
            </a:r>
            <a:r>
              <a:rPr lang="en-US" altLang="zh-CN" sz="2400">
                <a:latin typeface="楷体_GB2312" pitchFamily="49" charset="-122"/>
              </a:rPr>
              <a:t>): </a:t>
            </a:r>
            <a:r>
              <a:rPr lang="zh-CN" altLang="en-US" sz="2400">
                <a:latin typeface="楷体_GB2312" pitchFamily="49" charset="-122"/>
              </a:rPr>
              <a:t>最近已被访问且被修改， 该页可能再被访问。</a:t>
            </a:r>
            <a:r>
              <a:rPr lang="zh-CN" altLang="en-US" sz="2400"/>
              <a:t> </a:t>
            </a:r>
          </a:p>
        </p:txBody>
      </p:sp>
      <p:sp>
        <p:nvSpPr>
          <p:cNvPr id="104452" name="Rectangle 5"/>
          <p:cNvSpPr>
            <a:spLocks noChangeArrowheads="1"/>
          </p:cNvSpPr>
          <p:nvPr/>
        </p:nvSpPr>
        <p:spPr bwMode="auto">
          <a:xfrm>
            <a:off x="533400" y="1143000"/>
            <a:ext cx="32575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4.8.3  Clock</a:t>
            </a:r>
            <a:r>
              <a:rPr lang="zh-CN" altLang="en-US" sz="2400">
                <a:latin typeface="楷体_GB2312" pitchFamily="49" charset="-122"/>
              </a:rPr>
              <a:t>置换算法</a:t>
            </a:r>
          </a:p>
        </p:txBody>
      </p:sp>
      <p:sp>
        <p:nvSpPr>
          <p:cNvPr id="104453" name="Rectangle 6"/>
          <p:cNvSpPr>
            <a:spLocks noChangeArrowheads="1"/>
          </p:cNvSpPr>
          <p:nvPr/>
        </p:nvSpPr>
        <p:spPr bwMode="auto">
          <a:xfrm>
            <a:off x="457200" y="274638"/>
            <a:ext cx="76962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4.8 </a:t>
            </a:r>
            <a:r>
              <a:rPr kumimoji="0" lang="zh-CN" altLang="en-US">
                <a:solidFill>
                  <a:schemeClr val="bg1"/>
                </a:solidFill>
              </a:rPr>
              <a:t>页面置换算法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korea_0Ae132948[1]">
  <a:themeElements>
    <a:clrScheme name="pptkorea_0Ae132948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korea_0Ae132948[1]">
      <a:majorFont>
        <a:latin typeface="Gulim"/>
        <a:ea typeface="宋体"/>
        <a:cs typeface=""/>
      </a:majorFont>
      <a:minorFont>
        <a:latin typeface="Gulim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pptkorea_0Ae132948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korea_0Ae132948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korea_0Ae132948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korea_0Ae132948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korea_0Ae132948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korea_0Ae132948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korea_0Ae132948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korea_0Ae132948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korea_0Ae132948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korea_0Ae132948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korea_0Ae132948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korea_0Ae132948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1802</TotalTime>
  <Words>7847</Words>
  <Application>Microsoft Office PowerPoint</Application>
  <PresentationFormat>全屏显示(4:3)</PresentationFormat>
  <Paragraphs>1143</Paragraphs>
  <Slides>110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110</vt:i4>
      </vt:variant>
    </vt:vector>
  </HeadingPairs>
  <TitlesOfParts>
    <vt:vector size="127" baseType="lpstr">
      <vt:lpstr>Arial</vt:lpstr>
      <vt:lpstr>楷体_GB2312</vt:lpstr>
      <vt:lpstr>宋体</vt:lpstr>
      <vt:lpstr>Gulim</vt:lpstr>
      <vt:lpstr>Tahoma</vt:lpstr>
      <vt:lpstr>Times New Roman</vt:lpstr>
      <vt:lpstr>Times</vt:lpstr>
      <vt:lpstr>Helvetica</vt:lpstr>
      <vt:lpstr>Wingdings</vt:lpstr>
      <vt:lpstr>Brush Script MT</vt:lpstr>
      <vt:lpstr>Calibri</vt:lpstr>
      <vt:lpstr>1_默认设计模板</vt:lpstr>
      <vt:lpstr>pptkorea_0Ae132948[1]</vt:lpstr>
      <vt:lpstr>2_默认设计模板</vt:lpstr>
      <vt:lpstr>VISIO 4 Drawing</vt:lpstr>
      <vt:lpstr>Microsoft Visio 绘图</vt:lpstr>
      <vt:lpstr>Microsoft 公式 3.0</vt:lpstr>
      <vt:lpstr>PowerPoint 演示文稿</vt:lpstr>
      <vt:lpstr>章节内容</vt:lpstr>
      <vt:lpstr>PowerPoint 演示文稿</vt:lpstr>
      <vt:lpstr>数据在内存中的存储</vt:lpstr>
      <vt:lpstr>容量单位</vt:lpstr>
      <vt:lpstr>4.1 存储器的层次结构</vt:lpstr>
      <vt:lpstr>4.2 程序的装入和链接</vt:lpstr>
      <vt:lpstr>4.1 概述</vt:lpstr>
      <vt:lpstr>4.2 程序的装入和链接</vt:lpstr>
      <vt:lpstr>4.2 程序的装入和链接</vt:lpstr>
      <vt:lpstr>4.2 程序的装入和链接</vt:lpstr>
      <vt:lpstr>PowerPoint 演示文稿</vt:lpstr>
      <vt:lpstr>PowerPoint 演示文稿</vt:lpstr>
      <vt:lpstr>PowerPoint 演示文稿</vt:lpstr>
      <vt:lpstr>PowerPoint 演示文稿</vt:lpstr>
      <vt:lpstr>4.3 连续分配方式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进程对换示例</vt:lpstr>
      <vt:lpstr>PowerPoint 演示文稿</vt:lpstr>
      <vt:lpstr>PowerPoint 演示文稿</vt:lpstr>
      <vt:lpstr>4.4  基本分页存储管理方式</vt:lpstr>
      <vt:lpstr>4.4  基本分页存储管理方式</vt:lpstr>
      <vt:lpstr>4.4  基本分页存储管理方式</vt:lpstr>
      <vt:lpstr>PowerPoint 演示文稿</vt:lpstr>
      <vt:lpstr>PowerPoint 演示文稿</vt:lpstr>
      <vt:lpstr>二进制与十六进制的转换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4.5 基本分段存储管理方式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4.6 虚拟存储器的基本概念</vt:lpstr>
      <vt:lpstr>4.6.1 虚拟存储器的引入</vt:lpstr>
      <vt:lpstr>4.6.1 虚拟存储器的引入</vt:lpstr>
      <vt:lpstr>4.6.1 虚拟存储器的引入</vt:lpstr>
      <vt:lpstr>4.6.1 虚拟存储器的引入</vt:lpstr>
      <vt:lpstr>4.6.2 虚拟存储器的实现方法</vt:lpstr>
      <vt:lpstr>4.6.2 虚拟存储器的实现方法</vt:lpstr>
      <vt:lpstr>4.6.4  虚拟存储器的特征</vt:lpstr>
      <vt:lpstr>4.7  请求分页存储管理方式</vt:lpstr>
      <vt:lpstr>PowerPoint 演示文稿</vt:lpstr>
      <vt:lpstr>4.7  请求分页存储管理方式</vt:lpstr>
      <vt:lpstr>4.7  请求分页存储管理方式</vt:lpstr>
      <vt:lpstr>4.7  请求分页存储管理方式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4.8 页面置换算法</vt:lpstr>
      <vt:lpstr>4.8 页面置换算法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</dc:creator>
  <cp:lastModifiedBy>Windows 用户</cp:lastModifiedBy>
  <cp:revision>1018</cp:revision>
  <cp:lastPrinted>1601-01-01T00:00:00Z</cp:lastPrinted>
  <dcterms:created xsi:type="dcterms:W3CDTF">1601-01-01T00:00:00Z</dcterms:created>
  <dcterms:modified xsi:type="dcterms:W3CDTF">2018-05-02T12:53:38Z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