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59" y="-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D4B60-0D6F-4073-BCEB-3361216FBE24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3C5B-E671-403D-A3D0-27C303F3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1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1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0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3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5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8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FD14-53F1-4378-B924-138207D44978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72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74076"/>
              </p:ext>
            </p:extLst>
          </p:nvPr>
        </p:nvGraphicFramePr>
        <p:xfrm>
          <a:off x="683568" y="2768564"/>
          <a:ext cx="1247800" cy="289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98219"/>
              </p:ext>
            </p:extLst>
          </p:nvPr>
        </p:nvGraphicFramePr>
        <p:xfrm>
          <a:off x="3349266" y="2821012"/>
          <a:ext cx="1247800" cy="289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32041" y="992649"/>
            <a:ext cx="821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例：</a:t>
            </a:r>
            <a:r>
              <a:rPr lang="en-US" altLang="zh-CN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                            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640815" y="868936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>
                <a:solidFill>
                  <a:srgbClr val="FFFFFF"/>
                </a:solidFill>
                <a:latin typeface="Garamond"/>
                <a:ea typeface="宋体"/>
              </a:rPr>
              <a:t>#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2468881" y="868936"/>
            <a:ext cx="591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11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3128975" y="868936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>
                <a:solidFill>
                  <a:srgbClr val="FFFFFF"/>
                </a:solidFill>
                <a:latin typeface="Garamond"/>
                <a:ea typeface="宋体"/>
              </a:rPr>
              <a:t>+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3649608" y="868936"/>
            <a:ext cx="6286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12</a:t>
            </a:r>
            <a:endParaRPr lang="zh-CN" altLang="en-US" sz="4000" b="1" dirty="0"/>
          </a:p>
        </p:txBody>
      </p:sp>
      <p:sp>
        <p:nvSpPr>
          <p:cNvPr id="7" name="矩形 6"/>
          <p:cNvSpPr/>
          <p:nvPr/>
        </p:nvSpPr>
        <p:spPr>
          <a:xfrm>
            <a:off x="4633165" y="868936"/>
            <a:ext cx="436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/>
              <a:t>*</a:t>
            </a:r>
            <a:endParaRPr lang="zh-CN" altLang="en-US" sz="4000" b="1" dirty="0"/>
          </a:p>
        </p:txBody>
      </p:sp>
      <p:sp>
        <p:nvSpPr>
          <p:cNvPr id="9" name="矩形 8"/>
          <p:cNvSpPr/>
          <p:nvPr/>
        </p:nvSpPr>
        <p:spPr>
          <a:xfrm>
            <a:off x="5064030" y="868936"/>
            <a:ext cx="6286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16</a:t>
            </a:r>
            <a:endParaRPr lang="zh-CN" altLang="en-US" sz="4000" b="1" dirty="0"/>
          </a:p>
        </p:txBody>
      </p:sp>
      <p:sp>
        <p:nvSpPr>
          <p:cNvPr id="10" name="矩形 9"/>
          <p:cNvSpPr/>
          <p:nvPr/>
        </p:nvSpPr>
        <p:spPr>
          <a:xfrm>
            <a:off x="5724128" y="868936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kern="0" dirty="0">
                <a:solidFill>
                  <a:srgbClr val="FFFFFF"/>
                </a:solidFill>
                <a:latin typeface="Garamond"/>
                <a:ea typeface="宋体"/>
              </a:rPr>
              <a:t>#</a:t>
            </a:r>
          </a:p>
        </p:txBody>
      </p:sp>
      <p:sp>
        <p:nvSpPr>
          <p:cNvPr id="14" name="矩形 13"/>
          <p:cNvSpPr/>
          <p:nvPr/>
        </p:nvSpPr>
        <p:spPr>
          <a:xfrm>
            <a:off x="539552" y="58552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操作数栈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3848" y="585810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操作符栈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1" name="灯片编号占位符 3"/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 smtClean="0">
                <a:latin typeface="Arial" charset="0"/>
              </a:rPr>
              <a:pPr eaLnBrk="1" hangingPunct="1"/>
              <a:t>1</a:t>
            </a:fld>
            <a:endParaRPr lang="en-US" altLang="zh-CN" b="0">
              <a:latin typeface="Arial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95288" y="116632"/>
            <a:ext cx="8569200" cy="79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kern="0" dirty="0" smtClean="0">
                <a:solidFill>
                  <a:srgbClr val="F1F622"/>
                </a:solidFill>
              </a:rPr>
              <a:t>算术表达式</a:t>
            </a:r>
            <a:r>
              <a:rPr lang="zh-CN" altLang="en-US" kern="0" dirty="0" smtClean="0">
                <a:solidFill>
                  <a:srgbClr val="F1F622"/>
                </a:solidFill>
              </a:rPr>
              <a:t>求值</a:t>
            </a: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800" kern="0" dirty="0" smtClean="0"/>
              <a:t>     </a:t>
            </a:r>
            <a:endParaRPr lang="zh-CN" altLang="en-US" sz="2800" kern="100" spc="260" dirty="0" smtClean="0"/>
          </a:p>
        </p:txBody>
      </p:sp>
      <p:sp>
        <p:nvSpPr>
          <p:cNvPr id="12" name="矩形 11"/>
          <p:cNvSpPr/>
          <p:nvPr/>
        </p:nvSpPr>
        <p:spPr>
          <a:xfrm>
            <a:off x="-2268760" y="19978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#(11+12)*16#</a:t>
            </a:r>
            <a:endParaRPr lang="zh-CN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2161448" y="868936"/>
            <a:ext cx="3449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(</a:t>
            </a:r>
            <a:endParaRPr lang="zh-CN" altLang="en-US" sz="4000" b="1" dirty="0"/>
          </a:p>
        </p:txBody>
      </p:sp>
      <p:sp>
        <p:nvSpPr>
          <p:cNvPr id="19" name="矩形 18"/>
          <p:cNvSpPr/>
          <p:nvPr/>
        </p:nvSpPr>
        <p:spPr>
          <a:xfrm>
            <a:off x="4309702" y="868936"/>
            <a:ext cx="3449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)</a:t>
            </a:r>
            <a:endParaRPr lang="en-US" altLang="zh-CN" sz="4000" b="1" dirty="0"/>
          </a:p>
        </p:txBody>
      </p:sp>
      <p:sp>
        <p:nvSpPr>
          <p:cNvPr id="45" name="矩形 44"/>
          <p:cNvSpPr/>
          <p:nvPr/>
        </p:nvSpPr>
        <p:spPr>
          <a:xfrm>
            <a:off x="4017532" y="1589813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=</a:t>
            </a:r>
            <a:endParaRPr lang="zh-CN" altLang="en-US" sz="4000" b="1" dirty="0"/>
          </a:p>
        </p:txBody>
      </p:sp>
      <p:sp>
        <p:nvSpPr>
          <p:cNvPr id="48" name="矩形 47"/>
          <p:cNvSpPr/>
          <p:nvPr/>
        </p:nvSpPr>
        <p:spPr>
          <a:xfrm>
            <a:off x="4516868" y="1571024"/>
            <a:ext cx="665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23</a:t>
            </a:r>
            <a:endParaRPr lang="zh-CN" altLang="en-US" sz="4000" b="1" dirty="0"/>
          </a:p>
        </p:txBody>
      </p:sp>
      <p:sp>
        <p:nvSpPr>
          <p:cNvPr id="20" name="圆角矩形 19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#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的优先级高，进操作符栈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11,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操作数，进栈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+,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的优先级高，进栈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12,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操作数，进栈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),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的优先级</a:t>
            </a:r>
            <a:r>
              <a:rPr lang="zh-CN" altLang="en-US" sz="2800" b="1" dirty="0">
                <a:solidFill>
                  <a:schemeClr val="bg1"/>
                </a:solidFill>
              </a:rPr>
              <a:t>低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，弹栈，计算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11+12=13,13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进栈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当前字符是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)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，栈顶字符是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出栈。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读*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</a:t>
            </a:r>
            <a:r>
              <a:rPr lang="en-US" altLang="zh-CN" sz="2800" b="1" dirty="0">
                <a:solidFill>
                  <a:schemeClr val="bg1"/>
                </a:solidFill>
              </a:rPr>
              <a:t>#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的优先级高，进栈。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16,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操作数，进栈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#,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比*的优先级第，弹栈计算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23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*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16=368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55976" y="1562476"/>
            <a:ext cx="906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368</a:t>
            </a:r>
            <a:endParaRPr lang="zh-CN" altLang="en-US" sz="4000" b="1" dirty="0"/>
          </a:p>
        </p:txBody>
      </p:sp>
      <p:sp>
        <p:nvSpPr>
          <p:cNvPr id="59" name="圆角矩形 58"/>
          <p:cNvSpPr/>
          <p:nvPr/>
        </p:nvSpPr>
        <p:spPr>
          <a:xfrm>
            <a:off x="5378379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当前字符是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#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，操作符栈顶也是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#,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结束。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0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11441 -7.40741E-7 C 0.16562 -7.40741E-7 0.22882 0.16968 0.22882 0.30787 L 0.22882 0.61574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3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908 -7.40741E-7 C 0.1316 -7.40741E-7 0.18177 0.14653 0.18177 0.26574 L 0.18177 0.53171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0" y="2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0783 -7.40741E-7 C -0.11354 -7.40741E-7 -0.1566 0.1669 -0.1566 0.30255 L -0.1566 0.60532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3299 -7.40741E-7 C 0.04775 -7.40741E-7 0.06615 0.12315 0.06615 0.22361 L 0.06615 0.44769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14393 -7.40741E-7 C -0.20851 -7.40741E-7 -0.28785 0.14352 -0.28785 0.26065 L -0.28785 0.5213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92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85 0.5213 L -0.28785 0.31644 C -0.28785 0.22477 -0.21893 0.11181 -0.16285 0.11181 L -0.03785 0.11181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048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6 0.60532 L -0.1566 0.35857 C -0.1566 0.24792 -0.11979 0.11181 -0.08976 0.11181 L -0.02275 0.11181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2467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15 0.44769 L 0.06615 0.27963 C 0.06615 0.2044 0.04011 0.11181 0.01893 0.11181 L -0.0283 0.11181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065 L -0.19236 0.01065 C -0.27882 0.01065 -0.38472 0.1463 -0.38472 0.25671 L -0.38472 0.50278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6" y="2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77 0.53172 L 0.17396 -0.003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-2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04688 -3.7037E-6 C -0.06789 -3.7037E-6 -0.09358 0.14468 -0.09358 0.2625 L -0.09358 0.525 " pathEditMode="relative" rAng="0" ptsTypes="FfFF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2106 L -0.22135 0.02106 C -0.32066 0.02106 -0.44253 0.15902 -0.44253 0.27106 L -0.44253 0.52129 " pathEditMode="relative" rAng="0" ptsTypes="FfFF"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35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53 0.5213 L -0.44253 0.32153 C -0.44253 0.23218 -0.37743 0.12222 -0.32447 0.12222 L -0.20625 0.12222 " pathEditMode="relative" rAng="0" ptsTypes="FfFF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1995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72 0.50277 L -0.38472 0.25602 C -0.38472 0.14514 -0.35434 0.00926 -0.32969 0.00926 L -0.27448 0.00926 " pathEditMode="relative" rAng="0" ptsTypes="FfFF">
                                      <p:cBhvr>
                                        <p:cTn id="10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2467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58 0.53171 L -0.09358 0.32685 C -0.09358 0.23495 -0.12414 0.12222 -0.14879 0.12222 L -0.20382 0.12222 " pathEditMode="relative" rAng="0" ptsTypes="FfFF">
                                      <p:cBhvr>
                                        <p:cTn id="10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065 L -0.19236 0.01065 C -0.27882 0.01065 -0.38472 0.1463 -0.38472 0.25671 L -0.38472 0.50278 " pathEditMode="relative" rAng="0" ptsTypes="FfFF">
                                      <p:cBhvr>
                                        <p:cTn id="11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6" y="2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9" grpId="0"/>
      <p:bldP spid="9" grpId="1"/>
      <p:bldP spid="15" grpId="0"/>
      <p:bldP spid="15" grpId="1"/>
      <p:bldP spid="15" grpId="2"/>
      <p:bldP spid="19" grpId="0"/>
      <p:bldP spid="45" grpId="0"/>
      <p:bldP spid="45" grpId="1"/>
      <p:bldP spid="45" grpId="2"/>
      <p:bldP spid="48" grpId="0"/>
      <p:bldP spid="48" grpId="1"/>
      <p:bldP spid="48" grpId="2"/>
      <p:bldP spid="2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/>
      <p:bldP spid="58" grpId="1"/>
      <p:bldP spid="5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150</Words>
  <Application>Microsoft Office PowerPoint</Application>
  <PresentationFormat>全屏显示(4:3)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梁烨</dc:creator>
  <cp:lastModifiedBy>梁烨</cp:lastModifiedBy>
  <cp:revision>5</cp:revision>
  <dcterms:created xsi:type="dcterms:W3CDTF">2016-10-29T05:20:17Z</dcterms:created>
  <dcterms:modified xsi:type="dcterms:W3CDTF">2016-10-29T06:05:18Z</dcterms:modified>
</cp:coreProperties>
</file>