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97" y="-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D4B60-0D6F-4073-BCEB-3361216FBE24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3C5B-E671-403D-A3D0-27C303F38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312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charset="-122"/>
              </a:defRPr>
            </a:lvl9pPr>
          </a:lstStyle>
          <a:p>
            <a:pPr eaLnBrk="1" hangingPunct="1"/>
            <a:fld id="{9DD7E868-7395-4DBA-80D7-9902A32EE51F}" type="slidenum">
              <a:rPr lang="en-US" altLang="zh-CN" b="0">
                <a:latin typeface="Times New Roman" pitchFamily="18" charset="0"/>
              </a:rPr>
              <a:pPr eaLnBrk="1" hangingPunct="1"/>
              <a:t>1</a:t>
            </a:fld>
            <a:endParaRPr lang="en-US" altLang="zh-CN" b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FD14-53F1-4378-B924-138207D44978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A595-E6CE-4249-B82D-23264533B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5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FD14-53F1-4378-B924-138207D44978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A595-E6CE-4249-B82D-23264533B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04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FD14-53F1-4378-B924-138207D44978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A595-E6CE-4249-B82D-23264533B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0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FD14-53F1-4378-B924-138207D44978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A595-E6CE-4249-B82D-23264533B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45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FD14-53F1-4378-B924-138207D44978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A595-E6CE-4249-B82D-23264533B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73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FD14-53F1-4378-B924-138207D44978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A595-E6CE-4249-B82D-23264533B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65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FD14-53F1-4378-B924-138207D44978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A595-E6CE-4249-B82D-23264533B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4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FD14-53F1-4378-B924-138207D44978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A595-E6CE-4249-B82D-23264533B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4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FD14-53F1-4378-B924-138207D44978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A595-E6CE-4249-B82D-23264533B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38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FD14-53F1-4378-B924-138207D44978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A595-E6CE-4249-B82D-23264533B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51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FD14-53F1-4378-B924-138207D44978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A595-E6CE-4249-B82D-23264533B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4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0FD14-53F1-4378-B924-138207D44978}" type="datetimeFigureOut">
              <a:rPr lang="zh-CN" altLang="en-US" smtClean="0"/>
              <a:t>2016/11/9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4A595-E6CE-4249-B82D-23264533B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72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874076"/>
              </p:ext>
            </p:extLst>
          </p:nvPr>
        </p:nvGraphicFramePr>
        <p:xfrm>
          <a:off x="683568" y="2768564"/>
          <a:ext cx="1247800" cy="289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/>
              </a:tblGrid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898219"/>
              </p:ext>
            </p:extLst>
          </p:nvPr>
        </p:nvGraphicFramePr>
        <p:xfrm>
          <a:off x="3349266" y="2821012"/>
          <a:ext cx="1247800" cy="289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/>
              </a:tblGrid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537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32041" y="992649"/>
            <a:ext cx="821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0" dirty="0" smtClean="0">
                <a:solidFill>
                  <a:srgbClr val="FFFFFF"/>
                </a:solidFill>
                <a:latin typeface="Garamond"/>
                <a:ea typeface="宋体"/>
              </a:rPr>
              <a:t>例：</a:t>
            </a:r>
            <a:r>
              <a:rPr lang="en-US" altLang="zh-CN" sz="2800" kern="0" dirty="0" smtClean="0">
                <a:solidFill>
                  <a:srgbClr val="FFFFFF"/>
                </a:solidFill>
                <a:latin typeface="Garamond"/>
                <a:ea typeface="宋体"/>
              </a:rPr>
              <a:t>                            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1640815" y="868936"/>
            <a:ext cx="52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0" dirty="0">
                <a:solidFill>
                  <a:srgbClr val="FFFFFF"/>
                </a:solidFill>
                <a:latin typeface="Garamond"/>
                <a:ea typeface="宋体"/>
              </a:rPr>
              <a:t>#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2468881" y="868936"/>
            <a:ext cx="5918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0" dirty="0" smtClean="0">
                <a:solidFill>
                  <a:srgbClr val="FFFFFF"/>
                </a:solidFill>
                <a:latin typeface="Garamond"/>
                <a:ea typeface="宋体"/>
              </a:rPr>
              <a:t>11</a:t>
            </a:r>
            <a:endParaRPr lang="zh-CN" altLang="en-US" sz="4000" b="1" dirty="0"/>
          </a:p>
        </p:txBody>
      </p:sp>
      <p:sp>
        <p:nvSpPr>
          <p:cNvPr id="5" name="矩形 4"/>
          <p:cNvSpPr/>
          <p:nvPr/>
        </p:nvSpPr>
        <p:spPr>
          <a:xfrm>
            <a:off x="3128975" y="868936"/>
            <a:ext cx="52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0" dirty="0">
                <a:solidFill>
                  <a:srgbClr val="FFFFFF"/>
                </a:solidFill>
                <a:latin typeface="Garamond"/>
                <a:ea typeface="宋体"/>
              </a:rPr>
              <a:t>+</a:t>
            </a:r>
            <a:endParaRPr lang="zh-CN" altLang="en-US" sz="4000" b="1" dirty="0"/>
          </a:p>
        </p:txBody>
      </p:sp>
      <p:sp>
        <p:nvSpPr>
          <p:cNvPr id="6" name="矩形 5"/>
          <p:cNvSpPr/>
          <p:nvPr/>
        </p:nvSpPr>
        <p:spPr>
          <a:xfrm>
            <a:off x="3649608" y="868936"/>
            <a:ext cx="6286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0" dirty="0" smtClean="0">
                <a:solidFill>
                  <a:srgbClr val="FFFFFF"/>
                </a:solidFill>
                <a:latin typeface="Garamond"/>
                <a:ea typeface="宋体"/>
              </a:rPr>
              <a:t>12</a:t>
            </a:r>
            <a:endParaRPr lang="zh-CN" altLang="en-US" sz="4000" b="1" dirty="0"/>
          </a:p>
        </p:txBody>
      </p:sp>
      <p:sp>
        <p:nvSpPr>
          <p:cNvPr id="7" name="矩形 6"/>
          <p:cNvSpPr/>
          <p:nvPr/>
        </p:nvSpPr>
        <p:spPr>
          <a:xfrm>
            <a:off x="4633165" y="868936"/>
            <a:ext cx="4363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/>
              <a:t>*</a:t>
            </a:r>
            <a:endParaRPr lang="zh-CN" altLang="en-US" sz="4000" b="1" dirty="0"/>
          </a:p>
        </p:txBody>
      </p:sp>
      <p:sp>
        <p:nvSpPr>
          <p:cNvPr id="9" name="矩形 8"/>
          <p:cNvSpPr/>
          <p:nvPr/>
        </p:nvSpPr>
        <p:spPr>
          <a:xfrm>
            <a:off x="5064030" y="868936"/>
            <a:ext cx="6286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0" dirty="0" smtClean="0">
                <a:solidFill>
                  <a:srgbClr val="FFFFFF"/>
                </a:solidFill>
                <a:latin typeface="Garamond"/>
                <a:ea typeface="宋体"/>
              </a:rPr>
              <a:t>16</a:t>
            </a:r>
            <a:endParaRPr lang="zh-CN" altLang="en-US" sz="4000" b="1" dirty="0"/>
          </a:p>
        </p:txBody>
      </p:sp>
      <p:sp>
        <p:nvSpPr>
          <p:cNvPr id="10" name="矩形 9"/>
          <p:cNvSpPr/>
          <p:nvPr/>
        </p:nvSpPr>
        <p:spPr>
          <a:xfrm>
            <a:off x="5724128" y="868936"/>
            <a:ext cx="52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000" b="1" kern="0" dirty="0">
                <a:solidFill>
                  <a:srgbClr val="FFFFFF"/>
                </a:solidFill>
                <a:latin typeface="Garamond"/>
                <a:ea typeface="宋体"/>
              </a:rPr>
              <a:t>#</a:t>
            </a:r>
          </a:p>
        </p:txBody>
      </p:sp>
      <p:sp>
        <p:nvSpPr>
          <p:cNvPr id="14" name="矩形 13"/>
          <p:cNvSpPr/>
          <p:nvPr/>
        </p:nvSpPr>
        <p:spPr>
          <a:xfrm>
            <a:off x="539552" y="585522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操作数栈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03848" y="585810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操作符栈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41" name="灯片编号占位符 3"/>
          <p:cNvSpPr txBox="1">
            <a:spLocks/>
          </p:cNvSpPr>
          <p:nvPr/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Garamond" pitchFamily="18" charset="0"/>
                <a:ea typeface="宋体" charset="-122"/>
                <a:cs typeface="+mn-cs"/>
              </a:defRPr>
            </a:lvl9pPr>
          </a:lstStyle>
          <a:p>
            <a:pPr eaLnBrk="1" hangingPunct="1"/>
            <a:fld id="{C209C50B-07D8-42C7-B282-2F0CE55BC860}" type="slidenum">
              <a:rPr lang="en-US" altLang="zh-CN" b="0" smtClean="0">
                <a:latin typeface="Arial" charset="0"/>
              </a:rPr>
              <a:pPr eaLnBrk="1" hangingPunct="1"/>
              <a:t>1</a:t>
            </a:fld>
            <a:endParaRPr lang="en-US" altLang="zh-CN" b="0">
              <a:latin typeface="Arial" charset="0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395288" y="116632"/>
            <a:ext cx="8569200" cy="792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kern="0" dirty="0" smtClean="0">
                <a:solidFill>
                  <a:srgbClr val="F1F622"/>
                </a:solidFill>
              </a:rPr>
              <a:t>算术表达式求值</a:t>
            </a:r>
            <a:endParaRPr lang="en-US" altLang="zh-CN" kern="0" dirty="0" smtClean="0"/>
          </a:p>
          <a:p>
            <a:pPr marL="0" indent="0">
              <a:buFont typeface="Wingdings" pitchFamily="2" charset="2"/>
              <a:buNone/>
            </a:pPr>
            <a:r>
              <a:rPr lang="zh-CN" altLang="en-US" sz="2800" kern="0" dirty="0" smtClean="0"/>
              <a:t>     </a:t>
            </a:r>
            <a:endParaRPr lang="zh-CN" altLang="en-US" sz="2800" kern="100" spc="260" dirty="0" smtClean="0"/>
          </a:p>
        </p:txBody>
      </p:sp>
      <p:sp>
        <p:nvSpPr>
          <p:cNvPr id="12" name="矩形 11"/>
          <p:cNvSpPr/>
          <p:nvPr/>
        </p:nvSpPr>
        <p:spPr>
          <a:xfrm>
            <a:off x="-2268760" y="1997820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#(11+12)*16#</a:t>
            </a:r>
            <a:endParaRPr lang="zh-CN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2161448" y="868936"/>
            <a:ext cx="3449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/>
              <a:t>(</a:t>
            </a:r>
            <a:endParaRPr lang="zh-CN" altLang="en-US" sz="4000" b="1" dirty="0"/>
          </a:p>
        </p:txBody>
      </p:sp>
      <p:sp>
        <p:nvSpPr>
          <p:cNvPr id="19" name="矩形 18"/>
          <p:cNvSpPr/>
          <p:nvPr/>
        </p:nvSpPr>
        <p:spPr>
          <a:xfrm>
            <a:off x="4309702" y="868936"/>
            <a:ext cx="3449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/>
              <a:t>)</a:t>
            </a:r>
            <a:endParaRPr lang="en-US" altLang="zh-CN" sz="4000" b="1" dirty="0"/>
          </a:p>
        </p:txBody>
      </p:sp>
      <p:sp>
        <p:nvSpPr>
          <p:cNvPr id="45" name="矩形 44"/>
          <p:cNvSpPr/>
          <p:nvPr/>
        </p:nvSpPr>
        <p:spPr>
          <a:xfrm>
            <a:off x="4017532" y="1589813"/>
            <a:ext cx="52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0" dirty="0" smtClean="0">
                <a:solidFill>
                  <a:srgbClr val="FFFFFF"/>
                </a:solidFill>
                <a:latin typeface="Garamond"/>
                <a:ea typeface="宋体"/>
              </a:rPr>
              <a:t>=</a:t>
            </a:r>
            <a:endParaRPr lang="zh-CN" altLang="en-US" sz="4000" b="1" dirty="0"/>
          </a:p>
        </p:txBody>
      </p:sp>
      <p:sp>
        <p:nvSpPr>
          <p:cNvPr id="48" name="矩形 47"/>
          <p:cNvSpPr/>
          <p:nvPr/>
        </p:nvSpPr>
        <p:spPr>
          <a:xfrm>
            <a:off x="4516868" y="1571024"/>
            <a:ext cx="6655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0" dirty="0" smtClean="0">
                <a:solidFill>
                  <a:srgbClr val="FFFFFF"/>
                </a:solidFill>
                <a:latin typeface="Garamond"/>
                <a:ea typeface="宋体"/>
              </a:rPr>
              <a:t>23</a:t>
            </a:r>
            <a:endParaRPr lang="zh-CN" altLang="en-US" sz="4000" b="1" dirty="0"/>
          </a:p>
        </p:txBody>
      </p:sp>
      <p:sp>
        <p:nvSpPr>
          <p:cNvPr id="20" name="圆角矩形 19"/>
          <p:cNvSpPr/>
          <p:nvPr/>
        </p:nvSpPr>
        <p:spPr>
          <a:xfrm>
            <a:off x="5273058" y="2996952"/>
            <a:ext cx="3672408" cy="129410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  读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(,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比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#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的优先级高，进操作符栈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273058" y="2996952"/>
            <a:ext cx="3672408" cy="129410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  读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11,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操作数，进栈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273058" y="2996952"/>
            <a:ext cx="3672408" cy="129410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  读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+,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比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(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的优先级高，进栈 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273058" y="2996952"/>
            <a:ext cx="3672408" cy="129410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  读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12,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操作数，进栈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273058" y="2996952"/>
            <a:ext cx="3672408" cy="129410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  读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),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比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+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的优先级</a:t>
            </a:r>
            <a:r>
              <a:rPr lang="zh-CN" altLang="en-US" sz="2800" b="1" dirty="0">
                <a:solidFill>
                  <a:schemeClr val="bg1"/>
                </a:solidFill>
              </a:rPr>
              <a:t>低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，弹栈，计算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11+12=23,23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进栈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5273058" y="2996952"/>
            <a:ext cx="3672408" cy="129410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 当前字符是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)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，栈顶字符是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(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，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(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出栈。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273058" y="2996952"/>
            <a:ext cx="3672408" cy="129410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  读*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,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比</a:t>
            </a:r>
            <a:r>
              <a:rPr lang="en-US" altLang="zh-CN" sz="2800" b="1" dirty="0">
                <a:solidFill>
                  <a:schemeClr val="bg1"/>
                </a:solidFill>
              </a:rPr>
              <a:t>#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的优先级高，进栈。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273058" y="2996952"/>
            <a:ext cx="3672408" cy="129410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  读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16,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操作数，进栈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273058" y="2996952"/>
            <a:ext cx="3672408" cy="129410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  读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#,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比*的优先级第，弹栈计算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23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*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16=368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。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355976" y="1562476"/>
            <a:ext cx="9060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0" dirty="0" smtClean="0">
                <a:solidFill>
                  <a:srgbClr val="FFFFFF"/>
                </a:solidFill>
                <a:latin typeface="Garamond"/>
                <a:ea typeface="宋体"/>
              </a:rPr>
              <a:t>368</a:t>
            </a:r>
            <a:endParaRPr lang="zh-CN" altLang="en-US" sz="4000" b="1" dirty="0"/>
          </a:p>
        </p:txBody>
      </p:sp>
      <p:sp>
        <p:nvSpPr>
          <p:cNvPr id="59" name="圆角矩形 58"/>
          <p:cNvSpPr/>
          <p:nvPr/>
        </p:nvSpPr>
        <p:spPr>
          <a:xfrm>
            <a:off x="5273058" y="2996952"/>
            <a:ext cx="3672408" cy="1294106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8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  当前字符是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#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，操作符栈顶也是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#,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结束。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0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0.11441 -7.40741E-7 C 0.16562 -7.40741E-7 0.22882 0.16968 0.22882 0.30787 L 0.22882 0.61574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3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0908 -7.40741E-7 C 0.1316 -7.40741E-7 0.18177 0.14653 0.18177 0.26574 L 0.18177 0.53171 " pathEditMode="relative" rAng="0" ptsTypes="FfFF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0" y="2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-0.0783 -7.40741E-7 C -0.11354 -7.40741E-7 -0.1566 0.1669 -0.1566 0.30255 L -0.1566 0.60532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0" y="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03299 -7.40741E-7 C 0.04775 -7.40741E-7 0.06615 0.12315 0.06615 0.22361 L 0.06615 0.44769 " pathEditMode="relative" rAng="0" ptsTypes="FfFF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-0.14393 -7.40741E-7 C -0.20851 -7.40741E-7 -0.28785 0.14352 -0.28785 0.26065 L -0.28785 0.5213 " pathEditMode="relative" rAng="0" ptsTypes="FfFF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92" y="2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785 0.5213 L -0.28785 0.31644 C -0.28785 0.22477 -0.21893 0.11181 -0.16285 0.11181 L -0.03785 0.11181 " pathEditMode="relative" rAng="0" ptsTypes="FfFF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048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6 0.60532 L -0.1566 0.35857 C -0.1566 0.24792 -0.11979 0.11181 -0.08976 0.11181 L -0.02275 0.11181 " pathEditMode="relative" rAng="0" ptsTypes="FfFF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-2467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15 0.44769 L 0.06615 0.27963 C 0.06615 0.2044 0.04011 0.11181 0.01893 0.11181 L -0.0283 0.11181 " pathEditMode="relative" rAng="0" ptsTypes="FfFF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-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1065 L -0.19236 0.01065 C -0.27882 0.01065 -0.38472 0.1463 -0.38472 0.25671 L -0.38472 0.50278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36" y="2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77 0.53172 L 0.17396 -0.003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-2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L -0.04688 -3.7037E-6 C -0.06789 -3.7037E-6 -0.09358 0.14468 -0.09358 0.2625 L -0.09358 0.525 " pathEditMode="relative" rAng="0" ptsTypes="FfFF">
                                      <p:cBhvr>
                                        <p:cTn id="8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2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2106 L -0.22135 0.02106 C -0.32066 0.02106 -0.44253 0.15902 -0.44253 0.27106 L -0.44253 0.52129 " pathEditMode="relative" rAng="0" ptsTypes="FfFF">
                                      <p:cBhvr>
                                        <p:cTn id="9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35" y="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253 0.5213 L -0.44253 0.32153 C -0.44253 0.23218 -0.37743 0.12222 -0.32447 0.12222 L -0.20625 0.12222 " pathEditMode="relative" rAng="0" ptsTypes="FfFF">
                                      <p:cBhvr>
                                        <p:cTn id="9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-19954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5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472 0.50277 L -0.38472 0.25602 C -0.38472 0.14514 -0.35434 0.00926 -0.32969 0.00926 L -0.27448 0.00926 " pathEditMode="relative" rAng="0" ptsTypes="FfFF">
                                      <p:cBhvr>
                                        <p:cTn id="10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24676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5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58 0.53171 L -0.09358 0.32685 C -0.09358 0.23495 -0.12414 0.12222 -0.14879 0.12222 L -0.20382 0.12222 " pathEditMode="relative" rAng="0" ptsTypes="FfFF">
                                      <p:cBhvr>
                                        <p:cTn id="10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-2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1065 L -0.19236 0.01065 C -0.27882 0.01065 -0.38472 0.1463 -0.38472 0.25671 L -0.38472 0.50278 " pathEditMode="relative" rAng="0" ptsTypes="FfFF">
                                      <p:cBhvr>
                                        <p:cTn id="11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36" y="2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4" grpId="2"/>
      <p:bldP spid="5" grpId="0"/>
      <p:bldP spid="5" grpId="1"/>
      <p:bldP spid="5" grpId="2"/>
      <p:bldP spid="6" grpId="0"/>
      <p:bldP spid="6" grpId="1"/>
      <p:bldP spid="6" grpId="2"/>
      <p:bldP spid="7" grpId="0"/>
      <p:bldP spid="7" grpId="1"/>
      <p:bldP spid="9" grpId="0"/>
      <p:bldP spid="9" grpId="1"/>
      <p:bldP spid="15" grpId="0"/>
      <p:bldP spid="15" grpId="1"/>
      <p:bldP spid="15" grpId="2"/>
      <p:bldP spid="19" grpId="0"/>
      <p:bldP spid="45" grpId="0"/>
      <p:bldP spid="45" grpId="1"/>
      <p:bldP spid="45" grpId="2"/>
      <p:bldP spid="48" grpId="0"/>
      <p:bldP spid="48" grpId="1"/>
      <p:bldP spid="48" grpId="2"/>
      <p:bldP spid="20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/>
      <p:bldP spid="58" grpId="1"/>
      <p:bldP spid="5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150</Words>
  <Application>Microsoft Office PowerPoint</Application>
  <PresentationFormat>全屏显示(4:3)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梁烨</dc:creator>
  <cp:lastModifiedBy>梁烨</cp:lastModifiedBy>
  <cp:revision>6</cp:revision>
  <dcterms:created xsi:type="dcterms:W3CDTF">2016-10-29T05:20:17Z</dcterms:created>
  <dcterms:modified xsi:type="dcterms:W3CDTF">2016-11-08T23:46:25Z</dcterms:modified>
</cp:coreProperties>
</file>