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4"/>
  </p:notesMasterIdLst>
  <p:handoutMasterIdLst>
    <p:handoutMasterId r:id="rId25"/>
  </p:handoutMasterIdLst>
  <p:sldIdLst>
    <p:sldId id="327" r:id="rId2"/>
    <p:sldId id="328" r:id="rId3"/>
    <p:sldId id="329" r:id="rId4"/>
    <p:sldId id="330" r:id="rId5"/>
    <p:sldId id="257" r:id="rId6"/>
    <p:sldId id="321" r:id="rId7"/>
    <p:sldId id="263" r:id="rId8"/>
    <p:sldId id="322" r:id="rId9"/>
    <p:sldId id="258" r:id="rId10"/>
    <p:sldId id="341" r:id="rId11"/>
    <p:sldId id="323" r:id="rId12"/>
    <p:sldId id="336" r:id="rId13"/>
    <p:sldId id="326" r:id="rId14"/>
    <p:sldId id="348" r:id="rId15"/>
    <p:sldId id="315" r:id="rId16"/>
    <p:sldId id="314" r:id="rId17"/>
    <p:sldId id="302" r:id="rId18"/>
    <p:sldId id="346" r:id="rId19"/>
    <p:sldId id="347" r:id="rId20"/>
    <p:sldId id="349" r:id="rId21"/>
    <p:sldId id="331" r:id="rId22"/>
    <p:sldId id="333" r:id="rId23"/>
  </p:sldIdLst>
  <p:sldSz cx="9144000" cy="6858000" type="screen4x3"/>
  <p:notesSz cx="9942513" cy="676116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  <a:srgbClr val="FF3300"/>
    <a:srgbClr val="0052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81797" autoAdjust="0"/>
  </p:normalViewPr>
  <p:slideViewPr>
    <p:cSldViewPr>
      <p:cViewPr>
        <p:scale>
          <a:sx n="50" d="100"/>
          <a:sy n="50" d="100"/>
        </p:scale>
        <p:origin x="-1661" y="-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950BF-2D3B-442C-B0FB-BBE53B9608B3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CD1A9-205C-4762-B47B-CD04FFA5C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654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422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4091" y="0"/>
            <a:ext cx="4308422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9775" y="506413"/>
            <a:ext cx="3382963" cy="2536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669" y="3211553"/>
            <a:ext cx="7291176" cy="3042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23105"/>
            <a:ext cx="4308422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4091" y="6423105"/>
            <a:ext cx="4308422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A3186D4A-3A74-4988-97A3-E9C06F20C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2605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15</a:t>
            </a:r>
            <a:r>
              <a:rPr lang="zh-CN" altLang="en-US" dirty="0" smtClean="0"/>
              <a:t>软件开发</a:t>
            </a:r>
            <a:r>
              <a:rPr lang="en-US" altLang="zh-CN" dirty="0" smtClean="0"/>
              <a:t>B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第</a:t>
            </a:r>
            <a:r>
              <a:rPr lang="en-US" altLang="zh-CN" baseline="0" dirty="0" smtClean="0"/>
              <a:t>11</a:t>
            </a:r>
            <a:r>
              <a:rPr lang="zh-CN" altLang="en-US" baseline="0" dirty="0" smtClean="0"/>
              <a:t>讲</a:t>
            </a:r>
            <a:endParaRPr lang="en-US" altLang="zh-CN" baseline="0" dirty="0" smtClean="0"/>
          </a:p>
          <a:p>
            <a:r>
              <a:rPr lang="en-US" altLang="zh-CN" baseline="0" dirty="0" smtClean="0"/>
              <a:t>15</a:t>
            </a:r>
            <a:r>
              <a:rPr lang="zh-CN" altLang="en-US" baseline="0" dirty="0" smtClean="0"/>
              <a:t>软件开发</a:t>
            </a:r>
            <a:r>
              <a:rPr lang="en-US" altLang="zh-CN" baseline="0" dirty="0" smtClean="0"/>
              <a:t>A </a:t>
            </a:r>
            <a:r>
              <a:rPr lang="zh-CN" altLang="en-US" baseline="0" dirty="0" smtClean="0"/>
              <a:t>第</a:t>
            </a:r>
            <a:r>
              <a:rPr lang="en-US" altLang="zh-CN" baseline="0" dirty="0" smtClean="0"/>
              <a:t>11</a:t>
            </a:r>
            <a:r>
              <a:rPr lang="zh-CN" altLang="en-US" baseline="0" dirty="0" smtClean="0"/>
              <a:t>讲</a:t>
            </a:r>
            <a:endParaRPr lang="en-US" altLang="zh-CN" baseline="0" dirty="0" smtClean="0"/>
          </a:p>
          <a:p>
            <a:r>
              <a:rPr lang="en-US" altLang="zh-CN" baseline="0" dirty="0" smtClean="0"/>
              <a:t>15</a:t>
            </a:r>
            <a:r>
              <a:rPr lang="zh-CN" altLang="en-US" baseline="0" dirty="0" smtClean="0"/>
              <a:t>移动与互联 第</a:t>
            </a:r>
            <a:r>
              <a:rPr lang="en-US" altLang="zh-CN" baseline="0" dirty="0" smtClean="0"/>
              <a:t>11</a:t>
            </a:r>
            <a:r>
              <a:rPr lang="zh-CN" altLang="en-US" baseline="0" smtClean="0"/>
              <a:t>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86D4A-3A74-4988-97A3-E9C06F20CE34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55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15</a:t>
            </a:r>
            <a:r>
              <a:rPr lang="zh-CN" altLang="en-US" dirty="0" smtClean="0"/>
              <a:t>嵌入式</a:t>
            </a:r>
            <a:r>
              <a:rPr lang="zh-CN" altLang="en-US" baseline="0" dirty="0" smtClean="0"/>
              <a:t> 第</a:t>
            </a:r>
            <a:r>
              <a:rPr lang="en-US" altLang="zh-CN" baseline="0" dirty="0" smtClean="0"/>
              <a:t>11</a:t>
            </a:r>
            <a:r>
              <a:rPr lang="zh-CN" altLang="en-US" baseline="0" smtClean="0"/>
              <a:t>讲 已讲完，实验已布置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86D4A-3A74-4988-97A3-E9C06F20CE34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1946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547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5476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77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78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79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80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5481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2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48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0548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05485" name="Rectangle 1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840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581EAA-5D43-46A9-B2E6-F01481F065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6512673"/>
      </p:ext>
    </p:extLst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5113" y="144463"/>
            <a:ext cx="2071687" cy="6380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44463"/>
            <a:ext cx="6067425" cy="6380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B9F874-55AB-4A9D-9ECD-6ADCE9D54C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6352950"/>
      </p:ext>
    </p:extLst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44463"/>
            <a:ext cx="8229600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5327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327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A0698B3-F6E0-43A2-959D-DBF856FC20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9897282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92AD21-3FC0-49BC-8C18-5AFE63D35D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1049059"/>
      </p:ext>
    </p:extLst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8D5C86-FD11-4613-B459-86AABD48EA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371113"/>
      </p:ext>
    </p:extLst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56213A-994D-4818-B2A7-1798E27AA7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0816974"/>
      </p:ext>
    </p:extLst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981CAE-B232-44A0-99DE-4ACF8C935A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77646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76A481-D118-4895-8470-A56F9FA4DC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69118"/>
      </p:ext>
    </p:extLst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7E6ACF-6776-414A-B2BC-CCAD461319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9042757"/>
      </p:ext>
    </p:extLst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C2A18E-C72D-4237-97BB-14BDC78993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02979"/>
      </p:ext>
    </p:extLst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8BA465-D4CB-44E2-9CAC-3733D91485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032866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50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4451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4452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53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54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55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56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457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58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45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5288" y="144463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446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446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4ACFDCE5-6B04-4A11-A962-B8B9925AD6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 spd="med"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F1F62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Ø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524000"/>
            <a:ext cx="8763000" cy="1600200"/>
          </a:xfrm>
        </p:spPr>
        <p:txBody>
          <a:bodyPr/>
          <a:lstStyle/>
          <a:p>
            <a:r>
              <a:rPr lang="zh-CN" altLang="en-US" sz="6600" dirty="0" smtClean="0"/>
              <a:t>第</a:t>
            </a:r>
            <a:r>
              <a:rPr lang="en-US" altLang="zh-CN" sz="6600" dirty="0" smtClean="0"/>
              <a:t>4</a:t>
            </a:r>
            <a:r>
              <a:rPr lang="zh-CN" altLang="en-US" sz="6600" dirty="0" smtClean="0"/>
              <a:t>章</a:t>
            </a:r>
            <a:r>
              <a:rPr lang="zh-CN" altLang="en-US" sz="6600" dirty="0"/>
              <a:t>　串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3644900"/>
            <a:ext cx="6400800" cy="1752600"/>
          </a:xfrm>
        </p:spPr>
        <p:txBody>
          <a:bodyPr/>
          <a:lstStyle/>
          <a:p>
            <a:r>
              <a:rPr lang="zh-CN" altLang="en-US"/>
              <a:t>主讲：梁宝兰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97C84-E21A-4F66-80AA-7673EF30205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298575"/>
            <a:ext cx="8459787" cy="5154613"/>
          </a:xfrm>
        </p:spPr>
        <p:txBody>
          <a:bodyPr/>
          <a:lstStyle/>
          <a:p>
            <a:pPr marL="457200" indent="-457200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FFFF00"/>
                </a:solidFill>
              </a:rPr>
              <a:t>3</a:t>
            </a:r>
            <a:r>
              <a:rPr lang="zh-CN" altLang="en-US">
                <a:solidFill>
                  <a:srgbClr val="FFFF00"/>
                </a:solidFill>
              </a:rPr>
              <a:t>、串赋值</a:t>
            </a:r>
          </a:p>
          <a:p>
            <a:pPr marL="457200" indent="-457200">
              <a:lnSpc>
                <a:spcPct val="105000"/>
              </a:lnSpc>
              <a:spcBef>
                <a:spcPct val="10000"/>
              </a:spcBef>
            </a:pPr>
            <a:r>
              <a:rPr lang="zh-CN" altLang="en-US"/>
              <a:t>输入一行字符串：</a:t>
            </a:r>
          </a:p>
          <a:p>
            <a:pPr marL="457200" indent="-457200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/>
              <a:t>      </a:t>
            </a:r>
            <a:r>
              <a:rPr lang="en-US" altLang="zh-CN"/>
              <a:t>cin.getline(str,MaxSize);</a:t>
            </a:r>
          </a:p>
          <a:p>
            <a:pPr marL="457200" indent="-457200">
              <a:lnSpc>
                <a:spcPct val="105000"/>
              </a:lnSpc>
              <a:spcBef>
                <a:spcPct val="30000"/>
              </a:spcBef>
            </a:pPr>
            <a:r>
              <a:rPr lang="zh-CN" altLang="en-US"/>
              <a:t>利用循环输入字符串：</a:t>
            </a:r>
          </a:p>
          <a:p>
            <a:pPr marL="914400" lvl="1" indent="-457200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/>
              <a:t>  </a:t>
            </a:r>
            <a:r>
              <a:rPr lang="en-US" altLang="zh-CN"/>
              <a:t>for(int i=0;i&lt;MaxSize;i++)</a:t>
            </a:r>
          </a:p>
          <a:p>
            <a:pPr marL="914400" lvl="1" indent="-457200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/>
              <a:t>      cin.get(str[i]);</a:t>
            </a:r>
          </a:p>
          <a:p>
            <a:pPr marL="457200" indent="-457200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FFFF00"/>
                </a:solidFill>
              </a:rPr>
              <a:t>4</a:t>
            </a:r>
            <a:r>
              <a:rPr lang="zh-CN" altLang="en-US">
                <a:solidFill>
                  <a:srgbClr val="FFFF00"/>
                </a:solidFill>
              </a:rPr>
              <a:t>、串输出</a:t>
            </a:r>
            <a:r>
              <a:rPr lang="en-US" altLang="zh-CN">
                <a:solidFill>
                  <a:srgbClr val="FFFF00"/>
                </a:solidFill>
              </a:rPr>
              <a:t>:</a:t>
            </a:r>
          </a:p>
          <a:p>
            <a:pPr marL="914400" lvl="1" indent="-457200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3200"/>
              <a:t>cout&lt;&lt; str;   //</a:t>
            </a:r>
            <a:r>
              <a:rPr lang="zh-CN" altLang="en-US" sz="3200"/>
              <a:t>注意是否有串结束符</a:t>
            </a:r>
          </a:p>
        </p:txBody>
      </p:sp>
      <p:sp>
        <p:nvSpPr>
          <p:cNvPr id="110595" name="Rectangle 3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/>
              <a:t>串的存储结构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70ED5-84B3-418E-A174-4441CA96536A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81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复习：</a:t>
            </a:r>
            <a:r>
              <a:rPr lang="en-US" altLang="zh-CN" sz="4000" dirty="0" smtClean="0"/>
              <a:t>C</a:t>
            </a:r>
            <a:r>
              <a:rPr lang="zh-CN" altLang="en-US" sz="4000" dirty="0" smtClean="0"/>
              <a:t>语言中</a:t>
            </a:r>
            <a:r>
              <a:rPr lang="zh-CN" altLang="en-US" sz="4000" dirty="0"/>
              <a:t>的字符串函数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686800" cy="53276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rgbClr val="FFFF00"/>
                </a:solidFill>
              </a:rPr>
              <a:t>求串的长度</a:t>
            </a:r>
            <a:r>
              <a:rPr lang="zh-CN" altLang="en-US" sz="2800"/>
              <a:t>  </a:t>
            </a:r>
            <a:r>
              <a:rPr lang="en-US" altLang="zh-CN" sz="2800"/>
              <a:t>int strlen(const char* str)</a:t>
            </a:r>
          </a:p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rgbClr val="FFFF00"/>
                </a:solidFill>
              </a:rPr>
              <a:t>串拷贝</a:t>
            </a:r>
            <a:r>
              <a:rPr lang="zh-CN" altLang="en-US" sz="2800"/>
              <a:t>  </a:t>
            </a:r>
            <a:r>
              <a:rPr lang="en-US" altLang="zh-CN" sz="2800"/>
              <a:t>char* strcpy(char* str1,const char* str2)</a:t>
            </a:r>
          </a:p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rgbClr val="FFFF00"/>
                </a:solidFill>
              </a:rPr>
              <a:t>串比较</a:t>
            </a:r>
            <a:r>
              <a:rPr lang="zh-CN" altLang="en-US" sz="2800"/>
              <a:t>  </a:t>
            </a:r>
            <a:r>
              <a:rPr lang="en-US" altLang="zh-CN" sz="2800"/>
              <a:t>int strcmp(const char* str1,const char* str2)</a:t>
            </a:r>
          </a:p>
          <a:p>
            <a:pPr>
              <a:lnSpc>
                <a:spcPct val="120000"/>
              </a:lnSpc>
            </a:pPr>
            <a:r>
              <a:rPr lang="zh-CN" altLang="sv-SE" sz="2800">
                <a:solidFill>
                  <a:srgbClr val="FFFF00"/>
                </a:solidFill>
              </a:rPr>
              <a:t>字符定位</a:t>
            </a:r>
            <a:r>
              <a:rPr lang="zh-CN" altLang="sv-SE" sz="2800"/>
              <a:t>  </a:t>
            </a:r>
            <a:r>
              <a:rPr lang="sv-SE" altLang="zh-CN" sz="2800"/>
              <a:t>char* strchr(const char* str,const char ch)</a:t>
            </a:r>
          </a:p>
          <a:p>
            <a:pPr>
              <a:lnSpc>
                <a:spcPct val="120000"/>
              </a:lnSpc>
            </a:pPr>
            <a:r>
              <a:rPr lang="zh-CN" altLang="sv-SE" sz="2800">
                <a:solidFill>
                  <a:srgbClr val="FFFF00"/>
                </a:solidFill>
              </a:rPr>
              <a:t>子串定位</a:t>
            </a:r>
            <a:r>
              <a:rPr lang="zh-CN" altLang="sv-SE" sz="2800"/>
              <a:t>  </a:t>
            </a:r>
            <a:r>
              <a:rPr lang="sv-SE" altLang="zh-CN" sz="2800"/>
              <a:t>char* strstr(char* str1,char* str2)</a:t>
            </a:r>
          </a:p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rgbClr val="FFFF00"/>
                </a:solidFill>
              </a:rPr>
              <a:t>字符串连接</a:t>
            </a:r>
            <a:r>
              <a:rPr lang="zh-CN" altLang="en-US" sz="2800"/>
              <a:t>  </a:t>
            </a:r>
            <a:r>
              <a:rPr lang="en-US" altLang="zh-CN" sz="2800"/>
              <a:t>char* strcat(char* s,char* t)</a:t>
            </a:r>
          </a:p>
        </p:txBody>
      </p:sp>
      <p:sp>
        <p:nvSpPr>
          <p:cNvPr id="81924" name="AutoShape 4"/>
          <p:cNvSpPr>
            <a:spLocks noChangeArrowheads="1"/>
          </p:cNvSpPr>
          <p:nvPr/>
        </p:nvSpPr>
        <p:spPr bwMode="auto">
          <a:xfrm>
            <a:off x="1042988" y="5157788"/>
            <a:ext cx="3960812" cy="1008062"/>
          </a:xfrm>
          <a:prstGeom prst="cloudCallout">
            <a:avLst>
              <a:gd name="adj1" fmla="val 59181"/>
              <a:gd name="adj2" fmla="val -1008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见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string.h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79405-1781-4883-8F85-7213128F175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串的存储结构</a:t>
            </a:r>
            <a:endParaRPr lang="zh-CN" alt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四、串的模式匹配</a:t>
            </a:r>
            <a:endParaRPr lang="zh-CN" altLang="en-US" dirty="0">
              <a:solidFill>
                <a:srgbClr val="FFFF00"/>
              </a:solidFill>
            </a:endParaRPr>
          </a:p>
          <a:p>
            <a:pPr>
              <a:spcBef>
                <a:spcPct val="45000"/>
              </a:spcBef>
              <a:buClrTx/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           子串的定位操作</a:t>
            </a:r>
            <a:r>
              <a:rPr lang="en-US" altLang="zh-CN" sz="2800" dirty="0">
                <a:solidFill>
                  <a:schemeClr val="tx2"/>
                </a:solidFill>
              </a:rPr>
              <a:t>index(s, t, start) </a:t>
            </a:r>
            <a:r>
              <a:rPr lang="zh-CN" altLang="en-US" sz="2800" dirty="0">
                <a:solidFill>
                  <a:schemeClr val="tx2"/>
                </a:solidFill>
              </a:rPr>
              <a:t>通常称作串的模式匹配（其中</a:t>
            </a:r>
            <a:r>
              <a:rPr lang="en-US" altLang="zh-CN" sz="2800" dirty="0">
                <a:solidFill>
                  <a:schemeClr val="tx2"/>
                </a:solidFill>
              </a:rPr>
              <a:t>t </a:t>
            </a:r>
            <a:r>
              <a:rPr lang="zh-CN" altLang="en-US" sz="2800" dirty="0">
                <a:solidFill>
                  <a:schemeClr val="tx2"/>
                </a:solidFill>
              </a:rPr>
              <a:t>被称为模式串）。</a:t>
            </a:r>
          </a:p>
          <a:p>
            <a:pPr>
              <a:spcBef>
                <a:spcPct val="45000"/>
              </a:spcBef>
              <a:buClrTx/>
              <a:buFontTx/>
              <a:buNone/>
            </a:pPr>
            <a:endParaRPr lang="zh-CN" altLang="en-US" sz="28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>
                <a:srgbClr val="FFFF00"/>
              </a:buClr>
            </a:pPr>
            <a:r>
              <a:rPr lang="zh-CN" altLang="en-US" sz="2800" dirty="0">
                <a:solidFill>
                  <a:schemeClr val="tx2"/>
                </a:solidFill>
              </a:rPr>
              <a:t>例如：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      </a:t>
            </a:r>
            <a:r>
              <a:rPr lang="en-US" altLang="zh-CN" sz="2800" dirty="0">
                <a:solidFill>
                  <a:schemeClr val="tx2"/>
                </a:solidFill>
              </a:rPr>
              <a:t>s=</a:t>
            </a:r>
            <a:r>
              <a:rPr lang="en-US" altLang="zh-CN" sz="2800" dirty="0">
                <a:solidFill>
                  <a:schemeClr val="tx2"/>
                </a:solidFill>
                <a:latin typeface="Arial"/>
              </a:rPr>
              <a:t>“</a:t>
            </a:r>
            <a:r>
              <a:rPr lang="en-US" altLang="zh-CN" sz="2800" dirty="0" err="1">
                <a:solidFill>
                  <a:schemeClr val="tx2"/>
                </a:solidFill>
              </a:rPr>
              <a:t>abcdef</a:t>
            </a:r>
            <a:r>
              <a:rPr lang="en-US" altLang="zh-CN" sz="2800" dirty="0">
                <a:solidFill>
                  <a:schemeClr val="tx2"/>
                </a:solidFill>
                <a:latin typeface="Arial"/>
              </a:rPr>
              <a:t>”</a:t>
            </a:r>
            <a:r>
              <a:rPr lang="en-US" altLang="zh-CN" sz="2800" dirty="0">
                <a:solidFill>
                  <a:schemeClr val="tx2"/>
                </a:solidFill>
              </a:rPr>
              <a:t>, t=</a:t>
            </a:r>
            <a:r>
              <a:rPr lang="en-US" altLang="zh-CN" sz="2800" dirty="0">
                <a:solidFill>
                  <a:schemeClr val="tx2"/>
                </a:solidFill>
                <a:latin typeface="Arial"/>
              </a:rPr>
              <a:t>“</a:t>
            </a:r>
            <a:r>
              <a:rPr lang="en-US" altLang="zh-CN" sz="2800" dirty="0" err="1">
                <a:solidFill>
                  <a:schemeClr val="tx2"/>
                </a:solidFill>
              </a:rPr>
              <a:t>cde</a:t>
            </a:r>
            <a:r>
              <a:rPr lang="en-US" altLang="zh-CN" sz="2800" dirty="0">
                <a:solidFill>
                  <a:schemeClr val="tx2"/>
                </a:solidFill>
                <a:latin typeface="Arial"/>
              </a:rPr>
              <a:t>”</a:t>
            </a:r>
            <a:r>
              <a:rPr lang="en-US" altLang="zh-CN" sz="2800" dirty="0">
                <a:solidFill>
                  <a:schemeClr val="tx2"/>
                </a:solidFill>
              </a:rPr>
              <a:t> 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      index(s, t, 0)=2,  index( s, t, 1)=2,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       t=</a:t>
            </a:r>
            <a:r>
              <a:rPr lang="en-US" altLang="zh-CN" sz="2800" dirty="0">
                <a:solidFill>
                  <a:schemeClr val="tx2"/>
                </a:solidFill>
                <a:latin typeface="Arial"/>
              </a:rPr>
              <a:t>“</a:t>
            </a:r>
            <a:r>
              <a:rPr lang="en-US" altLang="zh-CN" sz="2800" dirty="0">
                <a:solidFill>
                  <a:schemeClr val="tx2"/>
                </a:solidFill>
              </a:rPr>
              <a:t>ab</a:t>
            </a:r>
            <a:r>
              <a:rPr lang="en-US" altLang="zh-CN" sz="2800" dirty="0">
                <a:solidFill>
                  <a:schemeClr val="tx2"/>
                </a:solidFill>
                <a:latin typeface="Arial"/>
              </a:rPr>
              <a:t>”</a:t>
            </a:r>
            <a:r>
              <a:rPr lang="en-US" altLang="zh-CN" sz="2800" dirty="0">
                <a:solidFill>
                  <a:schemeClr val="tx2"/>
                </a:solidFill>
              </a:rPr>
              <a:t>    index( s, t, 0)=0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       t=</a:t>
            </a:r>
            <a:r>
              <a:rPr lang="en-US" altLang="zh-CN" sz="2800" dirty="0">
                <a:solidFill>
                  <a:schemeClr val="tx2"/>
                </a:solidFill>
                <a:latin typeface="Arial"/>
              </a:rPr>
              <a:t>“</a:t>
            </a:r>
            <a:r>
              <a:rPr lang="en-US" altLang="zh-CN" sz="2800" dirty="0">
                <a:solidFill>
                  <a:schemeClr val="tx2"/>
                </a:solidFill>
              </a:rPr>
              <a:t>ad</a:t>
            </a:r>
            <a:r>
              <a:rPr lang="en-US" altLang="zh-CN" sz="2800" dirty="0">
                <a:solidFill>
                  <a:schemeClr val="tx2"/>
                </a:solidFill>
                <a:latin typeface="Arial"/>
              </a:rPr>
              <a:t>”</a:t>
            </a:r>
            <a:r>
              <a:rPr lang="en-US" altLang="zh-CN" sz="2800" dirty="0">
                <a:solidFill>
                  <a:schemeClr val="tx2"/>
                </a:solidFill>
              </a:rPr>
              <a:t>   index( s, t, 0)=-1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41AA0-A832-4E9F-B90D-43DC21FDF0D6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1</a:t>
            </a:r>
            <a:r>
              <a:rPr lang="zh-CN" altLang="en-US" dirty="0">
                <a:solidFill>
                  <a:srgbClr val="FFFF00"/>
                </a:solidFill>
              </a:rPr>
              <a:t>、</a:t>
            </a:r>
            <a:r>
              <a:rPr lang="en-US" altLang="zh-CN" dirty="0">
                <a:solidFill>
                  <a:srgbClr val="FFFF00"/>
                </a:solidFill>
              </a:rPr>
              <a:t>Brute-Force </a:t>
            </a:r>
            <a:r>
              <a:rPr lang="zh-CN" altLang="en-US" dirty="0">
                <a:solidFill>
                  <a:srgbClr val="FFFF00"/>
                </a:solidFill>
              </a:rPr>
              <a:t>简单模式匹配算法</a:t>
            </a:r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zh-CN" altLang="en-US" dirty="0">
                <a:solidFill>
                  <a:srgbClr val="FFFF00"/>
                </a:solidFill>
              </a:rPr>
              <a:t>穷举法</a:t>
            </a:r>
            <a:r>
              <a:rPr lang="en-US" altLang="zh-CN" dirty="0">
                <a:solidFill>
                  <a:srgbClr val="FFFF00"/>
                </a:solidFill>
              </a:rPr>
              <a:t>)</a:t>
            </a:r>
          </a:p>
          <a:p>
            <a:pPr>
              <a:spcBef>
                <a:spcPct val="50000"/>
              </a:spcBef>
              <a:buClr>
                <a:srgbClr val="FFFF00"/>
              </a:buClr>
            </a:pPr>
            <a:r>
              <a:rPr lang="zh-CN" altLang="en-US" dirty="0" smtClean="0">
                <a:solidFill>
                  <a:schemeClr val="tx2"/>
                </a:solidFill>
              </a:rPr>
              <a:t>算法</a:t>
            </a:r>
            <a:r>
              <a:rPr lang="zh-CN" altLang="en-US" dirty="0">
                <a:solidFill>
                  <a:schemeClr val="tx2"/>
                </a:solidFill>
              </a:rPr>
              <a:t>基本思想：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2"/>
                </a:solidFill>
              </a:rPr>
              <a:t>   在主串 </a:t>
            </a:r>
            <a:r>
              <a:rPr lang="en-US" altLang="zh-CN" dirty="0">
                <a:solidFill>
                  <a:schemeClr val="tx2"/>
                </a:solidFill>
              </a:rPr>
              <a:t>s </a:t>
            </a:r>
            <a:r>
              <a:rPr lang="zh-CN" altLang="en-US" dirty="0">
                <a:solidFill>
                  <a:schemeClr val="tx2"/>
                </a:solidFill>
              </a:rPr>
              <a:t>中从第 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 ( 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  </a:t>
            </a:r>
            <a:r>
              <a:rPr lang="zh-CN" altLang="en-US" dirty="0">
                <a:solidFill>
                  <a:schemeClr val="tx2"/>
                </a:solidFill>
              </a:rPr>
              <a:t>的 初值为 </a:t>
            </a:r>
            <a:r>
              <a:rPr lang="en-US" altLang="zh-CN" dirty="0">
                <a:solidFill>
                  <a:schemeClr val="tx2"/>
                </a:solidFill>
              </a:rPr>
              <a:t>start)</a:t>
            </a:r>
            <a:r>
              <a:rPr lang="zh-CN" altLang="en-US" dirty="0">
                <a:solidFill>
                  <a:schemeClr val="tx2"/>
                </a:solidFill>
              </a:rPr>
              <a:t>个字符起，并且长度和 </a:t>
            </a:r>
            <a:r>
              <a:rPr lang="en-US" altLang="zh-CN" dirty="0">
                <a:solidFill>
                  <a:schemeClr val="tx2"/>
                </a:solidFill>
              </a:rPr>
              <a:t>t </a:t>
            </a:r>
            <a:r>
              <a:rPr lang="zh-CN" altLang="en-US" dirty="0">
                <a:solidFill>
                  <a:schemeClr val="tx2"/>
                </a:solidFill>
              </a:rPr>
              <a:t>串相等的子串和 </a:t>
            </a:r>
            <a:r>
              <a:rPr lang="en-US" altLang="zh-CN" dirty="0">
                <a:solidFill>
                  <a:schemeClr val="tx2"/>
                </a:solidFill>
              </a:rPr>
              <a:t>t  </a:t>
            </a:r>
            <a:r>
              <a:rPr lang="zh-CN" altLang="en-US" dirty="0">
                <a:solidFill>
                  <a:schemeClr val="tx2"/>
                </a:solidFill>
              </a:rPr>
              <a:t>比较，若相等，则求得函数值为 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  , </a:t>
            </a:r>
            <a:r>
              <a:rPr lang="zh-CN" altLang="en-US" dirty="0">
                <a:solidFill>
                  <a:schemeClr val="tx2"/>
                </a:solidFill>
              </a:rPr>
              <a:t>否则 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  </a:t>
            </a:r>
            <a:r>
              <a:rPr lang="zh-CN" altLang="en-US" dirty="0">
                <a:solidFill>
                  <a:schemeClr val="tx2"/>
                </a:solidFill>
              </a:rPr>
              <a:t>增</a:t>
            </a:r>
            <a:r>
              <a:rPr lang="en-US" altLang="zh-CN" dirty="0">
                <a:solidFill>
                  <a:schemeClr val="tx2"/>
                </a:solidFill>
              </a:rPr>
              <a:t>1 </a:t>
            </a:r>
            <a:r>
              <a:rPr lang="zh-CN" altLang="en-US" dirty="0">
                <a:solidFill>
                  <a:schemeClr val="tx2"/>
                </a:solidFill>
              </a:rPr>
              <a:t>，直至串 </a:t>
            </a:r>
            <a:r>
              <a:rPr lang="en-US" altLang="zh-CN" dirty="0">
                <a:solidFill>
                  <a:schemeClr val="tx2"/>
                </a:solidFill>
              </a:rPr>
              <a:t>s </a:t>
            </a:r>
            <a:r>
              <a:rPr lang="zh-CN" altLang="en-US" dirty="0">
                <a:solidFill>
                  <a:schemeClr val="tx2"/>
                </a:solidFill>
              </a:rPr>
              <a:t>中不存在从  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zh-CN" altLang="en-US" dirty="0">
                <a:solidFill>
                  <a:schemeClr val="tx2"/>
                </a:solidFill>
              </a:rPr>
              <a:t>开始和 </a:t>
            </a:r>
            <a:r>
              <a:rPr lang="en-US" altLang="zh-CN" dirty="0">
                <a:solidFill>
                  <a:schemeClr val="tx2"/>
                </a:solidFill>
              </a:rPr>
              <a:t>t </a:t>
            </a:r>
            <a:r>
              <a:rPr lang="zh-CN" altLang="en-US" dirty="0">
                <a:solidFill>
                  <a:schemeClr val="tx2"/>
                </a:solidFill>
              </a:rPr>
              <a:t>相等的子串为止。</a:t>
            </a:r>
            <a:endParaRPr lang="zh-CN" altLang="en-US" dirty="0"/>
          </a:p>
        </p:txBody>
      </p:sp>
      <p:sp>
        <p:nvSpPr>
          <p:cNvPr id="86020" name="Rectangle 4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串的模式算法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42E4-2A03-48B3-ACFB-BFC9E994E5E5}" type="slidenum">
              <a:rPr lang="en-US" altLang="zh-CN"/>
              <a:pPr/>
              <a:t>14</a:t>
            </a:fld>
            <a:endParaRPr lang="en-US" altLang="zh-CN"/>
          </a:p>
        </p:txBody>
      </p:sp>
      <p:grpSp>
        <p:nvGrpSpPr>
          <p:cNvPr id="22" name="组合 21"/>
          <p:cNvGrpSpPr/>
          <p:nvPr/>
        </p:nvGrpSpPr>
        <p:grpSpPr>
          <a:xfrm>
            <a:off x="2015716" y="1412776"/>
            <a:ext cx="6660740" cy="504056"/>
            <a:chOff x="2015716" y="1412776"/>
            <a:chExt cx="6660740" cy="504056"/>
          </a:xfrm>
        </p:grpSpPr>
        <p:sp>
          <p:nvSpPr>
            <p:cNvPr id="4" name="圆角矩形 3"/>
            <p:cNvSpPr/>
            <p:nvPr/>
          </p:nvSpPr>
          <p:spPr bwMode="auto">
            <a:xfrm>
              <a:off x="2015716" y="1412776"/>
              <a:ext cx="504056" cy="50405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aramond" pitchFamily="18" charset="0"/>
                  <a:ea typeface="宋体" charset="-122"/>
                </a:rPr>
                <a:t>a</a:t>
              </a:r>
              <a:endPara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  <a:ea typeface="宋体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2528773" y="1412776"/>
              <a:ext cx="504056" cy="50405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aramond" pitchFamily="18" charset="0"/>
                  <a:ea typeface="宋体" charset="-122"/>
                </a:rPr>
                <a:t>b</a:t>
              </a:r>
              <a:endPara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  <a:ea typeface="宋体" charset="-122"/>
              </a:endParaRP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3041830" y="1412776"/>
              <a:ext cx="504056" cy="50405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aramond" pitchFamily="18" charset="0"/>
                  <a:ea typeface="宋体" charset="-122"/>
                </a:rPr>
                <a:t>a</a:t>
              </a:r>
              <a:endPara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  <a:ea typeface="宋体" charset="-122"/>
              </a:endParaRPr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3554887" y="1412776"/>
              <a:ext cx="504056" cy="50405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aramond" pitchFamily="18" charset="0"/>
                  <a:ea typeface="宋体" charset="-122"/>
                </a:rPr>
                <a:t>b</a:t>
              </a:r>
              <a:endPara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  <a:ea typeface="宋体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4067944" y="1412776"/>
              <a:ext cx="504056" cy="50405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aramond" pitchFamily="18" charset="0"/>
                  <a:ea typeface="宋体" charset="-122"/>
                </a:rPr>
                <a:t>c</a:t>
              </a:r>
              <a:endPara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  <a:ea typeface="宋体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 bwMode="auto">
            <a:xfrm>
              <a:off x="4581001" y="1412776"/>
              <a:ext cx="504056" cy="50405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aramond" pitchFamily="18" charset="0"/>
                  <a:ea typeface="宋体" charset="-122"/>
                </a:rPr>
                <a:t>a</a:t>
              </a:r>
              <a:endPara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  <a:ea typeface="宋体" charset="-122"/>
              </a:endParaRPr>
            </a:p>
          </p:txBody>
        </p:sp>
        <p:sp>
          <p:nvSpPr>
            <p:cNvPr id="37" name="圆角矩形 36"/>
            <p:cNvSpPr/>
            <p:nvPr/>
          </p:nvSpPr>
          <p:spPr bwMode="auto">
            <a:xfrm>
              <a:off x="5094058" y="1412776"/>
              <a:ext cx="504056" cy="50405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aramond" pitchFamily="18" charset="0"/>
                  <a:ea typeface="宋体" charset="-122"/>
                </a:rPr>
                <a:t>b</a:t>
              </a:r>
              <a:endPara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  <a:ea typeface="宋体" charset="-122"/>
              </a:endParaRPr>
            </a:p>
          </p:txBody>
        </p:sp>
        <p:sp>
          <p:nvSpPr>
            <p:cNvPr id="38" name="圆角矩形 37"/>
            <p:cNvSpPr/>
            <p:nvPr/>
          </p:nvSpPr>
          <p:spPr bwMode="auto">
            <a:xfrm>
              <a:off x="5607115" y="1412776"/>
              <a:ext cx="504056" cy="50405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aramond" pitchFamily="18" charset="0"/>
                  <a:ea typeface="宋体" charset="-122"/>
                </a:rPr>
                <a:t>c</a:t>
              </a:r>
              <a:endPara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  <a:ea typeface="宋体" charset="-122"/>
              </a:endParaRPr>
            </a:p>
          </p:txBody>
        </p:sp>
        <p:sp>
          <p:nvSpPr>
            <p:cNvPr id="39" name="圆角矩形 38"/>
            <p:cNvSpPr/>
            <p:nvPr/>
          </p:nvSpPr>
          <p:spPr bwMode="auto">
            <a:xfrm>
              <a:off x="6120172" y="1412776"/>
              <a:ext cx="504056" cy="50405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aramond" pitchFamily="18" charset="0"/>
                  <a:ea typeface="宋体" charset="-122"/>
                </a:rPr>
                <a:t>a</a:t>
              </a:r>
              <a:endPara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  <a:ea typeface="宋体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 bwMode="auto">
            <a:xfrm>
              <a:off x="6633229" y="1412776"/>
              <a:ext cx="504056" cy="50405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aramond" pitchFamily="18" charset="0"/>
                  <a:ea typeface="宋体" charset="-122"/>
                </a:rPr>
                <a:t>c</a:t>
              </a:r>
              <a:endPara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  <a:ea typeface="宋体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 bwMode="auto">
            <a:xfrm>
              <a:off x="7146286" y="1412776"/>
              <a:ext cx="504056" cy="50405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aramond" pitchFamily="18" charset="0"/>
                  <a:ea typeface="宋体" charset="-122"/>
                </a:rPr>
                <a:t>b</a:t>
              </a:r>
              <a:endPara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  <a:ea typeface="宋体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 bwMode="auto">
            <a:xfrm>
              <a:off x="7659343" y="1412776"/>
              <a:ext cx="504056" cy="50405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aramond" pitchFamily="18" charset="0"/>
                  <a:ea typeface="宋体" charset="-122"/>
                </a:rPr>
                <a:t>a</a:t>
              </a:r>
              <a:endPara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  <a:ea typeface="宋体" charset="-122"/>
              </a:endParaRPr>
            </a:p>
          </p:txBody>
        </p:sp>
        <p:sp>
          <p:nvSpPr>
            <p:cNvPr id="44" name="圆角矩形 43"/>
            <p:cNvSpPr/>
            <p:nvPr/>
          </p:nvSpPr>
          <p:spPr bwMode="auto">
            <a:xfrm>
              <a:off x="8172400" y="1412776"/>
              <a:ext cx="504056" cy="50405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aramond" pitchFamily="18" charset="0"/>
                  <a:ea typeface="宋体" charset="-122"/>
                </a:rPr>
                <a:t>b</a:t>
              </a:r>
              <a:endPara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  <a:ea typeface="宋体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67544" y="1393439"/>
            <a:ext cx="14927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E5E5FF"/>
                </a:solidFill>
                <a:effectLst/>
                <a:uLnTx/>
                <a:uFillTx/>
                <a:latin typeface="Garamond"/>
                <a:ea typeface="宋体"/>
                <a:cs typeface="+mn-cs"/>
              </a:rPr>
              <a:t>主串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E5E5FF"/>
                </a:solidFill>
                <a:effectLst/>
                <a:uLnTx/>
                <a:uFillTx/>
                <a:latin typeface="Garamond"/>
                <a:ea typeface="宋体"/>
                <a:cs typeface="+mn-cs"/>
              </a:rPr>
              <a:t>s: 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027867" y="2420888"/>
            <a:ext cx="2556284" cy="504056"/>
            <a:chOff x="2027867" y="2420888"/>
            <a:chExt cx="2556284" cy="504056"/>
          </a:xfrm>
        </p:grpSpPr>
        <p:sp>
          <p:nvSpPr>
            <p:cNvPr id="48" name="圆角矩形 47"/>
            <p:cNvSpPr/>
            <p:nvPr/>
          </p:nvSpPr>
          <p:spPr bwMode="auto">
            <a:xfrm>
              <a:off x="2027867" y="2420888"/>
              <a:ext cx="504056" cy="50405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aramond" pitchFamily="18" charset="0"/>
                  <a:ea typeface="宋体" charset="-122"/>
                </a:rPr>
                <a:t>a</a:t>
              </a:r>
              <a:endPara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  <a:ea typeface="宋体" charset="-122"/>
              </a:endParaRPr>
            </a:p>
          </p:txBody>
        </p:sp>
        <p:sp>
          <p:nvSpPr>
            <p:cNvPr id="49" name="圆角矩形 48"/>
            <p:cNvSpPr/>
            <p:nvPr/>
          </p:nvSpPr>
          <p:spPr bwMode="auto">
            <a:xfrm>
              <a:off x="2540924" y="2420888"/>
              <a:ext cx="504056" cy="50405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aramond" pitchFamily="18" charset="0"/>
                  <a:ea typeface="宋体" charset="-122"/>
                </a:rPr>
                <a:t>b</a:t>
              </a:r>
              <a:endPara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  <a:ea typeface="宋体" charset="-122"/>
              </a:endParaRPr>
            </a:p>
          </p:txBody>
        </p:sp>
        <p:sp>
          <p:nvSpPr>
            <p:cNvPr id="50" name="圆角矩形 49"/>
            <p:cNvSpPr/>
            <p:nvPr/>
          </p:nvSpPr>
          <p:spPr bwMode="auto">
            <a:xfrm>
              <a:off x="3053981" y="2420888"/>
              <a:ext cx="504056" cy="50405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aramond" pitchFamily="18" charset="0"/>
                  <a:ea typeface="宋体" charset="-122"/>
                </a:rPr>
                <a:t>c</a:t>
              </a:r>
              <a:endPara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  <a:ea typeface="宋体" charset="-122"/>
              </a:endParaRPr>
            </a:p>
          </p:txBody>
        </p:sp>
        <p:sp>
          <p:nvSpPr>
            <p:cNvPr id="51" name="圆角矩形 50"/>
            <p:cNvSpPr/>
            <p:nvPr/>
          </p:nvSpPr>
          <p:spPr bwMode="auto">
            <a:xfrm>
              <a:off x="3567038" y="2420888"/>
              <a:ext cx="504056" cy="50405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aramond" pitchFamily="18" charset="0"/>
                  <a:ea typeface="宋体" charset="-122"/>
                </a:rPr>
                <a:t>a</a:t>
              </a:r>
              <a:endPara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  <a:ea typeface="宋体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 bwMode="auto">
            <a:xfrm>
              <a:off x="4080095" y="2420888"/>
              <a:ext cx="504056" cy="50405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aramond" pitchFamily="18" charset="0"/>
                  <a:ea typeface="宋体" charset="-122"/>
                </a:rPr>
                <a:t>c</a:t>
              </a:r>
              <a:endPara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  <a:ea typeface="宋体" charset="-122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467544" y="2340169"/>
            <a:ext cx="14494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kern="0" dirty="0">
                <a:solidFill>
                  <a:srgbClr val="E5E5FF"/>
                </a:solidFill>
                <a:latin typeface="Garamond"/>
                <a:ea typeface="宋体"/>
              </a:rPr>
              <a:t>子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E5E5FF"/>
                </a:solidFill>
                <a:effectLst/>
                <a:uLnTx/>
                <a:uFillTx/>
                <a:latin typeface="Garamond"/>
                <a:ea typeface="宋体"/>
                <a:cs typeface="+mn-cs"/>
              </a:rPr>
              <a:t>串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E5E5FF"/>
                </a:solidFill>
                <a:effectLst/>
                <a:uLnTx/>
                <a:uFillTx/>
                <a:latin typeface="Garamond"/>
                <a:ea typeface="宋体"/>
                <a:cs typeface="+mn-cs"/>
              </a:rPr>
              <a:t>t: 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109787" y="548680"/>
            <a:ext cx="313899" cy="864096"/>
            <a:chOff x="2109787" y="332656"/>
            <a:chExt cx="313899" cy="864096"/>
          </a:xfrm>
        </p:grpSpPr>
        <p:sp>
          <p:nvSpPr>
            <p:cNvPr id="8" name="下箭头 7"/>
            <p:cNvSpPr/>
            <p:nvPr/>
          </p:nvSpPr>
          <p:spPr bwMode="auto">
            <a:xfrm>
              <a:off x="2111801" y="836712"/>
              <a:ext cx="311885" cy="36004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宋体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109787" y="332656"/>
              <a:ext cx="30008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kern="0" dirty="0" err="1">
                  <a:solidFill>
                    <a:srgbClr val="E5E5FF"/>
                  </a:solidFill>
                  <a:latin typeface="Garamond"/>
                  <a:ea typeface="宋体"/>
                </a:rPr>
                <a:t>i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23728" y="2945904"/>
            <a:ext cx="312109" cy="800799"/>
            <a:chOff x="2123728" y="2852936"/>
            <a:chExt cx="312109" cy="800799"/>
          </a:xfrm>
        </p:grpSpPr>
        <p:sp>
          <p:nvSpPr>
            <p:cNvPr id="9" name="上箭头 8"/>
            <p:cNvSpPr/>
            <p:nvPr/>
          </p:nvSpPr>
          <p:spPr bwMode="auto">
            <a:xfrm>
              <a:off x="2123952" y="2852936"/>
              <a:ext cx="311885" cy="360040"/>
            </a:xfrm>
            <a:prstGeom prst="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ea typeface="宋体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123728" y="3068960"/>
              <a:ext cx="30008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kern="0" dirty="0" smtClean="0">
                  <a:solidFill>
                    <a:srgbClr val="E5E5FF"/>
                  </a:solidFill>
                  <a:latin typeface="Garamond"/>
                  <a:ea typeface="宋体"/>
                </a:rPr>
                <a:t>j</a:t>
              </a:r>
              <a:endParaRPr lang="zh-CN" altLang="en-US" dirty="0"/>
            </a:p>
          </p:txBody>
        </p:sp>
      </p:grpSp>
      <p:sp>
        <p:nvSpPr>
          <p:cNvPr id="15" name="矩形 14"/>
          <p:cNvSpPr/>
          <p:nvPr/>
        </p:nvSpPr>
        <p:spPr>
          <a:xfrm>
            <a:off x="123868" y="182831"/>
            <a:ext cx="83005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/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aramond"/>
                <a:ea typeface="宋体"/>
                <a:cs typeface="+mn-cs"/>
              </a:rPr>
              <a:t>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aramond"/>
                <a:ea typeface="宋体"/>
                <a:cs typeface="+mn-cs"/>
              </a:rPr>
              <a:t>、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aramond"/>
                <a:ea typeface="宋体"/>
                <a:cs typeface="+mn-cs"/>
              </a:rPr>
              <a:t>Brute-Force </a:t>
            </a:r>
            <a:r>
              <a:rPr lang="zh-CN" altLang="en-US" sz="3200" b="1" kern="0" dirty="0" smtClean="0">
                <a:solidFill>
                  <a:srgbClr val="FFFF00"/>
                </a:solidFill>
                <a:latin typeface="Garamond"/>
                <a:ea typeface="宋体"/>
              </a:rPr>
              <a:t>简单模式匹配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aramond"/>
                <a:ea typeface="宋体"/>
                <a:cs typeface="+mn-cs"/>
              </a:rPr>
              <a:t>算法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aramond"/>
                <a:ea typeface="宋体"/>
                <a:cs typeface="+mn-cs"/>
              </a:rPr>
              <a:t>(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aramond"/>
                <a:ea typeface="宋体"/>
                <a:cs typeface="+mn-cs"/>
              </a:rPr>
              <a:t>穷举法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aramond"/>
                <a:ea typeface="宋体"/>
                <a:cs typeface="+mn-cs"/>
              </a:rPr>
              <a:t>)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Garamond"/>
              <a:ea typeface="宋体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16818" y="3424053"/>
            <a:ext cx="7560840" cy="3240360"/>
            <a:chOff x="467544" y="3212976"/>
            <a:chExt cx="7560840" cy="3240360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683568" y="3645024"/>
              <a:ext cx="7344816" cy="280831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aramond" pitchFamily="18" charset="0"/>
                  <a:ea typeface="宋体" charset="-122"/>
                </a:rPr>
                <a:t>    初始</a:t>
              </a:r>
              <a:r>
                <a:rPr kumimoji="0" lang="en-US" altLang="zh-CN" sz="28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aramond" pitchFamily="18" charset="0"/>
                  <a:ea typeface="宋体" charset="-122"/>
                </a:rPr>
                <a:t>i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aramond" pitchFamily="18" charset="0"/>
                  <a:ea typeface="宋体" charset="-122"/>
                </a:rPr>
                <a:t>=0,j=0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b="1" dirty="0">
                  <a:solidFill>
                    <a:schemeClr val="bg1"/>
                  </a:solidFill>
                  <a:latin typeface="Garamond" pitchFamily="18" charset="0"/>
                  <a:ea typeface="宋体" charset="-122"/>
                </a:rPr>
                <a:t>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Garamond" pitchFamily="18" charset="0"/>
                  <a:ea typeface="宋体" charset="-122"/>
                </a:rPr>
                <a:t>    while(</a:t>
              </a:r>
              <a:r>
                <a:rPr lang="en-US" altLang="zh-CN" sz="2800" b="1" dirty="0" err="1" smtClean="0">
                  <a:solidFill>
                    <a:schemeClr val="bg1"/>
                  </a:solidFill>
                  <a:latin typeface="Garamond" pitchFamily="18" charset="0"/>
                  <a:ea typeface="宋体" charset="-122"/>
                </a:rPr>
                <a:t>i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Garamond" pitchFamily="18" charset="0"/>
                  <a:ea typeface="宋体" charset="-122"/>
                </a:rPr>
                <a:t>&lt;</a:t>
              </a:r>
              <a:r>
                <a:rPr lang="en-US" altLang="zh-CN" sz="2800" b="1" dirty="0" err="1" smtClean="0">
                  <a:solidFill>
                    <a:schemeClr val="bg1"/>
                  </a:solidFill>
                  <a:latin typeface="Garamond" pitchFamily="18" charset="0"/>
                  <a:ea typeface="宋体" charset="-122"/>
                </a:rPr>
                <a:t>strlen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Garamond" pitchFamily="18" charset="0"/>
                  <a:ea typeface="宋体" charset="-122"/>
                </a:rPr>
                <a:t>(s)&amp;&amp;j&lt;</a:t>
              </a:r>
              <a:r>
                <a:rPr lang="en-US" altLang="zh-CN" sz="2800" b="1" dirty="0" err="1" smtClean="0">
                  <a:solidFill>
                    <a:schemeClr val="bg1"/>
                  </a:solidFill>
                  <a:latin typeface="Garamond" pitchFamily="18" charset="0"/>
                  <a:ea typeface="宋体" charset="-122"/>
                </a:rPr>
                <a:t>strlen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Garamond" pitchFamily="18" charset="0"/>
                  <a:ea typeface="宋体" charset="-122"/>
                </a:rPr>
                <a:t>(t))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Garamond" pitchFamily="18" charset="0"/>
                  <a:ea typeface="宋体" charset="-122"/>
                </a:rPr>
                <a:t> 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aramond" pitchFamily="18" charset="0"/>
                  <a:ea typeface="宋体" charset="-122"/>
                </a:rPr>
                <a:t>    {   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b="1" dirty="0">
                  <a:solidFill>
                    <a:schemeClr val="bg1"/>
                  </a:solidFill>
                  <a:latin typeface="Garamond" pitchFamily="18" charset="0"/>
                  <a:ea typeface="宋体" charset="-122"/>
                </a:rPr>
                <a:t>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Garamond" pitchFamily="18" charset="0"/>
                  <a:ea typeface="宋体" charset="-122"/>
                </a:rPr>
                <a:t>        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aramond" pitchFamily="18" charset="0"/>
                  <a:ea typeface="宋体" charset="-122"/>
                </a:rPr>
                <a:t>if(s[</a:t>
              </a:r>
              <a:r>
                <a:rPr kumimoji="0" lang="en-US" altLang="zh-CN" sz="28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aramond" pitchFamily="18" charset="0"/>
                  <a:ea typeface="宋体" charset="-122"/>
                </a:rPr>
                <a:t>i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aramond" pitchFamily="18" charset="0"/>
                  <a:ea typeface="宋体" charset="-122"/>
                </a:rPr>
                <a:t>]==t[j])  {</a:t>
              </a:r>
              <a:r>
                <a:rPr kumimoji="0" lang="en-US" altLang="zh-CN" sz="28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aramond" pitchFamily="18" charset="0"/>
                  <a:ea typeface="宋体" charset="-122"/>
                </a:rPr>
                <a:t>i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aramond" pitchFamily="18" charset="0"/>
                  <a:ea typeface="宋体" charset="-122"/>
                </a:rPr>
                <a:t>++;  </a:t>
              </a:r>
              <a:r>
                <a:rPr kumimoji="0" lang="en-US" altLang="zh-CN" sz="28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aramond" pitchFamily="18" charset="0"/>
                  <a:ea typeface="宋体" charset="-122"/>
                </a:rPr>
                <a:t>j++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aramond" pitchFamily="18" charset="0"/>
                  <a:ea typeface="宋体" charset="-122"/>
                </a:rPr>
                <a:t>;}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b="1" dirty="0">
                  <a:solidFill>
                    <a:schemeClr val="bg1"/>
                  </a:solidFill>
                  <a:latin typeface="Garamond" pitchFamily="18" charset="0"/>
                  <a:ea typeface="宋体" charset="-122"/>
                </a:rPr>
                <a:t>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Garamond" pitchFamily="18" charset="0"/>
                  <a:ea typeface="宋体" charset="-122"/>
                </a:rPr>
                <a:t>         else{  </a:t>
              </a:r>
              <a:r>
                <a:rPr lang="en-US" altLang="zh-CN" sz="2800" b="1" dirty="0" err="1" smtClean="0">
                  <a:solidFill>
                    <a:schemeClr val="bg1"/>
                  </a:solidFill>
                  <a:latin typeface="Garamond" pitchFamily="18" charset="0"/>
                  <a:ea typeface="宋体" charset="-122"/>
                </a:rPr>
                <a:t>i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Garamond" pitchFamily="18" charset="0"/>
                  <a:ea typeface="宋体" charset="-122"/>
                </a:rPr>
                <a:t>=i-j+1;    j=0;}  //</a:t>
              </a:r>
              <a:r>
                <a:rPr lang="en-US" altLang="zh-CN" sz="2800" b="1" dirty="0" err="1" smtClean="0">
                  <a:solidFill>
                    <a:schemeClr val="bg1"/>
                  </a:solidFill>
                  <a:latin typeface="Garamond" pitchFamily="18" charset="0"/>
                  <a:ea typeface="宋体" charset="-122"/>
                </a:rPr>
                <a:t>i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Garamond" pitchFamily="18" charset="0"/>
                  <a:ea typeface="宋体" charset="-122"/>
                </a:rPr>
                <a:t>值回溯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Garamond" pitchFamily="18" charset="0"/>
                  <a:ea typeface="宋体" charset="-122"/>
                </a:rPr>
                <a:t>      </a:t>
              </a:r>
              <a:endPara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  <a:ea typeface="宋体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aramond" pitchFamily="18" charset="0"/>
                  <a:ea typeface="宋体" charset="-122"/>
                </a:rPr>
                <a:t>      }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  <a:ea typeface="宋体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3212976"/>
              <a:ext cx="864096" cy="864096"/>
            </a:xfrm>
            <a:prstGeom prst="rect">
              <a:avLst/>
            </a:prstGeom>
          </p:spPr>
        </p:pic>
      </p:grpSp>
      <p:sp>
        <p:nvSpPr>
          <p:cNvPr id="20" name="不等于号 19"/>
          <p:cNvSpPr/>
          <p:nvPr/>
        </p:nvSpPr>
        <p:spPr bwMode="auto">
          <a:xfrm rot="16200000">
            <a:off x="3005826" y="1980885"/>
            <a:ext cx="576064" cy="360040"/>
          </a:xfrm>
          <a:prstGeom prst="mathNot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93480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85185E-6 L 0.04722 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85185E-6 L 0.04722 1.85185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2 4.44444E-6 L 0.11041 4.44444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 -2.22222E-6 L 0.10902 0.004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1 4.44444E-6 L 0.04739 4.44444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02 0.00486 L -0.00122 -0.0009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3 4.44444E-6 L 0.11041 4.44444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1 4.44444E-6 L 0.16545 4.44444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2.22222E-6 L 0.0526 0.0048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53 4.44444E-6 L 0.22066 4.44444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82 -2.22222E-6 L 0.11684 0.0048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57 4.44444E-6 L 0.27569 4.44444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03 0.00486 L 0.16979 0.0048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69 4.44444E-6 L 0.3309 4.44444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413 0.00486 L 0.23489 0.0048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9 4.44444E-6 L 0.16545 4.44444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1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89 0.00486 L 0.00069 0.0097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19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53 4.44444E-6 L 0.22066 4.44444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66 4.44444E-6 L 0.27378 4.44444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77 4.44444E-6 L 0.3309 4.44444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05504 -3.33333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9 4.44444E-6 L 0.39184 4.44444E-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9 -2.22222E-6 L 0.11684 0.0048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184 4.44444E-6 L 0.44896 4.44444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02 0.00486 L 0.16996 0.00972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895 4.44444E-6 L 0.50225 4.44444E-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406 0.00486 L 0.23281 0.00972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C1F07-7E15-4070-B1D5-9053942AA965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476672"/>
            <a:ext cx="7772400" cy="57721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dirty="0" smtClean="0">
                <a:solidFill>
                  <a:schemeClr val="tx2"/>
                </a:solidFill>
              </a:rPr>
              <a:t>index</a:t>
            </a:r>
            <a:r>
              <a:rPr lang="en-US" altLang="zh-CN" sz="2800" dirty="0" smtClean="0"/>
              <a:t>(char s[],char  t[],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start) </a:t>
            </a:r>
            <a:endParaRPr lang="en-US" altLang="zh-CN" sz="2800" dirty="0" smtClean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dirty="0" smtClean="0"/>
              <a:t>{</a:t>
            </a:r>
            <a:endParaRPr lang="en-US" altLang="zh-CN" sz="2800" dirty="0"/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i,j</a:t>
            </a:r>
            <a:r>
              <a:rPr lang="en-US" altLang="zh-CN" sz="2800" dirty="0"/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</a:t>
            </a:r>
            <a:r>
              <a:rPr lang="en-US" altLang="zh-CN" sz="2800" dirty="0" smtClean="0"/>
              <a:t>start;</a:t>
            </a:r>
            <a:endParaRPr lang="en-US" altLang="zh-CN" sz="2800" dirty="0"/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/>
              <a:t>    j = 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/>
              <a:t>    while ((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&lt;</a:t>
            </a:r>
            <a:r>
              <a:rPr lang="en-US" altLang="zh-CN" sz="2800" dirty="0" err="1" smtClean="0"/>
              <a:t>strlen</a:t>
            </a:r>
            <a:r>
              <a:rPr lang="en-US" altLang="zh-CN" sz="2800" dirty="0" smtClean="0"/>
              <a:t>(s)) </a:t>
            </a:r>
            <a:r>
              <a:rPr lang="en-US" altLang="zh-CN" sz="2800" dirty="0"/>
              <a:t>&amp;&amp; (</a:t>
            </a:r>
            <a:r>
              <a:rPr lang="en-US" altLang="zh-CN" sz="2800" dirty="0" smtClean="0"/>
              <a:t>j&lt;</a:t>
            </a:r>
            <a:r>
              <a:rPr lang="en-US" altLang="zh-CN" sz="2800" dirty="0" err="1" smtClean="0"/>
              <a:t>strlen</a:t>
            </a:r>
            <a:r>
              <a:rPr lang="en-US" altLang="zh-CN" sz="2800" dirty="0" smtClean="0"/>
              <a:t>(t)) </a:t>
            </a:r>
            <a:r>
              <a:rPr lang="en-US" altLang="zh-CN" sz="2800" dirty="0"/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/>
              <a:t>        </a:t>
            </a:r>
            <a:r>
              <a:rPr lang="en-US" altLang="zh-CN" sz="2800" dirty="0" smtClean="0"/>
              <a:t>if(s 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== </a:t>
            </a:r>
            <a:r>
              <a:rPr lang="en-US" altLang="zh-CN" sz="2800" dirty="0" smtClean="0"/>
              <a:t>t [</a:t>
            </a:r>
            <a:r>
              <a:rPr lang="en-US" altLang="zh-CN" sz="2800" dirty="0"/>
              <a:t>j])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/>
              <a:t>          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++;  </a:t>
            </a:r>
            <a:r>
              <a:rPr lang="en-US" altLang="zh-CN" sz="2800" dirty="0" err="1"/>
              <a:t>j++</a:t>
            </a:r>
            <a:r>
              <a:rPr lang="en-US" altLang="zh-CN" sz="2800" dirty="0"/>
              <a:t>;  //</a:t>
            </a:r>
            <a:r>
              <a:rPr lang="zh-CN" altLang="en-US" sz="2800" dirty="0"/>
              <a:t>前进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dirty="0"/>
              <a:t>        </a:t>
            </a:r>
            <a:r>
              <a:rPr lang="en-US" altLang="zh-CN" sz="2800" dirty="0"/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/>
              <a:t>        else {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dirty="0" smtClean="0"/>
              <a:t>           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i-j+1; j = 0; //</a:t>
            </a:r>
            <a:r>
              <a:rPr lang="zh-CN" altLang="en-US" sz="2800" dirty="0"/>
              <a:t>回溯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dirty="0"/>
              <a:t>        </a:t>
            </a:r>
            <a:r>
              <a:rPr lang="en-US" altLang="zh-CN" sz="2800" dirty="0"/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/>
              <a:t>  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/>
              <a:t>    if(j</a:t>
            </a:r>
            <a:r>
              <a:rPr lang="en-US" altLang="zh-CN" sz="2800" dirty="0" smtClean="0"/>
              <a:t>&gt;=</a:t>
            </a:r>
            <a:r>
              <a:rPr lang="en-US" altLang="zh-CN" sz="2800" dirty="0" err="1" smtClean="0"/>
              <a:t>strlen</a:t>
            </a:r>
            <a:r>
              <a:rPr lang="en-US" altLang="zh-CN" sz="2800" dirty="0" smtClean="0"/>
              <a:t>(t)) </a:t>
            </a:r>
            <a:r>
              <a:rPr lang="en-US" altLang="zh-CN" sz="2800" dirty="0"/>
              <a:t>return </a:t>
            </a:r>
            <a:r>
              <a:rPr lang="en-US" altLang="zh-CN" sz="2800" dirty="0" err="1" smtClean="0"/>
              <a:t>i-strlen</a:t>
            </a:r>
            <a:r>
              <a:rPr lang="en-US" altLang="zh-CN" sz="2800" dirty="0" smtClean="0"/>
              <a:t>(t)-1;</a:t>
            </a:r>
            <a:endParaRPr lang="en-US" altLang="zh-CN" sz="2800" dirty="0"/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/>
              <a:t>    else return </a:t>
            </a:r>
            <a:r>
              <a:rPr lang="en-US" altLang="zh-CN" sz="2800" dirty="0" smtClean="0"/>
              <a:t>-1;</a:t>
            </a:r>
            <a:endParaRPr lang="en-US" altLang="zh-CN" sz="2800" dirty="0"/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/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8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EFAA1-0F32-4260-98AD-ED2D21835BE3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index</a:t>
            </a:r>
            <a:r>
              <a:rPr lang="en-US" altLang="zh-CN" sz="2800" dirty="0"/>
              <a:t>(char s[],char  t[],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start) 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dirty="0"/>
              <a:t>{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 smtClean="0"/>
              <a:t>, j;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strlen</a:t>
            </a:r>
            <a:r>
              <a:rPr lang="en-US" altLang="zh-CN" sz="2800" dirty="0" smtClean="0"/>
              <a:t>(s)-</a:t>
            </a:r>
            <a:r>
              <a:rPr lang="en-US" altLang="zh-CN" sz="2800" dirty="0" err="1" smtClean="0"/>
              <a:t>strlen</a:t>
            </a:r>
            <a:r>
              <a:rPr lang="en-US" altLang="zh-CN" sz="2800" dirty="0" smtClean="0"/>
              <a:t>(t)</a:t>
            </a:r>
            <a:endParaRPr lang="en-US" altLang="zh-CN" sz="2800" dirty="0"/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dirty="0" smtClean="0"/>
              <a:t>   for(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</a:t>
            </a:r>
            <a:r>
              <a:rPr lang="en-US" altLang="zh-CN" sz="2800" dirty="0" err="1" smtClean="0"/>
              <a:t>start;i</a:t>
            </a:r>
            <a:r>
              <a:rPr lang="en-US" altLang="zh-CN" sz="2800" dirty="0" smtClean="0"/>
              <a:t>&lt;=</a:t>
            </a:r>
            <a:r>
              <a:rPr lang="en-US" altLang="zh-CN" sz="2800" dirty="0" err="1"/>
              <a:t>strlen</a:t>
            </a:r>
            <a:r>
              <a:rPr lang="en-US" altLang="zh-CN" sz="2800" dirty="0"/>
              <a:t>(s)-</a:t>
            </a:r>
            <a:r>
              <a:rPr lang="en-US" altLang="zh-CN" sz="2800" dirty="0" err="1"/>
              <a:t>strlen</a:t>
            </a:r>
            <a:r>
              <a:rPr lang="en-US" altLang="zh-CN" sz="2800" dirty="0"/>
              <a:t>(t</a:t>
            </a:r>
            <a:r>
              <a:rPr lang="en-US" altLang="zh-CN" sz="2800" dirty="0" smtClean="0"/>
              <a:t>);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 {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/>
              <a:t>         </a:t>
            </a:r>
            <a:r>
              <a:rPr lang="en-US" altLang="zh-CN" sz="2800" dirty="0" smtClean="0"/>
              <a:t>for(j=0;j&lt;</a:t>
            </a:r>
            <a:r>
              <a:rPr lang="en-US" altLang="zh-CN" sz="2800" dirty="0" err="1" smtClean="0"/>
              <a:t>strlen</a:t>
            </a:r>
            <a:r>
              <a:rPr lang="en-US" altLang="zh-CN" sz="2800" dirty="0" smtClean="0"/>
              <a:t>(t);</a:t>
            </a:r>
            <a:r>
              <a:rPr lang="en-US" altLang="zh-CN" sz="2800" dirty="0" err="1" smtClean="0"/>
              <a:t>j</a:t>
            </a:r>
            <a:r>
              <a:rPr lang="en-US" altLang="zh-CN" sz="2800" dirty="0" err="1"/>
              <a:t>++</a:t>
            </a:r>
            <a:r>
              <a:rPr lang="en-US" altLang="zh-CN" sz="2800" dirty="0"/>
              <a:t>) {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/>
              <a:t>               if( </a:t>
            </a:r>
            <a:r>
              <a:rPr lang="en-US" altLang="zh-CN" sz="2800" dirty="0" smtClean="0"/>
              <a:t>t[j</a:t>
            </a:r>
            <a:r>
              <a:rPr lang="en-US" altLang="zh-CN" sz="2800" dirty="0"/>
              <a:t>]!= 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i+j</a:t>
            </a:r>
            <a:r>
              <a:rPr lang="en-US" altLang="zh-CN" sz="2800" dirty="0"/>
              <a:t>])  break;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/>
              <a:t>          }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/>
              <a:t>        if(j</a:t>
            </a:r>
            <a:r>
              <a:rPr lang="en-US" altLang="zh-CN" sz="2800" dirty="0" smtClean="0"/>
              <a:t>==</a:t>
            </a:r>
            <a:r>
              <a:rPr lang="en-US" altLang="zh-CN" sz="2800" dirty="0" err="1" smtClean="0"/>
              <a:t>strlen</a:t>
            </a:r>
            <a:r>
              <a:rPr lang="en-US" altLang="zh-CN" sz="2800" dirty="0" smtClean="0"/>
              <a:t>(t))  return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/>
              <a:t>}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/>
              <a:t>    return -1;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/>
              <a:t>}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8801-0613-414A-B7AB-F74AD96D303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* 模式匹配</a:t>
            </a:r>
            <a:r>
              <a:rPr lang="zh-CN" altLang="en-US" dirty="0"/>
              <a:t>的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grpSp>
        <p:nvGrpSpPr>
          <p:cNvPr id="57348" name="Group 4"/>
          <p:cNvGrpSpPr>
            <a:grpSpLocks/>
          </p:cNvGrpSpPr>
          <p:nvPr/>
        </p:nvGrpSpPr>
        <p:grpSpPr bwMode="auto">
          <a:xfrm>
            <a:off x="1568450" y="4267200"/>
            <a:ext cx="2806700" cy="2111375"/>
            <a:chOff x="1632" y="2400"/>
            <a:chExt cx="1632" cy="1330"/>
          </a:xfrm>
        </p:grpSpPr>
        <p:grpSp>
          <p:nvGrpSpPr>
            <p:cNvPr id="57349" name="Group 5"/>
            <p:cNvGrpSpPr>
              <a:grpSpLocks/>
            </p:cNvGrpSpPr>
            <p:nvPr/>
          </p:nvGrpSpPr>
          <p:grpSpPr bwMode="auto">
            <a:xfrm>
              <a:off x="2496" y="2400"/>
              <a:ext cx="768" cy="1330"/>
              <a:chOff x="2496" y="2400"/>
              <a:chExt cx="768" cy="1330"/>
            </a:xfrm>
          </p:grpSpPr>
          <p:grpSp>
            <p:nvGrpSpPr>
              <p:cNvPr id="57350" name="Group 6"/>
              <p:cNvGrpSpPr>
                <a:grpSpLocks/>
              </p:cNvGrpSpPr>
              <p:nvPr/>
            </p:nvGrpSpPr>
            <p:grpSpPr bwMode="auto">
              <a:xfrm rot="8557157" flipH="1">
                <a:off x="2496" y="2400"/>
                <a:ext cx="184" cy="583"/>
                <a:chOff x="1902" y="2055"/>
                <a:chExt cx="318" cy="912"/>
              </a:xfrm>
            </p:grpSpPr>
            <p:grpSp>
              <p:nvGrpSpPr>
                <p:cNvPr id="57351" name="Group 7"/>
                <p:cNvGrpSpPr>
                  <a:grpSpLocks/>
                </p:cNvGrpSpPr>
                <p:nvPr/>
              </p:nvGrpSpPr>
              <p:grpSpPr bwMode="auto">
                <a:xfrm>
                  <a:off x="1902" y="2711"/>
                  <a:ext cx="285" cy="256"/>
                  <a:chOff x="1902" y="2711"/>
                  <a:chExt cx="285" cy="256"/>
                </a:xfrm>
              </p:grpSpPr>
              <p:sp>
                <p:nvSpPr>
                  <p:cNvPr id="57352" name="Freeform 8"/>
                  <p:cNvSpPr>
                    <a:spLocks/>
                  </p:cNvSpPr>
                  <p:nvPr/>
                </p:nvSpPr>
                <p:spPr bwMode="auto">
                  <a:xfrm>
                    <a:off x="1902" y="2711"/>
                    <a:ext cx="285" cy="256"/>
                  </a:xfrm>
                  <a:custGeom>
                    <a:avLst/>
                    <a:gdLst>
                      <a:gd name="T0" fmla="*/ 88 w 571"/>
                      <a:gd name="T1" fmla="*/ 64 h 510"/>
                      <a:gd name="T2" fmla="*/ 50 w 571"/>
                      <a:gd name="T3" fmla="*/ 130 h 510"/>
                      <a:gd name="T4" fmla="*/ 38 w 571"/>
                      <a:gd name="T5" fmla="*/ 156 h 510"/>
                      <a:gd name="T6" fmla="*/ 31 w 571"/>
                      <a:gd name="T7" fmla="*/ 184 h 510"/>
                      <a:gd name="T8" fmla="*/ 24 w 571"/>
                      <a:gd name="T9" fmla="*/ 225 h 510"/>
                      <a:gd name="T10" fmla="*/ 24 w 571"/>
                      <a:gd name="T11" fmla="*/ 264 h 510"/>
                      <a:gd name="T12" fmla="*/ 29 w 571"/>
                      <a:gd name="T13" fmla="*/ 302 h 510"/>
                      <a:gd name="T14" fmla="*/ 45 w 571"/>
                      <a:gd name="T15" fmla="*/ 337 h 510"/>
                      <a:gd name="T16" fmla="*/ 78 w 571"/>
                      <a:gd name="T17" fmla="*/ 361 h 510"/>
                      <a:gd name="T18" fmla="*/ 43 w 571"/>
                      <a:gd name="T19" fmla="*/ 340 h 510"/>
                      <a:gd name="T20" fmla="*/ 29 w 571"/>
                      <a:gd name="T21" fmla="*/ 338 h 510"/>
                      <a:gd name="T22" fmla="*/ 10 w 571"/>
                      <a:gd name="T23" fmla="*/ 345 h 510"/>
                      <a:gd name="T24" fmla="*/ 3 w 571"/>
                      <a:gd name="T25" fmla="*/ 357 h 510"/>
                      <a:gd name="T26" fmla="*/ 0 w 571"/>
                      <a:gd name="T27" fmla="*/ 373 h 510"/>
                      <a:gd name="T28" fmla="*/ 5 w 571"/>
                      <a:gd name="T29" fmla="*/ 387 h 510"/>
                      <a:gd name="T30" fmla="*/ 15 w 571"/>
                      <a:gd name="T31" fmla="*/ 404 h 510"/>
                      <a:gd name="T32" fmla="*/ 60 w 571"/>
                      <a:gd name="T33" fmla="*/ 437 h 510"/>
                      <a:gd name="T34" fmla="*/ 128 w 571"/>
                      <a:gd name="T35" fmla="*/ 463 h 510"/>
                      <a:gd name="T36" fmla="*/ 158 w 571"/>
                      <a:gd name="T37" fmla="*/ 474 h 510"/>
                      <a:gd name="T38" fmla="*/ 191 w 571"/>
                      <a:gd name="T39" fmla="*/ 479 h 510"/>
                      <a:gd name="T40" fmla="*/ 218 w 571"/>
                      <a:gd name="T41" fmla="*/ 479 h 510"/>
                      <a:gd name="T42" fmla="*/ 248 w 571"/>
                      <a:gd name="T43" fmla="*/ 488 h 510"/>
                      <a:gd name="T44" fmla="*/ 284 w 571"/>
                      <a:gd name="T45" fmla="*/ 500 h 510"/>
                      <a:gd name="T46" fmla="*/ 366 w 571"/>
                      <a:gd name="T47" fmla="*/ 510 h 510"/>
                      <a:gd name="T48" fmla="*/ 463 w 571"/>
                      <a:gd name="T49" fmla="*/ 489 h 510"/>
                      <a:gd name="T50" fmla="*/ 527 w 571"/>
                      <a:gd name="T51" fmla="*/ 489 h 510"/>
                      <a:gd name="T52" fmla="*/ 543 w 571"/>
                      <a:gd name="T53" fmla="*/ 484 h 510"/>
                      <a:gd name="T54" fmla="*/ 559 w 571"/>
                      <a:gd name="T55" fmla="*/ 469 h 510"/>
                      <a:gd name="T56" fmla="*/ 564 w 571"/>
                      <a:gd name="T57" fmla="*/ 448 h 510"/>
                      <a:gd name="T58" fmla="*/ 571 w 571"/>
                      <a:gd name="T59" fmla="*/ 364 h 510"/>
                      <a:gd name="T60" fmla="*/ 571 w 571"/>
                      <a:gd name="T61" fmla="*/ 297 h 510"/>
                      <a:gd name="T62" fmla="*/ 567 w 571"/>
                      <a:gd name="T63" fmla="*/ 262 h 510"/>
                      <a:gd name="T64" fmla="*/ 564 w 571"/>
                      <a:gd name="T65" fmla="*/ 239 h 510"/>
                      <a:gd name="T66" fmla="*/ 559 w 571"/>
                      <a:gd name="T67" fmla="*/ 215 h 510"/>
                      <a:gd name="T68" fmla="*/ 553 w 571"/>
                      <a:gd name="T69" fmla="*/ 191 h 510"/>
                      <a:gd name="T70" fmla="*/ 522 w 571"/>
                      <a:gd name="T71" fmla="*/ 99 h 510"/>
                      <a:gd name="T72" fmla="*/ 489 w 571"/>
                      <a:gd name="T73" fmla="*/ 0 h 510"/>
                      <a:gd name="T74" fmla="*/ 88 w 571"/>
                      <a:gd name="T75" fmla="*/ 64 h 5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571" h="510">
                        <a:moveTo>
                          <a:pt x="88" y="64"/>
                        </a:moveTo>
                        <a:lnTo>
                          <a:pt x="50" y="130"/>
                        </a:lnTo>
                        <a:lnTo>
                          <a:pt x="38" y="156"/>
                        </a:lnTo>
                        <a:lnTo>
                          <a:pt x="31" y="184"/>
                        </a:lnTo>
                        <a:lnTo>
                          <a:pt x="24" y="225"/>
                        </a:lnTo>
                        <a:lnTo>
                          <a:pt x="24" y="264"/>
                        </a:lnTo>
                        <a:lnTo>
                          <a:pt x="29" y="302"/>
                        </a:lnTo>
                        <a:lnTo>
                          <a:pt x="45" y="337"/>
                        </a:lnTo>
                        <a:lnTo>
                          <a:pt x="78" y="361"/>
                        </a:lnTo>
                        <a:lnTo>
                          <a:pt x="43" y="340"/>
                        </a:lnTo>
                        <a:lnTo>
                          <a:pt x="29" y="338"/>
                        </a:lnTo>
                        <a:lnTo>
                          <a:pt x="10" y="345"/>
                        </a:lnTo>
                        <a:lnTo>
                          <a:pt x="3" y="357"/>
                        </a:lnTo>
                        <a:lnTo>
                          <a:pt x="0" y="373"/>
                        </a:lnTo>
                        <a:lnTo>
                          <a:pt x="5" y="387"/>
                        </a:lnTo>
                        <a:lnTo>
                          <a:pt x="15" y="404"/>
                        </a:lnTo>
                        <a:lnTo>
                          <a:pt x="60" y="437"/>
                        </a:lnTo>
                        <a:lnTo>
                          <a:pt x="128" y="463"/>
                        </a:lnTo>
                        <a:lnTo>
                          <a:pt x="158" y="474"/>
                        </a:lnTo>
                        <a:lnTo>
                          <a:pt x="191" y="479"/>
                        </a:lnTo>
                        <a:lnTo>
                          <a:pt x="218" y="479"/>
                        </a:lnTo>
                        <a:lnTo>
                          <a:pt x="248" y="488"/>
                        </a:lnTo>
                        <a:lnTo>
                          <a:pt x="284" y="500"/>
                        </a:lnTo>
                        <a:lnTo>
                          <a:pt x="366" y="510"/>
                        </a:lnTo>
                        <a:lnTo>
                          <a:pt x="463" y="489"/>
                        </a:lnTo>
                        <a:lnTo>
                          <a:pt x="527" y="489"/>
                        </a:lnTo>
                        <a:lnTo>
                          <a:pt x="543" y="484"/>
                        </a:lnTo>
                        <a:lnTo>
                          <a:pt x="559" y="469"/>
                        </a:lnTo>
                        <a:lnTo>
                          <a:pt x="564" y="448"/>
                        </a:lnTo>
                        <a:lnTo>
                          <a:pt x="571" y="364"/>
                        </a:lnTo>
                        <a:lnTo>
                          <a:pt x="571" y="297"/>
                        </a:lnTo>
                        <a:lnTo>
                          <a:pt x="567" y="262"/>
                        </a:lnTo>
                        <a:lnTo>
                          <a:pt x="564" y="239"/>
                        </a:lnTo>
                        <a:lnTo>
                          <a:pt x="559" y="215"/>
                        </a:lnTo>
                        <a:lnTo>
                          <a:pt x="553" y="191"/>
                        </a:lnTo>
                        <a:lnTo>
                          <a:pt x="522" y="99"/>
                        </a:lnTo>
                        <a:lnTo>
                          <a:pt x="489" y="0"/>
                        </a:lnTo>
                        <a:lnTo>
                          <a:pt x="88" y="6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53" name="Arc 9"/>
                  <p:cNvSpPr>
                    <a:spLocks/>
                  </p:cNvSpPr>
                  <p:nvPr/>
                </p:nvSpPr>
                <p:spPr bwMode="auto">
                  <a:xfrm>
                    <a:off x="1945" y="2885"/>
                    <a:ext cx="7" cy="17"/>
                  </a:xfrm>
                  <a:custGeom>
                    <a:avLst/>
                    <a:gdLst>
                      <a:gd name="G0" fmla="+- 21584 0 0"/>
                      <a:gd name="G1" fmla="+- 21468 0 0"/>
                      <a:gd name="G2" fmla="+- 21600 0 0"/>
                      <a:gd name="T0" fmla="*/ 0 w 21584"/>
                      <a:gd name="T1" fmla="*/ 20627 h 21468"/>
                      <a:gd name="T2" fmla="*/ 19199 w 21584"/>
                      <a:gd name="T3" fmla="*/ 0 h 21468"/>
                      <a:gd name="T4" fmla="*/ 21584 w 21584"/>
                      <a:gd name="T5" fmla="*/ 21468 h 214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584" h="21468" fill="none" extrusionOk="0">
                        <a:moveTo>
                          <a:pt x="0" y="20627"/>
                        </a:moveTo>
                        <a:cubicBezTo>
                          <a:pt x="416" y="9948"/>
                          <a:pt x="8578" y="1180"/>
                          <a:pt x="19199" y="0"/>
                        </a:cubicBezTo>
                      </a:path>
                      <a:path w="21584" h="21468" stroke="0" extrusionOk="0">
                        <a:moveTo>
                          <a:pt x="0" y="20627"/>
                        </a:moveTo>
                        <a:cubicBezTo>
                          <a:pt x="416" y="9948"/>
                          <a:pt x="8578" y="1180"/>
                          <a:pt x="19199" y="0"/>
                        </a:cubicBezTo>
                        <a:lnTo>
                          <a:pt x="21584" y="21468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7354" name="Rectangle 10"/>
                <p:cNvSpPr>
                  <a:spLocks noChangeArrowheads="1"/>
                </p:cNvSpPr>
                <p:nvPr/>
              </p:nvSpPr>
              <p:spPr bwMode="auto">
                <a:xfrm>
                  <a:off x="1958" y="2738"/>
                  <a:ext cx="239" cy="45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55" name="Freeform 11"/>
                <p:cNvSpPr>
                  <a:spLocks/>
                </p:cNvSpPr>
                <p:nvPr/>
              </p:nvSpPr>
              <p:spPr bwMode="auto">
                <a:xfrm>
                  <a:off x="1937" y="2055"/>
                  <a:ext cx="283" cy="704"/>
                </a:xfrm>
                <a:custGeom>
                  <a:avLst/>
                  <a:gdLst>
                    <a:gd name="T0" fmla="*/ 26 w 566"/>
                    <a:gd name="T1" fmla="*/ 484 h 1408"/>
                    <a:gd name="T2" fmla="*/ 15 w 566"/>
                    <a:gd name="T3" fmla="*/ 903 h 1408"/>
                    <a:gd name="T4" fmla="*/ 0 w 566"/>
                    <a:gd name="T5" fmla="*/ 1408 h 1408"/>
                    <a:gd name="T6" fmla="*/ 543 w 566"/>
                    <a:gd name="T7" fmla="*/ 1403 h 1408"/>
                    <a:gd name="T8" fmla="*/ 548 w 566"/>
                    <a:gd name="T9" fmla="*/ 873 h 1408"/>
                    <a:gd name="T10" fmla="*/ 547 w 566"/>
                    <a:gd name="T11" fmla="*/ 599 h 1408"/>
                    <a:gd name="T12" fmla="*/ 566 w 566"/>
                    <a:gd name="T13" fmla="*/ 314 h 1408"/>
                    <a:gd name="T14" fmla="*/ 560 w 566"/>
                    <a:gd name="T15" fmla="*/ 247 h 1408"/>
                    <a:gd name="T16" fmla="*/ 555 w 566"/>
                    <a:gd name="T17" fmla="*/ 200 h 1408"/>
                    <a:gd name="T18" fmla="*/ 545 w 566"/>
                    <a:gd name="T19" fmla="*/ 151 h 1408"/>
                    <a:gd name="T20" fmla="*/ 534 w 566"/>
                    <a:gd name="T21" fmla="*/ 120 h 1408"/>
                    <a:gd name="T22" fmla="*/ 515 w 566"/>
                    <a:gd name="T23" fmla="*/ 85 h 1408"/>
                    <a:gd name="T24" fmla="*/ 496 w 566"/>
                    <a:gd name="T25" fmla="*/ 62 h 1408"/>
                    <a:gd name="T26" fmla="*/ 463 w 566"/>
                    <a:gd name="T27" fmla="*/ 40 h 1408"/>
                    <a:gd name="T28" fmla="*/ 423 w 566"/>
                    <a:gd name="T29" fmla="*/ 19 h 1408"/>
                    <a:gd name="T30" fmla="*/ 380 w 566"/>
                    <a:gd name="T31" fmla="*/ 7 h 1408"/>
                    <a:gd name="T32" fmla="*/ 331 w 566"/>
                    <a:gd name="T33" fmla="*/ 2 h 1408"/>
                    <a:gd name="T34" fmla="*/ 291 w 566"/>
                    <a:gd name="T35" fmla="*/ 0 h 1408"/>
                    <a:gd name="T36" fmla="*/ 243 w 566"/>
                    <a:gd name="T37" fmla="*/ 9 h 1408"/>
                    <a:gd name="T38" fmla="*/ 196 w 566"/>
                    <a:gd name="T39" fmla="*/ 24 h 1408"/>
                    <a:gd name="T40" fmla="*/ 168 w 566"/>
                    <a:gd name="T41" fmla="*/ 42 h 1408"/>
                    <a:gd name="T42" fmla="*/ 135 w 566"/>
                    <a:gd name="T43" fmla="*/ 66 h 1408"/>
                    <a:gd name="T44" fmla="*/ 111 w 566"/>
                    <a:gd name="T45" fmla="*/ 95 h 1408"/>
                    <a:gd name="T46" fmla="*/ 85 w 566"/>
                    <a:gd name="T47" fmla="*/ 139 h 1408"/>
                    <a:gd name="T48" fmla="*/ 66 w 566"/>
                    <a:gd name="T49" fmla="*/ 187 h 1408"/>
                    <a:gd name="T50" fmla="*/ 48 w 566"/>
                    <a:gd name="T51" fmla="*/ 267 h 1408"/>
                    <a:gd name="T52" fmla="*/ 26 w 566"/>
                    <a:gd name="T53" fmla="*/ 484 h 1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66" h="1408">
                      <a:moveTo>
                        <a:pt x="26" y="484"/>
                      </a:moveTo>
                      <a:lnTo>
                        <a:pt x="15" y="903"/>
                      </a:lnTo>
                      <a:lnTo>
                        <a:pt x="0" y="1408"/>
                      </a:lnTo>
                      <a:lnTo>
                        <a:pt x="543" y="1403"/>
                      </a:lnTo>
                      <a:lnTo>
                        <a:pt x="548" y="873"/>
                      </a:lnTo>
                      <a:lnTo>
                        <a:pt x="547" y="599"/>
                      </a:lnTo>
                      <a:lnTo>
                        <a:pt x="566" y="314"/>
                      </a:lnTo>
                      <a:lnTo>
                        <a:pt x="560" y="247"/>
                      </a:lnTo>
                      <a:lnTo>
                        <a:pt x="555" y="200"/>
                      </a:lnTo>
                      <a:lnTo>
                        <a:pt x="545" y="151"/>
                      </a:lnTo>
                      <a:lnTo>
                        <a:pt x="534" y="120"/>
                      </a:lnTo>
                      <a:lnTo>
                        <a:pt x="515" y="85"/>
                      </a:lnTo>
                      <a:lnTo>
                        <a:pt x="496" y="62"/>
                      </a:lnTo>
                      <a:lnTo>
                        <a:pt x="463" y="40"/>
                      </a:lnTo>
                      <a:lnTo>
                        <a:pt x="423" y="19"/>
                      </a:lnTo>
                      <a:lnTo>
                        <a:pt x="380" y="7"/>
                      </a:lnTo>
                      <a:lnTo>
                        <a:pt x="331" y="2"/>
                      </a:lnTo>
                      <a:lnTo>
                        <a:pt x="291" y="0"/>
                      </a:lnTo>
                      <a:lnTo>
                        <a:pt x="243" y="9"/>
                      </a:lnTo>
                      <a:lnTo>
                        <a:pt x="196" y="24"/>
                      </a:lnTo>
                      <a:lnTo>
                        <a:pt x="168" y="42"/>
                      </a:lnTo>
                      <a:lnTo>
                        <a:pt x="135" y="66"/>
                      </a:lnTo>
                      <a:lnTo>
                        <a:pt x="111" y="95"/>
                      </a:lnTo>
                      <a:lnTo>
                        <a:pt x="85" y="139"/>
                      </a:lnTo>
                      <a:lnTo>
                        <a:pt x="66" y="187"/>
                      </a:lnTo>
                      <a:lnTo>
                        <a:pt x="48" y="267"/>
                      </a:lnTo>
                      <a:lnTo>
                        <a:pt x="26" y="48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356" name="Group 12"/>
              <p:cNvGrpSpPr>
                <a:grpSpLocks/>
              </p:cNvGrpSpPr>
              <p:nvPr/>
            </p:nvGrpSpPr>
            <p:grpSpPr bwMode="auto">
              <a:xfrm flipH="1">
                <a:off x="2697" y="3650"/>
                <a:ext cx="461" cy="80"/>
                <a:chOff x="1503" y="3399"/>
                <a:chExt cx="719" cy="138"/>
              </a:xfrm>
            </p:grpSpPr>
            <p:sp>
              <p:nvSpPr>
                <p:cNvPr id="57357" name="Freeform 13"/>
                <p:cNvSpPr>
                  <a:spLocks/>
                </p:cNvSpPr>
                <p:nvPr/>
              </p:nvSpPr>
              <p:spPr bwMode="auto">
                <a:xfrm>
                  <a:off x="1766" y="3399"/>
                  <a:ext cx="456" cy="115"/>
                </a:xfrm>
                <a:custGeom>
                  <a:avLst/>
                  <a:gdLst>
                    <a:gd name="T0" fmla="*/ 0 w 913"/>
                    <a:gd name="T1" fmla="*/ 42 h 229"/>
                    <a:gd name="T2" fmla="*/ 0 w 913"/>
                    <a:gd name="T3" fmla="*/ 179 h 229"/>
                    <a:gd name="T4" fmla="*/ 245 w 913"/>
                    <a:gd name="T5" fmla="*/ 179 h 229"/>
                    <a:gd name="T6" fmla="*/ 252 w 913"/>
                    <a:gd name="T7" fmla="*/ 151 h 229"/>
                    <a:gd name="T8" fmla="*/ 300 w 913"/>
                    <a:gd name="T9" fmla="*/ 179 h 229"/>
                    <a:gd name="T10" fmla="*/ 391 w 913"/>
                    <a:gd name="T11" fmla="*/ 203 h 229"/>
                    <a:gd name="T12" fmla="*/ 503 w 913"/>
                    <a:gd name="T13" fmla="*/ 224 h 229"/>
                    <a:gd name="T14" fmla="*/ 597 w 913"/>
                    <a:gd name="T15" fmla="*/ 229 h 229"/>
                    <a:gd name="T16" fmla="*/ 686 w 913"/>
                    <a:gd name="T17" fmla="*/ 224 h 229"/>
                    <a:gd name="T18" fmla="*/ 816 w 913"/>
                    <a:gd name="T19" fmla="*/ 214 h 229"/>
                    <a:gd name="T20" fmla="*/ 863 w 913"/>
                    <a:gd name="T21" fmla="*/ 208 h 229"/>
                    <a:gd name="T22" fmla="*/ 913 w 913"/>
                    <a:gd name="T23" fmla="*/ 194 h 229"/>
                    <a:gd name="T24" fmla="*/ 913 w 913"/>
                    <a:gd name="T25" fmla="*/ 158 h 229"/>
                    <a:gd name="T26" fmla="*/ 908 w 913"/>
                    <a:gd name="T27" fmla="*/ 141 h 229"/>
                    <a:gd name="T28" fmla="*/ 892 w 913"/>
                    <a:gd name="T29" fmla="*/ 120 h 229"/>
                    <a:gd name="T30" fmla="*/ 873 w 913"/>
                    <a:gd name="T31" fmla="*/ 106 h 229"/>
                    <a:gd name="T32" fmla="*/ 847 w 913"/>
                    <a:gd name="T33" fmla="*/ 92 h 229"/>
                    <a:gd name="T34" fmla="*/ 802 w 913"/>
                    <a:gd name="T35" fmla="*/ 71 h 229"/>
                    <a:gd name="T36" fmla="*/ 755 w 913"/>
                    <a:gd name="T37" fmla="*/ 54 h 229"/>
                    <a:gd name="T38" fmla="*/ 705 w 913"/>
                    <a:gd name="T39" fmla="*/ 38 h 229"/>
                    <a:gd name="T40" fmla="*/ 651 w 913"/>
                    <a:gd name="T41" fmla="*/ 26 h 229"/>
                    <a:gd name="T42" fmla="*/ 469 w 913"/>
                    <a:gd name="T43" fmla="*/ 0 h 229"/>
                    <a:gd name="T44" fmla="*/ 0 w 913"/>
                    <a:gd name="T45" fmla="*/ 42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13" h="229">
                      <a:moveTo>
                        <a:pt x="0" y="42"/>
                      </a:moveTo>
                      <a:lnTo>
                        <a:pt x="0" y="179"/>
                      </a:lnTo>
                      <a:lnTo>
                        <a:pt x="245" y="179"/>
                      </a:lnTo>
                      <a:lnTo>
                        <a:pt x="252" y="151"/>
                      </a:lnTo>
                      <a:lnTo>
                        <a:pt x="300" y="179"/>
                      </a:lnTo>
                      <a:lnTo>
                        <a:pt x="391" y="203"/>
                      </a:lnTo>
                      <a:lnTo>
                        <a:pt x="503" y="224"/>
                      </a:lnTo>
                      <a:lnTo>
                        <a:pt x="597" y="229"/>
                      </a:lnTo>
                      <a:lnTo>
                        <a:pt x="686" y="224"/>
                      </a:lnTo>
                      <a:lnTo>
                        <a:pt x="816" y="214"/>
                      </a:lnTo>
                      <a:lnTo>
                        <a:pt x="863" y="208"/>
                      </a:lnTo>
                      <a:lnTo>
                        <a:pt x="913" y="194"/>
                      </a:lnTo>
                      <a:lnTo>
                        <a:pt x="913" y="158"/>
                      </a:lnTo>
                      <a:lnTo>
                        <a:pt x="908" y="141"/>
                      </a:lnTo>
                      <a:lnTo>
                        <a:pt x="892" y="120"/>
                      </a:lnTo>
                      <a:lnTo>
                        <a:pt x="873" y="106"/>
                      </a:lnTo>
                      <a:lnTo>
                        <a:pt x="847" y="92"/>
                      </a:lnTo>
                      <a:lnTo>
                        <a:pt x="802" y="71"/>
                      </a:lnTo>
                      <a:lnTo>
                        <a:pt x="755" y="54"/>
                      </a:lnTo>
                      <a:lnTo>
                        <a:pt x="705" y="38"/>
                      </a:lnTo>
                      <a:lnTo>
                        <a:pt x="651" y="26"/>
                      </a:lnTo>
                      <a:lnTo>
                        <a:pt x="469" y="0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201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58" name="Freeform 14"/>
                <p:cNvSpPr>
                  <a:spLocks/>
                </p:cNvSpPr>
                <p:nvPr/>
              </p:nvSpPr>
              <p:spPr bwMode="auto">
                <a:xfrm>
                  <a:off x="1503" y="3426"/>
                  <a:ext cx="456" cy="111"/>
                </a:xfrm>
                <a:custGeom>
                  <a:avLst/>
                  <a:gdLst>
                    <a:gd name="T0" fmla="*/ 0 w 913"/>
                    <a:gd name="T1" fmla="*/ 43 h 222"/>
                    <a:gd name="T2" fmla="*/ 0 w 913"/>
                    <a:gd name="T3" fmla="*/ 179 h 222"/>
                    <a:gd name="T4" fmla="*/ 243 w 913"/>
                    <a:gd name="T5" fmla="*/ 179 h 222"/>
                    <a:gd name="T6" fmla="*/ 248 w 913"/>
                    <a:gd name="T7" fmla="*/ 151 h 222"/>
                    <a:gd name="T8" fmla="*/ 299 w 913"/>
                    <a:gd name="T9" fmla="*/ 179 h 222"/>
                    <a:gd name="T10" fmla="*/ 406 w 913"/>
                    <a:gd name="T11" fmla="*/ 196 h 222"/>
                    <a:gd name="T12" fmla="*/ 537 w 913"/>
                    <a:gd name="T13" fmla="*/ 212 h 222"/>
                    <a:gd name="T14" fmla="*/ 677 w 913"/>
                    <a:gd name="T15" fmla="*/ 222 h 222"/>
                    <a:gd name="T16" fmla="*/ 802 w 913"/>
                    <a:gd name="T17" fmla="*/ 222 h 222"/>
                    <a:gd name="T18" fmla="*/ 865 w 913"/>
                    <a:gd name="T19" fmla="*/ 206 h 222"/>
                    <a:gd name="T20" fmla="*/ 913 w 913"/>
                    <a:gd name="T21" fmla="*/ 194 h 222"/>
                    <a:gd name="T22" fmla="*/ 913 w 913"/>
                    <a:gd name="T23" fmla="*/ 160 h 222"/>
                    <a:gd name="T24" fmla="*/ 908 w 913"/>
                    <a:gd name="T25" fmla="*/ 140 h 222"/>
                    <a:gd name="T26" fmla="*/ 892 w 913"/>
                    <a:gd name="T27" fmla="*/ 121 h 222"/>
                    <a:gd name="T28" fmla="*/ 873 w 913"/>
                    <a:gd name="T29" fmla="*/ 106 h 222"/>
                    <a:gd name="T30" fmla="*/ 847 w 913"/>
                    <a:gd name="T31" fmla="*/ 92 h 222"/>
                    <a:gd name="T32" fmla="*/ 802 w 913"/>
                    <a:gd name="T33" fmla="*/ 71 h 222"/>
                    <a:gd name="T34" fmla="*/ 755 w 913"/>
                    <a:gd name="T35" fmla="*/ 54 h 222"/>
                    <a:gd name="T36" fmla="*/ 705 w 913"/>
                    <a:gd name="T37" fmla="*/ 40 h 222"/>
                    <a:gd name="T38" fmla="*/ 651 w 913"/>
                    <a:gd name="T39" fmla="*/ 26 h 222"/>
                    <a:gd name="T40" fmla="*/ 467 w 913"/>
                    <a:gd name="T41" fmla="*/ 0 h 222"/>
                    <a:gd name="T42" fmla="*/ 0 w 913"/>
                    <a:gd name="T43" fmla="*/ 43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3" h="222">
                      <a:moveTo>
                        <a:pt x="0" y="43"/>
                      </a:moveTo>
                      <a:lnTo>
                        <a:pt x="0" y="179"/>
                      </a:lnTo>
                      <a:lnTo>
                        <a:pt x="243" y="179"/>
                      </a:lnTo>
                      <a:lnTo>
                        <a:pt x="248" y="151"/>
                      </a:lnTo>
                      <a:lnTo>
                        <a:pt x="299" y="179"/>
                      </a:lnTo>
                      <a:lnTo>
                        <a:pt x="406" y="196"/>
                      </a:lnTo>
                      <a:lnTo>
                        <a:pt x="537" y="212"/>
                      </a:lnTo>
                      <a:lnTo>
                        <a:pt x="677" y="222"/>
                      </a:lnTo>
                      <a:lnTo>
                        <a:pt x="802" y="222"/>
                      </a:lnTo>
                      <a:lnTo>
                        <a:pt x="865" y="206"/>
                      </a:lnTo>
                      <a:lnTo>
                        <a:pt x="913" y="194"/>
                      </a:lnTo>
                      <a:lnTo>
                        <a:pt x="913" y="160"/>
                      </a:lnTo>
                      <a:lnTo>
                        <a:pt x="908" y="140"/>
                      </a:lnTo>
                      <a:lnTo>
                        <a:pt x="892" y="121"/>
                      </a:lnTo>
                      <a:lnTo>
                        <a:pt x="873" y="106"/>
                      </a:lnTo>
                      <a:lnTo>
                        <a:pt x="847" y="92"/>
                      </a:lnTo>
                      <a:lnTo>
                        <a:pt x="802" y="71"/>
                      </a:lnTo>
                      <a:lnTo>
                        <a:pt x="755" y="54"/>
                      </a:lnTo>
                      <a:lnTo>
                        <a:pt x="705" y="40"/>
                      </a:lnTo>
                      <a:lnTo>
                        <a:pt x="651" y="26"/>
                      </a:lnTo>
                      <a:lnTo>
                        <a:pt x="467" y="0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rgbClr val="201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7359" name="Freeform 15"/>
              <p:cNvSpPr>
                <a:spLocks/>
              </p:cNvSpPr>
              <p:nvPr/>
            </p:nvSpPr>
            <p:spPr bwMode="auto">
              <a:xfrm flipH="1">
                <a:off x="2770" y="3253"/>
                <a:ext cx="273" cy="407"/>
              </a:xfrm>
              <a:custGeom>
                <a:avLst/>
                <a:gdLst>
                  <a:gd name="T0" fmla="*/ 583 w 852"/>
                  <a:gd name="T1" fmla="*/ 0 h 1411"/>
                  <a:gd name="T2" fmla="*/ 809 w 852"/>
                  <a:gd name="T3" fmla="*/ 555 h 1411"/>
                  <a:gd name="T4" fmla="*/ 826 w 852"/>
                  <a:gd name="T5" fmla="*/ 597 h 1411"/>
                  <a:gd name="T6" fmla="*/ 842 w 852"/>
                  <a:gd name="T7" fmla="*/ 646 h 1411"/>
                  <a:gd name="T8" fmla="*/ 852 w 852"/>
                  <a:gd name="T9" fmla="*/ 717 h 1411"/>
                  <a:gd name="T10" fmla="*/ 842 w 852"/>
                  <a:gd name="T11" fmla="*/ 781 h 1411"/>
                  <a:gd name="T12" fmla="*/ 765 w 852"/>
                  <a:gd name="T13" fmla="*/ 1010 h 1411"/>
                  <a:gd name="T14" fmla="*/ 737 w 852"/>
                  <a:gd name="T15" fmla="*/ 1081 h 1411"/>
                  <a:gd name="T16" fmla="*/ 722 w 852"/>
                  <a:gd name="T17" fmla="*/ 1153 h 1411"/>
                  <a:gd name="T18" fmla="*/ 755 w 852"/>
                  <a:gd name="T19" fmla="*/ 1196 h 1411"/>
                  <a:gd name="T20" fmla="*/ 760 w 852"/>
                  <a:gd name="T21" fmla="*/ 1229 h 1411"/>
                  <a:gd name="T22" fmla="*/ 727 w 852"/>
                  <a:gd name="T23" fmla="*/ 1260 h 1411"/>
                  <a:gd name="T24" fmla="*/ 689 w 852"/>
                  <a:gd name="T25" fmla="*/ 1304 h 1411"/>
                  <a:gd name="T26" fmla="*/ 727 w 852"/>
                  <a:gd name="T27" fmla="*/ 1342 h 1411"/>
                  <a:gd name="T28" fmla="*/ 765 w 852"/>
                  <a:gd name="T29" fmla="*/ 1411 h 1411"/>
                  <a:gd name="T30" fmla="*/ 158 w 852"/>
                  <a:gd name="T31" fmla="*/ 1401 h 1411"/>
                  <a:gd name="T32" fmla="*/ 130 w 852"/>
                  <a:gd name="T33" fmla="*/ 1250 h 1411"/>
                  <a:gd name="T34" fmla="*/ 152 w 852"/>
                  <a:gd name="T35" fmla="*/ 1120 h 1411"/>
                  <a:gd name="T36" fmla="*/ 206 w 852"/>
                  <a:gd name="T37" fmla="*/ 1000 h 1411"/>
                  <a:gd name="T38" fmla="*/ 239 w 852"/>
                  <a:gd name="T39" fmla="*/ 934 h 1411"/>
                  <a:gd name="T40" fmla="*/ 387 w 852"/>
                  <a:gd name="T41" fmla="*/ 738 h 1411"/>
                  <a:gd name="T42" fmla="*/ 343 w 852"/>
                  <a:gd name="T43" fmla="*/ 640 h 1411"/>
                  <a:gd name="T44" fmla="*/ 0 w 852"/>
                  <a:gd name="T45" fmla="*/ 15 h 1411"/>
                  <a:gd name="T46" fmla="*/ 583 w 852"/>
                  <a:gd name="T47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52" h="1411">
                    <a:moveTo>
                      <a:pt x="583" y="0"/>
                    </a:moveTo>
                    <a:lnTo>
                      <a:pt x="809" y="555"/>
                    </a:lnTo>
                    <a:lnTo>
                      <a:pt x="826" y="597"/>
                    </a:lnTo>
                    <a:lnTo>
                      <a:pt x="842" y="646"/>
                    </a:lnTo>
                    <a:lnTo>
                      <a:pt x="852" y="717"/>
                    </a:lnTo>
                    <a:lnTo>
                      <a:pt x="842" y="781"/>
                    </a:lnTo>
                    <a:lnTo>
                      <a:pt x="765" y="1010"/>
                    </a:lnTo>
                    <a:lnTo>
                      <a:pt x="737" y="1081"/>
                    </a:lnTo>
                    <a:lnTo>
                      <a:pt x="722" y="1153"/>
                    </a:lnTo>
                    <a:lnTo>
                      <a:pt x="755" y="1196"/>
                    </a:lnTo>
                    <a:lnTo>
                      <a:pt x="760" y="1229"/>
                    </a:lnTo>
                    <a:lnTo>
                      <a:pt x="727" y="1260"/>
                    </a:lnTo>
                    <a:lnTo>
                      <a:pt x="689" y="1304"/>
                    </a:lnTo>
                    <a:lnTo>
                      <a:pt x="727" y="1342"/>
                    </a:lnTo>
                    <a:lnTo>
                      <a:pt x="765" y="1411"/>
                    </a:lnTo>
                    <a:lnTo>
                      <a:pt x="158" y="1401"/>
                    </a:lnTo>
                    <a:lnTo>
                      <a:pt x="130" y="1250"/>
                    </a:lnTo>
                    <a:lnTo>
                      <a:pt x="152" y="1120"/>
                    </a:lnTo>
                    <a:lnTo>
                      <a:pt x="206" y="1000"/>
                    </a:lnTo>
                    <a:lnTo>
                      <a:pt x="239" y="934"/>
                    </a:lnTo>
                    <a:lnTo>
                      <a:pt x="387" y="738"/>
                    </a:lnTo>
                    <a:lnTo>
                      <a:pt x="343" y="640"/>
                    </a:lnTo>
                    <a:lnTo>
                      <a:pt x="0" y="15"/>
                    </a:lnTo>
                    <a:lnTo>
                      <a:pt x="583" y="0"/>
                    </a:lnTo>
                    <a:close/>
                  </a:path>
                </a:pathLst>
              </a:custGeom>
              <a:solidFill>
                <a:srgbClr val="603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0" name="Freeform 16"/>
              <p:cNvSpPr>
                <a:spLocks/>
              </p:cNvSpPr>
              <p:nvPr/>
            </p:nvSpPr>
            <p:spPr bwMode="auto">
              <a:xfrm flipH="1">
                <a:off x="2875" y="3231"/>
                <a:ext cx="316" cy="452"/>
              </a:xfrm>
              <a:custGeom>
                <a:avLst/>
                <a:gdLst>
                  <a:gd name="T0" fmla="*/ 0 w 982"/>
                  <a:gd name="T1" fmla="*/ 54 h 1565"/>
                  <a:gd name="T2" fmla="*/ 78 w 982"/>
                  <a:gd name="T3" fmla="*/ 322 h 1565"/>
                  <a:gd name="T4" fmla="*/ 99 w 982"/>
                  <a:gd name="T5" fmla="*/ 388 h 1565"/>
                  <a:gd name="T6" fmla="*/ 123 w 982"/>
                  <a:gd name="T7" fmla="*/ 445 h 1565"/>
                  <a:gd name="T8" fmla="*/ 147 w 982"/>
                  <a:gd name="T9" fmla="*/ 497 h 1565"/>
                  <a:gd name="T10" fmla="*/ 182 w 982"/>
                  <a:gd name="T11" fmla="*/ 561 h 1565"/>
                  <a:gd name="T12" fmla="*/ 210 w 982"/>
                  <a:gd name="T13" fmla="*/ 601 h 1565"/>
                  <a:gd name="T14" fmla="*/ 238 w 982"/>
                  <a:gd name="T15" fmla="*/ 638 h 1565"/>
                  <a:gd name="T16" fmla="*/ 291 w 982"/>
                  <a:gd name="T17" fmla="*/ 695 h 1565"/>
                  <a:gd name="T18" fmla="*/ 345 w 982"/>
                  <a:gd name="T19" fmla="*/ 756 h 1565"/>
                  <a:gd name="T20" fmla="*/ 389 w 982"/>
                  <a:gd name="T21" fmla="*/ 782 h 1565"/>
                  <a:gd name="T22" fmla="*/ 335 w 982"/>
                  <a:gd name="T23" fmla="*/ 815 h 1565"/>
                  <a:gd name="T24" fmla="*/ 378 w 982"/>
                  <a:gd name="T25" fmla="*/ 891 h 1565"/>
                  <a:gd name="T26" fmla="*/ 291 w 982"/>
                  <a:gd name="T27" fmla="*/ 1011 h 1565"/>
                  <a:gd name="T28" fmla="*/ 225 w 982"/>
                  <a:gd name="T29" fmla="*/ 1072 h 1565"/>
                  <a:gd name="T30" fmla="*/ 199 w 982"/>
                  <a:gd name="T31" fmla="*/ 1099 h 1565"/>
                  <a:gd name="T32" fmla="*/ 177 w 982"/>
                  <a:gd name="T33" fmla="*/ 1136 h 1565"/>
                  <a:gd name="T34" fmla="*/ 156 w 982"/>
                  <a:gd name="T35" fmla="*/ 1174 h 1565"/>
                  <a:gd name="T36" fmla="*/ 140 w 982"/>
                  <a:gd name="T37" fmla="*/ 1207 h 1565"/>
                  <a:gd name="T38" fmla="*/ 126 w 982"/>
                  <a:gd name="T39" fmla="*/ 1237 h 1565"/>
                  <a:gd name="T40" fmla="*/ 113 w 982"/>
                  <a:gd name="T41" fmla="*/ 1275 h 1565"/>
                  <a:gd name="T42" fmla="*/ 102 w 982"/>
                  <a:gd name="T43" fmla="*/ 1325 h 1565"/>
                  <a:gd name="T44" fmla="*/ 97 w 982"/>
                  <a:gd name="T45" fmla="*/ 1389 h 1565"/>
                  <a:gd name="T46" fmla="*/ 97 w 982"/>
                  <a:gd name="T47" fmla="*/ 1455 h 1565"/>
                  <a:gd name="T48" fmla="*/ 100 w 982"/>
                  <a:gd name="T49" fmla="*/ 1565 h 1565"/>
                  <a:gd name="T50" fmla="*/ 750 w 982"/>
                  <a:gd name="T51" fmla="*/ 1535 h 1565"/>
                  <a:gd name="T52" fmla="*/ 713 w 982"/>
                  <a:gd name="T53" fmla="*/ 1495 h 1565"/>
                  <a:gd name="T54" fmla="*/ 706 w 982"/>
                  <a:gd name="T55" fmla="*/ 1464 h 1565"/>
                  <a:gd name="T56" fmla="*/ 703 w 982"/>
                  <a:gd name="T57" fmla="*/ 1442 h 1565"/>
                  <a:gd name="T58" fmla="*/ 727 w 982"/>
                  <a:gd name="T59" fmla="*/ 1349 h 1565"/>
                  <a:gd name="T60" fmla="*/ 661 w 982"/>
                  <a:gd name="T61" fmla="*/ 1343 h 1565"/>
                  <a:gd name="T62" fmla="*/ 737 w 982"/>
                  <a:gd name="T63" fmla="*/ 1284 h 1565"/>
                  <a:gd name="T64" fmla="*/ 954 w 982"/>
                  <a:gd name="T65" fmla="*/ 967 h 1565"/>
                  <a:gd name="T66" fmla="*/ 968 w 982"/>
                  <a:gd name="T67" fmla="*/ 936 h 1565"/>
                  <a:gd name="T68" fmla="*/ 977 w 982"/>
                  <a:gd name="T69" fmla="*/ 901 h 1565"/>
                  <a:gd name="T70" fmla="*/ 982 w 982"/>
                  <a:gd name="T71" fmla="*/ 865 h 1565"/>
                  <a:gd name="T72" fmla="*/ 982 w 982"/>
                  <a:gd name="T73" fmla="*/ 825 h 1565"/>
                  <a:gd name="T74" fmla="*/ 975 w 982"/>
                  <a:gd name="T75" fmla="*/ 790 h 1565"/>
                  <a:gd name="T76" fmla="*/ 967 w 982"/>
                  <a:gd name="T77" fmla="*/ 756 h 1565"/>
                  <a:gd name="T78" fmla="*/ 944 w 982"/>
                  <a:gd name="T79" fmla="*/ 705 h 1565"/>
                  <a:gd name="T80" fmla="*/ 835 w 982"/>
                  <a:gd name="T81" fmla="*/ 467 h 1565"/>
                  <a:gd name="T82" fmla="*/ 633 w 982"/>
                  <a:gd name="T83" fmla="*/ 0 h 1565"/>
                  <a:gd name="T84" fmla="*/ 0 w 982"/>
                  <a:gd name="T85" fmla="*/ 54 h 1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82" h="1565">
                    <a:moveTo>
                      <a:pt x="0" y="54"/>
                    </a:moveTo>
                    <a:lnTo>
                      <a:pt x="78" y="322"/>
                    </a:lnTo>
                    <a:lnTo>
                      <a:pt x="99" y="388"/>
                    </a:lnTo>
                    <a:lnTo>
                      <a:pt x="123" y="445"/>
                    </a:lnTo>
                    <a:lnTo>
                      <a:pt x="147" y="497"/>
                    </a:lnTo>
                    <a:lnTo>
                      <a:pt x="182" y="561"/>
                    </a:lnTo>
                    <a:lnTo>
                      <a:pt x="210" y="601"/>
                    </a:lnTo>
                    <a:lnTo>
                      <a:pt x="238" y="638"/>
                    </a:lnTo>
                    <a:lnTo>
                      <a:pt x="291" y="695"/>
                    </a:lnTo>
                    <a:lnTo>
                      <a:pt x="345" y="756"/>
                    </a:lnTo>
                    <a:lnTo>
                      <a:pt x="389" y="782"/>
                    </a:lnTo>
                    <a:lnTo>
                      <a:pt x="335" y="815"/>
                    </a:lnTo>
                    <a:lnTo>
                      <a:pt x="378" y="891"/>
                    </a:lnTo>
                    <a:lnTo>
                      <a:pt x="291" y="1011"/>
                    </a:lnTo>
                    <a:lnTo>
                      <a:pt x="225" y="1072"/>
                    </a:lnTo>
                    <a:lnTo>
                      <a:pt x="199" y="1099"/>
                    </a:lnTo>
                    <a:lnTo>
                      <a:pt x="177" y="1136"/>
                    </a:lnTo>
                    <a:lnTo>
                      <a:pt x="156" y="1174"/>
                    </a:lnTo>
                    <a:lnTo>
                      <a:pt x="140" y="1207"/>
                    </a:lnTo>
                    <a:lnTo>
                      <a:pt x="126" y="1237"/>
                    </a:lnTo>
                    <a:lnTo>
                      <a:pt x="113" y="1275"/>
                    </a:lnTo>
                    <a:lnTo>
                      <a:pt x="102" y="1325"/>
                    </a:lnTo>
                    <a:lnTo>
                      <a:pt x="97" y="1389"/>
                    </a:lnTo>
                    <a:lnTo>
                      <a:pt x="97" y="1455"/>
                    </a:lnTo>
                    <a:lnTo>
                      <a:pt x="100" y="1565"/>
                    </a:lnTo>
                    <a:lnTo>
                      <a:pt x="750" y="1535"/>
                    </a:lnTo>
                    <a:lnTo>
                      <a:pt x="713" y="1495"/>
                    </a:lnTo>
                    <a:lnTo>
                      <a:pt x="706" y="1464"/>
                    </a:lnTo>
                    <a:lnTo>
                      <a:pt x="703" y="1442"/>
                    </a:lnTo>
                    <a:lnTo>
                      <a:pt x="727" y="1349"/>
                    </a:lnTo>
                    <a:lnTo>
                      <a:pt x="661" y="1343"/>
                    </a:lnTo>
                    <a:lnTo>
                      <a:pt x="737" y="1284"/>
                    </a:lnTo>
                    <a:lnTo>
                      <a:pt x="954" y="967"/>
                    </a:lnTo>
                    <a:lnTo>
                      <a:pt x="968" y="936"/>
                    </a:lnTo>
                    <a:lnTo>
                      <a:pt x="977" y="901"/>
                    </a:lnTo>
                    <a:lnTo>
                      <a:pt x="982" y="865"/>
                    </a:lnTo>
                    <a:lnTo>
                      <a:pt x="982" y="825"/>
                    </a:lnTo>
                    <a:lnTo>
                      <a:pt x="975" y="790"/>
                    </a:lnTo>
                    <a:lnTo>
                      <a:pt x="967" y="756"/>
                    </a:lnTo>
                    <a:lnTo>
                      <a:pt x="944" y="705"/>
                    </a:lnTo>
                    <a:lnTo>
                      <a:pt x="835" y="467"/>
                    </a:lnTo>
                    <a:lnTo>
                      <a:pt x="633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603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1" name="Freeform 17"/>
              <p:cNvSpPr>
                <a:spLocks/>
              </p:cNvSpPr>
              <p:nvPr/>
            </p:nvSpPr>
            <p:spPr bwMode="auto">
              <a:xfrm flipH="1">
                <a:off x="2706" y="2887"/>
                <a:ext cx="114" cy="353"/>
              </a:xfrm>
              <a:custGeom>
                <a:avLst/>
                <a:gdLst>
                  <a:gd name="T0" fmla="*/ 255 w 357"/>
                  <a:gd name="T1" fmla="*/ 81 h 1222"/>
                  <a:gd name="T2" fmla="*/ 276 w 357"/>
                  <a:gd name="T3" fmla="*/ 113 h 1222"/>
                  <a:gd name="T4" fmla="*/ 300 w 357"/>
                  <a:gd name="T5" fmla="*/ 151 h 1222"/>
                  <a:gd name="T6" fmla="*/ 321 w 357"/>
                  <a:gd name="T7" fmla="*/ 196 h 1222"/>
                  <a:gd name="T8" fmla="*/ 338 w 357"/>
                  <a:gd name="T9" fmla="*/ 246 h 1222"/>
                  <a:gd name="T10" fmla="*/ 349 w 357"/>
                  <a:gd name="T11" fmla="*/ 295 h 1222"/>
                  <a:gd name="T12" fmla="*/ 354 w 357"/>
                  <a:gd name="T13" fmla="*/ 349 h 1222"/>
                  <a:gd name="T14" fmla="*/ 357 w 357"/>
                  <a:gd name="T15" fmla="*/ 403 h 1222"/>
                  <a:gd name="T16" fmla="*/ 354 w 357"/>
                  <a:gd name="T17" fmla="*/ 491 h 1222"/>
                  <a:gd name="T18" fmla="*/ 347 w 357"/>
                  <a:gd name="T19" fmla="*/ 557 h 1222"/>
                  <a:gd name="T20" fmla="*/ 333 w 357"/>
                  <a:gd name="T21" fmla="*/ 635 h 1222"/>
                  <a:gd name="T22" fmla="*/ 321 w 357"/>
                  <a:gd name="T23" fmla="*/ 684 h 1222"/>
                  <a:gd name="T24" fmla="*/ 305 w 357"/>
                  <a:gd name="T25" fmla="*/ 755 h 1222"/>
                  <a:gd name="T26" fmla="*/ 288 w 357"/>
                  <a:gd name="T27" fmla="*/ 816 h 1222"/>
                  <a:gd name="T28" fmla="*/ 271 w 357"/>
                  <a:gd name="T29" fmla="*/ 865 h 1222"/>
                  <a:gd name="T30" fmla="*/ 253 w 357"/>
                  <a:gd name="T31" fmla="*/ 910 h 1222"/>
                  <a:gd name="T32" fmla="*/ 232 w 357"/>
                  <a:gd name="T33" fmla="*/ 955 h 1222"/>
                  <a:gd name="T34" fmla="*/ 210 w 357"/>
                  <a:gd name="T35" fmla="*/ 997 h 1222"/>
                  <a:gd name="T36" fmla="*/ 184 w 357"/>
                  <a:gd name="T37" fmla="*/ 1040 h 1222"/>
                  <a:gd name="T38" fmla="*/ 158 w 357"/>
                  <a:gd name="T39" fmla="*/ 1075 h 1222"/>
                  <a:gd name="T40" fmla="*/ 132 w 357"/>
                  <a:gd name="T41" fmla="*/ 1109 h 1222"/>
                  <a:gd name="T42" fmla="*/ 97 w 357"/>
                  <a:gd name="T43" fmla="*/ 1148 h 1222"/>
                  <a:gd name="T44" fmla="*/ 64 w 357"/>
                  <a:gd name="T45" fmla="*/ 1174 h 1222"/>
                  <a:gd name="T46" fmla="*/ 0 w 357"/>
                  <a:gd name="T47" fmla="*/ 1222 h 1222"/>
                  <a:gd name="T48" fmla="*/ 0 w 357"/>
                  <a:gd name="T49" fmla="*/ 0 h 1222"/>
                  <a:gd name="T50" fmla="*/ 208 w 357"/>
                  <a:gd name="T51" fmla="*/ 15 h 1222"/>
                  <a:gd name="T52" fmla="*/ 255 w 357"/>
                  <a:gd name="T53" fmla="*/ 81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57" h="1222">
                    <a:moveTo>
                      <a:pt x="255" y="81"/>
                    </a:moveTo>
                    <a:lnTo>
                      <a:pt x="276" y="113"/>
                    </a:lnTo>
                    <a:lnTo>
                      <a:pt x="300" y="151"/>
                    </a:lnTo>
                    <a:lnTo>
                      <a:pt x="321" y="196"/>
                    </a:lnTo>
                    <a:lnTo>
                      <a:pt x="338" y="246"/>
                    </a:lnTo>
                    <a:lnTo>
                      <a:pt x="349" y="295"/>
                    </a:lnTo>
                    <a:lnTo>
                      <a:pt x="354" y="349"/>
                    </a:lnTo>
                    <a:lnTo>
                      <a:pt x="357" y="403"/>
                    </a:lnTo>
                    <a:lnTo>
                      <a:pt x="354" y="491"/>
                    </a:lnTo>
                    <a:lnTo>
                      <a:pt x="347" y="557"/>
                    </a:lnTo>
                    <a:lnTo>
                      <a:pt x="333" y="635"/>
                    </a:lnTo>
                    <a:lnTo>
                      <a:pt x="321" y="684"/>
                    </a:lnTo>
                    <a:lnTo>
                      <a:pt x="305" y="755"/>
                    </a:lnTo>
                    <a:lnTo>
                      <a:pt x="288" y="816"/>
                    </a:lnTo>
                    <a:lnTo>
                      <a:pt x="271" y="865"/>
                    </a:lnTo>
                    <a:lnTo>
                      <a:pt x="253" y="910"/>
                    </a:lnTo>
                    <a:lnTo>
                      <a:pt x="232" y="955"/>
                    </a:lnTo>
                    <a:lnTo>
                      <a:pt x="210" y="997"/>
                    </a:lnTo>
                    <a:lnTo>
                      <a:pt x="184" y="1040"/>
                    </a:lnTo>
                    <a:lnTo>
                      <a:pt x="158" y="1075"/>
                    </a:lnTo>
                    <a:lnTo>
                      <a:pt x="132" y="1109"/>
                    </a:lnTo>
                    <a:lnTo>
                      <a:pt x="97" y="1148"/>
                    </a:lnTo>
                    <a:lnTo>
                      <a:pt x="64" y="1174"/>
                    </a:lnTo>
                    <a:lnTo>
                      <a:pt x="0" y="1222"/>
                    </a:lnTo>
                    <a:lnTo>
                      <a:pt x="0" y="0"/>
                    </a:lnTo>
                    <a:lnTo>
                      <a:pt x="208" y="15"/>
                    </a:lnTo>
                    <a:lnTo>
                      <a:pt x="255" y="81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7362" name="Group 18"/>
              <p:cNvGrpSpPr>
                <a:grpSpLocks/>
              </p:cNvGrpSpPr>
              <p:nvPr/>
            </p:nvGrpSpPr>
            <p:grpSpPr bwMode="auto">
              <a:xfrm flipH="1">
                <a:off x="2698" y="2884"/>
                <a:ext cx="57" cy="369"/>
                <a:chOff x="2131" y="2072"/>
                <a:chExt cx="89" cy="639"/>
              </a:xfrm>
            </p:grpSpPr>
            <p:sp>
              <p:nvSpPr>
                <p:cNvPr id="57363" name="Freeform 19"/>
                <p:cNvSpPr>
                  <a:spLocks/>
                </p:cNvSpPr>
                <p:nvPr/>
              </p:nvSpPr>
              <p:spPr bwMode="auto">
                <a:xfrm>
                  <a:off x="2139" y="2117"/>
                  <a:ext cx="81" cy="594"/>
                </a:xfrm>
                <a:custGeom>
                  <a:avLst/>
                  <a:gdLst>
                    <a:gd name="T0" fmla="*/ 0 w 163"/>
                    <a:gd name="T1" fmla="*/ 0 h 1188"/>
                    <a:gd name="T2" fmla="*/ 38 w 163"/>
                    <a:gd name="T3" fmla="*/ 19 h 1188"/>
                    <a:gd name="T4" fmla="*/ 65 w 163"/>
                    <a:gd name="T5" fmla="*/ 57 h 1188"/>
                    <a:gd name="T6" fmla="*/ 81 w 163"/>
                    <a:gd name="T7" fmla="*/ 82 h 1188"/>
                    <a:gd name="T8" fmla="*/ 93 w 163"/>
                    <a:gd name="T9" fmla="*/ 102 h 1188"/>
                    <a:gd name="T10" fmla="*/ 109 w 163"/>
                    <a:gd name="T11" fmla="*/ 132 h 1188"/>
                    <a:gd name="T12" fmla="*/ 123 w 163"/>
                    <a:gd name="T13" fmla="*/ 170 h 1188"/>
                    <a:gd name="T14" fmla="*/ 137 w 163"/>
                    <a:gd name="T15" fmla="*/ 214 h 1188"/>
                    <a:gd name="T16" fmla="*/ 151 w 163"/>
                    <a:gd name="T17" fmla="*/ 271 h 1188"/>
                    <a:gd name="T18" fmla="*/ 156 w 163"/>
                    <a:gd name="T19" fmla="*/ 316 h 1188"/>
                    <a:gd name="T20" fmla="*/ 163 w 163"/>
                    <a:gd name="T21" fmla="*/ 370 h 1188"/>
                    <a:gd name="T22" fmla="*/ 161 w 163"/>
                    <a:gd name="T23" fmla="*/ 438 h 1188"/>
                    <a:gd name="T24" fmla="*/ 154 w 163"/>
                    <a:gd name="T25" fmla="*/ 540 h 1188"/>
                    <a:gd name="T26" fmla="*/ 142 w 163"/>
                    <a:gd name="T27" fmla="*/ 629 h 1188"/>
                    <a:gd name="T28" fmla="*/ 93 w 163"/>
                    <a:gd name="T29" fmla="*/ 1068 h 1188"/>
                    <a:gd name="T30" fmla="*/ 45 w 163"/>
                    <a:gd name="T31" fmla="*/ 1188 h 1188"/>
                    <a:gd name="T32" fmla="*/ 12 w 163"/>
                    <a:gd name="T33" fmla="*/ 1024 h 1188"/>
                    <a:gd name="T34" fmla="*/ 32 w 163"/>
                    <a:gd name="T35" fmla="*/ 851 h 1188"/>
                    <a:gd name="T36" fmla="*/ 48 w 163"/>
                    <a:gd name="T37" fmla="*/ 736 h 1188"/>
                    <a:gd name="T38" fmla="*/ 57 w 163"/>
                    <a:gd name="T39" fmla="*/ 646 h 1188"/>
                    <a:gd name="T40" fmla="*/ 64 w 163"/>
                    <a:gd name="T41" fmla="*/ 554 h 1188"/>
                    <a:gd name="T42" fmla="*/ 71 w 163"/>
                    <a:gd name="T43" fmla="*/ 460 h 1188"/>
                    <a:gd name="T44" fmla="*/ 72 w 163"/>
                    <a:gd name="T45" fmla="*/ 406 h 1188"/>
                    <a:gd name="T46" fmla="*/ 71 w 163"/>
                    <a:gd name="T47" fmla="*/ 358 h 1188"/>
                    <a:gd name="T48" fmla="*/ 65 w 163"/>
                    <a:gd name="T49" fmla="*/ 309 h 1188"/>
                    <a:gd name="T50" fmla="*/ 53 w 163"/>
                    <a:gd name="T51" fmla="*/ 215 h 1188"/>
                    <a:gd name="T52" fmla="*/ 48 w 163"/>
                    <a:gd name="T53" fmla="*/ 182 h 1188"/>
                    <a:gd name="T54" fmla="*/ 41 w 163"/>
                    <a:gd name="T55" fmla="*/ 144 h 1188"/>
                    <a:gd name="T56" fmla="*/ 34 w 163"/>
                    <a:gd name="T57" fmla="*/ 106 h 1188"/>
                    <a:gd name="T58" fmla="*/ 0 w 163"/>
                    <a:gd name="T59" fmla="*/ 0 h 1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63" h="1188">
                      <a:moveTo>
                        <a:pt x="0" y="0"/>
                      </a:moveTo>
                      <a:lnTo>
                        <a:pt x="38" y="19"/>
                      </a:lnTo>
                      <a:lnTo>
                        <a:pt x="65" y="57"/>
                      </a:lnTo>
                      <a:lnTo>
                        <a:pt x="81" y="82"/>
                      </a:lnTo>
                      <a:lnTo>
                        <a:pt x="93" y="102"/>
                      </a:lnTo>
                      <a:lnTo>
                        <a:pt x="109" y="132"/>
                      </a:lnTo>
                      <a:lnTo>
                        <a:pt x="123" y="170"/>
                      </a:lnTo>
                      <a:lnTo>
                        <a:pt x="137" y="214"/>
                      </a:lnTo>
                      <a:lnTo>
                        <a:pt x="151" y="271"/>
                      </a:lnTo>
                      <a:lnTo>
                        <a:pt x="156" y="316"/>
                      </a:lnTo>
                      <a:lnTo>
                        <a:pt x="163" y="370"/>
                      </a:lnTo>
                      <a:lnTo>
                        <a:pt x="161" y="438"/>
                      </a:lnTo>
                      <a:lnTo>
                        <a:pt x="154" y="540"/>
                      </a:lnTo>
                      <a:lnTo>
                        <a:pt x="142" y="629"/>
                      </a:lnTo>
                      <a:lnTo>
                        <a:pt x="93" y="1068"/>
                      </a:lnTo>
                      <a:lnTo>
                        <a:pt x="45" y="1188"/>
                      </a:lnTo>
                      <a:lnTo>
                        <a:pt x="12" y="1024"/>
                      </a:lnTo>
                      <a:lnTo>
                        <a:pt x="32" y="851"/>
                      </a:lnTo>
                      <a:lnTo>
                        <a:pt x="48" y="736"/>
                      </a:lnTo>
                      <a:lnTo>
                        <a:pt x="57" y="646"/>
                      </a:lnTo>
                      <a:lnTo>
                        <a:pt x="64" y="554"/>
                      </a:lnTo>
                      <a:lnTo>
                        <a:pt x="71" y="460"/>
                      </a:lnTo>
                      <a:lnTo>
                        <a:pt x="72" y="406"/>
                      </a:lnTo>
                      <a:lnTo>
                        <a:pt x="71" y="358"/>
                      </a:lnTo>
                      <a:lnTo>
                        <a:pt x="65" y="309"/>
                      </a:lnTo>
                      <a:lnTo>
                        <a:pt x="53" y="215"/>
                      </a:lnTo>
                      <a:lnTo>
                        <a:pt x="48" y="182"/>
                      </a:lnTo>
                      <a:lnTo>
                        <a:pt x="41" y="144"/>
                      </a:lnTo>
                      <a:lnTo>
                        <a:pt x="34" y="1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64" name="Arc 20"/>
                <p:cNvSpPr>
                  <a:spLocks/>
                </p:cNvSpPr>
                <p:nvPr/>
              </p:nvSpPr>
              <p:spPr bwMode="auto">
                <a:xfrm>
                  <a:off x="2131" y="2072"/>
                  <a:ext cx="29" cy="58"/>
                </a:xfrm>
                <a:custGeom>
                  <a:avLst/>
                  <a:gdLst>
                    <a:gd name="G0" fmla="+- 707 0 0"/>
                    <a:gd name="G1" fmla="+- 21600 0 0"/>
                    <a:gd name="G2" fmla="+- 21600 0 0"/>
                    <a:gd name="T0" fmla="*/ 0 w 22307"/>
                    <a:gd name="T1" fmla="*/ 12 h 29828"/>
                    <a:gd name="T2" fmla="*/ 20678 w 22307"/>
                    <a:gd name="T3" fmla="*/ 29828 h 29828"/>
                    <a:gd name="T4" fmla="*/ 707 w 22307"/>
                    <a:gd name="T5" fmla="*/ 21600 h 29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307" h="29828" fill="none" extrusionOk="0">
                      <a:moveTo>
                        <a:pt x="-1" y="11"/>
                      </a:moveTo>
                      <a:cubicBezTo>
                        <a:pt x="235" y="3"/>
                        <a:pt x="471" y="-1"/>
                        <a:pt x="707" y="0"/>
                      </a:cubicBezTo>
                      <a:cubicBezTo>
                        <a:pt x="12636" y="0"/>
                        <a:pt x="22307" y="9670"/>
                        <a:pt x="22307" y="21600"/>
                      </a:cubicBezTo>
                      <a:cubicBezTo>
                        <a:pt x="22307" y="24422"/>
                        <a:pt x="21753" y="27218"/>
                        <a:pt x="20678" y="29828"/>
                      </a:cubicBezTo>
                    </a:path>
                    <a:path w="22307" h="29828" stroke="0" extrusionOk="0">
                      <a:moveTo>
                        <a:pt x="-1" y="11"/>
                      </a:moveTo>
                      <a:cubicBezTo>
                        <a:pt x="235" y="3"/>
                        <a:pt x="471" y="-1"/>
                        <a:pt x="707" y="0"/>
                      </a:cubicBezTo>
                      <a:cubicBezTo>
                        <a:pt x="12636" y="0"/>
                        <a:pt x="22307" y="9670"/>
                        <a:pt x="22307" y="21600"/>
                      </a:cubicBezTo>
                      <a:cubicBezTo>
                        <a:pt x="22307" y="24422"/>
                        <a:pt x="21753" y="27218"/>
                        <a:pt x="20678" y="29828"/>
                      </a:cubicBezTo>
                      <a:lnTo>
                        <a:pt x="707" y="21600"/>
                      </a:lnTo>
                      <a:close/>
                    </a:path>
                  </a:pathLst>
                </a:custGeom>
                <a:solidFill>
                  <a:srgbClr val="0000E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7365" name="Freeform 21"/>
              <p:cNvSpPr>
                <a:spLocks/>
              </p:cNvSpPr>
              <p:nvPr/>
            </p:nvSpPr>
            <p:spPr bwMode="auto">
              <a:xfrm flipH="1">
                <a:off x="2725" y="2791"/>
                <a:ext cx="539" cy="531"/>
              </a:xfrm>
              <a:custGeom>
                <a:avLst/>
                <a:gdLst>
                  <a:gd name="T0" fmla="*/ 1307 w 1684"/>
                  <a:gd name="T1" fmla="*/ 0 h 1839"/>
                  <a:gd name="T2" fmla="*/ 1228 w 1684"/>
                  <a:gd name="T3" fmla="*/ 12 h 1839"/>
                  <a:gd name="T4" fmla="*/ 1151 w 1684"/>
                  <a:gd name="T5" fmla="*/ 45 h 1839"/>
                  <a:gd name="T6" fmla="*/ 1071 w 1684"/>
                  <a:gd name="T7" fmla="*/ 101 h 1839"/>
                  <a:gd name="T8" fmla="*/ 988 w 1684"/>
                  <a:gd name="T9" fmla="*/ 186 h 1839"/>
                  <a:gd name="T10" fmla="*/ 705 w 1684"/>
                  <a:gd name="T11" fmla="*/ 512 h 1839"/>
                  <a:gd name="T12" fmla="*/ 446 w 1684"/>
                  <a:gd name="T13" fmla="*/ 738 h 1839"/>
                  <a:gd name="T14" fmla="*/ 146 w 1684"/>
                  <a:gd name="T15" fmla="*/ 952 h 1839"/>
                  <a:gd name="T16" fmla="*/ 0 w 1684"/>
                  <a:gd name="T17" fmla="*/ 1151 h 1839"/>
                  <a:gd name="T18" fmla="*/ 9 w 1684"/>
                  <a:gd name="T19" fmla="*/ 1321 h 1839"/>
                  <a:gd name="T20" fmla="*/ 33 w 1684"/>
                  <a:gd name="T21" fmla="*/ 1452 h 1839"/>
                  <a:gd name="T22" fmla="*/ 75 w 1684"/>
                  <a:gd name="T23" fmla="*/ 1554 h 1839"/>
                  <a:gd name="T24" fmla="*/ 144 w 1684"/>
                  <a:gd name="T25" fmla="*/ 1653 h 1839"/>
                  <a:gd name="T26" fmla="*/ 236 w 1684"/>
                  <a:gd name="T27" fmla="*/ 1723 h 1839"/>
                  <a:gd name="T28" fmla="*/ 358 w 1684"/>
                  <a:gd name="T29" fmla="*/ 1782 h 1839"/>
                  <a:gd name="T30" fmla="*/ 507 w 1684"/>
                  <a:gd name="T31" fmla="*/ 1823 h 1839"/>
                  <a:gd name="T32" fmla="*/ 650 w 1684"/>
                  <a:gd name="T33" fmla="*/ 1839 h 1839"/>
                  <a:gd name="T34" fmla="*/ 783 w 1684"/>
                  <a:gd name="T35" fmla="*/ 1827 h 1839"/>
                  <a:gd name="T36" fmla="*/ 903 w 1684"/>
                  <a:gd name="T37" fmla="*/ 1799 h 1839"/>
                  <a:gd name="T38" fmla="*/ 1141 w 1684"/>
                  <a:gd name="T39" fmla="*/ 1700 h 1839"/>
                  <a:gd name="T40" fmla="*/ 1432 w 1684"/>
                  <a:gd name="T41" fmla="*/ 1532 h 1839"/>
                  <a:gd name="T42" fmla="*/ 1521 w 1684"/>
                  <a:gd name="T43" fmla="*/ 1429 h 1839"/>
                  <a:gd name="T44" fmla="*/ 1609 w 1684"/>
                  <a:gd name="T45" fmla="*/ 1276 h 1839"/>
                  <a:gd name="T46" fmla="*/ 1660 w 1684"/>
                  <a:gd name="T47" fmla="*/ 1136 h 1839"/>
                  <a:gd name="T48" fmla="*/ 1682 w 1684"/>
                  <a:gd name="T49" fmla="*/ 995 h 1839"/>
                  <a:gd name="T50" fmla="*/ 1684 w 1684"/>
                  <a:gd name="T51" fmla="*/ 860 h 1839"/>
                  <a:gd name="T52" fmla="*/ 1679 w 1684"/>
                  <a:gd name="T53" fmla="*/ 703 h 1839"/>
                  <a:gd name="T54" fmla="*/ 1665 w 1684"/>
                  <a:gd name="T55" fmla="*/ 570 h 1839"/>
                  <a:gd name="T56" fmla="*/ 1648 w 1684"/>
                  <a:gd name="T57" fmla="*/ 469 h 1839"/>
                  <a:gd name="T58" fmla="*/ 1620 w 1684"/>
                  <a:gd name="T59" fmla="*/ 389 h 1839"/>
                  <a:gd name="T60" fmla="*/ 1571 w 1684"/>
                  <a:gd name="T61" fmla="*/ 309 h 1839"/>
                  <a:gd name="T62" fmla="*/ 1516 w 1684"/>
                  <a:gd name="T63" fmla="*/ 229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84" h="1839">
                    <a:moveTo>
                      <a:pt x="1344" y="10"/>
                    </a:moveTo>
                    <a:lnTo>
                      <a:pt x="1307" y="0"/>
                    </a:lnTo>
                    <a:lnTo>
                      <a:pt x="1271" y="3"/>
                    </a:lnTo>
                    <a:lnTo>
                      <a:pt x="1228" y="12"/>
                    </a:lnTo>
                    <a:lnTo>
                      <a:pt x="1189" y="28"/>
                    </a:lnTo>
                    <a:lnTo>
                      <a:pt x="1151" y="45"/>
                    </a:lnTo>
                    <a:lnTo>
                      <a:pt x="1122" y="64"/>
                    </a:lnTo>
                    <a:lnTo>
                      <a:pt x="1071" y="101"/>
                    </a:lnTo>
                    <a:lnTo>
                      <a:pt x="1035" y="132"/>
                    </a:lnTo>
                    <a:lnTo>
                      <a:pt x="988" y="186"/>
                    </a:lnTo>
                    <a:lnTo>
                      <a:pt x="809" y="401"/>
                    </a:lnTo>
                    <a:lnTo>
                      <a:pt x="705" y="512"/>
                    </a:lnTo>
                    <a:lnTo>
                      <a:pt x="585" y="618"/>
                    </a:lnTo>
                    <a:lnTo>
                      <a:pt x="446" y="738"/>
                    </a:lnTo>
                    <a:lnTo>
                      <a:pt x="327" y="825"/>
                    </a:lnTo>
                    <a:lnTo>
                      <a:pt x="146" y="952"/>
                    </a:lnTo>
                    <a:lnTo>
                      <a:pt x="11" y="1044"/>
                    </a:lnTo>
                    <a:lnTo>
                      <a:pt x="0" y="1151"/>
                    </a:lnTo>
                    <a:lnTo>
                      <a:pt x="0" y="1249"/>
                    </a:lnTo>
                    <a:lnTo>
                      <a:pt x="9" y="1321"/>
                    </a:lnTo>
                    <a:lnTo>
                      <a:pt x="21" y="1400"/>
                    </a:lnTo>
                    <a:lnTo>
                      <a:pt x="33" y="1452"/>
                    </a:lnTo>
                    <a:lnTo>
                      <a:pt x="54" y="1504"/>
                    </a:lnTo>
                    <a:lnTo>
                      <a:pt x="75" y="1554"/>
                    </a:lnTo>
                    <a:lnTo>
                      <a:pt x="103" y="1601"/>
                    </a:lnTo>
                    <a:lnTo>
                      <a:pt x="144" y="1653"/>
                    </a:lnTo>
                    <a:lnTo>
                      <a:pt x="184" y="1688"/>
                    </a:lnTo>
                    <a:lnTo>
                      <a:pt x="236" y="1723"/>
                    </a:lnTo>
                    <a:lnTo>
                      <a:pt x="289" y="1754"/>
                    </a:lnTo>
                    <a:lnTo>
                      <a:pt x="358" y="1782"/>
                    </a:lnTo>
                    <a:lnTo>
                      <a:pt x="440" y="1808"/>
                    </a:lnTo>
                    <a:lnTo>
                      <a:pt x="507" y="1823"/>
                    </a:lnTo>
                    <a:lnTo>
                      <a:pt x="577" y="1834"/>
                    </a:lnTo>
                    <a:lnTo>
                      <a:pt x="650" y="1839"/>
                    </a:lnTo>
                    <a:lnTo>
                      <a:pt x="728" y="1835"/>
                    </a:lnTo>
                    <a:lnTo>
                      <a:pt x="783" y="1827"/>
                    </a:lnTo>
                    <a:lnTo>
                      <a:pt x="835" y="1816"/>
                    </a:lnTo>
                    <a:lnTo>
                      <a:pt x="903" y="1799"/>
                    </a:lnTo>
                    <a:lnTo>
                      <a:pt x="972" y="1771"/>
                    </a:lnTo>
                    <a:lnTo>
                      <a:pt x="1141" y="1700"/>
                    </a:lnTo>
                    <a:lnTo>
                      <a:pt x="1288" y="1631"/>
                    </a:lnTo>
                    <a:lnTo>
                      <a:pt x="1432" y="1532"/>
                    </a:lnTo>
                    <a:lnTo>
                      <a:pt x="1478" y="1481"/>
                    </a:lnTo>
                    <a:lnTo>
                      <a:pt x="1521" y="1429"/>
                    </a:lnTo>
                    <a:lnTo>
                      <a:pt x="1566" y="1365"/>
                    </a:lnTo>
                    <a:lnTo>
                      <a:pt x="1609" y="1276"/>
                    </a:lnTo>
                    <a:lnTo>
                      <a:pt x="1641" y="1198"/>
                    </a:lnTo>
                    <a:lnTo>
                      <a:pt x="1660" y="1136"/>
                    </a:lnTo>
                    <a:lnTo>
                      <a:pt x="1674" y="1068"/>
                    </a:lnTo>
                    <a:lnTo>
                      <a:pt x="1682" y="995"/>
                    </a:lnTo>
                    <a:lnTo>
                      <a:pt x="1682" y="926"/>
                    </a:lnTo>
                    <a:lnTo>
                      <a:pt x="1684" y="860"/>
                    </a:lnTo>
                    <a:lnTo>
                      <a:pt x="1681" y="785"/>
                    </a:lnTo>
                    <a:lnTo>
                      <a:pt x="1679" y="703"/>
                    </a:lnTo>
                    <a:lnTo>
                      <a:pt x="1674" y="648"/>
                    </a:lnTo>
                    <a:lnTo>
                      <a:pt x="1665" y="570"/>
                    </a:lnTo>
                    <a:lnTo>
                      <a:pt x="1660" y="512"/>
                    </a:lnTo>
                    <a:lnTo>
                      <a:pt x="1648" y="469"/>
                    </a:lnTo>
                    <a:lnTo>
                      <a:pt x="1636" y="427"/>
                    </a:lnTo>
                    <a:lnTo>
                      <a:pt x="1620" y="389"/>
                    </a:lnTo>
                    <a:lnTo>
                      <a:pt x="1597" y="349"/>
                    </a:lnTo>
                    <a:lnTo>
                      <a:pt x="1571" y="309"/>
                    </a:lnTo>
                    <a:lnTo>
                      <a:pt x="1545" y="269"/>
                    </a:lnTo>
                    <a:lnTo>
                      <a:pt x="1516" y="229"/>
                    </a:lnTo>
                    <a:lnTo>
                      <a:pt x="1344" y="10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6" name="Freeform 22"/>
              <p:cNvSpPr>
                <a:spLocks/>
              </p:cNvSpPr>
              <p:nvPr/>
            </p:nvSpPr>
            <p:spPr bwMode="auto">
              <a:xfrm flipH="1">
                <a:off x="2742" y="2799"/>
                <a:ext cx="115" cy="437"/>
              </a:xfrm>
              <a:custGeom>
                <a:avLst/>
                <a:gdLst>
                  <a:gd name="T0" fmla="*/ 0 w 360"/>
                  <a:gd name="T1" fmla="*/ 0 h 1515"/>
                  <a:gd name="T2" fmla="*/ 68 w 360"/>
                  <a:gd name="T3" fmla="*/ 179 h 1515"/>
                  <a:gd name="T4" fmla="*/ 117 w 360"/>
                  <a:gd name="T5" fmla="*/ 330 h 1515"/>
                  <a:gd name="T6" fmla="*/ 134 w 360"/>
                  <a:gd name="T7" fmla="*/ 429 h 1515"/>
                  <a:gd name="T8" fmla="*/ 243 w 360"/>
                  <a:gd name="T9" fmla="*/ 407 h 1515"/>
                  <a:gd name="T10" fmla="*/ 177 w 360"/>
                  <a:gd name="T11" fmla="*/ 570 h 1515"/>
                  <a:gd name="T12" fmla="*/ 214 w 360"/>
                  <a:gd name="T13" fmla="*/ 596 h 1515"/>
                  <a:gd name="T14" fmla="*/ 242 w 360"/>
                  <a:gd name="T15" fmla="*/ 636 h 1515"/>
                  <a:gd name="T16" fmla="*/ 257 w 360"/>
                  <a:gd name="T17" fmla="*/ 692 h 1515"/>
                  <a:gd name="T18" fmla="*/ 268 w 360"/>
                  <a:gd name="T19" fmla="*/ 785 h 1515"/>
                  <a:gd name="T20" fmla="*/ 274 w 360"/>
                  <a:gd name="T21" fmla="*/ 902 h 1515"/>
                  <a:gd name="T22" fmla="*/ 276 w 360"/>
                  <a:gd name="T23" fmla="*/ 956 h 1515"/>
                  <a:gd name="T24" fmla="*/ 274 w 360"/>
                  <a:gd name="T25" fmla="*/ 1016 h 1515"/>
                  <a:gd name="T26" fmla="*/ 269 w 360"/>
                  <a:gd name="T27" fmla="*/ 1070 h 1515"/>
                  <a:gd name="T28" fmla="*/ 259 w 360"/>
                  <a:gd name="T29" fmla="*/ 1159 h 1515"/>
                  <a:gd name="T30" fmla="*/ 252 w 360"/>
                  <a:gd name="T31" fmla="*/ 1204 h 1515"/>
                  <a:gd name="T32" fmla="*/ 242 w 360"/>
                  <a:gd name="T33" fmla="*/ 1252 h 1515"/>
                  <a:gd name="T34" fmla="*/ 231 w 360"/>
                  <a:gd name="T35" fmla="*/ 1287 h 1515"/>
                  <a:gd name="T36" fmla="*/ 215 w 360"/>
                  <a:gd name="T37" fmla="*/ 1334 h 1515"/>
                  <a:gd name="T38" fmla="*/ 203 w 360"/>
                  <a:gd name="T39" fmla="*/ 1364 h 1515"/>
                  <a:gd name="T40" fmla="*/ 186 w 360"/>
                  <a:gd name="T41" fmla="*/ 1397 h 1515"/>
                  <a:gd name="T42" fmla="*/ 165 w 360"/>
                  <a:gd name="T43" fmla="*/ 1433 h 1515"/>
                  <a:gd name="T44" fmla="*/ 143 w 360"/>
                  <a:gd name="T45" fmla="*/ 1463 h 1515"/>
                  <a:gd name="T46" fmla="*/ 103 w 360"/>
                  <a:gd name="T47" fmla="*/ 1515 h 1515"/>
                  <a:gd name="T48" fmla="*/ 150 w 360"/>
                  <a:gd name="T49" fmla="*/ 1480 h 1515"/>
                  <a:gd name="T50" fmla="*/ 186 w 360"/>
                  <a:gd name="T51" fmla="*/ 1437 h 1515"/>
                  <a:gd name="T52" fmla="*/ 214 w 360"/>
                  <a:gd name="T53" fmla="*/ 1400 h 1515"/>
                  <a:gd name="T54" fmla="*/ 238 w 360"/>
                  <a:gd name="T55" fmla="*/ 1364 h 1515"/>
                  <a:gd name="T56" fmla="*/ 261 w 360"/>
                  <a:gd name="T57" fmla="*/ 1324 h 1515"/>
                  <a:gd name="T58" fmla="*/ 283 w 360"/>
                  <a:gd name="T59" fmla="*/ 1277 h 1515"/>
                  <a:gd name="T60" fmla="*/ 304 w 360"/>
                  <a:gd name="T61" fmla="*/ 1225 h 1515"/>
                  <a:gd name="T62" fmla="*/ 318 w 360"/>
                  <a:gd name="T63" fmla="*/ 1183 h 1515"/>
                  <a:gd name="T64" fmla="*/ 334 w 360"/>
                  <a:gd name="T65" fmla="*/ 1131 h 1515"/>
                  <a:gd name="T66" fmla="*/ 344 w 360"/>
                  <a:gd name="T67" fmla="*/ 1084 h 1515"/>
                  <a:gd name="T68" fmla="*/ 353 w 360"/>
                  <a:gd name="T69" fmla="*/ 1018 h 1515"/>
                  <a:gd name="T70" fmla="*/ 358 w 360"/>
                  <a:gd name="T71" fmla="*/ 943 h 1515"/>
                  <a:gd name="T72" fmla="*/ 360 w 360"/>
                  <a:gd name="T73" fmla="*/ 857 h 1515"/>
                  <a:gd name="T74" fmla="*/ 356 w 360"/>
                  <a:gd name="T75" fmla="*/ 778 h 1515"/>
                  <a:gd name="T76" fmla="*/ 354 w 360"/>
                  <a:gd name="T77" fmla="*/ 733 h 1515"/>
                  <a:gd name="T78" fmla="*/ 349 w 360"/>
                  <a:gd name="T79" fmla="*/ 652 h 1515"/>
                  <a:gd name="T80" fmla="*/ 346 w 360"/>
                  <a:gd name="T81" fmla="*/ 603 h 1515"/>
                  <a:gd name="T82" fmla="*/ 339 w 360"/>
                  <a:gd name="T83" fmla="*/ 551 h 1515"/>
                  <a:gd name="T84" fmla="*/ 334 w 360"/>
                  <a:gd name="T85" fmla="*/ 513 h 1515"/>
                  <a:gd name="T86" fmla="*/ 325 w 360"/>
                  <a:gd name="T87" fmla="*/ 469 h 1515"/>
                  <a:gd name="T88" fmla="*/ 307 w 360"/>
                  <a:gd name="T89" fmla="*/ 417 h 1515"/>
                  <a:gd name="T90" fmla="*/ 288 w 360"/>
                  <a:gd name="T91" fmla="*/ 377 h 1515"/>
                  <a:gd name="T92" fmla="*/ 266 w 360"/>
                  <a:gd name="T93" fmla="*/ 343 h 1515"/>
                  <a:gd name="T94" fmla="*/ 235 w 360"/>
                  <a:gd name="T95" fmla="*/ 301 h 1515"/>
                  <a:gd name="T96" fmla="*/ 186 w 360"/>
                  <a:gd name="T97" fmla="*/ 233 h 1515"/>
                  <a:gd name="T98" fmla="*/ 146 w 360"/>
                  <a:gd name="T99" fmla="*/ 181 h 1515"/>
                  <a:gd name="T100" fmla="*/ 0 w 360"/>
                  <a:gd name="T101" fmla="*/ 0 h 1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60" h="1515">
                    <a:moveTo>
                      <a:pt x="0" y="0"/>
                    </a:moveTo>
                    <a:lnTo>
                      <a:pt x="68" y="179"/>
                    </a:lnTo>
                    <a:lnTo>
                      <a:pt x="117" y="330"/>
                    </a:lnTo>
                    <a:lnTo>
                      <a:pt x="134" y="429"/>
                    </a:lnTo>
                    <a:lnTo>
                      <a:pt x="243" y="407"/>
                    </a:lnTo>
                    <a:lnTo>
                      <a:pt x="177" y="570"/>
                    </a:lnTo>
                    <a:lnTo>
                      <a:pt x="214" y="596"/>
                    </a:lnTo>
                    <a:lnTo>
                      <a:pt x="242" y="636"/>
                    </a:lnTo>
                    <a:lnTo>
                      <a:pt x="257" y="692"/>
                    </a:lnTo>
                    <a:lnTo>
                      <a:pt x="268" y="785"/>
                    </a:lnTo>
                    <a:lnTo>
                      <a:pt x="274" y="902"/>
                    </a:lnTo>
                    <a:lnTo>
                      <a:pt x="276" y="956"/>
                    </a:lnTo>
                    <a:lnTo>
                      <a:pt x="274" y="1016"/>
                    </a:lnTo>
                    <a:lnTo>
                      <a:pt x="269" y="1070"/>
                    </a:lnTo>
                    <a:lnTo>
                      <a:pt x="259" y="1159"/>
                    </a:lnTo>
                    <a:lnTo>
                      <a:pt x="252" y="1204"/>
                    </a:lnTo>
                    <a:lnTo>
                      <a:pt x="242" y="1252"/>
                    </a:lnTo>
                    <a:lnTo>
                      <a:pt x="231" y="1287"/>
                    </a:lnTo>
                    <a:lnTo>
                      <a:pt x="215" y="1334"/>
                    </a:lnTo>
                    <a:lnTo>
                      <a:pt x="203" y="1364"/>
                    </a:lnTo>
                    <a:lnTo>
                      <a:pt x="186" y="1397"/>
                    </a:lnTo>
                    <a:lnTo>
                      <a:pt x="165" y="1433"/>
                    </a:lnTo>
                    <a:lnTo>
                      <a:pt x="143" y="1463"/>
                    </a:lnTo>
                    <a:lnTo>
                      <a:pt x="103" y="1515"/>
                    </a:lnTo>
                    <a:lnTo>
                      <a:pt x="150" y="1480"/>
                    </a:lnTo>
                    <a:lnTo>
                      <a:pt x="186" y="1437"/>
                    </a:lnTo>
                    <a:lnTo>
                      <a:pt x="214" y="1400"/>
                    </a:lnTo>
                    <a:lnTo>
                      <a:pt x="238" y="1364"/>
                    </a:lnTo>
                    <a:lnTo>
                      <a:pt x="261" y="1324"/>
                    </a:lnTo>
                    <a:lnTo>
                      <a:pt x="283" y="1277"/>
                    </a:lnTo>
                    <a:lnTo>
                      <a:pt x="304" y="1225"/>
                    </a:lnTo>
                    <a:lnTo>
                      <a:pt x="318" y="1183"/>
                    </a:lnTo>
                    <a:lnTo>
                      <a:pt x="334" y="1131"/>
                    </a:lnTo>
                    <a:lnTo>
                      <a:pt x="344" y="1084"/>
                    </a:lnTo>
                    <a:lnTo>
                      <a:pt x="353" y="1018"/>
                    </a:lnTo>
                    <a:lnTo>
                      <a:pt x="358" y="943"/>
                    </a:lnTo>
                    <a:lnTo>
                      <a:pt x="360" y="857"/>
                    </a:lnTo>
                    <a:lnTo>
                      <a:pt x="356" y="778"/>
                    </a:lnTo>
                    <a:lnTo>
                      <a:pt x="354" y="733"/>
                    </a:lnTo>
                    <a:lnTo>
                      <a:pt x="349" y="652"/>
                    </a:lnTo>
                    <a:lnTo>
                      <a:pt x="346" y="603"/>
                    </a:lnTo>
                    <a:lnTo>
                      <a:pt x="339" y="551"/>
                    </a:lnTo>
                    <a:lnTo>
                      <a:pt x="334" y="513"/>
                    </a:lnTo>
                    <a:lnTo>
                      <a:pt x="325" y="469"/>
                    </a:lnTo>
                    <a:lnTo>
                      <a:pt x="307" y="417"/>
                    </a:lnTo>
                    <a:lnTo>
                      <a:pt x="288" y="377"/>
                    </a:lnTo>
                    <a:lnTo>
                      <a:pt x="266" y="343"/>
                    </a:lnTo>
                    <a:lnTo>
                      <a:pt x="235" y="301"/>
                    </a:lnTo>
                    <a:lnTo>
                      <a:pt x="186" y="233"/>
                    </a:lnTo>
                    <a:lnTo>
                      <a:pt x="146" y="1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7367" name="Group 23"/>
              <p:cNvGrpSpPr>
                <a:grpSpLocks/>
              </p:cNvGrpSpPr>
              <p:nvPr/>
            </p:nvGrpSpPr>
            <p:grpSpPr bwMode="auto">
              <a:xfrm rot="-1020506">
                <a:off x="2518" y="2496"/>
                <a:ext cx="331" cy="461"/>
                <a:chOff x="2829" y="2352"/>
                <a:chExt cx="426" cy="642"/>
              </a:xfrm>
            </p:grpSpPr>
            <p:grpSp>
              <p:nvGrpSpPr>
                <p:cNvPr id="57368" name="Group 24"/>
                <p:cNvGrpSpPr>
                  <a:grpSpLocks/>
                </p:cNvGrpSpPr>
                <p:nvPr/>
              </p:nvGrpSpPr>
              <p:grpSpPr bwMode="auto">
                <a:xfrm flipH="1">
                  <a:off x="2829" y="2352"/>
                  <a:ext cx="426" cy="599"/>
                  <a:chOff x="1899" y="1375"/>
                  <a:chExt cx="516" cy="744"/>
                </a:xfrm>
              </p:grpSpPr>
              <p:grpSp>
                <p:nvGrpSpPr>
                  <p:cNvPr id="57369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1899" y="1375"/>
                    <a:ext cx="516" cy="744"/>
                    <a:chOff x="1899" y="1375"/>
                    <a:chExt cx="516" cy="744"/>
                  </a:xfrm>
                </p:grpSpPr>
                <p:sp>
                  <p:nvSpPr>
                    <p:cNvPr id="57370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899" y="1375"/>
                      <a:ext cx="516" cy="744"/>
                    </a:xfrm>
                    <a:custGeom>
                      <a:avLst/>
                      <a:gdLst>
                        <a:gd name="T0" fmla="*/ 686 w 1032"/>
                        <a:gd name="T1" fmla="*/ 28 h 1488"/>
                        <a:gd name="T2" fmla="*/ 570 w 1032"/>
                        <a:gd name="T3" fmla="*/ 11 h 1488"/>
                        <a:gd name="T4" fmla="*/ 419 w 1032"/>
                        <a:gd name="T5" fmla="*/ 0 h 1488"/>
                        <a:gd name="T6" fmla="*/ 282 w 1032"/>
                        <a:gd name="T7" fmla="*/ 25 h 1488"/>
                        <a:gd name="T8" fmla="*/ 115 w 1032"/>
                        <a:gd name="T9" fmla="*/ 85 h 1488"/>
                        <a:gd name="T10" fmla="*/ 87 w 1032"/>
                        <a:gd name="T11" fmla="*/ 160 h 1488"/>
                        <a:gd name="T12" fmla="*/ 98 w 1032"/>
                        <a:gd name="T13" fmla="*/ 219 h 1488"/>
                        <a:gd name="T14" fmla="*/ 77 w 1032"/>
                        <a:gd name="T15" fmla="*/ 280 h 1488"/>
                        <a:gd name="T16" fmla="*/ 54 w 1032"/>
                        <a:gd name="T17" fmla="*/ 382 h 1488"/>
                        <a:gd name="T18" fmla="*/ 21 w 1032"/>
                        <a:gd name="T19" fmla="*/ 427 h 1488"/>
                        <a:gd name="T20" fmla="*/ 49 w 1032"/>
                        <a:gd name="T21" fmla="*/ 459 h 1488"/>
                        <a:gd name="T22" fmla="*/ 73 w 1032"/>
                        <a:gd name="T23" fmla="*/ 511 h 1488"/>
                        <a:gd name="T24" fmla="*/ 33 w 1032"/>
                        <a:gd name="T25" fmla="*/ 551 h 1488"/>
                        <a:gd name="T26" fmla="*/ 16 w 1032"/>
                        <a:gd name="T27" fmla="*/ 594 h 1488"/>
                        <a:gd name="T28" fmla="*/ 16 w 1032"/>
                        <a:gd name="T29" fmla="*/ 645 h 1488"/>
                        <a:gd name="T30" fmla="*/ 35 w 1032"/>
                        <a:gd name="T31" fmla="*/ 698 h 1488"/>
                        <a:gd name="T32" fmla="*/ 82 w 1032"/>
                        <a:gd name="T33" fmla="*/ 742 h 1488"/>
                        <a:gd name="T34" fmla="*/ 125 w 1032"/>
                        <a:gd name="T35" fmla="*/ 775 h 1488"/>
                        <a:gd name="T36" fmla="*/ 202 w 1032"/>
                        <a:gd name="T37" fmla="*/ 872 h 1488"/>
                        <a:gd name="T38" fmla="*/ 200 w 1032"/>
                        <a:gd name="T39" fmla="*/ 992 h 1488"/>
                        <a:gd name="T40" fmla="*/ 125 w 1032"/>
                        <a:gd name="T41" fmla="*/ 1143 h 1488"/>
                        <a:gd name="T42" fmla="*/ 516 w 1032"/>
                        <a:gd name="T43" fmla="*/ 1367 h 1488"/>
                        <a:gd name="T44" fmla="*/ 603 w 1032"/>
                        <a:gd name="T45" fmla="*/ 1292 h 1488"/>
                        <a:gd name="T46" fmla="*/ 710 w 1032"/>
                        <a:gd name="T47" fmla="*/ 1249 h 1488"/>
                        <a:gd name="T48" fmla="*/ 811 w 1032"/>
                        <a:gd name="T49" fmla="*/ 1204 h 1488"/>
                        <a:gd name="T50" fmla="*/ 860 w 1032"/>
                        <a:gd name="T51" fmla="*/ 1145 h 1488"/>
                        <a:gd name="T52" fmla="*/ 887 w 1032"/>
                        <a:gd name="T53" fmla="*/ 1072 h 1488"/>
                        <a:gd name="T54" fmla="*/ 901 w 1032"/>
                        <a:gd name="T55" fmla="*/ 990 h 1488"/>
                        <a:gd name="T56" fmla="*/ 907 w 1032"/>
                        <a:gd name="T57" fmla="*/ 846 h 1488"/>
                        <a:gd name="T58" fmla="*/ 946 w 1032"/>
                        <a:gd name="T59" fmla="*/ 837 h 1488"/>
                        <a:gd name="T60" fmla="*/ 995 w 1032"/>
                        <a:gd name="T61" fmla="*/ 808 h 1488"/>
                        <a:gd name="T62" fmla="*/ 1026 w 1032"/>
                        <a:gd name="T63" fmla="*/ 759 h 1488"/>
                        <a:gd name="T64" fmla="*/ 1028 w 1032"/>
                        <a:gd name="T65" fmla="*/ 691 h 1488"/>
                        <a:gd name="T66" fmla="*/ 999 w 1032"/>
                        <a:gd name="T67" fmla="*/ 625 h 1488"/>
                        <a:gd name="T68" fmla="*/ 929 w 1032"/>
                        <a:gd name="T69" fmla="*/ 520 h 1488"/>
                        <a:gd name="T70" fmla="*/ 919 w 1032"/>
                        <a:gd name="T71" fmla="*/ 448 h 1488"/>
                        <a:gd name="T72" fmla="*/ 903 w 1032"/>
                        <a:gd name="T73" fmla="*/ 283 h 1488"/>
                        <a:gd name="T74" fmla="*/ 863 w 1032"/>
                        <a:gd name="T75" fmla="*/ 176 h 1488"/>
                        <a:gd name="T76" fmla="*/ 809 w 1032"/>
                        <a:gd name="T77" fmla="*/ 101 h 1488"/>
                        <a:gd name="T78" fmla="*/ 743 w 1032"/>
                        <a:gd name="T79" fmla="*/ 54 h 14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</a:cxnLst>
                      <a:rect l="0" t="0" r="r" b="b"/>
                      <a:pathLst>
                        <a:path w="1032" h="1488">
                          <a:moveTo>
                            <a:pt x="743" y="54"/>
                          </a:moveTo>
                          <a:lnTo>
                            <a:pt x="686" y="28"/>
                          </a:lnTo>
                          <a:lnTo>
                            <a:pt x="620" y="16"/>
                          </a:lnTo>
                          <a:lnTo>
                            <a:pt x="570" y="11"/>
                          </a:lnTo>
                          <a:lnTo>
                            <a:pt x="495" y="0"/>
                          </a:lnTo>
                          <a:lnTo>
                            <a:pt x="419" y="0"/>
                          </a:lnTo>
                          <a:lnTo>
                            <a:pt x="334" y="11"/>
                          </a:lnTo>
                          <a:lnTo>
                            <a:pt x="282" y="25"/>
                          </a:lnTo>
                          <a:lnTo>
                            <a:pt x="186" y="58"/>
                          </a:lnTo>
                          <a:lnTo>
                            <a:pt x="115" y="85"/>
                          </a:lnTo>
                          <a:lnTo>
                            <a:pt x="141" y="101"/>
                          </a:lnTo>
                          <a:lnTo>
                            <a:pt x="87" y="160"/>
                          </a:lnTo>
                          <a:lnTo>
                            <a:pt x="49" y="205"/>
                          </a:lnTo>
                          <a:lnTo>
                            <a:pt x="98" y="219"/>
                          </a:lnTo>
                          <a:lnTo>
                            <a:pt x="33" y="285"/>
                          </a:lnTo>
                          <a:lnTo>
                            <a:pt x="77" y="280"/>
                          </a:lnTo>
                          <a:lnTo>
                            <a:pt x="11" y="367"/>
                          </a:lnTo>
                          <a:lnTo>
                            <a:pt x="54" y="382"/>
                          </a:lnTo>
                          <a:lnTo>
                            <a:pt x="37" y="403"/>
                          </a:lnTo>
                          <a:lnTo>
                            <a:pt x="21" y="427"/>
                          </a:lnTo>
                          <a:lnTo>
                            <a:pt x="0" y="474"/>
                          </a:lnTo>
                          <a:lnTo>
                            <a:pt x="49" y="459"/>
                          </a:lnTo>
                          <a:lnTo>
                            <a:pt x="87" y="502"/>
                          </a:lnTo>
                          <a:lnTo>
                            <a:pt x="73" y="511"/>
                          </a:lnTo>
                          <a:lnTo>
                            <a:pt x="51" y="528"/>
                          </a:lnTo>
                          <a:lnTo>
                            <a:pt x="33" y="551"/>
                          </a:lnTo>
                          <a:lnTo>
                            <a:pt x="21" y="573"/>
                          </a:lnTo>
                          <a:lnTo>
                            <a:pt x="16" y="594"/>
                          </a:lnTo>
                          <a:lnTo>
                            <a:pt x="14" y="618"/>
                          </a:lnTo>
                          <a:lnTo>
                            <a:pt x="16" y="645"/>
                          </a:lnTo>
                          <a:lnTo>
                            <a:pt x="21" y="672"/>
                          </a:lnTo>
                          <a:lnTo>
                            <a:pt x="35" y="698"/>
                          </a:lnTo>
                          <a:lnTo>
                            <a:pt x="59" y="724"/>
                          </a:lnTo>
                          <a:lnTo>
                            <a:pt x="82" y="742"/>
                          </a:lnTo>
                          <a:lnTo>
                            <a:pt x="106" y="759"/>
                          </a:lnTo>
                          <a:lnTo>
                            <a:pt x="125" y="775"/>
                          </a:lnTo>
                          <a:lnTo>
                            <a:pt x="164" y="808"/>
                          </a:lnTo>
                          <a:lnTo>
                            <a:pt x="202" y="872"/>
                          </a:lnTo>
                          <a:lnTo>
                            <a:pt x="207" y="947"/>
                          </a:lnTo>
                          <a:lnTo>
                            <a:pt x="200" y="992"/>
                          </a:lnTo>
                          <a:lnTo>
                            <a:pt x="167" y="1068"/>
                          </a:lnTo>
                          <a:lnTo>
                            <a:pt x="125" y="1143"/>
                          </a:lnTo>
                          <a:lnTo>
                            <a:pt x="460" y="1488"/>
                          </a:lnTo>
                          <a:lnTo>
                            <a:pt x="516" y="1367"/>
                          </a:lnTo>
                          <a:lnTo>
                            <a:pt x="561" y="1322"/>
                          </a:lnTo>
                          <a:lnTo>
                            <a:pt x="603" y="1292"/>
                          </a:lnTo>
                          <a:lnTo>
                            <a:pt x="653" y="1266"/>
                          </a:lnTo>
                          <a:lnTo>
                            <a:pt x="710" y="1249"/>
                          </a:lnTo>
                          <a:lnTo>
                            <a:pt x="768" y="1223"/>
                          </a:lnTo>
                          <a:lnTo>
                            <a:pt x="811" y="1204"/>
                          </a:lnTo>
                          <a:lnTo>
                            <a:pt x="842" y="1174"/>
                          </a:lnTo>
                          <a:lnTo>
                            <a:pt x="860" y="1145"/>
                          </a:lnTo>
                          <a:lnTo>
                            <a:pt x="877" y="1106"/>
                          </a:lnTo>
                          <a:lnTo>
                            <a:pt x="887" y="1072"/>
                          </a:lnTo>
                          <a:lnTo>
                            <a:pt x="896" y="1037"/>
                          </a:lnTo>
                          <a:lnTo>
                            <a:pt x="901" y="990"/>
                          </a:lnTo>
                          <a:lnTo>
                            <a:pt x="907" y="921"/>
                          </a:lnTo>
                          <a:lnTo>
                            <a:pt x="907" y="846"/>
                          </a:lnTo>
                          <a:lnTo>
                            <a:pt x="926" y="842"/>
                          </a:lnTo>
                          <a:lnTo>
                            <a:pt x="946" y="837"/>
                          </a:lnTo>
                          <a:lnTo>
                            <a:pt x="972" y="823"/>
                          </a:lnTo>
                          <a:lnTo>
                            <a:pt x="995" y="808"/>
                          </a:lnTo>
                          <a:lnTo>
                            <a:pt x="1012" y="783"/>
                          </a:lnTo>
                          <a:lnTo>
                            <a:pt x="1026" y="759"/>
                          </a:lnTo>
                          <a:lnTo>
                            <a:pt x="1032" y="728"/>
                          </a:lnTo>
                          <a:lnTo>
                            <a:pt x="1028" y="691"/>
                          </a:lnTo>
                          <a:lnTo>
                            <a:pt x="1012" y="655"/>
                          </a:lnTo>
                          <a:lnTo>
                            <a:pt x="999" y="625"/>
                          </a:lnTo>
                          <a:lnTo>
                            <a:pt x="978" y="594"/>
                          </a:lnTo>
                          <a:lnTo>
                            <a:pt x="929" y="520"/>
                          </a:lnTo>
                          <a:lnTo>
                            <a:pt x="919" y="490"/>
                          </a:lnTo>
                          <a:lnTo>
                            <a:pt x="919" y="448"/>
                          </a:lnTo>
                          <a:lnTo>
                            <a:pt x="913" y="339"/>
                          </a:lnTo>
                          <a:lnTo>
                            <a:pt x="903" y="283"/>
                          </a:lnTo>
                          <a:lnTo>
                            <a:pt x="889" y="224"/>
                          </a:lnTo>
                          <a:lnTo>
                            <a:pt x="863" y="176"/>
                          </a:lnTo>
                          <a:lnTo>
                            <a:pt x="839" y="136"/>
                          </a:lnTo>
                          <a:lnTo>
                            <a:pt x="809" y="101"/>
                          </a:lnTo>
                          <a:lnTo>
                            <a:pt x="778" y="75"/>
                          </a:lnTo>
                          <a:lnTo>
                            <a:pt x="743" y="54"/>
                          </a:lnTo>
                          <a:close/>
                        </a:path>
                      </a:pathLst>
                    </a:custGeom>
                    <a:solidFill>
                      <a:srgbClr val="FFE0C0"/>
                    </a:solidFill>
                    <a:ln w="11113">
                      <a:solidFill>
                        <a:srgbClr val="804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371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2265" y="1876"/>
                      <a:ext cx="80" cy="14"/>
                    </a:xfrm>
                    <a:custGeom>
                      <a:avLst/>
                      <a:gdLst>
                        <a:gd name="T0" fmla="*/ 162 w 162"/>
                        <a:gd name="T1" fmla="*/ 7 h 28"/>
                        <a:gd name="T2" fmla="*/ 113 w 162"/>
                        <a:gd name="T3" fmla="*/ 0 h 28"/>
                        <a:gd name="T4" fmla="*/ 71 w 162"/>
                        <a:gd name="T5" fmla="*/ 0 h 28"/>
                        <a:gd name="T6" fmla="*/ 42 w 162"/>
                        <a:gd name="T7" fmla="*/ 5 h 28"/>
                        <a:gd name="T8" fmla="*/ 14 w 162"/>
                        <a:gd name="T9" fmla="*/ 18 h 28"/>
                        <a:gd name="T10" fmla="*/ 0 w 162"/>
                        <a:gd name="T11" fmla="*/ 28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2" h="28">
                          <a:moveTo>
                            <a:pt x="162" y="7"/>
                          </a:moveTo>
                          <a:lnTo>
                            <a:pt x="113" y="0"/>
                          </a:lnTo>
                          <a:lnTo>
                            <a:pt x="71" y="0"/>
                          </a:lnTo>
                          <a:lnTo>
                            <a:pt x="42" y="5"/>
                          </a:lnTo>
                          <a:lnTo>
                            <a:pt x="14" y="18"/>
                          </a:lnTo>
                          <a:lnTo>
                            <a:pt x="0" y="28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804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372" name="Arc 28"/>
                    <p:cNvSpPr>
                      <a:spLocks/>
                    </p:cNvSpPr>
                    <p:nvPr/>
                  </p:nvSpPr>
                  <p:spPr bwMode="auto">
                    <a:xfrm>
                      <a:off x="1924" y="1640"/>
                      <a:ext cx="38" cy="55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3 w 21600"/>
                        <a:gd name="T1" fmla="*/ 21966 h 21966"/>
                        <a:gd name="T2" fmla="*/ 21600 w 21600"/>
                        <a:gd name="T3" fmla="*/ 0 h 21966"/>
                        <a:gd name="T4" fmla="*/ 21600 w 21600"/>
                        <a:gd name="T5" fmla="*/ 21600 h 219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966" fill="none" extrusionOk="0">
                          <a:moveTo>
                            <a:pt x="3" y="21965"/>
                          </a:moveTo>
                          <a:cubicBezTo>
                            <a:pt x="1" y="21844"/>
                            <a:pt x="0" y="21722"/>
                            <a:pt x="0" y="21600"/>
                          </a:cubicBezTo>
                          <a:cubicBezTo>
                            <a:pt x="-1" y="9670"/>
                            <a:pt x="9670" y="0"/>
                            <a:pt x="21599" y="0"/>
                          </a:cubicBezTo>
                        </a:path>
                        <a:path w="21600" h="21966" stroke="0" extrusionOk="0">
                          <a:moveTo>
                            <a:pt x="3" y="21965"/>
                          </a:moveTo>
                          <a:cubicBezTo>
                            <a:pt x="1" y="21844"/>
                            <a:pt x="0" y="21722"/>
                            <a:pt x="0" y="21600"/>
                          </a:cubicBezTo>
                          <a:cubicBezTo>
                            <a:pt x="-1" y="9670"/>
                            <a:pt x="9670" y="0"/>
                            <a:pt x="21599" y="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11113">
                      <a:solidFill>
                        <a:srgbClr val="804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7373" name="Freeform 29"/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387" cy="323"/>
                  </a:xfrm>
                  <a:custGeom>
                    <a:avLst/>
                    <a:gdLst>
                      <a:gd name="T0" fmla="*/ 683 w 775"/>
                      <a:gd name="T1" fmla="*/ 28 h 646"/>
                      <a:gd name="T2" fmla="*/ 568 w 775"/>
                      <a:gd name="T3" fmla="*/ 11 h 646"/>
                      <a:gd name="T4" fmla="*/ 417 w 775"/>
                      <a:gd name="T5" fmla="*/ 0 h 646"/>
                      <a:gd name="T6" fmla="*/ 280 w 775"/>
                      <a:gd name="T7" fmla="*/ 25 h 646"/>
                      <a:gd name="T8" fmla="*/ 115 w 775"/>
                      <a:gd name="T9" fmla="*/ 85 h 646"/>
                      <a:gd name="T10" fmla="*/ 87 w 775"/>
                      <a:gd name="T11" fmla="*/ 160 h 646"/>
                      <a:gd name="T12" fmla="*/ 98 w 775"/>
                      <a:gd name="T13" fmla="*/ 217 h 646"/>
                      <a:gd name="T14" fmla="*/ 77 w 775"/>
                      <a:gd name="T15" fmla="*/ 278 h 646"/>
                      <a:gd name="T16" fmla="*/ 54 w 775"/>
                      <a:gd name="T17" fmla="*/ 381 h 646"/>
                      <a:gd name="T18" fmla="*/ 21 w 775"/>
                      <a:gd name="T19" fmla="*/ 426 h 646"/>
                      <a:gd name="T20" fmla="*/ 49 w 775"/>
                      <a:gd name="T21" fmla="*/ 457 h 646"/>
                      <a:gd name="T22" fmla="*/ 110 w 775"/>
                      <a:gd name="T23" fmla="*/ 497 h 646"/>
                      <a:gd name="T24" fmla="*/ 164 w 775"/>
                      <a:gd name="T25" fmla="*/ 499 h 646"/>
                      <a:gd name="T26" fmla="*/ 200 w 775"/>
                      <a:gd name="T27" fmla="*/ 535 h 646"/>
                      <a:gd name="T28" fmla="*/ 217 w 775"/>
                      <a:gd name="T29" fmla="*/ 577 h 646"/>
                      <a:gd name="T30" fmla="*/ 249 w 775"/>
                      <a:gd name="T31" fmla="*/ 612 h 646"/>
                      <a:gd name="T32" fmla="*/ 268 w 775"/>
                      <a:gd name="T33" fmla="*/ 598 h 646"/>
                      <a:gd name="T34" fmla="*/ 290 w 775"/>
                      <a:gd name="T35" fmla="*/ 546 h 646"/>
                      <a:gd name="T36" fmla="*/ 346 w 775"/>
                      <a:gd name="T37" fmla="*/ 480 h 646"/>
                      <a:gd name="T38" fmla="*/ 372 w 775"/>
                      <a:gd name="T39" fmla="*/ 433 h 646"/>
                      <a:gd name="T40" fmla="*/ 431 w 775"/>
                      <a:gd name="T41" fmla="*/ 403 h 646"/>
                      <a:gd name="T42" fmla="*/ 453 w 775"/>
                      <a:gd name="T43" fmla="*/ 368 h 646"/>
                      <a:gd name="T44" fmla="*/ 457 w 775"/>
                      <a:gd name="T45" fmla="*/ 299 h 646"/>
                      <a:gd name="T46" fmla="*/ 427 w 775"/>
                      <a:gd name="T47" fmla="*/ 245 h 646"/>
                      <a:gd name="T48" fmla="*/ 408 w 775"/>
                      <a:gd name="T49" fmla="*/ 216 h 646"/>
                      <a:gd name="T50" fmla="*/ 401 w 775"/>
                      <a:gd name="T51" fmla="*/ 170 h 646"/>
                      <a:gd name="T52" fmla="*/ 433 w 775"/>
                      <a:gd name="T53" fmla="*/ 132 h 646"/>
                      <a:gd name="T54" fmla="*/ 481 w 775"/>
                      <a:gd name="T55" fmla="*/ 113 h 646"/>
                      <a:gd name="T56" fmla="*/ 493 w 775"/>
                      <a:gd name="T57" fmla="*/ 98 h 646"/>
                      <a:gd name="T58" fmla="*/ 504 w 775"/>
                      <a:gd name="T59" fmla="*/ 77 h 646"/>
                      <a:gd name="T60" fmla="*/ 551 w 775"/>
                      <a:gd name="T61" fmla="*/ 73 h 646"/>
                      <a:gd name="T62" fmla="*/ 599 w 775"/>
                      <a:gd name="T63" fmla="*/ 75 h 646"/>
                      <a:gd name="T64" fmla="*/ 653 w 775"/>
                      <a:gd name="T65" fmla="*/ 56 h 646"/>
                      <a:gd name="T66" fmla="*/ 717 w 775"/>
                      <a:gd name="T67" fmla="*/ 61 h 646"/>
                      <a:gd name="T68" fmla="*/ 740 w 775"/>
                      <a:gd name="T69" fmla="*/ 54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775" h="646">
                        <a:moveTo>
                          <a:pt x="740" y="54"/>
                        </a:moveTo>
                        <a:lnTo>
                          <a:pt x="683" y="28"/>
                        </a:lnTo>
                        <a:lnTo>
                          <a:pt x="617" y="16"/>
                        </a:lnTo>
                        <a:lnTo>
                          <a:pt x="568" y="11"/>
                        </a:lnTo>
                        <a:lnTo>
                          <a:pt x="493" y="0"/>
                        </a:lnTo>
                        <a:lnTo>
                          <a:pt x="417" y="0"/>
                        </a:lnTo>
                        <a:lnTo>
                          <a:pt x="332" y="11"/>
                        </a:lnTo>
                        <a:lnTo>
                          <a:pt x="280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3"/>
                        </a:lnTo>
                        <a:lnTo>
                          <a:pt x="98" y="217"/>
                        </a:lnTo>
                        <a:lnTo>
                          <a:pt x="33" y="283"/>
                        </a:lnTo>
                        <a:lnTo>
                          <a:pt x="77" y="278"/>
                        </a:lnTo>
                        <a:lnTo>
                          <a:pt x="11" y="365"/>
                        </a:lnTo>
                        <a:lnTo>
                          <a:pt x="54" y="381"/>
                        </a:lnTo>
                        <a:lnTo>
                          <a:pt x="37" y="401"/>
                        </a:lnTo>
                        <a:lnTo>
                          <a:pt x="21" y="426"/>
                        </a:lnTo>
                        <a:lnTo>
                          <a:pt x="0" y="473"/>
                        </a:lnTo>
                        <a:lnTo>
                          <a:pt x="49" y="457"/>
                        </a:lnTo>
                        <a:lnTo>
                          <a:pt x="87" y="506"/>
                        </a:lnTo>
                        <a:lnTo>
                          <a:pt x="110" y="497"/>
                        </a:lnTo>
                        <a:lnTo>
                          <a:pt x="134" y="493"/>
                        </a:lnTo>
                        <a:lnTo>
                          <a:pt x="164" y="499"/>
                        </a:lnTo>
                        <a:lnTo>
                          <a:pt x="186" y="509"/>
                        </a:lnTo>
                        <a:lnTo>
                          <a:pt x="200" y="535"/>
                        </a:lnTo>
                        <a:lnTo>
                          <a:pt x="209" y="559"/>
                        </a:lnTo>
                        <a:lnTo>
                          <a:pt x="217" y="577"/>
                        </a:lnTo>
                        <a:lnTo>
                          <a:pt x="235" y="598"/>
                        </a:lnTo>
                        <a:lnTo>
                          <a:pt x="249" y="612"/>
                        </a:lnTo>
                        <a:lnTo>
                          <a:pt x="273" y="646"/>
                        </a:lnTo>
                        <a:lnTo>
                          <a:pt x="268" y="598"/>
                        </a:lnTo>
                        <a:lnTo>
                          <a:pt x="273" y="575"/>
                        </a:lnTo>
                        <a:lnTo>
                          <a:pt x="290" y="546"/>
                        </a:lnTo>
                        <a:lnTo>
                          <a:pt x="316" y="516"/>
                        </a:lnTo>
                        <a:lnTo>
                          <a:pt x="346" y="480"/>
                        </a:lnTo>
                        <a:lnTo>
                          <a:pt x="360" y="455"/>
                        </a:lnTo>
                        <a:lnTo>
                          <a:pt x="372" y="433"/>
                        </a:lnTo>
                        <a:lnTo>
                          <a:pt x="396" y="419"/>
                        </a:lnTo>
                        <a:lnTo>
                          <a:pt x="431" y="403"/>
                        </a:lnTo>
                        <a:lnTo>
                          <a:pt x="443" y="388"/>
                        </a:lnTo>
                        <a:lnTo>
                          <a:pt x="453" y="368"/>
                        </a:lnTo>
                        <a:lnTo>
                          <a:pt x="462" y="348"/>
                        </a:lnTo>
                        <a:lnTo>
                          <a:pt x="457" y="299"/>
                        </a:lnTo>
                        <a:lnTo>
                          <a:pt x="447" y="266"/>
                        </a:lnTo>
                        <a:lnTo>
                          <a:pt x="427" y="245"/>
                        </a:lnTo>
                        <a:lnTo>
                          <a:pt x="419" y="228"/>
                        </a:lnTo>
                        <a:lnTo>
                          <a:pt x="408" y="216"/>
                        </a:lnTo>
                        <a:lnTo>
                          <a:pt x="400" y="198"/>
                        </a:lnTo>
                        <a:lnTo>
                          <a:pt x="401" y="170"/>
                        </a:lnTo>
                        <a:lnTo>
                          <a:pt x="412" y="148"/>
                        </a:lnTo>
                        <a:lnTo>
                          <a:pt x="433" y="132"/>
                        </a:lnTo>
                        <a:lnTo>
                          <a:pt x="455" y="122"/>
                        </a:lnTo>
                        <a:lnTo>
                          <a:pt x="481" y="113"/>
                        </a:lnTo>
                        <a:lnTo>
                          <a:pt x="512" y="115"/>
                        </a:lnTo>
                        <a:lnTo>
                          <a:pt x="493" y="98"/>
                        </a:lnTo>
                        <a:lnTo>
                          <a:pt x="495" y="85"/>
                        </a:lnTo>
                        <a:lnTo>
                          <a:pt x="504" y="77"/>
                        </a:lnTo>
                        <a:lnTo>
                          <a:pt x="521" y="72"/>
                        </a:lnTo>
                        <a:lnTo>
                          <a:pt x="551" y="73"/>
                        </a:lnTo>
                        <a:lnTo>
                          <a:pt x="578" y="77"/>
                        </a:lnTo>
                        <a:lnTo>
                          <a:pt x="599" y="75"/>
                        </a:lnTo>
                        <a:lnTo>
                          <a:pt x="627" y="65"/>
                        </a:lnTo>
                        <a:lnTo>
                          <a:pt x="653" y="56"/>
                        </a:lnTo>
                        <a:lnTo>
                          <a:pt x="684" y="58"/>
                        </a:lnTo>
                        <a:lnTo>
                          <a:pt x="717" y="61"/>
                        </a:lnTo>
                        <a:lnTo>
                          <a:pt x="775" y="75"/>
                        </a:lnTo>
                        <a:lnTo>
                          <a:pt x="740" y="54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7374" name="Freeform 30"/>
                <p:cNvSpPr>
                  <a:spLocks/>
                </p:cNvSpPr>
                <p:nvPr/>
              </p:nvSpPr>
              <p:spPr bwMode="auto">
                <a:xfrm flipH="1">
                  <a:off x="3014" y="2796"/>
                  <a:ext cx="180" cy="198"/>
                </a:xfrm>
                <a:custGeom>
                  <a:avLst/>
                  <a:gdLst>
                    <a:gd name="T0" fmla="*/ 0 w 438"/>
                    <a:gd name="T1" fmla="*/ 0 h 491"/>
                    <a:gd name="T2" fmla="*/ 363 w 438"/>
                    <a:gd name="T3" fmla="*/ 300 h 491"/>
                    <a:gd name="T4" fmla="*/ 438 w 438"/>
                    <a:gd name="T5" fmla="*/ 491 h 491"/>
                    <a:gd name="T6" fmla="*/ 0 w 438"/>
                    <a:gd name="T7" fmla="*/ 0 h 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8" h="491">
                      <a:moveTo>
                        <a:pt x="0" y="0"/>
                      </a:moveTo>
                      <a:lnTo>
                        <a:pt x="363" y="300"/>
                      </a:lnTo>
                      <a:lnTo>
                        <a:pt x="438" y="4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75" name="Freeform 31"/>
                <p:cNvSpPr>
                  <a:spLocks/>
                </p:cNvSpPr>
                <p:nvPr/>
              </p:nvSpPr>
              <p:spPr bwMode="auto">
                <a:xfrm flipH="1">
                  <a:off x="3044" y="2795"/>
                  <a:ext cx="150" cy="198"/>
                </a:xfrm>
                <a:custGeom>
                  <a:avLst/>
                  <a:gdLst>
                    <a:gd name="T0" fmla="*/ 0 w 363"/>
                    <a:gd name="T1" fmla="*/ 0 h 495"/>
                    <a:gd name="T2" fmla="*/ 363 w 363"/>
                    <a:gd name="T3" fmla="*/ 311 h 495"/>
                    <a:gd name="T4" fmla="*/ 278 w 363"/>
                    <a:gd name="T5" fmla="*/ 495 h 495"/>
                    <a:gd name="T6" fmla="*/ 0 w 363"/>
                    <a:gd name="T7" fmla="*/ 0 h 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3" h="495">
                      <a:moveTo>
                        <a:pt x="0" y="0"/>
                      </a:moveTo>
                      <a:lnTo>
                        <a:pt x="363" y="311"/>
                      </a:lnTo>
                      <a:lnTo>
                        <a:pt x="278" y="4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7376" name="Group 32"/>
                <p:cNvGrpSpPr>
                  <a:grpSpLocks/>
                </p:cNvGrpSpPr>
                <p:nvPr/>
              </p:nvGrpSpPr>
              <p:grpSpPr bwMode="auto">
                <a:xfrm flipH="1">
                  <a:off x="2890" y="2522"/>
                  <a:ext cx="272" cy="117"/>
                  <a:chOff x="2011" y="1586"/>
                  <a:chExt cx="331" cy="145"/>
                </a:xfrm>
              </p:grpSpPr>
              <p:sp>
                <p:nvSpPr>
                  <p:cNvPr id="57377" name="Freeform 33"/>
                  <p:cNvSpPr>
                    <a:spLocks/>
                  </p:cNvSpPr>
                  <p:nvPr/>
                </p:nvSpPr>
                <p:spPr bwMode="auto">
                  <a:xfrm>
                    <a:off x="2226" y="1602"/>
                    <a:ext cx="94" cy="12"/>
                  </a:xfrm>
                  <a:custGeom>
                    <a:avLst/>
                    <a:gdLst>
                      <a:gd name="T0" fmla="*/ 187 w 187"/>
                      <a:gd name="T1" fmla="*/ 24 h 24"/>
                      <a:gd name="T2" fmla="*/ 163 w 187"/>
                      <a:gd name="T3" fmla="*/ 10 h 24"/>
                      <a:gd name="T4" fmla="*/ 139 w 187"/>
                      <a:gd name="T5" fmla="*/ 5 h 24"/>
                      <a:gd name="T6" fmla="*/ 90 w 187"/>
                      <a:gd name="T7" fmla="*/ 0 h 24"/>
                      <a:gd name="T8" fmla="*/ 43 w 187"/>
                      <a:gd name="T9" fmla="*/ 0 h 24"/>
                      <a:gd name="T10" fmla="*/ 0 w 187"/>
                      <a:gd name="T11" fmla="*/ 6 h 24"/>
                      <a:gd name="T12" fmla="*/ 101 w 187"/>
                      <a:gd name="T13" fmla="*/ 15 h 24"/>
                      <a:gd name="T14" fmla="*/ 187 w 187"/>
                      <a:gd name="T15" fmla="*/ 24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7" h="24">
                        <a:moveTo>
                          <a:pt x="187" y="24"/>
                        </a:moveTo>
                        <a:lnTo>
                          <a:pt x="163" y="10"/>
                        </a:lnTo>
                        <a:lnTo>
                          <a:pt x="139" y="5"/>
                        </a:lnTo>
                        <a:lnTo>
                          <a:pt x="90" y="0"/>
                        </a:lnTo>
                        <a:lnTo>
                          <a:pt x="43" y="0"/>
                        </a:lnTo>
                        <a:lnTo>
                          <a:pt x="0" y="6"/>
                        </a:lnTo>
                        <a:lnTo>
                          <a:pt x="101" y="15"/>
                        </a:lnTo>
                        <a:lnTo>
                          <a:pt x="187" y="24"/>
                        </a:lnTo>
                        <a:close/>
                      </a:path>
                    </a:pathLst>
                  </a:custGeom>
                  <a:solidFill>
                    <a:srgbClr val="603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78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2255" y="1586"/>
                    <a:ext cx="87" cy="145"/>
                  </a:xfrm>
                  <a:prstGeom prst="ellips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79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2011" y="1662"/>
                    <a:ext cx="248" cy="1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7380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2297" y="1645"/>
                    <a:ext cx="27" cy="51"/>
                    <a:chOff x="2297" y="1645"/>
                    <a:chExt cx="27" cy="51"/>
                  </a:xfrm>
                </p:grpSpPr>
                <p:sp>
                  <p:nvSpPr>
                    <p:cNvPr id="57381" name="Oval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7" y="1645"/>
                      <a:ext cx="27" cy="51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382" name="Oval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05" y="1651"/>
                      <a:ext cx="15" cy="29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57383" name="Group 39"/>
              <p:cNvGrpSpPr>
                <a:grpSpLocks/>
              </p:cNvGrpSpPr>
              <p:nvPr/>
            </p:nvGrpSpPr>
            <p:grpSpPr bwMode="auto">
              <a:xfrm rot="10632279" flipH="1">
                <a:off x="2784" y="2400"/>
                <a:ext cx="171" cy="622"/>
                <a:chOff x="1744" y="2071"/>
                <a:chExt cx="297" cy="971"/>
              </a:xfrm>
            </p:grpSpPr>
            <p:grpSp>
              <p:nvGrpSpPr>
                <p:cNvPr id="57384" name="Group 40"/>
                <p:cNvGrpSpPr>
                  <a:grpSpLocks/>
                </p:cNvGrpSpPr>
                <p:nvPr/>
              </p:nvGrpSpPr>
              <p:grpSpPr bwMode="auto">
                <a:xfrm>
                  <a:off x="1744" y="2787"/>
                  <a:ext cx="285" cy="255"/>
                  <a:chOff x="1744" y="2787"/>
                  <a:chExt cx="285" cy="255"/>
                </a:xfrm>
              </p:grpSpPr>
              <p:sp>
                <p:nvSpPr>
                  <p:cNvPr id="57385" name="Freeform 41"/>
                  <p:cNvSpPr>
                    <a:spLocks/>
                  </p:cNvSpPr>
                  <p:nvPr/>
                </p:nvSpPr>
                <p:spPr bwMode="auto">
                  <a:xfrm>
                    <a:off x="1744" y="2787"/>
                    <a:ext cx="285" cy="255"/>
                  </a:xfrm>
                  <a:custGeom>
                    <a:avLst/>
                    <a:gdLst>
                      <a:gd name="T0" fmla="*/ 88 w 571"/>
                      <a:gd name="T1" fmla="*/ 66 h 510"/>
                      <a:gd name="T2" fmla="*/ 52 w 571"/>
                      <a:gd name="T3" fmla="*/ 132 h 510"/>
                      <a:gd name="T4" fmla="*/ 38 w 571"/>
                      <a:gd name="T5" fmla="*/ 156 h 510"/>
                      <a:gd name="T6" fmla="*/ 31 w 571"/>
                      <a:gd name="T7" fmla="*/ 186 h 510"/>
                      <a:gd name="T8" fmla="*/ 24 w 571"/>
                      <a:gd name="T9" fmla="*/ 227 h 510"/>
                      <a:gd name="T10" fmla="*/ 24 w 571"/>
                      <a:gd name="T11" fmla="*/ 265 h 510"/>
                      <a:gd name="T12" fmla="*/ 29 w 571"/>
                      <a:gd name="T13" fmla="*/ 304 h 510"/>
                      <a:gd name="T14" fmla="*/ 45 w 571"/>
                      <a:gd name="T15" fmla="*/ 338 h 510"/>
                      <a:gd name="T16" fmla="*/ 78 w 571"/>
                      <a:gd name="T17" fmla="*/ 363 h 510"/>
                      <a:gd name="T18" fmla="*/ 43 w 571"/>
                      <a:gd name="T19" fmla="*/ 342 h 510"/>
                      <a:gd name="T20" fmla="*/ 29 w 571"/>
                      <a:gd name="T21" fmla="*/ 340 h 510"/>
                      <a:gd name="T22" fmla="*/ 12 w 571"/>
                      <a:gd name="T23" fmla="*/ 347 h 510"/>
                      <a:gd name="T24" fmla="*/ 3 w 571"/>
                      <a:gd name="T25" fmla="*/ 357 h 510"/>
                      <a:gd name="T26" fmla="*/ 0 w 571"/>
                      <a:gd name="T27" fmla="*/ 375 h 510"/>
                      <a:gd name="T28" fmla="*/ 5 w 571"/>
                      <a:gd name="T29" fmla="*/ 389 h 510"/>
                      <a:gd name="T30" fmla="*/ 17 w 571"/>
                      <a:gd name="T31" fmla="*/ 406 h 510"/>
                      <a:gd name="T32" fmla="*/ 60 w 571"/>
                      <a:gd name="T33" fmla="*/ 437 h 510"/>
                      <a:gd name="T34" fmla="*/ 128 w 571"/>
                      <a:gd name="T35" fmla="*/ 463 h 510"/>
                      <a:gd name="T36" fmla="*/ 158 w 571"/>
                      <a:gd name="T37" fmla="*/ 472 h 510"/>
                      <a:gd name="T38" fmla="*/ 191 w 571"/>
                      <a:gd name="T39" fmla="*/ 477 h 510"/>
                      <a:gd name="T40" fmla="*/ 220 w 571"/>
                      <a:gd name="T41" fmla="*/ 477 h 510"/>
                      <a:gd name="T42" fmla="*/ 250 w 571"/>
                      <a:gd name="T43" fmla="*/ 488 h 510"/>
                      <a:gd name="T44" fmla="*/ 286 w 571"/>
                      <a:gd name="T45" fmla="*/ 500 h 510"/>
                      <a:gd name="T46" fmla="*/ 368 w 571"/>
                      <a:gd name="T47" fmla="*/ 510 h 510"/>
                      <a:gd name="T48" fmla="*/ 465 w 571"/>
                      <a:gd name="T49" fmla="*/ 489 h 510"/>
                      <a:gd name="T50" fmla="*/ 527 w 571"/>
                      <a:gd name="T51" fmla="*/ 489 h 510"/>
                      <a:gd name="T52" fmla="*/ 543 w 571"/>
                      <a:gd name="T53" fmla="*/ 484 h 510"/>
                      <a:gd name="T54" fmla="*/ 559 w 571"/>
                      <a:gd name="T55" fmla="*/ 469 h 510"/>
                      <a:gd name="T56" fmla="*/ 564 w 571"/>
                      <a:gd name="T57" fmla="*/ 448 h 510"/>
                      <a:gd name="T58" fmla="*/ 571 w 571"/>
                      <a:gd name="T59" fmla="*/ 366 h 510"/>
                      <a:gd name="T60" fmla="*/ 571 w 571"/>
                      <a:gd name="T61" fmla="*/ 298 h 510"/>
                      <a:gd name="T62" fmla="*/ 567 w 571"/>
                      <a:gd name="T63" fmla="*/ 264 h 510"/>
                      <a:gd name="T64" fmla="*/ 564 w 571"/>
                      <a:gd name="T65" fmla="*/ 239 h 510"/>
                      <a:gd name="T66" fmla="*/ 559 w 571"/>
                      <a:gd name="T67" fmla="*/ 217 h 510"/>
                      <a:gd name="T68" fmla="*/ 553 w 571"/>
                      <a:gd name="T69" fmla="*/ 193 h 510"/>
                      <a:gd name="T70" fmla="*/ 522 w 571"/>
                      <a:gd name="T71" fmla="*/ 100 h 510"/>
                      <a:gd name="T72" fmla="*/ 491 w 571"/>
                      <a:gd name="T73" fmla="*/ 0 h 510"/>
                      <a:gd name="T74" fmla="*/ 88 w 571"/>
                      <a:gd name="T75" fmla="*/ 66 h 5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571" h="510">
                        <a:moveTo>
                          <a:pt x="88" y="66"/>
                        </a:moveTo>
                        <a:lnTo>
                          <a:pt x="52" y="132"/>
                        </a:lnTo>
                        <a:lnTo>
                          <a:pt x="38" y="156"/>
                        </a:lnTo>
                        <a:lnTo>
                          <a:pt x="31" y="186"/>
                        </a:lnTo>
                        <a:lnTo>
                          <a:pt x="24" y="227"/>
                        </a:lnTo>
                        <a:lnTo>
                          <a:pt x="24" y="265"/>
                        </a:lnTo>
                        <a:lnTo>
                          <a:pt x="29" y="304"/>
                        </a:lnTo>
                        <a:lnTo>
                          <a:pt x="45" y="338"/>
                        </a:lnTo>
                        <a:lnTo>
                          <a:pt x="78" y="363"/>
                        </a:lnTo>
                        <a:lnTo>
                          <a:pt x="43" y="342"/>
                        </a:lnTo>
                        <a:lnTo>
                          <a:pt x="29" y="340"/>
                        </a:lnTo>
                        <a:lnTo>
                          <a:pt x="12" y="347"/>
                        </a:lnTo>
                        <a:lnTo>
                          <a:pt x="3" y="357"/>
                        </a:lnTo>
                        <a:lnTo>
                          <a:pt x="0" y="375"/>
                        </a:lnTo>
                        <a:lnTo>
                          <a:pt x="5" y="389"/>
                        </a:lnTo>
                        <a:lnTo>
                          <a:pt x="17" y="406"/>
                        </a:lnTo>
                        <a:lnTo>
                          <a:pt x="60" y="437"/>
                        </a:lnTo>
                        <a:lnTo>
                          <a:pt x="128" y="463"/>
                        </a:lnTo>
                        <a:lnTo>
                          <a:pt x="158" y="472"/>
                        </a:lnTo>
                        <a:lnTo>
                          <a:pt x="191" y="477"/>
                        </a:lnTo>
                        <a:lnTo>
                          <a:pt x="220" y="477"/>
                        </a:lnTo>
                        <a:lnTo>
                          <a:pt x="250" y="488"/>
                        </a:lnTo>
                        <a:lnTo>
                          <a:pt x="286" y="500"/>
                        </a:lnTo>
                        <a:lnTo>
                          <a:pt x="368" y="510"/>
                        </a:lnTo>
                        <a:lnTo>
                          <a:pt x="465" y="489"/>
                        </a:lnTo>
                        <a:lnTo>
                          <a:pt x="527" y="489"/>
                        </a:lnTo>
                        <a:lnTo>
                          <a:pt x="543" y="484"/>
                        </a:lnTo>
                        <a:lnTo>
                          <a:pt x="559" y="469"/>
                        </a:lnTo>
                        <a:lnTo>
                          <a:pt x="564" y="448"/>
                        </a:lnTo>
                        <a:lnTo>
                          <a:pt x="571" y="366"/>
                        </a:lnTo>
                        <a:lnTo>
                          <a:pt x="571" y="298"/>
                        </a:lnTo>
                        <a:lnTo>
                          <a:pt x="567" y="264"/>
                        </a:lnTo>
                        <a:lnTo>
                          <a:pt x="564" y="239"/>
                        </a:lnTo>
                        <a:lnTo>
                          <a:pt x="559" y="217"/>
                        </a:lnTo>
                        <a:lnTo>
                          <a:pt x="553" y="193"/>
                        </a:lnTo>
                        <a:lnTo>
                          <a:pt x="522" y="100"/>
                        </a:lnTo>
                        <a:lnTo>
                          <a:pt x="491" y="0"/>
                        </a:lnTo>
                        <a:lnTo>
                          <a:pt x="88" y="66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86" name="Arc 42"/>
                  <p:cNvSpPr>
                    <a:spLocks/>
                  </p:cNvSpPr>
                  <p:nvPr/>
                </p:nvSpPr>
                <p:spPr bwMode="auto">
                  <a:xfrm>
                    <a:off x="1786" y="2960"/>
                    <a:ext cx="8" cy="18"/>
                  </a:xfrm>
                  <a:custGeom>
                    <a:avLst/>
                    <a:gdLst>
                      <a:gd name="G0" fmla="+- 21600 0 0"/>
                      <a:gd name="G1" fmla="+- 21460 0 0"/>
                      <a:gd name="G2" fmla="+- 21600 0 0"/>
                      <a:gd name="T0" fmla="*/ 0 w 21600"/>
                      <a:gd name="T1" fmla="*/ 21460 h 21460"/>
                      <a:gd name="T2" fmla="*/ 19147 w 21600"/>
                      <a:gd name="T3" fmla="*/ 0 h 21460"/>
                      <a:gd name="T4" fmla="*/ 21600 w 21600"/>
                      <a:gd name="T5" fmla="*/ 21460 h 214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460" fill="none" extrusionOk="0">
                        <a:moveTo>
                          <a:pt x="0" y="21460"/>
                        </a:moveTo>
                        <a:cubicBezTo>
                          <a:pt x="0" y="10479"/>
                          <a:pt x="8237" y="1246"/>
                          <a:pt x="19146" y="-1"/>
                        </a:cubicBezTo>
                      </a:path>
                      <a:path w="21600" h="21460" stroke="0" extrusionOk="0">
                        <a:moveTo>
                          <a:pt x="0" y="21460"/>
                        </a:moveTo>
                        <a:cubicBezTo>
                          <a:pt x="0" y="10479"/>
                          <a:pt x="8237" y="1246"/>
                          <a:pt x="19146" y="-1"/>
                        </a:cubicBezTo>
                        <a:lnTo>
                          <a:pt x="21600" y="21460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7387" name="Group 43"/>
                <p:cNvGrpSpPr>
                  <a:grpSpLocks/>
                </p:cNvGrpSpPr>
                <p:nvPr/>
              </p:nvGrpSpPr>
              <p:grpSpPr bwMode="auto">
                <a:xfrm>
                  <a:off x="1758" y="2071"/>
                  <a:ext cx="283" cy="756"/>
                  <a:chOff x="1758" y="2071"/>
                  <a:chExt cx="283" cy="756"/>
                </a:xfrm>
              </p:grpSpPr>
              <p:sp>
                <p:nvSpPr>
                  <p:cNvPr id="57388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775" y="2781"/>
                    <a:ext cx="238" cy="46"/>
                  </a:xfrm>
                  <a:prstGeom prst="rect">
                    <a:avLst/>
                  </a:prstGeom>
                  <a:solidFill>
                    <a:srgbClr val="FFFFFF"/>
                  </a:solidFill>
                  <a:ln w="11113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89" name="Freeform 45"/>
                  <p:cNvSpPr>
                    <a:spLocks/>
                  </p:cNvSpPr>
                  <p:nvPr/>
                </p:nvSpPr>
                <p:spPr bwMode="auto">
                  <a:xfrm>
                    <a:off x="1758" y="2071"/>
                    <a:ext cx="283" cy="729"/>
                  </a:xfrm>
                  <a:custGeom>
                    <a:avLst/>
                    <a:gdLst>
                      <a:gd name="T0" fmla="*/ 28 w 566"/>
                      <a:gd name="T1" fmla="*/ 486 h 1459"/>
                      <a:gd name="T2" fmla="*/ 16 w 566"/>
                      <a:gd name="T3" fmla="*/ 905 h 1459"/>
                      <a:gd name="T4" fmla="*/ 0 w 566"/>
                      <a:gd name="T5" fmla="*/ 1454 h 1459"/>
                      <a:gd name="T6" fmla="*/ 544 w 566"/>
                      <a:gd name="T7" fmla="*/ 1459 h 1459"/>
                      <a:gd name="T8" fmla="*/ 551 w 566"/>
                      <a:gd name="T9" fmla="*/ 874 h 1459"/>
                      <a:gd name="T10" fmla="*/ 549 w 566"/>
                      <a:gd name="T11" fmla="*/ 601 h 1459"/>
                      <a:gd name="T12" fmla="*/ 566 w 566"/>
                      <a:gd name="T13" fmla="*/ 313 h 1459"/>
                      <a:gd name="T14" fmla="*/ 561 w 566"/>
                      <a:gd name="T15" fmla="*/ 249 h 1459"/>
                      <a:gd name="T16" fmla="*/ 556 w 566"/>
                      <a:gd name="T17" fmla="*/ 200 h 1459"/>
                      <a:gd name="T18" fmla="*/ 546 w 566"/>
                      <a:gd name="T19" fmla="*/ 153 h 1459"/>
                      <a:gd name="T20" fmla="*/ 535 w 566"/>
                      <a:gd name="T21" fmla="*/ 120 h 1459"/>
                      <a:gd name="T22" fmla="*/ 516 w 566"/>
                      <a:gd name="T23" fmla="*/ 87 h 1459"/>
                      <a:gd name="T24" fmla="*/ 497 w 566"/>
                      <a:gd name="T25" fmla="*/ 64 h 1459"/>
                      <a:gd name="T26" fmla="*/ 466 w 566"/>
                      <a:gd name="T27" fmla="*/ 40 h 1459"/>
                      <a:gd name="T28" fmla="*/ 426 w 566"/>
                      <a:gd name="T29" fmla="*/ 21 h 1459"/>
                      <a:gd name="T30" fmla="*/ 382 w 566"/>
                      <a:gd name="T31" fmla="*/ 9 h 1459"/>
                      <a:gd name="T32" fmla="*/ 334 w 566"/>
                      <a:gd name="T33" fmla="*/ 4 h 1459"/>
                      <a:gd name="T34" fmla="*/ 294 w 566"/>
                      <a:gd name="T35" fmla="*/ 0 h 1459"/>
                      <a:gd name="T36" fmla="*/ 245 w 566"/>
                      <a:gd name="T37" fmla="*/ 11 h 1459"/>
                      <a:gd name="T38" fmla="*/ 198 w 566"/>
                      <a:gd name="T39" fmla="*/ 26 h 1459"/>
                      <a:gd name="T40" fmla="*/ 171 w 566"/>
                      <a:gd name="T41" fmla="*/ 44 h 1459"/>
                      <a:gd name="T42" fmla="*/ 136 w 566"/>
                      <a:gd name="T43" fmla="*/ 68 h 1459"/>
                      <a:gd name="T44" fmla="*/ 112 w 566"/>
                      <a:gd name="T45" fmla="*/ 97 h 1459"/>
                      <a:gd name="T46" fmla="*/ 86 w 566"/>
                      <a:gd name="T47" fmla="*/ 141 h 1459"/>
                      <a:gd name="T48" fmla="*/ 68 w 566"/>
                      <a:gd name="T49" fmla="*/ 189 h 1459"/>
                      <a:gd name="T50" fmla="*/ 49 w 566"/>
                      <a:gd name="T51" fmla="*/ 269 h 1459"/>
                      <a:gd name="T52" fmla="*/ 28 w 566"/>
                      <a:gd name="T53" fmla="*/ 486 h 14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566" h="1459">
                        <a:moveTo>
                          <a:pt x="28" y="486"/>
                        </a:moveTo>
                        <a:lnTo>
                          <a:pt x="16" y="905"/>
                        </a:lnTo>
                        <a:lnTo>
                          <a:pt x="0" y="1454"/>
                        </a:lnTo>
                        <a:lnTo>
                          <a:pt x="544" y="1459"/>
                        </a:lnTo>
                        <a:lnTo>
                          <a:pt x="551" y="874"/>
                        </a:lnTo>
                        <a:lnTo>
                          <a:pt x="549" y="601"/>
                        </a:lnTo>
                        <a:lnTo>
                          <a:pt x="566" y="313"/>
                        </a:lnTo>
                        <a:lnTo>
                          <a:pt x="561" y="249"/>
                        </a:lnTo>
                        <a:lnTo>
                          <a:pt x="556" y="200"/>
                        </a:lnTo>
                        <a:lnTo>
                          <a:pt x="546" y="153"/>
                        </a:lnTo>
                        <a:lnTo>
                          <a:pt x="535" y="120"/>
                        </a:lnTo>
                        <a:lnTo>
                          <a:pt x="516" y="87"/>
                        </a:lnTo>
                        <a:lnTo>
                          <a:pt x="497" y="64"/>
                        </a:lnTo>
                        <a:lnTo>
                          <a:pt x="466" y="40"/>
                        </a:lnTo>
                        <a:lnTo>
                          <a:pt x="426" y="21"/>
                        </a:lnTo>
                        <a:lnTo>
                          <a:pt x="382" y="9"/>
                        </a:lnTo>
                        <a:lnTo>
                          <a:pt x="334" y="4"/>
                        </a:lnTo>
                        <a:lnTo>
                          <a:pt x="294" y="0"/>
                        </a:lnTo>
                        <a:lnTo>
                          <a:pt x="245" y="11"/>
                        </a:lnTo>
                        <a:lnTo>
                          <a:pt x="198" y="26"/>
                        </a:lnTo>
                        <a:lnTo>
                          <a:pt x="171" y="44"/>
                        </a:lnTo>
                        <a:lnTo>
                          <a:pt x="136" y="68"/>
                        </a:lnTo>
                        <a:lnTo>
                          <a:pt x="112" y="97"/>
                        </a:lnTo>
                        <a:lnTo>
                          <a:pt x="86" y="141"/>
                        </a:lnTo>
                        <a:lnTo>
                          <a:pt x="68" y="189"/>
                        </a:lnTo>
                        <a:lnTo>
                          <a:pt x="49" y="269"/>
                        </a:lnTo>
                        <a:lnTo>
                          <a:pt x="28" y="486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aphicFrame>
          <p:nvGraphicFramePr>
            <p:cNvPr id="57390" name="Object 46"/>
            <p:cNvGraphicFramePr>
              <a:graphicFrameLocks noChangeAspect="1"/>
            </p:cNvGraphicFramePr>
            <p:nvPr/>
          </p:nvGraphicFramePr>
          <p:xfrm>
            <a:off x="1632" y="2832"/>
            <a:ext cx="1045" cy="8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10" name="剪辑" r:id="rId6" imgW="2287009" imgH="2155804" progId="MS_ClipArt_Gallery.2">
                    <p:embed/>
                  </p:oleObj>
                </mc:Choice>
                <mc:Fallback>
                  <p:oleObj name="剪辑" r:id="rId6" imgW="2287009" imgH="2155804" progId="MS_ClipArt_Gallery.2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832"/>
                          <a:ext cx="1045" cy="8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91" name="AutoShape 47"/>
          <p:cNvSpPr>
            <a:spLocks noChangeArrowheads="1"/>
          </p:cNvSpPr>
          <p:nvPr/>
        </p:nvSpPr>
        <p:spPr bwMode="auto">
          <a:xfrm>
            <a:off x="1981200" y="1628775"/>
            <a:ext cx="6694488" cy="2409825"/>
          </a:xfrm>
          <a:prstGeom prst="cloudCallout">
            <a:avLst>
              <a:gd name="adj1" fmla="val -30699"/>
              <a:gd name="adj2" fmla="val 64097"/>
            </a:avLst>
          </a:prstGeom>
          <a:gradFill rotWithShape="0">
            <a:gsLst>
              <a:gs pos="0">
                <a:srgbClr val="CCFFCC"/>
              </a:gs>
              <a:gs pos="100000">
                <a:srgbClr val="CCFFCC">
                  <a:gamma/>
                  <a:shade val="85882"/>
                  <a:invGamma/>
                </a:srgbClr>
              </a:gs>
            </a:gsLst>
            <a:lin ang="5400000" scaled="1"/>
          </a:gradFill>
          <a:ln w="9525">
            <a:solidFill>
              <a:srgbClr val="CC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zh-CN" sz="3200" b="1" dirty="0">
              <a:latin typeface="Times New Roman" pitchFamily="18" charset="0"/>
            </a:endParaRPr>
          </a:p>
          <a:p>
            <a:pPr algn="ctr"/>
            <a:r>
              <a:rPr kumimoji="1" lang="en-US" altLang="zh-CN" sz="3200" b="1" dirty="0">
                <a:latin typeface="Times New Roman" pitchFamily="18" charset="0"/>
              </a:rPr>
              <a:t>            </a:t>
            </a:r>
            <a:r>
              <a:rPr kumimoji="1" lang="en-US" altLang="zh-CN" sz="3200" b="1" dirty="0">
                <a:solidFill>
                  <a:schemeClr val="bg2"/>
                </a:solidFill>
                <a:latin typeface="Times New Roman" pitchFamily="18" charset="0"/>
              </a:rPr>
              <a:t>s = “</a:t>
            </a:r>
            <a:r>
              <a:rPr kumimoji="1" lang="en-US" altLang="zh-CN" sz="3200" b="1" dirty="0" err="1">
                <a:solidFill>
                  <a:schemeClr val="bg2"/>
                </a:solidFill>
                <a:latin typeface="Times New Roman" pitchFamily="18" charset="0"/>
              </a:rPr>
              <a:t>abcdeaaaccaccdefaaaaabb</a:t>
            </a:r>
            <a:r>
              <a:rPr kumimoji="1" lang="en-US" altLang="zh-CN" sz="3200" b="1" dirty="0">
                <a:solidFill>
                  <a:schemeClr val="bg2"/>
                </a:solidFill>
                <a:latin typeface="Times New Roman" pitchFamily="18" charset="0"/>
              </a:rPr>
              <a:t>”</a:t>
            </a:r>
          </a:p>
          <a:p>
            <a:pPr algn="ctr"/>
            <a:r>
              <a:rPr kumimoji="1" lang="en-US" altLang="zh-CN" sz="3200" b="1" dirty="0">
                <a:solidFill>
                  <a:schemeClr val="bg2"/>
                </a:solidFill>
                <a:latin typeface="Times New Roman" pitchFamily="18" charset="0"/>
              </a:rPr>
              <a:t>        </a:t>
            </a:r>
            <a:r>
              <a:rPr kumimoji="1" lang="en-US" altLang="zh-CN" sz="3200" b="1" dirty="0" smtClean="0">
                <a:solidFill>
                  <a:schemeClr val="bg2"/>
                </a:solidFill>
                <a:latin typeface="Times New Roman" pitchFamily="18" charset="0"/>
              </a:rPr>
              <a:t>t </a:t>
            </a:r>
            <a:r>
              <a:rPr kumimoji="1" lang="en-US" altLang="zh-CN" sz="3200" b="1" dirty="0">
                <a:solidFill>
                  <a:schemeClr val="bg2"/>
                </a:solidFill>
                <a:latin typeface="Times New Roman" pitchFamily="18" charset="0"/>
              </a:rPr>
              <a:t>= “</a:t>
            </a:r>
            <a:r>
              <a:rPr kumimoji="1" lang="en-US" altLang="zh-CN" sz="3200" b="1" dirty="0" err="1">
                <a:solidFill>
                  <a:schemeClr val="bg2"/>
                </a:solidFill>
                <a:latin typeface="Times New Roman" pitchFamily="18" charset="0"/>
              </a:rPr>
              <a:t>abcdef</a:t>
            </a:r>
            <a:r>
              <a:rPr kumimoji="1" lang="en-US" altLang="zh-CN" sz="3200" b="1" dirty="0">
                <a:solidFill>
                  <a:schemeClr val="bg2"/>
                </a:solidFill>
                <a:latin typeface="Times New Roman" pitchFamily="18" charset="0"/>
              </a:rPr>
              <a:t>”         </a:t>
            </a:r>
          </a:p>
          <a:p>
            <a:pPr algn="ctr"/>
            <a:r>
              <a:rPr kumimoji="1" lang="en-US" altLang="zh-CN" sz="3200" b="1" dirty="0">
                <a:solidFill>
                  <a:schemeClr val="bg2"/>
                </a:solidFill>
                <a:latin typeface="Times New Roman" pitchFamily="18" charset="0"/>
              </a:rPr>
              <a:t>k</a:t>
            </a:r>
            <a:r>
              <a:rPr kumimoji="1" lang="en-US" altLang="zh-CN" sz="3200" b="1" dirty="0" smtClean="0">
                <a:solidFill>
                  <a:schemeClr val="bg2"/>
                </a:solidFill>
                <a:latin typeface="Times New Roman" pitchFamily="18" charset="0"/>
              </a:rPr>
              <a:t>=“</a:t>
            </a:r>
            <a:r>
              <a:rPr kumimoji="1" lang="en-US" altLang="zh-CN" sz="3200" b="1" dirty="0" err="1">
                <a:solidFill>
                  <a:schemeClr val="bg2"/>
                </a:solidFill>
                <a:latin typeface="Times New Roman" pitchFamily="18" charset="0"/>
              </a:rPr>
              <a:t>aaaaab</a:t>
            </a:r>
            <a:r>
              <a:rPr kumimoji="1" lang="en-US" altLang="zh-CN" sz="3200" b="1" dirty="0">
                <a:solidFill>
                  <a:schemeClr val="bg2"/>
                </a:solidFill>
                <a:latin typeface="Times New Roman" pitchFamily="18" charset="0"/>
              </a:rPr>
              <a:t>” </a:t>
            </a:r>
          </a:p>
        </p:txBody>
      </p:sp>
      <p:sp>
        <p:nvSpPr>
          <p:cNvPr id="57392" name="AutoShape 48"/>
          <p:cNvSpPr>
            <a:spLocks noChangeArrowheads="1"/>
          </p:cNvSpPr>
          <p:nvPr/>
        </p:nvSpPr>
        <p:spPr bwMode="auto">
          <a:xfrm>
            <a:off x="4932363" y="5084763"/>
            <a:ext cx="3960812" cy="1412875"/>
          </a:xfrm>
          <a:prstGeom prst="cloudCallout">
            <a:avLst>
              <a:gd name="adj1" fmla="val -39019"/>
              <a:gd name="adj2" fmla="val -81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要充分利用已有的成果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7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7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3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91" grpId="0" animBg="1" autoUpdateAnimBg="0"/>
      <p:bldP spid="5739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A75B2-E19B-4339-9E48-7557253A7E3B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43912" cy="3600450"/>
          </a:xfrm>
        </p:spPr>
        <p:txBody>
          <a:bodyPr/>
          <a:lstStyle/>
          <a:p>
            <a:pPr marL="457200" indent="-457200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五、</a:t>
            </a:r>
            <a:r>
              <a:rPr lang="zh-CN" altLang="en-US" dirty="0">
                <a:solidFill>
                  <a:srgbClr val="FFFF00"/>
                </a:solidFill>
              </a:rPr>
              <a:t>串的链式存储结构 ：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1. </a:t>
            </a:r>
            <a:r>
              <a:rPr lang="zh-CN" altLang="en-US" sz="2800" dirty="0"/>
              <a:t>用一个链表存放字符串，每个结点只存一个字符</a:t>
            </a:r>
            <a:r>
              <a:rPr lang="en-US" altLang="zh-CN" sz="2800" dirty="0"/>
              <a:t>(</a:t>
            </a:r>
            <a:r>
              <a:rPr lang="zh-CN" altLang="en-US" sz="2800" dirty="0"/>
              <a:t>图示</a:t>
            </a:r>
            <a:r>
              <a:rPr lang="en-US" altLang="zh-CN" sz="2800" dirty="0"/>
              <a:t>)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 Node {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/>
              <a:t>    char  data;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/>
              <a:t>    Node*  next;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/>
              <a:t>};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/>
              <a:t>Node*  head;</a:t>
            </a:r>
          </a:p>
        </p:txBody>
      </p:sp>
      <p:grpSp>
        <p:nvGrpSpPr>
          <p:cNvPr id="36887" name="Group 23"/>
          <p:cNvGrpSpPr>
            <a:grpSpLocks/>
          </p:cNvGrpSpPr>
          <p:nvPr/>
        </p:nvGrpSpPr>
        <p:grpSpPr bwMode="auto">
          <a:xfrm>
            <a:off x="539750" y="5445125"/>
            <a:ext cx="7050088" cy="820738"/>
            <a:chOff x="497" y="2483"/>
            <a:chExt cx="4441" cy="517"/>
          </a:xfrm>
        </p:grpSpPr>
        <p:sp>
          <p:nvSpPr>
            <p:cNvPr id="36888" name="Rectangle 24"/>
            <p:cNvSpPr>
              <a:spLocks noChangeArrowheads="1"/>
            </p:cNvSpPr>
            <p:nvPr/>
          </p:nvSpPr>
          <p:spPr bwMode="auto">
            <a:xfrm>
              <a:off x="1039" y="2483"/>
              <a:ext cx="603" cy="365"/>
            </a:xfrm>
            <a:prstGeom prst="rect">
              <a:avLst/>
            </a:prstGeom>
            <a:solidFill>
              <a:srgbClr val="66CCFF"/>
            </a:solidFill>
            <a:ln w="57150" cap="rnd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kumimoji="1" lang="en-US" altLang="zh-CN" sz="2800" b="1">
                  <a:solidFill>
                    <a:schemeClr val="bg2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6889" name="Line 25"/>
            <p:cNvSpPr>
              <a:spLocks noChangeShapeType="1"/>
            </p:cNvSpPr>
            <p:nvPr/>
          </p:nvSpPr>
          <p:spPr bwMode="auto">
            <a:xfrm>
              <a:off x="1320" y="2483"/>
              <a:ext cx="0" cy="365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0" name="Rectangle 26"/>
            <p:cNvSpPr>
              <a:spLocks noChangeArrowheads="1"/>
            </p:cNvSpPr>
            <p:nvPr/>
          </p:nvSpPr>
          <p:spPr bwMode="auto">
            <a:xfrm>
              <a:off x="1963" y="2483"/>
              <a:ext cx="603" cy="365"/>
            </a:xfrm>
            <a:prstGeom prst="rect">
              <a:avLst/>
            </a:prstGeom>
            <a:solidFill>
              <a:srgbClr val="66CCFF"/>
            </a:solidFill>
            <a:ln w="57150" cap="rnd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1" name="Line 27"/>
            <p:cNvSpPr>
              <a:spLocks noChangeShapeType="1"/>
            </p:cNvSpPr>
            <p:nvPr/>
          </p:nvSpPr>
          <p:spPr bwMode="auto">
            <a:xfrm>
              <a:off x="2245" y="2483"/>
              <a:ext cx="0" cy="365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2" name="Rectangle 28"/>
            <p:cNvSpPr>
              <a:spLocks noChangeArrowheads="1"/>
            </p:cNvSpPr>
            <p:nvPr/>
          </p:nvSpPr>
          <p:spPr bwMode="auto">
            <a:xfrm>
              <a:off x="2928" y="2483"/>
              <a:ext cx="603" cy="365"/>
            </a:xfrm>
            <a:prstGeom prst="rect">
              <a:avLst/>
            </a:prstGeom>
            <a:solidFill>
              <a:srgbClr val="66CCFF"/>
            </a:solidFill>
            <a:ln w="57150" cap="rnd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Line 29"/>
            <p:cNvSpPr>
              <a:spLocks noChangeShapeType="1"/>
            </p:cNvSpPr>
            <p:nvPr/>
          </p:nvSpPr>
          <p:spPr bwMode="auto">
            <a:xfrm>
              <a:off x="3210" y="2483"/>
              <a:ext cx="0" cy="365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Rectangle 30"/>
            <p:cNvSpPr>
              <a:spLocks noChangeArrowheads="1"/>
            </p:cNvSpPr>
            <p:nvPr/>
          </p:nvSpPr>
          <p:spPr bwMode="auto">
            <a:xfrm>
              <a:off x="4335" y="2483"/>
              <a:ext cx="603" cy="365"/>
            </a:xfrm>
            <a:prstGeom prst="rect">
              <a:avLst/>
            </a:prstGeom>
            <a:solidFill>
              <a:srgbClr val="66CCFF"/>
            </a:solidFill>
            <a:ln w="57150" cap="rnd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5" name="Line 31"/>
            <p:cNvSpPr>
              <a:spLocks noChangeShapeType="1"/>
            </p:cNvSpPr>
            <p:nvPr/>
          </p:nvSpPr>
          <p:spPr bwMode="auto">
            <a:xfrm>
              <a:off x="4617" y="2483"/>
              <a:ext cx="0" cy="365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Rectangle 32"/>
            <p:cNvSpPr>
              <a:spLocks noChangeArrowheads="1"/>
            </p:cNvSpPr>
            <p:nvPr/>
          </p:nvSpPr>
          <p:spPr bwMode="auto">
            <a:xfrm>
              <a:off x="1963" y="2483"/>
              <a:ext cx="603" cy="365"/>
            </a:xfrm>
            <a:prstGeom prst="rect">
              <a:avLst/>
            </a:prstGeom>
            <a:noFill/>
            <a:ln w="57150" cap="rnd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kumimoji="1" lang="en-US" altLang="zh-CN" sz="2800" b="1">
                  <a:solidFill>
                    <a:schemeClr val="bg2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6897" name="Rectangle 33"/>
            <p:cNvSpPr>
              <a:spLocks noChangeArrowheads="1"/>
            </p:cNvSpPr>
            <p:nvPr/>
          </p:nvSpPr>
          <p:spPr bwMode="auto">
            <a:xfrm>
              <a:off x="2968" y="2483"/>
              <a:ext cx="60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57150" cap="rnd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kumimoji="1" lang="en-US" altLang="zh-CN" sz="2800" b="1">
                  <a:solidFill>
                    <a:schemeClr val="bg2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36898" name="Rectangle 34"/>
            <p:cNvSpPr>
              <a:spLocks noChangeArrowheads="1"/>
            </p:cNvSpPr>
            <p:nvPr/>
          </p:nvSpPr>
          <p:spPr bwMode="auto">
            <a:xfrm>
              <a:off x="4335" y="2483"/>
              <a:ext cx="603" cy="365"/>
            </a:xfrm>
            <a:prstGeom prst="rect">
              <a:avLst/>
            </a:prstGeom>
            <a:noFill/>
            <a:ln w="57150" cap="rnd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kumimoji="1" lang="en-US" altLang="zh-CN" sz="2800" b="1">
                  <a:solidFill>
                    <a:schemeClr val="bg2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6899" name="Line 35"/>
            <p:cNvSpPr>
              <a:spLocks noChangeShapeType="1"/>
            </p:cNvSpPr>
            <p:nvPr/>
          </p:nvSpPr>
          <p:spPr bwMode="auto">
            <a:xfrm>
              <a:off x="1561" y="2692"/>
              <a:ext cx="362" cy="0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>
              <a:off x="2526" y="2692"/>
              <a:ext cx="362" cy="0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1" name="Line 37"/>
            <p:cNvSpPr>
              <a:spLocks noChangeShapeType="1"/>
            </p:cNvSpPr>
            <p:nvPr/>
          </p:nvSpPr>
          <p:spPr bwMode="auto">
            <a:xfrm>
              <a:off x="3330" y="2692"/>
              <a:ext cx="362" cy="0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2" name="Line 38"/>
            <p:cNvSpPr>
              <a:spLocks noChangeShapeType="1"/>
            </p:cNvSpPr>
            <p:nvPr/>
          </p:nvSpPr>
          <p:spPr bwMode="auto">
            <a:xfrm>
              <a:off x="3973" y="2692"/>
              <a:ext cx="36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3" name="Line 39"/>
            <p:cNvSpPr>
              <a:spLocks noChangeShapeType="1"/>
            </p:cNvSpPr>
            <p:nvPr/>
          </p:nvSpPr>
          <p:spPr bwMode="auto">
            <a:xfrm>
              <a:off x="677" y="2692"/>
              <a:ext cx="362" cy="0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4" name="Text Box 40"/>
            <p:cNvSpPr txBox="1">
              <a:spLocks noChangeArrowheads="1"/>
            </p:cNvSpPr>
            <p:nvPr/>
          </p:nvSpPr>
          <p:spPr bwMode="auto">
            <a:xfrm>
              <a:off x="497" y="2673"/>
              <a:ext cx="5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57150" cap="rnd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head</a:t>
              </a:r>
            </a:p>
          </p:txBody>
        </p:sp>
        <p:sp>
          <p:nvSpPr>
            <p:cNvPr id="36905" name="Text Box 41"/>
            <p:cNvSpPr txBox="1">
              <a:spLocks noChangeArrowheads="1"/>
            </p:cNvSpPr>
            <p:nvPr/>
          </p:nvSpPr>
          <p:spPr bwMode="auto">
            <a:xfrm>
              <a:off x="4656" y="254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bg2"/>
                  </a:solidFill>
                  <a:latin typeface="Times New Roman" pitchFamily="18" charset="0"/>
                </a:rPr>
                <a:t>^</a:t>
              </a:r>
            </a:p>
          </p:txBody>
        </p:sp>
      </p:grpSp>
      <p:sp>
        <p:nvSpPr>
          <p:cNvPr id="36906" name="Rectangle 42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/>
              <a:t>串的存储结构</a:t>
            </a:r>
          </a:p>
        </p:txBody>
      </p:sp>
      <p:pic>
        <p:nvPicPr>
          <p:cNvPr id="36907" name="Picture 43" descr="png-06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3284538"/>
            <a:ext cx="3097213" cy="193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908" name="Rectangle 44"/>
          <p:cNvSpPr>
            <a:spLocks noChangeArrowheads="1"/>
          </p:cNvSpPr>
          <p:nvPr/>
        </p:nvSpPr>
        <p:spPr bwMode="auto">
          <a:xfrm>
            <a:off x="6445250" y="3573463"/>
            <a:ext cx="1727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800" b="1">
                <a:solidFill>
                  <a:schemeClr val="bg2"/>
                </a:solidFill>
              </a:rPr>
              <a:t>数据存储密度低</a:t>
            </a:r>
          </a:p>
        </p:txBody>
      </p:sp>
      <p:grpSp>
        <p:nvGrpSpPr>
          <p:cNvPr id="36911" name="Group 47"/>
          <p:cNvGrpSpPr>
            <a:grpSpLocks/>
          </p:cNvGrpSpPr>
          <p:nvPr/>
        </p:nvGrpSpPr>
        <p:grpSpPr bwMode="auto">
          <a:xfrm>
            <a:off x="5651500" y="3284538"/>
            <a:ext cx="3097213" cy="1939925"/>
            <a:chOff x="3560" y="2069"/>
            <a:chExt cx="1951" cy="1222"/>
          </a:xfrm>
        </p:grpSpPr>
        <p:pic>
          <p:nvPicPr>
            <p:cNvPr id="36909" name="Picture 45" descr="png-06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2069"/>
              <a:ext cx="1951" cy="1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910" name="Rectangle 46"/>
            <p:cNvSpPr>
              <a:spLocks noChangeArrowheads="1"/>
            </p:cNvSpPr>
            <p:nvPr/>
          </p:nvSpPr>
          <p:spPr bwMode="auto">
            <a:xfrm>
              <a:off x="4060" y="2251"/>
              <a:ext cx="1088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2800" b="1">
                  <a:solidFill>
                    <a:schemeClr val="bg2"/>
                  </a:solidFill>
                </a:rPr>
                <a:t>数据存储密度低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367318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FB85B-BC72-4167-BA69-F7137AE61E5D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43912" cy="3600450"/>
          </a:xfrm>
        </p:spPr>
        <p:txBody>
          <a:bodyPr/>
          <a:lstStyle/>
          <a:p>
            <a:pPr marL="457200" indent="-457200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3600" dirty="0" smtClean="0">
                <a:solidFill>
                  <a:srgbClr val="FFFF00"/>
                </a:solidFill>
              </a:rPr>
              <a:t>五、</a:t>
            </a:r>
            <a:r>
              <a:rPr lang="zh-CN" altLang="en-US" sz="3600" dirty="0">
                <a:solidFill>
                  <a:srgbClr val="FFFF00"/>
                </a:solidFill>
              </a:rPr>
              <a:t>串的链式存储结构 ：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2. </a:t>
            </a:r>
            <a:r>
              <a:rPr lang="zh-CN" altLang="en-US" sz="2800" dirty="0"/>
              <a:t>用一个链表存放字符串，每个结点存放多个字符</a:t>
            </a:r>
            <a:r>
              <a:rPr lang="en-US" altLang="zh-CN" sz="2800" dirty="0"/>
              <a:t>(</a:t>
            </a:r>
            <a:r>
              <a:rPr lang="zh-CN" altLang="en-US" sz="2800" dirty="0"/>
              <a:t>图示</a:t>
            </a:r>
            <a:r>
              <a:rPr lang="en-US" altLang="zh-CN" sz="2800" dirty="0"/>
              <a:t>)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  Node {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/>
              <a:t>    char  data[4];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/>
              <a:t>    Node*  next;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/>
              <a:t>};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/>
              <a:t>Node*   head;</a:t>
            </a:r>
          </a:p>
        </p:txBody>
      </p:sp>
      <p:sp>
        <p:nvSpPr>
          <p:cNvPr id="107542" name="Rectangle 22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/>
              <a:t>串的存储结构</a:t>
            </a:r>
          </a:p>
        </p:txBody>
      </p:sp>
      <p:pic>
        <p:nvPicPr>
          <p:cNvPr id="107543" name="Picture 23" descr="png-06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3284538"/>
            <a:ext cx="3097213" cy="193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44" name="Rectangle 24"/>
          <p:cNvSpPr>
            <a:spLocks noChangeArrowheads="1"/>
          </p:cNvSpPr>
          <p:nvPr/>
        </p:nvSpPr>
        <p:spPr bwMode="auto">
          <a:xfrm>
            <a:off x="6445250" y="3573463"/>
            <a:ext cx="1727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800" b="1">
                <a:solidFill>
                  <a:schemeClr val="bg2"/>
                </a:solidFill>
              </a:rPr>
              <a:t>数据存储密度低</a:t>
            </a:r>
          </a:p>
        </p:txBody>
      </p:sp>
      <p:grpSp>
        <p:nvGrpSpPr>
          <p:cNvPr id="107545" name="Group 25"/>
          <p:cNvGrpSpPr>
            <a:grpSpLocks/>
          </p:cNvGrpSpPr>
          <p:nvPr/>
        </p:nvGrpSpPr>
        <p:grpSpPr bwMode="auto">
          <a:xfrm>
            <a:off x="5651500" y="3284538"/>
            <a:ext cx="3097213" cy="1939925"/>
            <a:chOff x="3560" y="2069"/>
            <a:chExt cx="1951" cy="1222"/>
          </a:xfrm>
        </p:grpSpPr>
        <p:pic>
          <p:nvPicPr>
            <p:cNvPr id="107546" name="Picture 26" descr="png-06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2069"/>
              <a:ext cx="1951" cy="1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547" name="Rectangle 27"/>
            <p:cNvSpPr>
              <a:spLocks noChangeArrowheads="1"/>
            </p:cNvSpPr>
            <p:nvPr/>
          </p:nvSpPr>
          <p:spPr bwMode="auto">
            <a:xfrm>
              <a:off x="4060" y="2251"/>
              <a:ext cx="1088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2800" b="1">
                  <a:solidFill>
                    <a:schemeClr val="bg2"/>
                  </a:solidFill>
                </a:rPr>
                <a:t>数据存储密度高</a:t>
              </a:r>
            </a:p>
          </p:txBody>
        </p:sp>
      </p:grpSp>
      <p:sp>
        <p:nvSpPr>
          <p:cNvPr id="107550" name="Rectangle 30"/>
          <p:cNvSpPr>
            <a:spLocks noChangeArrowheads="1"/>
          </p:cNvSpPr>
          <p:nvPr/>
        </p:nvSpPr>
        <p:spPr bwMode="auto">
          <a:xfrm>
            <a:off x="1020763" y="5599113"/>
            <a:ext cx="1577975" cy="579437"/>
          </a:xfrm>
          <a:prstGeom prst="rect">
            <a:avLst/>
          </a:prstGeom>
          <a:solidFill>
            <a:srgbClr val="66CCFF"/>
          </a:solidFill>
          <a:ln w="38100" cap="rnd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51" name="Line 31"/>
          <p:cNvSpPr>
            <a:spLocks noChangeShapeType="1"/>
          </p:cNvSpPr>
          <p:nvPr/>
        </p:nvSpPr>
        <p:spPr bwMode="auto">
          <a:xfrm>
            <a:off x="1336675" y="5599113"/>
            <a:ext cx="0" cy="579437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52" name="Line 32"/>
          <p:cNvSpPr>
            <a:spLocks noChangeShapeType="1"/>
          </p:cNvSpPr>
          <p:nvPr/>
        </p:nvSpPr>
        <p:spPr bwMode="auto">
          <a:xfrm>
            <a:off x="1651000" y="5599113"/>
            <a:ext cx="0" cy="579437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53" name="Line 33"/>
          <p:cNvSpPr>
            <a:spLocks noChangeShapeType="1"/>
          </p:cNvSpPr>
          <p:nvPr/>
        </p:nvSpPr>
        <p:spPr bwMode="auto">
          <a:xfrm>
            <a:off x="1966913" y="5599113"/>
            <a:ext cx="0" cy="579437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54" name="Line 34"/>
          <p:cNvSpPr>
            <a:spLocks noChangeShapeType="1"/>
          </p:cNvSpPr>
          <p:nvPr/>
        </p:nvSpPr>
        <p:spPr bwMode="auto">
          <a:xfrm>
            <a:off x="2282825" y="5599113"/>
            <a:ext cx="0" cy="579437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55" name="Text Box 35"/>
          <p:cNvSpPr txBox="1">
            <a:spLocks noChangeArrowheads="1"/>
          </p:cNvSpPr>
          <p:nvPr/>
        </p:nvSpPr>
        <p:spPr bwMode="auto">
          <a:xfrm>
            <a:off x="971550" y="5589588"/>
            <a:ext cx="163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2"/>
                </a:solidFill>
                <a:latin typeface="Times New Roman" pitchFamily="18" charset="0"/>
              </a:rPr>
              <a:t>d a  t  a </a:t>
            </a:r>
          </a:p>
        </p:txBody>
      </p:sp>
      <p:sp>
        <p:nvSpPr>
          <p:cNvPr id="107556" name="Line 36"/>
          <p:cNvSpPr>
            <a:spLocks noChangeShapeType="1"/>
          </p:cNvSpPr>
          <p:nvPr/>
        </p:nvSpPr>
        <p:spPr bwMode="auto">
          <a:xfrm>
            <a:off x="2473325" y="5930900"/>
            <a:ext cx="379413" cy="0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58" name="Rectangle 38"/>
          <p:cNvSpPr>
            <a:spLocks noChangeArrowheads="1"/>
          </p:cNvSpPr>
          <p:nvPr/>
        </p:nvSpPr>
        <p:spPr bwMode="auto">
          <a:xfrm>
            <a:off x="2852738" y="5599113"/>
            <a:ext cx="1577975" cy="579437"/>
          </a:xfrm>
          <a:prstGeom prst="rect">
            <a:avLst/>
          </a:prstGeom>
          <a:solidFill>
            <a:srgbClr val="66CCFF"/>
          </a:solidFill>
          <a:ln w="38100" cap="rnd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59" name="Line 39"/>
          <p:cNvSpPr>
            <a:spLocks noChangeShapeType="1"/>
          </p:cNvSpPr>
          <p:nvPr/>
        </p:nvSpPr>
        <p:spPr bwMode="auto">
          <a:xfrm>
            <a:off x="3168650" y="5599113"/>
            <a:ext cx="0" cy="579437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60" name="Line 40"/>
          <p:cNvSpPr>
            <a:spLocks noChangeShapeType="1"/>
          </p:cNvSpPr>
          <p:nvPr/>
        </p:nvSpPr>
        <p:spPr bwMode="auto">
          <a:xfrm>
            <a:off x="3482975" y="5599113"/>
            <a:ext cx="0" cy="579437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61" name="Line 41"/>
          <p:cNvSpPr>
            <a:spLocks noChangeShapeType="1"/>
          </p:cNvSpPr>
          <p:nvPr/>
        </p:nvSpPr>
        <p:spPr bwMode="auto">
          <a:xfrm>
            <a:off x="3798888" y="5599113"/>
            <a:ext cx="0" cy="579437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62" name="Line 42"/>
          <p:cNvSpPr>
            <a:spLocks noChangeShapeType="1"/>
          </p:cNvSpPr>
          <p:nvPr/>
        </p:nvSpPr>
        <p:spPr bwMode="auto">
          <a:xfrm>
            <a:off x="4114800" y="5599113"/>
            <a:ext cx="0" cy="579437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63" name="Text Box 43"/>
          <p:cNvSpPr txBox="1">
            <a:spLocks noChangeArrowheads="1"/>
          </p:cNvSpPr>
          <p:nvPr/>
        </p:nvSpPr>
        <p:spPr bwMode="auto">
          <a:xfrm>
            <a:off x="2843213" y="5589588"/>
            <a:ext cx="156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2"/>
                </a:solidFill>
                <a:latin typeface="Times New Roman" pitchFamily="18" charset="0"/>
              </a:rPr>
              <a:t>s  t  r  u </a:t>
            </a:r>
          </a:p>
        </p:txBody>
      </p:sp>
      <p:sp>
        <p:nvSpPr>
          <p:cNvPr id="107565" name="Rectangle 45"/>
          <p:cNvSpPr>
            <a:spLocks noChangeArrowheads="1"/>
          </p:cNvSpPr>
          <p:nvPr/>
        </p:nvSpPr>
        <p:spPr bwMode="auto">
          <a:xfrm>
            <a:off x="4810125" y="5599113"/>
            <a:ext cx="1579563" cy="579437"/>
          </a:xfrm>
          <a:prstGeom prst="rect">
            <a:avLst/>
          </a:prstGeom>
          <a:solidFill>
            <a:srgbClr val="66CCFF"/>
          </a:solidFill>
          <a:ln w="38100" cap="rnd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66" name="Line 46"/>
          <p:cNvSpPr>
            <a:spLocks noChangeShapeType="1"/>
          </p:cNvSpPr>
          <p:nvPr/>
        </p:nvSpPr>
        <p:spPr bwMode="auto">
          <a:xfrm>
            <a:off x="5126038" y="5599113"/>
            <a:ext cx="0" cy="579437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67" name="Line 47"/>
          <p:cNvSpPr>
            <a:spLocks noChangeShapeType="1"/>
          </p:cNvSpPr>
          <p:nvPr/>
        </p:nvSpPr>
        <p:spPr bwMode="auto">
          <a:xfrm>
            <a:off x="5441950" y="5599113"/>
            <a:ext cx="0" cy="579437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68" name="Line 48"/>
          <p:cNvSpPr>
            <a:spLocks noChangeShapeType="1"/>
          </p:cNvSpPr>
          <p:nvPr/>
        </p:nvSpPr>
        <p:spPr bwMode="auto">
          <a:xfrm>
            <a:off x="5757863" y="5599113"/>
            <a:ext cx="0" cy="579437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69" name="Line 49"/>
          <p:cNvSpPr>
            <a:spLocks noChangeShapeType="1"/>
          </p:cNvSpPr>
          <p:nvPr/>
        </p:nvSpPr>
        <p:spPr bwMode="auto">
          <a:xfrm>
            <a:off x="6073775" y="5599113"/>
            <a:ext cx="0" cy="579437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70" name="Text Box 50"/>
          <p:cNvSpPr txBox="1">
            <a:spLocks noChangeArrowheads="1"/>
          </p:cNvSpPr>
          <p:nvPr/>
        </p:nvSpPr>
        <p:spPr bwMode="auto">
          <a:xfrm>
            <a:off x="4787900" y="5589588"/>
            <a:ext cx="1562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2"/>
                </a:solidFill>
                <a:latin typeface="Times New Roman" pitchFamily="18" charset="0"/>
              </a:rPr>
              <a:t>c  t  u r </a:t>
            </a:r>
          </a:p>
        </p:txBody>
      </p:sp>
      <p:sp>
        <p:nvSpPr>
          <p:cNvPr id="107571" name="Line 51"/>
          <p:cNvSpPr>
            <a:spLocks noChangeShapeType="1"/>
          </p:cNvSpPr>
          <p:nvPr/>
        </p:nvSpPr>
        <p:spPr bwMode="auto">
          <a:xfrm>
            <a:off x="4303713" y="5930900"/>
            <a:ext cx="442912" cy="0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73" name="Rectangle 53"/>
          <p:cNvSpPr>
            <a:spLocks noChangeArrowheads="1"/>
          </p:cNvSpPr>
          <p:nvPr/>
        </p:nvSpPr>
        <p:spPr bwMode="auto">
          <a:xfrm>
            <a:off x="6745288" y="5599113"/>
            <a:ext cx="1884362" cy="581025"/>
          </a:xfrm>
          <a:prstGeom prst="rect">
            <a:avLst/>
          </a:prstGeom>
          <a:solidFill>
            <a:srgbClr val="66CCFF"/>
          </a:solidFill>
          <a:ln w="38100" cap="rnd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74" name="Line 54"/>
          <p:cNvSpPr>
            <a:spLocks noChangeShapeType="1"/>
          </p:cNvSpPr>
          <p:nvPr/>
        </p:nvSpPr>
        <p:spPr bwMode="auto">
          <a:xfrm>
            <a:off x="7121525" y="5599113"/>
            <a:ext cx="0" cy="581025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75" name="Line 55"/>
          <p:cNvSpPr>
            <a:spLocks noChangeShapeType="1"/>
          </p:cNvSpPr>
          <p:nvPr/>
        </p:nvSpPr>
        <p:spPr bwMode="auto">
          <a:xfrm>
            <a:off x="7499350" y="5599113"/>
            <a:ext cx="0" cy="581025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76" name="Line 56"/>
          <p:cNvSpPr>
            <a:spLocks noChangeShapeType="1"/>
          </p:cNvSpPr>
          <p:nvPr/>
        </p:nvSpPr>
        <p:spPr bwMode="auto">
          <a:xfrm>
            <a:off x="7875588" y="5599113"/>
            <a:ext cx="0" cy="581025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77" name="Line 57"/>
          <p:cNvSpPr>
            <a:spLocks noChangeShapeType="1"/>
          </p:cNvSpPr>
          <p:nvPr/>
        </p:nvSpPr>
        <p:spPr bwMode="auto">
          <a:xfrm>
            <a:off x="8253413" y="5599113"/>
            <a:ext cx="0" cy="581025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78" name="Text Box 58"/>
          <p:cNvSpPr txBox="1">
            <a:spLocks noChangeArrowheads="1"/>
          </p:cNvSpPr>
          <p:nvPr/>
        </p:nvSpPr>
        <p:spPr bwMode="auto">
          <a:xfrm>
            <a:off x="6732588" y="5589588"/>
            <a:ext cx="2006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b="1">
                <a:solidFill>
                  <a:schemeClr val="bg2"/>
                </a:solidFill>
                <a:latin typeface="Times New Roman" pitchFamily="18" charset="0"/>
              </a:rPr>
              <a:t>e  #  #  # ^ </a:t>
            </a:r>
          </a:p>
        </p:txBody>
      </p:sp>
      <p:sp>
        <p:nvSpPr>
          <p:cNvPr id="107579" name="Line 59"/>
          <p:cNvSpPr>
            <a:spLocks noChangeShapeType="1"/>
          </p:cNvSpPr>
          <p:nvPr/>
        </p:nvSpPr>
        <p:spPr bwMode="auto">
          <a:xfrm>
            <a:off x="6262688" y="5930900"/>
            <a:ext cx="442912" cy="0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80" name="Line 60"/>
          <p:cNvSpPr>
            <a:spLocks noChangeShapeType="1"/>
          </p:cNvSpPr>
          <p:nvPr/>
        </p:nvSpPr>
        <p:spPr bwMode="auto">
          <a:xfrm>
            <a:off x="641350" y="5930900"/>
            <a:ext cx="377825" cy="0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81" name="Text Box 61"/>
          <p:cNvSpPr txBox="1">
            <a:spLocks noChangeArrowheads="1"/>
          </p:cNvSpPr>
          <p:nvPr/>
        </p:nvSpPr>
        <p:spPr bwMode="auto">
          <a:xfrm>
            <a:off x="0" y="6021388"/>
            <a:ext cx="915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sz="2800" b="1">
                <a:latin typeface="Times New Roman" pitchFamily="18" charset="0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262869914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C50B4-8401-4EB6-B796-22789C1FC562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493395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/>
              <a:t>教学要求：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、掌握：</a:t>
            </a:r>
            <a:r>
              <a:rPr lang="zh-CN" altLang="en-US" dirty="0">
                <a:latin typeface="宋体" charset="-122"/>
              </a:rPr>
              <a:t>串的基本概念</a:t>
            </a:r>
            <a:r>
              <a:rPr lang="zh-CN" altLang="en-US" dirty="0" smtClean="0">
                <a:latin typeface="宋体" charset="-122"/>
              </a:rPr>
              <a:t>、</a:t>
            </a:r>
            <a:r>
              <a:rPr lang="en-US" altLang="zh-CN" dirty="0" smtClean="0">
                <a:latin typeface="宋体" charset="-122"/>
              </a:rPr>
              <a:t>C</a:t>
            </a:r>
            <a:r>
              <a:rPr lang="zh-CN" altLang="en-US" dirty="0" smtClean="0">
                <a:latin typeface="宋体" charset="-122"/>
              </a:rPr>
              <a:t>语言中，串处理的常用函数，并掌握基于</a:t>
            </a:r>
            <a:r>
              <a:rPr lang="zh-CN" altLang="en-US" dirty="0">
                <a:latin typeface="宋体" charset="-122"/>
              </a:rPr>
              <a:t>穷举法的</a:t>
            </a:r>
            <a:r>
              <a:rPr lang="en-US" altLang="zh-CN" dirty="0"/>
              <a:t>Brute-Force</a:t>
            </a:r>
            <a:r>
              <a:rPr lang="zh-CN" altLang="en-US" dirty="0">
                <a:latin typeface="宋体" charset="-122"/>
              </a:rPr>
              <a:t>串的简单模式匹配算法。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、理解：</a:t>
            </a:r>
            <a:r>
              <a:rPr lang="en-US" altLang="zh-CN" dirty="0"/>
              <a:t>KMP</a:t>
            </a:r>
            <a:r>
              <a:rPr lang="zh-CN" altLang="en-US" dirty="0"/>
              <a:t>模式匹配算法。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文件的查找与替换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3207"/>
            <a:ext cx="8229600" cy="1511697"/>
          </a:xfrm>
        </p:spPr>
        <p:txBody>
          <a:bodyPr/>
          <a:lstStyle/>
          <a:p>
            <a:r>
              <a:rPr lang="zh-CN" altLang="en-US" dirty="0" smtClean="0"/>
              <a:t>任务：打开文件，并把文件中所有</a:t>
            </a:r>
            <a:r>
              <a:rPr lang="en-US" altLang="zh-CN" dirty="0" smtClean="0"/>
              <a:t>t1</a:t>
            </a:r>
            <a:r>
              <a:rPr lang="zh-CN" altLang="en-US" dirty="0" smtClean="0"/>
              <a:t>串替换为</a:t>
            </a:r>
            <a:r>
              <a:rPr lang="en-US" altLang="zh-CN" dirty="0" smtClean="0"/>
              <a:t>t2</a:t>
            </a:r>
            <a:r>
              <a:rPr lang="zh-CN" altLang="en-US" dirty="0" smtClean="0"/>
              <a:t>串。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分析：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2AD21-3FC0-49BC-8C18-5AFE63D35D1B}" type="slidenum">
              <a:rPr lang="en-US" altLang="zh-CN" smtClean="0"/>
              <a:pPr/>
              <a:t>20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755972"/>
              </p:ext>
            </p:extLst>
          </p:nvPr>
        </p:nvGraphicFramePr>
        <p:xfrm>
          <a:off x="2287488" y="2741672"/>
          <a:ext cx="4876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1463040"/>
                <a:gridCol w="487680"/>
                <a:gridCol w="487680"/>
                <a:gridCol w="1463040"/>
                <a:gridCol w="487680"/>
              </a:tblGrid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   t1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 t1</a:t>
                      </a:r>
                      <a:endParaRPr lang="zh-CN" altLang="en-US" sz="24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 bwMode="auto">
          <a:xfrm>
            <a:off x="2287488" y="2741672"/>
            <a:ext cx="504056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214286" y="2741672"/>
            <a:ext cx="504056" cy="432048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709633" y="2741672"/>
            <a:ext cx="504056" cy="432048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636432" y="2741672"/>
            <a:ext cx="504056" cy="432048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568" y="2679412"/>
            <a:ext cx="15087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0" dirty="0" err="1" smtClean="0">
                <a:solidFill>
                  <a:srgbClr val="FFFFFF"/>
                </a:solidFill>
                <a:latin typeface="Garamond"/>
                <a:ea typeface="宋体"/>
              </a:rPr>
              <a:t>inpaper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1560" y="4221087"/>
            <a:ext cx="17347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0" dirty="0" err="1" smtClean="0">
                <a:solidFill>
                  <a:srgbClr val="FFFFFF"/>
                </a:solidFill>
                <a:latin typeface="Garamond"/>
                <a:ea typeface="宋体"/>
              </a:rPr>
              <a:t>outpaper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2791544" y="2741672"/>
            <a:ext cx="1422742" cy="432048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213689" y="2741672"/>
            <a:ext cx="1422742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31840" y="2628201"/>
            <a:ext cx="4748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0" dirty="0">
                <a:solidFill>
                  <a:schemeClr val="bg1"/>
                </a:solidFill>
                <a:latin typeface="Garamond"/>
                <a:ea typeface="宋体"/>
              </a:rPr>
              <a:t>t1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771800" y="4451240"/>
            <a:ext cx="1422742" cy="43204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52960" y="4374877"/>
            <a:ext cx="5052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0" dirty="0" smtClean="0">
                <a:solidFill>
                  <a:schemeClr val="bg1"/>
                </a:solidFill>
                <a:latin typeface="Garamond"/>
                <a:ea typeface="宋体"/>
              </a:rPr>
              <a:t>t2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87655" y="2665308"/>
            <a:ext cx="4748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0" dirty="0">
                <a:solidFill>
                  <a:schemeClr val="bg1"/>
                </a:solidFill>
                <a:latin typeface="Garamond"/>
                <a:ea typeface="宋体"/>
              </a:rPr>
              <a:t>t1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220072" y="4451240"/>
            <a:ext cx="1422742" cy="43204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宋体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01232" y="4374877"/>
            <a:ext cx="5052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0" dirty="0" smtClean="0">
                <a:solidFill>
                  <a:schemeClr val="bg1"/>
                </a:solidFill>
                <a:latin typeface="Garamond"/>
                <a:ea typeface="宋体"/>
              </a:rPr>
              <a:t>t2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8897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ACAE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ACAE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9" grpId="0"/>
      <p:bldP spid="20" grpId="0" animBg="1"/>
      <p:bldP spid="21" grpId="0"/>
      <p:bldP spid="22" grpId="0"/>
      <p:bldP spid="23" grpId="0" animBg="1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F27B5-E4B4-407D-80DC-AEE5A8A30A6B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本章小结 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本章主要讲述了串的基本概念，串的抽象数据类型，串的存储结构</a:t>
            </a:r>
            <a:r>
              <a:rPr lang="en-US" altLang="zh-CN"/>
              <a:t>(</a:t>
            </a:r>
            <a:r>
              <a:rPr lang="zh-CN" altLang="en-US"/>
              <a:t>顺序和链式</a:t>
            </a:r>
            <a:r>
              <a:rPr lang="en-US" altLang="zh-CN"/>
              <a:t>)</a:t>
            </a:r>
            <a:r>
              <a:rPr lang="zh-CN" altLang="en-US"/>
              <a:t>，着重讲述了顺序存储的顺序串类及其常见的运算方法，最后介绍了基于穷举法的</a:t>
            </a:r>
            <a:r>
              <a:rPr lang="en-US" altLang="zh-CN"/>
              <a:t>Brute-Force</a:t>
            </a:r>
            <a:r>
              <a:rPr lang="zh-CN" altLang="en-US"/>
              <a:t>串的简单模式匹配算法。对于顺序串类的运算方法要达到熟练掌握的程度。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EF50E-089F-4AE7-ABE6-9C1A4C6F1394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本章实验预告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利用串类实现文本的查找与替换。</a:t>
            </a:r>
          </a:p>
          <a:p>
            <a:r>
              <a:rPr lang="zh-CN" altLang="en-US"/>
              <a:t>把</a:t>
            </a:r>
            <a:r>
              <a:rPr lang="en-US" altLang="zh-CN"/>
              <a:t>text</a:t>
            </a:r>
            <a:r>
              <a:rPr lang="zh-CN" altLang="en-US"/>
              <a:t>文本文件的内容读入串中，利用顺序串类，完成对特定子串的查找与替换，并把替换后的文本写入另一</a:t>
            </a:r>
            <a:r>
              <a:rPr lang="en-US" altLang="zh-CN"/>
              <a:t>text</a:t>
            </a:r>
            <a:r>
              <a:rPr lang="zh-CN" altLang="en-US"/>
              <a:t>文本中。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3AED7-913F-48F1-95F0-7AF71F1F30C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内容提要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6975"/>
            <a:ext cx="8534400" cy="5400675"/>
          </a:xfrm>
        </p:spPr>
        <p:txBody>
          <a:bodyPr/>
          <a:lstStyle/>
          <a:p>
            <a:r>
              <a:rPr lang="zh-CN" altLang="en-US">
                <a:latin typeface="宋体" charset="-122"/>
              </a:rPr>
              <a:t>串的基本概念</a:t>
            </a:r>
          </a:p>
          <a:p>
            <a:r>
              <a:rPr lang="zh-CN" altLang="en-US">
                <a:latin typeface="宋体" charset="-122"/>
              </a:rPr>
              <a:t>串的抽象数据类型</a:t>
            </a:r>
          </a:p>
          <a:p>
            <a:r>
              <a:rPr lang="zh-CN" altLang="en-US">
                <a:latin typeface="宋体" charset="-122"/>
              </a:rPr>
              <a:t>串的存储结构</a:t>
            </a:r>
          </a:p>
          <a:p>
            <a:r>
              <a:rPr lang="zh-CN" altLang="en-US">
                <a:latin typeface="宋体" charset="-122"/>
              </a:rPr>
              <a:t>顺序存储的顺序串类及其基本运算</a:t>
            </a:r>
          </a:p>
          <a:p>
            <a:r>
              <a:rPr lang="zh-CN" altLang="en-US">
                <a:latin typeface="宋体" charset="-122"/>
              </a:rPr>
              <a:t>串的模式匹配算法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905A7-7522-4091-B2F9-4F5B5CC5DC05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00088" y="431800"/>
            <a:ext cx="7772400" cy="392113"/>
          </a:xfrm>
        </p:spPr>
        <p:txBody>
          <a:bodyPr/>
          <a:lstStyle/>
          <a:p>
            <a:r>
              <a:rPr lang="zh-CN" altLang="en-US"/>
              <a:t>引子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19200"/>
            <a:ext cx="7991475" cy="3722688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FFFF00"/>
                </a:solidFill>
                <a:latin typeface="宋体" charset="-122"/>
              </a:rPr>
              <a:t>串应用范围：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宋体" charset="-122"/>
              </a:rPr>
              <a:t>信息检索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宋体" charset="-122"/>
              </a:rPr>
              <a:t>文字编辑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宋体" charset="-122"/>
              </a:rPr>
              <a:t>语言翻译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宋体" charset="-122"/>
              </a:rPr>
              <a:t>音乐分析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BB811-37EF-40E2-966C-F8E99E14125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52488" y="563563"/>
            <a:ext cx="7772400" cy="392112"/>
          </a:xfrm>
        </p:spPr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串</a:t>
            </a:r>
            <a:r>
              <a:rPr lang="zh-CN" altLang="en-US" dirty="0"/>
              <a:t>的基本概念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71600"/>
            <a:ext cx="8443912" cy="50292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FFFF00"/>
                </a:solidFill>
                <a:latin typeface="宋体" charset="-122"/>
              </a:rPr>
              <a:t>一、串的定义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宋体" charset="-122"/>
              </a:rPr>
              <a:t>      </a:t>
            </a:r>
            <a:r>
              <a:rPr lang="zh-CN" altLang="en-US" dirty="0">
                <a:latin typeface="宋体" charset="-122"/>
              </a:rPr>
              <a:t>串</a:t>
            </a:r>
            <a:r>
              <a:rPr lang="en-US" altLang="zh-CN" dirty="0">
                <a:latin typeface="宋体" charset="-122"/>
              </a:rPr>
              <a:t>(string)</a:t>
            </a:r>
            <a:r>
              <a:rPr lang="zh-CN" altLang="en-US" dirty="0">
                <a:latin typeface="宋体" charset="-122"/>
              </a:rPr>
              <a:t>：由</a:t>
            </a:r>
            <a:r>
              <a:rPr lang="en-US" altLang="zh-CN" dirty="0">
                <a:latin typeface="宋体" charset="-122"/>
              </a:rPr>
              <a:t>n(n≥0)</a:t>
            </a:r>
            <a:r>
              <a:rPr lang="zh-CN" altLang="en-US" dirty="0">
                <a:latin typeface="宋体" charset="-122"/>
              </a:rPr>
              <a:t>个字符组成的有限序列。一般设为</a:t>
            </a:r>
            <a:r>
              <a:rPr lang="en-US" altLang="zh-CN" dirty="0">
                <a:solidFill>
                  <a:schemeClr val="hlink"/>
                </a:solidFill>
                <a:latin typeface="宋体" charset="-122"/>
              </a:rPr>
              <a:t>s=</a:t>
            </a:r>
            <a:r>
              <a:rPr lang="en-US" altLang="zh-CN" dirty="0">
                <a:solidFill>
                  <a:schemeClr val="hlink"/>
                </a:solidFill>
                <a:latin typeface="Arial"/>
              </a:rPr>
              <a:t>’</a:t>
            </a:r>
            <a:r>
              <a:rPr lang="en-US" altLang="zh-CN" dirty="0">
                <a:solidFill>
                  <a:schemeClr val="hlink"/>
                </a:solidFill>
                <a:latin typeface="宋体" charset="-122"/>
              </a:rPr>
              <a:t> a</a:t>
            </a:r>
            <a:r>
              <a:rPr lang="en-US" altLang="zh-CN" baseline="-30000" dirty="0">
                <a:solidFill>
                  <a:schemeClr val="hlink"/>
                </a:solidFill>
                <a:latin typeface="宋体" charset="-122"/>
              </a:rPr>
              <a:t>0</a:t>
            </a:r>
            <a:r>
              <a:rPr lang="en-US" altLang="zh-CN" dirty="0">
                <a:solidFill>
                  <a:schemeClr val="hlink"/>
                </a:solidFill>
                <a:latin typeface="宋体" charset="-122"/>
              </a:rPr>
              <a:t>,a</a:t>
            </a:r>
            <a:r>
              <a:rPr lang="en-US" altLang="zh-CN" baseline="-30000" dirty="0">
                <a:solidFill>
                  <a:schemeClr val="hlink"/>
                </a:solidFill>
                <a:latin typeface="宋体" charset="-122"/>
              </a:rPr>
              <a:t>1</a:t>
            </a:r>
            <a:r>
              <a:rPr lang="en-US" altLang="zh-CN" dirty="0">
                <a:solidFill>
                  <a:schemeClr val="hlink"/>
                </a:solidFill>
                <a:latin typeface="宋体" charset="-122"/>
              </a:rPr>
              <a:t>,</a:t>
            </a:r>
            <a:r>
              <a:rPr lang="en-US" altLang="zh-CN" dirty="0">
                <a:solidFill>
                  <a:schemeClr val="hlink"/>
                </a:solidFill>
                <a:latin typeface="Arial"/>
              </a:rPr>
              <a:t>……</a:t>
            </a:r>
            <a:r>
              <a:rPr lang="en-US" altLang="zh-CN" dirty="0">
                <a:solidFill>
                  <a:schemeClr val="hlink"/>
                </a:solidFill>
                <a:latin typeface="宋体" charset="-122"/>
              </a:rPr>
              <a:t>,a</a:t>
            </a:r>
            <a:r>
              <a:rPr lang="en-US" altLang="zh-CN" baseline="-30000" dirty="0">
                <a:solidFill>
                  <a:schemeClr val="hlink"/>
                </a:solidFill>
                <a:latin typeface="宋体" charset="-122"/>
              </a:rPr>
              <a:t>n-1</a:t>
            </a:r>
            <a:r>
              <a:rPr lang="en-US" altLang="zh-CN" dirty="0">
                <a:solidFill>
                  <a:schemeClr val="hlink"/>
                </a:solidFill>
                <a:latin typeface="Arial"/>
              </a:rPr>
              <a:t>’</a:t>
            </a:r>
            <a:r>
              <a:rPr lang="en-US" altLang="zh-CN" dirty="0">
                <a:solidFill>
                  <a:schemeClr val="tx2"/>
                </a:solidFill>
                <a:latin typeface="宋体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宋体" charset="-122"/>
              </a:rPr>
              <a:t>。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>
                <a:latin typeface="宋体" charset="-122"/>
              </a:rPr>
              <a:t>      串也可以看成是一种特殊的线性表，只不过该线性表的数据元素都是字符。  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1AA8E-CC64-4437-9FED-238A766F93F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08050"/>
            <a:ext cx="8534400" cy="54737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rgbClr val="FFFF00"/>
                </a:solidFill>
                <a:latin typeface="宋体" charset="-122"/>
              </a:rPr>
              <a:t>（串的）长度：</a:t>
            </a:r>
            <a:r>
              <a:rPr lang="zh-CN" altLang="en-US" sz="2800">
                <a:latin typeface="宋体" charset="-122"/>
              </a:rPr>
              <a:t>串中字符的个数称为串的长度； </a:t>
            </a:r>
          </a:p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rgbClr val="FFFF00"/>
                </a:solidFill>
                <a:latin typeface="宋体" charset="-122"/>
              </a:rPr>
              <a:t>空串：</a:t>
            </a:r>
            <a:r>
              <a:rPr lang="zh-CN" altLang="en-US" sz="2800">
                <a:latin typeface="宋体" charset="-122"/>
              </a:rPr>
              <a:t>长度为零的串称为空串； </a:t>
            </a:r>
          </a:p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rgbClr val="FFFF00"/>
                </a:solidFill>
                <a:latin typeface="宋体" charset="-122"/>
              </a:rPr>
              <a:t>子串：</a:t>
            </a:r>
            <a:r>
              <a:rPr lang="zh-CN" altLang="en-US" sz="2800">
                <a:latin typeface="宋体" charset="-122"/>
              </a:rPr>
              <a:t>串中任意个连续的字符组成的子序列称为该串的子串。相应地包含子串的串称为主串。 </a:t>
            </a:r>
          </a:p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rgbClr val="FFFF00"/>
                </a:solidFill>
                <a:latin typeface="宋体" charset="-122"/>
              </a:rPr>
              <a:t>（字符在串中的）位置：</a:t>
            </a:r>
            <a:r>
              <a:rPr lang="zh-CN" altLang="en-US" sz="2800">
                <a:latin typeface="宋体" charset="-122"/>
              </a:rPr>
              <a:t>一个字符在串这个字符序列中的序号； </a:t>
            </a:r>
          </a:p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rgbClr val="FFFF00"/>
                </a:solidFill>
                <a:latin typeface="宋体" charset="-122"/>
              </a:rPr>
              <a:t>（子串在串中的）位置：</a:t>
            </a:r>
            <a:r>
              <a:rPr lang="zh-CN" altLang="en-US" sz="2800">
                <a:latin typeface="宋体" charset="-122"/>
              </a:rPr>
              <a:t>子串的第一个字符在串中的位置。 </a:t>
            </a:r>
          </a:p>
          <a:p>
            <a:pPr>
              <a:lnSpc>
                <a:spcPct val="120000"/>
              </a:lnSpc>
            </a:pPr>
            <a:endParaRPr lang="en-US" altLang="zh-CN" sz="280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C537-B4FE-4855-8F1A-C3F6616C403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0600" y="685800"/>
            <a:ext cx="7772400" cy="457200"/>
          </a:xfrm>
        </p:spPr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串的基本概念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9001000" cy="5056188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FFFF00"/>
                </a:solidFill>
              </a:rPr>
              <a:t>二、串的抽象数据类型定义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pPr marL="0" indent="0" algn="just">
              <a:spcBef>
                <a:spcPct val="50000"/>
              </a:spcBef>
              <a:buNone/>
            </a:pPr>
            <a:r>
              <a:rPr lang="en-US" altLang="zh-CN" sz="2800" dirty="0" smtClean="0"/>
              <a:t>ADT String {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en-US" altLang="zh-CN" sz="2800" dirty="0" smtClean="0"/>
              <a:t>  </a:t>
            </a:r>
            <a:r>
              <a:rPr lang="zh-CN" altLang="en-US" sz="2800" dirty="0" smtClean="0"/>
              <a:t>数据对象</a:t>
            </a:r>
            <a:r>
              <a:rPr lang="en-US" altLang="zh-CN" sz="2800" dirty="0" smtClean="0"/>
              <a:t>: D={</a:t>
            </a:r>
            <a:r>
              <a:rPr lang="en-US" altLang="zh-CN" sz="2800" dirty="0" err="1" smtClean="0"/>
              <a:t>a</a:t>
            </a:r>
            <a:r>
              <a:rPr lang="en-US" altLang="zh-CN" sz="2800" baseline="-25000" dirty="0" err="1" smtClean="0"/>
              <a:t>i</a:t>
            </a:r>
            <a:r>
              <a:rPr lang="en-US" altLang="zh-CN" sz="2800" dirty="0" smtClean="0"/>
              <a:t>| </a:t>
            </a:r>
            <a:r>
              <a:rPr lang="en-US" altLang="zh-CN" sz="2800" dirty="0" err="1" smtClean="0"/>
              <a:t>a</a:t>
            </a:r>
            <a:r>
              <a:rPr lang="en-US" altLang="zh-CN" sz="2800" baseline="-25000" dirty="0" err="1" smtClean="0"/>
              <a:t>i</a:t>
            </a:r>
            <a:r>
              <a:rPr lang="en-US" altLang="zh-CN" sz="2800" dirty="0" smtClean="0"/>
              <a:t> ∈</a:t>
            </a:r>
            <a:r>
              <a:rPr lang="en-US" altLang="zh-CN" sz="2800" dirty="0" err="1" smtClean="0"/>
              <a:t>CharacterSet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=1, 2, </a:t>
            </a:r>
            <a:r>
              <a:rPr lang="en-US" altLang="zh-CN" sz="2800" dirty="0" smtClean="0">
                <a:latin typeface="Courier New"/>
              </a:rPr>
              <a:t>…</a:t>
            </a:r>
            <a:r>
              <a:rPr lang="en-US" altLang="zh-CN" sz="2800" dirty="0" smtClean="0"/>
              <a:t>, n;  n≥0}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en-US" altLang="zh-CN" sz="2800" dirty="0" smtClean="0"/>
              <a:t>  </a:t>
            </a:r>
            <a:r>
              <a:rPr lang="zh-CN" altLang="en-US" sz="2800" dirty="0" smtClean="0"/>
              <a:t>数据关系</a:t>
            </a:r>
            <a:r>
              <a:rPr lang="en-US" altLang="zh-CN" sz="2800" dirty="0" smtClean="0"/>
              <a:t>: R={&lt;a</a:t>
            </a:r>
            <a:r>
              <a:rPr lang="en-US" altLang="zh-CN" sz="2800" baseline="-25000" dirty="0" smtClean="0"/>
              <a:t>i-1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a</a:t>
            </a:r>
            <a:r>
              <a:rPr lang="en-US" altLang="zh-CN" sz="2800" baseline="-25000" dirty="0" err="1" smtClean="0"/>
              <a:t>i</a:t>
            </a:r>
            <a:r>
              <a:rPr lang="en-US" altLang="zh-CN" sz="2800" dirty="0" smtClean="0"/>
              <a:t>&gt;| a</a:t>
            </a:r>
            <a:r>
              <a:rPr lang="en-US" altLang="zh-CN" sz="2800" baseline="-25000" dirty="0" smtClean="0"/>
              <a:t>i-1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a</a:t>
            </a:r>
            <a:r>
              <a:rPr lang="en-US" altLang="zh-CN" sz="2800" baseline="-25000" dirty="0" err="1" smtClean="0"/>
              <a:t>i</a:t>
            </a:r>
            <a:r>
              <a:rPr lang="en-US" altLang="zh-CN" sz="2800" dirty="0" smtClean="0"/>
              <a:t> ∈D,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=2, </a:t>
            </a:r>
            <a:r>
              <a:rPr lang="en-US" altLang="zh-CN" sz="2800" dirty="0" smtClean="0">
                <a:latin typeface="Courier New"/>
              </a:rPr>
              <a:t>…</a:t>
            </a:r>
            <a:r>
              <a:rPr lang="en-US" altLang="zh-CN" sz="2800" dirty="0" smtClean="0"/>
              <a:t>, n;  n≥0}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en-US" altLang="zh-CN" sz="2800" dirty="0" smtClean="0"/>
              <a:t>  </a:t>
            </a:r>
            <a:r>
              <a:rPr lang="zh-CN" altLang="en-US" sz="2800" dirty="0" smtClean="0"/>
              <a:t>基本操作</a:t>
            </a:r>
            <a:r>
              <a:rPr lang="en-US" altLang="zh-CN" sz="2800" dirty="0" smtClean="0"/>
              <a:t>:</a:t>
            </a:r>
          </a:p>
          <a:p>
            <a:pPr marL="514350" indent="-514350" algn="just">
              <a:spcBef>
                <a:spcPct val="50000"/>
              </a:spcBef>
              <a:buAutoNum type="arabicParenBoth"/>
            </a:pPr>
            <a:r>
              <a:rPr lang="en-US" altLang="zh-CN" sz="2800" dirty="0" err="1" smtClean="0"/>
              <a:t>StrAsign</a:t>
            </a:r>
            <a:r>
              <a:rPr lang="en-US" altLang="zh-CN" sz="2800" dirty="0" smtClean="0"/>
              <a:t>(S, chars)//</a:t>
            </a:r>
            <a:r>
              <a:rPr lang="zh-CN" altLang="en-US" sz="2800" dirty="0" smtClean="0"/>
              <a:t>根据串常量</a:t>
            </a:r>
            <a:r>
              <a:rPr lang="en-US" altLang="zh-CN" sz="2800" dirty="0" smtClean="0"/>
              <a:t>chars</a:t>
            </a:r>
            <a:r>
              <a:rPr lang="zh-CN" altLang="en-US" sz="2800" dirty="0" smtClean="0"/>
              <a:t>生成串</a:t>
            </a:r>
            <a:r>
              <a:rPr lang="en-US" altLang="zh-CN" sz="2800" dirty="0" smtClean="0"/>
              <a:t>S</a:t>
            </a:r>
          </a:p>
          <a:p>
            <a:pPr marL="514350" indent="-514350" algn="just">
              <a:spcBef>
                <a:spcPct val="50000"/>
              </a:spcBef>
              <a:buAutoNum type="arabicParenBoth"/>
            </a:pPr>
            <a:r>
              <a:rPr lang="en-US" altLang="zh-CN" sz="2800" dirty="0" err="1" smtClean="0"/>
              <a:t>StrInsert</a:t>
            </a:r>
            <a:r>
              <a:rPr lang="en-US" altLang="zh-CN" sz="2800" dirty="0" smtClean="0"/>
              <a:t>(S, </a:t>
            </a:r>
            <a:r>
              <a:rPr lang="en-US" altLang="zh-CN" sz="2800" dirty="0" err="1" smtClean="0"/>
              <a:t>pos</a:t>
            </a:r>
            <a:r>
              <a:rPr lang="en-US" altLang="zh-CN" sz="2800" dirty="0" smtClean="0"/>
              <a:t>, T)//</a:t>
            </a:r>
            <a:r>
              <a:rPr lang="zh-CN" altLang="en-US" sz="2800" dirty="0" smtClean="0"/>
              <a:t>在串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的</a:t>
            </a:r>
            <a:r>
              <a:rPr lang="en-US" altLang="zh-CN" sz="2800" dirty="0" err="1" smtClean="0"/>
              <a:t>pos</a:t>
            </a:r>
            <a:r>
              <a:rPr lang="zh-CN" altLang="en-US" sz="2800" dirty="0" smtClean="0"/>
              <a:t>位置插入串</a:t>
            </a:r>
            <a:r>
              <a:rPr lang="en-US" altLang="zh-CN" sz="2800" dirty="0" smtClean="0"/>
              <a:t>T</a:t>
            </a:r>
          </a:p>
          <a:p>
            <a:pPr marL="514350" indent="-514350" algn="just">
              <a:spcBef>
                <a:spcPct val="50000"/>
              </a:spcBef>
              <a:buAutoNum type="arabicParenBoth"/>
            </a:pPr>
            <a:r>
              <a:rPr lang="en-US" altLang="zh-CN" sz="2800" dirty="0" err="1" smtClean="0"/>
              <a:t>StrDelete</a:t>
            </a:r>
            <a:r>
              <a:rPr lang="en-US" altLang="zh-CN" sz="2800" dirty="0" smtClean="0"/>
              <a:t>(S, </a:t>
            </a:r>
            <a:r>
              <a:rPr lang="en-US" altLang="zh-CN" sz="2800" dirty="0" err="1" smtClean="0"/>
              <a:t>pos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len</a:t>
            </a:r>
            <a:r>
              <a:rPr lang="en-US" altLang="zh-CN" sz="2400" dirty="0" smtClean="0"/>
              <a:t>)//</a:t>
            </a:r>
            <a:r>
              <a:rPr lang="zh-CN" altLang="en-US" sz="2400" dirty="0" smtClean="0"/>
              <a:t>从串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中</a:t>
            </a:r>
            <a:r>
              <a:rPr lang="en-US" altLang="zh-CN" sz="2400" dirty="0" err="1" smtClean="0"/>
              <a:t>pos</a:t>
            </a:r>
            <a:r>
              <a:rPr lang="zh-CN" altLang="en-US" sz="2400" dirty="0" smtClean="0"/>
              <a:t>位置删除连续</a:t>
            </a:r>
            <a:r>
              <a:rPr lang="en-US" altLang="zh-CN" sz="2400" dirty="0" err="1" smtClean="0"/>
              <a:t>len</a:t>
            </a:r>
            <a:r>
              <a:rPr lang="zh-CN" altLang="en-US" sz="2400" dirty="0" smtClean="0"/>
              <a:t>个字符</a:t>
            </a:r>
            <a:endParaRPr lang="en-US" altLang="zh-CN" sz="2400" dirty="0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7F0C1-BF7D-4749-8713-E0F74F5C1E9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5175"/>
            <a:ext cx="8534400" cy="5616575"/>
          </a:xfrm>
        </p:spPr>
        <p:txBody>
          <a:bodyPr/>
          <a:lstStyle/>
          <a:p>
            <a:pPr marL="514350" indent="-514350">
              <a:buAutoNum type="arabicParenBoth" startAt="4"/>
            </a:pPr>
            <a:r>
              <a:rPr lang="en-US" altLang="zh-CN" sz="2800" dirty="0" err="1" smtClean="0"/>
              <a:t>StrCopy</a:t>
            </a:r>
            <a:r>
              <a:rPr lang="en-US" altLang="zh-CN" sz="2800" dirty="0" smtClean="0"/>
              <a:t>(S, T)// </a:t>
            </a:r>
            <a:r>
              <a:rPr lang="zh-CN" altLang="en-US" sz="2800" dirty="0" smtClean="0"/>
              <a:t>由串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复制得串</a:t>
            </a:r>
            <a:r>
              <a:rPr lang="en-US" altLang="zh-CN" sz="2800" dirty="0" smtClean="0"/>
              <a:t>S</a:t>
            </a:r>
          </a:p>
          <a:p>
            <a:pPr marL="514350" indent="-514350">
              <a:buAutoNum type="arabicParenBoth" startAt="4"/>
            </a:pP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StrEmpty</a:t>
            </a:r>
            <a:r>
              <a:rPr lang="en-US" altLang="zh-CN" sz="2800" dirty="0" smtClean="0"/>
              <a:t>(S)//</a:t>
            </a:r>
            <a:r>
              <a:rPr lang="zh-CN" altLang="en-US" sz="2800" dirty="0" smtClean="0"/>
              <a:t>判断串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是否为空</a:t>
            </a:r>
            <a:endParaRPr lang="en-US" altLang="zh-CN" sz="2800" dirty="0" smtClean="0"/>
          </a:p>
          <a:p>
            <a:pPr marL="514350" indent="-514350">
              <a:buAutoNum type="arabicParenBoth" startAt="4"/>
            </a:pP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StrCompare</a:t>
            </a:r>
            <a:r>
              <a:rPr lang="en-US" altLang="zh-CN" sz="2800" dirty="0" smtClean="0"/>
              <a:t>(S, T)//</a:t>
            </a:r>
            <a:r>
              <a:rPr lang="zh-CN" altLang="en-US" sz="2800" dirty="0" smtClean="0"/>
              <a:t>判断串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和串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是否相等</a:t>
            </a:r>
            <a:endParaRPr lang="en-US" altLang="zh-CN" sz="2800" dirty="0" smtClean="0"/>
          </a:p>
          <a:p>
            <a:pPr marL="514350" indent="-514350">
              <a:buAutoNum type="arabicParenBoth" startAt="4"/>
            </a:pP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StrLength</a:t>
            </a:r>
            <a:r>
              <a:rPr lang="en-US" altLang="zh-CN" sz="2800" dirty="0" smtClean="0"/>
              <a:t>(S)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//</a:t>
            </a:r>
            <a:r>
              <a:rPr lang="zh-CN" altLang="en-US" sz="2800" dirty="0" smtClean="0"/>
              <a:t>求串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的字符个数</a:t>
            </a:r>
            <a:endParaRPr lang="en-US" altLang="zh-CN" sz="2800" dirty="0" smtClean="0"/>
          </a:p>
          <a:p>
            <a:pPr marL="514350" indent="-514350">
              <a:buAutoNum type="arabicParenBoth" startAt="4"/>
            </a:pPr>
            <a:r>
              <a:rPr lang="en-US" altLang="zh-CN" sz="2800" dirty="0" err="1" smtClean="0"/>
              <a:t>StrClear</a:t>
            </a:r>
            <a:r>
              <a:rPr lang="en-US" altLang="zh-CN" sz="2800" dirty="0" smtClean="0"/>
              <a:t>(S)//</a:t>
            </a:r>
            <a:r>
              <a:rPr lang="zh-CN" altLang="en-US" sz="2800" dirty="0" smtClean="0"/>
              <a:t>将串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清空</a:t>
            </a:r>
            <a:endParaRPr lang="en-US" altLang="zh-CN" sz="2800" dirty="0" smtClean="0"/>
          </a:p>
          <a:p>
            <a:pPr marL="514350" indent="-514350">
              <a:buAutoNum type="arabicParenBoth" startAt="4"/>
            </a:pP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StrCat</a:t>
            </a:r>
            <a:r>
              <a:rPr lang="en-US" altLang="zh-CN" sz="2800" dirty="0" smtClean="0"/>
              <a:t>(S, T)//</a:t>
            </a:r>
            <a:r>
              <a:rPr lang="zh-CN" altLang="en-US" sz="2800" dirty="0" smtClean="0"/>
              <a:t>把串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链接在串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后</a:t>
            </a:r>
            <a:endParaRPr lang="en-US" altLang="zh-CN" sz="2800" dirty="0" smtClean="0"/>
          </a:p>
          <a:p>
            <a:pPr marL="514350" indent="-514350">
              <a:buAutoNum type="arabicParenBoth" startAt="4"/>
            </a:pPr>
            <a:r>
              <a:rPr lang="en-US" altLang="zh-CN" sz="2800" dirty="0" err="1" smtClean="0"/>
              <a:t>SubString</a:t>
            </a:r>
            <a:r>
              <a:rPr lang="en-US" altLang="zh-CN" sz="2800" dirty="0" smtClean="0"/>
              <a:t>(Sub, S, </a:t>
            </a:r>
            <a:r>
              <a:rPr lang="en-US" altLang="zh-CN" sz="2800" dirty="0" err="1" smtClean="0"/>
              <a:t>pos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len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//</a:t>
            </a:r>
            <a:r>
              <a:rPr lang="zh-CN" altLang="en-US" sz="2800" dirty="0" smtClean="0"/>
              <a:t>用</a:t>
            </a:r>
            <a:r>
              <a:rPr lang="en-US" altLang="zh-CN" sz="2800" dirty="0" smtClean="0"/>
              <a:t>Sub</a:t>
            </a:r>
            <a:r>
              <a:rPr lang="zh-CN" altLang="en-US" sz="2800" dirty="0" smtClean="0"/>
              <a:t>返回串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的第</a:t>
            </a:r>
            <a:r>
              <a:rPr lang="en-US" altLang="zh-CN" sz="2800" dirty="0" err="1" smtClean="0"/>
              <a:t>pos</a:t>
            </a:r>
            <a:r>
              <a:rPr lang="zh-CN" altLang="en-US" sz="2800" dirty="0" smtClean="0"/>
              <a:t>个字符起长度为</a:t>
            </a:r>
            <a:r>
              <a:rPr lang="en-US" altLang="zh-CN" sz="2800" dirty="0" err="1" smtClean="0"/>
              <a:t>len</a:t>
            </a:r>
            <a:r>
              <a:rPr lang="zh-CN" altLang="en-US" sz="2800" dirty="0" smtClean="0"/>
              <a:t>的子串</a:t>
            </a:r>
            <a:endParaRPr lang="en-US" altLang="zh-CN" sz="2800" dirty="0" smtClean="0"/>
          </a:p>
          <a:p>
            <a:pPr marL="514350" indent="-514350">
              <a:buFont typeface="Wingdings" panose="05000000000000000000" pitchFamily="2" charset="2"/>
              <a:buAutoNum type="arabicParenBoth" startAt="12"/>
            </a:pPr>
            <a:r>
              <a:rPr lang="en-US" altLang="zh-CN" sz="2800" dirty="0"/>
              <a:t>StrIndex(S, T, </a:t>
            </a:r>
            <a:r>
              <a:rPr lang="en-US" altLang="zh-CN" sz="2800" dirty="0" err="1"/>
              <a:t>pos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endParaRPr lang="zh-CN" altLang="en-US" sz="2800" dirty="0"/>
          </a:p>
          <a:p>
            <a:pPr marL="533400" indent="-533400">
              <a:buFont typeface="Wingdings" pitchFamily="2" charset="2"/>
              <a:buAutoNum type="arabicPeriod" startAt="5"/>
            </a:pPr>
            <a:endParaRPr lang="en-US" altLang="zh-CN" sz="28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FEC34-2319-41A0-BBB7-6B8A03DD1B9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98575"/>
            <a:ext cx="8459787" cy="5154613"/>
          </a:xfrm>
        </p:spPr>
        <p:txBody>
          <a:bodyPr/>
          <a:lstStyle/>
          <a:p>
            <a:pPr marL="457200" indent="-457200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三、</a:t>
            </a:r>
            <a:r>
              <a:rPr lang="zh-CN" altLang="en-US" dirty="0">
                <a:solidFill>
                  <a:srgbClr val="FFFF00"/>
                </a:solidFill>
              </a:rPr>
              <a:t>串的顺序存储结构 </a:t>
            </a:r>
            <a:r>
              <a:rPr lang="zh-CN" altLang="en-US" dirty="0" smtClean="0">
                <a:solidFill>
                  <a:srgbClr val="FFFF00"/>
                </a:solidFill>
              </a:rPr>
              <a:t>的实现</a:t>
            </a:r>
            <a:endParaRPr lang="zh-CN" altLang="en-US" dirty="0">
              <a:solidFill>
                <a:srgbClr val="FFFF00"/>
              </a:solidFill>
            </a:endParaRPr>
          </a:p>
          <a:p>
            <a:pPr marL="457200" indent="-457200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      </a:t>
            </a:r>
            <a:r>
              <a:rPr lang="zh-CN" altLang="en-US" sz="2800" dirty="0"/>
              <a:t>用一组地址连续的存储单元存储串的字符序列。</a:t>
            </a:r>
          </a:p>
          <a:p>
            <a:pPr marL="457200" indent="-457200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1</a:t>
            </a:r>
            <a:r>
              <a:rPr lang="zh-CN" altLang="en-US" sz="2800" dirty="0">
                <a:solidFill>
                  <a:srgbClr val="FFFF00"/>
                </a:solidFill>
              </a:rPr>
              <a:t>、静态数组结构：</a:t>
            </a:r>
          </a:p>
          <a:p>
            <a:pPr marL="457200" indent="-457200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dirty="0"/>
              <a:t>          </a:t>
            </a:r>
            <a:r>
              <a:rPr lang="en-US" altLang="zh-CN" sz="2800" dirty="0" err="1"/>
              <a:t>const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MaxSize</a:t>
            </a:r>
            <a:r>
              <a:rPr lang="en-US" altLang="zh-CN" sz="2800" dirty="0"/>
              <a:t> = 100; </a:t>
            </a:r>
          </a:p>
          <a:p>
            <a:pPr marL="457200" indent="-457200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/>
              <a:t>          char 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[</a:t>
            </a:r>
            <a:r>
              <a:rPr lang="en-US" altLang="zh-CN" sz="2800" dirty="0" err="1"/>
              <a:t>MaxSize</a:t>
            </a:r>
            <a:r>
              <a:rPr lang="en-US" altLang="zh-CN" sz="2800" dirty="0"/>
              <a:t>];</a:t>
            </a:r>
          </a:p>
          <a:p>
            <a:pPr marL="457200" indent="-457200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zh-CN" altLang="en-US" sz="2800" dirty="0">
                <a:solidFill>
                  <a:srgbClr val="FFFF00"/>
                </a:solidFill>
              </a:rPr>
              <a:t>、使用动态数组：</a:t>
            </a:r>
          </a:p>
          <a:p>
            <a:pPr marL="457200" indent="-457200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dirty="0"/>
              <a:t>          </a:t>
            </a:r>
            <a:r>
              <a:rPr lang="en-US" altLang="zh-CN" sz="2800" dirty="0"/>
              <a:t>char *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;</a:t>
            </a:r>
          </a:p>
          <a:p>
            <a:pPr marL="457200" indent="-457200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/>
              <a:t>      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MaxSize</a:t>
            </a:r>
            <a:r>
              <a:rPr lang="en-US" altLang="zh-CN" sz="2800" dirty="0"/>
              <a:t>; </a:t>
            </a:r>
          </a:p>
          <a:p>
            <a:pPr marL="457200" indent="-457200"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/>
              <a:t>         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  = new  char[</a:t>
            </a:r>
            <a:r>
              <a:rPr lang="en-US" altLang="zh-CN" sz="2800" dirty="0" err="1"/>
              <a:t>MaxSize</a:t>
            </a:r>
            <a:r>
              <a:rPr lang="en-US" altLang="zh-CN" sz="2800" dirty="0"/>
              <a:t>])</a:t>
            </a:r>
          </a:p>
        </p:txBody>
      </p:sp>
      <p:sp>
        <p:nvSpPr>
          <p:cNvPr id="7188" name="Rectangle 20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/>
              <a:t>串的存储结构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ream">
  <a:themeElements>
    <a:clrScheme name="1_Stream 10">
      <a:dk1>
        <a:srgbClr val="000514"/>
      </a:dk1>
      <a:lt1>
        <a:srgbClr val="FFFFFF"/>
      </a:lt1>
      <a:dk2>
        <a:srgbClr val="000036"/>
      </a:dk2>
      <a:lt2>
        <a:srgbClr val="E5E5FF"/>
      </a:lt2>
      <a:accent1>
        <a:srgbClr val="0099CC"/>
      </a:accent1>
      <a:accent2>
        <a:srgbClr val="A886E0"/>
      </a:accent2>
      <a:accent3>
        <a:srgbClr val="AAAAAE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1_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charset="-122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514"/>
        </a:dk1>
        <a:lt1>
          <a:srgbClr val="FFFFFF"/>
        </a:lt1>
        <a:dk2>
          <a:srgbClr val="000036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AAE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4462</TotalTime>
  <Words>1399</Words>
  <Application>Microsoft Office PowerPoint</Application>
  <PresentationFormat>全屏显示(4:3)</PresentationFormat>
  <Paragraphs>221</Paragraphs>
  <Slides>22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1_Stream</vt:lpstr>
      <vt:lpstr>剪辑</vt:lpstr>
      <vt:lpstr>第4章　串</vt:lpstr>
      <vt:lpstr>PowerPoint 演示文稿</vt:lpstr>
      <vt:lpstr>内容提要</vt:lpstr>
      <vt:lpstr>引子</vt:lpstr>
      <vt:lpstr>4.1 串的基本概念</vt:lpstr>
      <vt:lpstr>PowerPoint 演示文稿</vt:lpstr>
      <vt:lpstr>4.1 串的基本概念</vt:lpstr>
      <vt:lpstr>PowerPoint 演示文稿</vt:lpstr>
      <vt:lpstr>4.2 串的存储结构</vt:lpstr>
      <vt:lpstr>4.2 串的存储结构</vt:lpstr>
      <vt:lpstr>复习：C语言中的字符串函数</vt:lpstr>
      <vt:lpstr>4.2 串的存储结构</vt:lpstr>
      <vt:lpstr>3.4 串的模式算法</vt:lpstr>
      <vt:lpstr>PowerPoint 演示文稿</vt:lpstr>
      <vt:lpstr>PowerPoint 演示文稿</vt:lpstr>
      <vt:lpstr>PowerPoint 演示文稿</vt:lpstr>
      <vt:lpstr>* 模式匹配的KMP算法</vt:lpstr>
      <vt:lpstr>4.2 串的存储结构</vt:lpstr>
      <vt:lpstr>4.2 串的存储结构</vt:lpstr>
      <vt:lpstr>4.3 文件的查找与替换</vt:lpstr>
      <vt:lpstr>本章小结 </vt:lpstr>
      <vt:lpstr>本章实验预告</vt:lpstr>
    </vt:vector>
  </TitlesOfParts>
  <Company>电子科技大学中山学院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数据结构教案</dc:title>
  <dc:creator>李瑞芳</dc:creator>
  <cp:lastModifiedBy>梁烨</cp:lastModifiedBy>
  <cp:revision>224</cp:revision>
  <cp:lastPrinted>2016-10-17T06:27:20Z</cp:lastPrinted>
  <dcterms:created xsi:type="dcterms:W3CDTF">2002-04-13T00:39:34Z</dcterms:created>
  <dcterms:modified xsi:type="dcterms:W3CDTF">2016-10-24T03:40:35Z</dcterms:modified>
</cp:coreProperties>
</file>