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43"/>
  </p:notesMasterIdLst>
  <p:handoutMasterIdLst>
    <p:handoutMasterId r:id="rId44"/>
  </p:handoutMasterIdLst>
  <p:sldIdLst>
    <p:sldId id="341" r:id="rId2"/>
    <p:sldId id="342" r:id="rId3"/>
    <p:sldId id="343" r:id="rId4"/>
    <p:sldId id="312" r:id="rId5"/>
    <p:sldId id="350" r:id="rId6"/>
    <p:sldId id="369" r:id="rId7"/>
    <p:sldId id="313" r:id="rId8"/>
    <p:sldId id="351" r:id="rId9"/>
    <p:sldId id="352" r:id="rId10"/>
    <p:sldId id="353" r:id="rId11"/>
    <p:sldId id="354" r:id="rId12"/>
    <p:sldId id="315" r:id="rId13"/>
    <p:sldId id="355" r:id="rId14"/>
    <p:sldId id="356" r:id="rId15"/>
    <p:sldId id="321" r:id="rId16"/>
    <p:sldId id="326" r:id="rId17"/>
    <p:sldId id="357" r:id="rId18"/>
    <p:sldId id="358" r:id="rId19"/>
    <p:sldId id="325" r:id="rId20"/>
    <p:sldId id="332" r:id="rId21"/>
    <p:sldId id="283" r:id="rId22"/>
    <p:sldId id="359" r:id="rId23"/>
    <p:sldId id="360" r:id="rId24"/>
    <p:sldId id="368" r:id="rId25"/>
    <p:sldId id="370" r:id="rId26"/>
    <p:sldId id="371" r:id="rId27"/>
    <p:sldId id="383" r:id="rId28"/>
    <p:sldId id="384" r:id="rId29"/>
    <p:sldId id="372" r:id="rId30"/>
    <p:sldId id="373" r:id="rId31"/>
    <p:sldId id="361" r:id="rId32"/>
    <p:sldId id="338" r:id="rId33"/>
    <p:sldId id="367" r:id="rId34"/>
    <p:sldId id="334" r:id="rId35"/>
    <p:sldId id="374" r:id="rId36"/>
    <p:sldId id="376" r:id="rId37"/>
    <p:sldId id="377" r:id="rId38"/>
    <p:sldId id="380" r:id="rId39"/>
    <p:sldId id="382" r:id="rId40"/>
    <p:sldId id="345" r:id="rId41"/>
    <p:sldId id="348" r:id="rId42"/>
  </p:sldIdLst>
  <p:sldSz cx="9144000" cy="6858000" type="screen4x3"/>
  <p:notesSz cx="9942513" cy="676116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80808"/>
    <a:srgbClr val="CC0000"/>
    <a:srgbClr val="003300"/>
    <a:srgbClr val="FF0000"/>
    <a:srgbClr val="00CC00"/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77537" autoAdjust="0"/>
  </p:normalViewPr>
  <p:slideViewPr>
    <p:cSldViewPr>
      <p:cViewPr varScale="1">
        <p:scale>
          <a:sx n="51" d="100"/>
          <a:sy n="51" d="100"/>
        </p:scale>
        <p:origin x="-1097" y="-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26" Type="http://schemas.openxmlformats.org/officeDocument/2006/relationships/slide" Target="slides/slide31.xml"/><Relationship Id="rId3" Type="http://schemas.openxmlformats.org/officeDocument/2006/relationships/slide" Target="slides/slide3.xml"/><Relationship Id="rId21" Type="http://schemas.openxmlformats.org/officeDocument/2006/relationships/slide" Target="slides/slide24.xml"/><Relationship Id="rId7" Type="http://schemas.openxmlformats.org/officeDocument/2006/relationships/slide" Target="slides/slide7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5" Type="http://schemas.openxmlformats.org/officeDocument/2006/relationships/slide" Target="slides/slide28.xml"/><Relationship Id="rId2" Type="http://schemas.openxmlformats.org/officeDocument/2006/relationships/slide" Target="slides/slide2.xml"/><Relationship Id="rId16" Type="http://schemas.openxmlformats.org/officeDocument/2006/relationships/slide" Target="slides/slide19.xml"/><Relationship Id="rId20" Type="http://schemas.openxmlformats.org/officeDocument/2006/relationships/slide" Target="slides/slide23.xml"/><Relationship Id="rId29" Type="http://schemas.openxmlformats.org/officeDocument/2006/relationships/slide" Target="slides/slide34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4.xml"/><Relationship Id="rId24" Type="http://schemas.openxmlformats.org/officeDocument/2006/relationships/slide" Target="slides/slide27.xml"/><Relationship Id="rId5" Type="http://schemas.openxmlformats.org/officeDocument/2006/relationships/slide" Target="slides/slide5.xml"/><Relationship Id="rId15" Type="http://schemas.openxmlformats.org/officeDocument/2006/relationships/slide" Target="slides/slide18.xml"/><Relationship Id="rId23" Type="http://schemas.openxmlformats.org/officeDocument/2006/relationships/slide" Target="slides/slide26.xml"/><Relationship Id="rId28" Type="http://schemas.openxmlformats.org/officeDocument/2006/relationships/slide" Target="slides/slide33.xml"/><Relationship Id="rId10" Type="http://schemas.openxmlformats.org/officeDocument/2006/relationships/slide" Target="slides/slide13.xml"/><Relationship Id="rId19" Type="http://schemas.openxmlformats.org/officeDocument/2006/relationships/slide" Target="slides/slide22.xml"/><Relationship Id="rId31" Type="http://schemas.openxmlformats.org/officeDocument/2006/relationships/slide" Target="slides/slide41.xml"/><Relationship Id="rId4" Type="http://schemas.openxmlformats.org/officeDocument/2006/relationships/slide" Target="slides/slide4.xml"/><Relationship Id="rId9" Type="http://schemas.openxmlformats.org/officeDocument/2006/relationships/slide" Target="slides/slide12.xml"/><Relationship Id="rId14" Type="http://schemas.openxmlformats.org/officeDocument/2006/relationships/slide" Target="slides/slide17.xml"/><Relationship Id="rId22" Type="http://schemas.openxmlformats.org/officeDocument/2006/relationships/slide" Target="slides/slide25.xml"/><Relationship Id="rId27" Type="http://schemas.openxmlformats.org/officeDocument/2006/relationships/slide" Target="slides/slide32.xml"/><Relationship Id="rId30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7D42D-DFBF-480B-B2A2-C92A0ACFAC55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2D0FB-BE2A-462E-B376-20934EE66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4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22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4091" y="0"/>
            <a:ext cx="4308422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61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9775" y="506413"/>
            <a:ext cx="3382963" cy="253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1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669" y="3211553"/>
            <a:ext cx="7291176" cy="304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23105"/>
            <a:ext cx="4308422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61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4091" y="6423105"/>
            <a:ext cx="4308422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C4B02B-6C9D-4CFF-9C0E-7EFC26E2CD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6337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B895E-7A68-46C5-9195-BE5DD66BFF1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12</a:t>
            </a:r>
            <a:r>
              <a:rPr lang="zh-CN" altLang="en-US"/>
              <a:t>游戏第讲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B895E-7A68-46C5-9195-BE5DD66BFF16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12</a:t>
            </a:r>
            <a:r>
              <a:rPr lang="zh-CN" altLang="en-US"/>
              <a:t>游戏第讲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B895E-7A68-46C5-9195-BE5DD66BFF16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12</a:t>
            </a:r>
            <a:r>
              <a:rPr lang="zh-CN" altLang="en-US"/>
              <a:t>游戏第讲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B895E-7A68-46C5-9195-BE5DD66BFF1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r>
              <a:rPr lang="zh-CN" altLang="en-US" dirty="0"/>
              <a:t>游戏第讲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B895E-7A68-46C5-9195-BE5DD66BFF1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B895E-7A68-46C5-9195-BE5DD66BFF16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E2859-8962-4236-AE69-8919AB5CD8A9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85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8CA49-BAF9-4693-AC08-02386375EF02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85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15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嵌入式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第</a:t>
            </a:r>
            <a:r>
              <a:rPr lang="en-US" altLang="zh-CN" baseline="0" dirty="0" smtClean="0"/>
              <a:t>12</a:t>
            </a:r>
            <a:r>
              <a:rPr lang="zh-CN" altLang="en-US" baseline="0" dirty="0" smtClean="0"/>
              <a:t>讲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739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82739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27396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397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398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399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400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7401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402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740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2740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827405" name="Rectangle 1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840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</a:defRPr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D9C36D-0CAF-4B49-A5F9-A349AEEDEF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291610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144463"/>
            <a:ext cx="2071687" cy="6380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44463"/>
            <a:ext cx="6067425" cy="6380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0855-00FD-447F-B940-F47BC997E0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7519558"/>
      </p:ext>
    </p:extLst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44463"/>
            <a:ext cx="8229600" cy="7635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981075"/>
            <a:ext cx="4038600" cy="5543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38600" cy="5543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75A169B-043C-4BC7-A886-B4E2AEDAFE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143779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25B393-4CAC-48DD-B967-052E5BD0BF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339127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85205B-7D5D-4822-A6A2-68D53B4619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826587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1075"/>
            <a:ext cx="4038600" cy="554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38600" cy="554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C2A6D3-E212-4931-A199-C957C6ACC0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424332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F878FB-86AE-4FE0-A2E8-C0A8407550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978938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2F0E50-3CED-49FD-A367-7DCEDE34CC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650280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7355F0-9115-4E4D-B718-7FFCE3A3C5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081689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F5BCB7-FB7C-4985-8E99-3F5C34C4D9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224069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1FAF51-C764-4DCD-88A9-FC8C9DE462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786364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370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82637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26372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373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374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375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376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6377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78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63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5288" y="144463"/>
            <a:ext cx="8229600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63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63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</a:defRPr>
            </a:lvl1pPr>
          </a:lstStyle>
          <a:p>
            <a:fld id="{7FF54D45-AF4D-4E74-AA38-7EFDF2FE9A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 spd="med"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05000"/>
            <a:ext cx="8763000" cy="1600200"/>
          </a:xfrm>
        </p:spPr>
        <p:txBody>
          <a:bodyPr/>
          <a:lstStyle/>
          <a:p>
            <a:r>
              <a:rPr lang="zh-CN" altLang="en-US" sz="6000"/>
              <a:t>第</a:t>
            </a:r>
            <a:r>
              <a:rPr lang="en-US" altLang="zh-CN" sz="6000"/>
              <a:t>5</a:t>
            </a:r>
            <a:r>
              <a:rPr lang="zh-CN" altLang="en-US" sz="6000"/>
              <a:t>章　数组和广义表</a:t>
            </a:r>
          </a:p>
        </p:txBody>
      </p:sp>
      <p:sp>
        <p:nvSpPr>
          <p:cNvPr id="8130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3644900"/>
            <a:ext cx="6400800" cy="1752600"/>
          </a:xfrm>
          <a:noFill/>
          <a:ln/>
        </p:spPr>
        <p:txBody>
          <a:bodyPr/>
          <a:lstStyle/>
          <a:p>
            <a:r>
              <a:rPr lang="zh-CN" altLang="en-US"/>
              <a:t>主讲：梁宝兰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92CF7-BD7B-49A2-A9A5-6BCA76347D0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31491" name="Text Box 3"/>
          <p:cNvSpPr txBox="1">
            <a:spLocks noChangeArrowheads="1"/>
          </p:cNvSpPr>
          <p:nvPr/>
        </p:nvSpPr>
        <p:spPr bwMode="auto">
          <a:xfrm>
            <a:off x="522288" y="2035175"/>
            <a:ext cx="8145462" cy="248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SzPct val="85000"/>
            </a:pPr>
            <a:r>
              <a:rPr lang="en-US" altLang="zh-CN" b="1" dirty="0"/>
              <a:t>⑴ </a:t>
            </a:r>
            <a:r>
              <a:rPr lang="zh-CN" altLang="en-US" b="1" dirty="0">
                <a:solidFill>
                  <a:srgbClr val="FFFF66"/>
                </a:solidFill>
              </a:rPr>
              <a:t>取值</a:t>
            </a:r>
            <a:r>
              <a:rPr lang="zh-CN" altLang="en-US" b="1" dirty="0"/>
              <a:t>：给定一组下标，读出对应的数组元素；</a:t>
            </a:r>
          </a:p>
          <a:p>
            <a:pPr algn="just">
              <a:spcBef>
                <a:spcPct val="20000"/>
              </a:spcBef>
              <a:buSzPct val="85000"/>
            </a:pPr>
            <a:r>
              <a:rPr lang="zh-CN" altLang="en-US" b="1" dirty="0"/>
              <a:t>⑵ </a:t>
            </a:r>
            <a:r>
              <a:rPr lang="zh-CN" altLang="en-US" b="1" dirty="0">
                <a:solidFill>
                  <a:srgbClr val="FFFF66"/>
                </a:solidFill>
              </a:rPr>
              <a:t>赋值</a:t>
            </a:r>
            <a:r>
              <a:rPr lang="zh-CN" altLang="en-US" b="1" dirty="0"/>
              <a:t>：给定一组下标，存储或修改与其相对应的数组元素。</a:t>
            </a:r>
          </a:p>
          <a:p>
            <a:pPr algn="just">
              <a:spcBef>
                <a:spcPct val="20000"/>
              </a:spcBef>
              <a:buSzPct val="85000"/>
            </a:pPr>
            <a:endParaRPr lang="zh-CN" altLang="en-US" b="1" dirty="0"/>
          </a:p>
          <a:p>
            <a:pPr>
              <a:spcBef>
                <a:spcPct val="20000"/>
              </a:spcBef>
              <a:buSzPct val="85000"/>
            </a:pPr>
            <a:r>
              <a:rPr lang="zh-CN" altLang="en-US" b="1" dirty="0">
                <a:latin typeface="宋体" pitchFamily="2" charset="-122"/>
              </a:rPr>
              <a:t>存取和修改操作本质上只对应一种操作</a:t>
            </a:r>
            <a:r>
              <a:rPr lang="en-US" altLang="zh-CN" b="1" dirty="0">
                <a:latin typeface="Times New Roman"/>
              </a:rPr>
              <a:t>——</a:t>
            </a:r>
            <a:r>
              <a:rPr lang="zh-CN" altLang="en-US" b="1" dirty="0">
                <a:solidFill>
                  <a:srgbClr val="FFFF66"/>
                </a:solidFill>
                <a:latin typeface="宋体" pitchFamily="2" charset="-122"/>
              </a:rPr>
              <a:t>寻址</a:t>
            </a:r>
            <a:endParaRPr kumimoji="0" lang="zh-CN" altLang="en-US" dirty="0">
              <a:solidFill>
                <a:srgbClr val="FFFF66"/>
              </a:solidFill>
            </a:endParaRPr>
          </a:p>
        </p:txBody>
      </p:sp>
      <p:graphicFrame>
        <p:nvGraphicFramePr>
          <p:cNvPr id="831492" name="Object 4"/>
          <p:cNvGraphicFramePr>
            <a:graphicFrameLocks noChangeAspect="1"/>
          </p:cNvGraphicFramePr>
          <p:nvPr/>
        </p:nvGraphicFramePr>
        <p:xfrm>
          <a:off x="522288" y="4733925"/>
          <a:ext cx="495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22" name="Clip" r:id="rId3" imgW="861120" imgH="844560" progId="MS_ClipArt_Gallery.5">
                  <p:embed/>
                </p:oleObj>
              </mc:Choice>
              <mc:Fallback>
                <p:oleObj name="Clip" r:id="rId3" imgW="861120" imgH="844560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4733925"/>
                        <a:ext cx="4953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1493" name="Text Box 5"/>
          <p:cNvSpPr txBox="1">
            <a:spLocks noChangeArrowheads="1"/>
          </p:cNvSpPr>
          <p:nvPr/>
        </p:nvSpPr>
        <p:spPr bwMode="auto">
          <a:xfrm>
            <a:off x="1150938" y="4689475"/>
            <a:ext cx="6616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</a:rPr>
              <a:t>多维数组应该采用何种方式存储？</a:t>
            </a:r>
          </a:p>
        </p:txBody>
      </p:sp>
      <p:sp>
        <p:nvSpPr>
          <p:cNvPr id="831494" name="Text Box 6"/>
          <p:cNvSpPr txBox="1">
            <a:spLocks noChangeArrowheads="1"/>
          </p:cNvSpPr>
          <p:nvPr/>
        </p:nvSpPr>
        <p:spPr bwMode="auto">
          <a:xfrm>
            <a:off x="517525" y="5364163"/>
            <a:ext cx="81454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SzPct val="85000"/>
            </a:pPr>
            <a:r>
              <a:rPr kumimoji="0" lang="zh-CN" altLang="en-US" b="1"/>
              <a:t>多维数组没有插入和删除操作，所以，不用预留空间，适合采用顺序存储。</a:t>
            </a:r>
          </a:p>
        </p:txBody>
      </p:sp>
      <p:sp>
        <p:nvSpPr>
          <p:cNvPr id="831496" name="Text Box 8"/>
          <p:cNvSpPr txBox="1">
            <a:spLocks noChangeArrowheads="1"/>
          </p:cNvSpPr>
          <p:nvPr/>
        </p:nvSpPr>
        <p:spPr bwMode="auto">
          <a:xfrm>
            <a:off x="500063" y="1179513"/>
            <a:ext cx="533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</a:rPr>
              <a:t>数组与线性表区别：</a:t>
            </a:r>
            <a:endParaRPr kumimoji="0" lang="zh-CN" altLang="en-US" sz="3200" b="1">
              <a:solidFill>
                <a:srgbClr val="FFFF66"/>
              </a:solidFill>
            </a:endParaRPr>
          </a:p>
        </p:txBody>
      </p:sp>
      <p:sp>
        <p:nvSpPr>
          <p:cNvPr id="831497" name="Rectangle 9"/>
          <p:cNvSpPr>
            <a:spLocks noRot="1" noChangeArrowheads="1"/>
          </p:cNvSpPr>
          <p:nvPr/>
        </p:nvSpPr>
        <p:spPr bwMode="auto">
          <a:xfrm>
            <a:off x="395288" y="144463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1pPr>
            <a:lvl2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en-US" altLang="zh-CN" dirty="0" smtClean="0"/>
              <a:t>5.1 </a:t>
            </a:r>
            <a:r>
              <a:rPr kumimoji="0" lang="zh-CN" altLang="en-US" dirty="0" smtClean="0"/>
              <a:t>数组定义与运算</a:t>
            </a:r>
            <a:endParaRPr kumimoji="0" lang="zh-CN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3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3" grpId="0"/>
      <p:bldP spid="8314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600E9-DF47-4AD5-89D3-608F3EF8B728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832515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229600" cy="22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0" lang="zh-CN" altLang="en-US" sz="3200" b="1" dirty="0">
                <a:solidFill>
                  <a:srgbClr val="FFFF66"/>
                </a:solidFill>
              </a:rPr>
              <a:t>一维数组的存储与寻址</a:t>
            </a:r>
          </a:p>
          <a:p>
            <a:pPr algn="just" eaLnBrk="0" hangingPunct="0">
              <a:spcBef>
                <a:spcPct val="30000"/>
              </a:spcBef>
              <a:spcAft>
                <a:spcPct val="50000"/>
              </a:spcAft>
            </a:pPr>
            <a:r>
              <a:rPr kumimoji="0" lang="zh-CN" altLang="en-US" b="1" dirty="0"/>
              <a:t>    设一维数组</a:t>
            </a:r>
            <a:r>
              <a:rPr kumimoji="0" lang="zh-CN" altLang="en-US" b="1" dirty="0">
                <a:latin typeface="宋体" pitchFamily="2" charset="-122"/>
              </a:rPr>
              <a:t>每个数组元素占用 </a:t>
            </a:r>
            <a:r>
              <a:rPr kumimoji="0" lang="en-US" altLang="zh-CN" b="1" i="1" dirty="0"/>
              <a:t>c </a:t>
            </a:r>
            <a:r>
              <a:rPr kumimoji="0" lang="zh-CN" altLang="en-US" b="1" dirty="0">
                <a:latin typeface="宋体" pitchFamily="2" charset="-122"/>
              </a:rPr>
              <a:t>个存储单元，则</a:t>
            </a:r>
            <a:r>
              <a:rPr kumimoji="0" lang="zh-CN" altLang="en-US" b="1" dirty="0"/>
              <a:t>其</a:t>
            </a:r>
            <a:r>
              <a:rPr kumimoji="0" lang="zh-CN" altLang="en-US" b="1" dirty="0">
                <a:latin typeface="Comic Sans MS" pitchFamily="66" charset="0"/>
              </a:rPr>
              <a:t>任一元</a:t>
            </a:r>
            <a:r>
              <a:rPr kumimoji="0" lang="zh-CN" altLang="en-US" b="1" dirty="0">
                <a:latin typeface="宋体" pitchFamily="2" charset="-122"/>
              </a:rPr>
              <a:t>素 </a:t>
            </a:r>
            <a:r>
              <a:rPr kumimoji="0" lang="en-US" altLang="zh-CN" b="1" i="1" dirty="0" err="1"/>
              <a:t>a</a:t>
            </a:r>
            <a:r>
              <a:rPr kumimoji="0" lang="en-US" altLang="zh-CN" b="1" i="1" baseline="-30000" dirty="0" err="1"/>
              <a:t>i</a:t>
            </a:r>
            <a:r>
              <a:rPr kumimoji="0" lang="en-US" altLang="zh-CN" b="1" i="1" baseline="-30000" dirty="0"/>
              <a:t> </a:t>
            </a:r>
            <a:r>
              <a:rPr kumimoji="0" lang="zh-CN" altLang="en-US" b="1" dirty="0"/>
              <a:t>的存储地址可由下式确定： </a:t>
            </a:r>
          </a:p>
          <a:p>
            <a:pPr algn="ctr" eaLnBrk="0" hangingPunct="0"/>
            <a:r>
              <a:rPr kumimoji="0" lang="en-US" altLang="zh-CN" b="1" dirty="0" err="1"/>
              <a:t>Loc</a:t>
            </a:r>
            <a:r>
              <a:rPr kumimoji="0" lang="en-US" altLang="zh-CN" b="1" dirty="0"/>
              <a:t>(</a:t>
            </a:r>
            <a:r>
              <a:rPr kumimoji="0" lang="en-US" altLang="zh-CN" b="1" i="1" dirty="0" err="1"/>
              <a:t>a</a:t>
            </a:r>
            <a:r>
              <a:rPr kumimoji="0" lang="en-US" altLang="zh-CN" b="1" i="1" baseline="-25000" dirty="0" err="1"/>
              <a:t>i</a:t>
            </a:r>
            <a:r>
              <a:rPr kumimoji="0" lang="en-US" altLang="zh-CN" b="1" dirty="0"/>
              <a:t>)</a:t>
            </a:r>
            <a:r>
              <a:rPr kumimoji="0" lang="zh-CN" altLang="en-US" b="1" dirty="0">
                <a:latin typeface="宋体" pitchFamily="2" charset="-122"/>
              </a:rPr>
              <a:t>＝</a:t>
            </a:r>
            <a:r>
              <a:rPr kumimoji="0" lang="en-US" altLang="zh-CN" b="1" dirty="0" err="1" smtClean="0"/>
              <a:t>Loc</a:t>
            </a:r>
            <a:r>
              <a:rPr kumimoji="0" lang="en-US" altLang="zh-CN" b="1" dirty="0" smtClean="0"/>
              <a:t>(</a:t>
            </a:r>
            <a:r>
              <a:rPr kumimoji="0" lang="en-US" altLang="zh-CN" b="1" i="1" dirty="0" smtClean="0"/>
              <a:t>a</a:t>
            </a:r>
            <a:r>
              <a:rPr kumimoji="0" lang="en-US" altLang="zh-CN" b="1" baseline="-25000" dirty="0" smtClean="0"/>
              <a:t>1</a:t>
            </a:r>
            <a:r>
              <a:rPr kumimoji="0" lang="en-US" altLang="zh-CN" b="1" dirty="0" smtClean="0"/>
              <a:t>)</a:t>
            </a:r>
            <a:r>
              <a:rPr kumimoji="0" lang="zh-CN" altLang="en-US" b="1" dirty="0" smtClean="0">
                <a:latin typeface="宋体" pitchFamily="2" charset="-122"/>
              </a:rPr>
              <a:t>＋（</a:t>
            </a:r>
            <a:r>
              <a:rPr kumimoji="0" lang="en-US" altLang="zh-CN" b="1" i="1" dirty="0" smtClean="0"/>
              <a:t>i-1</a:t>
            </a:r>
            <a:r>
              <a:rPr kumimoji="0" lang="zh-CN" altLang="en-US" b="1" i="1" dirty="0" smtClean="0"/>
              <a:t>）</a:t>
            </a:r>
            <a:r>
              <a:rPr kumimoji="0" lang="en-US" altLang="zh-CN" b="1" dirty="0" smtClean="0">
                <a:latin typeface="宋体" pitchFamily="2" charset="-122"/>
              </a:rPr>
              <a:t>×</a:t>
            </a:r>
            <a:r>
              <a:rPr kumimoji="0" lang="en-US" altLang="zh-CN" b="1" i="1" dirty="0" smtClean="0"/>
              <a:t>c</a:t>
            </a:r>
            <a:r>
              <a:rPr kumimoji="0" lang="en-US" altLang="zh-CN" b="1" dirty="0" smtClean="0">
                <a:ea typeface="隶书" pitchFamily="49" charset="-122"/>
              </a:rPr>
              <a:t> </a:t>
            </a:r>
            <a:endParaRPr kumimoji="0" lang="en-US" altLang="zh-CN" b="1" dirty="0">
              <a:ea typeface="隶书" pitchFamily="49" charset="-122"/>
            </a:endParaRPr>
          </a:p>
        </p:txBody>
      </p:sp>
      <p:sp>
        <p:nvSpPr>
          <p:cNvPr id="832516" name="AutoShape 4"/>
          <p:cNvSpPr>
            <a:spLocks/>
          </p:cNvSpPr>
          <p:nvPr/>
        </p:nvSpPr>
        <p:spPr bwMode="auto">
          <a:xfrm rot="16200000">
            <a:off x="2832100" y="3576638"/>
            <a:ext cx="269875" cy="4264025"/>
          </a:xfrm>
          <a:prstGeom prst="leftBrace">
            <a:avLst>
              <a:gd name="adj1" fmla="val 131667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2517" name="Group 5"/>
          <p:cNvGrpSpPr>
            <a:grpSpLocks/>
          </p:cNvGrpSpPr>
          <p:nvPr/>
        </p:nvGrpSpPr>
        <p:grpSpPr bwMode="auto">
          <a:xfrm>
            <a:off x="776288" y="3962400"/>
            <a:ext cx="822325" cy="663575"/>
            <a:chOff x="1065" y="2496"/>
            <a:chExt cx="518" cy="418"/>
          </a:xfrm>
        </p:grpSpPr>
        <p:sp>
          <p:nvSpPr>
            <p:cNvPr id="832518" name="AutoShape 6"/>
            <p:cNvSpPr>
              <a:spLocks/>
            </p:cNvSpPr>
            <p:nvPr/>
          </p:nvSpPr>
          <p:spPr bwMode="auto">
            <a:xfrm rot="16200000" flipH="1" flipV="1">
              <a:off x="1275" y="2606"/>
              <a:ext cx="98" cy="518"/>
            </a:xfrm>
            <a:prstGeom prst="leftBrace">
              <a:avLst>
                <a:gd name="adj1" fmla="val 44048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519" name="Text Box 7"/>
            <p:cNvSpPr txBox="1">
              <a:spLocks noChangeArrowheads="1"/>
            </p:cNvSpPr>
            <p:nvPr/>
          </p:nvSpPr>
          <p:spPr bwMode="auto">
            <a:xfrm>
              <a:off x="1206" y="2496"/>
              <a:ext cx="226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3200" b="1" i="1"/>
                <a:t>c</a:t>
              </a:r>
            </a:p>
          </p:txBody>
        </p:sp>
      </p:grpSp>
      <p:sp>
        <p:nvSpPr>
          <p:cNvPr id="832520" name="Rectangle 8"/>
          <p:cNvSpPr>
            <a:spLocks noChangeArrowheads="1"/>
          </p:cNvSpPr>
          <p:nvPr/>
        </p:nvSpPr>
        <p:spPr bwMode="auto">
          <a:xfrm>
            <a:off x="758825" y="4645025"/>
            <a:ext cx="7920038" cy="9144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1" name="Line 9"/>
          <p:cNvSpPr>
            <a:spLocks noChangeShapeType="1"/>
          </p:cNvSpPr>
          <p:nvPr/>
        </p:nvSpPr>
        <p:spPr bwMode="auto">
          <a:xfrm>
            <a:off x="1673225" y="4645025"/>
            <a:ext cx="1588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522" name="Line 10"/>
          <p:cNvSpPr>
            <a:spLocks noChangeShapeType="1"/>
          </p:cNvSpPr>
          <p:nvPr/>
        </p:nvSpPr>
        <p:spPr bwMode="auto">
          <a:xfrm>
            <a:off x="2557463" y="4645025"/>
            <a:ext cx="1587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523" name="Line 11"/>
          <p:cNvSpPr>
            <a:spLocks noChangeShapeType="1"/>
          </p:cNvSpPr>
          <p:nvPr/>
        </p:nvSpPr>
        <p:spPr bwMode="auto">
          <a:xfrm>
            <a:off x="4340225" y="4645025"/>
            <a:ext cx="1588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524" name="Line 12"/>
          <p:cNvSpPr>
            <a:spLocks noChangeShapeType="1"/>
          </p:cNvSpPr>
          <p:nvPr/>
        </p:nvSpPr>
        <p:spPr bwMode="auto">
          <a:xfrm>
            <a:off x="5199063" y="4645025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525" name="Line 13"/>
          <p:cNvSpPr>
            <a:spLocks noChangeShapeType="1"/>
          </p:cNvSpPr>
          <p:nvPr/>
        </p:nvSpPr>
        <p:spPr bwMode="auto">
          <a:xfrm>
            <a:off x="6067425" y="4645025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526" name="Line 14"/>
          <p:cNvSpPr>
            <a:spLocks noChangeShapeType="1"/>
          </p:cNvSpPr>
          <p:nvPr/>
        </p:nvSpPr>
        <p:spPr bwMode="auto">
          <a:xfrm>
            <a:off x="7854950" y="4645025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527" name="Text Box 15"/>
          <p:cNvSpPr txBox="1">
            <a:spLocks noChangeArrowheads="1"/>
          </p:cNvSpPr>
          <p:nvPr/>
        </p:nvSpPr>
        <p:spPr bwMode="auto">
          <a:xfrm>
            <a:off x="911225" y="4797425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b="1" i="1" dirty="0"/>
              <a:t> </a:t>
            </a:r>
            <a:r>
              <a:rPr kumimoji="0" lang="en-US" altLang="zh-CN" sz="3200" b="1" i="1" dirty="0" smtClean="0"/>
              <a:t>a</a:t>
            </a:r>
            <a:r>
              <a:rPr kumimoji="0" lang="en-US" altLang="zh-CN" sz="3200" b="1" baseline="-25000" dirty="0" smtClean="0"/>
              <a:t>1</a:t>
            </a:r>
            <a:endParaRPr kumimoji="0" lang="en-US" altLang="zh-CN" sz="3200" b="1" baseline="-25000" dirty="0"/>
          </a:p>
        </p:txBody>
      </p:sp>
      <p:sp>
        <p:nvSpPr>
          <p:cNvPr id="832528" name="Text Box 16"/>
          <p:cNvSpPr txBox="1">
            <a:spLocks noChangeArrowheads="1"/>
          </p:cNvSpPr>
          <p:nvPr/>
        </p:nvSpPr>
        <p:spPr bwMode="auto">
          <a:xfrm>
            <a:off x="4405313" y="4826000"/>
            <a:ext cx="671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b="1" i="1" dirty="0"/>
              <a:t> a</a:t>
            </a:r>
            <a:r>
              <a:rPr kumimoji="0" lang="en-US" altLang="zh-CN" sz="3200" b="1" i="1" baseline="-25000" dirty="0"/>
              <a:t>i</a:t>
            </a:r>
            <a:r>
              <a:rPr kumimoji="0" lang="en-US" altLang="zh-CN" sz="3200" baseline="-25000" dirty="0"/>
              <a:t>-1</a:t>
            </a:r>
          </a:p>
        </p:txBody>
      </p:sp>
      <p:sp>
        <p:nvSpPr>
          <p:cNvPr id="832529" name="Text Box 17"/>
          <p:cNvSpPr txBox="1">
            <a:spLocks noChangeArrowheads="1"/>
          </p:cNvSpPr>
          <p:nvPr/>
        </p:nvSpPr>
        <p:spPr bwMode="auto">
          <a:xfrm>
            <a:off x="5291138" y="48260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b="1" i="1"/>
              <a:t>  a</a:t>
            </a:r>
            <a:r>
              <a:rPr kumimoji="0" lang="en-US" altLang="zh-CN" sz="3200" b="1" i="1" baseline="-25000"/>
              <a:t>i</a:t>
            </a:r>
          </a:p>
        </p:txBody>
      </p:sp>
      <p:sp>
        <p:nvSpPr>
          <p:cNvPr id="832530" name="Text Box 18"/>
          <p:cNvSpPr txBox="1">
            <a:spLocks noChangeArrowheads="1"/>
          </p:cNvSpPr>
          <p:nvPr/>
        </p:nvSpPr>
        <p:spPr bwMode="auto">
          <a:xfrm>
            <a:off x="2835275" y="4738688"/>
            <a:ext cx="1292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/>
              <a:t>… …</a:t>
            </a:r>
          </a:p>
        </p:txBody>
      </p:sp>
      <p:sp>
        <p:nvSpPr>
          <p:cNvPr id="832531" name="Text Box 19"/>
          <p:cNvSpPr txBox="1">
            <a:spLocks noChangeArrowheads="1"/>
          </p:cNvSpPr>
          <p:nvPr/>
        </p:nvSpPr>
        <p:spPr bwMode="auto">
          <a:xfrm>
            <a:off x="7956550" y="4841875"/>
            <a:ext cx="706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b="1" i="1"/>
              <a:t> a</a:t>
            </a:r>
            <a:r>
              <a:rPr kumimoji="0" lang="en-US" altLang="zh-CN" sz="3200" b="1" i="1" baseline="-25000"/>
              <a:t>n-1</a:t>
            </a:r>
          </a:p>
        </p:txBody>
      </p:sp>
      <p:sp>
        <p:nvSpPr>
          <p:cNvPr id="832532" name="Text Box 20"/>
          <p:cNvSpPr txBox="1">
            <a:spLocks noChangeArrowheads="1"/>
          </p:cNvSpPr>
          <p:nvPr/>
        </p:nvSpPr>
        <p:spPr bwMode="auto">
          <a:xfrm>
            <a:off x="1797050" y="4827588"/>
            <a:ext cx="6143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b="1" i="1"/>
              <a:t> a</a:t>
            </a:r>
            <a:r>
              <a:rPr kumimoji="0" lang="en-US" altLang="zh-CN" sz="3200" b="1" baseline="-25000"/>
              <a:t>1</a:t>
            </a:r>
            <a:endParaRPr kumimoji="0" lang="en-US" altLang="zh-CN" sz="3200" baseline="-25000"/>
          </a:p>
        </p:txBody>
      </p:sp>
      <p:sp>
        <p:nvSpPr>
          <p:cNvPr id="832533" name="Text Box 21"/>
          <p:cNvSpPr txBox="1">
            <a:spLocks noChangeArrowheads="1"/>
          </p:cNvSpPr>
          <p:nvPr/>
        </p:nvSpPr>
        <p:spPr bwMode="auto">
          <a:xfrm>
            <a:off x="6259513" y="4752975"/>
            <a:ext cx="1292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/>
              <a:t>… …</a:t>
            </a:r>
          </a:p>
        </p:txBody>
      </p:sp>
      <p:grpSp>
        <p:nvGrpSpPr>
          <p:cNvPr id="832534" name="Group 22"/>
          <p:cNvGrpSpPr>
            <a:grpSpLocks/>
          </p:cNvGrpSpPr>
          <p:nvPr/>
        </p:nvGrpSpPr>
        <p:grpSpPr bwMode="auto">
          <a:xfrm>
            <a:off x="57150" y="5573716"/>
            <a:ext cx="1547813" cy="1100138"/>
            <a:chOff x="36" y="3511"/>
            <a:chExt cx="975" cy="693"/>
          </a:xfrm>
        </p:grpSpPr>
        <p:sp>
          <p:nvSpPr>
            <p:cNvPr id="832535" name="Line 23"/>
            <p:cNvSpPr>
              <a:spLocks noChangeShapeType="1"/>
            </p:cNvSpPr>
            <p:nvPr/>
          </p:nvSpPr>
          <p:spPr bwMode="auto">
            <a:xfrm flipV="1">
              <a:off x="480" y="3511"/>
              <a:ext cx="0" cy="3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536" name="Text Box 24"/>
            <p:cNvSpPr txBox="1">
              <a:spLocks noChangeArrowheads="1"/>
            </p:cNvSpPr>
            <p:nvPr/>
          </p:nvSpPr>
          <p:spPr bwMode="auto">
            <a:xfrm>
              <a:off x="36" y="3894"/>
              <a:ext cx="97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 dirty="0" err="1" smtClean="0"/>
                <a:t>Loc</a:t>
              </a:r>
              <a:r>
                <a:rPr kumimoji="0" lang="en-US" altLang="zh-CN" sz="3200" b="1" dirty="0" smtClean="0"/>
                <a:t>(</a:t>
              </a:r>
              <a:r>
                <a:rPr kumimoji="0" lang="en-US" altLang="zh-CN" sz="3200" b="1" i="1" dirty="0" smtClean="0"/>
                <a:t>a</a:t>
              </a:r>
              <a:r>
                <a:rPr kumimoji="0" lang="en-US" altLang="zh-CN" sz="3200" b="1" baseline="-25000" dirty="0" smtClean="0"/>
                <a:t>1</a:t>
              </a:r>
              <a:r>
                <a:rPr kumimoji="0" lang="en-US" altLang="zh-CN" sz="3200" b="1" dirty="0" smtClean="0"/>
                <a:t>)</a:t>
              </a:r>
              <a:endParaRPr kumimoji="0" lang="en-US" altLang="zh-CN" sz="3200" b="1" dirty="0"/>
            </a:p>
          </p:txBody>
        </p:sp>
      </p:grpSp>
      <p:grpSp>
        <p:nvGrpSpPr>
          <p:cNvPr id="832537" name="Group 25"/>
          <p:cNvGrpSpPr>
            <a:grpSpLocks/>
          </p:cNvGrpSpPr>
          <p:nvPr/>
        </p:nvGrpSpPr>
        <p:grpSpPr bwMode="auto">
          <a:xfrm>
            <a:off x="4465638" y="5584825"/>
            <a:ext cx="1547812" cy="1101725"/>
            <a:chOff x="2813" y="3518"/>
            <a:chExt cx="975" cy="694"/>
          </a:xfrm>
        </p:grpSpPr>
        <p:sp>
          <p:nvSpPr>
            <p:cNvPr id="832538" name="Line 26"/>
            <p:cNvSpPr>
              <a:spLocks noChangeShapeType="1"/>
            </p:cNvSpPr>
            <p:nvPr/>
          </p:nvSpPr>
          <p:spPr bwMode="auto">
            <a:xfrm flipV="1">
              <a:off x="3269" y="3518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539" name="Text Box 27"/>
            <p:cNvSpPr txBox="1">
              <a:spLocks noChangeArrowheads="1"/>
            </p:cNvSpPr>
            <p:nvPr/>
          </p:nvSpPr>
          <p:spPr bwMode="auto">
            <a:xfrm>
              <a:off x="2813" y="3905"/>
              <a:ext cx="975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/>
                <a:t>Loc</a:t>
              </a:r>
              <a:r>
                <a:rPr kumimoji="0" lang="en-US" altLang="zh-CN" sz="3200" b="1"/>
                <a:t>(</a:t>
              </a:r>
              <a:r>
                <a:rPr kumimoji="0" lang="en-US" altLang="zh-CN" sz="3200" b="1" i="1"/>
                <a:t>a</a:t>
              </a:r>
              <a:r>
                <a:rPr kumimoji="0" lang="en-US" altLang="zh-CN" sz="3200" b="1" i="1" baseline="-25000"/>
                <a:t>i</a:t>
              </a:r>
              <a:r>
                <a:rPr kumimoji="0" lang="en-US" altLang="zh-CN" sz="3200" b="1"/>
                <a:t>)</a:t>
              </a:r>
            </a:p>
          </p:txBody>
        </p:sp>
      </p:grpSp>
      <p:sp>
        <p:nvSpPr>
          <p:cNvPr id="832540" name="Rectangle 28"/>
          <p:cNvSpPr>
            <a:spLocks noRot="1" noChangeArrowheads="1"/>
          </p:cNvSpPr>
          <p:nvPr/>
        </p:nvSpPr>
        <p:spPr bwMode="auto">
          <a:xfrm>
            <a:off x="395288" y="144463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1pPr>
            <a:lvl2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dirty="0" smtClean="0">
                <a:solidFill>
                  <a:srgbClr val="FFFF66"/>
                </a:solidFill>
                <a:effectLst/>
              </a:rPr>
              <a:t>5.2 </a:t>
            </a:r>
            <a:r>
              <a:rPr kumimoji="0" lang="zh-CN" altLang="en-US" dirty="0" smtClean="0">
                <a:solidFill>
                  <a:srgbClr val="FFFF66"/>
                </a:solidFill>
                <a:effectLst/>
              </a:rPr>
              <a:t>数组的顺序存储与实现</a:t>
            </a:r>
            <a:endParaRPr kumimoji="0" lang="zh-CN" altLang="en-US" dirty="0">
              <a:solidFill>
                <a:srgbClr val="FFFF66"/>
              </a:solidFill>
              <a:effectLst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3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3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67FB-293D-45CF-9DCB-E20847786B2E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775204" name="Rectangle 36"/>
          <p:cNvSpPr>
            <a:spLocks noRot="1" noChangeArrowheads="1"/>
          </p:cNvSpPr>
          <p:nvPr/>
        </p:nvSpPr>
        <p:spPr bwMode="auto">
          <a:xfrm>
            <a:off x="395288" y="144463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1pPr>
            <a:lvl2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dirty="0" smtClean="0">
                <a:solidFill>
                  <a:srgbClr val="FFFF66"/>
                </a:solidFill>
                <a:effectLst/>
              </a:rPr>
              <a:t>5.2 </a:t>
            </a:r>
            <a:r>
              <a:rPr kumimoji="0" lang="zh-CN" altLang="en-US" dirty="0" smtClean="0">
                <a:solidFill>
                  <a:srgbClr val="FFFF66"/>
                </a:solidFill>
                <a:effectLst/>
              </a:rPr>
              <a:t>数组的顺序存储与实现</a:t>
            </a:r>
            <a:endParaRPr kumimoji="0" lang="zh-CN" altLang="en-US" dirty="0">
              <a:solidFill>
                <a:srgbClr val="FFFF66"/>
              </a:solidFill>
              <a:effectLst/>
            </a:endParaRPr>
          </a:p>
        </p:txBody>
      </p:sp>
      <p:sp>
        <p:nvSpPr>
          <p:cNvPr id="775205" name="Text Box 37"/>
          <p:cNvSpPr txBox="1">
            <a:spLocks noChangeArrowheads="1"/>
          </p:cNvSpPr>
          <p:nvPr/>
        </p:nvSpPr>
        <p:spPr bwMode="auto">
          <a:xfrm>
            <a:off x="468313" y="1268413"/>
            <a:ext cx="822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0" lang="zh-CN" altLang="en-US" sz="3200" b="1">
                <a:solidFill>
                  <a:srgbClr val="FFFF66"/>
                </a:solidFill>
              </a:rPr>
              <a:t>二维数组的存储与寻址</a:t>
            </a:r>
          </a:p>
        </p:txBody>
      </p:sp>
      <p:sp>
        <p:nvSpPr>
          <p:cNvPr id="775206" name="Text Box 38"/>
          <p:cNvSpPr txBox="1">
            <a:spLocks noChangeArrowheads="1"/>
          </p:cNvSpPr>
          <p:nvPr/>
        </p:nvSpPr>
        <p:spPr bwMode="auto">
          <a:xfrm>
            <a:off x="223838" y="4125913"/>
            <a:ext cx="8742362" cy="239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b="1"/>
              <a:t>常用的映射方法有两种：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kumimoji="0" lang="zh-CN" altLang="en-US" b="1"/>
              <a:t>按</a:t>
            </a:r>
            <a:r>
              <a:rPr kumimoji="0" lang="zh-CN" altLang="en-US" b="1">
                <a:solidFill>
                  <a:srgbClr val="FFFF66"/>
                </a:solidFill>
              </a:rPr>
              <a:t>行</a:t>
            </a:r>
            <a:r>
              <a:rPr kumimoji="0" lang="zh-CN" altLang="en-US" b="1"/>
              <a:t>优先：</a:t>
            </a:r>
            <a:r>
              <a:rPr kumimoji="0" lang="zh-CN" altLang="en-US" b="1">
                <a:solidFill>
                  <a:srgbClr val="FFFF66"/>
                </a:solidFill>
                <a:latin typeface="宋体" pitchFamily="2" charset="-122"/>
              </a:rPr>
              <a:t>先行后列</a:t>
            </a:r>
            <a:r>
              <a:rPr kumimoji="0" lang="zh-CN" altLang="en-US" b="1">
                <a:latin typeface="宋体" pitchFamily="2" charset="-122"/>
              </a:rPr>
              <a:t>，先存储行号较小的元素，行号相同者先存储列号较小的元素。</a:t>
            </a:r>
            <a:r>
              <a:rPr kumimoji="0" lang="zh-CN" altLang="en-US">
                <a:solidFill>
                  <a:schemeClr val="accent2"/>
                </a:solidFill>
                <a:latin typeface="宋体" pitchFamily="2" charset="-122"/>
              </a:rPr>
              <a:t> </a:t>
            </a:r>
            <a:endParaRPr kumimoji="0" lang="zh-CN" altLang="en-US" b="1">
              <a:latin typeface="宋体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kumimoji="0" lang="zh-CN" altLang="en-US" b="1"/>
              <a:t>按</a:t>
            </a:r>
            <a:r>
              <a:rPr kumimoji="0" lang="zh-CN" altLang="en-US" b="1">
                <a:solidFill>
                  <a:srgbClr val="FFFF66"/>
                </a:solidFill>
              </a:rPr>
              <a:t>列</a:t>
            </a:r>
            <a:r>
              <a:rPr kumimoji="0" lang="zh-CN" altLang="en-US" b="1"/>
              <a:t>优先：</a:t>
            </a:r>
            <a:r>
              <a:rPr kumimoji="0" lang="zh-CN" altLang="en-US" b="1">
                <a:solidFill>
                  <a:srgbClr val="FFFF66"/>
                </a:solidFill>
                <a:latin typeface="宋体" pitchFamily="2" charset="-122"/>
              </a:rPr>
              <a:t>先列后行</a:t>
            </a:r>
            <a:r>
              <a:rPr kumimoji="0" lang="zh-CN" altLang="en-US" b="1">
                <a:latin typeface="宋体" pitchFamily="2" charset="-122"/>
              </a:rPr>
              <a:t>，先存储列号较小的元素，列号相同者先存储行号较小的元素。</a:t>
            </a:r>
            <a:r>
              <a:rPr kumimoji="0" lang="zh-CN" altLang="en-US">
                <a:solidFill>
                  <a:schemeClr val="accent2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775208" name="Rectangle 40"/>
          <p:cNvSpPr>
            <a:spLocks noChangeArrowheads="1"/>
          </p:cNvSpPr>
          <p:nvPr/>
        </p:nvSpPr>
        <p:spPr bwMode="auto">
          <a:xfrm>
            <a:off x="1476375" y="2060575"/>
            <a:ext cx="548005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kumimoji="0" lang="en-US" altLang="zh-CN" b="1">
                <a:latin typeface="Arial" charset="0"/>
              </a:rPr>
              <a:t>    </a:t>
            </a:r>
            <a:r>
              <a:rPr kumimoji="0" lang="zh-CN" altLang="en-US" b="1">
                <a:latin typeface="Arial" charset="0"/>
              </a:rPr>
              <a:t>二维数组                       内存    </a:t>
            </a:r>
          </a:p>
          <a:p>
            <a:pPr>
              <a:lnSpc>
                <a:spcPct val="145000"/>
              </a:lnSpc>
            </a:pPr>
            <a:r>
              <a:rPr kumimoji="0" lang="zh-CN" altLang="en-US" b="1">
                <a:latin typeface="Arial" charset="0"/>
              </a:rPr>
              <a:t>（二维结构）           （ 一维结构</a:t>
            </a:r>
            <a:r>
              <a:rPr kumimoji="0" lang="en-US" altLang="zh-CN" b="1">
                <a:latin typeface="Arial" charset="0"/>
              </a:rPr>
              <a:t>)</a:t>
            </a:r>
          </a:p>
        </p:txBody>
      </p:sp>
      <p:grpSp>
        <p:nvGrpSpPr>
          <p:cNvPr id="775219" name="Group 51"/>
          <p:cNvGrpSpPr>
            <a:grpSpLocks/>
          </p:cNvGrpSpPr>
          <p:nvPr/>
        </p:nvGrpSpPr>
        <p:grpSpPr bwMode="auto">
          <a:xfrm>
            <a:off x="3779838" y="2276475"/>
            <a:ext cx="1152525" cy="796925"/>
            <a:chOff x="2381" y="1434"/>
            <a:chExt cx="726" cy="502"/>
          </a:xfrm>
        </p:grpSpPr>
        <p:sp>
          <p:nvSpPr>
            <p:cNvPr id="775211" name="AutoShape 43"/>
            <p:cNvSpPr>
              <a:spLocks noChangeArrowheads="1"/>
            </p:cNvSpPr>
            <p:nvPr/>
          </p:nvSpPr>
          <p:spPr bwMode="auto">
            <a:xfrm>
              <a:off x="2381" y="1706"/>
              <a:ext cx="726" cy="230"/>
            </a:xfrm>
            <a:prstGeom prst="rightArrow">
              <a:avLst>
                <a:gd name="adj1" fmla="val 50000"/>
                <a:gd name="adj2" fmla="val 78913"/>
              </a:avLst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zh-CN" sz="900"/>
            </a:p>
          </p:txBody>
        </p:sp>
        <p:sp>
          <p:nvSpPr>
            <p:cNvPr id="775218" name="Rectangle 50"/>
            <p:cNvSpPr>
              <a:spLocks noChangeArrowheads="1"/>
            </p:cNvSpPr>
            <p:nvPr/>
          </p:nvSpPr>
          <p:spPr bwMode="auto">
            <a:xfrm>
              <a:off x="2381" y="1434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b="1"/>
                <a:t>映射</a:t>
              </a: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2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E4838-7477-49B2-A946-CE16DDEB455E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834562" name="Rectangle 2"/>
          <p:cNvSpPr>
            <a:spLocks noRot="1" noChangeArrowheads="1"/>
          </p:cNvSpPr>
          <p:nvPr/>
        </p:nvSpPr>
        <p:spPr bwMode="auto">
          <a:xfrm>
            <a:off x="395288" y="144463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1pPr>
            <a:lvl2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dirty="0" smtClean="0">
                <a:solidFill>
                  <a:srgbClr val="FFFF66"/>
                </a:solidFill>
                <a:effectLst/>
              </a:rPr>
              <a:t>5.2 </a:t>
            </a:r>
            <a:r>
              <a:rPr kumimoji="0" lang="zh-CN" altLang="en-US" dirty="0" smtClean="0">
                <a:solidFill>
                  <a:srgbClr val="FFFF66"/>
                </a:solidFill>
                <a:effectLst/>
              </a:rPr>
              <a:t>数组的顺序存储与实现</a:t>
            </a:r>
            <a:endParaRPr kumimoji="0" lang="zh-CN" altLang="en-US" dirty="0">
              <a:solidFill>
                <a:srgbClr val="FFFF66"/>
              </a:solidFill>
              <a:effectLst/>
            </a:endParaRPr>
          </a:p>
        </p:txBody>
      </p:sp>
      <p:sp>
        <p:nvSpPr>
          <p:cNvPr id="834569" name="Text Box 9"/>
          <p:cNvSpPr txBox="1">
            <a:spLocks noChangeArrowheads="1"/>
          </p:cNvSpPr>
          <p:nvPr/>
        </p:nvSpPr>
        <p:spPr bwMode="auto">
          <a:xfrm>
            <a:off x="652463" y="1677988"/>
            <a:ext cx="231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 b="1" dirty="0" smtClean="0"/>
              <a:t>1</a:t>
            </a:r>
            <a:endParaRPr kumimoji="0" lang="en-US" altLang="zh-CN" b="1" dirty="0"/>
          </a:p>
        </p:txBody>
      </p:sp>
      <p:sp>
        <p:nvSpPr>
          <p:cNvPr id="834570" name="Text Box 10"/>
          <p:cNvSpPr txBox="1">
            <a:spLocks noChangeArrowheads="1"/>
          </p:cNvSpPr>
          <p:nvPr/>
        </p:nvSpPr>
        <p:spPr bwMode="auto">
          <a:xfrm>
            <a:off x="3525019" y="1692275"/>
            <a:ext cx="542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 b="1" i="1" dirty="0" smtClean="0"/>
              <a:t>n</a:t>
            </a:r>
            <a:endParaRPr kumimoji="0" lang="en-US" altLang="zh-CN" sz="2400" b="1" dirty="0">
              <a:latin typeface="宋体" pitchFamily="2" charset="-122"/>
            </a:endParaRPr>
          </a:p>
        </p:txBody>
      </p:sp>
      <p:sp>
        <p:nvSpPr>
          <p:cNvPr id="834571" name="Text Box 11"/>
          <p:cNvSpPr txBox="1">
            <a:spLocks noChangeArrowheads="1"/>
          </p:cNvSpPr>
          <p:nvPr/>
        </p:nvSpPr>
        <p:spPr bwMode="auto">
          <a:xfrm>
            <a:off x="561975" y="2147888"/>
            <a:ext cx="3303588" cy="2576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2000"/>
              </a:lnSpc>
            </a:pPr>
            <a:endParaRPr kumimoji="0" lang="en-US" altLang="zh-CN" b="1"/>
          </a:p>
          <a:p>
            <a:pPr algn="just" eaLnBrk="0" hangingPunct="0">
              <a:lnSpc>
                <a:spcPct val="112000"/>
              </a:lnSpc>
            </a:pPr>
            <a:endParaRPr kumimoji="0" lang="en-US" altLang="zh-CN" b="1"/>
          </a:p>
          <a:p>
            <a:pPr algn="just" eaLnBrk="0" hangingPunct="0">
              <a:lnSpc>
                <a:spcPct val="112000"/>
              </a:lnSpc>
            </a:pPr>
            <a:r>
              <a:rPr kumimoji="0" lang="en-US" altLang="zh-CN" b="1"/>
              <a:t>                    </a:t>
            </a:r>
            <a:endParaRPr kumimoji="0" lang="en-US" altLang="zh-CN" b="1">
              <a:solidFill>
                <a:srgbClr val="FF3300"/>
              </a:solidFill>
            </a:endParaRPr>
          </a:p>
        </p:txBody>
      </p:sp>
      <p:grpSp>
        <p:nvGrpSpPr>
          <p:cNvPr id="834572" name="Group 12"/>
          <p:cNvGrpSpPr>
            <a:grpSpLocks/>
          </p:cNvGrpSpPr>
          <p:nvPr/>
        </p:nvGrpSpPr>
        <p:grpSpPr bwMode="auto">
          <a:xfrm>
            <a:off x="552450" y="2519363"/>
            <a:ext cx="3286125" cy="1820862"/>
            <a:chOff x="1724" y="11133"/>
            <a:chExt cx="3150" cy="1545"/>
          </a:xfrm>
        </p:grpSpPr>
        <p:sp>
          <p:nvSpPr>
            <p:cNvPr id="834573" name="Line 13"/>
            <p:cNvSpPr>
              <a:spLocks noChangeShapeType="1"/>
            </p:cNvSpPr>
            <p:nvPr/>
          </p:nvSpPr>
          <p:spPr bwMode="auto">
            <a:xfrm>
              <a:off x="1724" y="11133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574" name="Line 14"/>
            <p:cNvSpPr>
              <a:spLocks noChangeShapeType="1"/>
            </p:cNvSpPr>
            <p:nvPr/>
          </p:nvSpPr>
          <p:spPr bwMode="auto">
            <a:xfrm>
              <a:off x="1724" y="11430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575" name="Line 15"/>
            <p:cNvSpPr>
              <a:spLocks noChangeShapeType="1"/>
            </p:cNvSpPr>
            <p:nvPr/>
          </p:nvSpPr>
          <p:spPr bwMode="auto">
            <a:xfrm>
              <a:off x="1724" y="11742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576" name="Line 16"/>
            <p:cNvSpPr>
              <a:spLocks noChangeShapeType="1"/>
            </p:cNvSpPr>
            <p:nvPr/>
          </p:nvSpPr>
          <p:spPr bwMode="auto">
            <a:xfrm>
              <a:off x="1724" y="12054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577" name="Line 17"/>
            <p:cNvSpPr>
              <a:spLocks noChangeShapeType="1"/>
            </p:cNvSpPr>
            <p:nvPr/>
          </p:nvSpPr>
          <p:spPr bwMode="auto">
            <a:xfrm>
              <a:off x="1724" y="12366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578" name="Line 18"/>
            <p:cNvSpPr>
              <a:spLocks noChangeShapeType="1"/>
            </p:cNvSpPr>
            <p:nvPr/>
          </p:nvSpPr>
          <p:spPr bwMode="auto">
            <a:xfrm>
              <a:off x="1724" y="12678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4579" name="Line 19"/>
          <p:cNvSpPr>
            <a:spLocks noChangeShapeType="1"/>
          </p:cNvSpPr>
          <p:nvPr/>
        </p:nvSpPr>
        <p:spPr bwMode="auto">
          <a:xfrm>
            <a:off x="1289050" y="2166938"/>
            <a:ext cx="3175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580" name="Line 20"/>
          <p:cNvSpPr>
            <a:spLocks noChangeShapeType="1"/>
          </p:cNvSpPr>
          <p:nvPr/>
        </p:nvSpPr>
        <p:spPr bwMode="auto">
          <a:xfrm>
            <a:off x="2024063" y="2166938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581" name="Line 21"/>
          <p:cNvSpPr>
            <a:spLocks noChangeShapeType="1"/>
          </p:cNvSpPr>
          <p:nvPr/>
        </p:nvSpPr>
        <p:spPr bwMode="auto">
          <a:xfrm>
            <a:off x="1665288" y="2166938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582" name="Line 22"/>
          <p:cNvSpPr>
            <a:spLocks noChangeShapeType="1"/>
          </p:cNvSpPr>
          <p:nvPr/>
        </p:nvSpPr>
        <p:spPr bwMode="auto">
          <a:xfrm>
            <a:off x="2384425" y="2166938"/>
            <a:ext cx="1588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583" name="Line 23"/>
          <p:cNvSpPr>
            <a:spLocks noChangeShapeType="1"/>
          </p:cNvSpPr>
          <p:nvPr/>
        </p:nvSpPr>
        <p:spPr bwMode="auto">
          <a:xfrm>
            <a:off x="912813" y="2166938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584" name="Line 24"/>
          <p:cNvSpPr>
            <a:spLocks noChangeShapeType="1"/>
          </p:cNvSpPr>
          <p:nvPr/>
        </p:nvSpPr>
        <p:spPr bwMode="auto">
          <a:xfrm>
            <a:off x="3103563" y="2157413"/>
            <a:ext cx="1587" cy="254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585" name="Line 25"/>
          <p:cNvSpPr>
            <a:spLocks noChangeShapeType="1"/>
          </p:cNvSpPr>
          <p:nvPr/>
        </p:nvSpPr>
        <p:spPr bwMode="auto">
          <a:xfrm>
            <a:off x="2743200" y="2166938"/>
            <a:ext cx="1588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586" name="Line 26"/>
          <p:cNvSpPr>
            <a:spLocks noChangeShapeType="1"/>
          </p:cNvSpPr>
          <p:nvPr/>
        </p:nvSpPr>
        <p:spPr bwMode="auto">
          <a:xfrm>
            <a:off x="3479800" y="2160588"/>
            <a:ext cx="1588" cy="254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587" name="Rectangle 27"/>
          <p:cNvSpPr>
            <a:spLocks noChangeArrowheads="1"/>
          </p:cNvSpPr>
          <p:nvPr/>
        </p:nvSpPr>
        <p:spPr bwMode="auto">
          <a:xfrm>
            <a:off x="652463" y="2244725"/>
            <a:ext cx="30892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588" name="Rectangle 28"/>
          <p:cNvSpPr>
            <a:spLocks noChangeArrowheads="1"/>
          </p:cNvSpPr>
          <p:nvPr/>
        </p:nvSpPr>
        <p:spPr bwMode="auto">
          <a:xfrm>
            <a:off x="652463" y="2606675"/>
            <a:ext cx="30892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589" name="Rectangle 29"/>
          <p:cNvSpPr>
            <a:spLocks noChangeArrowheads="1"/>
          </p:cNvSpPr>
          <p:nvPr/>
        </p:nvSpPr>
        <p:spPr bwMode="auto">
          <a:xfrm>
            <a:off x="652463" y="2974975"/>
            <a:ext cx="30892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590" name="Rectangle 30"/>
          <p:cNvSpPr>
            <a:spLocks noChangeArrowheads="1"/>
          </p:cNvSpPr>
          <p:nvPr/>
        </p:nvSpPr>
        <p:spPr bwMode="auto">
          <a:xfrm>
            <a:off x="652463" y="3343275"/>
            <a:ext cx="1601787" cy="1730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591" name="Text Box 31"/>
          <p:cNvSpPr txBox="1">
            <a:spLocks noChangeArrowheads="1"/>
          </p:cNvSpPr>
          <p:nvPr/>
        </p:nvSpPr>
        <p:spPr bwMode="auto">
          <a:xfrm>
            <a:off x="244475" y="2187575"/>
            <a:ext cx="231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 b="1" dirty="0" smtClean="0"/>
              <a:t>1</a:t>
            </a:r>
            <a:endParaRPr kumimoji="0" lang="en-US" altLang="zh-CN" b="1" dirty="0"/>
          </a:p>
        </p:txBody>
      </p:sp>
      <p:sp>
        <p:nvSpPr>
          <p:cNvPr id="834592" name="Text Box 32"/>
          <p:cNvSpPr txBox="1">
            <a:spLocks noChangeArrowheads="1"/>
          </p:cNvSpPr>
          <p:nvPr/>
        </p:nvSpPr>
        <p:spPr bwMode="auto">
          <a:xfrm>
            <a:off x="150168" y="4367213"/>
            <a:ext cx="5334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 sz="2400" b="1" i="1" dirty="0" smtClean="0"/>
              <a:t>m</a:t>
            </a:r>
            <a:endParaRPr kumimoji="0" lang="en-US" altLang="zh-CN" sz="2400" b="1" dirty="0"/>
          </a:p>
        </p:txBody>
      </p:sp>
      <p:sp>
        <p:nvSpPr>
          <p:cNvPr id="834593" name="Text Box 33"/>
          <p:cNvSpPr txBox="1">
            <a:spLocks noChangeArrowheads="1"/>
          </p:cNvSpPr>
          <p:nvPr/>
        </p:nvSpPr>
        <p:spPr bwMode="auto">
          <a:xfrm>
            <a:off x="1295400" y="4895850"/>
            <a:ext cx="207327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 sz="2400" b="1"/>
              <a:t>(a) </a:t>
            </a:r>
            <a:r>
              <a:rPr kumimoji="0" lang="zh-CN" altLang="en-US" sz="2400" b="1"/>
              <a:t>二维数组</a:t>
            </a:r>
          </a:p>
        </p:txBody>
      </p:sp>
      <p:sp>
        <p:nvSpPr>
          <p:cNvPr id="834594" name="Text Box 34"/>
          <p:cNvSpPr txBox="1">
            <a:spLocks noChangeArrowheads="1"/>
          </p:cNvSpPr>
          <p:nvPr/>
        </p:nvSpPr>
        <p:spPr bwMode="auto">
          <a:xfrm>
            <a:off x="4206875" y="3646488"/>
            <a:ext cx="4572000" cy="190182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/>
          <a:lstStyle/>
          <a:p>
            <a:pPr algn="just" eaLnBrk="0" hangingPunct="0">
              <a:lnSpc>
                <a:spcPct val="104000"/>
              </a:lnSpc>
            </a:pPr>
            <a:r>
              <a:rPr kumimoji="0" lang="en-US" altLang="zh-CN" b="1" i="1" dirty="0" err="1"/>
              <a:t>a</a:t>
            </a:r>
            <a:r>
              <a:rPr kumimoji="0" lang="en-US" altLang="zh-CN" b="1" i="1" baseline="-25000" dirty="0" err="1"/>
              <a:t>ij</a:t>
            </a:r>
            <a:r>
              <a:rPr kumimoji="0" lang="zh-CN" altLang="en-US" sz="2400" b="1" dirty="0"/>
              <a:t>前面的元素个数</a:t>
            </a:r>
          </a:p>
          <a:p>
            <a:pPr algn="just" eaLnBrk="0" hangingPunct="0">
              <a:lnSpc>
                <a:spcPct val="104000"/>
              </a:lnSpc>
            </a:pPr>
            <a:r>
              <a:rPr kumimoji="0" lang="en-US" altLang="zh-CN" sz="2400" b="1" dirty="0"/>
              <a:t>=</a:t>
            </a:r>
            <a:r>
              <a:rPr kumimoji="0" lang="zh-CN" altLang="en-US" sz="2400" b="1" dirty="0"/>
              <a:t>整行数</a:t>
            </a:r>
            <a:r>
              <a:rPr kumimoji="0" lang="en-US" altLang="zh-CN" sz="2400" b="1" dirty="0"/>
              <a:t>×</a:t>
            </a:r>
            <a:r>
              <a:rPr kumimoji="0" lang="zh-CN" altLang="en-US" sz="2400" b="1" dirty="0"/>
              <a:t>每行元素个数</a:t>
            </a:r>
            <a:r>
              <a:rPr kumimoji="0" lang="en-US" altLang="zh-CN" sz="2400" b="1" dirty="0"/>
              <a:t>+</a:t>
            </a:r>
            <a:r>
              <a:rPr kumimoji="0" lang="zh-CN" altLang="en-US" sz="2400" b="1" dirty="0"/>
              <a:t>本行中    </a:t>
            </a:r>
          </a:p>
          <a:p>
            <a:pPr algn="just" eaLnBrk="0" hangingPunct="0">
              <a:lnSpc>
                <a:spcPct val="104000"/>
              </a:lnSpc>
            </a:pPr>
            <a:r>
              <a:rPr kumimoji="0" lang="zh-CN" altLang="en-US" sz="2400" b="1" dirty="0"/>
              <a:t>   </a:t>
            </a:r>
            <a:r>
              <a:rPr kumimoji="0" lang="en-US" altLang="zh-CN" b="1" i="1" dirty="0" err="1"/>
              <a:t>a</a:t>
            </a:r>
            <a:r>
              <a:rPr kumimoji="0" lang="en-US" altLang="zh-CN" b="1" i="1" baseline="-25000" dirty="0" err="1"/>
              <a:t>ij</a:t>
            </a:r>
            <a:r>
              <a:rPr kumimoji="0" lang="zh-CN" altLang="en-US" sz="2400" b="1" dirty="0"/>
              <a:t>前面的元素个数</a:t>
            </a:r>
          </a:p>
          <a:p>
            <a:pPr algn="just" eaLnBrk="0" hangingPunct="0">
              <a:lnSpc>
                <a:spcPct val="104000"/>
              </a:lnSpc>
            </a:pPr>
            <a:r>
              <a:rPr kumimoji="0" lang="en-US" altLang="zh-CN" sz="2400" b="1" dirty="0"/>
              <a:t>= ((</a:t>
            </a:r>
            <a:r>
              <a:rPr kumimoji="0" lang="en-US" altLang="zh-CN" sz="2400" b="1" i="1" dirty="0" err="1"/>
              <a:t>i</a:t>
            </a:r>
            <a:r>
              <a:rPr kumimoji="0" lang="en-US" altLang="zh-CN" sz="2400" b="1" dirty="0"/>
              <a:t> -1)×</a:t>
            </a:r>
            <a:r>
              <a:rPr kumimoji="0" lang="en-US" altLang="zh-CN" sz="2400" b="1" i="1" dirty="0"/>
              <a:t>n</a:t>
            </a:r>
            <a:r>
              <a:rPr kumimoji="0" lang="zh-CN" altLang="en-US" sz="2400" b="1" dirty="0"/>
              <a:t>＋</a:t>
            </a:r>
            <a:r>
              <a:rPr kumimoji="0" lang="en-US" altLang="zh-CN" sz="2400" b="1" i="1" dirty="0"/>
              <a:t>j-1</a:t>
            </a:r>
            <a:r>
              <a:rPr kumimoji="0" lang="en-US" altLang="zh-CN" sz="2400" b="1" dirty="0"/>
              <a:t> </a:t>
            </a:r>
            <a:r>
              <a:rPr kumimoji="0" lang="en-US" altLang="zh-CN" sz="2400" b="1" dirty="0" smtClean="0"/>
              <a:t>)</a:t>
            </a:r>
            <a:endParaRPr kumimoji="0" lang="en-US" altLang="zh-CN" sz="2400" b="1" dirty="0"/>
          </a:p>
        </p:txBody>
      </p:sp>
      <p:grpSp>
        <p:nvGrpSpPr>
          <p:cNvPr id="834595" name="Group 35"/>
          <p:cNvGrpSpPr>
            <a:grpSpLocks/>
          </p:cNvGrpSpPr>
          <p:nvPr/>
        </p:nvGrpSpPr>
        <p:grpSpPr bwMode="auto">
          <a:xfrm>
            <a:off x="4302125" y="1239838"/>
            <a:ext cx="3886200" cy="2286000"/>
            <a:chOff x="2728" y="1344"/>
            <a:chExt cx="2360" cy="1377"/>
          </a:xfrm>
        </p:grpSpPr>
        <p:sp>
          <p:nvSpPr>
            <p:cNvPr id="834596" name="Text Box 36"/>
            <p:cNvSpPr txBox="1">
              <a:spLocks noChangeArrowheads="1"/>
            </p:cNvSpPr>
            <p:nvPr/>
          </p:nvSpPr>
          <p:spPr bwMode="auto">
            <a:xfrm>
              <a:off x="2728" y="2468"/>
              <a:ext cx="216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200" b="1"/>
                <a:t>本行中</a:t>
              </a:r>
              <a:r>
                <a:rPr kumimoji="0" lang="en-US" altLang="zh-CN" sz="2200" b="1" i="1"/>
                <a:t>a</a:t>
              </a:r>
              <a:r>
                <a:rPr kumimoji="0" lang="en-US" altLang="zh-CN" sz="2200" b="1" i="1" baseline="-25000"/>
                <a:t>ij</a:t>
              </a:r>
              <a:r>
                <a:rPr kumimoji="0" lang="zh-CN" altLang="en-US" sz="2200" b="1"/>
                <a:t>前面的元素个数</a:t>
              </a:r>
            </a:p>
          </p:txBody>
        </p:sp>
        <p:sp>
          <p:nvSpPr>
            <p:cNvPr id="834597" name="Rectangle 37"/>
            <p:cNvSpPr>
              <a:spLocks noChangeArrowheads="1"/>
            </p:cNvSpPr>
            <p:nvPr/>
          </p:nvSpPr>
          <p:spPr bwMode="auto">
            <a:xfrm>
              <a:off x="2736" y="1812"/>
              <a:ext cx="1946" cy="11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598" name="Rectangle 38"/>
            <p:cNvSpPr>
              <a:spLocks noChangeArrowheads="1"/>
            </p:cNvSpPr>
            <p:nvPr/>
          </p:nvSpPr>
          <p:spPr bwMode="auto">
            <a:xfrm>
              <a:off x="2736" y="1962"/>
              <a:ext cx="1946" cy="1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599" name="Rectangle 39"/>
            <p:cNvSpPr>
              <a:spLocks noChangeArrowheads="1"/>
            </p:cNvSpPr>
            <p:nvPr/>
          </p:nvSpPr>
          <p:spPr bwMode="auto">
            <a:xfrm>
              <a:off x="2736" y="2116"/>
              <a:ext cx="1946" cy="11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600" name="Rectangle 40"/>
            <p:cNvSpPr>
              <a:spLocks noChangeArrowheads="1"/>
            </p:cNvSpPr>
            <p:nvPr/>
          </p:nvSpPr>
          <p:spPr bwMode="auto">
            <a:xfrm>
              <a:off x="2736" y="2269"/>
              <a:ext cx="1010" cy="10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601" name="AutoShape 41"/>
            <p:cNvSpPr>
              <a:spLocks/>
            </p:cNvSpPr>
            <p:nvPr/>
          </p:nvSpPr>
          <p:spPr bwMode="auto">
            <a:xfrm>
              <a:off x="4713" y="1815"/>
              <a:ext cx="104" cy="411"/>
            </a:xfrm>
            <a:prstGeom prst="rightBrace">
              <a:avLst>
                <a:gd name="adj1" fmla="val 32933"/>
                <a:gd name="adj2" fmla="val 47644"/>
              </a:avLst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602" name="AutoShape 42"/>
            <p:cNvSpPr>
              <a:spLocks/>
            </p:cNvSpPr>
            <p:nvPr/>
          </p:nvSpPr>
          <p:spPr bwMode="auto">
            <a:xfrm rot="5400000">
              <a:off x="3620" y="730"/>
              <a:ext cx="180" cy="1904"/>
            </a:xfrm>
            <a:prstGeom prst="leftBrace">
              <a:avLst>
                <a:gd name="adj1" fmla="val 88148"/>
                <a:gd name="adj2" fmla="val 496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603" name="Text Box 43"/>
            <p:cNvSpPr txBox="1">
              <a:spLocks noChangeArrowheads="1"/>
            </p:cNvSpPr>
            <p:nvPr/>
          </p:nvSpPr>
          <p:spPr bwMode="auto">
            <a:xfrm>
              <a:off x="3216" y="1344"/>
              <a:ext cx="13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200" b="1"/>
                <a:t>每行元素个数</a:t>
              </a:r>
            </a:p>
          </p:txBody>
        </p:sp>
        <p:sp>
          <p:nvSpPr>
            <p:cNvPr id="834604" name="Text Box 44"/>
            <p:cNvSpPr txBox="1">
              <a:spLocks noChangeArrowheads="1"/>
            </p:cNvSpPr>
            <p:nvPr/>
          </p:nvSpPr>
          <p:spPr bwMode="auto">
            <a:xfrm>
              <a:off x="4879" y="1680"/>
              <a:ext cx="209" cy="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kumimoji="0" lang="zh-CN" altLang="en-US" sz="2200" b="1" dirty="0"/>
                <a:t>整行数</a:t>
              </a:r>
            </a:p>
          </p:txBody>
        </p:sp>
        <p:sp>
          <p:nvSpPr>
            <p:cNvPr id="834605" name="AutoShape 45"/>
            <p:cNvSpPr>
              <a:spLocks/>
            </p:cNvSpPr>
            <p:nvPr/>
          </p:nvSpPr>
          <p:spPr bwMode="auto">
            <a:xfrm rot="-5373145">
              <a:off x="3188" y="1947"/>
              <a:ext cx="114" cy="988"/>
            </a:xfrm>
            <a:prstGeom prst="leftBrace">
              <a:avLst>
                <a:gd name="adj1" fmla="val 7222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4606" name="Group 46"/>
          <p:cNvGrpSpPr>
            <a:grpSpLocks/>
          </p:cNvGrpSpPr>
          <p:nvPr/>
        </p:nvGrpSpPr>
        <p:grpSpPr bwMode="auto">
          <a:xfrm>
            <a:off x="2339975" y="3122613"/>
            <a:ext cx="495300" cy="450850"/>
            <a:chOff x="1483" y="2224"/>
            <a:chExt cx="312" cy="284"/>
          </a:xfrm>
        </p:grpSpPr>
        <p:sp>
          <p:nvSpPr>
            <p:cNvPr id="834607" name="Text Box 47"/>
            <p:cNvSpPr txBox="1">
              <a:spLocks noChangeArrowheads="1"/>
            </p:cNvSpPr>
            <p:nvPr/>
          </p:nvSpPr>
          <p:spPr bwMode="auto">
            <a:xfrm>
              <a:off x="1507" y="2296"/>
              <a:ext cx="212" cy="21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0" lang="zh-CN" altLang="zh-CN" sz="2400" b="1" baseline="-2500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834608" name="Text Box 48"/>
            <p:cNvSpPr txBox="1">
              <a:spLocks noChangeArrowheads="1"/>
            </p:cNvSpPr>
            <p:nvPr/>
          </p:nvSpPr>
          <p:spPr bwMode="auto">
            <a:xfrm>
              <a:off x="1483" y="2224"/>
              <a:ext cx="31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10800" rIns="5400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400" b="1" i="1">
                  <a:solidFill>
                    <a:schemeClr val="bg1"/>
                  </a:solidFill>
                </a:rPr>
                <a:t>a</a:t>
              </a:r>
              <a:r>
                <a:rPr kumimoji="0" lang="en-US" altLang="zh-CN" sz="2400" b="1" i="1" baseline="-25000">
                  <a:solidFill>
                    <a:schemeClr val="bg1"/>
                  </a:solidFill>
                </a:rPr>
                <a:t>ij</a:t>
              </a:r>
            </a:p>
          </p:txBody>
        </p:sp>
      </p:grpSp>
      <p:sp>
        <p:nvSpPr>
          <p:cNvPr id="834609" name="Text Box 49"/>
          <p:cNvSpPr txBox="1">
            <a:spLocks noChangeArrowheads="1"/>
          </p:cNvSpPr>
          <p:nvPr/>
        </p:nvSpPr>
        <p:spPr bwMode="auto">
          <a:xfrm>
            <a:off x="229521" y="1045597"/>
            <a:ext cx="8070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0" lang="zh-CN" altLang="en-US" sz="3200" b="1">
                <a:solidFill>
                  <a:srgbClr val="FFFF66"/>
                </a:solidFill>
              </a:rPr>
              <a:t>按行优先存储的寻址</a:t>
            </a:r>
          </a:p>
        </p:txBody>
      </p:sp>
      <p:sp>
        <p:nvSpPr>
          <p:cNvPr id="834610" name="Rectangle 50"/>
          <p:cNvSpPr>
            <a:spLocks noChangeArrowheads="1"/>
          </p:cNvSpPr>
          <p:nvPr/>
        </p:nvSpPr>
        <p:spPr bwMode="auto">
          <a:xfrm>
            <a:off x="714375" y="5888038"/>
            <a:ext cx="6802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b="1" dirty="0" err="1"/>
              <a:t>Loc</a:t>
            </a:r>
            <a:r>
              <a:rPr kumimoji="0" lang="en-US" altLang="zh-CN" b="1" dirty="0"/>
              <a:t>(</a:t>
            </a:r>
            <a:r>
              <a:rPr kumimoji="0" lang="en-US" altLang="zh-CN" b="1" i="1" dirty="0" err="1"/>
              <a:t>a</a:t>
            </a:r>
            <a:r>
              <a:rPr kumimoji="0" lang="en-US" altLang="zh-CN" b="1" i="1" baseline="-25000" dirty="0" err="1"/>
              <a:t>ij</a:t>
            </a:r>
            <a:r>
              <a:rPr kumimoji="0" lang="en-US" altLang="zh-CN" b="1" dirty="0"/>
              <a:t>)</a:t>
            </a:r>
            <a:r>
              <a:rPr kumimoji="0" lang="zh-CN" altLang="en-US" b="1" dirty="0">
                <a:latin typeface="宋体" pitchFamily="2" charset="-122"/>
              </a:rPr>
              <a:t>＝</a:t>
            </a:r>
            <a:r>
              <a:rPr kumimoji="0" lang="en-US" altLang="zh-CN" b="1" dirty="0" err="1" smtClean="0"/>
              <a:t>Loc</a:t>
            </a:r>
            <a:r>
              <a:rPr kumimoji="0" lang="en-US" altLang="zh-CN" b="1" dirty="0" smtClean="0"/>
              <a:t>(</a:t>
            </a:r>
            <a:r>
              <a:rPr kumimoji="0" lang="en-US" altLang="zh-CN" b="1" i="1" dirty="0" smtClean="0"/>
              <a:t>a</a:t>
            </a:r>
            <a:r>
              <a:rPr kumimoji="0" lang="en-US" altLang="zh-CN" b="1" baseline="-25000" dirty="0" smtClean="0"/>
              <a:t>11</a:t>
            </a:r>
            <a:r>
              <a:rPr kumimoji="0" lang="en-US" altLang="zh-CN" b="1" dirty="0" smtClean="0"/>
              <a:t>)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 smtClean="0"/>
              <a:t>((</a:t>
            </a:r>
            <a:r>
              <a:rPr kumimoji="0" lang="en-US" altLang="zh-CN" sz="2400" b="1" i="1" dirty="0" err="1" smtClean="0"/>
              <a:t>i</a:t>
            </a:r>
            <a:r>
              <a:rPr kumimoji="0" lang="en-US" altLang="zh-CN" sz="2400" b="1" dirty="0" smtClean="0"/>
              <a:t> -1</a:t>
            </a:r>
            <a:r>
              <a:rPr kumimoji="0" lang="en-US" altLang="zh-CN" sz="2400" b="1" dirty="0"/>
              <a:t>)</a:t>
            </a:r>
            <a:r>
              <a:rPr kumimoji="0" lang="en-US" altLang="zh-CN" sz="2400" b="1" dirty="0" smtClean="0"/>
              <a:t>×</a:t>
            </a:r>
            <a:r>
              <a:rPr kumimoji="0" lang="en-US" altLang="zh-CN" sz="2400" b="1" i="1" dirty="0" smtClean="0"/>
              <a:t>n</a:t>
            </a:r>
            <a:r>
              <a:rPr kumimoji="0" lang="zh-CN" altLang="en-US" sz="2400" b="1" dirty="0"/>
              <a:t>＋</a:t>
            </a:r>
            <a:r>
              <a:rPr kumimoji="0" lang="en-US" altLang="zh-CN" sz="2400" b="1" i="1" dirty="0" smtClean="0"/>
              <a:t>j-1</a:t>
            </a:r>
            <a:r>
              <a:rPr kumimoji="0" lang="en-US" altLang="zh-CN" sz="2400" b="1" dirty="0" smtClean="0"/>
              <a:t> </a:t>
            </a:r>
            <a:r>
              <a:rPr kumimoji="0" lang="en-US" altLang="zh-CN" b="1" dirty="0"/>
              <a:t>)</a:t>
            </a:r>
            <a:r>
              <a:rPr kumimoji="0" lang="en-US" altLang="zh-CN" b="1" dirty="0">
                <a:latin typeface="宋体" pitchFamily="2" charset="-122"/>
              </a:rPr>
              <a:t>×</a:t>
            </a:r>
            <a:r>
              <a:rPr kumimoji="0" lang="en-US" altLang="zh-CN" b="1" i="1" dirty="0"/>
              <a:t>c</a:t>
            </a:r>
            <a:r>
              <a:rPr kumimoji="0" lang="en-US" altLang="zh-CN" b="1" dirty="0">
                <a:ea typeface="隶书" pitchFamily="49" charset="-122"/>
              </a:rPr>
              <a:t> </a:t>
            </a:r>
          </a:p>
        </p:txBody>
      </p:sp>
      <p:sp>
        <p:nvSpPr>
          <p:cNvPr id="834611" name="Text Box 51"/>
          <p:cNvSpPr txBox="1">
            <a:spLocks noChangeArrowheads="1"/>
          </p:cNvSpPr>
          <p:nvPr/>
        </p:nvSpPr>
        <p:spPr bwMode="auto">
          <a:xfrm>
            <a:off x="230188" y="3213100"/>
            <a:ext cx="3810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 b="1" i="1"/>
              <a:t>i</a:t>
            </a:r>
            <a:endParaRPr kumimoji="0" lang="en-US" altLang="zh-CN" b="1"/>
          </a:p>
        </p:txBody>
      </p:sp>
      <p:sp>
        <p:nvSpPr>
          <p:cNvPr id="834612" name="Text Box 52"/>
          <p:cNvSpPr txBox="1">
            <a:spLocks noChangeArrowheads="1"/>
          </p:cNvSpPr>
          <p:nvPr/>
        </p:nvSpPr>
        <p:spPr bwMode="auto">
          <a:xfrm>
            <a:off x="2462213" y="1700213"/>
            <a:ext cx="3810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 b="1" i="1"/>
              <a:t>j</a:t>
            </a:r>
            <a:endParaRPr kumimoji="0" lang="en-US" altLang="zh-CN" b="1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3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3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3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83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87" grpId="0" animBg="1"/>
      <p:bldP spid="834588" grpId="0" animBg="1"/>
      <p:bldP spid="834589" grpId="0" animBg="1"/>
      <p:bldP spid="834590" grpId="0" animBg="1"/>
      <p:bldP spid="834594" grpId="0" animBg="1"/>
      <p:bldP spid="8346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5ADDE-A521-4FCC-961A-24DA103A5B6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835586" name="Rectangle 2"/>
          <p:cNvSpPr>
            <a:spLocks noRot="1" noChangeArrowheads="1"/>
          </p:cNvSpPr>
          <p:nvPr/>
        </p:nvSpPr>
        <p:spPr bwMode="auto">
          <a:xfrm>
            <a:off x="395288" y="144463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1pPr>
            <a:lvl2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dirty="0" smtClean="0">
                <a:solidFill>
                  <a:srgbClr val="FFFF66"/>
                </a:solidFill>
                <a:effectLst/>
              </a:rPr>
              <a:t>5.2 </a:t>
            </a:r>
            <a:r>
              <a:rPr kumimoji="0" lang="zh-CN" altLang="en-US" dirty="0" smtClean="0">
                <a:solidFill>
                  <a:srgbClr val="FFFF66"/>
                </a:solidFill>
                <a:effectLst/>
              </a:rPr>
              <a:t>数组的顺序存储与实现</a:t>
            </a:r>
            <a:endParaRPr kumimoji="0" lang="zh-CN" altLang="en-US" dirty="0">
              <a:solidFill>
                <a:srgbClr val="FFFF66"/>
              </a:solidFill>
              <a:effectLst/>
            </a:endParaRPr>
          </a:p>
        </p:txBody>
      </p:sp>
      <p:graphicFrame>
        <p:nvGraphicFramePr>
          <p:cNvPr id="835631" name="Object 47"/>
          <p:cNvGraphicFramePr>
            <a:graphicFrameLocks noChangeAspect="1"/>
          </p:cNvGraphicFramePr>
          <p:nvPr/>
        </p:nvGraphicFramePr>
        <p:xfrm>
          <a:off x="3719513" y="1682750"/>
          <a:ext cx="5067300" cy="367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659" name="BMP 图像" r:id="rId3" imgW="4742857" imgH="3048426" progId="Paint.Picture">
                  <p:embed/>
                </p:oleObj>
              </mc:Choice>
              <mc:Fallback>
                <p:oleObj name="BMP 图像" r:id="rId3" imgW="4742857" imgH="3048426" progId="Paint.Picture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1682750"/>
                        <a:ext cx="5067300" cy="367188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632" name="Text Box 48"/>
          <p:cNvSpPr txBox="1">
            <a:spLocks noChangeArrowheads="1"/>
          </p:cNvSpPr>
          <p:nvPr/>
        </p:nvSpPr>
        <p:spPr bwMode="auto">
          <a:xfrm>
            <a:off x="107926" y="5584825"/>
            <a:ext cx="9216602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 err="1"/>
              <a:t>Loc</a:t>
            </a:r>
            <a:r>
              <a:rPr lang="en-US" altLang="zh-CN" b="1" dirty="0"/>
              <a:t>(</a:t>
            </a:r>
            <a:r>
              <a:rPr lang="en-US" altLang="zh-CN" b="1" i="1" dirty="0" err="1"/>
              <a:t>a</a:t>
            </a:r>
            <a:r>
              <a:rPr lang="en-US" altLang="zh-CN" b="1" i="1" baseline="-25000" dirty="0" err="1">
                <a:ea typeface="仿宋_GB2312" pitchFamily="49" charset="-122"/>
              </a:rPr>
              <a:t>ijk</a:t>
            </a:r>
            <a:r>
              <a:rPr lang="en-US" altLang="zh-CN" b="1" dirty="0">
                <a:ea typeface="仿宋_GB2312" pitchFamily="49" charset="-122"/>
              </a:rPr>
              <a:t> ) = </a:t>
            </a:r>
            <a:r>
              <a:rPr lang="en-US" altLang="zh-CN" b="1" dirty="0" err="1" smtClean="0">
                <a:ea typeface="仿宋_GB2312" pitchFamily="49" charset="-122"/>
              </a:rPr>
              <a:t>Loc</a:t>
            </a:r>
            <a:r>
              <a:rPr lang="en-US" altLang="zh-CN" b="1" dirty="0" smtClean="0">
                <a:ea typeface="仿宋_GB2312" pitchFamily="49" charset="-122"/>
              </a:rPr>
              <a:t>(</a:t>
            </a:r>
            <a:r>
              <a:rPr lang="en-US" altLang="zh-CN" b="1" i="1" dirty="0" smtClean="0">
                <a:ea typeface="仿宋_GB2312" pitchFamily="49" charset="-122"/>
              </a:rPr>
              <a:t>a</a:t>
            </a:r>
            <a:r>
              <a:rPr lang="en-US" altLang="zh-CN" b="1" baseline="-25000" dirty="0" smtClean="0">
                <a:ea typeface="仿宋_GB2312" pitchFamily="49" charset="-122"/>
              </a:rPr>
              <a:t>111</a:t>
            </a:r>
            <a:r>
              <a:rPr lang="en-US" altLang="zh-CN" b="1" dirty="0" smtClean="0">
                <a:ea typeface="仿宋_GB2312" pitchFamily="49" charset="-122"/>
              </a:rPr>
              <a:t>) </a:t>
            </a:r>
            <a:r>
              <a:rPr lang="en-US" altLang="zh-CN" b="1" dirty="0">
                <a:ea typeface="仿宋_GB2312" pitchFamily="49" charset="-122"/>
              </a:rPr>
              <a:t>+( </a:t>
            </a:r>
            <a:r>
              <a:rPr lang="en-US" altLang="zh-CN" b="1" dirty="0" smtClean="0">
                <a:ea typeface="仿宋_GB2312" pitchFamily="49" charset="-122"/>
              </a:rPr>
              <a:t>(</a:t>
            </a:r>
            <a:r>
              <a:rPr lang="en-US" altLang="zh-CN" b="1" i="1" dirty="0" smtClean="0">
                <a:ea typeface="仿宋_GB2312" pitchFamily="49" charset="-122"/>
              </a:rPr>
              <a:t>i-1)</a:t>
            </a:r>
            <a:r>
              <a:rPr lang="en-US" altLang="zh-CN" b="1" dirty="0" smtClean="0">
                <a:ea typeface="仿宋_GB2312" pitchFamily="49" charset="-122"/>
              </a:rPr>
              <a:t>×</a:t>
            </a:r>
            <a:r>
              <a:rPr lang="en-US" altLang="zh-CN" b="1" i="1" dirty="0" smtClean="0">
                <a:ea typeface="仿宋_GB2312" pitchFamily="49" charset="-122"/>
              </a:rPr>
              <a:t>m</a:t>
            </a:r>
            <a:r>
              <a:rPr lang="en-US" altLang="zh-CN" b="1" baseline="-25000" dirty="0" smtClean="0">
                <a:ea typeface="仿宋_GB2312" pitchFamily="49" charset="-122"/>
              </a:rPr>
              <a:t>2</a:t>
            </a:r>
            <a:r>
              <a:rPr lang="en-US" altLang="zh-CN" b="1" dirty="0" smtClean="0">
                <a:ea typeface="仿宋_GB2312" pitchFamily="49" charset="-122"/>
              </a:rPr>
              <a:t>×</a:t>
            </a:r>
            <a:r>
              <a:rPr lang="en-US" altLang="zh-CN" b="1" i="1" dirty="0" smtClean="0">
                <a:ea typeface="仿宋_GB2312" pitchFamily="49" charset="-122"/>
              </a:rPr>
              <a:t>m</a:t>
            </a:r>
            <a:r>
              <a:rPr lang="en-US" altLang="zh-CN" b="1" baseline="-25000" dirty="0" smtClean="0">
                <a:ea typeface="仿宋_GB2312" pitchFamily="49" charset="-122"/>
              </a:rPr>
              <a:t>3 </a:t>
            </a:r>
            <a:r>
              <a:rPr lang="en-US" altLang="zh-CN" b="1" i="1" dirty="0" smtClean="0">
                <a:ea typeface="仿宋_GB2312" pitchFamily="49" charset="-122"/>
              </a:rPr>
              <a:t>+( j-1)</a:t>
            </a:r>
            <a:r>
              <a:rPr lang="en-US" altLang="zh-CN" b="1" dirty="0" smtClean="0">
                <a:ea typeface="仿宋_GB2312" pitchFamily="49" charset="-122"/>
              </a:rPr>
              <a:t>×</a:t>
            </a:r>
            <a:r>
              <a:rPr lang="en-US" altLang="zh-CN" b="1" i="1" dirty="0" smtClean="0">
                <a:ea typeface="仿宋_GB2312" pitchFamily="49" charset="-122"/>
              </a:rPr>
              <a:t>m</a:t>
            </a:r>
            <a:r>
              <a:rPr lang="en-US" altLang="zh-CN" b="1" baseline="-25000" dirty="0" smtClean="0">
                <a:ea typeface="仿宋_GB2312" pitchFamily="49" charset="-122"/>
              </a:rPr>
              <a:t>3 </a:t>
            </a:r>
            <a:r>
              <a:rPr lang="en-US" altLang="zh-CN" b="1" i="1" dirty="0">
                <a:ea typeface="仿宋_GB2312" pitchFamily="49" charset="-122"/>
              </a:rPr>
              <a:t>+ </a:t>
            </a:r>
            <a:r>
              <a:rPr lang="en-US" altLang="zh-CN" b="1" i="1" dirty="0" smtClean="0">
                <a:ea typeface="仿宋_GB2312" pitchFamily="49" charset="-122"/>
              </a:rPr>
              <a:t>k-1 </a:t>
            </a:r>
            <a:r>
              <a:rPr lang="en-US" altLang="zh-CN" b="1" dirty="0">
                <a:ea typeface="仿宋_GB2312" pitchFamily="49" charset="-122"/>
              </a:rPr>
              <a:t>)×</a:t>
            </a:r>
            <a:r>
              <a:rPr lang="en-US" altLang="zh-CN" b="1" i="1" dirty="0">
                <a:ea typeface="仿宋_GB2312" pitchFamily="49" charset="-122"/>
              </a:rPr>
              <a:t>c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 </a:t>
            </a:r>
          </a:p>
        </p:txBody>
      </p:sp>
      <p:sp>
        <p:nvSpPr>
          <p:cNvPr id="835633" name="Text Box 49"/>
          <p:cNvSpPr txBox="1">
            <a:spLocks noChangeArrowheads="1"/>
          </p:cNvSpPr>
          <p:nvPr/>
        </p:nvSpPr>
        <p:spPr bwMode="auto">
          <a:xfrm>
            <a:off x="566738" y="1898650"/>
            <a:ext cx="2881312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b="1" i="1"/>
              <a:t>     n</a:t>
            </a:r>
            <a:r>
              <a:rPr kumimoji="0" lang="zh-CN" altLang="en-US" b="1">
                <a:latin typeface="宋体" pitchFamily="2" charset="-122"/>
              </a:rPr>
              <a:t>（</a:t>
            </a:r>
            <a:r>
              <a:rPr kumimoji="0" lang="en-US" altLang="zh-CN" b="1" i="1"/>
              <a:t>n</a:t>
            </a:r>
            <a:r>
              <a:rPr kumimoji="0" lang="zh-CN" altLang="en-US" b="1">
                <a:latin typeface="宋体" pitchFamily="2" charset="-122"/>
              </a:rPr>
              <a:t>＞</a:t>
            </a:r>
            <a:r>
              <a:rPr kumimoji="0" lang="en-US" altLang="zh-CN" b="1"/>
              <a:t>2</a:t>
            </a:r>
            <a:r>
              <a:rPr kumimoji="0" lang="zh-CN" altLang="en-US" b="1">
                <a:latin typeface="宋体" pitchFamily="2" charset="-122"/>
              </a:rPr>
              <a:t>）维数组一般也采用按行优先和按列优先两种存储方法。</a:t>
            </a:r>
            <a:r>
              <a:rPr kumimoji="0" lang="zh-CN" altLang="en-US" b="1"/>
              <a:t>请自行推导任一元素存储地址的计算方法。</a:t>
            </a:r>
          </a:p>
        </p:txBody>
      </p:sp>
      <p:sp>
        <p:nvSpPr>
          <p:cNvPr id="835634" name="Text Box 50"/>
          <p:cNvSpPr txBox="1">
            <a:spLocks noChangeArrowheads="1"/>
          </p:cNvSpPr>
          <p:nvPr/>
        </p:nvSpPr>
        <p:spPr bwMode="auto">
          <a:xfrm>
            <a:off x="260350" y="1077913"/>
            <a:ext cx="8070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0" lang="zh-CN" altLang="en-US" sz="3200" b="1">
                <a:solidFill>
                  <a:srgbClr val="FFFF66"/>
                </a:solidFill>
              </a:rPr>
              <a:t>多维数组的存储与寻址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6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FA059-9238-416F-9C0C-E63D6042C99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781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5.3 </a:t>
            </a:r>
            <a:r>
              <a:rPr lang="zh-CN" altLang="en-US" sz="3600" dirty="0"/>
              <a:t>特殊矩阵的压缩存储 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FFFF66"/>
                </a:solidFill>
              </a:rPr>
              <a:t>一、特殊矩阵的定义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/>
              <a:t>            特殊矩阵是指有许多值相同的元素或有许多零元素，且值相同的元素或零元素的分布有一定规律的矩阵。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FFFF66"/>
                </a:solidFill>
              </a:rPr>
              <a:t>二、几种特殊矩阵的压缩存储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en-US" altLang="zh-CN" sz="2800"/>
              <a:t>n</a:t>
            </a:r>
            <a:r>
              <a:rPr lang="zh-CN" altLang="en-US" sz="2800"/>
              <a:t>阶对称矩阵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/>
              <a:t>    在一个</a:t>
            </a:r>
            <a:r>
              <a:rPr lang="en-US" altLang="zh-CN" sz="2800"/>
              <a:t>n</a:t>
            </a:r>
            <a:r>
              <a:rPr lang="zh-CN" altLang="en-US" sz="2800"/>
              <a:t>阶方阵</a:t>
            </a:r>
            <a:r>
              <a:rPr lang="en-US" altLang="zh-CN" sz="2800"/>
              <a:t>A</a:t>
            </a:r>
            <a:r>
              <a:rPr lang="zh-CN" altLang="en-US" sz="2800"/>
              <a:t>中，若元素满足下述性质：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/>
              <a:t>      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ij</a:t>
            </a:r>
            <a:r>
              <a:rPr lang="en-US" altLang="zh-CN" sz="2800"/>
              <a:t>=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ji</a:t>
            </a:r>
            <a:r>
              <a:rPr lang="en-US" altLang="zh-CN" sz="2800"/>
              <a:t>   </a:t>
            </a:r>
            <a:r>
              <a:rPr lang="zh-CN" altLang="en-US" sz="2800"/>
              <a:t>（</a:t>
            </a:r>
            <a:r>
              <a:rPr lang="en-US" altLang="zh-CN" sz="2800"/>
              <a:t>1≤</a:t>
            </a:r>
            <a:r>
              <a:rPr lang="en-US" altLang="zh-CN" sz="2800" i="1"/>
              <a:t>i</a:t>
            </a:r>
            <a:r>
              <a:rPr lang="en-US" altLang="zh-CN" sz="2800"/>
              <a:t>, </a:t>
            </a:r>
            <a:r>
              <a:rPr lang="en-US" altLang="zh-CN" sz="2800" i="1"/>
              <a:t>j</a:t>
            </a:r>
            <a:r>
              <a:rPr lang="en-US" altLang="zh-CN" sz="2800"/>
              <a:t>≤</a:t>
            </a:r>
            <a:r>
              <a:rPr lang="en-US" altLang="zh-CN" sz="2800" i="1"/>
              <a:t>n</a:t>
            </a:r>
            <a:r>
              <a:rPr lang="zh-CN" altLang="en-US" sz="2800"/>
              <a:t>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/>
              <a:t>    则称</a:t>
            </a:r>
            <a:r>
              <a:rPr lang="en-US" altLang="zh-CN" sz="2800"/>
              <a:t>A</a:t>
            </a:r>
            <a:r>
              <a:rPr lang="zh-CN" altLang="en-US" sz="2800"/>
              <a:t>为</a:t>
            </a:r>
            <a:r>
              <a:rPr lang="en-US" altLang="zh-CN" sz="2800"/>
              <a:t>n</a:t>
            </a:r>
            <a:r>
              <a:rPr lang="zh-CN" altLang="en-US" sz="2800"/>
              <a:t>阶对称矩阵。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41D4-9783-467A-B078-C1A10C6E0DA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789509" name="Rectangle 5"/>
          <p:cNvSpPr>
            <a:spLocks noRot="1" noChangeArrowheads="1"/>
          </p:cNvSpPr>
          <p:nvPr/>
        </p:nvSpPr>
        <p:spPr bwMode="auto">
          <a:xfrm>
            <a:off x="395288" y="144463"/>
            <a:ext cx="8229600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1pPr>
            <a:lvl2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5.3 </a:t>
            </a:r>
            <a:r>
              <a:rPr lang="zh-CN" altLang="en-US" sz="3600" dirty="0"/>
              <a:t>特殊矩阵的压缩存储 </a:t>
            </a:r>
          </a:p>
        </p:txBody>
      </p:sp>
      <p:sp>
        <p:nvSpPr>
          <p:cNvPr id="789510" name="Rectangle 6"/>
          <p:cNvSpPr>
            <a:spLocks noChangeArrowheads="1"/>
          </p:cNvSpPr>
          <p:nvPr/>
        </p:nvSpPr>
        <p:spPr bwMode="auto">
          <a:xfrm>
            <a:off x="684213" y="931863"/>
            <a:ext cx="46799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en-US" altLang="zh-CN" b="1">
                <a:solidFill>
                  <a:srgbClr val="FFFF66"/>
                </a:solidFill>
              </a:rPr>
              <a:t>1</a:t>
            </a:r>
            <a:r>
              <a:rPr kumimoji="0" lang="zh-CN" altLang="en-US" b="1">
                <a:solidFill>
                  <a:srgbClr val="FFFF66"/>
                </a:solidFill>
              </a:rPr>
              <a:t>、</a:t>
            </a:r>
            <a:r>
              <a:rPr kumimoji="0" lang="en-US" altLang="zh-CN" b="1">
                <a:solidFill>
                  <a:srgbClr val="FFFF66"/>
                </a:solidFill>
              </a:rPr>
              <a:t>n</a:t>
            </a:r>
            <a:r>
              <a:rPr kumimoji="0" lang="zh-CN" altLang="en-US" b="1">
                <a:solidFill>
                  <a:srgbClr val="FFFF66"/>
                </a:solidFill>
              </a:rPr>
              <a:t>阶对称矩阵的压缩存储 </a:t>
            </a:r>
          </a:p>
        </p:txBody>
      </p:sp>
      <p:sp>
        <p:nvSpPr>
          <p:cNvPr id="789511" name="Text Box 7"/>
          <p:cNvSpPr txBox="1">
            <a:spLocks noChangeArrowheads="1"/>
          </p:cNvSpPr>
          <p:nvPr/>
        </p:nvSpPr>
        <p:spPr bwMode="auto">
          <a:xfrm>
            <a:off x="1797050" y="1989138"/>
            <a:ext cx="377348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 sz="3200" b="1">
                <a:solidFill>
                  <a:srgbClr val="FF3300"/>
                </a:solidFill>
                <a:ea typeface="楷体_GB2312" pitchFamily="49" charset="-122"/>
              </a:rPr>
              <a:t>3</a:t>
            </a:r>
            <a:r>
              <a:rPr kumimoji="0" lang="zh-CN" altLang="en-US" sz="3200" b="1">
                <a:ea typeface="楷体_GB2312" pitchFamily="49" charset="-122"/>
              </a:rPr>
              <a:t>　</a:t>
            </a:r>
            <a:r>
              <a:rPr kumimoji="0" lang="en-US" altLang="zh-CN" sz="3200" b="1">
                <a:ea typeface="楷体_GB2312" pitchFamily="49" charset="-122"/>
              </a:rPr>
              <a:t>6</a:t>
            </a:r>
            <a:r>
              <a:rPr kumimoji="0" lang="zh-CN" altLang="en-US" sz="3200" b="1">
                <a:ea typeface="楷体_GB2312" pitchFamily="49" charset="-122"/>
              </a:rPr>
              <a:t>　</a:t>
            </a:r>
            <a:r>
              <a:rPr kumimoji="0" lang="en-US" altLang="zh-CN" sz="3200" b="1">
                <a:ea typeface="楷体_GB2312" pitchFamily="49" charset="-122"/>
              </a:rPr>
              <a:t>4</a:t>
            </a:r>
            <a:r>
              <a:rPr kumimoji="0" lang="zh-CN" altLang="en-US" sz="3200" b="1">
                <a:ea typeface="楷体_GB2312" pitchFamily="49" charset="-122"/>
              </a:rPr>
              <a:t>　</a:t>
            </a:r>
            <a:r>
              <a:rPr kumimoji="0" lang="en-US" altLang="zh-CN" sz="3200" b="1">
                <a:ea typeface="楷体_GB2312" pitchFamily="49" charset="-122"/>
              </a:rPr>
              <a:t>7</a:t>
            </a:r>
            <a:r>
              <a:rPr kumimoji="0" lang="zh-CN" altLang="en-US" sz="3200" b="1">
                <a:ea typeface="楷体_GB2312" pitchFamily="49" charset="-122"/>
              </a:rPr>
              <a:t>　</a:t>
            </a:r>
            <a:r>
              <a:rPr kumimoji="0" lang="en-US" altLang="zh-CN" sz="3200" b="1">
                <a:ea typeface="楷体_GB2312" pitchFamily="49" charset="-122"/>
              </a:rPr>
              <a:t>8</a:t>
            </a:r>
          </a:p>
          <a:p>
            <a:pPr algn="just" eaLnBrk="0" hangingPunct="0"/>
            <a:r>
              <a:rPr kumimoji="0" lang="en-US" altLang="zh-CN" sz="3200" b="1">
                <a:ea typeface="楷体_GB2312" pitchFamily="49" charset="-122"/>
              </a:rPr>
              <a:t>6</a:t>
            </a:r>
            <a:r>
              <a:rPr kumimoji="0" lang="zh-CN" altLang="en-US" sz="3200" b="1">
                <a:ea typeface="楷体_GB2312" pitchFamily="49" charset="-122"/>
              </a:rPr>
              <a:t>　</a:t>
            </a:r>
            <a:r>
              <a:rPr kumimoji="0" lang="en-US" altLang="zh-CN" sz="3200" b="1">
                <a:solidFill>
                  <a:srgbClr val="FF3300"/>
                </a:solidFill>
                <a:ea typeface="楷体_GB2312" pitchFamily="49" charset="-122"/>
              </a:rPr>
              <a:t>2</a:t>
            </a:r>
            <a:r>
              <a:rPr kumimoji="0" lang="zh-CN" altLang="en-US" sz="3200" b="1">
                <a:ea typeface="楷体_GB2312" pitchFamily="49" charset="-122"/>
              </a:rPr>
              <a:t>　</a:t>
            </a:r>
            <a:r>
              <a:rPr kumimoji="0" lang="en-US" altLang="zh-CN" sz="3200" b="1">
                <a:ea typeface="楷体_GB2312" pitchFamily="49" charset="-122"/>
              </a:rPr>
              <a:t>8</a:t>
            </a:r>
            <a:r>
              <a:rPr kumimoji="0" lang="zh-CN" altLang="en-US" sz="3200" b="1">
                <a:ea typeface="楷体_GB2312" pitchFamily="49" charset="-122"/>
              </a:rPr>
              <a:t>　</a:t>
            </a:r>
            <a:r>
              <a:rPr kumimoji="0" lang="en-US" altLang="zh-CN" sz="3200" b="1">
                <a:ea typeface="楷体_GB2312" pitchFamily="49" charset="-122"/>
              </a:rPr>
              <a:t>4</a:t>
            </a:r>
            <a:r>
              <a:rPr kumimoji="0" lang="zh-CN" altLang="en-US" sz="3200" b="1">
                <a:ea typeface="楷体_GB2312" pitchFamily="49" charset="-122"/>
              </a:rPr>
              <a:t>　</a:t>
            </a:r>
            <a:r>
              <a:rPr kumimoji="0" lang="en-US" altLang="zh-CN" sz="3200" b="1">
                <a:ea typeface="楷体_GB2312" pitchFamily="49" charset="-122"/>
              </a:rPr>
              <a:t>2</a:t>
            </a:r>
          </a:p>
          <a:p>
            <a:pPr algn="just" eaLnBrk="0" hangingPunct="0"/>
            <a:r>
              <a:rPr kumimoji="0" lang="en-US" altLang="zh-CN" sz="3200" b="1">
                <a:ea typeface="楷体_GB2312" pitchFamily="49" charset="-122"/>
              </a:rPr>
              <a:t>4</a:t>
            </a:r>
            <a:r>
              <a:rPr kumimoji="0" lang="zh-CN" altLang="en-US" sz="3200" b="1">
                <a:ea typeface="楷体_GB2312" pitchFamily="49" charset="-122"/>
              </a:rPr>
              <a:t>　</a:t>
            </a:r>
            <a:r>
              <a:rPr kumimoji="0" lang="en-US" altLang="zh-CN" sz="3200" b="1">
                <a:ea typeface="楷体_GB2312" pitchFamily="49" charset="-122"/>
              </a:rPr>
              <a:t>8</a:t>
            </a:r>
            <a:r>
              <a:rPr kumimoji="0" lang="zh-CN" altLang="en-US" sz="3200" b="1">
                <a:ea typeface="楷体_GB2312" pitchFamily="49" charset="-122"/>
              </a:rPr>
              <a:t>　</a:t>
            </a:r>
            <a:r>
              <a:rPr kumimoji="0" lang="en-US" altLang="zh-CN" sz="3200" b="1">
                <a:solidFill>
                  <a:srgbClr val="FF3300"/>
                </a:solidFill>
                <a:ea typeface="楷体_GB2312" pitchFamily="49" charset="-122"/>
              </a:rPr>
              <a:t>1</a:t>
            </a:r>
            <a:r>
              <a:rPr kumimoji="0" lang="zh-CN" altLang="en-US" sz="3200" b="1">
                <a:ea typeface="楷体_GB2312" pitchFamily="49" charset="-122"/>
              </a:rPr>
              <a:t>　</a:t>
            </a:r>
            <a:r>
              <a:rPr kumimoji="0" lang="en-US" altLang="zh-CN" sz="3200" b="1">
                <a:ea typeface="楷体_GB2312" pitchFamily="49" charset="-122"/>
              </a:rPr>
              <a:t>6</a:t>
            </a:r>
            <a:r>
              <a:rPr kumimoji="0" lang="zh-CN" altLang="en-US" sz="3200" b="1">
                <a:ea typeface="楷体_GB2312" pitchFamily="49" charset="-122"/>
              </a:rPr>
              <a:t>　</a:t>
            </a:r>
            <a:r>
              <a:rPr kumimoji="0" lang="en-US" altLang="zh-CN" sz="3200" b="1">
                <a:ea typeface="楷体_GB2312" pitchFamily="49" charset="-122"/>
              </a:rPr>
              <a:t>9</a:t>
            </a:r>
          </a:p>
          <a:p>
            <a:pPr algn="just" eaLnBrk="0" hangingPunct="0"/>
            <a:r>
              <a:rPr kumimoji="0" lang="en-US" altLang="zh-CN" sz="3200" b="1">
                <a:ea typeface="楷体_GB2312" pitchFamily="49" charset="-122"/>
              </a:rPr>
              <a:t>7</a:t>
            </a:r>
            <a:r>
              <a:rPr kumimoji="0" lang="zh-CN" altLang="en-US" sz="3200" b="1">
                <a:ea typeface="楷体_GB2312" pitchFamily="49" charset="-122"/>
              </a:rPr>
              <a:t>　</a:t>
            </a:r>
            <a:r>
              <a:rPr kumimoji="0" lang="en-US" altLang="zh-CN" sz="3200" b="1">
                <a:ea typeface="楷体_GB2312" pitchFamily="49" charset="-122"/>
              </a:rPr>
              <a:t>4</a:t>
            </a:r>
            <a:r>
              <a:rPr kumimoji="0" lang="zh-CN" altLang="en-US" sz="3200" b="1">
                <a:ea typeface="楷体_GB2312" pitchFamily="49" charset="-122"/>
              </a:rPr>
              <a:t>　</a:t>
            </a:r>
            <a:r>
              <a:rPr kumimoji="0" lang="en-US" altLang="zh-CN" sz="3200" b="1">
                <a:ea typeface="楷体_GB2312" pitchFamily="49" charset="-122"/>
              </a:rPr>
              <a:t>6</a:t>
            </a:r>
            <a:r>
              <a:rPr kumimoji="0" lang="zh-CN" altLang="en-US" sz="3200" b="1">
                <a:ea typeface="楷体_GB2312" pitchFamily="49" charset="-122"/>
              </a:rPr>
              <a:t>　</a:t>
            </a:r>
            <a:r>
              <a:rPr kumimoji="0" lang="en-US" altLang="zh-CN" sz="3200" b="1">
                <a:solidFill>
                  <a:srgbClr val="FF3300"/>
                </a:solidFill>
                <a:ea typeface="楷体_GB2312" pitchFamily="49" charset="-122"/>
              </a:rPr>
              <a:t>0</a:t>
            </a:r>
            <a:r>
              <a:rPr kumimoji="0" lang="zh-CN" altLang="en-US" sz="3200" b="1">
                <a:ea typeface="楷体_GB2312" pitchFamily="49" charset="-122"/>
              </a:rPr>
              <a:t>　</a:t>
            </a:r>
            <a:r>
              <a:rPr kumimoji="0" lang="en-US" altLang="zh-CN" sz="3200" b="1">
                <a:ea typeface="楷体_GB2312" pitchFamily="49" charset="-122"/>
              </a:rPr>
              <a:t>5</a:t>
            </a:r>
          </a:p>
          <a:p>
            <a:pPr algn="just" eaLnBrk="0" hangingPunct="0"/>
            <a:r>
              <a:rPr kumimoji="0" lang="en-US" altLang="zh-CN" sz="3200" b="1">
                <a:ea typeface="楷体_GB2312" pitchFamily="49" charset="-122"/>
              </a:rPr>
              <a:t>8</a:t>
            </a:r>
            <a:r>
              <a:rPr kumimoji="0" lang="zh-CN" altLang="en-US" sz="3200" b="1">
                <a:ea typeface="楷体_GB2312" pitchFamily="49" charset="-122"/>
              </a:rPr>
              <a:t>　</a:t>
            </a:r>
            <a:r>
              <a:rPr kumimoji="0" lang="en-US" altLang="zh-CN" sz="3200" b="1">
                <a:ea typeface="楷体_GB2312" pitchFamily="49" charset="-122"/>
              </a:rPr>
              <a:t>2</a:t>
            </a:r>
            <a:r>
              <a:rPr kumimoji="0" lang="zh-CN" altLang="en-US" sz="3200" b="1">
                <a:ea typeface="楷体_GB2312" pitchFamily="49" charset="-122"/>
              </a:rPr>
              <a:t>　</a:t>
            </a:r>
            <a:r>
              <a:rPr kumimoji="0" lang="en-US" altLang="zh-CN" sz="3200" b="1">
                <a:ea typeface="楷体_GB2312" pitchFamily="49" charset="-122"/>
              </a:rPr>
              <a:t>9</a:t>
            </a:r>
            <a:r>
              <a:rPr kumimoji="0" lang="zh-CN" altLang="en-US" sz="3200" b="1">
                <a:ea typeface="楷体_GB2312" pitchFamily="49" charset="-122"/>
              </a:rPr>
              <a:t>　</a:t>
            </a:r>
            <a:r>
              <a:rPr kumimoji="0" lang="en-US" altLang="zh-CN" sz="3200" b="1">
                <a:ea typeface="楷体_GB2312" pitchFamily="49" charset="-122"/>
              </a:rPr>
              <a:t>5</a:t>
            </a:r>
            <a:r>
              <a:rPr kumimoji="0" lang="zh-CN" altLang="en-US" sz="3200" b="1">
                <a:ea typeface="楷体_GB2312" pitchFamily="49" charset="-122"/>
              </a:rPr>
              <a:t>　</a:t>
            </a:r>
            <a:r>
              <a:rPr kumimoji="0" lang="en-US" altLang="zh-CN" sz="3200" b="1">
                <a:solidFill>
                  <a:srgbClr val="FF3300"/>
                </a:solidFill>
                <a:ea typeface="楷体_GB2312" pitchFamily="49" charset="-122"/>
              </a:rPr>
              <a:t>7</a:t>
            </a:r>
            <a:endParaRPr kumimoji="0" lang="en-US" altLang="zh-CN" sz="3200" b="1">
              <a:solidFill>
                <a:srgbClr val="FF3300"/>
              </a:solidFill>
            </a:endParaRPr>
          </a:p>
        </p:txBody>
      </p:sp>
      <p:sp>
        <p:nvSpPr>
          <p:cNvPr id="789512" name="AutoShape 8"/>
          <p:cNvSpPr>
            <a:spLocks/>
          </p:cNvSpPr>
          <p:nvPr/>
        </p:nvSpPr>
        <p:spPr bwMode="auto">
          <a:xfrm>
            <a:off x="1466850" y="1943100"/>
            <a:ext cx="106363" cy="2300288"/>
          </a:xfrm>
          <a:prstGeom prst="leftBracket">
            <a:avLst>
              <a:gd name="adj" fmla="val 180223"/>
            </a:avLst>
          </a:prstGeom>
          <a:noFill/>
          <a:ln w="9525">
            <a:solidFill>
              <a:srgbClr val="FFFFFF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89513" name="AutoShape 9"/>
          <p:cNvSpPr>
            <a:spLocks/>
          </p:cNvSpPr>
          <p:nvPr/>
        </p:nvSpPr>
        <p:spPr bwMode="auto">
          <a:xfrm>
            <a:off x="4564063" y="1970088"/>
            <a:ext cx="119062" cy="2378075"/>
          </a:xfrm>
          <a:prstGeom prst="rightBracket">
            <a:avLst>
              <a:gd name="adj" fmla="val 166445"/>
            </a:avLst>
          </a:prstGeom>
          <a:noFill/>
          <a:ln w="9525">
            <a:solidFill>
              <a:srgbClr val="FFFFFF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89514" name="Text Box 10"/>
          <p:cNvSpPr txBox="1">
            <a:spLocks noChangeArrowheads="1"/>
          </p:cNvSpPr>
          <p:nvPr/>
        </p:nvSpPr>
        <p:spPr bwMode="auto">
          <a:xfrm>
            <a:off x="549275" y="2754313"/>
            <a:ext cx="73342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/>
          <a:lstStyle/>
          <a:p>
            <a:pPr algn="just" eaLnBrk="0" hangingPunct="0"/>
            <a:r>
              <a:rPr kumimoji="0" lang="en-US" altLang="zh-CN" sz="3200" b="1" i="1"/>
              <a:t>A</a:t>
            </a:r>
            <a:r>
              <a:rPr kumimoji="0" lang="zh-CN" altLang="en-US" sz="3200" b="1"/>
              <a:t>＝</a:t>
            </a:r>
          </a:p>
          <a:p>
            <a:pPr algn="just" eaLnBrk="0" hangingPunct="0"/>
            <a:endParaRPr kumimoji="0" lang="en-US" altLang="zh-CN" sz="3200" b="1"/>
          </a:p>
        </p:txBody>
      </p:sp>
      <p:grpSp>
        <p:nvGrpSpPr>
          <p:cNvPr id="789515" name="Group 11"/>
          <p:cNvGrpSpPr>
            <a:grpSpLocks/>
          </p:cNvGrpSpPr>
          <p:nvPr/>
        </p:nvGrpSpPr>
        <p:grpSpPr bwMode="auto">
          <a:xfrm>
            <a:off x="1784350" y="2376488"/>
            <a:ext cx="2565400" cy="2011362"/>
            <a:chOff x="1066" y="1233"/>
            <a:chExt cx="1616" cy="1267"/>
          </a:xfrm>
        </p:grpSpPr>
        <p:sp>
          <p:nvSpPr>
            <p:cNvPr id="789516" name="Line 12"/>
            <p:cNvSpPr>
              <a:spLocks noChangeShapeType="1"/>
            </p:cNvSpPr>
            <p:nvPr/>
          </p:nvSpPr>
          <p:spPr bwMode="auto">
            <a:xfrm flipH="1">
              <a:off x="1066" y="1233"/>
              <a:ext cx="0" cy="125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17" name="Line 13"/>
            <p:cNvSpPr>
              <a:spLocks noChangeShapeType="1"/>
            </p:cNvSpPr>
            <p:nvPr/>
          </p:nvSpPr>
          <p:spPr bwMode="auto">
            <a:xfrm flipV="1">
              <a:off x="1066" y="2500"/>
              <a:ext cx="1572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18" name="Line 14"/>
            <p:cNvSpPr>
              <a:spLocks noChangeShapeType="1"/>
            </p:cNvSpPr>
            <p:nvPr/>
          </p:nvSpPr>
          <p:spPr bwMode="auto">
            <a:xfrm>
              <a:off x="1081" y="1233"/>
              <a:ext cx="1601" cy="126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9519" name="Group 15"/>
          <p:cNvGrpSpPr>
            <a:grpSpLocks/>
          </p:cNvGrpSpPr>
          <p:nvPr/>
        </p:nvGrpSpPr>
        <p:grpSpPr bwMode="auto">
          <a:xfrm>
            <a:off x="1908175" y="2047875"/>
            <a:ext cx="2565400" cy="1944688"/>
            <a:chOff x="1171" y="1011"/>
            <a:chExt cx="1484" cy="1268"/>
          </a:xfrm>
        </p:grpSpPr>
        <p:sp>
          <p:nvSpPr>
            <p:cNvPr id="789520" name="Line 16"/>
            <p:cNvSpPr>
              <a:spLocks noChangeShapeType="1"/>
            </p:cNvSpPr>
            <p:nvPr/>
          </p:nvSpPr>
          <p:spPr bwMode="auto">
            <a:xfrm>
              <a:off x="1171" y="1011"/>
              <a:ext cx="1478" cy="126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21" name="Line 17"/>
            <p:cNvSpPr>
              <a:spLocks noChangeShapeType="1"/>
            </p:cNvSpPr>
            <p:nvPr/>
          </p:nvSpPr>
          <p:spPr bwMode="auto">
            <a:xfrm>
              <a:off x="1185" y="1011"/>
              <a:ext cx="1466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22" name="Line 18"/>
            <p:cNvSpPr>
              <a:spLocks noChangeShapeType="1"/>
            </p:cNvSpPr>
            <p:nvPr/>
          </p:nvSpPr>
          <p:spPr bwMode="auto">
            <a:xfrm flipH="1">
              <a:off x="2655" y="1025"/>
              <a:ext cx="0" cy="125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9523" name="Text Box 19"/>
          <p:cNvSpPr txBox="1">
            <a:spLocks noChangeArrowheads="1"/>
          </p:cNvSpPr>
          <p:nvPr/>
        </p:nvSpPr>
        <p:spPr bwMode="auto">
          <a:xfrm>
            <a:off x="5024438" y="290353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100000">
                      <a:srgbClr val="CCEC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/>
              <a:t>对称矩阵特点：</a:t>
            </a:r>
            <a:r>
              <a:rPr kumimoji="0" lang="en-US" altLang="zh-CN" b="1" i="1"/>
              <a:t>a</a:t>
            </a:r>
            <a:r>
              <a:rPr kumimoji="0" lang="en-US" altLang="zh-CN" b="1" i="1" baseline="-30000"/>
              <a:t>ij</a:t>
            </a:r>
            <a:r>
              <a:rPr kumimoji="0" lang="en-US" altLang="zh-CN" b="1"/>
              <a:t>=</a:t>
            </a:r>
            <a:r>
              <a:rPr kumimoji="0" lang="en-US" altLang="zh-CN" b="1" i="1"/>
              <a:t>a</a:t>
            </a:r>
            <a:r>
              <a:rPr kumimoji="0" lang="en-US" altLang="zh-CN" b="1" i="1" baseline="-30000"/>
              <a:t>ji</a:t>
            </a:r>
            <a:endParaRPr kumimoji="0" lang="en-US" altLang="zh-CN" sz="2400" b="1" i="1"/>
          </a:p>
        </p:txBody>
      </p:sp>
      <p:grpSp>
        <p:nvGrpSpPr>
          <p:cNvPr id="789524" name="Group 20"/>
          <p:cNvGrpSpPr>
            <a:grpSpLocks/>
          </p:cNvGrpSpPr>
          <p:nvPr/>
        </p:nvGrpSpPr>
        <p:grpSpPr bwMode="auto">
          <a:xfrm>
            <a:off x="611188" y="4868863"/>
            <a:ext cx="7259637" cy="519112"/>
            <a:chOff x="385" y="3067"/>
            <a:chExt cx="4573" cy="327"/>
          </a:xfrm>
        </p:grpSpPr>
        <p:sp>
          <p:nvSpPr>
            <p:cNvPr id="789525" name="Text Box 21"/>
            <p:cNvSpPr txBox="1">
              <a:spLocks noChangeArrowheads="1"/>
            </p:cNvSpPr>
            <p:nvPr/>
          </p:nvSpPr>
          <p:spPr bwMode="auto">
            <a:xfrm>
              <a:off x="782" y="3067"/>
              <a:ext cx="4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b="1">
                  <a:latin typeface="宋体" pitchFamily="2" charset="-122"/>
                </a:rPr>
                <a:t>如何压缩存储？</a:t>
              </a:r>
              <a:endParaRPr kumimoji="0" lang="zh-CN" altLang="en-US" b="1"/>
            </a:p>
          </p:txBody>
        </p:sp>
        <p:graphicFrame>
          <p:nvGraphicFramePr>
            <p:cNvPr id="789526" name="Object 22"/>
            <p:cNvGraphicFramePr>
              <a:graphicFrameLocks noChangeAspect="1"/>
            </p:cNvGraphicFramePr>
            <p:nvPr/>
          </p:nvGraphicFramePr>
          <p:xfrm>
            <a:off x="385" y="3067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552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067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9527" name="Text Box 23"/>
          <p:cNvSpPr txBox="1">
            <a:spLocks noChangeArrowheads="1"/>
          </p:cNvSpPr>
          <p:nvPr/>
        </p:nvSpPr>
        <p:spPr bwMode="auto">
          <a:xfrm>
            <a:off x="1285875" y="549910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/>
              <a:t>只存储下三角部分的元素。</a:t>
            </a:r>
            <a:endParaRPr kumimoji="0"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8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23" grpId="0"/>
      <p:bldP spid="7895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92BA5-8234-4A49-B71F-9883688B5DC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836610" name="Rectangle 2"/>
          <p:cNvSpPr>
            <a:spLocks noRot="1" noChangeArrowheads="1"/>
          </p:cNvSpPr>
          <p:nvPr/>
        </p:nvSpPr>
        <p:spPr bwMode="auto">
          <a:xfrm>
            <a:off x="395288" y="144463"/>
            <a:ext cx="8229600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1pPr>
            <a:lvl2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5.3 </a:t>
            </a:r>
            <a:r>
              <a:rPr lang="zh-CN" altLang="en-US" sz="3600" dirty="0"/>
              <a:t>特殊矩阵的压缩存储 </a:t>
            </a:r>
          </a:p>
        </p:txBody>
      </p:sp>
      <p:sp>
        <p:nvSpPr>
          <p:cNvPr id="836611" name="Rectangle 3"/>
          <p:cNvSpPr>
            <a:spLocks noChangeArrowheads="1"/>
          </p:cNvSpPr>
          <p:nvPr/>
        </p:nvSpPr>
        <p:spPr bwMode="auto">
          <a:xfrm>
            <a:off x="684213" y="931863"/>
            <a:ext cx="45783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en-US" altLang="zh-CN" b="1">
                <a:solidFill>
                  <a:srgbClr val="FFFF66"/>
                </a:solidFill>
              </a:rPr>
              <a:t>1</a:t>
            </a:r>
            <a:r>
              <a:rPr kumimoji="0" lang="zh-CN" altLang="en-US" b="1">
                <a:solidFill>
                  <a:srgbClr val="FFFF66"/>
                </a:solidFill>
              </a:rPr>
              <a:t>、</a:t>
            </a:r>
            <a:r>
              <a:rPr kumimoji="0" lang="en-US" altLang="zh-CN" b="1">
                <a:solidFill>
                  <a:srgbClr val="FFFF66"/>
                </a:solidFill>
              </a:rPr>
              <a:t>n</a:t>
            </a:r>
            <a:r>
              <a:rPr kumimoji="0" lang="zh-CN" altLang="en-US" b="1">
                <a:solidFill>
                  <a:srgbClr val="FFFF66"/>
                </a:solidFill>
              </a:rPr>
              <a:t>阶对称矩阵的压缩存储</a:t>
            </a:r>
            <a:r>
              <a:rPr kumimoji="0" lang="zh-CN" altLang="en-US"/>
              <a:t> </a:t>
            </a:r>
          </a:p>
        </p:txBody>
      </p:sp>
      <p:sp>
        <p:nvSpPr>
          <p:cNvPr id="836629" name="Text Box 21"/>
          <p:cNvSpPr txBox="1">
            <a:spLocks noChangeArrowheads="1"/>
          </p:cNvSpPr>
          <p:nvPr/>
        </p:nvSpPr>
        <p:spPr bwMode="auto">
          <a:xfrm>
            <a:off x="647700" y="6019800"/>
            <a:ext cx="787558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 sz="2400" b="1"/>
              <a:t>(a) </a:t>
            </a:r>
            <a:r>
              <a:rPr kumimoji="0" lang="zh-CN" altLang="en-US" sz="2400" b="1"/>
              <a:t>下三角矩阵            </a:t>
            </a:r>
            <a:r>
              <a:rPr kumimoji="0" lang="en-US" altLang="zh-CN" sz="2400" b="1"/>
              <a:t>(b) </a:t>
            </a:r>
            <a:r>
              <a:rPr kumimoji="0" lang="zh-CN" altLang="en-US" sz="2400" b="1"/>
              <a:t>存储说明              </a:t>
            </a:r>
            <a:r>
              <a:rPr kumimoji="0" lang="en-US" altLang="zh-CN" sz="2400" b="1"/>
              <a:t>(c) </a:t>
            </a:r>
            <a:r>
              <a:rPr kumimoji="0" lang="zh-CN" altLang="en-US" sz="2400" b="1"/>
              <a:t>计算方法</a:t>
            </a:r>
          </a:p>
        </p:txBody>
      </p:sp>
      <p:sp>
        <p:nvSpPr>
          <p:cNvPr id="836630" name="Text Box 22"/>
          <p:cNvSpPr txBox="1">
            <a:spLocks noChangeArrowheads="1"/>
          </p:cNvSpPr>
          <p:nvPr/>
        </p:nvSpPr>
        <p:spPr bwMode="auto">
          <a:xfrm>
            <a:off x="5184775" y="2635250"/>
            <a:ext cx="3851275" cy="3311525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36000" tIns="10800" rIns="0" bIns="10800"/>
          <a:lstStyle/>
          <a:p>
            <a:pPr algn="just" eaLnBrk="0" hangingPunct="0">
              <a:lnSpc>
                <a:spcPct val="120000"/>
              </a:lnSpc>
            </a:pPr>
            <a:r>
              <a:rPr kumimoji="0" lang="zh-CN" altLang="en-US" b="1"/>
              <a:t>阴影部分的面积</a:t>
            </a:r>
          </a:p>
          <a:p>
            <a:pPr algn="just" eaLnBrk="0" hangingPunct="0">
              <a:lnSpc>
                <a:spcPct val="120000"/>
              </a:lnSpc>
            </a:pPr>
            <a:r>
              <a:rPr kumimoji="0" lang="en-US" altLang="zh-CN" b="1"/>
              <a:t>=</a:t>
            </a:r>
            <a:r>
              <a:rPr kumimoji="0" lang="en-US" altLang="zh-CN" b="1" i="1"/>
              <a:t> </a:t>
            </a:r>
            <a:r>
              <a:rPr kumimoji="0" lang="en-US" altLang="zh-CN" b="1" i="1">
                <a:solidFill>
                  <a:srgbClr val="FF0000"/>
                </a:solidFill>
              </a:rPr>
              <a:t>i</a:t>
            </a:r>
            <a:r>
              <a:rPr kumimoji="0" lang="en-US" altLang="zh-CN" b="1">
                <a:solidFill>
                  <a:srgbClr val="FF0000"/>
                </a:solidFill>
              </a:rPr>
              <a:t>×</a:t>
            </a:r>
            <a:r>
              <a:rPr kumimoji="0" lang="en-US" altLang="zh-CN" b="1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kumimoji="0" lang="en-US" altLang="zh-CN" b="1" i="1">
                <a:solidFill>
                  <a:srgbClr val="FF0000"/>
                </a:solidFill>
              </a:rPr>
              <a:t>i</a:t>
            </a:r>
            <a:r>
              <a:rPr kumimoji="0" lang="en-US" altLang="zh-CN" b="1">
                <a:solidFill>
                  <a:srgbClr val="FF0000"/>
                </a:solidFill>
              </a:rPr>
              <a:t>-1</a:t>
            </a:r>
            <a:r>
              <a:rPr kumimoji="0" lang="en-US" altLang="zh-CN" b="1">
                <a:solidFill>
                  <a:srgbClr val="FF0000"/>
                </a:solidFill>
                <a:latin typeface="宋体" pitchFamily="2" charset="-122"/>
              </a:rPr>
              <a:t>)</a:t>
            </a:r>
            <a:r>
              <a:rPr kumimoji="0" lang="en-US" altLang="zh-CN" b="1">
                <a:solidFill>
                  <a:srgbClr val="FF0000"/>
                </a:solidFill>
              </a:rPr>
              <a:t>/2+ </a:t>
            </a:r>
            <a:r>
              <a:rPr kumimoji="0" lang="en-US" altLang="zh-CN" b="1" i="1">
                <a:solidFill>
                  <a:srgbClr val="FF0000"/>
                </a:solidFill>
              </a:rPr>
              <a:t>j</a:t>
            </a:r>
            <a:endParaRPr kumimoji="0" lang="en-US" altLang="zh-CN" b="1">
              <a:solidFill>
                <a:srgbClr val="FF0000"/>
              </a:solidFill>
            </a:endParaRPr>
          </a:p>
          <a:p>
            <a:pPr algn="just" eaLnBrk="0" hangingPunct="0">
              <a:lnSpc>
                <a:spcPct val="120000"/>
              </a:lnSpc>
            </a:pPr>
            <a:r>
              <a:rPr kumimoji="0" lang="en-US" altLang="zh-CN" b="1"/>
              <a:t>∵</a:t>
            </a:r>
            <a:r>
              <a:rPr kumimoji="0" lang="zh-CN" altLang="en-US" b="1"/>
              <a:t>一维数组下标从</a:t>
            </a:r>
            <a:r>
              <a:rPr kumimoji="0" lang="en-US" altLang="zh-CN" b="1"/>
              <a:t>0</a:t>
            </a:r>
            <a:r>
              <a:rPr kumimoji="0" lang="zh-CN" altLang="en-US" b="1"/>
              <a:t>开始</a:t>
            </a:r>
          </a:p>
          <a:p>
            <a:pPr algn="just" eaLnBrk="0" hangingPunct="0">
              <a:lnSpc>
                <a:spcPct val="120000"/>
              </a:lnSpc>
            </a:pPr>
            <a:r>
              <a:rPr kumimoji="0" lang="zh-CN" altLang="en-US" b="1"/>
              <a:t>∴</a:t>
            </a:r>
            <a:r>
              <a:rPr kumimoji="0" lang="zh-CN" altLang="en-US" b="1" i="1"/>
              <a:t>按行优先存储，</a:t>
            </a:r>
            <a:r>
              <a:rPr kumimoji="0" lang="en-US" altLang="zh-CN" b="1" i="1"/>
              <a:t>a</a:t>
            </a:r>
            <a:r>
              <a:rPr kumimoji="0" lang="en-US" altLang="zh-CN" b="1" i="1" baseline="-25000"/>
              <a:t>ij</a:t>
            </a:r>
            <a:r>
              <a:rPr kumimoji="0" lang="zh-CN" altLang="en-US" b="1"/>
              <a:t>在一维数组中的下标</a:t>
            </a:r>
          </a:p>
          <a:p>
            <a:pPr algn="just" eaLnBrk="0" hangingPunct="0">
              <a:lnSpc>
                <a:spcPct val="120000"/>
              </a:lnSpc>
            </a:pPr>
            <a:r>
              <a:rPr kumimoji="0" lang="en-US" altLang="zh-CN" b="1" i="1"/>
              <a:t>k</a:t>
            </a:r>
            <a:r>
              <a:rPr kumimoji="0" lang="en-US" altLang="zh-CN" b="1"/>
              <a:t>=</a:t>
            </a:r>
            <a:r>
              <a:rPr kumimoji="0" lang="en-US" altLang="zh-CN" b="1" i="1"/>
              <a:t> </a:t>
            </a:r>
            <a:r>
              <a:rPr kumimoji="0" lang="en-US" altLang="zh-CN" b="1" i="1">
                <a:solidFill>
                  <a:srgbClr val="FF0000"/>
                </a:solidFill>
              </a:rPr>
              <a:t>i</a:t>
            </a:r>
            <a:r>
              <a:rPr kumimoji="0" lang="en-US" altLang="zh-CN" b="1">
                <a:solidFill>
                  <a:srgbClr val="FF0000"/>
                </a:solidFill>
              </a:rPr>
              <a:t>×</a:t>
            </a:r>
            <a:r>
              <a:rPr kumimoji="0" lang="en-US" altLang="zh-CN" b="1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kumimoji="0" lang="en-US" altLang="zh-CN" b="1" i="1">
                <a:solidFill>
                  <a:srgbClr val="FF0000"/>
                </a:solidFill>
              </a:rPr>
              <a:t>i</a:t>
            </a:r>
            <a:r>
              <a:rPr kumimoji="0" lang="en-US" altLang="zh-CN" b="1">
                <a:solidFill>
                  <a:srgbClr val="FF0000"/>
                </a:solidFill>
              </a:rPr>
              <a:t>-1</a:t>
            </a:r>
            <a:r>
              <a:rPr kumimoji="0" lang="en-US" altLang="zh-CN" b="1">
                <a:solidFill>
                  <a:srgbClr val="FF0000"/>
                </a:solidFill>
                <a:latin typeface="宋体" pitchFamily="2" charset="-122"/>
              </a:rPr>
              <a:t>)</a:t>
            </a:r>
            <a:r>
              <a:rPr kumimoji="0" lang="en-US" altLang="zh-CN" b="1">
                <a:solidFill>
                  <a:srgbClr val="FF0000"/>
                </a:solidFill>
              </a:rPr>
              <a:t>/2+ </a:t>
            </a:r>
            <a:r>
              <a:rPr kumimoji="0" lang="en-US" altLang="zh-CN" b="1" i="1">
                <a:solidFill>
                  <a:srgbClr val="FF0000"/>
                </a:solidFill>
              </a:rPr>
              <a:t>j-1</a:t>
            </a:r>
          </a:p>
        </p:txBody>
      </p:sp>
      <p:sp>
        <p:nvSpPr>
          <p:cNvPr id="836631" name="Text Box 23"/>
          <p:cNvSpPr txBox="1">
            <a:spLocks noChangeArrowheads="1"/>
          </p:cNvSpPr>
          <p:nvPr/>
        </p:nvSpPr>
        <p:spPr bwMode="auto">
          <a:xfrm>
            <a:off x="114300" y="2587625"/>
            <a:ext cx="5397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>
              <a:lnSpc>
                <a:spcPct val="110000"/>
              </a:lnSpc>
            </a:pPr>
            <a:r>
              <a:rPr kumimoji="0" lang="en-US" altLang="zh-CN" sz="2400" b="1"/>
              <a:t>1</a:t>
            </a:r>
          </a:p>
          <a:p>
            <a:pPr algn="ctr" eaLnBrk="0" hangingPunct="0">
              <a:lnSpc>
                <a:spcPct val="110000"/>
              </a:lnSpc>
            </a:pPr>
            <a:endParaRPr kumimoji="0" lang="en-US" altLang="zh-CN" sz="2400" b="1"/>
          </a:p>
          <a:p>
            <a:pPr algn="ctr" eaLnBrk="0" hangingPunct="0">
              <a:lnSpc>
                <a:spcPct val="110000"/>
              </a:lnSpc>
            </a:pPr>
            <a:r>
              <a:rPr kumimoji="0" lang="en-US" altLang="zh-CN" sz="2400" b="1"/>
              <a:t> …</a:t>
            </a:r>
          </a:p>
          <a:p>
            <a:pPr algn="ctr" eaLnBrk="0" hangingPunct="0">
              <a:lnSpc>
                <a:spcPct val="110000"/>
              </a:lnSpc>
            </a:pPr>
            <a:endParaRPr kumimoji="0" lang="en-US" altLang="zh-CN" sz="2400" b="1"/>
          </a:p>
          <a:p>
            <a:pPr algn="ctr" eaLnBrk="0" hangingPunct="0">
              <a:lnSpc>
                <a:spcPct val="110000"/>
              </a:lnSpc>
            </a:pPr>
            <a:r>
              <a:rPr kumimoji="0" lang="en-US" altLang="zh-CN" sz="2400" b="1" i="1"/>
              <a:t>   i</a:t>
            </a:r>
          </a:p>
          <a:p>
            <a:pPr algn="ctr" eaLnBrk="0" hangingPunct="0">
              <a:lnSpc>
                <a:spcPct val="110000"/>
              </a:lnSpc>
            </a:pPr>
            <a:endParaRPr kumimoji="0" lang="en-US" altLang="zh-CN" sz="2400" b="1" i="1"/>
          </a:p>
          <a:p>
            <a:pPr algn="ctr" eaLnBrk="0" hangingPunct="0">
              <a:lnSpc>
                <a:spcPct val="110000"/>
              </a:lnSpc>
            </a:pPr>
            <a:r>
              <a:rPr kumimoji="0" lang="en-US" altLang="zh-CN" sz="2400" b="1" i="1"/>
              <a:t>n</a:t>
            </a:r>
            <a:endParaRPr kumimoji="0" lang="en-US" altLang="zh-CN" sz="2400" b="1"/>
          </a:p>
        </p:txBody>
      </p:sp>
      <p:sp>
        <p:nvSpPr>
          <p:cNvPr id="836632" name="Text Box 24"/>
          <p:cNvSpPr txBox="1">
            <a:spLocks noChangeArrowheads="1"/>
          </p:cNvSpPr>
          <p:nvPr/>
        </p:nvSpPr>
        <p:spPr bwMode="auto">
          <a:xfrm>
            <a:off x="712788" y="2106613"/>
            <a:ext cx="23907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 sz="2000" b="1"/>
              <a:t>1  …        </a:t>
            </a:r>
            <a:r>
              <a:rPr kumimoji="0" lang="en-US" altLang="zh-CN" sz="2000" b="1" i="1"/>
              <a:t>j   </a:t>
            </a:r>
            <a:r>
              <a:rPr kumimoji="0" lang="en-US" altLang="zh-CN" sz="2000" b="1"/>
              <a:t>…       </a:t>
            </a:r>
            <a:r>
              <a:rPr kumimoji="0" lang="en-US" altLang="zh-CN" sz="2000" b="1" i="1"/>
              <a:t>n</a:t>
            </a:r>
            <a:endParaRPr kumimoji="0" lang="en-US" altLang="zh-CN" sz="2000" b="1"/>
          </a:p>
        </p:txBody>
      </p:sp>
      <p:sp>
        <p:nvSpPr>
          <p:cNvPr id="836633" name="Text Box 25"/>
          <p:cNvSpPr txBox="1">
            <a:spLocks noChangeArrowheads="1"/>
          </p:cNvSpPr>
          <p:nvPr/>
        </p:nvSpPr>
        <p:spPr bwMode="auto">
          <a:xfrm>
            <a:off x="617538" y="2551113"/>
            <a:ext cx="2514600" cy="29210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/>
          <a:lstStyle/>
          <a:p>
            <a:pPr algn="just" eaLnBrk="0" hangingPunct="0">
              <a:lnSpc>
                <a:spcPct val="112000"/>
              </a:lnSpc>
            </a:pPr>
            <a:endParaRPr kumimoji="0" lang="en-US" altLang="zh-CN" sz="2000"/>
          </a:p>
          <a:p>
            <a:pPr algn="just" eaLnBrk="0" hangingPunct="0">
              <a:lnSpc>
                <a:spcPct val="112000"/>
              </a:lnSpc>
            </a:pPr>
            <a:endParaRPr kumimoji="0" lang="en-US" altLang="zh-CN" sz="2000"/>
          </a:p>
          <a:p>
            <a:pPr algn="just" eaLnBrk="0" hangingPunct="0">
              <a:lnSpc>
                <a:spcPct val="112000"/>
              </a:lnSpc>
            </a:pPr>
            <a:endParaRPr kumimoji="0" lang="en-US" altLang="zh-CN" sz="2000"/>
          </a:p>
          <a:p>
            <a:pPr algn="just" eaLnBrk="0" hangingPunct="0">
              <a:lnSpc>
                <a:spcPct val="112000"/>
              </a:lnSpc>
            </a:pPr>
            <a:r>
              <a:rPr kumimoji="0" lang="en-US" altLang="zh-CN" sz="2000"/>
              <a:t>               </a:t>
            </a:r>
          </a:p>
        </p:txBody>
      </p:sp>
      <p:grpSp>
        <p:nvGrpSpPr>
          <p:cNvPr id="836634" name="Group 26"/>
          <p:cNvGrpSpPr>
            <a:grpSpLocks/>
          </p:cNvGrpSpPr>
          <p:nvPr/>
        </p:nvGrpSpPr>
        <p:grpSpPr bwMode="auto">
          <a:xfrm>
            <a:off x="617538" y="2960688"/>
            <a:ext cx="2497137" cy="2065337"/>
            <a:chOff x="1724" y="11133"/>
            <a:chExt cx="3150" cy="1545"/>
          </a:xfrm>
        </p:grpSpPr>
        <p:sp>
          <p:nvSpPr>
            <p:cNvPr id="836635" name="Line 27"/>
            <p:cNvSpPr>
              <a:spLocks noChangeShapeType="1"/>
            </p:cNvSpPr>
            <p:nvPr/>
          </p:nvSpPr>
          <p:spPr bwMode="auto">
            <a:xfrm>
              <a:off x="1724" y="11133"/>
              <a:ext cx="315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36" name="Line 28"/>
            <p:cNvSpPr>
              <a:spLocks noChangeShapeType="1"/>
            </p:cNvSpPr>
            <p:nvPr/>
          </p:nvSpPr>
          <p:spPr bwMode="auto">
            <a:xfrm>
              <a:off x="1724" y="11430"/>
              <a:ext cx="315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37" name="Line 29"/>
            <p:cNvSpPr>
              <a:spLocks noChangeShapeType="1"/>
            </p:cNvSpPr>
            <p:nvPr/>
          </p:nvSpPr>
          <p:spPr bwMode="auto">
            <a:xfrm>
              <a:off x="1724" y="11742"/>
              <a:ext cx="315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38" name="Line 30"/>
            <p:cNvSpPr>
              <a:spLocks noChangeShapeType="1"/>
            </p:cNvSpPr>
            <p:nvPr/>
          </p:nvSpPr>
          <p:spPr bwMode="auto">
            <a:xfrm>
              <a:off x="1724" y="12054"/>
              <a:ext cx="315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39" name="Line 31"/>
            <p:cNvSpPr>
              <a:spLocks noChangeShapeType="1"/>
            </p:cNvSpPr>
            <p:nvPr/>
          </p:nvSpPr>
          <p:spPr bwMode="auto">
            <a:xfrm>
              <a:off x="1724" y="12366"/>
              <a:ext cx="315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40" name="Line 32"/>
            <p:cNvSpPr>
              <a:spLocks noChangeShapeType="1"/>
            </p:cNvSpPr>
            <p:nvPr/>
          </p:nvSpPr>
          <p:spPr bwMode="auto">
            <a:xfrm>
              <a:off x="1724" y="12678"/>
              <a:ext cx="315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6641" name="Line 33"/>
          <p:cNvSpPr>
            <a:spLocks noChangeShapeType="1"/>
          </p:cNvSpPr>
          <p:nvPr/>
        </p:nvSpPr>
        <p:spPr bwMode="auto">
          <a:xfrm>
            <a:off x="1328738" y="2563813"/>
            <a:ext cx="0" cy="28797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642" name="Line 34"/>
          <p:cNvSpPr>
            <a:spLocks noChangeShapeType="1"/>
          </p:cNvSpPr>
          <p:nvPr/>
        </p:nvSpPr>
        <p:spPr bwMode="auto">
          <a:xfrm>
            <a:off x="2041525" y="2563813"/>
            <a:ext cx="0" cy="28797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643" name="Line 35"/>
          <p:cNvSpPr>
            <a:spLocks noChangeShapeType="1"/>
          </p:cNvSpPr>
          <p:nvPr/>
        </p:nvSpPr>
        <p:spPr bwMode="auto">
          <a:xfrm>
            <a:off x="1692275" y="2563813"/>
            <a:ext cx="0" cy="28797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644" name="Line 36"/>
          <p:cNvSpPr>
            <a:spLocks noChangeShapeType="1"/>
          </p:cNvSpPr>
          <p:nvPr/>
        </p:nvSpPr>
        <p:spPr bwMode="auto">
          <a:xfrm>
            <a:off x="2389188" y="2563813"/>
            <a:ext cx="0" cy="28797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645" name="Line 37"/>
          <p:cNvSpPr>
            <a:spLocks noChangeShapeType="1"/>
          </p:cNvSpPr>
          <p:nvPr/>
        </p:nvSpPr>
        <p:spPr bwMode="auto">
          <a:xfrm>
            <a:off x="965200" y="2563813"/>
            <a:ext cx="0" cy="28797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646" name="Line 38"/>
          <p:cNvSpPr>
            <a:spLocks noChangeShapeType="1"/>
          </p:cNvSpPr>
          <p:nvPr/>
        </p:nvSpPr>
        <p:spPr bwMode="auto">
          <a:xfrm>
            <a:off x="2736850" y="2563813"/>
            <a:ext cx="0" cy="28797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647" name="Rectangle 39"/>
          <p:cNvSpPr>
            <a:spLocks noChangeArrowheads="1"/>
          </p:cNvSpPr>
          <p:nvPr/>
        </p:nvSpPr>
        <p:spPr bwMode="auto">
          <a:xfrm>
            <a:off x="658813" y="2600325"/>
            <a:ext cx="287337" cy="2873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kumimoji="0" lang="zh-CN" altLang="zh-CN" sz="2400"/>
          </a:p>
        </p:txBody>
      </p:sp>
      <p:grpSp>
        <p:nvGrpSpPr>
          <p:cNvPr id="836648" name="Group 40"/>
          <p:cNvGrpSpPr>
            <a:grpSpLocks/>
          </p:cNvGrpSpPr>
          <p:nvPr/>
        </p:nvGrpSpPr>
        <p:grpSpPr bwMode="auto">
          <a:xfrm>
            <a:off x="654050" y="3011488"/>
            <a:ext cx="635000" cy="287337"/>
            <a:chOff x="430" y="1717"/>
            <a:chExt cx="400" cy="181"/>
          </a:xfrm>
        </p:grpSpPr>
        <p:sp>
          <p:nvSpPr>
            <p:cNvPr id="836649" name="Rectangle 41"/>
            <p:cNvSpPr>
              <a:spLocks noChangeArrowheads="1"/>
            </p:cNvSpPr>
            <p:nvPr/>
          </p:nvSpPr>
          <p:spPr bwMode="auto">
            <a:xfrm>
              <a:off x="430" y="171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50" name="Rectangle 42"/>
            <p:cNvSpPr>
              <a:spLocks noChangeArrowheads="1"/>
            </p:cNvSpPr>
            <p:nvPr/>
          </p:nvSpPr>
          <p:spPr bwMode="auto">
            <a:xfrm>
              <a:off x="649" y="171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6651" name="Group 43"/>
          <p:cNvGrpSpPr>
            <a:grpSpLocks/>
          </p:cNvGrpSpPr>
          <p:nvPr/>
        </p:nvGrpSpPr>
        <p:grpSpPr bwMode="auto">
          <a:xfrm>
            <a:off x="654050" y="3432175"/>
            <a:ext cx="998538" cy="287338"/>
            <a:chOff x="430" y="1982"/>
            <a:chExt cx="629" cy="181"/>
          </a:xfrm>
        </p:grpSpPr>
        <p:sp>
          <p:nvSpPr>
            <p:cNvPr id="836652" name="Rectangle 44"/>
            <p:cNvSpPr>
              <a:spLocks noChangeArrowheads="1"/>
            </p:cNvSpPr>
            <p:nvPr/>
          </p:nvSpPr>
          <p:spPr bwMode="auto">
            <a:xfrm>
              <a:off x="878" y="198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53" name="Rectangle 45"/>
            <p:cNvSpPr>
              <a:spLocks noChangeArrowheads="1"/>
            </p:cNvSpPr>
            <p:nvPr/>
          </p:nvSpPr>
          <p:spPr bwMode="auto">
            <a:xfrm>
              <a:off x="649" y="198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54" name="Rectangle 46"/>
            <p:cNvSpPr>
              <a:spLocks noChangeArrowheads="1"/>
            </p:cNvSpPr>
            <p:nvPr/>
          </p:nvSpPr>
          <p:spPr bwMode="auto">
            <a:xfrm>
              <a:off x="430" y="198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6658" name="Group 50"/>
          <p:cNvGrpSpPr>
            <a:grpSpLocks/>
          </p:cNvGrpSpPr>
          <p:nvPr/>
        </p:nvGrpSpPr>
        <p:grpSpPr bwMode="auto">
          <a:xfrm>
            <a:off x="654050" y="3852863"/>
            <a:ext cx="1343025" cy="295275"/>
            <a:chOff x="430" y="2247"/>
            <a:chExt cx="846" cy="186"/>
          </a:xfrm>
        </p:grpSpPr>
        <p:sp>
          <p:nvSpPr>
            <p:cNvPr id="836659" name="Rectangle 51"/>
            <p:cNvSpPr>
              <a:spLocks noChangeArrowheads="1"/>
            </p:cNvSpPr>
            <p:nvPr/>
          </p:nvSpPr>
          <p:spPr bwMode="auto">
            <a:xfrm>
              <a:off x="430" y="224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60" name="Rectangle 52"/>
            <p:cNvSpPr>
              <a:spLocks noChangeArrowheads="1"/>
            </p:cNvSpPr>
            <p:nvPr/>
          </p:nvSpPr>
          <p:spPr bwMode="auto">
            <a:xfrm>
              <a:off x="649" y="224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61" name="Rectangle 53"/>
            <p:cNvSpPr>
              <a:spLocks noChangeArrowheads="1"/>
            </p:cNvSpPr>
            <p:nvPr/>
          </p:nvSpPr>
          <p:spPr bwMode="auto">
            <a:xfrm>
              <a:off x="879" y="224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62" name="Rectangle 54"/>
            <p:cNvSpPr>
              <a:spLocks noChangeArrowheads="1"/>
            </p:cNvSpPr>
            <p:nvPr/>
          </p:nvSpPr>
          <p:spPr bwMode="auto">
            <a:xfrm>
              <a:off x="1095" y="225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kumimoji="0" lang="zh-CN" altLang="zh-CN" sz="2400"/>
            </a:p>
          </p:txBody>
        </p:sp>
      </p:grpSp>
      <p:sp>
        <p:nvSpPr>
          <p:cNvPr id="836665" name="Rectangle 57"/>
          <p:cNvSpPr>
            <a:spLocks noChangeArrowheads="1"/>
          </p:cNvSpPr>
          <p:nvPr/>
        </p:nvSpPr>
        <p:spPr bwMode="auto">
          <a:xfrm>
            <a:off x="1363663" y="4268788"/>
            <a:ext cx="2873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6666" name="Rectangle 58"/>
          <p:cNvSpPr>
            <a:spLocks noChangeArrowheads="1"/>
          </p:cNvSpPr>
          <p:nvPr/>
        </p:nvSpPr>
        <p:spPr bwMode="auto">
          <a:xfrm>
            <a:off x="1001713" y="4268788"/>
            <a:ext cx="2873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6667" name="Rectangle 59"/>
          <p:cNvSpPr>
            <a:spLocks noChangeArrowheads="1"/>
          </p:cNvSpPr>
          <p:nvPr/>
        </p:nvSpPr>
        <p:spPr bwMode="auto">
          <a:xfrm>
            <a:off x="654050" y="4268788"/>
            <a:ext cx="287338" cy="2873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6671" name="Text Box 63"/>
          <p:cNvSpPr txBox="1">
            <a:spLocks noChangeArrowheads="1"/>
          </p:cNvSpPr>
          <p:nvPr/>
        </p:nvSpPr>
        <p:spPr bwMode="auto">
          <a:xfrm>
            <a:off x="3348038" y="2058988"/>
            <a:ext cx="1944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zh-CN" altLang="en-US" sz="2400" b="1"/>
              <a:t>每行元素个数</a:t>
            </a:r>
          </a:p>
        </p:txBody>
      </p:sp>
      <p:sp>
        <p:nvSpPr>
          <p:cNvPr id="836672" name="Text Box 64"/>
          <p:cNvSpPr txBox="1">
            <a:spLocks noChangeArrowheads="1"/>
          </p:cNvSpPr>
          <p:nvPr/>
        </p:nvSpPr>
        <p:spPr bwMode="auto">
          <a:xfrm>
            <a:off x="3967163" y="2562225"/>
            <a:ext cx="4603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>
              <a:lnSpc>
                <a:spcPct val="90000"/>
              </a:lnSpc>
            </a:pPr>
            <a:r>
              <a:rPr kumimoji="0" lang="en-US" altLang="zh-CN" sz="2400" b="1"/>
              <a:t>1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2400" b="1"/>
              <a:t>2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2400" b="1"/>
              <a:t>…</a:t>
            </a:r>
          </a:p>
          <a:p>
            <a:pPr algn="just" eaLnBrk="0" hangingPunct="0">
              <a:lnSpc>
                <a:spcPct val="90000"/>
              </a:lnSpc>
            </a:pPr>
            <a:endParaRPr kumimoji="0" lang="en-US" altLang="zh-CN" sz="2400" b="1"/>
          </a:p>
          <a:p>
            <a:pPr algn="just" eaLnBrk="0" hangingPunct="0">
              <a:lnSpc>
                <a:spcPct val="90000"/>
              </a:lnSpc>
            </a:pPr>
            <a:endParaRPr kumimoji="0" lang="en-US" altLang="zh-CN" sz="2400" b="1"/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2400" b="1" i="1"/>
              <a:t>i+1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2400" b="1"/>
              <a:t>…</a:t>
            </a:r>
            <a:endParaRPr kumimoji="0" lang="en-US" altLang="zh-CN" sz="2400" b="1" i="1"/>
          </a:p>
          <a:p>
            <a:pPr algn="just" eaLnBrk="0" hangingPunct="0">
              <a:lnSpc>
                <a:spcPct val="90000"/>
              </a:lnSpc>
            </a:pPr>
            <a:endParaRPr kumimoji="0" lang="en-US" altLang="zh-CN" sz="2400" b="1" i="1"/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2400" b="1" i="1"/>
              <a:t>n</a:t>
            </a:r>
          </a:p>
        </p:txBody>
      </p:sp>
      <p:sp>
        <p:nvSpPr>
          <p:cNvPr id="836695" name="Rectangle 87"/>
          <p:cNvSpPr>
            <a:spLocks noChangeArrowheads="1"/>
          </p:cNvSpPr>
          <p:nvPr/>
        </p:nvSpPr>
        <p:spPr bwMode="auto">
          <a:xfrm>
            <a:off x="1770063" y="4291013"/>
            <a:ext cx="287337" cy="287337"/>
          </a:xfrm>
          <a:prstGeom prst="rect">
            <a:avLst/>
          </a:prstGeom>
          <a:solidFill>
            <a:srgbClr val="FFFF66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64000"/>
              </a:lnSpc>
            </a:pPr>
            <a:r>
              <a:rPr kumimoji="0" lang="en-US" altLang="zh-CN" sz="2400" b="1" i="1">
                <a:solidFill>
                  <a:schemeClr val="bg1"/>
                </a:solidFill>
              </a:rPr>
              <a:t>a</a:t>
            </a:r>
            <a:r>
              <a:rPr kumimoji="0" lang="en-US" altLang="zh-CN" sz="2400" b="1" i="1" baseline="-25000">
                <a:solidFill>
                  <a:schemeClr val="bg1"/>
                </a:solidFill>
              </a:rPr>
              <a:t>ij</a:t>
            </a:r>
            <a:endParaRPr kumimoji="0" lang="en-US" altLang="zh-CN" sz="2400" b="1">
              <a:solidFill>
                <a:schemeClr val="bg1"/>
              </a:solidFill>
            </a:endParaRPr>
          </a:p>
        </p:txBody>
      </p:sp>
      <p:sp>
        <p:nvSpPr>
          <p:cNvPr id="836696" name="Text Box 88"/>
          <p:cNvSpPr txBox="1">
            <a:spLocks noChangeArrowheads="1"/>
          </p:cNvSpPr>
          <p:nvPr/>
        </p:nvSpPr>
        <p:spPr bwMode="auto">
          <a:xfrm>
            <a:off x="1116013" y="1557338"/>
            <a:ext cx="1897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  <a:r>
              <a:rPr lang="en-US" altLang="zh-CN" baseline="-25000"/>
              <a:t>ij</a:t>
            </a:r>
            <a:r>
              <a:rPr lang="zh-CN" altLang="en-US"/>
              <a:t>存放位置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3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3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30" grpId="0" animBg="1"/>
      <p:bldP spid="836647" grpId="0" animBg="1"/>
      <p:bldP spid="836665" grpId="0" animBg="1"/>
      <p:bldP spid="836666" grpId="0" animBg="1"/>
      <p:bldP spid="836667" grpId="0" animBg="1"/>
      <p:bldP spid="836695" grpId="0" animBg="1"/>
      <p:bldP spid="83669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6BF45-ADB2-4B20-A095-A78436AA9DD7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837634" name="Rectangle 2"/>
          <p:cNvSpPr>
            <a:spLocks noRot="1" noChangeArrowheads="1"/>
          </p:cNvSpPr>
          <p:nvPr/>
        </p:nvSpPr>
        <p:spPr bwMode="auto">
          <a:xfrm>
            <a:off x="395288" y="144463"/>
            <a:ext cx="8229600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1pPr>
            <a:lvl2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5.3 </a:t>
            </a:r>
            <a:r>
              <a:rPr lang="zh-CN" altLang="en-US" sz="3600" dirty="0"/>
              <a:t>特殊矩阵的压缩存储 </a:t>
            </a:r>
          </a:p>
        </p:txBody>
      </p:sp>
      <p:sp>
        <p:nvSpPr>
          <p:cNvPr id="837635" name="Rectangle 3"/>
          <p:cNvSpPr>
            <a:spLocks noChangeArrowheads="1"/>
          </p:cNvSpPr>
          <p:nvPr/>
        </p:nvSpPr>
        <p:spPr bwMode="auto">
          <a:xfrm>
            <a:off x="684213" y="931863"/>
            <a:ext cx="45783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en-US" altLang="zh-CN" b="1">
                <a:solidFill>
                  <a:srgbClr val="FFFF66"/>
                </a:solidFill>
              </a:rPr>
              <a:t>1</a:t>
            </a:r>
            <a:r>
              <a:rPr kumimoji="0" lang="zh-CN" altLang="en-US" b="1">
                <a:solidFill>
                  <a:srgbClr val="FFFF66"/>
                </a:solidFill>
              </a:rPr>
              <a:t>、</a:t>
            </a:r>
            <a:r>
              <a:rPr kumimoji="0" lang="en-US" altLang="zh-CN" b="1">
                <a:solidFill>
                  <a:srgbClr val="FFFF66"/>
                </a:solidFill>
              </a:rPr>
              <a:t>n</a:t>
            </a:r>
            <a:r>
              <a:rPr kumimoji="0" lang="zh-CN" altLang="en-US" b="1">
                <a:solidFill>
                  <a:srgbClr val="FFFF66"/>
                </a:solidFill>
              </a:rPr>
              <a:t>阶对称矩阵的压缩存储</a:t>
            </a:r>
            <a:r>
              <a:rPr kumimoji="0" lang="zh-CN" altLang="en-US"/>
              <a:t> </a:t>
            </a:r>
          </a:p>
        </p:txBody>
      </p:sp>
      <p:sp>
        <p:nvSpPr>
          <p:cNvPr id="837673" name="Text Box 41"/>
          <p:cNvSpPr txBox="1">
            <a:spLocks noChangeArrowheads="1"/>
          </p:cNvSpPr>
          <p:nvPr/>
        </p:nvSpPr>
        <p:spPr bwMode="auto">
          <a:xfrm>
            <a:off x="250825" y="3789363"/>
            <a:ext cx="8393113" cy="235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0" lang="zh-CN" altLang="en-US" b="1"/>
              <a:t>对于下三角中的元素</a:t>
            </a:r>
            <a:r>
              <a:rPr kumimoji="0" lang="en-US" altLang="zh-CN" b="1" i="1"/>
              <a:t>a</a:t>
            </a:r>
            <a:r>
              <a:rPr kumimoji="0" lang="en-US" altLang="zh-CN" b="1" i="1" baseline="-30000"/>
              <a:t>ij</a:t>
            </a:r>
            <a:r>
              <a:rPr kumimoji="0" lang="zh-CN" altLang="en-US" b="1"/>
              <a:t>（</a:t>
            </a:r>
            <a:r>
              <a:rPr kumimoji="0" lang="en-US" altLang="zh-CN" b="1" i="1"/>
              <a:t>i</a:t>
            </a:r>
            <a:r>
              <a:rPr kumimoji="0" lang="en-US" altLang="zh-CN" b="1"/>
              <a:t>≥</a:t>
            </a:r>
            <a:r>
              <a:rPr kumimoji="0" lang="en-US" altLang="zh-CN" b="1" i="1"/>
              <a:t>j</a:t>
            </a:r>
            <a:r>
              <a:rPr kumimoji="0" lang="zh-CN" altLang="en-US" b="1"/>
              <a:t>），在数组中的下标</a:t>
            </a:r>
            <a:r>
              <a:rPr kumimoji="0" lang="en-US" altLang="zh-CN" b="1" i="1"/>
              <a:t>k</a:t>
            </a:r>
            <a:r>
              <a:rPr kumimoji="0" lang="zh-CN" altLang="en-US" b="1"/>
              <a:t>与</a:t>
            </a:r>
            <a:r>
              <a:rPr kumimoji="0" lang="en-US" altLang="zh-CN" b="1" i="1"/>
              <a:t>i</a:t>
            </a:r>
            <a:r>
              <a:rPr kumimoji="0" lang="zh-CN" altLang="en-US" b="1"/>
              <a:t>、</a:t>
            </a:r>
            <a:r>
              <a:rPr kumimoji="0" lang="en-US" altLang="zh-CN" b="1" i="1"/>
              <a:t>j</a:t>
            </a:r>
            <a:r>
              <a:rPr kumimoji="0" lang="zh-CN" altLang="en-US" b="1"/>
              <a:t>的关系为：</a:t>
            </a:r>
            <a:r>
              <a:rPr kumimoji="0" lang="en-US" altLang="zh-CN" b="1" i="1">
                <a:solidFill>
                  <a:srgbClr val="FFFF66"/>
                </a:solidFill>
              </a:rPr>
              <a:t>k</a:t>
            </a:r>
            <a:r>
              <a:rPr kumimoji="0" lang="zh-CN" altLang="en-US" b="1">
                <a:solidFill>
                  <a:srgbClr val="FFFF66"/>
                </a:solidFill>
              </a:rPr>
              <a:t>＝ </a:t>
            </a:r>
            <a:r>
              <a:rPr kumimoji="0" lang="en-US" altLang="zh-CN" b="1" i="1">
                <a:solidFill>
                  <a:srgbClr val="FFFF66"/>
                </a:solidFill>
              </a:rPr>
              <a:t>i</a:t>
            </a:r>
            <a:r>
              <a:rPr kumimoji="0" lang="en-US" altLang="zh-CN" b="1">
                <a:solidFill>
                  <a:srgbClr val="FFFF66"/>
                </a:solidFill>
              </a:rPr>
              <a:t>×(</a:t>
            </a:r>
            <a:r>
              <a:rPr kumimoji="0" lang="en-US" altLang="zh-CN" b="1" i="1">
                <a:solidFill>
                  <a:srgbClr val="FFFF66"/>
                </a:solidFill>
              </a:rPr>
              <a:t>i</a:t>
            </a:r>
            <a:r>
              <a:rPr kumimoji="0" lang="en-US" altLang="zh-CN" b="1">
                <a:solidFill>
                  <a:srgbClr val="FFFF66"/>
                </a:solidFill>
              </a:rPr>
              <a:t>-1)/2+ </a:t>
            </a:r>
            <a:r>
              <a:rPr kumimoji="0" lang="en-US" altLang="zh-CN" b="1" i="1">
                <a:solidFill>
                  <a:srgbClr val="FFFF66"/>
                </a:solidFill>
              </a:rPr>
              <a:t>j</a:t>
            </a:r>
            <a:r>
              <a:rPr kumimoji="0" lang="en-US" altLang="zh-CN"/>
              <a:t> -1</a:t>
            </a:r>
            <a:r>
              <a:rPr kumimoji="0" lang="zh-CN" altLang="en-US" b="1"/>
              <a:t>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0" lang="zh-CN" altLang="en-US" b="1"/>
              <a:t>上三角中的元素</a:t>
            </a:r>
            <a:r>
              <a:rPr kumimoji="0" lang="en-US" altLang="zh-CN" b="1" i="1"/>
              <a:t>a</a:t>
            </a:r>
            <a:r>
              <a:rPr kumimoji="0" lang="en-US" altLang="zh-CN" b="1" i="1" baseline="-30000"/>
              <a:t>ij</a:t>
            </a:r>
            <a:r>
              <a:rPr kumimoji="0" lang="zh-CN" altLang="en-US" b="1"/>
              <a:t>（</a:t>
            </a:r>
            <a:r>
              <a:rPr kumimoji="0" lang="en-US" altLang="zh-CN" b="1" i="1"/>
              <a:t>i</a:t>
            </a:r>
            <a:r>
              <a:rPr kumimoji="0" lang="zh-CN" altLang="en-US" b="1"/>
              <a:t>＜</a:t>
            </a:r>
            <a:r>
              <a:rPr kumimoji="0" lang="en-US" altLang="zh-CN" b="1" i="1"/>
              <a:t>j</a:t>
            </a:r>
            <a:r>
              <a:rPr kumimoji="0" lang="zh-CN" altLang="en-US" b="1"/>
              <a:t>），因为</a:t>
            </a:r>
            <a:r>
              <a:rPr kumimoji="0" lang="en-US" altLang="zh-CN" b="1" i="1"/>
              <a:t>a</a:t>
            </a:r>
            <a:r>
              <a:rPr kumimoji="0" lang="en-US" altLang="zh-CN" b="1" i="1" baseline="-30000"/>
              <a:t>ij</a:t>
            </a:r>
            <a:r>
              <a:rPr kumimoji="0" lang="zh-CN" altLang="en-US" b="1"/>
              <a:t>＝</a:t>
            </a:r>
            <a:r>
              <a:rPr kumimoji="0" lang="en-US" altLang="zh-CN" b="1" i="1"/>
              <a:t>a</a:t>
            </a:r>
            <a:r>
              <a:rPr kumimoji="0" lang="en-US" altLang="zh-CN" b="1" i="1" baseline="-30000"/>
              <a:t>ji</a:t>
            </a:r>
            <a:r>
              <a:rPr kumimoji="0" lang="zh-CN" altLang="en-US" b="1"/>
              <a:t>，则访问和它对应的元素</a:t>
            </a:r>
            <a:r>
              <a:rPr kumimoji="0" lang="en-US" altLang="zh-CN" b="1" i="1"/>
              <a:t>a</a:t>
            </a:r>
            <a:r>
              <a:rPr kumimoji="0" lang="en-US" altLang="zh-CN" b="1" i="1" baseline="-30000"/>
              <a:t>ji</a:t>
            </a:r>
            <a:r>
              <a:rPr kumimoji="0" lang="zh-CN" altLang="en-US" b="1"/>
              <a:t>即可，即：</a:t>
            </a:r>
            <a:r>
              <a:rPr kumimoji="0" lang="en-US" altLang="zh-CN" b="1" i="1">
                <a:solidFill>
                  <a:srgbClr val="FFFF66"/>
                </a:solidFill>
              </a:rPr>
              <a:t>k</a:t>
            </a:r>
            <a:r>
              <a:rPr kumimoji="0" lang="zh-CN" altLang="en-US" b="1">
                <a:solidFill>
                  <a:srgbClr val="FFFF66"/>
                </a:solidFill>
              </a:rPr>
              <a:t>＝ </a:t>
            </a:r>
            <a:r>
              <a:rPr kumimoji="0" lang="en-US" altLang="zh-CN" b="1" i="1">
                <a:solidFill>
                  <a:srgbClr val="FFFF66"/>
                </a:solidFill>
              </a:rPr>
              <a:t>j</a:t>
            </a:r>
            <a:r>
              <a:rPr kumimoji="0" lang="en-US" altLang="zh-CN" b="1">
                <a:solidFill>
                  <a:srgbClr val="FFFF66"/>
                </a:solidFill>
              </a:rPr>
              <a:t>×(</a:t>
            </a:r>
            <a:r>
              <a:rPr kumimoji="0" lang="en-US" altLang="zh-CN" b="1" i="1">
                <a:solidFill>
                  <a:srgbClr val="FFFF66"/>
                </a:solidFill>
              </a:rPr>
              <a:t>j</a:t>
            </a:r>
            <a:r>
              <a:rPr kumimoji="0" lang="en-US" altLang="zh-CN" b="1">
                <a:solidFill>
                  <a:srgbClr val="FFFF66"/>
                </a:solidFill>
              </a:rPr>
              <a:t>-1)/2+ </a:t>
            </a:r>
            <a:r>
              <a:rPr kumimoji="0" lang="en-US" altLang="zh-CN" b="1" i="1">
                <a:solidFill>
                  <a:srgbClr val="FFFF66"/>
                </a:solidFill>
              </a:rPr>
              <a:t>i-1</a:t>
            </a:r>
            <a:r>
              <a:rPr kumimoji="0" lang="en-US" altLang="zh-CN"/>
              <a:t> </a:t>
            </a:r>
            <a:r>
              <a:rPr kumimoji="0" lang="zh-CN" altLang="en-US" b="1"/>
              <a:t>。</a:t>
            </a:r>
          </a:p>
        </p:txBody>
      </p:sp>
      <p:sp>
        <p:nvSpPr>
          <p:cNvPr id="837675" name="Text Box 43"/>
          <p:cNvSpPr txBox="1">
            <a:spLocks noChangeArrowheads="1"/>
          </p:cNvSpPr>
          <p:nvPr/>
        </p:nvSpPr>
        <p:spPr bwMode="auto">
          <a:xfrm>
            <a:off x="1122363" y="2921000"/>
            <a:ext cx="7604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zh-CN" altLang="en-US" sz="1800" b="1"/>
              <a:t>第</a:t>
            </a:r>
            <a:r>
              <a:rPr kumimoji="0" lang="en-US" altLang="zh-CN" sz="1800" b="1"/>
              <a:t>2</a:t>
            </a:r>
            <a:r>
              <a:rPr kumimoji="0" lang="zh-CN" altLang="en-US" sz="1800" b="1"/>
              <a:t>行</a:t>
            </a:r>
          </a:p>
        </p:txBody>
      </p:sp>
      <p:sp>
        <p:nvSpPr>
          <p:cNvPr id="837676" name="Text Box 44"/>
          <p:cNvSpPr txBox="1">
            <a:spLocks noChangeArrowheads="1"/>
          </p:cNvSpPr>
          <p:nvPr/>
        </p:nvSpPr>
        <p:spPr bwMode="auto">
          <a:xfrm>
            <a:off x="7137400" y="2914650"/>
            <a:ext cx="941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zh-CN" altLang="en-US" sz="1800" b="1"/>
              <a:t>第</a:t>
            </a:r>
            <a:r>
              <a:rPr kumimoji="0" lang="en-US" altLang="zh-CN" sz="1800" b="1"/>
              <a:t>n</a:t>
            </a:r>
            <a:r>
              <a:rPr kumimoji="0" lang="zh-CN" altLang="en-US" sz="1800" b="1"/>
              <a:t>行</a:t>
            </a:r>
          </a:p>
        </p:txBody>
      </p:sp>
      <p:sp>
        <p:nvSpPr>
          <p:cNvPr id="837677" name="Text Box 45"/>
          <p:cNvSpPr txBox="1">
            <a:spLocks noChangeArrowheads="1"/>
          </p:cNvSpPr>
          <p:nvPr/>
        </p:nvSpPr>
        <p:spPr bwMode="auto">
          <a:xfrm>
            <a:off x="212725" y="2936875"/>
            <a:ext cx="58896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zh-CN" altLang="en-US" sz="1800" b="1"/>
              <a:t>第</a:t>
            </a:r>
            <a:r>
              <a:rPr kumimoji="0" lang="en-US" altLang="zh-CN" sz="1800" b="1"/>
              <a:t>1</a:t>
            </a:r>
            <a:r>
              <a:rPr kumimoji="0" lang="zh-CN" altLang="en-US" sz="1800" b="1"/>
              <a:t>行</a:t>
            </a:r>
          </a:p>
        </p:txBody>
      </p:sp>
      <p:sp>
        <p:nvSpPr>
          <p:cNvPr id="837678" name="AutoShape 46"/>
          <p:cNvSpPr>
            <a:spLocks/>
          </p:cNvSpPr>
          <p:nvPr/>
        </p:nvSpPr>
        <p:spPr bwMode="auto">
          <a:xfrm rot="-5400000">
            <a:off x="1346200" y="2220913"/>
            <a:ext cx="136525" cy="1146175"/>
          </a:xfrm>
          <a:prstGeom prst="leftBrace">
            <a:avLst>
              <a:gd name="adj1" fmla="val 69961"/>
              <a:gd name="adj2" fmla="val 49995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7679" name="AutoShape 47"/>
          <p:cNvSpPr>
            <a:spLocks/>
          </p:cNvSpPr>
          <p:nvPr/>
        </p:nvSpPr>
        <p:spPr bwMode="auto">
          <a:xfrm rot="-5400000">
            <a:off x="7405688" y="1582738"/>
            <a:ext cx="177800" cy="2451100"/>
          </a:xfrm>
          <a:prstGeom prst="leftBrace">
            <a:avLst>
              <a:gd name="adj1" fmla="val 114881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7680" name="AutoShape 48"/>
          <p:cNvSpPr>
            <a:spLocks/>
          </p:cNvSpPr>
          <p:nvPr/>
        </p:nvSpPr>
        <p:spPr bwMode="auto">
          <a:xfrm rot="-5400000">
            <a:off x="420688" y="2505075"/>
            <a:ext cx="177800" cy="606425"/>
          </a:xfrm>
          <a:prstGeom prst="leftBrace">
            <a:avLst>
              <a:gd name="adj1" fmla="val 28423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7681" name="Text Box 49"/>
          <p:cNvSpPr txBox="1">
            <a:spLocks noChangeArrowheads="1"/>
          </p:cNvSpPr>
          <p:nvPr/>
        </p:nvSpPr>
        <p:spPr bwMode="auto">
          <a:xfrm>
            <a:off x="211138" y="2274888"/>
            <a:ext cx="606425" cy="431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96000"/>
              </a:lnSpc>
            </a:pPr>
            <a:r>
              <a:rPr kumimoji="0" lang="en-US" altLang="zh-CN" sz="2000" b="1" i="1">
                <a:solidFill>
                  <a:schemeClr val="bg2"/>
                </a:solidFill>
              </a:rPr>
              <a:t> a</a:t>
            </a:r>
            <a:r>
              <a:rPr kumimoji="0" lang="en-US" altLang="zh-CN" sz="2000" b="1" baseline="-25000">
                <a:solidFill>
                  <a:schemeClr val="bg2"/>
                </a:solidFill>
              </a:rPr>
              <a:t>11</a:t>
            </a:r>
            <a:endParaRPr kumimoji="0" lang="en-US" altLang="zh-CN" sz="2000" b="1">
              <a:solidFill>
                <a:schemeClr val="bg2"/>
              </a:solidFill>
            </a:endParaRPr>
          </a:p>
        </p:txBody>
      </p:sp>
      <p:sp>
        <p:nvSpPr>
          <p:cNvPr id="837682" name="Text Box 50"/>
          <p:cNvSpPr txBox="1">
            <a:spLocks noChangeArrowheads="1"/>
          </p:cNvSpPr>
          <p:nvPr/>
        </p:nvSpPr>
        <p:spPr bwMode="auto">
          <a:xfrm>
            <a:off x="815975" y="2274888"/>
            <a:ext cx="604838" cy="431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96000"/>
              </a:lnSpc>
            </a:pPr>
            <a:r>
              <a:rPr kumimoji="0" lang="en-US" altLang="zh-CN" sz="2000" b="1" i="1">
                <a:solidFill>
                  <a:schemeClr val="bg2"/>
                </a:solidFill>
              </a:rPr>
              <a:t> a</a:t>
            </a:r>
            <a:r>
              <a:rPr kumimoji="0" lang="en-US" altLang="zh-CN" sz="2000" b="1" baseline="-25000">
                <a:solidFill>
                  <a:schemeClr val="bg2"/>
                </a:solidFill>
              </a:rPr>
              <a:t>21</a:t>
            </a:r>
            <a:endParaRPr kumimoji="0" lang="en-US" altLang="zh-CN" sz="2000" b="1">
              <a:solidFill>
                <a:schemeClr val="bg2"/>
              </a:solidFill>
            </a:endParaRPr>
          </a:p>
        </p:txBody>
      </p:sp>
      <p:sp>
        <p:nvSpPr>
          <p:cNvPr id="837683" name="Text Box 51"/>
          <p:cNvSpPr txBox="1">
            <a:spLocks noChangeArrowheads="1"/>
          </p:cNvSpPr>
          <p:nvPr/>
        </p:nvSpPr>
        <p:spPr bwMode="auto">
          <a:xfrm>
            <a:off x="1404938" y="2274888"/>
            <a:ext cx="606425" cy="431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96000"/>
              </a:lnSpc>
            </a:pPr>
            <a:r>
              <a:rPr kumimoji="0" lang="en-US" altLang="zh-CN" sz="2000" b="1" i="1">
                <a:solidFill>
                  <a:schemeClr val="bg2"/>
                </a:solidFill>
              </a:rPr>
              <a:t> a</a:t>
            </a:r>
            <a:r>
              <a:rPr kumimoji="0" lang="en-US" altLang="zh-CN" sz="2000" b="1" baseline="-25000">
                <a:solidFill>
                  <a:schemeClr val="bg2"/>
                </a:solidFill>
              </a:rPr>
              <a:t>22</a:t>
            </a:r>
            <a:endParaRPr kumimoji="0" lang="en-US" altLang="zh-CN" sz="2000" b="1">
              <a:solidFill>
                <a:schemeClr val="bg2"/>
              </a:solidFill>
            </a:endParaRPr>
          </a:p>
        </p:txBody>
      </p:sp>
      <p:sp>
        <p:nvSpPr>
          <p:cNvPr id="837684" name="Text Box 52"/>
          <p:cNvSpPr txBox="1">
            <a:spLocks noChangeArrowheads="1"/>
          </p:cNvSpPr>
          <p:nvPr/>
        </p:nvSpPr>
        <p:spPr bwMode="auto">
          <a:xfrm>
            <a:off x="2008188" y="2274888"/>
            <a:ext cx="606425" cy="431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96000"/>
              </a:lnSpc>
            </a:pPr>
            <a:r>
              <a:rPr kumimoji="0" lang="en-US" altLang="zh-CN" sz="2000" b="1" i="1">
                <a:solidFill>
                  <a:schemeClr val="bg2"/>
                </a:solidFill>
              </a:rPr>
              <a:t> a</a:t>
            </a:r>
            <a:r>
              <a:rPr kumimoji="0" lang="en-US" altLang="zh-CN" sz="2000" b="1" baseline="-25000">
                <a:solidFill>
                  <a:schemeClr val="bg2"/>
                </a:solidFill>
              </a:rPr>
              <a:t>31</a:t>
            </a:r>
            <a:endParaRPr kumimoji="0" lang="en-US" altLang="zh-CN" sz="2000" b="1">
              <a:solidFill>
                <a:schemeClr val="bg2"/>
              </a:solidFill>
            </a:endParaRPr>
          </a:p>
        </p:txBody>
      </p:sp>
      <p:sp>
        <p:nvSpPr>
          <p:cNvPr id="837685" name="Text Box 53"/>
          <p:cNvSpPr txBox="1">
            <a:spLocks noChangeArrowheads="1"/>
          </p:cNvSpPr>
          <p:nvPr/>
        </p:nvSpPr>
        <p:spPr bwMode="auto">
          <a:xfrm>
            <a:off x="2614613" y="2274888"/>
            <a:ext cx="604837" cy="431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96000"/>
              </a:lnSpc>
            </a:pPr>
            <a:r>
              <a:rPr kumimoji="0" lang="en-US" altLang="zh-CN" sz="2000" b="1" i="1">
                <a:solidFill>
                  <a:schemeClr val="bg2"/>
                </a:solidFill>
              </a:rPr>
              <a:t> a</a:t>
            </a:r>
            <a:r>
              <a:rPr kumimoji="0" lang="en-US" altLang="zh-CN" sz="2000" b="1" baseline="-25000">
                <a:solidFill>
                  <a:schemeClr val="bg2"/>
                </a:solidFill>
              </a:rPr>
              <a:t>32</a:t>
            </a:r>
            <a:endParaRPr kumimoji="0" lang="en-US" altLang="zh-CN" sz="2000" b="1">
              <a:solidFill>
                <a:schemeClr val="bg2"/>
              </a:solidFill>
            </a:endParaRPr>
          </a:p>
        </p:txBody>
      </p:sp>
      <p:sp>
        <p:nvSpPr>
          <p:cNvPr id="837686" name="Text Box 54"/>
          <p:cNvSpPr txBox="1">
            <a:spLocks noChangeArrowheads="1"/>
          </p:cNvSpPr>
          <p:nvPr/>
        </p:nvSpPr>
        <p:spPr bwMode="auto">
          <a:xfrm>
            <a:off x="3216275" y="2274888"/>
            <a:ext cx="571500" cy="431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96000"/>
              </a:lnSpc>
            </a:pPr>
            <a:r>
              <a:rPr kumimoji="0" lang="en-US" altLang="zh-CN" sz="2000" b="1" i="1">
                <a:solidFill>
                  <a:schemeClr val="bg2"/>
                </a:solidFill>
              </a:rPr>
              <a:t> a</a:t>
            </a:r>
            <a:r>
              <a:rPr kumimoji="0" lang="en-US" altLang="zh-CN" sz="2000" b="1" baseline="-25000">
                <a:solidFill>
                  <a:schemeClr val="bg2"/>
                </a:solidFill>
              </a:rPr>
              <a:t>33</a:t>
            </a:r>
            <a:endParaRPr kumimoji="0" lang="en-US" altLang="zh-CN" sz="2000" b="1">
              <a:solidFill>
                <a:schemeClr val="bg2"/>
              </a:solidFill>
            </a:endParaRPr>
          </a:p>
        </p:txBody>
      </p:sp>
      <p:sp>
        <p:nvSpPr>
          <p:cNvPr id="837687" name="Text Box 55"/>
          <p:cNvSpPr txBox="1">
            <a:spLocks noChangeArrowheads="1"/>
          </p:cNvSpPr>
          <p:nvPr/>
        </p:nvSpPr>
        <p:spPr bwMode="auto">
          <a:xfrm>
            <a:off x="4703763" y="2274888"/>
            <a:ext cx="606425" cy="431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96000"/>
              </a:lnSpc>
            </a:pPr>
            <a:r>
              <a:rPr kumimoji="0" lang="en-US" altLang="zh-CN" sz="2000" b="1" i="1">
                <a:solidFill>
                  <a:schemeClr val="bg2"/>
                </a:solidFill>
              </a:rPr>
              <a:t>  a</a:t>
            </a:r>
            <a:r>
              <a:rPr kumimoji="0" lang="en-US" altLang="zh-CN" sz="2000" b="1" i="1" baseline="-25000">
                <a:solidFill>
                  <a:schemeClr val="bg2"/>
                </a:solidFill>
              </a:rPr>
              <a:t>ij</a:t>
            </a:r>
            <a:endParaRPr kumimoji="0" lang="en-US" altLang="zh-CN" sz="2000" b="1">
              <a:solidFill>
                <a:schemeClr val="bg2"/>
              </a:solidFill>
            </a:endParaRPr>
          </a:p>
        </p:txBody>
      </p:sp>
      <p:sp>
        <p:nvSpPr>
          <p:cNvPr id="837688" name="Text Box 56"/>
          <p:cNvSpPr txBox="1">
            <a:spLocks noChangeArrowheads="1"/>
          </p:cNvSpPr>
          <p:nvPr/>
        </p:nvSpPr>
        <p:spPr bwMode="auto">
          <a:xfrm>
            <a:off x="5308600" y="2274888"/>
            <a:ext cx="933450" cy="431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kumimoji="0" lang="en-US" altLang="zh-CN" sz="2000" b="1" i="1">
                <a:solidFill>
                  <a:schemeClr val="bg2"/>
                </a:solidFill>
              </a:rPr>
              <a:t> …</a:t>
            </a:r>
            <a:endParaRPr kumimoji="0" lang="en-US" altLang="zh-CN" sz="2000" b="1">
              <a:solidFill>
                <a:schemeClr val="bg2"/>
              </a:solidFill>
            </a:endParaRPr>
          </a:p>
          <a:p>
            <a:pPr algn="just" eaLnBrk="0" hangingPunct="0"/>
            <a:endParaRPr kumimoji="0" lang="en-US" altLang="zh-CN" sz="2000" b="1">
              <a:solidFill>
                <a:schemeClr val="bg2"/>
              </a:solidFill>
            </a:endParaRPr>
          </a:p>
        </p:txBody>
      </p:sp>
      <p:sp>
        <p:nvSpPr>
          <p:cNvPr id="837689" name="Text Box 57"/>
          <p:cNvSpPr txBox="1">
            <a:spLocks noChangeArrowheads="1"/>
          </p:cNvSpPr>
          <p:nvPr/>
        </p:nvSpPr>
        <p:spPr bwMode="auto">
          <a:xfrm>
            <a:off x="6242050" y="2274888"/>
            <a:ext cx="604838" cy="431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96000"/>
              </a:lnSpc>
            </a:pPr>
            <a:r>
              <a:rPr kumimoji="0" lang="en-US" altLang="zh-CN" sz="2000" b="1" i="1">
                <a:solidFill>
                  <a:schemeClr val="bg2"/>
                </a:solidFill>
              </a:rPr>
              <a:t> a</a:t>
            </a:r>
            <a:r>
              <a:rPr kumimoji="0" lang="en-US" altLang="zh-CN" sz="2000" b="1" i="1" baseline="-25000">
                <a:solidFill>
                  <a:schemeClr val="bg2"/>
                </a:solidFill>
              </a:rPr>
              <a:t> n</a:t>
            </a:r>
            <a:r>
              <a:rPr kumimoji="0" lang="en-US" altLang="zh-CN" sz="2000" b="1" baseline="-25000">
                <a:solidFill>
                  <a:schemeClr val="bg2"/>
                </a:solidFill>
              </a:rPr>
              <a:t>1</a:t>
            </a:r>
            <a:endParaRPr kumimoji="0" lang="en-US" altLang="zh-CN" sz="2000" b="1">
              <a:solidFill>
                <a:schemeClr val="bg2"/>
              </a:solidFill>
            </a:endParaRPr>
          </a:p>
        </p:txBody>
      </p:sp>
      <p:sp>
        <p:nvSpPr>
          <p:cNvPr id="837690" name="Text Box 58"/>
          <p:cNvSpPr txBox="1">
            <a:spLocks noChangeArrowheads="1"/>
          </p:cNvSpPr>
          <p:nvPr/>
        </p:nvSpPr>
        <p:spPr bwMode="auto">
          <a:xfrm>
            <a:off x="6842125" y="2274888"/>
            <a:ext cx="606425" cy="431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96000"/>
              </a:lnSpc>
            </a:pPr>
            <a:r>
              <a:rPr kumimoji="0" lang="en-US" altLang="zh-CN" sz="2000" b="1" i="1">
                <a:solidFill>
                  <a:schemeClr val="bg2"/>
                </a:solidFill>
              </a:rPr>
              <a:t> a</a:t>
            </a:r>
            <a:r>
              <a:rPr kumimoji="0" lang="en-US" altLang="zh-CN" sz="2000" b="1" i="1" baseline="-25000">
                <a:solidFill>
                  <a:schemeClr val="bg2"/>
                </a:solidFill>
              </a:rPr>
              <a:t>n2</a:t>
            </a:r>
            <a:endParaRPr kumimoji="0" lang="en-US" altLang="zh-CN" sz="2000" b="1">
              <a:solidFill>
                <a:schemeClr val="bg2"/>
              </a:solidFill>
            </a:endParaRPr>
          </a:p>
        </p:txBody>
      </p:sp>
      <p:sp>
        <p:nvSpPr>
          <p:cNvPr id="837691" name="Text Box 59"/>
          <p:cNvSpPr txBox="1">
            <a:spLocks noChangeArrowheads="1"/>
          </p:cNvSpPr>
          <p:nvPr/>
        </p:nvSpPr>
        <p:spPr bwMode="auto">
          <a:xfrm>
            <a:off x="7459663" y="2274888"/>
            <a:ext cx="638175" cy="431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kumimoji="0" lang="en-US" altLang="zh-CN" sz="2000" b="1" i="1">
                <a:solidFill>
                  <a:schemeClr val="bg2"/>
                </a:solidFill>
              </a:rPr>
              <a:t> …</a:t>
            </a:r>
            <a:endParaRPr kumimoji="0" lang="en-US" altLang="zh-CN" sz="2000" b="1">
              <a:solidFill>
                <a:schemeClr val="bg2"/>
              </a:solidFill>
            </a:endParaRPr>
          </a:p>
        </p:txBody>
      </p:sp>
      <p:sp>
        <p:nvSpPr>
          <p:cNvPr id="837692" name="Text Box 60"/>
          <p:cNvSpPr txBox="1">
            <a:spLocks noChangeArrowheads="1"/>
          </p:cNvSpPr>
          <p:nvPr/>
        </p:nvSpPr>
        <p:spPr bwMode="auto">
          <a:xfrm>
            <a:off x="8097838" y="2274888"/>
            <a:ext cx="671512" cy="431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 lIns="14400" tIns="0" rIns="0" bIns="0"/>
          <a:lstStyle/>
          <a:p>
            <a:pPr algn="just" eaLnBrk="0" hangingPunct="0">
              <a:lnSpc>
                <a:spcPct val="96000"/>
              </a:lnSpc>
            </a:pPr>
            <a:r>
              <a:rPr kumimoji="0" lang="en-US" altLang="zh-CN" sz="2000" b="1" i="1">
                <a:solidFill>
                  <a:schemeClr val="bg2"/>
                </a:solidFill>
              </a:rPr>
              <a:t>a</a:t>
            </a:r>
            <a:r>
              <a:rPr kumimoji="0" lang="en-US" altLang="zh-CN" sz="2000" b="1" i="1" baseline="-25000">
                <a:solidFill>
                  <a:schemeClr val="bg2"/>
                </a:solidFill>
              </a:rPr>
              <a:t>nn</a:t>
            </a:r>
            <a:endParaRPr kumimoji="0" lang="en-US" altLang="zh-CN" sz="2000" b="1" i="1">
              <a:solidFill>
                <a:schemeClr val="bg2"/>
              </a:solidFill>
            </a:endParaRPr>
          </a:p>
        </p:txBody>
      </p:sp>
      <p:sp>
        <p:nvSpPr>
          <p:cNvPr id="837693" name="Text Box 61"/>
          <p:cNvSpPr txBox="1">
            <a:spLocks noChangeArrowheads="1"/>
          </p:cNvSpPr>
          <p:nvPr/>
        </p:nvSpPr>
        <p:spPr bwMode="auto">
          <a:xfrm>
            <a:off x="3790950" y="2274888"/>
            <a:ext cx="915988" cy="431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kumimoji="0" lang="en-US" altLang="zh-CN" sz="2000" b="1" i="1">
                <a:solidFill>
                  <a:schemeClr val="bg2"/>
                </a:solidFill>
              </a:rPr>
              <a:t>    …</a:t>
            </a:r>
            <a:endParaRPr kumimoji="0" lang="en-US" altLang="zh-CN" sz="2000" b="1">
              <a:solidFill>
                <a:schemeClr val="bg2"/>
              </a:solidFill>
            </a:endParaRPr>
          </a:p>
          <a:p>
            <a:pPr algn="just" eaLnBrk="0" hangingPunct="0"/>
            <a:endParaRPr kumimoji="0" lang="en-US" altLang="zh-CN" sz="2000" b="1">
              <a:solidFill>
                <a:schemeClr val="bg2"/>
              </a:solidFill>
            </a:endParaRPr>
          </a:p>
        </p:txBody>
      </p:sp>
      <p:sp>
        <p:nvSpPr>
          <p:cNvPr id="837694" name="AutoShape 62"/>
          <p:cNvSpPr>
            <a:spLocks/>
          </p:cNvSpPr>
          <p:nvPr/>
        </p:nvSpPr>
        <p:spPr bwMode="auto">
          <a:xfrm rot="-5400000">
            <a:off x="2813844" y="1942307"/>
            <a:ext cx="177800" cy="1731962"/>
          </a:xfrm>
          <a:prstGeom prst="leftBrace">
            <a:avLst>
              <a:gd name="adj1" fmla="val 81176"/>
              <a:gd name="adj2" fmla="val 49995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7695" name="Text Box 63"/>
          <p:cNvSpPr txBox="1">
            <a:spLocks noChangeArrowheads="1"/>
          </p:cNvSpPr>
          <p:nvPr/>
        </p:nvSpPr>
        <p:spPr bwMode="auto">
          <a:xfrm>
            <a:off x="2593975" y="2921000"/>
            <a:ext cx="6604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zh-CN" altLang="en-US" sz="1800" b="1"/>
              <a:t>第</a:t>
            </a:r>
            <a:r>
              <a:rPr kumimoji="0" lang="en-US" altLang="zh-CN" sz="1800" b="1"/>
              <a:t>3</a:t>
            </a:r>
            <a:r>
              <a:rPr kumimoji="0" lang="zh-CN" altLang="en-US" sz="1800" b="1"/>
              <a:t>行</a:t>
            </a:r>
          </a:p>
        </p:txBody>
      </p:sp>
      <p:sp>
        <p:nvSpPr>
          <p:cNvPr id="837696" name="Text Box 64"/>
          <p:cNvSpPr txBox="1">
            <a:spLocks noChangeArrowheads="1"/>
          </p:cNvSpPr>
          <p:nvPr/>
        </p:nvSpPr>
        <p:spPr bwMode="auto">
          <a:xfrm>
            <a:off x="501650" y="1854200"/>
            <a:ext cx="83915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kumimoji="0" lang="en-US" altLang="zh-CN" sz="1800" b="1"/>
              <a:t>0       1          2          3       4         5                      </a:t>
            </a:r>
            <a:r>
              <a:rPr kumimoji="0" lang="en-US" altLang="zh-CN" sz="2000" b="1">
                <a:solidFill>
                  <a:srgbClr val="FF3300"/>
                </a:solidFill>
              </a:rPr>
              <a:t>k</a:t>
            </a:r>
            <a:r>
              <a:rPr kumimoji="0" lang="en-US" altLang="zh-CN" sz="1800" b="1"/>
              <a:t>                                                n(n+1)/2-1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F135-D0E5-4243-9FCF-3C6912EBCB37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534400" cy="44640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>
                <a:solidFill>
                  <a:srgbClr val="FFFF66"/>
                </a:solidFill>
              </a:rPr>
              <a:t>2</a:t>
            </a:r>
            <a:r>
              <a:rPr lang="zh-CN" altLang="en-US" sz="2800">
                <a:solidFill>
                  <a:srgbClr val="FFFF66"/>
                </a:solidFill>
              </a:rPr>
              <a:t>、</a:t>
            </a:r>
            <a:r>
              <a:rPr lang="en-US" altLang="zh-CN" sz="2800">
                <a:solidFill>
                  <a:srgbClr val="FFFF66"/>
                </a:solidFill>
              </a:rPr>
              <a:t>n</a:t>
            </a:r>
            <a:r>
              <a:rPr lang="zh-CN" altLang="en-US" sz="2800">
                <a:solidFill>
                  <a:srgbClr val="FFFF66"/>
                </a:solidFill>
              </a:rPr>
              <a:t>阶三角矩阵</a:t>
            </a:r>
          </a:p>
          <a:p>
            <a:r>
              <a:rPr lang="zh-CN" altLang="en-US" sz="2800"/>
              <a:t>以主对角线划分， </a:t>
            </a:r>
            <a:r>
              <a:rPr lang="en-US" altLang="zh-CN" sz="2800"/>
              <a:t>n</a:t>
            </a:r>
            <a:r>
              <a:rPr lang="zh-CN" altLang="en-US" sz="2800"/>
              <a:t>阶三角矩阵有</a:t>
            </a:r>
            <a:r>
              <a:rPr lang="en-US" altLang="zh-CN" sz="2800"/>
              <a:t>n</a:t>
            </a:r>
            <a:r>
              <a:rPr lang="zh-CN" altLang="en-US" sz="2800"/>
              <a:t>阶上三角矩阵和</a:t>
            </a:r>
            <a:r>
              <a:rPr lang="en-US" altLang="zh-CN" sz="2800"/>
              <a:t>n</a:t>
            </a:r>
            <a:r>
              <a:rPr lang="zh-CN" altLang="en-US" sz="2800"/>
              <a:t>阶下三角矩阵两种。</a:t>
            </a:r>
          </a:p>
          <a:p>
            <a:r>
              <a:rPr lang="en-US" altLang="zh-CN" sz="2800"/>
              <a:t>n</a:t>
            </a:r>
            <a:r>
              <a:rPr lang="zh-CN" altLang="en-US" sz="2800"/>
              <a:t>阶上三角矩阵，它的主对角线下方均为</a:t>
            </a:r>
            <a:r>
              <a:rPr lang="en-US" altLang="zh-CN" sz="2800"/>
              <a:t>0</a:t>
            </a:r>
            <a:r>
              <a:rPr lang="zh-CN" altLang="en-US" sz="2800"/>
              <a:t>（或常数）。</a:t>
            </a:r>
            <a:r>
              <a:rPr lang="en-US" altLang="zh-CN" sz="2800"/>
              <a:t>n</a:t>
            </a:r>
            <a:r>
              <a:rPr lang="zh-CN" altLang="en-US" sz="2800"/>
              <a:t>阶下三角矩阵正好相反，它的主对角线上方均为</a:t>
            </a:r>
            <a:r>
              <a:rPr lang="en-US" altLang="zh-CN" sz="2800"/>
              <a:t>0</a:t>
            </a:r>
            <a:r>
              <a:rPr lang="zh-CN" altLang="en-US" sz="2800"/>
              <a:t>（或常数）。</a:t>
            </a:r>
          </a:p>
          <a:p>
            <a:r>
              <a:rPr lang="zh-CN" altLang="en-US" sz="2800"/>
              <a:t>注：在大多数情况下， </a:t>
            </a:r>
            <a:r>
              <a:rPr lang="en-US" altLang="zh-CN" sz="2800"/>
              <a:t>n</a:t>
            </a:r>
            <a:r>
              <a:rPr lang="zh-CN" altLang="en-US" sz="2800"/>
              <a:t>阶三角矩阵常数为零。</a:t>
            </a:r>
          </a:p>
          <a:p>
            <a:endParaRPr lang="en-US" altLang="zh-CN" sz="2800"/>
          </a:p>
        </p:txBody>
      </p:sp>
      <p:sp>
        <p:nvSpPr>
          <p:cNvPr id="788484" name="Rectangle 4"/>
          <p:cNvSpPr>
            <a:spLocks noRot="1" noChangeArrowheads="1"/>
          </p:cNvSpPr>
          <p:nvPr/>
        </p:nvSpPr>
        <p:spPr bwMode="auto">
          <a:xfrm>
            <a:off x="395288" y="144463"/>
            <a:ext cx="8229600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1pPr>
            <a:lvl2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5.3 </a:t>
            </a:r>
            <a:r>
              <a:rPr lang="zh-CN" altLang="en-US" sz="3600" dirty="0"/>
              <a:t>特殊矩阵的压缩存储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B24E5-1732-4ED8-B1B2-771024EA601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14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　数组和广义表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9363"/>
            <a:ext cx="8229600" cy="527526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/>
              <a:t>教学要求：</a:t>
            </a:r>
          </a:p>
          <a:p>
            <a:pPr>
              <a:lnSpc>
                <a:spcPct val="120000"/>
              </a:lnSpc>
            </a:pPr>
            <a:r>
              <a:rPr lang="zh-CN" altLang="en-US" sz="2800" dirty="0"/>
              <a:t>理解和掌握：数组的基本概念，与线性表的区别，定位数组元素的计算公式</a:t>
            </a:r>
            <a:r>
              <a:rPr lang="en-US" altLang="zh-CN" sz="2800" dirty="0"/>
              <a:t>(</a:t>
            </a:r>
            <a:r>
              <a:rPr lang="zh-CN" altLang="en-US" sz="2800" dirty="0"/>
              <a:t>按行</a:t>
            </a:r>
            <a:r>
              <a:rPr lang="en-US" altLang="zh-CN" sz="2800" dirty="0"/>
              <a:t>/</a:t>
            </a:r>
            <a:r>
              <a:rPr lang="zh-CN" altLang="en-US" sz="2800" dirty="0"/>
              <a:t>列存储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理解和掌握：常用</a:t>
            </a:r>
            <a:r>
              <a:rPr lang="zh-CN" altLang="en-US" sz="2800" dirty="0"/>
              <a:t>特殊矩阵</a:t>
            </a:r>
            <a:r>
              <a:rPr lang="en-US" altLang="zh-CN" sz="2800" dirty="0"/>
              <a:t>(</a:t>
            </a:r>
            <a:r>
              <a:rPr lang="zh-CN" altLang="en-US" sz="2800" dirty="0"/>
              <a:t>对称矩阵、上</a:t>
            </a:r>
            <a:r>
              <a:rPr lang="en-US" altLang="zh-CN" sz="2800" dirty="0"/>
              <a:t>/</a:t>
            </a:r>
            <a:r>
              <a:rPr lang="zh-CN" altLang="en-US" sz="2800" dirty="0"/>
              <a:t>下三角矩阵</a:t>
            </a:r>
            <a:r>
              <a:rPr lang="en-US" altLang="zh-CN" sz="2800" dirty="0"/>
              <a:t>)</a:t>
            </a:r>
            <a:r>
              <a:rPr lang="zh-CN" altLang="en-US" sz="2800" dirty="0"/>
              <a:t>的存储及表示方式，稀疏矩阵的三元组表示方式及转置运算的实现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了解：广义表</a:t>
            </a:r>
            <a:endParaRPr lang="zh-CN" altLang="en-US" sz="28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8D2AC-FA88-4473-98C9-BB4D73282E2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8280400" cy="1511300"/>
          </a:xfrm>
        </p:spPr>
        <p:txBody>
          <a:bodyPr/>
          <a:lstStyle/>
          <a:p>
            <a:pPr>
              <a:spcBef>
                <a:spcPct val="50000"/>
              </a:spcBef>
              <a:buClr>
                <a:srgbClr val="FF0000"/>
              </a:buClr>
              <a:buSzPct val="80000"/>
            </a:pPr>
            <a:r>
              <a:rPr lang="zh-CN" altLang="en-US" sz="2400"/>
              <a:t>假设以一维数组</a:t>
            </a:r>
            <a:r>
              <a:rPr lang="en-US" altLang="zh-CN" sz="2400" i="1"/>
              <a:t>va</a:t>
            </a:r>
            <a:r>
              <a:rPr lang="zh-CN" altLang="en-US" sz="2400"/>
              <a:t>作为</a:t>
            </a:r>
            <a:r>
              <a:rPr lang="en-US" altLang="zh-CN" sz="2400" i="1"/>
              <a:t>n</a:t>
            </a:r>
            <a:r>
              <a:rPr lang="zh-CN" altLang="en-US" sz="2400"/>
              <a:t>阶下三角矩阵</a:t>
            </a:r>
            <a:r>
              <a:rPr lang="en-US" altLang="zh-CN" sz="2400" i="1"/>
              <a:t>A</a:t>
            </a:r>
            <a:r>
              <a:rPr lang="zh-CN" altLang="en-US" sz="2400"/>
              <a:t>的压缩存储单元，</a:t>
            </a:r>
            <a:r>
              <a:rPr lang="en-US" altLang="zh-CN" sz="2400" i="1"/>
              <a:t>k</a:t>
            </a:r>
            <a:r>
              <a:rPr lang="zh-CN" altLang="en-US" sz="2400"/>
              <a:t>为一维数组</a:t>
            </a:r>
            <a:r>
              <a:rPr lang="en-US" altLang="zh-CN" sz="2400" i="1"/>
              <a:t>va</a:t>
            </a:r>
            <a:r>
              <a:rPr lang="zh-CN" altLang="en-US" sz="2400"/>
              <a:t>的下标序号，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zh-CN" altLang="en-US" sz="2400"/>
              <a:t>为</a:t>
            </a:r>
            <a:r>
              <a:rPr lang="en-US" altLang="zh-CN" sz="2400" i="1"/>
              <a:t>n</a:t>
            </a:r>
            <a:r>
              <a:rPr lang="zh-CN" altLang="en-US" sz="2400"/>
              <a:t>阶下三角矩阵</a:t>
            </a:r>
            <a:r>
              <a:rPr lang="en-US" altLang="zh-CN" sz="2400" i="1"/>
              <a:t>A</a:t>
            </a:r>
            <a:r>
              <a:rPr lang="zh-CN" altLang="en-US" sz="2400"/>
              <a:t>中</a:t>
            </a:r>
            <a:r>
              <a:rPr lang="en-US" altLang="zh-CN" sz="2400" i="1"/>
              <a:t>i</a:t>
            </a:r>
            <a:r>
              <a:rPr lang="zh-CN" altLang="en-US" sz="2400"/>
              <a:t>行</a:t>
            </a:r>
            <a:r>
              <a:rPr lang="en-US" altLang="zh-CN" sz="2400" i="1"/>
              <a:t>j</a:t>
            </a:r>
            <a:r>
              <a:rPr lang="zh-CN" altLang="en-US" sz="2400"/>
              <a:t>列的数据元素</a:t>
            </a:r>
            <a:r>
              <a:rPr lang="en-US" altLang="zh-CN" sz="2400"/>
              <a:t>(</a:t>
            </a:r>
            <a:r>
              <a:rPr lang="zh-CN" altLang="en-US" sz="2400"/>
              <a:t>其中</a:t>
            </a:r>
            <a:r>
              <a:rPr lang="en-US" altLang="zh-CN" sz="2400"/>
              <a:t>1≤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j</a:t>
            </a:r>
            <a:r>
              <a:rPr lang="en-US" altLang="zh-CN" sz="2400"/>
              <a:t>≤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），其数学映射关系为：</a:t>
            </a:r>
          </a:p>
        </p:txBody>
      </p:sp>
      <p:graphicFrame>
        <p:nvGraphicFramePr>
          <p:cNvPr id="79974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331913" y="3278188"/>
          <a:ext cx="5627687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79" name="公式" r:id="rId3" imgW="2082600" imgH="482400" progId="Equation.3">
                  <p:embed/>
                </p:oleObj>
              </mc:Choice>
              <mc:Fallback>
                <p:oleObj name="公式" r:id="rId3" imgW="20826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78188"/>
                        <a:ext cx="5627687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51" name="Text Box 7"/>
          <p:cNvSpPr txBox="1">
            <a:spLocks noChangeArrowheads="1"/>
          </p:cNvSpPr>
          <p:nvPr/>
        </p:nvSpPr>
        <p:spPr bwMode="auto">
          <a:xfrm>
            <a:off x="395288" y="4797425"/>
            <a:ext cx="79216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    </a:t>
            </a:r>
            <a:r>
              <a:rPr lang="zh-CN" altLang="en-US" b="1"/>
              <a:t>此时一维数组</a:t>
            </a:r>
            <a:r>
              <a:rPr lang="en-US" altLang="zh-CN" b="1" i="1"/>
              <a:t>va</a:t>
            </a:r>
            <a:r>
              <a:rPr lang="zh-CN" altLang="en-US" b="1"/>
              <a:t>的数据元素个数为</a:t>
            </a:r>
            <a:r>
              <a:rPr lang="en-US" altLang="zh-CN" b="1"/>
              <a:t>(n(n+1)/2)+1</a:t>
            </a:r>
            <a:r>
              <a:rPr lang="zh-CN" altLang="en-US" b="1"/>
              <a:t>个，其中数组</a:t>
            </a:r>
            <a:r>
              <a:rPr lang="en-US" altLang="zh-CN" b="1" i="1"/>
              <a:t>va</a:t>
            </a:r>
            <a:r>
              <a:rPr lang="zh-CN" altLang="en-US" b="1"/>
              <a:t>的最后一个位置存储</a:t>
            </a:r>
            <a:r>
              <a:rPr lang="en-US" altLang="zh-CN" b="1"/>
              <a:t>A</a:t>
            </a:r>
            <a:r>
              <a:rPr lang="zh-CN" altLang="en-US" b="1"/>
              <a:t>中数值不为</a:t>
            </a:r>
            <a:r>
              <a:rPr lang="en-US" altLang="zh-CN" b="1"/>
              <a:t>0</a:t>
            </a:r>
            <a:r>
              <a:rPr lang="zh-CN" altLang="en-US" b="1"/>
              <a:t>的那个常数。</a:t>
            </a:r>
          </a:p>
        </p:txBody>
      </p:sp>
      <p:sp>
        <p:nvSpPr>
          <p:cNvPr id="799753" name="Rectangle 9"/>
          <p:cNvSpPr>
            <a:spLocks noRot="1" noChangeArrowheads="1"/>
          </p:cNvSpPr>
          <p:nvPr/>
        </p:nvSpPr>
        <p:spPr bwMode="auto">
          <a:xfrm>
            <a:off x="395288" y="144463"/>
            <a:ext cx="8229600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1pPr>
            <a:lvl2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5.3 </a:t>
            </a:r>
            <a:r>
              <a:rPr lang="zh-CN" altLang="en-US" sz="3600" dirty="0"/>
              <a:t>特殊矩阵的压缩存储 </a:t>
            </a:r>
          </a:p>
        </p:txBody>
      </p:sp>
      <p:sp>
        <p:nvSpPr>
          <p:cNvPr id="799754" name="Rectangle 10"/>
          <p:cNvSpPr>
            <a:spLocks noChangeArrowheads="1"/>
          </p:cNvSpPr>
          <p:nvPr/>
        </p:nvSpPr>
        <p:spPr bwMode="auto">
          <a:xfrm>
            <a:off x="323850" y="908050"/>
            <a:ext cx="2703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en-US" altLang="zh-CN" b="1">
                <a:solidFill>
                  <a:srgbClr val="FFFF66"/>
                </a:solidFill>
              </a:rPr>
              <a:t>2</a:t>
            </a:r>
            <a:r>
              <a:rPr kumimoji="0" lang="zh-CN" altLang="en-US" b="1">
                <a:solidFill>
                  <a:srgbClr val="FFFF66"/>
                </a:solidFill>
              </a:rPr>
              <a:t>、</a:t>
            </a:r>
            <a:r>
              <a:rPr kumimoji="0" lang="en-US" altLang="zh-CN" b="1">
                <a:solidFill>
                  <a:srgbClr val="FFFF66"/>
                </a:solidFill>
              </a:rPr>
              <a:t>n</a:t>
            </a:r>
            <a:r>
              <a:rPr kumimoji="0" lang="zh-CN" altLang="en-US" b="1">
                <a:solidFill>
                  <a:srgbClr val="FFFF66"/>
                </a:solidFill>
              </a:rPr>
              <a:t>阶三角矩阵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6A9B-EA30-43AD-B846-A32845C917A3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355013" cy="12954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FFFF66"/>
                </a:solidFill>
              </a:rPr>
              <a:t>3</a:t>
            </a:r>
            <a:r>
              <a:rPr lang="zh-CN" altLang="en-US">
                <a:solidFill>
                  <a:srgbClr val="FFFF66"/>
                </a:solidFill>
              </a:rPr>
              <a:t>、稀疏矩阵</a:t>
            </a:r>
            <a:endParaRPr lang="zh-CN" altLang="en-US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/>
              <a:t>    矩阵中非零元素的个数远远小于矩阵元素个数。</a:t>
            </a:r>
          </a:p>
        </p:txBody>
      </p:sp>
      <p:sp>
        <p:nvSpPr>
          <p:cNvPr id="675846" name="Rectangle 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5.3 </a:t>
            </a:r>
            <a:r>
              <a:rPr lang="zh-CN" altLang="en-US" sz="3600" dirty="0"/>
              <a:t>特殊矩阵的压缩存储 </a:t>
            </a:r>
          </a:p>
        </p:txBody>
      </p:sp>
      <p:grpSp>
        <p:nvGrpSpPr>
          <p:cNvPr id="675847" name="Group 7"/>
          <p:cNvGrpSpPr>
            <a:grpSpLocks/>
          </p:cNvGrpSpPr>
          <p:nvPr/>
        </p:nvGrpSpPr>
        <p:grpSpPr bwMode="auto">
          <a:xfrm>
            <a:off x="1835150" y="2492375"/>
            <a:ext cx="4221163" cy="2422525"/>
            <a:chOff x="1116" y="1204"/>
            <a:chExt cx="2659" cy="1526"/>
          </a:xfrm>
        </p:grpSpPr>
        <p:sp>
          <p:nvSpPr>
            <p:cNvPr id="675848" name="Text Box 8"/>
            <p:cNvSpPr txBox="1">
              <a:spLocks noChangeArrowheads="1"/>
            </p:cNvSpPr>
            <p:nvPr/>
          </p:nvSpPr>
          <p:spPr bwMode="auto">
            <a:xfrm>
              <a:off x="1660" y="1204"/>
              <a:ext cx="2115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b="1"/>
                <a:t>15   0    0   0    0    0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sz="2400" b="1"/>
                <a:t> </a:t>
              </a:r>
              <a:r>
                <a:rPr kumimoji="0" lang="en-US" altLang="zh-CN" b="1"/>
                <a:t>0   11   0   0    0    0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sz="2400" b="1"/>
                <a:t> </a:t>
              </a:r>
              <a:r>
                <a:rPr kumimoji="0" lang="en-US" altLang="zh-CN" b="1"/>
                <a:t>0    0    0   6    0    0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sz="2400" b="1"/>
                <a:t> </a:t>
              </a:r>
              <a:r>
                <a:rPr kumimoji="0" lang="en-US" altLang="zh-CN" b="1"/>
                <a:t>0    0    0   8    0    0  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b="1"/>
                <a:t> 9  </a:t>
              </a:r>
              <a:r>
                <a:rPr kumimoji="0" lang="en-US" altLang="zh-CN" sz="2400" b="1"/>
                <a:t>  </a:t>
              </a:r>
              <a:r>
                <a:rPr kumimoji="0" lang="en-US" altLang="zh-CN" b="1"/>
                <a:t>0    0   0    0    0</a:t>
              </a:r>
            </a:p>
          </p:txBody>
        </p:sp>
        <p:sp>
          <p:nvSpPr>
            <p:cNvPr id="675849" name="AutoShape 9"/>
            <p:cNvSpPr>
              <a:spLocks/>
            </p:cNvSpPr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75850" name="AutoShape 10"/>
            <p:cNvSpPr>
              <a:spLocks/>
            </p:cNvSpPr>
            <p:nvPr/>
          </p:nvSpPr>
          <p:spPr bwMode="auto">
            <a:xfrm>
              <a:off x="3497" y="1222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75851" name="Text Box 11"/>
            <p:cNvSpPr txBox="1">
              <a:spLocks noChangeArrowheads="1"/>
            </p:cNvSpPr>
            <p:nvPr/>
          </p:nvSpPr>
          <p:spPr bwMode="auto">
            <a:xfrm>
              <a:off x="1116" y="1821"/>
              <a:ext cx="34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b="1" i="1"/>
                <a:t>A</a:t>
              </a:r>
              <a:r>
                <a:rPr kumimoji="0" lang="en-US" altLang="zh-CN" b="1"/>
                <a:t>=</a:t>
              </a:r>
            </a:p>
          </p:txBody>
        </p:sp>
      </p:grpSp>
      <p:grpSp>
        <p:nvGrpSpPr>
          <p:cNvPr id="675852" name="Group 12"/>
          <p:cNvGrpSpPr>
            <a:grpSpLocks/>
          </p:cNvGrpSpPr>
          <p:nvPr/>
        </p:nvGrpSpPr>
        <p:grpSpPr bwMode="auto">
          <a:xfrm>
            <a:off x="644525" y="5113338"/>
            <a:ext cx="8085138" cy="1160462"/>
            <a:chOff x="1276" y="3113"/>
            <a:chExt cx="3142" cy="497"/>
          </a:xfrm>
        </p:grpSpPr>
        <p:sp>
          <p:nvSpPr>
            <p:cNvPr id="675853" name="Text Box 13"/>
            <p:cNvSpPr txBox="1">
              <a:spLocks noChangeArrowheads="1"/>
            </p:cNvSpPr>
            <p:nvPr/>
          </p:nvSpPr>
          <p:spPr bwMode="auto">
            <a:xfrm>
              <a:off x="1673" y="3113"/>
              <a:ext cx="2745" cy="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b="1">
                  <a:latin typeface="宋体" pitchFamily="2" charset="-122"/>
                </a:rPr>
                <a:t>在存储稀疏矩阵时，如何只存储非零元素？</a:t>
              </a:r>
            </a:p>
            <a:p>
              <a:pPr>
                <a:spcBef>
                  <a:spcPct val="50000"/>
                </a:spcBef>
              </a:pPr>
              <a:r>
                <a:rPr kumimoji="0" lang="zh-CN" altLang="en-US" b="1"/>
                <a:t>稀疏矩阵中的非零元素的分布没有规律。</a:t>
              </a:r>
            </a:p>
          </p:txBody>
        </p:sp>
        <p:graphicFrame>
          <p:nvGraphicFramePr>
            <p:cNvPr id="675854" name="Object 14"/>
            <p:cNvGraphicFramePr>
              <a:graphicFrameLocks noChangeAspect="1"/>
            </p:cNvGraphicFramePr>
            <p:nvPr/>
          </p:nvGraphicFramePr>
          <p:xfrm>
            <a:off x="1276" y="3113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880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3113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F2A1A-DABD-4A89-A69B-12F7F01228D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355013" cy="12954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FFFF66"/>
                </a:solidFill>
              </a:rPr>
              <a:t>3</a:t>
            </a:r>
            <a:r>
              <a:rPr lang="zh-CN" altLang="en-US">
                <a:solidFill>
                  <a:srgbClr val="FFFF66"/>
                </a:solidFill>
              </a:rPr>
              <a:t>、稀疏矩阵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838659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5.3 </a:t>
            </a:r>
            <a:r>
              <a:rPr lang="zh-CN" altLang="en-US" sz="3600" dirty="0"/>
              <a:t>特殊矩阵的压缩存储 </a:t>
            </a:r>
          </a:p>
        </p:txBody>
      </p:sp>
      <p:sp>
        <p:nvSpPr>
          <p:cNvPr id="838669" name="Text Box 13"/>
          <p:cNvSpPr txBox="1">
            <a:spLocks noChangeArrowheads="1"/>
          </p:cNvSpPr>
          <p:nvPr/>
        </p:nvSpPr>
        <p:spPr bwMode="auto">
          <a:xfrm>
            <a:off x="614363" y="1706563"/>
            <a:ext cx="71628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latin typeface="宋体" pitchFamily="2" charset="-122"/>
              </a:rPr>
              <a:t>将稀疏矩阵中的每个非零元素表示为</a:t>
            </a:r>
            <a:r>
              <a:rPr kumimoji="0" lang="zh-CN" altLang="en-US" b="1"/>
              <a:t>：</a:t>
            </a:r>
          </a:p>
          <a:p>
            <a:pPr>
              <a:spcBef>
                <a:spcPct val="50000"/>
              </a:spcBef>
            </a:pPr>
            <a:r>
              <a:rPr kumimoji="0" lang="en-US" altLang="zh-CN" b="1">
                <a:latin typeface="宋体" pitchFamily="2" charset="-122"/>
              </a:rPr>
              <a:t>(</a:t>
            </a:r>
            <a:r>
              <a:rPr kumimoji="0" lang="zh-CN" altLang="en-US" b="1"/>
              <a:t>行号，列号，非零元素值</a:t>
            </a:r>
            <a:r>
              <a:rPr kumimoji="0" lang="en-US" altLang="zh-CN" b="1">
                <a:latin typeface="宋体" pitchFamily="2" charset="-122"/>
              </a:rPr>
              <a:t>)</a:t>
            </a:r>
            <a:r>
              <a:rPr kumimoji="0" lang="en-US" altLang="zh-CN" b="1">
                <a:latin typeface="Times New Roman"/>
              </a:rPr>
              <a:t>——</a:t>
            </a:r>
            <a:r>
              <a:rPr kumimoji="0" lang="zh-CN" altLang="en-US" b="1"/>
              <a:t>三元组</a:t>
            </a:r>
          </a:p>
        </p:txBody>
      </p:sp>
      <p:grpSp>
        <p:nvGrpSpPr>
          <p:cNvPr id="838671" name="Group 15"/>
          <p:cNvGrpSpPr>
            <a:grpSpLocks/>
          </p:cNvGrpSpPr>
          <p:nvPr/>
        </p:nvGrpSpPr>
        <p:grpSpPr bwMode="auto">
          <a:xfrm>
            <a:off x="855663" y="2951163"/>
            <a:ext cx="4221162" cy="2422525"/>
            <a:chOff x="1116" y="1204"/>
            <a:chExt cx="2659" cy="1526"/>
          </a:xfrm>
        </p:grpSpPr>
        <p:sp>
          <p:nvSpPr>
            <p:cNvPr id="838672" name="Text Box 16"/>
            <p:cNvSpPr txBox="1">
              <a:spLocks noChangeArrowheads="1"/>
            </p:cNvSpPr>
            <p:nvPr/>
          </p:nvSpPr>
          <p:spPr bwMode="auto">
            <a:xfrm>
              <a:off x="1660" y="1204"/>
              <a:ext cx="2115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b="1"/>
                <a:t>15   0    0   0    0    0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sz="2400" b="1"/>
                <a:t> </a:t>
              </a:r>
              <a:r>
                <a:rPr kumimoji="0" lang="en-US" altLang="zh-CN" b="1"/>
                <a:t>0   11   0   0    0    0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sz="2400" b="1"/>
                <a:t> </a:t>
              </a:r>
              <a:r>
                <a:rPr kumimoji="0" lang="en-US" altLang="zh-CN" b="1"/>
                <a:t>0    0    0   6    0    0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sz="2400" b="1"/>
                <a:t> </a:t>
              </a:r>
              <a:r>
                <a:rPr kumimoji="0" lang="en-US" altLang="zh-CN" b="1"/>
                <a:t>0    0    0   8    0    0  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b="1"/>
                <a:t> 9  </a:t>
              </a:r>
              <a:r>
                <a:rPr kumimoji="0" lang="en-US" altLang="zh-CN" sz="2400" b="1"/>
                <a:t>  </a:t>
              </a:r>
              <a:r>
                <a:rPr kumimoji="0" lang="en-US" altLang="zh-CN" b="1"/>
                <a:t>0    0   0    0    0</a:t>
              </a:r>
            </a:p>
          </p:txBody>
        </p:sp>
        <p:sp>
          <p:nvSpPr>
            <p:cNvPr id="838673" name="AutoShape 17"/>
            <p:cNvSpPr>
              <a:spLocks/>
            </p:cNvSpPr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38674" name="AutoShape 18"/>
            <p:cNvSpPr>
              <a:spLocks/>
            </p:cNvSpPr>
            <p:nvPr/>
          </p:nvSpPr>
          <p:spPr bwMode="auto">
            <a:xfrm>
              <a:off x="3497" y="1222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38675" name="Text Box 19"/>
            <p:cNvSpPr txBox="1">
              <a:spLocks noChangeArrowheads="1"/>
            </p:cNvSpPr>
            <p:nvPr/>
          </p:nvSpPr>
          <p:spPr bwMode="auto">
            <a:xfrm>
              <a:off x="1116" y="1821"/>
              <a:ext cx="34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b="1" i="1"/>
                <a:t>A</a:t>
              </a:r>
              <a:r>
                <a:rPr kumimoji="0" lang="en-US" altLang="zh-CN" b="1"/>
                <a:t>=</a:t>
              </a:r>
            </a:p>
          </p:txBody>
        </p:sp>
      </p:grpSp>
      <p:sp>
        <p:nvSpPr>
          <p:cNvPr id="838676" name="Rectangle 20"/>
          <p:cNvSpPr>
            <a:spLocks noChangeArrowheads="1"/>
          </p:cNvSpPr>
          <p:nvPr/>
        </p:nvSpPr>
        <p:spPr bwMode="auto">
          <a:xfrm>
            <a:off x="179388" y="5805488"/>
            <a:ext cx="8383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/>
              <a:t>三元组表</a:t>
            </a:r>
            <a:r>
              <a:rPr kumimoji="0" lang="en-US" altLang="zh-CN" b="1"/>
              <a:t>:={(1,1,15), (2,2,11) , (3,4,6) , (4,4,8)</a:t>
            </a:r>
            <a:r>
              <a:rPr kumimoji="0" lang="en-US" altLang="zh-CN"/>
              <a:t> </a:t>
            </a:r>
            <a:r>
              <a:rPr kumimoji="0" lang="en-US" altLang="zh-CN" b="1"/>
              <a:t>, (5,1,9)</a:t>
            </a:r>
            <a:r>
              <a:rPr kumimoji="0" lang="en-US" altLang="zh-CN"/>
              <a:t> </a:t>
            </a:r>
            <a:r>
              <a:rPr kumimoji="0" lang="en-US" altLang="zh-CN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EEC50-27EE-4DA7-9E51-05D80C0763A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2438" y="1052661"/>
            <a:ext cx="8355013" cy="792163"/>
          </a:xfrm>
        </p:spPr>
        <p:txBody>
          <a:bodyPr/>
          <a:lstStyle/>
          <a:p>
            <a:r>
              <a:rPr lang="zh-CN" altLang="en-US" dirty="0">
                <a:solidFill>
                  <a:srgbClr val="FFFF66"/>
                </a:solidFill>
              </a:rPr>
              <a:t>稀疏矩阵压缩顺序存储方法</a:t>
            </a:r>
            <a:endParaRPr lang="zh-CN" altLang="en-US" dirty="0"/>
          </a:p>
        </p:txBody>
      </p:sp>
      <p:sp>
        <p:nvSpPr>
          <p:cNvPr id="839683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5.3 </a:t>
            </a:r>
            <a:r>
              <a:rPr lang="zh-CN" altLang="en-US" sz="3600" dirty="0"/>
              <a:t>特殊矩阵的压缩存储 </a:t>
            </a:r>
          </a:p>
        </p:txBody>
      </p:sp>
      <p:grpSp>
        <p:nvGrpSpPr>
          <p:cNvPr id="839743" name="Group 63"/>
          <p:cNvGrpSpPr>
            <a:grpSpLocks/>
          </p:cNvGrpSpPr>
          <p:nvPr/>
        </p:nvGrpSpPr>
        <p:grpSpPr bwMode="auto">
          <a:xfrm>
            <a:off x="179388" y="2117700"/>
            <a:ext cx="4221162" cy="2422525"/>
            <a:chOff x="1116" y="1204"/>
            <a:chExt cx="2659" cy="1526"/>
          </a:xfrm>
        </p:grpSpPr>
        <p:sp>
          <p:nvSpPr>
            <p:cNvPr id="839744" name="Text Box 64"/>
            <p:cNvSpPr txBox="1">
              <a:spLocks noChangeArrowheads="1"/>
            </p:cNvSpPr>
            <p:nvPr/>
          </p:nvSpPr>
          <p:spPr bwMode="auto">
            <a:xfrm>
              <a:off x="1660" y="1204"/>
              <a:ext cx="2115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b="1" dirty="0"/>
                <a:t>15   0    0   0    0    0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sz="2400" b="1" dirty="0"/>
                <a:t> </a:t>
              </a:r>
              <a:r>
                <a:rPr kumimoji="0" lang="en-US" altLang="zh-CN" b="1" dirty="0"/>
                <a:t>0   11   0   0    0    0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sz="2400" b="1" dirty="0"/>
                <a:t> </a:t>
              </a:r>
              <a:r>
                <a:rPr kumimoji="0" lang="en-US" altLang="zh-CN" b="1" dirty="0"/>
                <a:t>0    0    0   6    0    0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sz="2400" b="1" dirty="0"/>
                <a:t> </a:t>
              </a:r>
              <a:r>
                <a:rPr kumimoji="0" lang="en-US" altLang="zh-CN" b="1" dirty="0"/>
                <a:t>0    0    0   8    0    0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b="1" dirty="0"/>
                <a:t> 9  </a:t>
              </a:r>
              <a:r>
                <a:rPr kumimoji="0" lang="en-US" altLang="zh-CN" sz="2400" b="1" dirty="0"/>
                <a:t>  </a:t>
              </a:r>
              <a:r>
                <a:rPr kumimoji="0" lang="en-US" altLang="zh-CN" b="1" dirty="0"/>
                <a:t>0    0   0    0    0</a:t>
              </a:r>
            </a:p>
          </p:txBody>
        </p:sp>
        <p:sp>
          <p:nvSpPr>
            <p:cNvPr id="839745" name="AutoShape 65"/>
            <p:cNvSpPr>
              <a:spLocks/>
            </p:cNvSpPr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39746" name="AutoShape 66"/>
            <p:cNvSpPr>
              <a:spLocks/>
            </p:cNvSpPr>
            <p:nvPr/>
          </p:nvSpPr>
          <p:spPr bwMode="auto">
            <a:xfrm>
              <a:off x="3497" y="1222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39747" name="Text Box 67"/>
            <p:cNvSpPr txBox="1">
              <a:spLocks noChangeArrowheads="1"/>
            </p:cNvSpPr>
            <p:nvPr/>
          </p:nvSpPr>
          <p:spPr bwMode="auto">
            <a:xfrm>
              <a:off x="1116" y="1821"/>
              <a:ext cx="34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b="1" i="1"/>
                <a:t>A</a:t>
              </a:r>
              <a:r>
                <a:rPr kumimoji="0" lang="en-US" altLang="zh-CN" b="1"/>
                <a:t>=</a:t>
              </a: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463402"/>
              </p:ext>
            </p:extLst>
          </p:nvPr>
        </p:nvGraphicFramePr>
        <p:xfrm>
          <a:off x="5868144" y="1571600"/>
          <a:ext cx="29290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06"/>
                <a:gridCol w="667206"/>
                <a:gridCol w="667206"/>
                <a:gridCol w="92748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row</a:t>
                      </a:r>
                      <a:endParaRPr lang="zh-CN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col</a:t>
                      </a:r>
                      <a:endParaRPr lang="zh-CN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value</a:t>
                      </a:r>
                      <a:endParaRPr lang="zh-CN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15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11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6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8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9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337585" y="2084690"/>
            <a:ext cx="1620957" cy="1329179"/>
            <a:chOff x="4337585" y="1595765"/>
            <a:chExt cx="1620957" cy="1329179"/>
          </a:xfrm>
        </p:grpSpPr>
        <p:sp>
          <p:nvSpPr>
            <p:cNvPr id="3" name="右箭头 2"/>
            <p:cNvSpPr/>
            <p:nvPr/>
          </p:nvSpPr>
          <p:spPr bwMode="auto">
            <a:xfrm>
              <a:off x="4499992" y="2348880"/>
              <a:ext cx="1296144" cy="576064"/>
            </a:xfrm>
            <a:prstGeom prst="rightArrow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337585" y="1595765"/>
              <a:ext cx="162095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/>
                <a:t>三元组表</a:t>
              </a:r>
              <a:endParaRPr lang="en-US" altLang="zh-CN" b="1" dirty="0" smtClean="0"/>
            </a:p>
            <a:p>
              <a:pPr algn="ctr"/>
              <a:r>
                <a:rPr lang="zh-CN" altLang="en-US" b="1" dirty="0" smtClean="0"/>
                <a:t>数组</a:t>
              </a:r>
              <a:endParaRPr lang="zh-CN" altLang="en-US" b="1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19734" y="5420642"/>
            <a:ext cx="7629723" cy="1163152"/>
            <a:chOff x="974725" y="5074160"/>
            <a:chExt cx="7629723" cy="1163152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115616" y="5517232"/>
              <a:ext cx="7488832" cy="720080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    </a:t>
              </a:r>
              <a:r>
                <a:rPr lang="zh-CN" altLang="en-US" b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这个三元组表数组能唯一确定一个矩阵吗？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725" y="5074160"/>
              <a:ext cx="886143" cy="8861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EEC50-27EE-4DA7-9E51-05D80C0763A6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355013" cy="792163"/>
          </a:xfrm>
        </p:spPr>
        <p:txBody>
          <a:bodyPr/>
          <a:lstStyle/>
          <a:p>
            <a:r>
              <a:rPr lang="zh-CN" altLang="en-US" sz="2800" dirty="0">
                <a:solidFill>
                  <a:srgbClr val="FFFF66"/>
                </a:solidFill>
              </a:rPr>
              <a:t>稀疏矩阵压缩顺序存储</a:t>
            </a:r>
            <a:r>
              <a:rPr lang="zh-CN" altLang="en-US" sz="2800" dirty="0" smtClean="0">
                <a:solidFill>
                  <a:srgbClr val="FFFF66"/>
                </a:solidFill>
              </a:rPr>
              <a:t>方法</a:t>
            </a:r>
            <a:endParaRPr lang="en-US" altLang="zh-CN" sz="2800" dirty="0" smtClean="0">
              <a:solidFill>
                <a:srgbClr val="FFFF66"/>
              </a:solidFill>
            </a:endParaRPr>
          </a:p>
          <a:p>
            <a:endParaRPr lang="zh-CN" altLang="en-US" sz="2800" dirty="0"/>
          </a:p>
        </p:txBody>
      </p:sp>
      <p:sp>
        <p:nvSpPr>
          <p:cNvPr id="839683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5.3 </a:t>
            </a:r>
            <a:r>
              <a:rPr lang="zh-CN" altLang="en-US" sz="3600" dirty="0"/>
              <a:t>特殊矩阵的压缩存储 </a:t>
            </a:r>
          </a:p>
        </p:txBody>
      </p:sp>
      <p:sp>
        <p:nvSpPr>
          <p:cNvPr id="3" name="矩形 2"/>
          <p:cNvSpPr/>
          <p:nvPr/>
        </p:nvSpPr>
        <p:spPr>
          <a:xfrm>
            <a:off x="4355976" y="1926754"/>
            <a:ext cx="5216674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FFCC00"/>
              </a:buClr>
            </a:pPr>
            <a:r>
              <a:rPr kumimoji="0" lang="en-US" altLang="zh-CN" b="1" kern="0" dirty="0" err="1">
                <a:solidFill>
                  <a:srgbClr val="FFFFFF"/>
                </a:solidFill>
                <a:latin typeface="Garamond"/>
                <a:ea typeface="宋体"/>
              </a:rPr>
              <a:t>typedef</a:t>
            </a:r>
            <a:r>
              <a:rPr kumimoji="0" lang="en-US" altLang="zh-CN" b="1" kern="0" dirty="0">
                <a:solidFill>
                  <a:srgbClr val="FFFFFF"/>
                </a:solidFill>
                <a:latin typeface="Garamond"/>
                <a:ea typeface="宋体"/>
              </a:rPr>
              <a:t> </a:t>
            </a:r>
            <a:r>
              <a:rPr kumimoji="0" lang="en-US" altLang="zh-CN" b="1" kern="0" dirty="0" err="1">
                <a:solidFill>
                  <a:srgbClr val="FFFFFF"/>
                </a:solidFill>
                <a:latin typeface="Garamond"/>
                <a:ea typeface="宋体"/>
              </a:rPr>
              <a:t>struct</a:t>
            </a:r>
            <a:r>
              <a:rPr kumimoji="0" lang="en-US" altLang="zh-CN" b="1" kern="0" dirty="0">
                <a:solidFill>
                  <a:srgbClr val="FFFFFF"/>
                </a:solidFill>
                <a:latin typeface="Garamond"/>
                <a:ea typeface="宋体"/>
              </a:rPr>
              <a:t> </a:t>
            </a:r>
          </a:p>
          <a:p>
            <a:pPr lvl="0">
              <a:spcBef>
                <a:spcPct val="20000"/>
              </a:spcBef>
              <a:buClr>
                <a:srgbClr val="FFCC00"/>
              </a:buClr>
            </a:pPr>
            <a:r>
              <a:rPr kumimoji="0" lang="en-US" altLang="zh-CN" b="1" kern="0" dirty="0">
                <a:solidFill>
                  <a:srgbClr val="FFFFFF"/>
                </a:solidFill>
                <a:latin typeface="Garamond"/>
                <a:ea typeface="宋体"/>
              </a:rPr>
              <a:t> {</a:t>
            </a:r>
          </a:p>
          <a:p>
            <a:pPr lvl="0">
              <a:spcBef>
                <a:spcPct val="20000"/>
              </a:spcBef>
              <a:buClr>
                <a:srgbClr val="FFCC00"/>
              </a:buClr>
            </a:pPr>
            <a:r>
              <a:rPr kumimoji="0" lang="en-US" altLang="zh-CN" b="1" kern="0" dirty="0">
                <a:solidFill>
                  <a:srgbClr val="FFFFFF"/>
                </a:solidFill>
                <a:latin typeface="Garamond"/>
                <a:ea typeface="宋体"/>
              </a:rPr>
              <a:t>    </a:t>
            </a:r>
            <a:r>
              <a:rPr kumimoji="0" lang="en-US" altLang="zh-CN" b="1" kern="0" dirty="0" smtClean="0">
                <a:solidFill>
                  <a:srgbClr val="FFFFFF"/>
                </a:solidFill>
                <a:latin typeface="Garamond"/>
                <a:ea typeface="宋体"/>
              </a:rPr>
              <a:t> </a:t>
            </a:r>
            <a:r>
              <a:rPr kumimoji="0" lang="en-US" altLang="zh-CN" b="1" kern="0" dirty="0">
                <a:solidFill>
                  <a:srgbClr val="FFFFFF"/>
                </a:solidFill>
                <a:latin typeface="Garamond"/>
                <a:ea typeface="宋体"/>
              </a:rPr>
              <a:t>Triple   </a:t>
            </a:r>
            <a:r>
              <a:rPr kumimoji="0" lang="en-US" altLang="zh-CN" b="1" kern="0" dirty="0" smtClean="0">
                <a:solidFill>
                  <a:srgbClr val="FFFFFF"/>
                </a:solidFill>
                <a:latin typeface="Garamond"/>
                <a:ea typeface="宋体"/>
              </a:rPr>
              <a:t>data[MAXSIZE+1]</a:t>
            </a:r>
            <a:r>
              <a:rPr kumimoji="0" lang="zh-CN" altLang="en-US" b="1" kern="0" dirty="0" smtClean="0">
                <a:solidFill>
                  <a:srgbClr val="FFFFFF"/>
                </a:solidFill>
                <a:latin typeface="Garamond"/>
                <a:ea typeface="宋体"/>
              </a:rPr>
              <a:t>     </a:t>
            </a:r>
            <a:endParaRPr kumimoji="0" lang="en-US" altLang="zh-CN" b="1" kern="0" dirty="0" smtClean="0">
              <a:solidFill>
                <a:srgbClr val="FFFFFF"/>
              </a:solidFill>
              <a:latin typeface="Garamond"/>
              <a:ea typeface="宋体"/>
            </a:endParaRPr>
          </a:p>
          <a:p>
            <a:pPr lvl="0">
              <a:spcBef>
                <a:spcPct val="20000"/>
              </a:spcBef>
              <a:buClr>
                <a:srgbClr val="FFCC00"/>
              </a:buClr>
            </a:pPr>
            <a:r>
              <a:rPr kumimoji="0" lang="en-US" altLang="zh-CN" b="1" kern="0" dirty="0">
                <a:solidFill>
                  <a:srgbClr val="FFFFFF"/>
                </a:solidFill>
                <a:latin typeface="Garamond"/>
                <a:ea typeface="宋体"/>
              </a:rPr>
              <a:t> </a:t>
            </a:r>
            <a:r>
              <a:rPr kumimoji="0" lang="en-US" altLang="zh-CN" b="1" kern="0" dirty="0" smtClean="0">
                <a:solidFill>
                  <a:srgbClr val="FFFFFF"/>
                </a:solidFill>
                <a:latin typeface="Garamond"/>
                <a:ea typeface="宋体"/>
              </a:rPr>
              <a:t>       </a:t>
            </a:r>
            <a:r>
              <a:rPr kumimoji="0" lang="en-US" altLang="zh-CN" b="1" kern="0" dirty="0" err="1" smtClean="0">
                <a:solidFill>
                  <a:srgbClr val="FFFFFF"/>
                </a:solidFill>
                <a:latin typeface="Garamond"/>
                <a:ea typeface="宋体"/>
              </a:rPr>
              <a:t>int</a:t>
            </a:r>
            <a:r>
              <a:rPr kumimoji="0" lang="en-US" altLang="zh-CN" b="1" kern="0" dirty="0" smtClean="0">
                <a:solidFill>
                  <a:srgbClr val="FFFFFF"/>
                </a:solidFill>
                <a:latin typeface="Garamond"/>
                <a:ea typeface="宋体"/>
              </a:rPr>
              <a:t>      </a:t>
            </a:r>
            <a:r>
              <a:rPr kumimoji="0" lang="en-US" altLang="zh-CN" b="1" kern="0" dirty="0">
                <a:solidFill>
                  <a:srgbClr val="FFFFFF"/>
                </a:solidFill>
                <a:latin typeface="Garamond"/>
                <a:ea typeface="宋体"/>
              </a:rPr>
              <a:t>m,   n,   </a:t>
            </a:r>
            <a:r>
              <a:rPr kumimoji="0" lang="en-US" altLang="zh-CN" b="1" kern="0" dirty="0" err="1">
                <a:solidFill>
                  <a:srgbClr val="FFFFFF"/>
                </a:solidFill>
                <a:latin typeface="Garamond"/>
                <a:ea typeface="宋体"/>
              </a:rPr>
              <a:t>len</a:t>
            </a:r>
            <a:r>
              <a:rPr kumimoji="0" lang="en-US" altLang="zh-CN" b="1" kern="0" dirty="0">
                <a:solidFill>
                  <a:srgbClr val="FFFFFF"/>
                </a:solidFill>
                <a:latin typeface="Garamond"/>
                <a:ea typeface="宋体"/>
              </a:rPr>
              <a:t>;</a:t>
            </a:r>
          </a:p>
          <a:p>
            <a:pPr lvl="0">
              <a:spcBef>
                <a:spcPct val="20000"/>
              </a:spcBef>
              <a:buClr>
                <a:srgbClr val="FFCC00"/>
              </a:buClr>
            </a:pPr>
            <a:r>
              <a:rPr kumimoji="0" lang="en-US" altLang="zh-CN" b="1" kern="0" dirty="0">
                <a:solidFill>
                  <a:srgbClr val="FFFFFF"/>
                </a:solidFill>
                <a:latin typeface="Garamond"/>
                <a:ea typeface="宋体"/>
              </a:rPr>
              <a:t>}</a:t>
            </a:r>
            <a:r>
              <a:rPr kumimoji="0" lang="en-US" altLang="zh-CN" b="1" kern="0" dirty="0" err="1">
                <a:solidFill>
                  <a:srgbClr val="FFFFFF"/>
                </a:solidFill>
                <a:latin typeface="Garamond"/>
                <a:ea typeface="宋体"/>
              </a:rPr>
              <a:t>TSMatrix</a:t>
            </a:r>
            <a:r>
              <a:rPr kumimoji="0" lang="zh-CN" altLang="en-US" b="1" kern="0" dirty="0">
                <a:solidFill>
                  <a:srgbClr val="FFFFFF"/>
                </a:solidFill>
                <a:latin typeface="Garamond"/>
                <a:ea typeface="宋体"/>
              </a:rPr>
              <a:t>； </a:t>
            </a:r>
          </a:p>
        </p:txBody>
      </p:sp>
      <p:sp>
        <p:nvSpPr>
          <p:cNvPr id="4" name="矩形 3"/>
          <p:cNvSpPr/>
          <p:nvPr/>
        </p:nvSpPr>
        <p:spPr>
          <a:xfrm>
            <a:off x="280244" y="1916832"/>
            <a:ext cx="41353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FFCC00"/>
              </a:buClr>
            </a:pPr>
            <a:r>
              <a:rPr lang="zh-CN" altLang="en-US" dirty="0"/>
              <a:t>＃</a:t>
            </a:r>
            <a:r>
              <a:rPr lang="en-US" altLang="zh-CN" dirty="0"/>
              <a:t>define MAXSIZE 1000 </a:t>
            </a:r>
          </a:p>
          <a:p>
            <a:pPr lvl="0">
              <a:spcBef>
                <a:spcPct val="20000"/>
              </a:spcBef>
              <a:buClr>
                <a:srgbClr val="FFCC00"/>
              </a:buClr>
            </a:pPr>
            <a:r>
              <a:rPr kumimoji="0" lang="en-US" altLang="zh-CN" b="1" kern="0" dirty="0" err="1" smtClean="0">
                <a:solidFill>
                  <a:srgbClr val="FFFFFF"/>
                </a:solidFill>
                <a:latin typeface="Garamond"/>
                <a:ea typeface="宋体"/>
              </a:rPr>
              <a:t>typedef</a:t>
            </a:r>
            <a:r>
              <a:rPr kumimoji="0" lang="en-US" altLang="zh-CN" b="1" kern="0" dirty="0" smtClean="0">
                <a:solidFill>
                  <a:srgbClr val="FFFFFF"/>
                </a:solidFill>
                <a:latin typeface="Garamond"/>
                <a:ea typeface="宋体"/>
              </a:rPr>
              <a:t> </a:t>
            </a:r>
            <a:r>
              <a:rPr kumimoji="0" lang="en-US" altLang="zh-CN" b="1" kern="0" dirty="0" err="1">
                <a:solidFill>
                  <a:srgbClr val="FFFFFF"/>
                </a:solidFill>
                <a:latin typeface="Garamond"/>
                <a:ea typeface="宋体"/>
              </a:rPr>
              <a:t>struct</a:t>
            </a:r>
            <a:r>
              <a:rPr kumimoji="0" lang="en-US" altLang="zh-CN" b="1" kern="0" dirty="0">
                <a:solidFill>
                  <a:srgbClr val="FFFFFF"/>
                </a:solidFill>
                <a:latin typeface="Garamond"/>
                <a:ea typeface="宋体"/>
              </a:rPr>
              <a:t> </a:t>
            </a:r>
          </a:p>
          <a:p>
            <a:pPr lvl="0">
              <a:spcBef>
                <a:spcPct val="20000"/>
              </a:spcBef>
              <a:buClr>
                <a:srgbClr val="FFCC00"/>
              </a:buClr>
            </a:pPr>
            <a:r>
              <a:rPr kumimoji="0" lang="en-US" altLang="zh-CN" b="1" kern="0" dirty="0">
                <a:solidFill>
                  <a:srgbClr val="FFFFFF"/>
                </a:solidFill>
                <a:latin typeface="Garamond"/>
                <a:ea typeface="宋体"/>
              </a:rPr>
              <a:t>      {</a:t>
            </a:r>
          </a:p>
          <a:p>
            <a:pPr lvl="0">
              <a:spcBef>
                <a:spcPct val="20000"/>
              </a:spcBef>
              <a:buClr>
                <a:srgbClr val="FFCC00"/>
              </a:buClr>
            </a:pPr>
            <a:r>
              <a:rPr kumimoji="0" lang="en-US" altLang="zh-CN" b="1" kern="0" dirty="0">
                <a:solidFill>
                  <a:srgbClr val="FFFFFF"/>
                </a:solidFill>
                <a:latin typeface="Garamond"/>
                <a:ea typeface="宋体"/>
              </a:rPr>
              <a:t>         </a:t>
            </a:r>
            <a:r>
              <a:rPr kumimoji="0" lang="en-US" altLang="zh-CN" b="1" kern="0" dirty="0" err="1">
                <a:solidFill>
                  <a:srgbClr val="FFFFFF"/>
                </a:solidFill>
                <a:latin typeface="Garamond"/>
                <a:ea typeface="宋体"/>
              </a:rPr>
              <a:t>int</a:t>
            </a:r>
            <a:r>
              <a:rPr kumimoji="0" lang="en-US" altLang="zh-CN" b="1" kern="0" dirty="0">
                <a:solidFill>
                  <a:srgbClr val="FFFFFF"/>
                </a:solidFill>
                <a:latin typeface="Garamond"/>
                <a:ea typeface="宋体"/>
              </a:rPr>
              <a:t>    row,   col;    </a:t>
            </a:r>
          </a:p>
          <a:p>
            <a:pPr lvl="0">
              <a:spcBef>
                <a:spcPct val="20000"/>
              </a:spcBef>
              <a:buClr>
                <a:srgbClr val="FFCC00"/>
              </a:buClr>
            </a:pPr>
            <a:r>
              <a:rPr kumimoji="0" lang="en-US" altLang="zh-CN" b="1" kern="0" dirty="0">
                <a:solidFill>
                  <a:srgbClr val="FFFFFF"/>
                </a:solidFill>
                <a:latin typeface="Garamond"/>
                <a:ea typeface="宋体"/>
              </a:rPr>
              <a:t>         </a:t>
            </a:r>
            <a:r>
              <a:rPr kumimoji="0" lang="en-US" altLang="zh-CN" b="1" kern="0" dirty="0" err="1">
                <a:solidFill>
                  <a:srgbClr val="FFFFFF"/>
                </a:solidFill>
                <a:latin typeface="Garamond"/>
                <a:ea typeface="宋体"/>
              </a:rPr>
              <a:t>ElementType</a:t>
            </a:r>
            <a:r>
              <a:rPr kumimoji="0" lang="en-US" altLang="zh-CN" b="1" kern="0" dirty="0">
                <a:solidFill>
                  <a:srgbClr val="FFFFFF"/>
                </a:solidFill>
                <a:latin typeface="Garamond"/>
                <a:ea typeface="宋体"/>
              </a:rPr>
              <a:t>  e</a:t>
            </a:r>
            <a:r>
              <a:rPr kumimoji="0" lang="zh-CN" altLang="en-US" b="1" kern="0" dirty="0">
                <a:solidFill>
                  <a:srgbClr val="FFFFFF"/>
                </a:solidFill>
                <a:latin typeface="Garamond"/>
                <a:ea typeface="宋体"/>
              </a:rPr>
              <a:t>； </a:t>
            </a:r>
            <a:endParaRPr kumimoji="0" lang="en-US" altLang="zh-CN" b="1" kern="0" dirty="0">
              <a:solidFill>
                <a:srgbClr val="FFFFFF"/>
              </a:solidFill>
              <a:latin typeface="Garamond"/>
              <a:ea typeface="宋体"/>
            </a:endParaRPr>
          </a:p>
          <a:p>
            <a:pPr lvl="0">
              <a:spcBef>
                <a:spcPct val="20000"/>
              </a:spcBef>
              <a:buClr>
                <a:srgbClr val="FFCC00"/>
              </a:buClr>
            </a:pPr>
            <a:r>
              <a:rPr kumimoji="0" lang="en-US" altLang="zh-CN" b="1" kern="0" dirty="0">
                <a:solidFill>
                  <a:srgbClr val="FFFFFF"/>
                </a:solidFill>
                <a:latin typeface="Garamond"/>
                <a:ea typeface="宋体"/>
              </a:rPr>
              <a:t>       }Triple;  </a:t>
            </a:r>
          </a:p>
        </p:txBody>
      </p:sp>
    </p:spTree>
    <p:extLst>
      <p:ext uri="{BB962C8B-B14F-4D97-AF65-F5344CB8AC3E}">
        <p14:creationId xmlns:p14="http://schemas.microsoft.com/office/powerpoint/2010/main" val="153979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EEC50-27EE-4DA7-9E51-05D80C0763A6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355013" cy="7921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solidFill>
                  <a:srgbClr val="FFFF66"/>
                </a:solidFill>
              </a:rPr>
              <a:t>三元组表实现稀疏矩阵的转置运算：</a:t>
            </a:r>
            <a:endParaRPr lang="en-US" altLang="zh-CN" sz="2800" dirty="0" smtClean="0">
              <a:solidFill>
                <a:srgbClr val="FFFF66"/>
              </a:solidFill>
            </a:endParaRPr>
          </a:p>
          <a:p>
            <a:endParaRPr lang="zh-CN" altLang="en-US" sz="2800" dirty="0"/>
          </a:p>
        </p:txBody>
      </p:sp>
      <p:sp>
        <p:nvSpPr>
          <p:cNvPr id="839683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5.3 </a:t>
            </a:r>
            <a:r>
              <a:rPr lang="zh-CN" altLang="en-US" sz="3600" dirty="0"/>
              <a:t>特殊矩阵的压缩存储 </a:t>
            </a:r>
          </a:p>
        </p:txBody>
      </p: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179388" y="1628801"/>
            <a:ext cx="3875880" cy="2304256"/>
            <a:chOff x="1116" y="1204"/>
            <a:chExt cx="2659" cy="1526"/>
          </a:xfrm>
        </p:grpSpPr>
        <p:sp>
          <p:nvSpPr>
            <p:cNvPr id="8" name="Text Box 64"/>
            <p:cNvSpPr txBox="1">
              <a:spLocks noChangeArrowheads="1"/>
            </p:cNvSpPr>
            <p:nvPr/>
          </p:nvSpPr>
          <p:spPr bwMode="auto">
            <a:xfrm>
              <a:off x="1660" y="1204"/>
              <a:ext cx="2115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b="1" dirty="0"/>
                <a:t>15   0    0   0    0    0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sz="2400" b="1" dirty="0"/>
                <a:t> </a:t>
              </a:r>
              <a:r>
                <a:rPr kumimoji="0" lang="en-US" altLang="zh-CN" b="1" dirty="0"/>
                <a:t>0   11   0   0    0    0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sz="2400" b="1" dirty="0"/>
                <a:t> </a:t>
              </a:r>
              <a:r>
                <a:rPr kumimoji="0" lang="en-US" altLang="zh-CN" b="1" dirty="0"/>
                <a:t>0    0    0   6    0    0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sz="2400" b="1" dirty="0"/>
                <a:t> </a:t>
              </a:r>
              <a:r>
                <a:rPr kumimoji="0" lang="en-US" altLang="zh-CN" b="1" dirty="0"/>
                <a:t>0    0    0   8    0    0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b="1" dirty="0"/>
                <a:t> 9  </a:t>
              </a:r>
              <a:r>
                <a:rPr kumimoji="0" lang="en-US" altLang="zh-CN" sz="2400" b="1" dirty="0"/>
                <a:t>  </a:t>
              </a:r>
              <a:r>
                <a:rPr kumimoji="0" lang="en-US" altLang="zh-CN" b="1" dirty="0"/>
                <a:t>0    0   0    0    0</a:t>
              </a:r>
            </a:p>
          </p:txBody>
        </p:sp>
        <p:sp>
          <p:nvSpPr>
            <p:cNvPr id="9" name="AutoShape 65"/>
            <p:cNvSpPr>
              <a:spLocks/>
            </p:cNvSpPr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0" name="AutoShape 66"/>
            <p:cNvSpPr>
              <a:spLocks/>
            </p:cNvSpPr>
            <p:nvPr/>
          </p:nvSpPr>
          <p:spPr bwMode="auto">
            <a:xfrm>
              <a:off x="3497" y="1222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" name="Text Box 67"/>
            <p:cNvSpPr txBox="1">
              <a:spLocks noChangeArrowheads="1"/>
            </p:cNvSpPr>
            <p:nvPr/>
          </p:nvSpPr>
          <p:spPr bwMode="auto">
            <a:xfrm>
              <a:off x="1116" y="1821"/>
              <a:ext cx="34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b="1" i="1"/>
                <a:t>A</a:t>
              </a:r>
              <a:r>
                <a:rPr kumimoji="0" lang="en-US" altLang="zh-CN" b="1"/>
                <a:t>=</a:t>
              </a: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34883"/>
              </p:ext>
            </p:extLst>
          </p:nvPr>
        </p:nvGraphicFramePr>
        <p:xfrm>
          <a:off x="539552" y="3865434"/>
          <a:ext cx="292909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06"/>
                <a:gridCol w="667206"/>
                <a:gridCol w="667206"/>
                <a:gridCol w="92748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row</a:t>
                      </a:r>
                      <a:endParaRPr lang="zh-CN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col</a:t>
                      </a:r>
                      <a:endParaRPr lang="zh-CN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value</a:t>
                      </a:r>
                      <a:endParaRPr lang="zh-CN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15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11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6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8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9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 63"/>
          <p:cNvGrpSpPr>
            <a:grpSpLocks/>
          </p:cNvGrpSpPr>
          <p:nvPr/>
        </p:nvGrpSpPr>
        <p:grpSpPr bwMode="auto">
          <a:xfrm>
            <a:off x="5176018" y="1412776"/>
            <a:ext cx="3500438" cy="2573338"/>
            <a:chOff x="980" y="1097"/>
            <a:chExt cx="2326" cy="1769"/>
          </a:xfrm>
        </p:grpSpPr>
        <p:sp>
          <p:nvSpPr>
            <p:cNvPr id="14" name="Text Box 64"/>
            <p:cNvSpPr txBox="1">
              <a:spLocks noChangeArrowheads="1"/>
            </p:cNvSpPr>
            <p:nvPr/>
          </p:nvSpPr>
          <p:spPr bwMode="auto">
            <a:xfrm>
              <a:off x="1660" y="1097"/>
              <a:ext cx="1646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b="1" dirty="0"/>
                <a:t>15   0    0   0    </a:t>
              </a:r>
              <a:r>
                <a:rPr kumimoji="0" lang="en-US" altLang="zh-CN" b="1" dirty="0" smtClean="0"/>
                <a:t>9</a:t>
              </a:r>
              <a:endParaRPr kumimoji="0" lang="en-US" altLang="zh-CN" b="1" dirty="0"/>
            </a:p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sz="2400" b="1" dirty="0"/>
                <a:t> </a:t>
              </a:r>
              <a:r>
                <a:rPr kumimoji="0" lang="en-US" altLang="zh-CN" b="1" dirty="0"/>
                <a:t>0   11   0   0    0 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sz="2400" b="1" dirty="0"/>
                <a:t> </a:t>
              </a:r>
              <a:r>
                <a:rPr kumimoji="0" lang="en-US" altLang="zh-CN" b="1" dirty="0"/>
                <a:t>0    0    0 </a:t>
              </a:r>
              <a:r>
                <a:rPr kumimoji="0" lang="en-US" altLang="zh-CN" b="1" dirty="0" smtClean="0"/>
                <a:t>  0    </a:t>
              </a:r>
              <a:r>
                <a:rPr kumimoji="0" lang="en-US" altLang="zh-CN" b="1" dirty="0"/>
                <a:t>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sz="2400" b="1" dirty="0"/>
                <a:t> </a:t>
              </a:r>
              <a:r>
                <a:rPr kumimoji="0" lang="en-US" altLang="zh-CN" b="1" dirty="0"/>
                <a:t>0    0    </a:t>
              </a:r>
              <a:r>
                <a:rPr kumimoji="0" lang="en-US" altLang="zh-CN" b="1" dirty="0" smtClean="0"/>
                <a:t>6   </a:t>
              </a:r>
              <a:r>
                <a:rPr kumimoji="0" lang="en-US" altLang="zh-CN" b="1" dirty="0"/>
                <a:t>8    0 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b="1" dirty="0"/>
                <a:t> </a:t>
              </a:r>
              <a:r>
                <a:rPr kumimoji="0" lang="en-US" altLang="zh-CN" b="1" dirty="0" smtClean="0"/>
                <a:t>0  </a:t>
              </a:r>
              <a:r>
                <a:rPr kumimoji="0" lang="en-US" altLang="zh-CN" sz="2400" b="1" dirty="0" smtClean="0"/>
                <a:t>  </a:t>
              </a:r>
              <a:r>
                <a:rPr kumimoji="0" lang="en-US" altLang="zh-CN" b="1" dirty="0"/>
                <a:t>0    0   0    0 </a:t>
              </a:r>
              <a:endParaRPr kumimoji="0" lang="en-US" altLang="zh-CN" b="1" dirty="0" smtClean="0"/>
            </a:p>
            <a:p>
              <a:pPr algn="just" eaLnBrk="0" hangingPunct="0">
                <a:lnSpc>
                  <a:spcPct val="110000"/>
                </a:lnSpc>
              </a:pPr>
              <a:r>
                <a:rPr kumimoji="0" lang="en-US" altLang="zh-CN" b="1" dirty="0" smtClean="0"/>
                <a:t> 0    0   0    0    0 </a:t>
              </a:r>
            </a:p>
            <a:p>
              <a:pPr algn="just" eaLnBrk="0" hangingPunct="0">
                <a:lnSpc>
                  <a:spcPct val="110000"/>
                </a:lnSpc>
              </a:pPr>
              <a:endParaRPr kumimoji="0" lang="en-US" altLang="zh-CN" b="1" dirty="0"/>
            </a:p>
          </p:txBody>
        </p:sp>
        <p:sp>
          <p:nvSpPr>
            <p:cNvPr id="15" name="AutoShape 65"/>
            <p:cNvSpPr>
              <a:spLocks/>
            </p:cNvSpPr>
            <p:nvPr/>
          </p:nvSpPr>
          <p:spPr bwMode="auto">
            <a:xfrm>
              <a:off x="1511" y="1213"/>
              <a:ext cx="106" cy="1653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" name="AutoShape 66"/>
            <p:cNvSpPr>
              <a:spLocks/>
            </p:cNvSpPr>
            <p:nvPr/>
          </p:nvSpPr>
          <p:spPr bwMode="auto">
            <a:xfrm>
              <a:off x="3185" y="1245"/>
              <a:ext cx="121" cy="1621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" name="Text Box 67"/>
            <p:cNvSpPr txBox="1">
              <a:spLocks noChangeArrowheads="1"/>
            </p:cNvSpPr>
            <p:nvPr/>
          </p:nvSpPr>
          <p:spPr bwMode="auto">
            <a:xfrm>
              <a:off x="980" y="1821"/>
              <a:ext cx="48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b="1" i="1" dirty="0" smtClean="0"/>
                <a:t>A</a:t>
              </a:r>
              <a:r>
                <a:rPr kumimoji="0" lang="en-US" altLang="zh-CN" b="1" i="1" baseline="30000" dirty="0" smtClean="0"/>
                <a:t>-1</a:t>
              </a:r>
              <a:r>
                <a:rPr kumimoji="0" lang="en-US" altLang="zh-CN" b="1" dirty="0" smtClean="0"/>
                <a:t>=</a:t>
              </a:r>
              <a:endParaRPr kumimoji="0" lang="en-US" altLang="zh-CN" b="1" dirty="0"/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92462"/>
              </p:ext>
            </p:extLst>
          </p:nvPr>
        </p:nvGraphicFramePr>
        <p:xfrm>
          <a:off x="5675349" y="4005064"/>
          <a:ext cx="292909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06"/>
                <a:gridCol w="667206"/>
                <a:gridCol w="667206"/>
                <a:gridCol w="92748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row</a:t>
                      </a:r>
                      <a:endParaRPr lang="zh-CN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col</a:t>
                      </a:r>
                      <a:endParaRPr lang="zh-CN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value</a:t>
                      </a:r>
                      <a:endParaRPr lang="zh-CN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15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9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11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6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8</a:t>
                      </a:r>
                      <a:endParaRPr lang="zh-CN" altLang="en-US" sz="24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4084590" y="2016529"/>
            <a:ext cx="902811" cy="908415"/>
            <a:chOff x="4084590" y="2016529"/>
            <a:chExt cx="902811" cy="908415"/>
          </a:xfrm>
        </p:grpSpPr>
        <p:sp>
          <p:nvSpPr>
            <p:cNvPr id="2" name="右箭头 1"/>
            <p:cNvSpPr/>
            <p:nvPr/>
          </p:nvSpPr>
          <p:spPr bwMode="auto">
            <a:xfrm>
              <a:off x="4139952" y="2522701"/>
              <a:ext cx="792088" cy="402243"/>
            </a:xfrm>
            <a:prstGeom prst="rightArrow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084590" y="2016529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66"/>
                  </a:solidFill>
                </a:rPr>
                <a:t>转置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39952" y="5013176"/>
            <a:ext cx="902811" cy="908415"/>
            <a:chOff x="4084590" y="2016529"/>
            <a:chExt cx="902811" cy="908415"/>
          </a:xfrm>
        </p:grpSpPr>
        <p:sp>
          <p:nvSpPr>
            <p:cNvPr id="23" name="右箭头 22"/>
            <p:cNvSpPr/>
            <p:nvPr/>
          </p:nvSpPr>
          <p:spPr bwMode="auto">
            <a:xfrm>
              <a:off x="4139952" y="2522701"/>
              <a:ext cx="792088" cy="402243"/>
            </a:xfrm>
            <a:prstGeom prst="rightArrow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084590" y="2016529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66"/>
                  </a:solidFill>
                </a:rPr>
                <a:t>转置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350789" y="3501008"/>
            <a:ext cx="2880321" cy="1608133"/>
            <a:chOff x="2794743" y="2502529"/>
            <a:chExt cx="2880321" cy="1608133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2901406" y="2955420"/>
              <a:ext cx="2773658" cy="1155242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    </a:t>
              </a:r>
              <a:r>
                <a:rPr lang="zh-CN" altLang="en-US" b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怎样针对三元</a:t>
              </a:r>
              <a:endPara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b="1" dirty="0" smtClean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组表进行转置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743" y="2502529"/>
              <a:ext cx="886143" cy="886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693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EEC50-27EE-4DA7-9E51-05D80C0763A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83568" y="1135162"/>
            <a:ext cx="78488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FF66"/>
                </a:solidFill>
              </a:rPr>
              <a:t>三元组表实现稀疏矩阵的转置运算</a:t>
            </a:r>
            <a:r>
              <a:rPr lang="zh-CN" altLang="en-US" b="1" dirty="0" smtClean="0">
                <a:solidFill>
                  <a:srgbClr val="FFFF66"/>
                </a:solidFill>
              </a:rPr>
              <a:t>：</a:t>
            </a:r>
            <a:endParaRPr lang="en-US" altLang="zh-CN" b="1" dirty="0" smtClean="0">
              <a:solidFill>
                <a:srgbClr val="FFFF66"/>
              </a:solidFill>
            </a:endParaRPr>
          </a:p>
          <a:p>
            <a:r>
              <a:rPr lang="zh-CN" altLang="en-US" b="1" dirty="0" smtClean="0">
                <a:solidFill>
                  <a:srgbClr val="FFFF66"/>
                </a:solidFill>
              </a:rPr>
              <a:t>方法</a:t>
            </a:r>
            <a:r>
              <a:rPr lang="en-US" altLang="zh-CN" b="1" dirty="0" smtClean="0">
                <a:solidFill>
                  <a:srgbClr val="FFFF66"/>
                </a:solidFill>
              </a:rPr>
              <a:t>1</a:t>
            </a:r>
            <a:r>
              <a:rPr lang="zh-CN" altLang="en-US" b="1" dirty="0" smtClean="0">
                <a:solidFill>
                  <a:srgbClr val="FFFF66"/>
                </a:solidFill>
              </a:rPr>
              <a:t>：</a:t>
            </a:r>
            <a:endParaRPr lang="en-US" altLang="zh-CN" b="1" dirty="0" smtClean="0">
              <a:solidFill>
                <a:srgbClr val="FFFF66"/>
              </a:solidFill>
            </a:endParaRP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zh-CN" altLang="en-US" b="1" dirty="0" smtClean="0"/>
              <a:t>直接交换行列号，然后再对行好排序。</a:t>
            </a:r>
            <a:endParaRPr lang="en-US" altLang="zh-CN" b="1" dirty="0" smtClean="0"/>
          </a:p>
          <a:p>
            <a:r>
              <a:rPr lang="en-US" altLang="zh-CN" b="1" dirty="0">
                <a:solidFill>
                  <a:srgbClr val="FFFF66"/>
                </a:solidFill>
              </a:rPr>
              <a:t> </a:t>
            </a:r>
            <a:r>
              <a:rPr lang="en-US" altLang="zh-CN" b="1" dirty="0" smtClean="0">
                <a:solidFill>
                  <a:srgbClr val="FFFF66"/>
                </a:solidFill>
              </a:rPr>
              <a:t>     </a:t>
            </a:r>
          </a:p>
          <a:p>
            <a:endParaRPr lang="en-US" altLang="zh-CN" b="1" dirty="0">
              <a:solidFill>
                <a:srgbClr val="FFFF66"/>
              </a:solidFill>
            </a:endParaRPr>
          </a:p>
          <a:p>
            <a:endParaRPr lang="en-US" altLang="zh-CN" b="1" dirty="0" smtClean="0">
              <a:solidFill>
                <a:srgbClr val="FFFF66"/>
              </a:solidFill>
            </a:endParaRPr>
          </a:p>
          <a:p>
            <a:r>
              <a:rPr lang="zh-CN" altLang="en-US" b="1" dirty="0" smtClean="0">
                <a:solidFill>
                  <a:srgbClr val="FFFF66"/>
                </a:solidFill>
              </a:rPr>
              <a:t>方法</a:t>
            </a:r>
            <a:r>
              <a:rPr lang="en-US" altLang="zh-CN" b="1" dirty="0" smtClean="0">
                <a:solidFill>
                  <a:srgbClr val="FFFF66"/>
                </a:solidFill>
              </a:rPr>
              <a:t>2</a:t>
            </a:r>
            <a:r>
              <a:rPr lang="zh-CN" altLang="en-US" b="1" dirty="0" smtClean="0">
                <a:solidFill>
                  <a:srgbClr val="FFFF66"/>
                </a:solidFill>
              </a:rPr>
              <a:t>：</a:t>
            </a:r>
            <a:endParaRPr lang="en-US" altLang="zh-CN" b="1" dirty="0" smtClean="0">
              <a:solidFill>
                <a:srgbClr val="FFFF66"/>
              </a:solidFill>
            </a:endParaRPr>
          </a:p>
          <a:p>
            <a:r>
              <a:rPr lang="en-US" altLang="zh-CN" b="1" dirty="0">
                <a:solidFill>
                  <a:srgbClr val="FFFF66"/>
                </a:solidFill>
              </a:rPr>
              <a:t> </a:t>
            </a:r>
            <a:r>
              <a:rPr lang="en-US" altLang="zh-CN" b="1" dirty="0" smtClean="0">
                <a:solidFill>
                  <a:srgbClr val="FFFF66"/>
                </a:solidFill>
              </a:rPr>
              <a:t>     </a:t>
            </a:r>
            <a:r>
              <a:rPr lang="zh-CN" altLang="en-US" b="1" dirty="0" smtClean="0"/>
              <a:t>两次扫描三元组表，计算转置后各行的非零元素在三元组表的位置，然后再进行列号交换，并计算存储位置，并存入。</a:t>
            </a:r>
            <a:endParaRPr lang="en-US" altLang="zh-CN" b="1" dirty="0" smtClean="0"/>
          </a:p>
          <a:p>
            <a:endParaRPr lang="en-US" altLang="zh-CN" b="1" dirty="0">
              <a:solidFill>
                <a:srgbClr val="FFFF66"/>
              </a:solidFill>
            </a:endParaRPr>
          </a:p>
        </p:txBody>
      </p:sp>
      <p:sp>
        <p:nvSpPr>
          <p:cNvPr id="2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95288" y="144463"/>
            <a:ext cx="8229600" cy="763587"/>
          </a:xfrm>
        </p:spPr>
        <p:txBody>
          <a:bodyPr/>
          <a:lstStyle/>
          <a:p>
            <a:r>
              <a:rPr lang="en-US" altLang="zh-CN" sz="3600" dirty="0"/>
              <a:t>5.3 </a:t>
            </a:r>
            <a:r>
              <a:rPr lang="zh-CN" altLang="en-US" sz="3600" dirty="0"/>
              <a:t>特殊矩阵的压缩存储 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115976" y="2492896"/>
            <a:ext cx="3095984" cy="944012"/>
            <a:chOff x="1115976" y="2492896"/>
            <a:chExt cx="3095984" cy="944012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403648" y="2788836"/>
              <a:ext cx="2808312" cy="648072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时间效率差！</a:t>
              </a: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976" y="2492896"/>
              <a:ext cx="792088" cy="7920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44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EEC50-27EE-4DA7-9E51-05D80C0763A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243880"/>
            <a:ext cx="8355013" cy="7921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solidFill>
                  <a:srgbClr val="FFFF66"/>
                </a:solidFill>
              </a:rPr>
              <a:t>三元组表实现稀疏矩阵的转置运算：</a:t>
            </a:r>
            <a:endParaRPr lang="en-US" altLang="zh-CN" sz="2800" dirty="0" smtClean="0">
              <a:solidFill>
                <a:srgbClr val="FFFF66"/>
              </a:solidFill>
            </a:endParaRPr>
          </a:p>
          <a:p>
            <a:endParaRPr lang="zh-CN" altLang="en-US" sz="28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52009"/>
              </p:ext>
            </p:extLst>
          </p:nvPr>
        </p:nvGraphicFramePr>
        <p:xfrm>
          <a:off x="539552" y="741040"/>
          <a:ext cx="2929099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06"/>
                <a:gridCol w="667206"/>
                <a:gridCol w="667206"/>
                <a:gridCol w="92748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row</a:t>
                      </a:r>
                      <a:endParaRPr lang="zh-CN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col</a:t>
                      </a:r>
                      <a:endParaRPr lang="zh-CN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value</a:t>
                      </a:r>
                      <a:endParaRPr lang="zh-CN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15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2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2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4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6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4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4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8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5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9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085502"/>
              </p:ext>
            </p:extLst>
          </p:nvPr>
        </p:nvGraphicFramePr>
        <p:xfrm>
          <a:off x="395536" y="4581128"/>
          <a:ext cx="7704858" cy="2020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76"/>
                <a:gridCol w="950947"/>
                <a:gridCol w="950947"/>
                <a:gridCol w="950947"/>
                <a:gridCol w="950947"/>
                <a:gridCol w="950947"/>
                <a:gridCol w="950947"/>
              </a:tblGrid>
              <a:tr h="64807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6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 smtClean="0">
                          <a:solidFill>
                            <a:schemeClr val="bg1"/>
                          </a:solidFill>
                        </a:rPr>
                        <a:t>num</a:t>
                      </a: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[ ]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86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 smtClean="0">
                          <a:solidFill>
                            <a:schemeClr val="bg1"/>
                          </a:solidFill>
                        </a:rPr>
                        <a:t>positiong</a:t>
                      </a: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[]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3635896" y="1170402"/>
            <a:ext cx="5537298" cy="523220"/>
            <a:chOff x="3635896" y="1979258"/>
            <a:chExt cx="5537298" cy="523220"/>
          </a:xfrm>
        </p:grpSpPr>
        <p:sp>
          <p:nvSpPr>
            <p:cNvPr id="20" name="左箭头 19"/>
            <p:cNvSpPr/>
            <p:nvPr/>
          </p:nvSpPr>
          <p:spPr bwMode="auto">
            <a:xfrm>
              <a:off x="3635896" y="2060848"/>
              <a:ext cx="648072" cy="360040"/>
            </a:xfrm>
            <a:prstGeom prst="leftArrow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427984" y="1979258"/>
              <a:ext cx="474521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/>
                <a:t>执行：</a:t>
              </a:r>
              <a:r>
                <a:rPr lang="en-US" altLang="zh-CN" b="1" dirty="0" err="1" smtClean="0"/>
                <a:t>num</a:t>
              </a:r>
              <a:r>
                <a:rPr lang="en-US" altLang="zh-CN" b="1" dirty="0" smtClean="0"/>
                <a:t>[</a:t>
              </a:r>
              <a:r>
                <a:rPr lang="en-US" altLang="zh-CN" b="1" dirty="0" err="1" smtClean="0"/>
                <a:t>A.data</a:t>
              </a:r>
              <a:r>
                <a:rPr lang="en-US" altLang="zh-CN" b="1" dirty="0" smtClean="0"/>
                <a:t>[t].col]++; </a:t>
              </a:r>
              <a:endParaRPr lang="zh-CN" altLang="en-US" dirty="0"/>
            </a:p>
          </p:txBody>
        </p:sp>
      </p:grpSp>
      <p:sp>
        <p:nvSpPr>
          <p:cNvPr id="29" name="矩形 28"/>
          <p:cNvSpPr/>
          <p:nvPr/>
        </p:nvSpPr>
        <p:spPr bwMode="auto">
          <a:xfrm>
            <a:off x="2699792" y="5301208"/>
            <a:ext cx="5040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563888" y="5301208"/>
            <a:ext cx="5040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508104" y="5301208"/>
            <a:ext cx="5040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508104" y="5301208"/>
            <a:ext cx="5040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699792" y="5301208"/>
            <a:ext cx="5040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672957" y="5949280"/>
            <a:ext cx="5040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4684" y="4149080"/>
            <a:ext cx="7398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position</a:t>
            </a:r>
            <a:r>
              <a:rPr lang="zh-CN" altLang="en-US" b="1" dirty="0"/>
              <a:t>［</a:t>
            </a:r>
            <a:r>
              <a:rPr lang="en-US" altLang="zh-CN" b="1" dirty="0"/>
              <a:t>col</a:t>
            </a:r>
            <a:r>
              <a:rPr lang="zh-CN" altLang="en-US" b="1" dirty="0"/>
              <a:t>］</a:t>
            </a:r>
            <a:r>
              <a:rPr lang="en-US" altLang="zh-CN" b="1" dirty="0"/>
              <a:t>=position</a:t>
            </a:r>
            <a:r>
              <a:rPr lang="zh-CN" altLang="en-US" b="1" dirty="0"/>
              <a:t>［</a:t>
            </a:r>
            <a:r>
              <a:rPr lang="en-US" altLang="zh-CN" b="1" dirty="0"/>
              <a:t>col-1</a:t>
            </a:r>
            <a:r>
              <a:rPr lang="zh-CN" altLang="en-US" b="1" dirty="0"/>
              <a:t>］</a:t>
            </a:r>
            <a:r>
              <a:rPr lang="en-US" altLang="zh-CN" b="1" dirty="0"/>
              <a:t>+</a:t>
            </a:r>
            <a:r>
              <a:rPr lang="en-US" altLang="zh-CN" b="1" dirty="0" err="1"/>
              <a:t>num</a:t>
            </a:r>
            <a:r>
              <a:rPr lang="zh-CN" altLang="en-US" b="1" dirty="0"/>
              <a:t>［</a:t>
            </a:r>
            <a:r>
              <a:rPr lang="en-US" altLang="zh-CN" b="1" dirty="0"/>
              <a:t>col-1</a:t>
            </a:r>
            <a:r>
              <a:rPr lang="zh-CN" altLang="en-US" b="1" dirty="0"/>
              <a:t>］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 bwMode="auto">
          <a:xfrm>
            <a:off x="4572000" y="5949280"/>
            <a:ext cx="5040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5508104" y="5949280"/>
            <a:ext cx="5040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444208" y="5949280"/>
            <a:ext cx="5040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380312" y="5949280"/>
            <a:ext cx="5040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42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3.70807E-6 L 0.00434 0.0837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0.07888 L 0.00434 0.141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0.1418 L 0.00434 0.2151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0.22045 L 0.00434 0.2886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4" grpId="0" animBg="1"/>
      <p:bldP spid="35" grpId="0" animBg="1"/>
      <p:bldP spid="37" grpId="0" animBg="1"/>
      <p:bldP spid="39" grpId="0" animBg="1"/>
      <p:bldP spid="32" grpId="0"/>
      <p:bldP spid="42" grpId="0" animBg="1"/>
      <p:bldP spid="43" grpId="0" animBg="1"/>
      <p:bldP spid="44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EEC50-27EE-4DA7-9E51-05D80C0763A6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243880"/>
            <a:ext cx="8355013" cy="7921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solidFill>
                  <a:srgbClr val="FFFF66"/>
                </a:solidFill>
              </a:rPr>
              <a:t>三元组表实现稀疏矩阵的转置运算：</a:t>
            </a:r>
            <a:endParaRPr lang="en-US" altLang="zh-CN" sz="2800" dirty="0" smtClean="0">
              <a:solidFill>
                <a:srgbClr val="FFFF66"/>
              </a:solidFill>
            </a:endParaRPr>
          </a:p>
          <a:p>
            <a:endParaRPr lang="zh-CN" altLang="en-US" sz="28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05389"/>
              </p:ext>
            </p:extLst>
          </p:nvPr>
        </p:nvGraphicFramePr>
        <p:xfrm>
          <a:off x="539552" y="741040"/>
          <a:ext cx="2929099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06"/>
                <a:gridCol w="667206"/>
                <a:gridCol w="667206"/>
                <a:gridCol w="92748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row</a:t>
                      </a:r>
                      <a:endParaRPr lang="zh-CN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col</a:t>
                      </a:r>
                      <a:endParaRPr lang="zh-CN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value</a:t>
                      </a:r>
                      <a:endParaRPr lang="zh-CN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15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2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2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4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6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4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4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8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5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9</a:t>
                      </a:r>
                      <a:endParaRPr lang="zh-CN" altLang="en-US" sz="2800" b="1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764818"/>
              </p:ext>
            </p:extLst>
          </p:nvPr>
        </p:nvGraphicFramePr>
        <p:xfrm>
          <a:off x="395536" y="4581128"/>
          <a:ext cx="7704858" cy="2020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76"/>
                <a:gridCol w="950947"/>
                <a:gridCol w="950947"/>
                <a:gridCol w="950947"/>
                <a:gridCol w="950947"/>
                <a:gridCol w="950947"/>
                <a:gridCol w="950947"/>
              </a:tblGrid>
              <a:tr h="64807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6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 smtClean="0">
                          <a:solidFill>
                            <a:schemeClr val="bg1"/>
                          </a:solidFill>
                        </a:rPr>
                        <a:t>num</a:t>
                      </a: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[ ]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86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 smtClean="0">
                          <a:solidFill>
                            <a:schemeClr val="bg1"/>
                          </a:solidFill>
                        </a:rPr>
                        <a:t>positiong</a:t>
                      </a: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[]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3635896" y="1170402"/>
            <a:ext cx="976819" cy="523220"/>
            <a:chOff x="3635896" y="1979258"/>
            <a:chExt cx="976819" cy="523220"/>
          </a:xfrm>
        </p:grpSpPr>
        <p:sp>
          <p:nvSpPr>
            <p:cNvPr id="20" name="左箭头 19"/>
            <p:cNvSpPr/>
            <p:nvPr/>
          </p:nvSpPr>
          <p:spPr bwMode="auto">
            <a:xfrm>
              <a:off x="3635896" y="2060848"/>
              <a:ext cx="648072" cy="360040"/>
            </a:xfrm>
            <a:prstGeom prst="leftArrow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427984" y="1979258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29" name="矩形 28"/>
          <p:cNvSpPr/>
          <p:nvPr/>
        </p:nvSpPr>
        <p:spPr bwMode="auto">
          <a:xfrm>
            <a:off x="2699792" y="5301208"/>
            <a:ext cx="5040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563888" y="5301208"/>
            <a:ext cx="5040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508104" y="5301208"/>
            <a:ext cx="5040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508104" y="5301208"/>
            <a:ext cx="5040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699792" y="5301208"/>
            <a:ext cx="5040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672957" y="5949280"/>
            <a:ext cx="5040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572000" y="5949280"/>
            <a:ext cx="5040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5508104" y="5949280"/>
            <a:ext cx="5040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444208" y="5949280"/>
            <a:ext cx="5040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380312" y="5949280"/>
            <a:ext cx="5040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573799"/>
              </p:ext>
            </p:extLst>
          </p:nvPr>
        </p:nvGraphicFramePr>
        <p:xfrm>
          <a:off x="5364088" y="764704"/>
          <a:ext cx="3024337" cy="3082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00"/>
                <a:gridCol w="688900"/>
                <a:gridCol w="688900"/>
                <a:gridCol w="957637"/>
              </a:tblGrid>
              <a:tr h="49205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row</a:t>
                      </a:r>
                      <a:endParaRPr lang="zh-CN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col</a:t>
                      </a:r>
                      <a:endParaRPr lang="zh-CN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value</a:t>
                      </a:r>
                      <a:endParaRPr lang="zh-CN" alt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98755"/>
              </p:ext>
            </p:extLst>
          </p:nvPr>
        </p:nvGraphicFramePr>
        <p:xfrm>
          <a:off x="6052987" y="1273350"/>
          <a:ext cx="23354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00"/>
                <a:gridCol w="688900"/>
                <a:gridCol w="957637"/>
              </a:tblGrid>
              <a:tr h="492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565776"/>
              </p:ext>
            </p:extLst>
          </p:nvPr>
        </p:nvGraphicFramePr>
        <p:xfrm>
          <a:off x="6052987" y="2315171"/>
          <a:ext cx="23354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00"/>
                <a:gridCol w="688900"/>
                <a:gridCol w="957637"/>
              </a:tblGrid>
              <a:tr h="492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90938"/>
              </p:ext>
            </p:extLst>
          </p:nvPr>
        </p:nvGraphicFramePr>
        <p:xfrm>
          <a:off x="6052987" y="2836081"/>
          <a:ext cx="23354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00"/>
                <a:gridCol w="688900"/>
                <a:gridCol w="957637"/>
              </a:tblGrid>
              <a:tr h="492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78333"/>
              </p:ext>
            </p:extLst>
          </p:nvPr>
        </p:nvGraphicFramePr>
        <p:xfrm>
          <a:off x="6052987" y="3356992"/>
          <a:ext cx="23354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00"/>
                <a:gridCol w="688900"/>
                <a:gridCol w="957637"/>
              </a:tblGrid>
              <a:tr h="492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04052"/>
              </p:ext>
            </p:extLst>
          </p:nvPr>
        </p:nvGraphicFramePr>
        <p:xfrm>
          <a:off x="6052987" y="1794260"/>
          <a:ext cx="23354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00"/>
                <a:gridCol w="688900"/>
                <a:gridCol w="957637"/>
              </a:tblGrid>
              <a:tr h="492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6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3.70807E-6 L 0.00434 0.0837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0.07888 L 0.00434 0.141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0.1418 L 0.00434 0.2151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0.22045 L 0.00434 0.2886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79512" y="404664"/>
            <a:ext cx="9405075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smtClean="0"/>
              <a:t>void </a:t>
            </a:r>
            <a:r>
              <a:rPr lang="en-US" altLang="zh-CN" b="1" dirty="0" err="1" smtClean="0"/>
              <a:t>FastTransposeTSMatrix</a:t>
            </a:r>
            <a:r>
              <a:rPr lang="en-US" altLang="zh-CN" b="1" dirty="0" smtClean="0"/>
              <a:t> </a:t>
            </a:r>
            <a:r>
              <a:rPr lang="en-US" altLang="zh-CN" b="1" dirty="0"/>
              <a:t>(</a:t>
            </a:r>
            <a:r>
              <a:rPr lang="en-US" altLang="zh-CN" b="1" dirty="0" err="1"/>
              <a:t>TSMatrix</a:t>
            </a:r>
            <a:r>
              <a:rPr lang="en-US" altLang="zh-CN" b="1" dirty="0"/>
              <a:t>  A,   </a:t>
            </a:r>
            <a:r>
              <a:rPr lang="en-US" altLang="zh-CN" b="1" dirty="0" err="1"/>
              <a:t>TSMatrix</a:t>
            </a:r>
            <a:r>
              <a:rPr lang="en-US" altLang="zh-CN" b="1" dirty="0"/>
              <a:t> * B</a:t>
            </a:r>
            <a:r>
              <a:rPr lang="en-US" altLang="zh-CN" b="1" dirty="0" smtClean="0"/>
              <a:t>)</a:t>
            </a:r>
            <a:endParaRPr lang="en-US" altLang="zh-CN" b="1" dirty="0"/>
          </a:p>
          <a:p>
            <a:r>
              <a:rPr lang="en-US" altLang="zh-CN" b="1" dirty="0"/>
              <a:t>{ </a:t>
            </a:r>
            <a:r>
              <a:rPr lang="en-US" altLang="zh-CN" b="1" dirty="0" smtClean="0"/>
              <a:t>/*</a:t>
            </a:r>
            <a:r>
              <a:rPr lang="zh-CN" altLang="en-US" b="1" dirty="0" smtClean="0"/>
              <a:t>将</a:t>
            </a:r>
            <a:r>
              <a:rPr lang="zh-CN" altLang="en-US" b="1" dirty="0"/>
              <a:t>矩阵</a:t>
            </a:r>
            <a:r>
              <a:rPr lang="en-US" altLang="zh-CN" b="1" dirty="0"/>
              <a:t>A</a:t>
            </a:r>
            <a:r>
              <a:rPr lang="zh-CN" altLang="en-US" b="1" dirty="0"/>
              <a:t>转置为</a:t>
            </a:r>
            <a:r>
              <a:rPr lang="en-US" altLang="zh-CN" b="1" dirty="0"/>
              <a:t>B</a:t>
            </a:r>
            <a:r>
              <a:rPr lang="zh-CN" altLang="en-US" b="1" dirty="0"/>
              <a:t>所指的矩阵*</a:t>
            </a:r>
            <a:r>
              <a:rPr lang="en-US" altLang="zh-CN" b="1" dirty="0" smtClean="0"/>
              <a:t>/</a:t>
            </a:r>
            <a:endParaRPr lang="en-US" altLang="zh-CN" b="1" dirty="0"/>
          </a:p>
          <a:p>
            <a:r>
              <a:rPr lang="en-US" altLang="zh-CN" b="1" dirty="0" smtClean="0"/>
              <a:t>   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col,  t,  p</a:t>
            </a:r>
            <a:r>
              <a:rPr lang="zh-CN" altLang="en-US" b="1" dirty="0"/>
              <a:t>， </a:t>
            </a:r>
            <a:r>
              <a:rPr lang="en-US" altLang="zh-CN" b="1" dirty="0"/>
              <a:t>q; </a:t>
            </a:r>
          </a:p>
          <a:p>
            <a:r>
              <a:rPr lang="en-US" altLang="zh-CN" b="1" dirty="0" smtClean="0"/>
              <a:t>   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num</a:t>
            </a:r>
            <a:r>
              <a:rPr lang="zh-CN" altLang="en-US" b="1" dirty="0"/>
              <a:t>［</a:t>
            </a:r>
            <a:r>
              <a:rPr lang="en-US" altLang="zh-CN" b="1" dirty="0"/>
              <a:t>MAXSIZE</a:t>
            </a:r>
            <a:r>
              <a:rPr lang="zh-CN" altLang="en-US" b="1" dirty="0"/>
              <a:t>］</a:t>
            </a:r>
            <a:r>
              <a:rPr lang="en-US" altLang="zh-CN" b="1" dirty="0"/>
              <a:t>,  position</a:t>
            </a:r>
            <a:r>
              <a:rPr lang="zh-CN" altLang="en-US" b="1" dirty="0"/>
              <a:t>［</a:t>
            </a:r>
            <a:r>
              <a:rPr lang="en-US" altLang="zh-CN" b="1" dirty="0"/>
              <a:t>MAXSIZE</a:t>
            </a:r>
            <a:r>
              <a:rPr lang="zh-CN" altLang="en-US" b="1" dirty="0"/>
              <a:t>］</a:t>
            </a:r>
            <a:r>
              <a:rPr lang="en-US" altLang="zh-CN" b="1" dirty="0"/>
              <a:t>; </a:t>
            </a:r>
          </a:p>
          <a:p>
            <a:r>
              <a:rPr lang="en-US" altLang="zh-CN" b="1" dirty="0" smtClean="0"/>
              <a:t>     B-</a:t>
            </a:r>
            <a:r>
              <a:rPr lang="en-US" altLang="zh-CN" b="1" dirty="0"/>
              <a:t>&gt;</a:t>
            </a:r>
            <a:r>
              <a:rPr lang="en-US" altLang="zh-CN" b="1" dirty="0" err="1"/>
              <a:t>len</a:t>
            </a:r>
            <a:r>
              <a:rPr lang="en-US" altLang="zh-CN" b="1" dirty="0"/>
              <a:t>=</a:t>
            </a:r>
            <a:r>
              <a:rPr lang="en-US" altLang="zh-CN" b="1" dirty="0" err="1"/>
              <a:t>A.len</a:t>
            </a:r>
            <a:r>
              <a:rPr lang="en-US" altLang="zh-CN" b="1" dirty="0"/>
              <a:t>;  B-&gt;n=</a:t>
            </a:r>
            <a:r>
              <a:rPr lang="en-US" altLang="zh-CN" b="1" dirty="0" err="1"/>
              <a:t>A.m</a:t>
            </a:r>
            <a:r>
              <a:rPr lang="en-US" altLang="zh-CN" b="1" dirty="0"/>
              <a:t>;  B-&gt;m=</a:t>
            </a:r>
            <a:r>
              <a:rPr lang="en-US" altLang="zh-CN" b="1" dirty="0" err="1"/>
              <a:t>A.n</a:t>
            </a:r>
            <a:r>
              <a:rPr lang="en-US" altLang="zh-CN" b="1" dirty="0"/>
              <a:t>; </a:t>
            </a:r>
          </a:p>
          <a:p>
            <a:r>
              <a:rPr lang="en-US" altLang="zh-CN" b="1" dirty="0" smtClean="0"/>
              <a:t>     if(B-</a:t>
            </a:r>
            <a:r>
              <a:rPr lang="en-US" altLang="zh-CN" b="1" dirty="0"/>
              <a:t>&gt;</a:t>
            </a:r>
            <a:r>
              <a:rPr lang="en-US" altLang="zh-CN" b="1" dirty="0" err="1" smtClean="0"/>
              <a:t>len</a:t>
            </a:r>
            <a:r>
              <a:rPr lang="en-US" altLang="zh-CN" b="1" dirty="0" smtClean="0"/>
              <a:t>==0)  </a:t>
            </a:r>
            <a:r>
              <a:rPr lang="en-US" altLang="zh-CN" b="1" dirty="0" err="1" smtClean="0"/>
              <a:t>retrun</a:t>
            </a:r>
            <a:r>
              <a:rPr lang="en-US" altLang="zh-CN" b="1" dirty="0" smtClean="0"/>
              <a:t>;</a:t>
            </a:r>
            <a:endParaRPr lang="en-US" altLang="zh-CN" b="1" dirty="0"/>
          </a:p>
          <a:p>
            <a:r>
              <a:rPr lang="en-US" altLang="zh-CN" b="1" dirty="0" smtClean="0"/>
              <a:t>    for(col=1; col&lt;=</a:t>
            </a:r>
            <a:r>
              <a:rPr lang="en-US" altLang="zh-CN" b="1" dirty="0" err="1" smtClean="0"/>
              <a:t>A.n</a:t>
            </a:r>
            <a:r>
              <a:rPr lang="en-US" altLang="zh-CN" b="1" dirty="0" smtClean="0"/>
              <a:t>; col++) //</a:t>
            </a:r>
            <a:r>
              <a:rPr lang="zh-CN" altLang="en-US" b="1" dirty="0" smtClean="0"/>
              <a:t>初始化数组</a:t>
            </a:r>
            <a:endParaRPr lang="en-US" altLang="zh-CN" b="1" dirty="0" smtClean="0"/>
          </a:p>
          <a:p>
            <a:r>
              <a:rPr lang="en-US" altLang="zh-CN" b="1" dirty="0" smtClean="0"/>
              <a:t>            </a:t>
            </a:r>
            <a:r>
              <a:rPr lang="en-US" altLang="zh-CN" b="1" dirty="0" err="1" smtClean="0"/>
              <a:t>num</a:t>
            </a:r>
            <a:r>
              <a:rPr lang="zh-CN" altLang="en-US" b="1" dirty="0" smtClean="0"/>
              <a:t>［</a:t>
            </a:r>
            <a:r>
              <a:rPr lang="en-US" altLang="zh-CN" b="1" dirty="0" smtClean="0"/>
              <a:t>col</a:t>
            </a:r>
            <a:r>
              <a:rPr lang="zh-CN" altLang="en-US" b="1" dirty="0" smtClean="0"/>
              <a:t>］</a:t>
            </a:r>
            <a:r>
              <a:rPr lang="en-US" altLang="zh-CN" b="1" dirty="0" smtClean="0"/>
              <a:t>=0;   </a:t>
            </a:r>
          </a:p>
          <a:p>
            <a:r>
              <a:rPr lang="en-US" altLang="zh-CN" b="1" dirty="0" smtClean="0"/>
              <a:t>     for(t=1; t&lt;=</a:t>
            </a:r>
            <a:r>
              <a:rPr lang="en-US" altLang="zh-CN" b="1" dirty="0" err="1" smtClean="0"/>
              <a:t>A.len</a:t>
            </a:r>
            <a:r>
              <a:rPr lang="en-US" altLang="zh-CN" b="1" dirty="0" smtClean="0"/>
              <a:t>; t++) /*</a:t>
            </a:r>
            <a:r>
              <a:rPr lang="zh-CN" altLang="en-US" b="1" dirty="0" smtClean="0"/>
              <a:t>计算每一列的非零元素个数*</a:t>
            </a:r>
            <a:r>
              <a:rPr lang="en-US" altLang="zh-CN" b="1" dirty="0" smtClean="0"/>
              <a:t>/</a:t>
            </a:r>
          </a:p>
          <a:p>
            <a:r>
              <a:rPr lang="en-US" altLang="zh-CN" b="1" dirty="0" smtClean="0"/>
              <a:t>            </a:t>
            </a:r>
            <a:r>
              <a:rPr lang="en-US" altLang="zh-CN" b="1" dirty="0" err="1" smtClean="0"/>
              <a:t>num</a:t>
            </a:r>
            <a:r>
              <a:rPr lang="zh-CN" altLang="en-US" b="1" dirty="0" smtClean="0"/>
              <a:t>［</a:t>
            </a:r>
            <a:r>
              <a:rPr lang="en-US" altLang="zh-CN" b="1" dirty="0" err="1" smtClean="0"/>
              <a:t>A.data</a:t>
            </a:r>
            <a:r>
              <a:rPr lang="zh-CN" altLang="en-US" b="1" dirty="0" smtClean="0"/>
              <a:t>［</a:t>
            </a:r>
            <a:r>
              <a:rPr lang="en-US" altLang="zh-CN" b="1" dirty="0" smtClean="0"/>
              <a:t>t</a:t>
            </a:r>
            <a:r>
              <a:rPr lang="zh-CN" altLang="en-US" b="1" dirty="0" smtClean="0"/>
              <a:t>］</a:t>
            </a:r>
            <a:r>
              <a:rPr lang="en-US" altLang="zh-CN" b="1" dirty="0" smtClean="0"/>
              <a:t>.col</a:t>
            </a:r>
            <a:r>
              <a:rPr lang="zh-CN" altLang="en-US" b="1" dirty="0" smtClean="0"/>
              <a:t>］</a:t>
            </a:r>
            <a:r>
              <a:rPr lang="en-US" altLang="zh-CN" b="1" dirty="0" smtClean="0"/>
              <a:t>++; </a:t>
            </a:r>
          </a:p>
          <a:p>
            <a:r>
              <a:rPr lang="en-US" altLang="zh-CN" b="1" dirty="0" smtClean="0"/>
              <a:t>     position</a:t>
            </a:r>
            <a:r>
              <a:rPr lang="zh-CN" altLang="en-US" b="1" dirty="0" smtClean="0"/>
              <a:t>［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］</a:t>
            </a:r>
            <a:r>
              <a:rPr lang="en-US" altLang="zh-CN" b="1" dirty="0" smtClean="0"/>
              <a:t>=1; </a:t>
            </a:r>
          </a:p>
          <a:p>
            <a:r>
              <a:rPr lang="en-US" altLang="zh-CN" b="1" dirty="0" smtClean="0"/>
              <a:t>    for(col=2; col&lt;</a:t>
            </a:r>
            <a:r>
              <a:rPr lang="en-US" altLang="zh-CN" b="1" dirty="0" err="1" smtClean="0"/>
              <a:t>A.n</a:t>
            </a:r>
            <a:r>
              <a:rPr lang="en-US" altLang="zh-CN" b="1" dirty="0" smtClean="0"/>
              <a:t>; col++)    //</a:t>
            </a:r>
            <a:r>
              <a:rPr lang="zh-CN" altLang="en-US" b="1" dirty="0" smtClean="0"/>
              <a:t>计算开始存储位置</a:t>
            </a:r>
            <a:endParaRPr lang="en-US" altLang="zh-CN" b="1" dirty="0" smtClean="0"/>
          </a:p>
          <a:p>
            <a:r>
              <a:rPr lang="en-US" altLang="zh-CN" b="1" dirty="0" smtClean="0"/>
              <a:t>         position</a:t>
            </a:r>
            <a:r>
              <a:rPr lang="zh-CN" altLang="en-US" b="1" dirty="0" smtClean="0"/>
              <a:t>［</a:t>
            </a:r>
            <a:r>
              <a:rPr lang="en-US" altLang="zh-CN" b="1" dirty="0" smtClean="0"/>
              <a:t>col</a:t>
            </a:r>
            <a:r>
              <a:rPr lang="zh-CN" altLang="en-US" b="1" dirty="0" smtClean="0"/>
              <a:t>］</a:t>
            </a:r>
            <a:r>
              <a:rPr lang="en-US" altLang="zh-CN" b="1" dirty="0" smtClean="0"/>
              <a:t>=position</a:t>
            </a:r>
            <a:r>
              <a:rPr lang="zh-CN" altLang="en-US" b="1" dirty="0" smtClean="0"/>
              <a:t>［</a:t>
            </a:r>
            <a:r>
              <a:rPr lang="en-US" altLang="zh-CN" b="1" dirty="0" smtClean="0"/>
              <a:t>col-1</a:t>
            </a:r>
            <a:r>
              <a:rPr lang="zh-CN" altLang="en-US" b="1" dirty="0" smtClean="0"/>
              <a:t>］</a:t>
            </a:r>
            <a:r>
              <a:rPr lang="en-US" altLang="zh-CN" b="1" dirty="0" smtClean="0"/>
              <a:t>+</a:t>
            </a:r>
            <a:r>
              <a:rPr lang="en-US" altLang="zh-CN" b="1" dirty="0" err="1" smtClean="0"/>
              <a:t>num</a:t>
            </a:r>
            <a:r>
              <a:rPr lang="zh-CN" altLang="en-US" b="1" dirty="0" smtClean="0"/>
              <a:t>［</a:t>
            </a:r>
            <a:r>
              <a:rPr lang="en-US" altLang="zh-CN" b="1" dirty="0" smtClean="0"/>
              <a:t>col-1</a:t>
            </a:r>
            <a:r>
              <a:rPr lang="zh-CN" altLang="en-US" b="1" dirty="0" smtClean="0"/>
              <a:t>］</a:t>
            </a:r>
            <a:r>
              <a:rPr lang="en-US" altLang="zh-CN" b="1" dirty="0" smtClean="0"/>
              <a:t>;       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96919490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9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9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9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9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CDC6-757F-4117-B603-52BBF0FDBD95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815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内容提要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6975"/>
            <a:ext cx="8534400" cy="5400675"/>
          </a:xfrm>
        </p:spPr>
        <p:txBody>
          <a:bodyPr/>
          <a:lstStyle/>
          <a:p>
            <a:r>
              <a:rPr lang="zh-CN" altLang="en-US" dirty="0"/>
              <a:t>数组的基本概念</a:t>
            </a:r>
          </a:p>
          <a:p>
            <a:r>
              <a:rPr lang="zh-CN" altLang="en-US" dirty="0"/>
              <a:t>动态数组类</a:t>
            </a:r>
          </a:p>
          <a:p>
            <a:r>
              <a:rPr lang="zh-CN" altLang="en-US" dirty="0"/>
              <a:t>特殊矩阵</a:t>
            </a:r>
          </a:p>
          <a:p>
            <a:r>
              <a:rPr lang="zh-CN" altLang="en-US" dirty="0"/>
              <a:t>稀疏矩阵</a:t>
            </a:r>
          </a:p>
          <a:p>
            <a:r>
              <a:rPr lang="zh-CN" altLang="en-US" dirty="0"/>
              <a:t>广义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04800" y="700088"/>
            <a:ext cx="822693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smtClean="0"/>
              <a:t>for(p=1</a:t>
            </a:r>
            <a:r>
              <a:rPr lang="en-US" altLang="zh-CN" b="1" dirty="0"/>
              <a:t>; p&lt;</a:t>
            </a:r>
            <a:r>
              <a:rPr lang="en-US" altLang="zh-CN" b="1" dirty="0" err="1"/>
              <a:t>A.len.p</a:t>
            </a:r>
            <a:r>
              <a:rPr lang="en-US" altLang="zh-CN" b="1" dirty="0"/>
              <a:t>++) </a:t>
            </a:r>
          </a:p>
          <a:p>
            <a:r>
              <a:rPr lang="en-US" altLang="zh-CN" b="1" dirty="0"/>
              <a:t>       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col=</a:t>
            </a:r>
            <a:r>
              <a:rPr lang="en-US" altLang="zh-CN" b="1" dirty="0" err="1" smtClean="0"/>
              <a:t>A.data</a:t>
            </a:r>
            <a:r>
              <a:rPr lang="zh-CN" altLang="en-US" b="1" dirty="0"/>
              <a:t>［</a:t>
            </a:r>
            <a:r>
              <a:rPr lang="en-US" altLang="zh-CN" b="1" dirty="0"/>
              <a:t>p</a:t>
            </a:r>
            <a:r>
              <a:rPr lang="zh-CN" altLang="en-US" b="1" dirty="0"/>
              <a:t>］</a:t>
            </a:r>
            <a:r>
              <a:rPr lang="en-US" altLang="zh-CN" b="1" dirty="0"/>
              <a:t>.col;   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q=position</a:t>
            </a:r>
            <a:r>
              <a:rPr lang="zh-CN" altLang="en-US" b="1" dirty="0"/>
              <a:t>［</a:t>
            </a:r>
            <a:r>
              <a:rPr lang="en-US" altLang="zh-CN" b="1" dirty="0"/>
              <a:t>col</a:t>
            </a:r>
            <a:r>
              <a:rPr lang="zh-CN" altLang="en-US" b="1" dirty="0"/>
              <a:t>］</a:t>
            </a:r>
            <a:r>
              <a:rPr lang="en-US" altLang="zh-CN" b="1" dirty="0"/>
              <a:t>; </a:t>
            </a:r>
            <a:r>
              <a:rPr lang="en-US" altLang="zh-CN" b="1" dirty="0" smtClean="0"/>
              <a:t>  //col</a:t>
            </a:r>
            <a:r>
              <a:rPr lang="zh-CN" altLang="en-US" b="1" dirty="0" smtClean="0"/>
              <a:t>列的当前的存储位置</a:t>
            </a:r>
            <a:endParaRPr lang="en-US" altLang="zh-CN" b="1" dirty="0"/>
          </a:p>
          <a:p>
            <a:r>
              <a:rPr lang="en-US" altLang="zh-CN" b="1" dirty="0"/>
              <a:t>            B-&gt;data</a:t>
            </a:r>
            <a:r>
              <a:rPr lang="zh-CN" altLang="en-US" b="1" dirty="0"/>
              <a:t>［</a:t>
            </a:r>
            <a:r>
              <a:rPr lang="en-US" altLang="zh-CN" b="1" dirty="0"/>
              <a:t>q</a:t>
            </a:r>
            <a:r>
              <a:rPr lang="zh-CN" altLang="en-US" b="1" dirty="0"/>
              <a:t>］</a:t>
            </a:r>
            <a:r>
              <a:rPr lang="en-US" altLang="zh-CN" b="1" dirty="0"/>
              <a:t>.row=</a:t>
            </a:r>
            <a:r>
              <a:rPr lang="en-US" altLang="zh-CN" b="1" dirty="0" err="1"/>
              <a:t>A.data</a:t>
            </a:r>
            <a:r>
              <a:rPr lang="zh-CN" altLang="en-US" b="1" dirty="0"/>
              <a:t>［</a:t>
            </a:r>
            <a:r>
              <a:rPr lang="en-US" altLang="zh-CN" b="1" dirty="0"/>
              <a:t>p</a:t>
            </a:r>
            <a:r>
              <a:rPr lang="zh-CN" altLang="en-US" b="1" dirty="0"/>
              <a:t>］</a:t>
            </a:r>
            <a:r>
              <a:rPr lang="en-US" altLang="zh-CN" b="1" dirty="0"/>
              <a:t>.col; </a:t>
            </a:r>
            <a:r>
              <a:rPr lang="en-US" altLang="zh-CN" b="1" dirty="0" smtClean="0"/>
              <a:t>  </a:t>
            </a:r>
            <a:endParaRPr lang="en-US" altLang="zh-CN" b="1" dirty="0"/>
          </a:p>
          <a:p>
            <a:r>
              <a:rPr lang="en-US" altLang="zh-CN" b="1" dirty="0"/>
              <a:t>            B-&gt;data</a:t>
            </a:r>
            <a:r>
              <a:rPr lang="zh-CN" altLang="en-US" b="1" dirty="0"/>
              <a:t>［</a:t>
            </a:r>
            <a:r>
              <a:rPr lang="en-US" altLang="zh-CN" b="1" dirty="0"/>
              <a:t>q</a:t>
            </a:r>
            <a:r>
              <a:rPr lang="zh-CN" altLang="en-US" b="1" dirty="0"/>
              <a:t>］</a:t>
            </a:r>
            <a:r>
              <a:rPr lang="en-US" altLang="zh-CN" b="1" dirty="0"/>
              <a:t>.col=</a:t>
            </a:r>
            <a:r>
              <a:rPr lang="en-US" altLang="zh-CN" b="1" dirty="0" err="1"/>
              <a:t>A.data</a:t>
            </a:r>
            <a:r>
              <a:rPr lang="zh-CN" altLang="en-US" b="1" dirty="0"/>
              <a:t>［</a:t>
            </a:r>
            <a:r>
              <a:rPr lang="en-US" altLang="zh-CN" b="1" dirty="0"/>
              <a:t>p</a:t>
            </a:r>
            <a:r>
              <a:rPr lang="zh-CN" altLang="en-US" b="1" dirty="0"/>
              <a:t>］</a:t>
            </a:r>
            <a:r>
              <a:rPr lang="en-US" altLang="zh-CN" b="1" dirty="0"/>
              <a:t>.row; </a:t>
            </a:r>
            <a:r>
              <a:rPr lang="en-US" altLang="zh-CN" b="1" dirty="0" smtClean="0"/>
              <a:t>  </a:t>
            </a:r>
            <a:endParaRPr lang="en-US" altLang="zh-CN" b="1" dirty="0"/>
          </a:p>
          <a:p>
            <a:r>
              <a:rPr lang="en-US" altLang="zh-CN" b="1" dirty="0"/>
              <a:t>            B-&gt;data</a:t>
            </a:r>
            <a:r>
              <a:rPr lang="zh-CN" altLang="en-US" b="1" dirty="0"/>
              <a:t>［</a:t>
            </a:r>
            <a:r>
              <a:rPr lang="en-US" altLang="zh-CN" b="1" dirty="0"/>
              <a:t>q</a:t>
            </a:r>
            <a:r>
              <a:rPr lang="zh-CN" altLang="en-US" b="1" dirty="0"/>
              <a:t>］</a:t>
            </a:r>
            <a:r>
              <a:rPr lang="en-US" altLang="zh-CN" b="1" dirty="0"/>
              <a:t>.e=</a:t>
            </a:r>
            <a:r>
              <a:rPr lang="en-US" altLang="zh-CN" b="1" dirty="0" err="1"/>
              <a:t>A.data</a:t>
            </a:r>
            <a:r>
              <a:rPr lang="zh-CN" altLang="en-US" b="1" dirty="0"/>
              <a:t>［</a:t>
            </a:r>
            <a:r>
              <a:rPr lang="en-US" altLang="zh-CN" b="1" dirty="0"/>
              <a:t>p</a:t>
            </a:r>
            <a:r>
              <a:rPr lang="zh-CN" altLang="en-US" b="1" dirty="0"/>
              <a:t>］</a:t>
            </a:r>
            <a:r>
              <a:rPr lang="en-US" altLang="zh-CN" b="1" dirty="0"/>
              <a:t>.</a:t>
            </a:r>
            <a:r>
              <a:rPr lang="en-US" altLang="zh-CN" b="1" dirty="0" smtClean="0"/>
              <a:t>e</a:t>
            </a:r>
            <a:r>
              <a:rPr lang="zh-CN" altLang="en-US" b="1" dirty="0" smtClean="0"/>
              <a:t>；</a:t>
            </a:r>
            <a:r>
              <a:rPr lang="en-US" altLang="zh-CN" b="1" dirty="0" smtClean="0"/>
              <a:t> </a:t>
            </a:r>
            <a:endParaRPr lang="en-US" altLang="zh-CN" b="1" dirty="0"/>
          </a:p>
          <a:p>
            <a:r>
              <a:rPr lang="en-US" altLang="zh-CN" b="1" dirty="0" smtClean="0"/>
              <a:t>           //</a:t>
            </a:r>
            <a:r>
              <a:rPr lang="zh-CN" altLang="en-US" b="1" dirty="0" smtClean="0"/>
              <a:t>计算</a:t>
            </a:r>
            <a:r>
              <a:rPr lang="en-US" altLang="zh-CN" b="1" dirty="0" smtClean="0"/>
              <a:t>col</a:t>
            </a:r>
            <a:r>
              <a:rPr lang="zh-CN" altLang="en-US" b="1" dirty="0" smtClean="0"/>
              <a:t>列的下一个元素的存储位置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position</a:t>
            </a:r>
            <a:r>
              <a:rPr lang="zh-CN" altLang="en-US" b="1" dirty="0" smtClean="0"/>
              <a:t>［</a:t>
            </a:r>
            <a:r>
              <a:rPr lang="en-US" altLang="zh-CN" b="1" dirty="0" smtClean="0"/>
              <a:t>col</a:t>
            </a:r>
            <a:r>
              <a:rPr lang="zh-CN" altLang="en-US" b="1" dirty="0" smtClean="0"/>
              <a:t>］</a:t>
            </a:r>
            <a:r>
              <a:rPr lang="en-US" altLang="zh-CN" b="1" dirty="0" smtClean="0"/>
              <a:t>++;  </a:t>
            </a:r>
          </a:p>
          <a:p>
            <a:endParaRPr lang="en-US" altLang="zh-CN" b="1" dirty="0"/>
          </a:p>
          <a:p>
            <a:r>
              <a:rPr lang="en-US" altLang="zh-CN" b="1" dirty="0"/>
              <a:t>       </a:t>
            </a:r>
            <a:r>
              <a:rPr lang="en-US" altLang="zh-CN" b="1" dirty="0" smtClean="0"/>
              <a:t>}</a:t>
            </a:r>
          </a:p>
          <a:p>
            <a:r>
              <a:rPr lang="en-US" altLang="zh-CN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428263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CB931-A3C7-4333-9D8C-42A00E1DA311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355013" cy="2376488"/>
          </a:xfrm>
        </p:spPr>
        <p:txBody>
          <a:bodyPr/>
          <a:lstStyle/>
          <a:p>
            <a:r>
              <a:rPr lang="zh-CN" altLang="en-US">
                <a:solidFill>
                  <a:srgbClr val="FFFF66"/>
                </a:solidFill>
              </a:rPr>
              <a:t>稀疏矩阵压缩单链式存储方法</a:t>
            </a:r>
          </a:p>
        </p:txBody>
      </p:sp>
      <p:sp>
        <p:nvSpPr>
          <p:cNvPr id="840707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5.3 </a:t>
            </a:r>
            <a:r>
              <a:rPr lang="zh-CN" altLang="en-US" sz="3600" dirty="0"/>
              <a:t>特殊矩阵的压缩存储 </a:t>
            </a:r>
          </a:p>
        </p:txBody>
      </p:sp>
      <p:graphicFrame>
        <p:nvGraphicFramePr>
          <p:cNvPr id="840782" name="Group 78"/>
          <p:cNvGraphicFramePr>
            <a:graphicFrameLocks noGrp="1"/>
          </p:cNvGraphicFramePr>
          <p:nvPr/>
        </p:nvGraphicFramePr>
        <p:xfrm>
          <a:off x="3492500" y="1773238"/>
          <a:ext cx="3175000" cy="518160"/>
        </p:xfrm>
        <a:graphic>
          <a:graphicData uri="http://schemas.openxmlformats.org/drawingml/2006/table">
            <a:tbl>
              <a:tblPr/>
              <a:tblGrid>
                <a:gridCol w="898525"/>
                <a:gridCol w="898525"/>
                <a:gridCol w="541338"/>
                <a:gridCol w="836612"/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行号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列号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762" name="Rectangle 58"/>
          <p:cNvSpPr>
            <a:spLocks noChangeArrowheads="1"/>
          </p:cNvSpPr>
          <p:nvPr/>
        </p:nvSpPr>
        <p:spPr bwMode="auto">
          <a:xfrm>
            <a:off x="1258888" y="1773238"/>
            <a:ext cx="197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/>
              <a:t>结点结构：</a:t>
            </a:r>
          </a:p>
        </p:txBody>
      </p:sp>
      <p:graphicFrame>
        <p:nvGraphicFramePr>
          <p:cNvPr id="840793" name="Group 89"/>
          <p:cNvGraphicFramePr>
            <a:graphicFrameLocks noGrp="1"/>
          </p:cNvGraphicFramePr>
          <p:nvPr/>
        </p:nvGraphicFramePr>
        <p:xfrm>
          <a:off x="3563938" y="2636838"/>
          <a:ext cx="3889375" cy="518160"/>
        </p:xfrm>
        <a:graphic>
          <a:graphicData uri="http://schemas.openxmlformats.org/drawingml/2006/table">
            <a:tbl>
              <a:tblPr/>
              <a:tblGrid>
                <a:gridCol w="898525"/>
                <a:gridCol w="898525"/>
                <a:gridCol w="1255712"/>
                <a:gridCol w="836613"/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行数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列数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结点数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775" name="Rectangle 71"/>
          <p:cNvSpPr>
            <a:spLocks noChangeArrowheads="1"/>
          </p:cNvSpPr>
          <p:nvPr/>
        </p:nvSpPr>
        <p:spPr bwMode="auto">
          <a:xfrm>
            <a:off x="1258888" y="263683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/>
              <a:t>头结点结构：</a:t>
            </a:r>
          </a:p>
        </p:txBody>
      </p:sp>
      <p:graphicFrame>
        <p:nvGraphicFramePr>
          <p:cNvPr id="840794" name="Object 90"/>
          <p:cNvGraphicFramePr>
            <a:graphicFrameLocks noChangeAspect="1"/>
          </p:cNvGraphicFramePr>
          <p:nvPr/>
        </p:nvGraphicFramePr>
        <p:xfrm>
          <a:off x="647700" y="3429000"/>
          <a:ext cx="7812088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23" name="Visio" r:id="rId3" imgW="3985641" imgH="1540764" progId="Visio.Drawing.11">
                  <p:embed/>
                </p:oleObj>
              </mc:Choice>
              <mc:Fallback>
                <p:oleObj name="Visio" r:id="rId3" imgW="3985641" imgH="1540764" progId="Visio.Drawing.11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429000"/>
                        <a:ext cx="7812088" cy="302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0798" name="Group 94"/>
          <p:cNvGrpSpPr>
            <a:grpSpLocks/>
          </p:cNvGrpSpPr>
          <p:nvPr/>
        </p:nvGrpSpPr>
        <p:grpSpPr bwMode="auto">
          <a:xfrm>
            <a:off x="0" y="5013325"/>
            <a:ext cx="3276600" cy="1712913"/>
            <a:chOff x="0" y="3158"/>
            <a:chExt cx="2064" cy="1079"/>
          </a:xfrm>
        </p:grpSpPr>
        <p:pic>
          <p:nvPicPr>
            <p:cNvPr id="840796" name="Picture 92" descr="png-00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158"/>
              <a:ext cx="650" cy="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0797" name="Rectangle 93"/>
            <p:cNvSpPr>
              <a:spLocks noChangeArrowheads="1"/>
            </p:cNvSpPr>
            <p:nvPr/>
          </p:nvSpPr>
          <p:spPr bwMode="auto">
            <a:xfrm>
              <a:off x="636" y="3372"/>
              <a:ext cx="142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b="1">
                  <a:solidFill>
                    <a:srgbClr val="FFFF66"/>
                  </a:solidFill>
                </a:rPr>
                <a:t>可以对节点进行分组吗？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0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0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0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0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CE322-5462-440F-963A-813760BB9A29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809990" name="Rectangle 6"/>
          <p:cNvSpPr>
            <a:spLocks noChangeArrowheads="1"/>
          </p:cNvSpPr>
          <p:nvPr/>
        </p:nvSpPr>
        <p:spPr bwMode="auto">
          <a:xfrm>
            <a:off x="250825" y="981075"/>
            <a:ext cx="8893175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zh-CN" altLang="en-US">
                <a:solidFill>
                  <a:srgbClr val="FFFF66"/>
                </a:solidFill>
              </a:rPr>
              <a:t>稀疏矩阵压缩行指针数组结构的三元组链表</a:t>
            </a:r>
          </a:p>
        </p:txBody>
      </p:sp>
      <p:sp>
        <p:nvSpPr>
          <p:cNvPr id="809991" name="Rectangle 7"/>
          <p:cNvSpPr>
            <a:spLocks noRot="1" noChangeArrowheads="1"/>
          </p:cNvSpPr>
          <p:nvPr/>
        </p:nvSpPr>
        <p:spPr bwMode="auto">
          <a:xfrm>
            <a:off x="395288" y="144463"/>
            <a:ext cx="8229600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1pPr>
            <a:lvl2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5.3 </a:t>
            </a:r>
            <a:r>
              <a:rPr lang="zh-CN" altLang="en-US" sz="3600" dirty="0"/>
              <a:t>特殊矩阵的压缩存储 </a:t>
            </a:r>
          </a:p>
        </p:txBody>
      </p:sp>
      <p:pic>
        <p:nvPicPr>
          <p:cNvPr id="810015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52" y="1484784"/>
            <a:ext cx="6798271" cy="495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90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0014-60AD-4A3B-A086-4843506F3A61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847875" name="Rectangle 3"/>
          <p:cNvSpPr>
            <a:spLocks noChangeArrowheads="1"/>
          </p:cNvSpPr>
          <p:nvPr/>
        </p:nvSpPr>
        <p:spPr bwMode="auto">
          <a:xfrm>
            <a:off x="250825" y="981075"/>
            <a:ext cx="8893175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zh-CN" altLang="en-US">
                <a:solidFill>
                  <a:srgbClr val="FFFF66"/>
                </a:solidFill>
              </a:rPr>
              <a:t>稀疏矩阵压缩行指针数组结构的三元组链表</a:t>
            </a:r>
          </a:p>
        </p:txBody>
      </p:sp>
      <p:sp>
        <p:nvSpPr>
          <p:cNvPr id="847876" name="Rectangle 4"/>
          <p:cNvSpPr>
            <a:spLocks noRot="1" noChangeArrowheads="1"/>
          </p:cNvSpPr>
          <p:nvPr/>
        </p:nvSpPr>
        <p:spPr bwMode="auto">
          <a:xfrm>
            <a:off x="395288" y="144463"/>
            <a:ext cx="8229600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1pPr>
            <a:lvl2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5.3 </a:t>
            </a:r>
            <a:r>
              <a:rPr lang="zh-CN" altLang="en-US" sz="3600" dirty="0"/>
              <a:t>特殊矩阵的压缩存储 </a:t>
            </a:r>
          </a:p>
        </p:txBody>
      </p:sp>
      <p:pic>
        <p:nvPicPr>
          <p:cNvPr id="847900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22647"/>
            <a:ext cx="5887895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7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7DFC9-617D-454D-A8E4-B7F35F413615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802821" name="Rectangle 5"/>
          <p:cNvSpPr>
            <a:spLocks noChangeArrowheads="1"/>
          </p:cNvSpPr>
          <p:nvPr/>
        </p:nvSpPr>
        <p:spPr bwMode="auto">
          <a:xfrm>
            <a:off x="250825" y="981075"/>
            <a:ext cx="8893175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n-US" altLang="zh-CN">
                <a:solidFill>
                  <a:srgbClr val="FFFF66"/>
                </a:solidFill>
              </a:rPr>
              <a:t>*</a:t>
            </a:r>
            <a:r>
              <a:rPr kumimoji="0" lang="zh-CN" altLang="en-US">
                <a:solidFill>
                  <a:srgbClr val="FFFF66"/>
                </a:solidFill>
              </a:rPr>
              <a:t>四、稀疏矩阵压缩行三元组十字链表</a:t>
            </a:r>
          </a:p>
        </p:txBody>
      </p:sp>
      <p:sp>
        <p:nvSpPr>
          <p:cNvPr id="802822" name="Rectangle 6"/>
          <p:cNvSpPr>
            <a:spLocks noRot="1" noChangeArrowheads="1"/>
          </p:cNvSpPr>
          <p:nvPr/>
        </p:nvSpPr>
        <p:spPr bwMode="auto">
          <a:xfrm>
            <a:off x="395288" y="144463"/>
            <a:ext cx="8229600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1pPr>
            <a:lvl2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dirty="0" smtClean="0"/>
              <a:t>5.3 </a:t>
            </a:r>
            <a:r>
              <a:rPr lang="zh-CN" altLang="en-US" dirty="0" smtClean="0"/>
              <a:t>特殊矩阵的压缩存储 </a:t>
            </a:r>
            <a:endParaRPr lang="zh-CN" altLang="en-US" dirty="0"/>
          </a:p>
        </p:txBody>
      </p:sp>
      <p:pic>
        <p:nvPicPr>
          <p:cNvPr id="802850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6" y="1844824"/>
            <a:ext cx="829453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2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2949598" y="260648"/>
            <a:ext cx="336342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* 5.4  </a:t>
            </a:r>
            <a:r>
              <a:rPr lang="zh-CN" altLang="en-US" sz="4000" b="1" dirty="0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广 义 表 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395536" y="994852"/>
            <a:ext cx="8229600" cy="437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5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rgbClr val="FFFF66"/>
                </a:solidFill>
              </a:rPr>
              <a:t>广义表：线性表</a:t>
            </a:r>
            <a:r>
              <a:rPr lang="zh-CN" altLang="en-US" b="1" dirty="0">
                <a:solidFill>
                  <a:srgbClr val="FFFF66"/>
                </a:solidFill>
              </a:rPr>
              <a:t>的一种推广</a:t>
            </a:r>
            <a:r>
              <a:rPr lang="zh-CN" altLang="en-US" b="1" dirty="0" smtClean="0">
                <a:solidFill>
                  <a:srgbClr val="FFFF66"/>
                </a:solidFill>
              </a:rPr>
              <a:t>。</a:t>
            </a:r>
            <a:endParaRPr lang="en-US" altLang="zh-CN" b="1" dirty="0">
              <a:solidFill>
                <a:srgbClr val="FFFF66"/>
              </a:solidFill>
            </a:endParaRPr>
          </a:p>
          <a:p>
            <a:pPr marL="457200" indent="-457200" algn="just">
              <a:spcBef>
                <a:spcPct val="50000"/>
              </a:spcBef>
              <a:buClr>
                <a:srgbClr val="FFFF66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广义表，通常记作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L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d</a:t>
            </a:r>
            <a:r>
              <a:rPr lang="en-US" altLang="zh-CN" b="1" baseline="-25000" dirty="0" smtClean="0"/>
              <a:t>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d</a:t>
            </a:r>
            <a:r>
              <a:rPr lang="en-US" altLang="zh-CN" b="1" baseline="-25000" dirty="0" smtClean="0"/>
              <a:t>2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d</a:t>
            </a:r>
            <a:r>
              <a:rPr lang="en-US" altLang="zh-CN" b="1" baseline="-25000" dirty="0" smtClean="0"/>
              <a:t>3</a:t>
            </a:r>
            <a:r>
              <a:rPr lang="zh-CN" altLang="en-US" b="1" dirty="0" smtClean="0"/>
              <a:t>， </a:t>
            </a:r>
            <a:r>
              <a:rPr lang="en-US" altLang="zh-CN" b="1" dirty="0" smtClean="0">
                <a:latin typeface="Courier New"/>
              </a:rPr>
              <a:t>…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d</a:t>
            </a:r>
            <a:r>
              <a:rPr lang="en-US" altLang="zh-CN" b="1" baseline="-25000" dirty="0" err="1" smtClean="0"/>
              <a:t>n</a:t>
            </a:r>
            <a:r>
              <a:rPr lang="zh-CN" altLang="en-US" b="1" dirty="0" smtClean="0"/>
              <a:t>）。其中</a:t>
            </a:r>
            <a:r>
              <a:rPr lang="en-US" altLang="zh-CN" b="1" dirty="0" smtClean="0"/>
              <a:t>d</a:t>
            </a:r>
            <a:r>
              <a:rPr lang="en-US" altLang="zh-CN" b="1" baseline="-25000" dirty="0" smtClean="0"/>
              <a:t>i</a:t>
            </a:r>
            <a:r>
              <a:rPr lang="zh-CN" altLang="en-US" b="1" dirty="0" smtClean="0"/>
              <a:t>可以是单个元素也可以是一个广义表，</a:t>
            </a:r>
            <a:endParaRPr lang="en-US" altLang="zh-CN" b="1" dirty="0" smtClean="0"/>
          </a:p>
          <a:p>
            <a:pPr marL="457200" indent="-457200" algn="just">
              <a:spcBef>
                <a:spcPct val="50000"/>
              </a:spcBef>
              <a:buClr>
                <a:srgbClr val="FFFF66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若其中</a:t>
            </a:r>
            <a:r>
              <a:rPr lang="en-US" altLang="zh-CN" b="1" dirty="0" smtClean="0"/>
              <a:t>d</a:t>
            </a:r>
            <a:r>
              <a:rPr lang="en-US" altLang="zh-CN" b="1" baseline="-25000" dirty="0" smtClean="0"/>
              <a:t>i</a:t>
            </a:r>
            <a:r>
              <a:rPr lang="zh-CN" altLang="en-US" b="1" dirty="0" smtClean="0"/>
              <a:t>是一个广义表，则称</a:t>
            </a:r>
            <a:r>
              <a:rPr lang="en-US" altLang="zh-CN" b="1" dirty="0" smtClean="0"/>
              <a:t>d</a:t>
            </a:r>
            <a:r>
              <a:rPr lang="en-US" altLang="zh-CN" b="1" baseline="-25000" dirty="0" smtClean="0"/>
              <a:t>i</a:t>
            </a:r>
            <a:r>
              <a:rPr lang="zh-CN" altLang="en-US" b="1" dirty="0" smtClean="0"/>
              <a:t>是广义表</a:t>
            </a:r>
            <a:r>
              <a:rPr lang="en-US" altLang="zh-CN" b="1" dirty="0" smtClean="0"/>
              <a:t>GL</a:t>
            </a:r>
            <a:r>
              <a:rPr lang="zh-CN" altLang="en-US" b="1" dirty="0" smtClean="0"/>
              <a:t>的子表</a:t>
            </a:r>
            <a:endParaRPr lang="en-US" altLang="zh-CN" b="1" dirty="0" smtClean="0"/>
          </a:p>
          <a:p>
            <a:pPr marL="457200" indent="-457200" algn="just">
              <a:spcBef>
                <a:spcPct val="50000"/>
              </a:spcBef>
              <a:buClr>
                <a:srgbClr val="FFFF66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在广义表</a:t>
            </a:r>
            <a:r>
              <a:rPr lang="en-US" altLang="zh-CN" b="1" dirty="0" smtClean="0"/>
              <a:t>GL</a:t>
            </a:r>
            <a:r>
              <a:rPr lang="zh-CN" altLang="en-US" b="1" dirty="0" smtClean="0"/>
              <a:t>中，</a:t>
            </a:r>
            <a:r>
              <a:rPr lang="en-US" altLang="zh-CN" b="1" dirty="0" smtClean="0"/>
              <a:t>d</a:t>
            </a:r>
            <a:r>
              <a:rPr lang="en-US" altLang="zh-CN" b="1" baseline="-25000" dirty="0" smtClean="0"/>
              <a:t>1</a:t>
            </a:r>
            <a:r>
              <a:rPr lang="zh-CN" altLang="en-US" b="1" dirty="0" smtClean="0"/>
              <a:t>是广义表</a:t>
            </a:r>
            <a:r>
              <a:rPr lang="en-US" altLang="zh-CN" b="1" dirty="0" smtClean="0"/>
              <a:t>GL</a:t>
            </a:r>
            <a:r>
              <a:rPr lang="zh-CN" altLang="en-US" b="1" dirty="0" smtClean="0"/>
              <a:t>的表头，而广义表</a:t>
            </a:r>
            <a:r>
              <a:rPr lang="en-US" altLang="zh-CN" b="1" dirty="0" smtClean="0"/>
              <a:t>GL</a:t>
            </a:r>
            <a:r>
              <a:rPr lang="zh-CN" altLang="en-US" b="1" dirty="0" smtClean="0"/>
              <a:t>其余部分组成的表（</a:t>
            </a:r>
            <a:r>
              <a:rPr lang="en-US" altLang="zh-CN" b="1" dirty="0" smtClean="0"/>
              <a:t>d</a:t>
            </a:r>
            <a:r>
              <a:rPr lang="en-US" altLang="zh-CN" b="1" baseline="-25000" dirty="0" smtClean="0"/>
              <a:t>2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d</a:t>
            </a:r>
            <a:r>
              <a:rPr lang="en-US" altLang="zh-CN" b="1" baseline="-25000" dirty="0" smtClean="0"/>
              <a:t>3</a:t>
            </a:r>
            <a:r>
              <a:rPr lang="zh-CN" altLang="en-US" b="1" dirty="0" smtClean="0"/>
              <a:t>，</a:t>
            </a:r>
            <a:r>
              <a:rPr lang="en-US" altLang="zh-CN" b="1" dirty="0" smtClean="0">
                <a:latin typeface="Courier New"/>
              </a:rPr>
              <a:t>…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d</a:t>
            </a:r>
            <a:r>
              <a:rPr lang="en-US" altLang="zh-CN" b="1" baseline="-25000" dirty="0" err="1" smtClean="0"/>
              <a:t>n</a:t>
            </a:r>
            <a:r>
              <a:rPr lang="zh-CN" altLang="en-US" b="1" dirty="0" smtClean="0"/>
              <a:t>）称为广义表的表尾。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8663091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04800" y="1188035"/>
            <a:ext cx="909173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 dirty="0" smtClean="0"/>
              <a:t>例：</a:t>
            </a:r>
            <a:r>
              <a:rPr lang="en-US" altLang="zh-CN" b="1" dirty="0" smtClean="0"/>
              <a:t> 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D</a:t>
            </a:r>
            <a:r>
              <a:rPr lang="zh-CN" altLang="en-US" b="1" dirty="0" smtClean="0"/>
              <a:t>是广义表的名字，其定义如下：</a:t>
            </a:r>
            <a:endParaRPr lang="en-US" altLang="zh-CN" b="1" dirty="0" smtClean="0"/>
          </a:p>
          <a:p>
            <a:pPr algn="just">
              <a:spcBef>
                <a:spcPct val="50000"/>
              </a:spcBef>
            </a:pPr>
            <a:r>
              <a:rPr lang="en-US" altLang="zh-CN" b="1" dirty="0" smtClean="0"/>
              <a:t>D</a:t>
            </a:r>
            <a:r>
              <a:rPr lang="en-US" altLang="zh-CN" b="1" dirty="0"/>
              <a:t>=</a:t>
            </a:r>
            <a:r>
              <a:rPr lang="zh-CN" altLang="en-US" b="1" dirty="0"/>
              <a:t>（）空表；其长度为零。</a:t>
            </a:r>
          </a:p>
          <a:p>
            <a:pPr algn="just">
              <a:spcBef>
                <a:spcPct val="50000"/>
              </a:spcBef>
            </a:pPr>
            <a:r>
              <a:rPr lang="en-US" altLang="zh-CN" b="1" dirty="0" smtClean="0"/>
              <a:t>A</a:t>
            </a:r>
            <a:r>
              <a:rPr lang="en-US" altLang="zh-CN" b="1" dirty="0"/>
              <a:t>=</a:t>
            </a:r>
            <a:r>
              <a:rPr lang="zh-CN" altLang="en-US" b="1" dirty="0"/>
              <a:t>（</a:t>
            </a:r>
            <a:r>
              <a:rPr lang="en-US" altLang="zh-CN" b="1" dirty="0"/>
              <a:t>a</a:t>
            </a:r>
            <a:r>
              <a:rPr lang="zh-CN" altLang="en-US" b="1" dirty="0"/>
              <a:t>， （</a:t>
            </a:r>
            <a:r>
              <a:rPr lang="en-US" altLang="zh-CN" b="1" dirty="0"/>
              <a:t>b</a:t>
            </a:r>
            <a:r>
              <a:rPr lang="zh-CN" altLang="en-US" b="1" dirty="0"/>
              <a:t>， </a:t>
            </a:r>
            <a:r>
              <a:rPr lang="en-US" altLang="zh-CN" b="1" dirty="0"/>
              <a:t>c</a:t>
            </a:r>
            <a:r>
              <a:rPr lang="zh-CN" altLang="en-US" b="1" dirty="0"/>
              <a:t>）） </a:t>
            </a:r>
            <a:endParaRPr lang="en-US" altLang="zh-CN" b="1" dirty="0" smtClean="0"/>
          </a:p>
          <a:p>
            <a:pPr algn="just">
              <a:spcBef>
                <a:spcPct val="50000"/>
              </a:spcBef>
            </a:pPr>
            <a:r>
              <a:rPr lang="en-US" altLang="zh-CN" b="1" dirty="0" smtClean="0"/>
              <a:t>B</a:t>
            </a:r>
            <a:r>
              <a:rPr lang="en-US" altLang="zh-CN" b="1" dirty="0"/>
              <a:t>=</a:t>
            </a:r>
            <a:r>
              <a:rPr lang="zh-CN" altLang="en-US" b="1" dirty="0"/>
              <a:t>（</a:t>
            </a:r>
            <a:r>
              <a:rPr lang="en-US" altLang="zh-CN" b="1" dirty="0"/>
              <a:t>A</a:t>
            </a:r>
            <a:r>
              <a:rPr lang="zh-CN" altLang="en-US" b="1" dirty="0"/>
              <a:t>， </a:t>
            </a:r>
            <a:r>
              <a:rPr lang="en-US" altLang="zh-CN" b="1" dirty="0"/>
              <a:t>A</a:t>
            </a:r>
            <a:r>
              <a:rPr lang="zh-CN" altLang="en-US" b="1" dirty="0"/>
              <a:t>， </a:t>
            </a:r>
            <a:r>
              <a:rPr lang="en-US" altLang="zh-CN" b="1" dirty="0"/>
              <a:t>D</a:t>
            </a:r>
            <a:r>
              <a:rPr lang="zh-CN" altLang="en-US" b="1" dirty="0" smtClean="0"/>
              <a:t>）</a:t>
            </a:r>
            <a:endParaRPr lang="zh-CN" altLang="en-US" b="1" dirty="0"/>
          </a:p>
          <a:p>
            <a:pPr algn="just">
              <a:spcBef>
                <a:spcPct val="50000"/>
              </a:spcBef>
            </a:pPr>
            <a:r>
              <a:rPr lang="en-US" altLang="zh-CN" b="1" dirty="0" smtClean="0"/>
              <a:t>C</a:t>
            </a:r>
            <a:r>
              <a:rPr lang="en-US" altLang="zh-CN" b="1" dirty="0"/>
              <a:t>=</a:t>
            </a:r>
            <a:r>
              <a:rPr lang="zh-CN" altLang="en-US" b="1" dirty="0"/>
              <a:t>（</a:t>
            </a:r>
            <a:r>
              <a:rPr lang="en-US" altLang="zh-CN" b="1" dirty="0" smtClean="0"/>
              <a:t>a, C</a:t>
            </a:r>
            <a:r>
              <a:rPr lang="zh-CN" altLang="en-US" b="1" dirty="0" smtClean="0"/>
              <a:t>）相当于无穷表：</a:t>
            </a:r>
            <a:r>
              <a:rPr lang="en-US" altLang="zh-CN" b="1" dirty="0" smtClean="0"/>
              <a:t>C</a:t>
            </a:r>
            <a:r>
              <a:rPr lang="en-US" altLang="zh-CN" b="1" dirty="0"/>
              <a:t>=</a:t>
            </a:r>
            <a:r>
              <a:rPr lang="zh-CN" altLang="en-US" b="1" dirty="0"/>
              <a:t>（</a:t>
            </a:r>
            <a:r>
              <a:rPr lang="en-US" altLang="zh-CN" b="1" dirty="0" smtClean="0"/>
              <a:t>a,</a:t>
            </a:r>
            <a:r>
              <a:rPr lang="zh-CN" altLang="en-US" b="1" dirty="0" smtClean="0"/>
              <a:t>（</a:t>
            </a:r>
            <a:r>
              <a:rPr lang="en-US" altLang="zh-CN" b="1" dirty="0"/>
              <a:t>a,</a:t>
            </a:r>
            <a:r>
              <a:rPr lang="zh-CN" altLang="en-US" b="1" dirty="0"/>
              <a:t>（</a:t>
            </a:r>
            <a:r>
              <a:rPr lang="en-US" altLang="zh-CN" b="1" dirty="0" smtClean="0"/>
              <a:t>a,</a:t>
            </a:r>
            <a:r>
              <a:rPr lang="zh-CN" altLang="en-US" b="1" dirty="0" smtClean="0"/>
              <a:t>（</a:t>
            </a:r>
            <a:r>
              <a:rPr lang="en-US" altLang="zh-CN" b="1" dirty="0">
                <a:latin typeface="Courier New"/>
              </a:rPr>
              <a:t>…</a:t>
            </a:r>
            <a:r>
              <a:rPr lang="zh-CN" altLang="en-US" b="1" dirty="0"/>
              <a:t>））））。 </a:t>
            </a:r>
          </a:p>
          <a:p>
            <a:pPr algn="just">
              <a:spcBef>
                <a:spcPct val="50000"/>
              </a:spcBef>
            </a:pPr>
            <a:r>
              <a:rPr lang="en-US" altLang="zh-CN" b="1" dirty="0" smtClean="0"/>
              <a:t>head</a:t>
            </a:r>
            <a:r>
              <a:rPr lang="zh-CN" altLang="en-US" b="1" dirty="0"/>
              <a:t>（</a:t>
            </a:r>
            <a:r>
              <a:rPr lang="en-US" altLang="zh-CN" b="1" dirty="0"/>
              <a:t>A</a:t>
            </a:r>
            <a:r>
              <a:rPr lang="zh-CN" altLang="en-US" b="1" dirty="0"/>
              <a:t>）</a:t>
            </a:r>
            <a:r>
              <a:rPr lang="en-US" altLang="zh-CN" b="1" dirty="0"/>
              <a:t>=a           </a:t>
            </a:r>
            <a:r>
              <a:rPr lang="zh-CN" altLang="en-US" b="1" dirty="0"/>
              <a:t>表</a:t>
            </a:r>
            <a:r>
              <a:rPr lang="en-US" altLang="zh-CN" b="1" dirty="0"/>
              <a:t>A</a:t>
            </a:r>
            <a:r>
              <a:rPr lang="zh-CN" altLang="en-US" b="1" dirty="0"/>
              <a:t>的表头是</a:t>
            </a:r>
            <a:r>
              <a:rPr lang="en-US" altLang="zh-CN" b="1" dirty="0"/>
              <a:t>a</a:t>
            </a:r>
            <a:r>
              <a:rPr lang="zh-CN" altLang="en-US" b="1" dirty="0" smtClean="0"/>
              <a:t>。</a:t>
            </a:r>
            <a:endParaRPr lang="zh-CN" altLang="en-US" b="1" dirty="0"/>
          </a:p>
          <a:p>
            <a:pPr algn="just">
              <a:spcBef>
                <a:spcPct val="50000"/>
              </a:spcBef>
            </a:pPr>
            <a:r>
              <a:rPr lang="en-US" altLang="zh-CN" b="1" dirty="0" smtClean="0"/>
              <a:t>tail</a:t>
            </a:r>
            <a:r>
              <a:rPr lang="zh-CN" altLang="en-US" b="1" dirty="0"/>
              <a:t>（</a:t>
            </a:r>
            <a:r>
              <a:rPr lang="en-US" altLang="zh-CN" b="1" dirty="0"/>
              <a:t>A</a:t>
            </a:r>
            <a:r>
              <a:rPr lang="zh-CN" altLang="en-US" b="1" dirty="0"/>
              <a:t>）</a:t>
            </a:r>
            <a:r>
              <a:rPr lang="en-US" altLang="zh-CN" b="1" dirty="0"/>
              <a:t>=</a:t>
            </a:r>
            <a:r>
              <a:rPr lang="zh-CN" altLang="en-US" b="1" dirty="0"/>
              <a:t>（（</a:t>
            </a:r>
            <a:r>
              <a:rPr lang="en-US" altLang="zh-CN" b="1" dirty="0"/>
              <a:t>b</a:t>
            </a:r>
            <a:r>
              <a:rPr lang="zh-CN" altLang="en-US" b="1" dirty="0"/>
              <a:t>， </a:t>
            </a:r>
            <a:r>
              <a:rPr lang="en-US" altLang="zh-CN" b="1" dirty="0"/>
              <a:t>c</a:t>
            </a:r>
            <a:r>
              <a:rPr lang="zh-CN" altLang="en-US" b="1" dirty="0"/>
              <a:t>））     表</a:t>
            </a:r>
            <a:r>
              <a:rPr lang="en-US" altLang="zh-CN" b="1" dirty="0"/>
              <a:t>A</a:t>
            </a:r>
            <a:r>
              <a:rPr lang="zh-CN" altLang="en-US" b="1" dirty="0"/>
              <a:t>的表尾是（（</a:t>
            </a:r>
            <a:r>
              <a:rPr lang="en-US" altLang="zh-CN" b="1" dirty="0"/>
              <a:t>b</a:t>
            </a:r>
            <a:r>
              <a:rPr lang="zh-CN" altLang="en-US" b="1" dirty="0"/>
              <a:t>， </a:t>
            </a:r>
            <a:r>
              <a:rPr lang="en-US" altLang="zh-CN" b="1" dirty="0"/>
              <a:t>c</a:t>
            </a:r>
            <a:r>
              <a:rPr lang="zh-CN" altLang="en-US" b="1" dirty="0"/>
              <a:t>））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949598" y="260648"/>
            <a:ext cx="336342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* 5.4  </a:t>
            </a:r>
            <a:r>
              <a:rPr lang="zh-CN" altLang="en-US" sz="4000" b="1" dirty="0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广 义 表 </a:t>
            </a:r>
          </a:p>
        </p:txBody>
      </p:sp>
    </p:spTree>
    <p:extLst>
      <p:ext uri="{BB962C8B-B14F-4D97-AF65-F5344CB8AC3E}">
        <p14:creationId xmlns:p14="http://schemas.microsoft.com/office/powerpoint/2010/main" val="29656961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229600" cy="51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45000"/>
              </a:lnSpc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FF66"/>
                </a:solidFill>
              </a:rPr>
              <a:t>广义</a:t>
            </a:r>
            <a:r>
              <a:rPr lang="zh-CN" altLang="en-US" b="1" dirty="0" smtClean="0">
                <a:solidFill>
                  <a:srgbClr val="FFFF66"/>
                </a:solidFill>
              </a:rPr>
              <a:t>表特点：</a:t>
            </a:r>
            <a:endParaRPr lang="zh-CN" altLang="en-US" b="1" dirty="0">
              <a:solidFill>
                <a:srgbClr val="FFFF66"/>
              </a:solidFill>
            </a:endParaRPr>
          </a:p>
          <a:p>
            <a:pPr>
              <a:lnSpc>
                <a:spcPct val="145000"/>
              </a:lnSpc>
              <a:spcBef>
                <a:spcPct val="50000"/>
              </a:spcBef>
            </a:pPr>
            <a:r>
              <a:rPr lang="zh-CN" altLang="en-US" b="1" dirty="0" smtClean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 广义表的元素可以是子表，而子表还可以是子表</a:t>
            </a:r>
            <a:r>
              <a:rPr lang="en-US" altLang="zh-CN" b="1" dirty="0">
                <a:latin typeface="Courier New"/>
              </a:rPr>
              <a:t>……</a:t>
            </a:r>
            <a:r>
              <a:rPr lang="zh-CN" altLang="en-US" b="1" dirty="0"/>
              <a:t>由此可见，广义表是一个多层的结构</a:t>
            </a:r>
            <a:r>
              <a:rPr lang="zh-CN" altLang="en-US" b="1" dirty="0" smtClean="0"/>
              <a:t>。</a:t>
            </a:r>
            <a:endParaRPr lang="zh-CN" altLang="en-US" b="1" dirty="0"/>
          </a:p>
          <a:p>
            <a:pPr>
              <a:lnSpc>
                <a:spcPct val="145000"/>
              </a:lnSpc>
              <a:spcBef>
                <a:spcPct val="50000"/>
              </a:spcBef>
            </a:pPr>
            <a:r>
              <a:rPr lang="zh-CN" altLang="en-US" b="1" dirty="0" smtClean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 广义表可以被其它广义表共享，如广义表</a:t>
            </a:r>
            <a:r>
              <a:rPr lang="en-US" altLang="zh-CN" b="1" dirty="0"/>
              <a:t>B</a:t>
            </a:r>
            <a:r>
              <a:rPr lang="zh-CN" altLang="en-US" b="1" dirty="0"/>
              <a:t>就共享表</a:t>
            </a:r>
            <a:r>
              <a:rPr lang="en-US" altLang="zh-CN" b="1" dirty="0"/>
              <a:t>A</a:t>
            </a:r>
            <a:r>
              <a:rPr lang="zh-CN" altLang="en-US" b="1" dirty="0"/>
              <a:t>。 在表</a:t>
            </a:r>
            <a:r>
              <a:rPr lang="en-US" altLang="zh-CN" b="1" dirty="0"/>
              <a:t>B</a:t>
            </a:r>
            <a:r>
              <a:rPr lang="zh-CN" altLang="en-US" b="1" dirty="0"/>
              <a:t>中不必列出表</a:t>
            </a:r>
            <a:r>
              <a:rPr lang="en-US" altLang="zh-CN" b="1" dirty="0"/>
              <a:t>A</a:t>
            </a:r>
            <a:r>
              <a:rPr lang="zh-CN" altLang="en-US" b="1" dirty="0"/>
              <a:t>的内容，只要通过子表的名称就可以引用该表。 </a:t>
            </a:r>
          </a:p>
          <a:p>
            <a:pPr>
              <a:lnSpc>
                <a:spcPct val="145000"/>
              </a:lnSpc>
              <a:spcBef>
                <a:spcPct val="50000"/>
              </a:spcBef>
            </a:pPr>
            <a:r>
              <a:rPr lang="zh-CN" altLang="en-US" b="1" dirty="0" smtClean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 广义表具有递归性， 如广义表</a:t>
            </a:r>
            <a:r>
              <a:rPr lang="en-US" altLang="zh-CN" b="1" dirty="0"/>
              <a:t>C</a:t>
            </a:r>
            <a:r>
              <a:rPr lang="zh-CN" altLang="en-US" b="1" dirty="0"/>
              <a:t>。 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013718" y="260648"/>
            <a:ext cx="323518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*5.4  </a:t>
            </a:r>
            <a:r>
              <a:rPr lang="zh-CN" altLang="en-US" sz="4000" b="1" dirty="0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广 义 表 </a:t>
            </a:r>
          </a:p>
        </p:txBody>
      </p:sp>
    </p:spTree>
    <p:extLst>
      <p:ext uri="{BB962C8B-B14F-4D97-AF65-F5344CB8AC3E}">
        <p14:creationId xmlns:p14="http://schemas.microsoft.com/office/powerpoint/2010/main" val="9730666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981200" y="6096000"/>
            <a:ext cx="59394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图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/>
              <a:t>广义表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的存储结构 </a:t>
            </a:r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915608"/>
              </p:ext>
            </p:extLst>
          </p:nvPr>
        </p:nvGraphicFramePr>
        <p:xfrm>
          <a:off x="762000" y="838200"/>
          <a:ext cx="7467600" cy="491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036" name="Visio" r:id="rId3" imgW="2913840" imgH="1919160" progId="Visio.Drawing.11">
                  <p:embed/>
                </p:oleObj>
              </mc:Choice>
              <mc:Fallback>
                <p:oleObj name="Visio" r:id="rId3" imgW="2913840" imgH="19191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8200"/>
                        <a:ext cx="7467600" cy="49196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597324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2209800" y="6096000"/>
            <a:ext cx="451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5.26 </a:t>
            </a:r>
            <a:r>
              <a:rPr lang="zh-CN" altLang="en-US"/>
              <a:t>广义表的第二种存储结构 </a:t>
            </a:r>
          </a:p>
        </p:txBody>
      </p:sp>
      <p:graphicFrame>
        <p:nvGraphicFramePr>
          <p:cNvPr id="1198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065548"/>
              </p:ext>
            </p:extLst>
          </p:nvPr>
        </p:nvGraphicFramePr>
        <p:xfrm>
          <a:off x="1295400" y="685800"/>
          <a:ext cx="6553200" cy="537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058" name="VISIO" r:id="rId3" imgW="2913840" imgH="2388240" progId="Visio.Drawing.4">
                  <p:embed/>
                </p:oleObj>
              </mc:Choice>
              <mc:Fallback>
                <p:oleObj name="VISIO" r:id="rId3" imgW="2913840" imgH="2388240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85800"/>
                        <a:ext cx="6553200" cy="5372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701921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07C74-20DF-4C7E-AEBA-2143C55B9B2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7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5.1 </a:t>
            </a:r>
            <a:r>
              <a:rPr lang="zh-CN" altLang="en-US" sz="3600" dirty="0" smtClean="0"/>
              <a:t>数组定义与运算</a:t>
            </a:r>
            <a:endParaRPr lang="zh-CN" altLang="en-US" sz="3600" dirty="0"/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FF66"/>
                </a:solidFill>
              </a:rPr>
              <a:t>一、数组的定义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FF66"/>
                </a:solidFill>
              </a:rPr>
              <a:t>数组</a:t>
            </a:r>
            <a:r>
              <a:rPr lang="zh-CN" altLang="en-US"/>
              <a:t>是</a:t>
            </a:r>
            <a:r>
              <a:rPr lang="en-US" altLang="zh-CN" i="1"/>
              <a:t>n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zh-CN" altLang="en-US"/>
              <a:t>＞</a:t>
            </a:r>
            <a:r>
              <a:rPr lang="en-US" altLang="zh-CN"/>
              <a:t>1)</a:t>
            </a:r>
            <a:r>
              <a:rPr lang="zh-CN" altLang="en-US"/>
              <a:t>个相同数据类型的数据元素</a:t>
            </a:r>
            <a:r>
              <a:rPr lang="en-US" altLang="zh-CN" i="1"/>
              <a:t>a</a:t>
            </a:r>
            <a:r>
              <a:rPr lang="en-US" altLang="zh-CN" baseline="-25000"/>
              <a:t>0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,...,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 baseline="-25000"/>
              <a:t>-1</a:t>
            </a:r>
            <a:r>
              <a:rPr lang="zh-CN" altLang="en-US"/>
              <a:t>构成的占用一块地址连续的内存单元的</a:t>
            </a:r>
            <a:r>
              <a:rPr lang="zh-CN" altLang="en-US">
                <a:solidFill>
                  <a:srgbClr val="FFFF66"/>
                </a:solidFill>
              </a:rPr>
              <a:t>有限序列</a:t>
            </a:r>
            <a:r>
              <a:rPr lang="zh-CN" altLang="en-US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/>
              <a:t>数组中任意一个元素可以用该元素在数组中的位置来表示，数组元素的位置通常称作数组的</a:t>
            </a:r>
            <a:r>
              <a:rPr lang="zh-CN" altLang="en-US">
                <a:solidFill>
                  <a:srgbClr val="FFFF66"/>
                </a:solidFill>
              </a:rPr>
              <a:t>下标</a:t>
            </a:r>
            <a:r>
              <a:rPr lang="zh-CN" altLang="en-US"/>
              <a:t>。 </a:t>
            </a:r>
          </a:p>
          <a:p>
            <a:pPr>
              <a:lnSpc>
                <a:spcPct val="120000"/>
              </a:lnSpc>
            </a:pPr>
            <a:endParaRPr lang="en-US" altLang="zh-CN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32888-A7BC-44AB-9831-BCCDCDF64C13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817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本章小结 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41036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/>
              <a:t>本章主要讲述了数组的基本概念，与线性表的区别，定位数组元素的计算公式</a:t>
            </a:r>
            <a:r>
              <a:rPr lang="en-US" altLang="zh-CN" sz="2800"/>
              <a:t>(</a:t>
            </a:r>
            <a:r>
              <a:rPr lang="zh-CN" altLang="en-US" sz="2800"/>
              <a:t>按行</a:t>
            </a:r>
            <a:r>
              <a:rPr lang="en-US" altLang="zh-CN" sz="2800"/>
              <a:t>/</a:t>
            </a:r>
            <a:r>
              <a:rPr lang="zh-CN" altLang="en-US" sz="2800"/>
              <a:t>列存储</a:t>
            </a:r>
            <a:r>
              <a:rPr lang="en-US" altLang="zh-CN" sz="2800"/>
              <a:t>)</a:t>
            </a:r>
            <a:r>
              <a:rPr lang="zh-CN" altLang="en-US" sz="2800"/>
              <a:t>，动态数组类的声明与实现</a:t>
            </a:r>
            <a:r>
              <a:rPr lang="en-US" altLang="zh-CN" sz="2800"/>
              <a:t>(</a:t>
            </a:r>
            <a:r>
              <a:rPr lang="zh-CN" altLang="en-US" sz="2800"/>
              <a:t>申请、释放、构造、赋值、重置、下标运算等</a:t>
            </a:r>
            <a:r>
              <a:rPr lang="en-US" altLang="zh-CN" sz="2800"/>
              <a:t>)</a:t>
            </a:r>
            <a:r>
              <a:rPr lang="zh-CN" altLang="en-US" sz="2800"/>
              <a:t>，常用特殊矩阵</a:t>
            </a:r>
            <a:r>
              <a:rPr lang="en-US" altLang="zh-CN" sz="2800"/>
              <a:t>(</a:t>
            </a:r>
            <a:r>
              <a:rPr lang="zh-CN" altLang="en-US" sz="2800"/>
              <a:t>对称矩阵、上</a:t>
            </a:r>
            <a:r>
              <a:rPr lang="en-US" altLang="zh-CN" sz="2800"/>
              <a:t>/</a:t>
            </a:r>
            <a:r>
              <a:rPr lang="zh-CN" altLang="en-US" sz="2800"/>
              <a:t>下三角矩阵</a:t>
            </a:r>
            <a:r>
              <a:rPr lang="en-US" altLang="zh-CN" sz="2800"/>
              <a:t>)</a:t>
            </a:r>
            <a:r>
              <a:rPr lang="zh-CN" altLang="en-US" sz="2800"/>
              <a:t>的存储及表示方式，稀疏矩阵的三元组表示方式</a:t>
            </a:r>
            <a:r>
              <a:rPr lang="en-US" altLang="zh-CN" sz="2800"/>
              <a:t>(</a:t>
            </a:r>
            <a:r>
              <a:rPr lang="zh-CN" altLang="en-US" sz="2800"/>
              <a:t>顺序表、带行指针数组的链表、十字链表</a:t>
            </a:r>
            <a:r>
              <a:rPr lang="en-US" altLang="zh-CN" sz="2800"/>
              <a:t>)</a:t>
            </a:r>
            <a:r>
              <a:rPr lang="zh-CN" altLang="en-US" sz="2800"/>
              <a:t>及转置运算的实现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919ED-27D1-468B-904D-0E0D18B46A27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820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进    阶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推导多维数组的按行</a:t>
            </a:r>
            <a:r>
              <a:rPr lang="en-US" altLang="zh-CN" dirty="0"/>
              <a:t>/</a:t>
            </a:r>
            <a:r>
              <a:rPr lang="zh-CN" altLang="en-US" dirty="0"/>
              <a:t>列优先存储的定位数组元素的计算公式。</a:t>
            </a:r>
          </a:p>
          <a:p>
            <a:r>
              <a:rPr lang="zh-CN" altLang="en-US" dirty="0"/>
              <a:t>如何实现对称矩阵的乘法</a:t>
            </a:r>
            <a:r>
              <a:rPr lang="zh-CN" altLang="en-US" dirty="0" smtClean="0"/>
              <a:t>运算？</a:t>
            </a:r>
            <a:endParaRPr lang="zh-CN" altLang="en-US" dirty="0"/>
          </a:p>
          <a:p>
            <a:r>
              <a:rPr lang="zh-CN" altLang="en-US" dirty="0"/>
              <a:t>稀疏矩阵除了三元组表示方式以外，还有其它的表示方式吗？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2D370-EAD1-4779-84BA-7B0DDCB137C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28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5.1 </a:t>
            </a:r>
            <a:r>
              <a:rPr lang="zh-CN" altLang="en-US" sz="3600" dirty="0" smtClean="0"/>
              <a:t>数组定义与运算</a:t>
            </a:r>
            <a:endParaRPr lang="zh-CN" altLang="en-US" sz="3600" dirty="0"/>
          </a:p>
        </p:txBody>
      </p:sp>
      <p:sp useBgFill="1">
        <p:nvSpPr>
          <p:cNvPr id="828421" name="Text Box 5"/>
          <p:cNvSpPr txBox="1">
            <a:spLocks noChangeArrowheads="1"/>
          </p:cNvSpPr>
          <p:nvPr/>
        </p:nvSpPr>
        <p:spPr bwMode="auto">
          <a:xfrm>
            <a:off x="2941638" y="1450975"/>
            <a:ext cx="3200400" cy="1905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kumimoji="0" lang="en-US" altLang="zh-CN" b="1"/>
              <a:t>      a</a:t>
            </a:r>
            <a:r>
              <a:rPr kumimoji="0" lang="en-US" altLang="zh-CN" b="1" baseline="-25000"/>
              <a:t>11</a:t>
            </a:r>
            <a:r>
              <a:rPr kumimoji="0" lang="en-US" altLang="zh-CN" b="1"/>
              <a:t>    a</a:t>
            </a:r>
            <a:r>
              <a:rPr kumimoji="0" lang="en-US" altLang="zh-CN" b="1" baseline="-25000"/>
              <a:t>12</a:t>
            </a:r>
            <a:r>
              <a:rPr kumimoji="0" lang="en-US" altLang="zh-CN" b="1"/>
              <a:t>  …  a</a:t>
            </a:r>
            <a:r>
              <a:rPr kumimoji="0" lang="en-US" altLang="zh-CN" b="1" baseline="-25000"/>
              <a:t>1n</a:t>
            </a:r>
          </a:p>
          <a:p>
            <a:pPr algn="just" eaLnBrk="0" hangingPunct="0">
              <a:lnSpc>
                <a:spcPct val="120000"/>
              </a:lnSpc>
            </a:pPr>
            <a:r>
              <a:rPr kumimoji="0" lang="en-US" altLang="zh-CN" b="1"/>
              <a:t>      a</a:t>
            </a:r>
            <a:r>
              <a:rPr kumimoji="0" lang="en-US" altLang="zh-CN" b="1" baseline="-25000"/>
              <a:t>21 </a:t>
            </a:r>
            <a:r>
              <a:rPr kumimoji="0" lang="en-US" altLang="zh-CN" b="1"/>
              <a:t>   </a:t>
            </a:r>
            <a:r>
              <a:rPr kumimoji="0" lang="en-US" altLang="zh-CN" b="1">
                <a:solidFill>
                  <a:srgbClr val="FF0000"/>
                </a:solidFill>
              </a:rPr>
              <a:t>a</a:t>
            </a:r>
            <a:r>
              <a:rPr kumimoji="0" lang="en-US" altLang="zh-CN" b="1" baseline="-25000">
                <a:solidFill>
                  <a:srgbClr val="FF0000"/>
                </a:solidFill>
              </a:rPr>
              <a:t>22</a:t>
            </a:r>
            <a:r>
              <a:rPr kumimoji="0" lang="en-US" altLang="zh-CN" b="1"/>
              <a:t>  …  a</a:t>
            </a:r>
            <a:r>
              <a:rPr kumimoji="0" lang="en-US" altLang="zh-CN" b="1" baseline="-25000"/>
              <a:t>2n</a:t>
            </a:r>
          </a:p>
          <a:p>
            <a:pPr algn="just" eaLnBrk="0" hangingPunct="0">
              <a:lnSpc>
                <a:spcPct val="120000"/>
              </a:lnSpc>
            </a:pPr>
            <a:r>
              <a:rPr kumimoji="0" lang="en-US" altLang="zh-CN" b="1"/>
              <a:t>      </a:t>
            </a:r>
            <a:r>
              <a:rPr kumimoji="0" lang="en-US" altLang="zh-CN" b="1">
                <a:ea typeface="隶书" pitchFamily="49" charset="-122"/>
              </a:rPr>
              <a:t>…    …   …  … </a:t>
            </a:r>
            <a:r>
              <a:rPr kumimoji="0" lang="en-US" altLang="zh-CN" b="1"/>
              <a:t>          </a:t>
            </a:r>
          </a:p>
          <a:p>
            <a:pPr algn="just" eaLnBrk="0" hangingPunct="0">
              <a:lnSpc>
                <a:spcPct val="120000"/>
              </a:lnSpc>
            </a:pPr>
            <a:r>
              <a:rPr kumimoji="0" lang="en-US" altLang="zh-CN" b="1"/>
              <a:t>      a</a:t>
            </a:r>
            <a:r>
              <a:rPr kumimoji="0" lang="en-US" altLang="zh-CN" b="1" baseline="-25000"/>
              <a:t>m1 </a:t>
            </a:r>
            <a:r>
              <a:rPr kumimoji="0" lang="en-US" altLang="zh-CN" b="1"/>
              <a:t>  a</a:t>
            </a:r>
            <a:r>
              <a:rPr kumimoji="0" lang="en-US" altLang="zh-CN" b="1" baseline="-25000"/>
              <a:t>m2</a:t>
            </a:r>
            <a:r>
              <a:rPr kumimoji="0" lang="en-US" altLang="zh-CN" b="1"/>
              <a:t>  …  a</a:t>
            </a:r>
            <a:r>
              <a:rPr kumimoji="0" lang="en-US" altLang="zh-CN" b="1" baseline="-25000"/>
              <a:t>mn</a:t>
            </a:r>
            <a:endParaRPr kumimoji="0" lang="en-US" altLang="zh-CN" b="1"/>
          </a:p>
        </p:txBody>
      </p:sp>
      <p:sp>
        <p:nvSpPr>
          <p:cNvPr id="828422" name="AutoShape 6"/>
          <p:cNvSpPr>
            <a:spLocks/>
          </p:cNvSpPr>
          <p:nvPr/>
        </p:nvSpPr>
        <p:spPr bwMode="auto">
          <a:xfrm>
            <a:off x="3203575" y="1628775"/>
            <a:ext cx="152400" cy="1927225"/>
          </a:xfrm>
          <a:prstGeom prst="leftBracket">
            <a:avLst>
              <a:gd name="adj" fmla="val 105382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 useBgFill="1">
        <p:nvSpPr>
          <p:cNvPr id="828423" name="AutoShape 7"/>
          <p:cNvSpPr>
            <a:spLocks/>
          </p:cNvSpPr>
          <p:nvPr/>
        </p:nvSpPr>
        <p:spPr bwMode="auto">
          <a:xfrm>
            <a:off x="5946775" y="1628775"/>
            <a:ext cx="76200" cy="1884363"/>
          </a:xfrm>
          <a:prstGeom prst="rightBracket">
            <a:avLst>
              <a:gd name="adj" fmla="val 206076"/>
            </a:avLst>
          </a:prstGeom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828424" name="Text Box 8"/>
          <p:cNvSpPr txBox="1">
            <a:spLocks noChangeArrowheads="1"/>
          </p:cNvSpPr>
          <p:nvPr/>
        </p:nvSpPr>
        <p:spPr bwMode="auto">
          <a:xfrm>
            <a:off x="2517775" y="2314575"/>
            <a:ext cx="481013" cy="58737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pPr algn="just" eaLnBrk="0" hangingPunct="0"/>
            <a:r>
              <a:rPr kumimoji="0" lang="en-US" altLang="zh-CN" b="1"/>
              <a:t>A=</a:t>
            </a:r>
          </a:p>
        </p:txBody>
      </p:sp>
      <p:sp>
        <p:nvSpPr>
          <p:cNvPr id="828425" name="Text Box 9"/>
          <p:cNvSpPr txBox="1">
            <a:spLocks noChangeArrowheads="1"/>
          </p:cNvSpPr>
          <p:nvPr/>
        </p:nvSpPr>
        <p:spPr bwMode="auto">
          <a:xfrm>
            <a:off x="515938" y="1225550"/>
            <a:ext cx="502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200" b="1">
                <a:solidFill>
                  <a:srgbClr val="FFFF66"/>
                </a:solidFill>
              </a:rPr>
              <a:t>数组示例</a:t>
            </a:r>
          </a:p>
        </p:txBody>
      </p:sp>
      <p:sp>
        <p:nvSpPr>
          <p:cNvPr id="828426" name="Text Box 10"/>
          <p:cNvSpPr txBox="1">
            <a:spLocks noChangeArrowheads="1"/>
          </p:cNvSpPr>
          <p:nvPr/>
        </p:nvSpPr>
        <p:spPr bwMode="auto">
          <a:xfrm>
            <a:off x="546100" y="4508500"/>
            <a:ext cx="80010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v"/>
            </a:pPr>
            <a:r>
              <a:rPr lang="zh-CN" altLang="en-US" sz="2800" b="1">
                <a:latin typeface="Tahoma" pitchFamily="34" charset="0"/>
                <a:ea typeface="楷体_GB2312" pitchFamily="49" charset="-122"/>
              </a:rPr>
              <a:t>二维数组</a:t>
            </a:r>
            <a:r>
              <a:rPr lang="en-US" altLang="zh-CN" sz="2800" b="1">
                <a:latin typeface="Tahoma" pitchFamily="34" charset="0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可以看成是由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个行向量组成的向量，也可以看成是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个列向量组成的向量。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v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多维数组一旦被定义，它的维数和维界就不再改变。</a:t>
            </a:r>
            <a:endParaRPr lang="zh-CN" altLang="en-US" sz="2800" b="1">
              <a:latin typeface="Tahoma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C980-4981-49C5-95A2-59E22FDBC2E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96963"/>
            <a:ext cx="8534400" cy="5761037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FFFF66"/>
                </a:solidFill>
              </a:rPr>
              <a:t>ADT </a:t>
            </a:r>
            <a:r>
              <a:rPr lang="zh-CN" altLang="en-US" sz="2800" dirty="0">
                <a:solidFill>
                  <a:srgbClr val="FFFF66"/>
                </a:solidFill>
              </a:rPr>
              <a:t>数组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FFFF66"/>
                </a:solidFill>
              </a:rPr>
              <a:t>数据集合：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GB" dirty="0"/>
              <a:t>    数组的数据集合可以表示</a:t>
            </a:r>
            <a:r>
              <a:rPr lang="zh-CN" altLang="en-US" dirty="0"/>
              <a:t>为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..., </a:t>
            </a:r>
            <a:r>
              <a:rPr lang="en-US" altLang="zh-CN" i="1" dirty="0"/>
              <a:t>a</a:t>
            </a:r>
            <a:r>
              <a:rPr lang="en-US" altLang="zh-CN" baseline="-25000" dirty="0"/>
              <a:t>n-1</a:t>
            </a:r>
            <a:r>
              <a:rPr lang="zh-CN" altLang="en-US" dirty="0"/>
              <a:t>，</a:t>
            </a:r>
            <a:r>
              <a:rPr lang="zh-CN" altLang="en-GB" dirty="0"/>
              <a:t>每个数据元素的数据类型为</a:t>
            </a:r>
            <a:r>
              <a:rPr lang="zh-CN" altLang="en-US" dirty="0"/>
              <a:t>抽象数据元素类型</a:t>
            </a:r>
            <a:r>
              <a:rPr lang="en-US" altLang="zh-CN" dirty="0" err="1"/>
              <a:t>DataType</a:t>
            </a:r>
            <a:r>
              <a:rPr lang="zh-CN" altLang="en-US" dirty="0"/>
              <a:t>。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FFFF66"/>
                </a:solidFill>
              </a:rPr>
              <a:t>操作集合</a:t>
            </a:r>
            <a:r>
              <a:rPr lang="zh-CN" altLang="en-GB" dirty="0"/>
              <a:t>：</a:t>
            </a:r>
            <a:endParaRPr lang="zh-CN" altLang="en-US" dirty="0"/>
          </a:p>
          <a:p>
            <a:pPr lvl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GB" dirty="0"/>
              <a:t>(</a:t>
            </a:r>
            <a:r>
              <a:rPr lang="en-US" altLang="zh-CN" dirty="0"/>
              <a:t>1)</a:t>
            </a:r>
            <a:r>
              <a:rPr lang="zh-CN" altLang="en-US" dirty="0"/>
              <a:t>初始化数组 </a:t>
            </a:r>
            <a:r>
              <a:rPr lang="en-US" altLang="zh-CN" dirty="0"/>
              <a:t>Initiate(D)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GB" dirty="0"/>
              <a:t>(</a:t>
            </a:r>
            <a:r>
              <a:rPr lang="en-US" altLang="zh-CN" dirty="0"/>
              <a:t>2)</a:t>
            </a:r>
            <a:r>
              <a:rPr lang="zh-CN" altLang="en-US" dirty="0"/>
              <a:t>取数组元素个数 </a:t>
            </a:r>
            <a:r>
              <a:rPr lang="en-US" altLang="zh-CN" dirty="0"/>
              <a:t>Size(D)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GB" dirty="0"/>
              <a:t>(</a:t>
            </a:r>
            <a:r>
              <a:rPr lang="en-US" altLang="zh-CN" dirty="0"/>
              <a:t>3)</a:t>
            </a:r>
            <a:r>
              <a:rPr lang="zh-CN" altLang="en-US" dirty="0"/>
              <a:t>存数组元素 </a:t>
            </a:r>
            <a:r>
              <a:rPr lang="en-US" altLang="zh-CN" dirty="0"/>
              <a:t>Storage(</a:t>
            </a:r>
            <a:r>
              <a:rPr lang="en-US" altLang="zh-CN" dirty="0" err="1"/>
              <a:t>D,i,x</a:t>
            </a:r>
            <a:r>
              <a:rPr lang="en-US" altLang="zh-CN" dirty="0"/>
              <a:t>)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GB" dirty="0"/>
              <a:t> (</a:t>
            </a:r>
            <a:r>
              <a:rPr lang="en-US" altLang="zh-CN" dirty="0"/>
              <a:t>4)</a:t>
            </a:r>
            <a:r>
              <a:rPr lang="zh-CN" altLang="en-US" dirty="0"/>
              <a:t>取数组元素 </a:t>
            </a:r>
            <a:r>
              <a:rPr lang="en-US" altLang="zh-CN" dirty="0"/>
              <a:t>Get(D,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FFFF66"/>
                </a:solidFill>
              </a:rPr>
              <a:t>End ADT</a:t>
            </a:r>
          </a:p>
        </p:txBody>
      </p:sp>
      <p:sp>
        <p:nvSpPr>
          <p:cNvPr id="777220" name="Rectangle 4"/>
          <p:cNvSpPr>
            <a:spLocks noRot="1" noChangeArrowheads="1"/>
          </p:cNvSpPr>
          <p:nvPr/>
        </p:nvSpPr>
        <p:spPr bwMode="auto">
          <a:xfrm>
            <a:off x="395288" y="144463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1pPr>
            <a:lvl2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/>
              <a:t>5.1 </a:t>
            </a:r>
            <a:r>
              <a:rPr lang="zh-CN" altLang="en-US" dirty="0" smtClean="0"/>
              <a:t>数组定义与运算</a:t>
            </a:r>
            <a:endParaRPr kumimoji="0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81123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BC33C-8338-4F38-B716-8C20B251272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124744"/>
            <a:ext cx="7416824" cy="4779962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dirty="0"/>
              <a:t>数组和线性表相比：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dirty="0">
                <a:solidFill>
                  <a:srgbClr val="FFFF66"/>
                </a:solidFill>
              </a:rPr>
              <a:t>相同之处</a:t>
            </a:r>
            <a:r>
              <a:rPr lang="en-US" altLang="zh-CN" sz="2800" dirty="0">
                <a:solidFill>
                  <a:srgbClr val="FFFF66"/>
                </a:solidFill>
              </a:rPr>
              <a:t>: 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都是若干个相同数据类型的数据元素</a:t>
            </a:r>
          </a:p>
          <a:p>
            <a:pPr>
              <a:lnSpc>
                <a:spcPct val="110000"/>
              </a:lnSpc>
              <a:spcBef>
                <a:spcPct val="65000"/>
              </a:spcBef>
            </a:pPr>
            <a:r>
              <a:rPr lang="zh-CN" altLang="en-US" sz="2800" dirty="0">
                <a:solidFill>
                  <a:srgbClr val="FFFF66"/>
                </a:solidFill>
              </a:rPr>
              <a:t>不同之处</a:t>
            </a:r>
            <a:endParaRPr lang="zh-CN" altLang="en-US" sz="2800" dirty="0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）元素是否可以再分解；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）操作不同；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）存储空间是否连续；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zh-CN" sz="2800" dirty="0"/>
          </a:p>
        </p:txBody>
      </p:sp>
      <p:sp>
        <p:nvSpPr>
          <p:cNvPr id="773124" name="Rectangle 4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sz="3600" dirty="0" smtClean="0"/>
              <a:t>5.1 </a:t>
            </a:r>
            <a:r>
              <a:rPr lang="zh-CN" altLang="en-US" sz="3600" dirty="0" smtClean="0"/>
              <a:t>数组定义与运算</a:t>
            </a:r>
            <a:endParaRPr lang="zh-CN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AF8C-6CBA-4BCC-ACD3-15417119A84A}" type="slidenum">
              <a:rPr lang="en-US" altLang="zh-CN"/>
              <a:pPr/>
              <a:t>8</a:t>
            </a:fld>
            <a:endParaRPr lang="en-US" altLang="zh-CN"/>
          </a:p>
        </p:txBody>
      </p:sp>
      <p:sp useBgFill="1">
        <p:nvSpPr>
          <p:cNvPr id="829442" name="Text Box 2"/>
          <p:cNvSpPr txBox="1">
            <a:spLocks noChangeArrowheads="1"/>
          </p:cNvSpPr>
          <p:nvPr/>
        </p:nvSpPr>
        <p:spPr bwMode="auto">
          <a:xfrm>
            <a:off x="652463" y="2463800"/>
            <a:ext cx="3200400" cy="1905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kumimoji="0" lang="en-US" altLang="zh-CN" b="1"/>
              <a:t>      a</a:t>
            </a:r>
            <a:r>
              <a:rPr kumimoji="0" lang="en-US" altLang="zh-CN" b="1" baseline="-25000"/>
              <a:t>11</a:t>
            </a:r>
            <a:r>
              <a:rPr kumimoji="0" lang="en-US" altLang="zh-CN" b="1"/>
              <a:t>    a</a:t>
            </a:r>
            <a:r>
              <a:rPr kumimoji="0" lang="en-US" altLang="zh-CN" b="1" baseline="-25000"/>
              <a:t>12</a:t>
            </a:r>
            <a:r>
              <a:rPr kumimoji="0" lang="en-US" altLang="zh-CN" b="1"/>
              <a:t>  …  a</a:t>
            </a:r>
            <a:r>
              <a:rPr kumimoji="0" lang="en-US" altLang="zh-CN" b="1" baseline="-25000"/>
              <a:t>1n</a:t>
            </a:r>
          </a:p>
          <a:p>
            <a:pPr algn="just" eaLnBrk="0" hangingPunct="0">
              <a:lnSpc>
                <a:spcPct val="120000"/>
              </a:lnSpc>
            </a:pPr>
            <a:r>
              <a:rPr kumimoji="0" lang="en-US" altLang="zh-CN" b="1"/>
              <a:t>      a</a:t>
            </a:r>
            <a:r>
              <a:rPr kumimoji="0" lang="en-US" altLang="zh-CN" b="1" baseline="-25000"/>
              <a:t>21 </a:t>
            </a:r>
            <a:r>
              <a:rPr kumimoji="0" lang="en-US" altLang="zh-CN" b="1"/>
              <a:t>   a</a:t>
            </a:r>
            <a:r>
              <a:rPr kumimoji="0" lang="en-US" altLang="zh-CN" b="1" baseline="-25000"/>
              <a:t>22</a:t>
            </a:r>
            <a:r>
              <a:rPr kumimoji="0" lang="en-US" altLang="zh-CN" b="1"/>
              <a:t>  …  a</a:t>
            </a:r>
            <a:r>
              <a:rPr kumimoji="0" lang="en-US" altLang="zh-CN" b="1" baseline="-25000"/>
              <a:t>2n</a:t>
            </a:r>
          </a:p>
          <a:p>
            <a:pPr algn="just" eaLnBrk="0" hangingPunct="0">
              <a:lnSpc>
                <a:spcPct val="120000"/>
              </a:lnSpc>
            </a:pPr>
            <a:r>
              <a:rPr kumimoji="0" lang="en-US" altLang="zh-CN" b="1"/>
              <a:t>      </a:t>
            </a:r>
            <a:r>
              <a:rPr kumimoji="0" lang="en-US" altLang="zh-CN" b="1">
                <a:ea typeface="隶书" pitchFamily="49" charset="-122"/>
              </a:rPr>
              <a:t>…    …   …  … </a:t>
            </a:r>
            <a:r>
              <a:rPr kumimoji="0" lang="en-US" altLang="zh-CN" b="1"/>
              <a:t>          </a:t>
            </a:r>
          </a:p>
          <a:p>
            <a:pPr algn="just" eaLnBrk="0" hangingPunct="0">
              <a:lnSpc>
                <a:spcPct val="120000"/>
              </a:lnSpc>
            </a:pPr>
            <a:r>
              <a:rPr kumimoji="0" lang="en-US" altLang="zh-CN" b="1"/>
              <a:t>      a</a:t>
            </a:r>
            <a:r>
              <a:rPr kumimoji="0" lang="en-US" altLang="zh-CN" b="1" baseline="-25000"/>
              <a:t>m1 </a:t>
            </a:r>
            <a:r>
              <a:rPr kumimoji="0" lang="en-US" altLang="zh-CN" b="1"/>
              <a:t>  a</a:t>
            </a:r>
            <a:r>
              <a:rPr kumimoji="0" lang="en-US" altLang="zh-CN" b="1" baseline="-25000"/>
              <a:t>m2</a:t>
            </a:r>
            <a:r>
              <a:rPr kumimoji="0" lang="en-US" altLang="zh-CN" b="1"/>
              <a:t>  …  a</a:t>
            </a:r>
            <a:r>
              <a:rPr kumimoji="0" lang="en-US" altLang="zh-CN" b="1" baseline="-25000"/>
              <a:t>mn</a:t>
            </a:r>
            <a:endParaRPr kumimoji="0" lang="en-US" altLang="zh-CN" b="1"/>
          </a:p>
        </p:txBody>
      </p:sp>
      <p:sp>
        <p:nvSpPr>
          <p:cNvPr id="829443" name="AutoShape 3"/>
          <p:cNvSpPr>
            <a:spLocks/>
          </p:cNvSpPr>
          <p:nvPr/>
        </p:nvSpPr>
        <p:spPr bwMode="auto">
          <a:xfrm>
            <a:off x="914400" y="2641600"/>
            <a:ext cx="152400" cy="1927225"/>
          </a:xfrm>
          <a:prstGeom prst="leftBracket">
            <a:avLst>
              <a:gd name="adj" fmla="val 105382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 useBgFill="1">
        <p:nvSpPr>
          <p:cNvPr id="829444" name="AutoShape 4"/>
          <p:cNvSpPr>
            <a:spLocks/>
          </p:cNvSpPr>
          <p:nvPr/>
        </p:nvSpPr>
        <p:spPr bwMode="auto">
          <a:xfrm>
            <a:off x="3657600" y="2641600"/>
            <a:ext cx="76200" cy="1884363"/>
          </a:xfrm>
          <a:prstGeom prst="rightBracket">
            <a:avLst>
              <a:gd name="adj" fmla="val 206076"/>
            </a:avLst>
          </a:prstGeom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829445" name="Text Box 5"/>
          <p:cNvSpPr txBox="1">
            <a:spLocks noChangeArrowheads="1"/>
          </p:cNvSpPr>
          <p:nvPr/>
        </p:nvSpPr>
        <p:spPr bwMode="auto">
          <a:xfrm>
            <a:off x="228600" y="3327400"/>
            <a:ext cx="481013" cy="58737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pPr algn="just" eaLnBrk="0" hangingPunct="0"/>
            <a:r>
              <a:rPr kumimoji="0" lang="en-US" altLang="zh-CN" b="1"/>
              <a:t>A=</a:t>
            </a:r>
          </a:p>
        </p:txBody>
      </p:sp>
      <p:sp>
        <p:nvSpPr>
          <p:cNvPr id="829446" name="AutoShape 6"/>
          <p:cNvSpPr>
            <a:spLocks noChangeArrowheads="1"/>
          </p:cNvSpPr>
          <p:nvPr/>
        </p:nvSpPr>
        <p:spPr bwMode="auto">
          <a:xfrm>
            <a:off x="3805238" y="3327400"/>
            <a:ext cx="646112" cy="412750"/>
          </a:xfrm>
          <a:prstGeom prst="rightArrow">
            <a:avLst>
              <a:gd name="adj1" fmla="val 50000"/>
              <a:gd name="adj2" fmla="val 3913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9447" name="Group 7"/>
          <p:cNvGrpSpPr>
            <a:grpSpLocks/>
          </p:cNvGrpSpPr>
          <p:nvPr/>
        </p:nvGrpSpPr>
        <p:grpSpPr bwMode="auto">
          <a:xfrm>
            <a:off x="4533900" y="2508250"/>
            <a:ext cx="4316413" cy="2471738"/>
            <a:chOff x="2856" y="1580"/>
            <a:chExt cx="2719" cy="1557"/>
          </a:xfrm>
        </p:grpSpPr>
        <p:sp useBgFill="1">
          <p:nvSpPr>
            <p:cNvPr id="829448" name="Text Box 8"/>
            <p:cNvSpPr txBox="1">
              <a:spLocks noChangeArrowheads="1"/>
            </p:cNvSpPr>
            <p:nvPr/>
          </p:nvSpPr>
          <p:spPr bwMode="auto">
            <a:xfrm>
              <a:off x="2930" y="1706"/>
              <a:ext cx="2480" cy="314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b="1"/>
                <a:t> A=(A</a:t>
              </a:r>
              <a:r>
                <a:rPr kumimoji="0" lang="en-US" altLang="zh-CN" b="1" baseline="-25000"/>
                <a:t>1</a:t>
              </a:r>
              <a:r>
                <a:rPr kumimoji="0" lang="zh-CN" altLang="en-US" b="1"/>
                <a:t>，</a:t>
              </a:r>
              <a:r>
                <a:rPr kumimoji="0" lang="en-US" altLang="zh-CN" b="1"/>
                <a:t>A</a:t>
              </a:r>
              <a:r>
                <a:rPr kumimoji="0" lang="en-US" altLang="zh-CN" b="1" baseline="-25000"/>
                <a:t>2</a:t>
              </a:r>
              <a:r>
                <a:rPr kumimoji="0" lang="zh-CN" altLang="en-US" b="1"/>
                <a:t>，</a:t>
              </a:r>
              <a:r>
                <a:rPr kumimoji="0" lang="en-US" altLang="zh-CN" b="1"/>
                <a:t>……</a:t>
              </a:r>
              <a:r>
                <a:rPr kumimoji="0" lang="zh-CN" altLang="en-US" b="1"/>
                <a:t>，</a:t>
              </a:r>
              <a:r>
                <a:rPr kumimoji="0" lang="en-US" altLang="zh-CN" b="1"/>
                <a:t>A</a:t>
              </a:r>
              <a:r>
                <a:rPr kumimoji="0" lang="en-US" altLang="zh-CN" b="1" baseline="-25000"/>
                <a:t>n</a:t>
              </a:r>
              <a:r>
                <a:rPr kumimoji="0" lang="en-US" altLang="zh-CN" b="1"/>
                <a:t>)</a:t>
              </a:r>
            </a:p>
          </p:txBody>
        </p:sp>
        <p:sp useBgFill="1">
          <p:nvSpPr>
            <p:cNvPr id="829449" name="Text Box 9"/>
            <p:cNvSpPr txBox="1">
              <a:spLocks noChangeArrowheads="1"/>
            </p:cNvSpPr>
            <p:nvPr/>
          </p:nvSpPr>
          <p:spPr bwMode="auto">
            <a:xfrm>
              <a:off x="2913" y="2060"/>
              <a:ext cx="2662" cy="768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b="1"/>
                <a:t> </a:t>
              </a:r>
              <a:r>
                <a:rPr kumimoji="0" lang="zh-CN" altLang="en-US" b="1"/>
                <a:t>其中：</a:t>
              </a:r>
            </a:p>
            <a:p>
              <a:pPr algn="just" eaLnBrk="0" hangingPunct="0"/>
              <a:r>
                <a:rPr kumimoji="0" lang="zh-CN" altLang="en-US" b="1"/>
                <a:t> </a:t>
              </a:r>
              <a:r>
                <a:rPr kumimoji="0" lang="en-US" altLang="zh-CN" b="1"/>
                <a:t>A</a:t>
              </a:r>
              <a:r>
                <a:rPr kumimoji="0" lang="en-US" altLang="zh-CN" b="1" baseline="-25000"/>
                <a:t>i</a:t>
              </a:r>
              <a:r>
                <a:rPr kumimoji="0" lang="en-US" altLang="zh-CN" b="1"/>
                <a:t>=(a</a:t>
              </a:r>
              <a:r>
                <a:rPr kumimoji="0" lang="en-US" altLang="zh-CN" b="1" baseline="-25000"/>
                <a:t>1i</a:t>
              </a:r>
              <a:r>
                <a:rPr kumimoji="0" lang="zh-CN" altLang="en-US" b="1"/>
                <a:t>，</a:t>
              </a:r>
              <a:r>
                <a:rPr kumimoji="0" lang="en-US" altLang="zh-CN" b="1"/>
                <a:t>a</a:t>
              </a:r>
              <a:r>
                <a:rPr kumimoji="0" lang="en-US" altLang="zh-CN" b="1" baseline="-25000"/>
                <a:t>2i</a:t>
              </a:r>
              <a:r>
                <a:rPr kumimoji="0" lang="zh-CN" altLang="en-US" b="1"/>
                <a:t>，</a:t>
              </a:r>
              <a:r>
                <a:rPr kumimoji="0" lang="en-US" altLang="zh-CN" b="1"/>
                <a:t>……</a:t>
              </a:r>
              <a:r>
                <a:rPr kumimoji="0" lang="zh-CN" altLang="en-US" b="1"/>
                <a:t>，</a:t>
              </a:r>
              <a:r>
                <a:rPr kumimoji="0" lang="en-US" altLang="zh-CN" b="1"/>
                <a:t>a</a:t>
              </a:r>
              <a:r>
                <a:rPr kumimoji="0" lang="en-US" altLang="zh-CN" b="1" baseline="-25000"/>
                <a:t>mi</a:t>
              </a:r>
              <a:r>
                <a:rPr kumimoji="0" lang="en-US" altLang="zh-CN" b="1"/>
                <a:t>)</a:t>
              </a:r>
            </a:p>
            <a:p>
              <a:pPr algn="just" eaLnBrk="0" hangingPunct="0"/>
              <a:r>
                <a:rPr kumimoji="0" lang="en-US" altLang="zh-CN" b="1"/>
                <a:t>                           (1≤i≤n)</a:t>
              </a:r>
            </a:p>
          </p:txBody>
        </p:sp>
        <p:sp>
          <p:nvSpPr>
            <p:cNvPr id="829450" name="Text Box 10"/>
            <p:cNvSpPr txBox="1">
              <a:spLocks noChangeArrowheads="1"/>
            </p:cNvSpPr>
            <p:nvPr/>
          </p:nvSpPr>
          <p:spPr bwMode="auto">
            <a:xfrm>
              <a:off x="2856" y="1580"/>
              <a:ext cx="2658" cy="15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0" lang="en-US" altLang="zh-CN" b="1"/>
            </a:p>
            <a:p>
              <a:pPr>
                <a:spcBef>
                  <a:spcPct val="50000"/>
                </a:spcBef>
              </a:pPr>
              <a:endParaRPr kumimoji="0" lang="en-US" altLang="zh-CN" b="1"/>
            </a:p>
            <a:p>
              <a:pPr>
                <a:spcBef>
                  <a:spcPct val="50000"/>
                </a:spcBef>
              </a:pPr>
              <a:endParaRPr kumimoji="0" lang="en-US" altLang="zh-CN" b="1"/>
            </a:p>
            <a:p>
              <a:pPr>
                <a:spcBef>
                  <a:spcPct val="50000"/>
                </a:spcBef>
              </a:pPr>
              <a:endParaRPr kumimoji="0" lang="en-US" altLang="zh-CN" b="1"/>
            </a:p>
          </p:txBody>
        </p:sp>
      </p:grpSp>
      <p:sp>
        <p:nvSpPr>
          <p:cNvPr id="829451" name="Text Box 11"/>
          <p:cNvSpPr txBox="1">
            <a:spLocks noChangeArrowheads="1"/>
          </p:cNvSpPr>
          <p:nvPr/>
        </p:nvSpPr>
        <p:spPr bwMode="auto">
          <a:xfrm>
            <a:off x="500063" y="1179513"/>
            <a:ext cx="533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</a:rPr>
              <a:t>数组与线性表区别：</a:t>
            </a:r>
            <a:endParaRPr kumimoji="0" lang="zh-CN" altLang="en-US" sz="3200" b="1">
              <a:solidFill>
                <a:srgbClr val="FFFF66"/>
              </a:solidFill>
            </a:endParaRPr>
          </a:p>
        </p:txBody>
      </p:sp>
      <p:sp>
        <p:nvSpPr>
          <p:cNvPr id="829452" name="Text Box 12"/>
          <p:cNvSpPr txBox="1">
            <a:spLocks noChangeArrowheads="1"/>
          </p:cNvSpPr>
          <p:nvPr/>
        </p:nvSpPr>
        <p:spPr bwMode="auto">
          <a:xfrm>
            <a:off x="703263" y="5637213"/>
            <a:ext cx="7699375" cy="884237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180000" bIns="180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80808"/>
                </a:solidFill>
              </a:rPr>
              <a:t>二维数组是数据元素为线性表的线性表。</a:t>
            </a:r>
            <a:endParaRPr kumimoji="0" lang="zh-CN" altLang="en-US" sz="3200" b="1">
              <a:solidFill>
                <a:srgbClr val="080808"/>
              </a:solidFill>
            </a:endParaRPr>
          </a:p>
        </p:txBody>
      </p:sp>
      <p:sp>
        <p:nvSpPr>
          <p:cNvPr id="829456" name="Rectangle 16"/>
          <p:cNvSpPr>
            <a:spLocks noRot="1" noChangeArrowheads="1"/>
          </p:cNvSpPr>
          <p:nvPr/>
        </p:nvSpPr>
        <p:spPr bwMode="auto">
          <a:xfrm>
            <a:off x="395288" y="144463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1pPr>
            <a:lvl2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en-US" altLang="zh-CN" dirty="0" smtClean="0"/>
              <a:t>5.1 </a:t>
            </a:r>
            <a:r>
              <a:rPr kumimoji="0" lang="zh-CN" altLang="en-US" dirty="0" smtClean="0"/>
              <a:t>数组定义与运算</a:t>
            </a:r>
            <a:endParaRPr kumimoji="0" lang="zh-CN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6" grpId="0" animBg="1"/>
      <p:bldP spid="8294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598FE-AE2D-4208-9333-539251C7582D}" type="slidenum">
              <a:rPr lang="en-US" altLang="zh-CN"/>
              <a:pPr/>
              <a:t>9</a:t>
            </a:fld>
            <a:endParaRPr lang="en-US" altLang="zh-CN"/>
          </a:p>
        </p:txBody>
      </p:sp>
      <p:grpSp>
        <p:nvGrpSpPr>
          <p:cNvPr id="830468" name="Group 4"/>
          <p:cNvGrpSpPr>
            <a:grpSpLocks/>
          </p:cNvGrpSpPr>
          <p:nvPr/>
        </p:nvGrpSpPr>
        <p:grpSpPr bwMode="auto">
          <a:xfrm>
            <a:off x="182563" y="1943100"/>
            <a:ext cx="8834437" cy="527050"/>
            <a:chOff x="329" y="1319"/>
            <a:chExt cx="4794" cy="332"/>
          </a:xfrm>
        </p:grpSpPr>
        <p:sp>
          <p:nvSpPr>
            <p:cNvPr id="830469" name="Text Box 5"/>
            <p:cNvSpPr txBox="1">
              <a:spLocks noChangeArrowheads="1"/>
            </p:cNvSpPr>
            <p:nvPr/>
          </p:nvSpPr>
          <p:spPr bwMode="auto">
            <a:xfrm>
              <a:off x="723" y="1319"/>
              <a:ext cx="4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spcBef>
                  <a:spcPct val="20000"/>
                </a:spcBef>
                <a:buSzPct val="85000"/>
              </a:pPr>
              <a:r>
                <a:rPr lang="zh-CN" altLang="en-US" b="1"/>
                <a:t>在多维数组中插入（或删除）一个元素有意义吗？</a:t>
              </a:r>
              <a:endParaRPr kumimoji="0" lang="zh-CN" altLang="en-US"/>
            </a:p>
          </p:txBody>
        </p:sp>
        <p:graphicFrame>
          <p:nvGraphicFramePr>
            <p:cNvPr id="830470" name="Object 6"/>
            <p:cNvGraphicFramePr>
              <a:graphicFrameLocks noChangeAspect="1"/>
            </p:cNvGraphicFramePr>
            <p:nvPr/>
          </p:nvGraphicFramePr>
          <p:xfrm>
            <a:off x="329" y="1345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513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" y="1345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0471" name="Group 7"/>
          <p:cNvGrpSpPr>
            <a:grpSpLocks/>
          </p:cNvGrpSpPr>
          <p:nvPr/>
        </p:nvGrpSpPr>
        <p:grpSpPr bwMode="auto">
          <a:xfrm>
            <a:off x="533400" y="4132263"/>
            <a:ext cx="3638550" cy="2181225"/>
            <a:chOff x="336" y="2603"/>
            <a:chExt cx="2292" cy="1374"/>
          </a:xfrm>
        </p:grpSpPr>
        <p:sp useBgFill="1">
          <p:nvSpPr>
            <p:cNvPr id="830472" name="Text Box 8"/>
            <p:cNvSpPr txBox="1">
              <a:spLocks noChangeArrowheads="1"/>
            </p:cNvSpPr>
            <p:nvPr/>
          </p:nvSpPr>
          <p:spPr bwMode="auto">
            <a:xfrm>
              <a:off x="603" y="2603"/>
              <a:ext cx="2025" cy="1374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/>
            <a:lstStyle/>
            <a:p>
              <a:pPr algn="just" eaLnBrk="0" hangingPunct="0">
                <a:lnSpc>
                  <a:spcPct val="120000"/>
                </a:lnSpc>
              </a:pPr>
              <a:r>
                <a:rPr kumimoji="0" lang="en-US" altLang="zh-CN" b="1"/>
                <a:t>      a</a:t>
              </a:r>
              <a:r>
                <a:rPr kumimoji="0" lang="en-US" altLang="zh-CN" b="1" baseline="-25000"/>
                <a:t>11</a:t>
              </a:r>
              <a:r>
                <a:rPr kumimoji="0" lang="en-US" altLang="zh-CN" b="1"/>
                <a:t>    a</a:t>
              </a:r>
              <a:r>
                <a:rPr kumimoji="0" lang="en-US" altLang="zh-CN" b="1" baseline="-25000"/>
                <a:t>12</a:t>
              </a:r>
              <a:r>
                <a:rPr kumimoji="0" lang="en-US" altLang="zh-CN" b="1"/>
                <a:t>  …  a</a:t>
              </a:r>
              <a:r>
                <a:rPr kumimoji="0" lang="en-US" altLang="zh-CN" b="1" baseline="-25000"/>
                <a:t>1n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kumimoji="0" lang="en-US" altLang="zh-CN" b="1"/>
                <a:t>      a</a:t>
              </a:r>
              <a:r>
                <a:rPr kumimoji="0" lang="en-US" altLang="zh-CN" b="1" baseline="-25000"/>
                <a:t>21 </a:t>
              </a:r>
              <a:r>
                <a:rPr kumimoji="0" lang="en-US" altLang="zh-CN" b="1"/>
                <a:t>   a</a:t>
              </a:r>
              <a:r>
                <a:rPr kumimoji="0" lang="en-US" altLang="zh-CN" b="1" baseline="-25000"/>
                <a:t>22</a:t>
              </a:r>
              <a:r>
                <a:rPr kumimoji="0" lang="en-US" altLang="zh-CN" b="1"/>
                <a:t>  …  a</a:t>
              </a:r>
              <a:r>
                <a:rPr kumimoji="0" lang="en-US" altLang="zh-CN" b="1" baseline="-25000"/>
                <a:t>2n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kumimoji="0" lang="en-US" altLang="zh-CN" b="1"/>
                <a:t>      </a:t>
              </a:r>
              <a:r>
                <a:rPr kumimoji="0" lang="en-US" altLang="zh-CN" b="1">
                  <a:ea typeface="隶书" pitchFamily="49" charset="-122"/>
                </a:rPr>
                <a:t>…    …   …  … </a:t>
              </a:r>
              <a:r>
                <a:rPr kumimoji="0" lang="en-US" altLang="zh-CN" b="1"/>
                <a:t>          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kumimoji="0" lang="en-US" altLang="zh-CN" b="1"/>
                <a:t>      a</a:t>
              </a:r>
              <a:r>
                <a:rPr kumimoji="0" lang="en-US" altLang="zh-CN" b="1" baseline="-25000"/>
                <a:t>m1 </a:t>
              </a:r>
              <a:r>
                <a:rPr kumimoji="0" lang="en-US" altLang="zh-CN" b="1"/>
                <a:t>  a</a:t>
              </a:r>
              <a:r>
                <a:rPr kumimoji="0" lang="en-US" altLang="zh-CN" b="1" baseline="-25000"/>
                <a:t>m2</a:t>
              </a:r>
              <a:r>
                <a:rPr kumimoji="0" lang="en-US" altLang="zh-CN" b="1"/>
                <a:t>  …  a</a:t>
              </a:r>
              <a:r>
                <a:rPr kumimoji="0" lang="en-US" altLang="zh-CN" b="1" baseline="-25000"/>
                <a:t>mn</a:t>
              </a:r>
              <a:endParaRPr kumimoji="0" lang="en-US" altLang="zh-CN" b="1"/>
            </a:p>
          </p:txBody>
        </p:sp>
        <p:sp>
          <p:nvSpPr>
            <p:cNvPr id="830473" name="AutoShape 9"/>
            <p:cNvSpPr>
              <a:spLocks/>
            </p:cNvSpPr>
            <p:nvPr/>
          </p:nvSpPr>
          <p:spPr bwMode="auto">
            <a:xfrm>
              <a:off x="768" y="2715"/>
              <a:ext cx="96" cy="1214"/>
            </a:xfrm>
            <a:prstGeom prst="leftBracket">
              <a:avLst>
                <a:gd name="adj" fmla="val 105382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830474" name="AutoShape 10"/>
            <p:cNvSpPr>
              <a:spLocks/>
            </p:cNvSpPr>
            <p:nvPr/>
          </p:nvSpPr>
          <p:spPr bwMode="auto">
            <a:xfrm>
              <a:off x="2496" y="2715"/>
              <a:ext cx="48" cy="1187"/>
            </a:xfrm>
            <a:prstGeom prst="rightBracket">
              <a:avLst>
                <a:gd name="adj" fmla="val 206076"/>
              </a:avLst>
            </a:prstGeom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830475" name="Text Box 11"/>
            <p:cNvSpPr txBox="1">
              <a:spLocks noChangeArrowheads="1"/>
            </p:cNvSpPr>
            <p:nvPr/>
          </p:nvSpPr>
          <p:spPr bwMode="auto">
            <a:xfrm>
              <a:off x="336" y="3147"/>
              <a:ext cx="303" cy="37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/>
            <a:p>
              <a:pPr algn="just" eaLnBrk="0" hangingPunct="0"/>
              <a:r>
                <a:rPr kumimoji="0" lang="en-US" altLang="zh-CN" b="1"/>
                <a:t>A=</a:t>
              </a:r>
            </a:p>
          </p:txBody>
        </p:sp>
      </p:grpSp>
      <p:sp>
        <p:nvSpPr>
          <p:cNvPr id="830476" name="Text Box 12"/>
          <p:cNvSpPr txBox="1">
            <a:spLocks noChangeArrowheads="1"/>
          </p:cNvSpPr>
          <p:nvPr/>
        </p:nvSpPr>
        <p:spPr bwMode="auto">
          <a:xfrm>
            <a:off x="1090613" y="2859088"/>
            <a:ext cx="32496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2400" b="1"/>
              <a:t>将元素 </a:t>
            </a:r>
            <a:r>
              <a:rPr kumimoji="0" lang="en-US" altLang="zh-CN" sz="2400" b="1" i="1"/>
              <a:t>x </a:t>
            </a:r>
            <a:r>
              <a:rPr kumimoji="0" lang="zh-CN" altLang="en-US" sz="2400" b="1"/>
              <a:t>插入</a:t>
            </a:r>
          </a:p>
          <a:p>
            <a:pPr algn="ctr"/>
            <a:r>
              <a:rPr kumimoji="0" lang="zh-CN" altLang="en-US" sz="2400" b="1"/>
              <a:t>到数组中第</a:t>
            </a:r>
            <a:r>
              <a:rPr kumimoji="0" lang="en-US" altLang="zh-CN" sz="2400" b="1"/>
              <a:t>1</a:t>
            </a:r>
            <a:r>
              <a:rPr kumimoji="0" lang="zh-CN" altLang="en-US" sz="2400" b="1"/>
              <a:t>行第</a:t>
            </a:r>
            <a:r>
              <a:rPr kumimoji="0" lang="en-US" altLang="zh-CN" sz="2400" b="1"/>
              <a:t>2</a:t>
            </a:r>
            <a:r>
              <a:rPr kumimoji="0" lang="zh-CN" altLang="en-US" sz="2400" b="1"/>
              <a:t>列。</a:t>
            </a:r>
          </a:p>
        </p:txBody>
      </p:sp>
      <p:grpSp>
        <p:nvGrpSpPr>
          <p:cNvPr id="830477" name="Group 13"/>
          <p:cNvGrpSpPr>
            <a:grpSpLocks/>
          </p:cNvGrpSpPr>
          <p:nvPr/>
        </p:nvGrpSpPr>
        <p:grpSpPr bwMode="auto">
          <a:xfrm>
            <a:off x="2222500" y="3556000"/>
            <a:ext cx="376238" cy="769938"/>
            <a:chOff x="1400" y="2240"/>
            <a:chExt cx="237" cy="485"/>
          </a:xfrm>
        </p:grpSpPr>
        <p:sp>
          <p:nvSpPr>
            <p:cNvPr id="830478" name="Text Box 14"/>
            <p:cNvSpPr txBox="1">
              <a:spLocks noChangeArrowheads="1"/>
            </p:cNvSpPr>
            <p:nvPr/>
          </p:nvSpPr>
          <p:spPr bwMode="auto">
            <a:xfrm>
              <a:off x="1400" y="2240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b="1" i="1">
                  <a:solidFill>
                    <a:srgbClr val="FF3300"/>
                  </a:solidFill>
                </a:rPr>
                <a:t>x</a:t>
              </a:r>
              <a:endParaRPr kumimoji="0"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830479" name="Line 15"/>
            <p:cNvSpPr>
              <a:spLocks noChangeShapeType="1"/>
            </p:cNvSpPr>
            <p:nvPr/>
          </p:nvSpPr>
          <p:spPr bwMode="auto">
            <a:xfrm>
              <a:off x="1499" y="2524"/>
              <a:ext cx="0" cy="20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30480" name="Group 16"/>
          <p:cNvGrpSpPr>
            <a:grpSpLocks/>
          </p:cNvGrpSpPr>
          <p:nvPr/>
        </p:nvGrpSpPr>
        <p:grpSpPr bwMode="auto">
          <a:xfrm>
            <a:off x="4540250" y="4144963"/>
            <a:ext cx="3638550" cy="2181225"/>
            <a:chOff x="2860" y="2611"/>
            <a:chExt cx="2292" cy="1374"/>
          </a:xfrm>
        </p:grpSpPr>
        <p:sp useBgFill="1">
          <p:nvSpPr>
            <p:cNvPr id="830481" name="Text Box 17"/>
            <p:cNvSpPr txBox="1">
              <a:spLocks noChangeArrowheads="1"/>
            </p:cNvSpPr>
            <p:nvPr/>
          </p:nvSpPr>
          <p:spPr bwMode="auto">
            <a:xfrm>
              <a:off x="3127" y="2611"/>
              <a:ext cx="2025" cy="1374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/>
            <a:lstStyle/>
            <a:p>
              <a:pPr algn="just" eaLnBrk="0" hangingPunct="0">
                <a:lnSpc>
                  <a:spcPct val="120000"/>
                </a:lnSpc>
              </a:pPr>
              <a:r>
                <a:rPr kumimoji="0" lang="en-US" altLang="zh-CN" b="1"/>
                <a:t>      a</a:t>
              </a:r>
              <a:r>
                <a:rPr kumimoji="0" lang="en-US" altLang="zh-CN" b="1" baseline="-25000"/>
                <a:t>11</a:t>
              </a:r>
              <a:r>
                <a:rPr kumimoji="0" lang="en-US" altLang="zh-CN" b="1"/>
                <a:t>    a</a:t>
              </a:r>
              <a:r>
                <a:rPr kumimoji="0" lang="en-US" altLang="zh-CN" b="1" baseline="-25000"/>
                <a:t>12</a:t>
              </a:r>
              <a:r>
                <a:rPr kumimoji="0" lang="en-US" altLang="zh-CN" b="1"/>
                <a:t>  …  a</a:t>
              </a:r>
              <a:r>
                <a:rPr kumimoji="0" lang="en-US" altLang="zh-CN" b="1" baseline="-25000"/>
                <a:t>1n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kumimoji="0" lang="en-US" altLang="zh-CN" b="1"/>
                <a:t>      a</a:t>
              </a:r>
              <a:r>
                <a:rPr kumimoji="0" lang="en-US" altLang="zh-CN" b="1" baseline="-25000"/>
                <a:t>21 </a:t>
              </a:r>
              <a:r>
                <a:rPr kumimoji="0" lang="en-US" altLang="zh-CN" b="1"/>
                <a:t>   a</a:t>
              </a:r>
              <a:r>
                <a:rPr kumimoji="0" lang="en-US" altLang="zh-CN" b="1" baseline="-25000"/>
                <a:t>22</a:t>
              </a:r>
              <a:r>
                <a:rPr kumimoji="0" lang="en-US" altLang="zh-CN" b="1"/>
                <a:t>  …  a</a:t>
              </a:r>
              <a:r>
                <a:rPr kumimoji="0" lang="en-US" altLang="zh-CN" b="1" baseline="-25000"/>
                <a:t>2n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kumimoji="0" lang="en-US" altLang="zh-CN" b="1"/>
                <a:t>      </a:t>
              </a:r>
              <a:r>
                <a:rPr kumimoji="0" lang="en-US" altLang="zh-CN" b="1">
                  <a:ea typeface="隶书" pitchFamily="49" charset="-122"/>
                </a:rPr>
                <a:t>…    …   …  … </a:t>
              </a:r>
              <a:r>
                <a:rPr kumimoji="0" lang="en-US" altLang="zh-CN" b="1"/>
                <a:t>          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kumimoji="0" lang="en-US" altLang="zh-CN" b="1"/>
                <a:t>      a</a:t>
              </a:r>
              <a:r>
                <a:rPr kumimoji="0" lang="en-US" altLang="zh-CN" b="1" baseline="-25000"/>
                <a:t>m1 </a:t>
              </a:r>
              <a:r>
                <a:rPr kumimoji="0" lang="en-US" altLang="zh-CN" b="1"/>
                <a:t>  a</a:t>
              </a:r>
              <a:r>
                <a:rPr kumimoji="0" lang="en-US" altLang="zh-CN" b="1" baseline="-25000"/>
                <a:t>m2</a:t>
              </a:r>
              <a:r>
                <a:rPr kumimoji="0" lang="en-US" altLang="zh-CN" b="1"/>
                <a:t>  …  a</a:t>
              </a:r>
              <a:r>
                <a:rPr kumimoji="0" lang="en-US" altLang="zh-CN" b="1" baseline="-25000"/>
                <a:t>mn</a:t>
              </a:r>
              <a:endParaRPr kumimoji="0" lang="en-US" altLang="zh-CN" b="1"/>
            </a:p>
          </p:txBody>
        </p:sp>
        <p:sp>
          <p:nvSpPr>
            <p:cNvPr id="830482" name="AutoShape 18"/>
            <p:cNvSpPr>
              <a:spLocks/>
            </p:cNvSpPr>
            <p:nvPr/>
          </p:nvSpPr>
          <p:spPr bwMode="auto">
            <a:xfrm>
              <a:off x="3292" y="2723"/>
              <a:ext cx="96" cy="1214"/>
            </a:xfrm>
            <a:prstGeom prst="leftBracket">
              <a:avLst>
                <a:gd name="adj" fmla="val 105382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830483" name="AutoShape 19"/>
            <p:cNvSpPr>
              <a:spLocks/>
            </p:cNvSpPr>
            <p:nvPr/>
          </p:nvSpPr>
          <p:spPr bwMode="auto">
            <a:xfrm>
              <a:off x="5020" y="2723"/>
              <a:ext cx="48" cy="1187"/>
            </a:xfrm>
            <a:prstGeom prst="rightBracket">
              <a:avLst>
                <a:gd name="adj" fmla="val 206076"/>
              </a:avLst>
            </a:prstGeom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830484" name="Text Box 20"/>
            <p:cNvSpPr txBox="1">
              <a:spLocks noChangeArrowheads="1"/>
            </p:cNvSpPr>
            <p:nvPr/>
          </p:nvSpPr>
          <p:spPr bwMode="auto">
            <a:xfrm>
              <a:off x="2860" y="3155"/>
              <a:ext cx="303" cy="37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/>
            <a:p>
              <a:pPr algn="just" eaLnBrk="0" hangingPunct="0"/>
              <a:r>
                <a:rPr kumimoji="0" lang="en-US" altLang="zh-CN" b="1"/>
                <a:t>A=</a:t>
              </a:r>
            </a:p>
          </p:txBody>
        </p:sp>
      </p:grpSp>
      <p:sp>
        <p:nvSpPr>
          <p:cNvPr id="830485" name="Text Box 21"/>
          <p:cNvSpPr txBox="1">
            <a:spLocks noChangeArrowheads="1"/>
          </p:cNvSpPr>
          <p:nvPr/>
        </p:nvSpPr>
        <p:spPr bwMode="auto">
          <a:xfrm>
            <a:off x="5400675" y="2887663"/>
            <a:ext cx="2670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2400" b="1"/>
              <a:t>删除数组中</a:t>
            </a:r>
          </a:p>
          <a:p>
            <a:pPr algn="ctr"/>
            <a:r>
              <a:rPr kumimoji="0" lang="zh-CN" altLang="en-US" sz="2400" b="1"/>
              <a:t>第</a:t>
            </a:r>
            <a:r>
              <a:rPr kumimoji="0" lang="en-US" altLang="zh-CN" sz="2400" b="1"/>
              <a:t>1</a:t>
            </a:r>
            <a:r>
              <a:rPr kumimoji="0" lang="zh-CN" altLang="en-US" sz="2400" b="1"/>
              <a:t>行第</a:t>
            </a:r>
            <a:r>
              <a:rPr kumimoji="0" lang="en-US" altLang="zh-CN" sz="2400" b="1"/>
              <a:t>2</a:t>
            </a:r>
            <a:r>
              <a:rPr kumimoji="0" lang="zh-CN" altLang="en-US" sz="2400" b="1"/>
              <a:t>列元素。</a:t>
            </a:r>
          </a:p>
        </p:txBody>
      </p:sp>
      <p:sp>
        <p:nvSpPr>
          <p:cNvPr id="830486" name="Oval 22"/>
          <p:cNvSpPr>
            <a:spLocks noChangeArrowheads="1"/>
          </p:cNvSpPr>
          <p:nvPr/>
        </p:nvSpPr>
        <p:spPr bwMode="auto">
          <a:xfrm>
            <a:off x="6197600" y="4268788"/>
            <a:ext cx="581025" cy="550862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0487" name="Text Box 23"/>
          <p:cNvSpPr txBox="1">
            <a:spLocks noChangeArrowheads="1"/>
          </p:cNvSpPr>
          <p:nvPr/>
        </p:nvSpPr>
        <p:spPr bwMode="auto">
          <a:xfrm>
            <a:off x="500063" y="1179513"/>
            <a:ext cx="533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</a:rPr>
              <a:t>数组与线性表区别：</a:t>
            </a:r>
            <a:endParaRPr kumimoji="0" lang="zh-CN" altLang="en-US" sz="3200" b="1">
              <a:solidFill>
                <a:srgbClr val="FFFF66"/>
              </a:solidFill>
            </a:endParaRPr>
          </a:p>
        </p:txBody>
      </p:sp>
      <p:sp>
        <p:nvSpPr>
          <p:cNvPr id="830488" name="Rectangle 24"/>
          <p:cNvSpPr>
            <a:spLocks noRot="1" noChangeArrowheads="1"/>
          </p:cNvSpPr>
          <p:nvPr/>
        </p:nvSpPr>
        <p:spPr bwMode="auto">
          <a:xfrm>
            <a:off x="395288" y="144463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1pPr>
            <a:lvl2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kumimoji="0" lang="en-US" altLang="zh-CN" dirty="0" smtClean="0"/>
              <a:t>5.1 </a:t>
            </a:r>
            <a:r>
              <a:rPr kumimoji="0" lang="zh-CN" altLang="en-US" dirty="0" smtClean="0"/>
              <a:t>数组定义与运算</a:t>
            </a:r>
            <a:endParaRPr kumimoji="0" lang="zh-CN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76" grpId="0"/>
      <p:bldP spid="830485" grpId="0"/>
      <p:bldP spid="830486" grpId="0" animBg="1"/>
    </p:bldLst>
  </p:timing>
</p:sld>
</file>

<file path=ppt/theme/theme1.xml><?xml version="1.0" encoding="utf-8"?>
<a:theme xmlns:a="http://schemas.openxmlformats.org/drawingml/2006/main" name="1_Stream">
  <a:themeElements>
    <a:clrScheme name="1_Stream 10">
      <a:dk1>
        <a:srgbClr val="000514"/>
      </a:dk1>
      <a:lt1>
        <a:srgbClr val="FFFFFF"/>
      </a:lt1>
      <a:dk2>
        <a:srgbClr val="000036"/>
      </a:dk2>
      <a:lt2>
        <a:srgbClr val="E5E5FF"/>
      </a:lt2>
      <a:accent1>
        <a:srgbClr val="0099CC"/>
      </a:accent1>
      <a:accent2>
        <a:srgbClr val="A886E0"/>
      </a:accent2>
      <a:accent3>
        <a:srgbClr val="AAAAAE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1_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514"/>
        </a:dk1>
        <a:lt1>
          <a:srgbClr val="FFFFFF"/>
        </a:lt1>
        <a:dk2>
          <a:srgbClr val="000036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AAE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7749</TotalTime>
  <Words>3047</Words>
  <Application>Microsoft Office PowerPoint</Application>
  <PresentationFormat>全屏显示(4:3)</PresentationFormat>
  <Paragraphs>598</Paragraphs>
  <Slides>41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1_Stream</vt:lpstr>
      <vt:lpstr>Clip</vt:lpstr>
      <vt:lpstr>BMP 图像</vt:lpstr>
      <vt:lpstr>公式</vt:lpstr>
      <vt:lpstr>Visio</vt:lpstr>
      <vt:lpstr>Microsoft Visio Drawing</vt:lpstr>
      <vt:lpstr>VISIO</vt:lpstr>
      <vt:lpstr>第5章　数组和广义表</vt:lpstr>
      <vt:lpstr>第5章　数组和广义表</vt:lpstr>
      <vt:lpstr>内容提要</vt:lpstr>
      <vt:lpstr>5.1 数组定义与运算</vt:lpstr>
      <vt:lpstr>5.1 数组定义与运算</vt:lpstr>
      <vt:lpstr>PowerPoint 演示文稿</vt:lpstr>
      <vt:lpstr>5.1 数组定义与运算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 特殊矩阵的压缩存储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 特殊矩阵的压缩存储 </vt:lpstr>
      <vt:lpstr>5.3 特殊矩阵的压缩存储 </vt:lpstr>
      <vt:lpstr>5.3 特殊矩阵的压缩存储 </vt:lpstr>
      <vt:lpstr>5.3 特殊矩阵的压缩存储 </vt:lpstr>
      <vt:lpstr>5.3 特殊矩阵的压缩存储 </vt:lpstr>
      <vt:lpstr>5.3 特殊矩阵的压缩存储 </vt:lpstr>
      <vt:lpstr>PowerPoint 演示文稿</vt:lpstr>
      <vt:lpstr>PowerPoint 演示文稿</vt:lpstr>
      <vt:lpstr>PowerPoint 演示文稿</vt:lpstr>
      <vt:lpstr>PowerPoint 演示文稿</vt:lpstr>
      <vt:lpstr>5.3 特殊矩阵的压缩存储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 </vt:lpstr>
      <vt:lpstr>进    阶</vt:lpstr>
    </vt:vector>
  </TitlesOfParts>
  <Company>电子科技大学中山学院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数据结构教案</dc:title>
  <dc:creator>梁宝兰</dc:creator>
  <cp:lastModifiedBy>梁烨</cp:lastModifiedBy>
  <cp:revision>132</cp:revision>
  <cp:lastPrinted>2016-10-17T06:27:57Z</cp:lastPrinted>
  <dcterms:created xsi:type="dcterms:W3CDTF">2001-02-14T13:27:30Z</dcterms:created>
  <dcterms:modified xsi:type="dcterms:W3CDTF">2016-10-25T08:54:31Z</dcterms:modified>
</cp:coreProperties>
</file>