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9"/>
  </p:notesMasterIdLst>
  <p:handoutMasterIdLst>
    <p:handoutMasterId r:id="rId120"/>
  </p:handoutMasterIdLst>
  <p:sldIdLst>
    <p:sldId id="459" r:id="rId2"/>
    <p:sldId id="460" r:id="rId3"/>
    <p:sldId id="510" r:id="rId4"/>
    <p:sldId id="461" r:id="rId5"/>
    <p:sldId id="462" r:id="rId6"/>
    <p:sldId id="513" r:id="rId7"/>
    <p:sldId id="514" r:id="rId8"/>
    <p:sldId id="515" r:id="rId9"/>
    <p:sldId id="511" r:id="rId10"/>
    <p:sldId id="519" r:id="rId11"/>
    <p:sldId id="520" r:id="rId12"/>
    <p:sldId id="521" r:id="rId13"/>
    <p:sldId id="522" r:id="rId14"/>
    <p:sldId id="524" r:id="rId15"/>
    <p:sldId id="526" r:id="rId16"/>
    <p:sldId id="525" r:id="rId17"/>
    <p:sldId id="528" r:id="rId18"/>
    <p:sldId id="541" r:id="rId19"/>
    <p:sldId id="538" r:id="rId20"/>
    <p:sldId id="531" r:id="rId21"/>
    <p:sldId id="533" r:id="rId22"/>
    <p:sldId id="535" r:id="rId23"/>
    <p:sldId id="537" r:id="rId24"/>
    <p:sldId id="536" r:id="rId25"/>
    <p:sldId id="542" r:id="rId26"/>
    <p:sldId id="543" r:id="rId27"/>
    <p:sldId id="544" r:id="rId28"/>
    <p:sldId id="545" r:id="rId29"/>
    <p:sldId id="547" r:id="rId30"/>
    <p:sldId id="551" r:id="rId31"/>
    <p:sldId id="549" r:id="rId32"/>
    <p:sldId id="550" r:id="rId33"/>
    <p:sldId id="552" r:id="rId34"/>
    <p:sldId id="548" r:id="rId35"/>
    <p:sldId id="553" r:id="rId36"/>
    <p:sldId id="555" r:id="rId37"/>
    <p:sldId id="556" r:id="rId38"/>
    <p:sldId id="558" r:id="rId39"/>
    <p:sldId id="559" r:id="rId40"/>
    <p:sldId id="560" r:id="rId41"/>
    <p:sldId id="561" r:id="rId42"/>
    <p:sldId id="557" r:id="rId43"/>
    <p:sldId id="586" r:id="rId44"/>
    <p:sldId id="562" r:id="rId45"/>
    <p:sldId id="563" r:id="rId46"/>
    <p:sldId id="332" r:id="rId47"/>
    <p:sldId id="413" r:id="rId48"/>
    <p:sldId id="569" r:id="rId49"/>
    <p:sldId id="574" r:id="rId50"/>
    <p:sldId id="570" r:id="rId51"/>
    <p:sldId id="568" r:id="rId52"/>
    <p:sldId id="416" r:id="rId53"/>
    <p:sldId id="605" r:id="rId54"/>
    <p:sldId id="566" r:id="rId55"/>
    <p:sldId id="571" r:id="rId56"/>
    <p:sldId id="572" r:id="rId57"/>
    <p:sldId id="567" r:id="rId58"/>
    <p:sldId id="422" r:id="rId59"/>
    <p:sldId id="578" r:id="rId60"/>
    <p:sldId id="577" r:id="rId61"/>
    <p:sldId id="502" r:id="rId62"/>
    <p:sldId id="581" r:id="rId63"/>
    <p:sldId id="582" r:id="rId64"/>
    <p:sldId id="423" r:id="rId65"/>
    <p:sldId id="425" r:id="rId66"/>
    <p:sldId id="424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584" r:id="rId75"/>
    <p:sldId id="585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1" r:id="rId84"/>
    <p:sldId id="587" r:id="rId85"/>
    <p:sldId id="592" r:id="rId86"/>
    <p:sldId id="588" r:id="rId87"/>
    <p:sldId id="589" r:id="rId88"/>
    <p:sldId id="590" r:id="rId89"/>
    <p:sldId id="591" r:id="rId90"/>
    <p:sldId id="593" r:id="rId91"/>
    <p:sldId id="595" r:id="rId92"/>
    <p:sldId id="596" r:id="rId93"/>
    <p:sldId id="597" r:id="rId94"/>
    <p:sldId id="598" r:id="rId95"/>
    <p:sldId id="600" r:id="rId96"/>
    <p:sldId id="602" r:id="rId97"/>
    <p:sldId id="599" r:id="rId98"/>
    <p:sldId id="603" r:id="rId99"/>
    <p:sldId id="604" r:id="rId100"/>
    <p:sldId id="444" r:id="rId101"/>
    <p:sldId id="445" r:id="rId102"/>
    <p:sldId id="446" r:id="rId103"/>
    <p:sldId id="447" r:id="rId104"/>
    <p:sldId id="448" r:id="rId105"/>
    <p:sldId id="449" r:id="rId106"/>
    <p:sldId id="450" r:id="rId107"/>
    <p:sldId id="451" r:id="rId108"/>
    <p:sldId id="452" r:id="rId109"/>
    <p:sldId id="453" r:id="rId110"/>
    <p:sldId id="454" r:id="rId111"/>
    <p:sldId id="455" r:id="rId112"/>
    <p:sldId id="456" r:id="rId113"/>
    <p:sldId id="500" r:id="rId114"/>
    <p:sldId id="457" r:id="rId115"/>
    <p:sldId id="458" r:id="rId116"/>
    <p:sldId id="356" r:id="rId117"/>
    <p:sldId id="360" r:id="rId118"/>
  </p:sldIdLst>
  <p:sldSz cx="9144000" cy="6858000" type="screen4x3"/>
  <p:notesSz cx="9942513" cy="6761163"/>
  <p:custShowLst>
    <p:custShow name="自定义放映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0000"/>
    <a:srgbClr val="FFFFCC"/>
    <a:srgbClr val="FFCC00"/>
    <a:srgbClr val="FFCC66"/>
    <a:srgbClr val="FF9933"/>
    <a:srgbClr val="FFFF00"/>
    <a:srgbClr val="E4BC12"/>
    <a:srgbClr val="CCECFF"/>
    <a:srgbClr val="ED1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2" autoAdjust="0"/>
    <p:restoredTop sz="86367" autoAdjust="0"/>
  </p:normalViewPr>
  <p:slideViewPr>
    <p:cSldViewPr>
      <p:cViewPr>
        <p:scale>
          <a:sx n="50" d="100"/>
          <a:sy n="50" d="100"/>
        </p:scale>
        <p:origin x="-1586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246E3-2707-4F67-AA55-213BC1AFE183}" type="doc">
      <dgm:prSet loTypeId="urn:microsoft.com/office/officeart/2005/8/layout/hierarchy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FCB38763-618E-4E37-9AFD-F09B5E4602B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、图的定义</a:t>
          </a:r>
          <a:endParaRPr lang="zh-CN" altLang="en-US" dirty="0"/>
        </a:p>
      </dgm:t>
    </dgm:pt>
    <dgm:pt modelId="{9EB58AA3-01E7-4F1F-893A-6C1E359F35EA}" type="parTrans" cxnId="{34572979-B5D2-4939-A613-7D8735959A77}">
      <dgm:prSet/>
      <dgm:spPr/>
      <dgm:t>
        <a:bodyPr/>
        <a:lstStyle/>
        <a:p>
          <a:endParaRPr lang="zh-CN" altLang="en-US"/>
        </a:p>
      </dgm:t>
    </dgm:pt>
    <dgm:pt modelId="{112444FE-5892-49DF-968D-BBA2B25C65F1}" type="sibTrans" cxnId="{34572979-B5D2-4939-A613-7D8735959A77}">
      <dgm:prSet/>
      <dgm:spPr/>
      <dgm:t>
        <a:bodyPr/>
        <a:lstStyle/>
        <a:p>
          <a:endParaRPr lang="zh-CN" altLang="en-US"/>
        </a:p>
      </dgm:t>
    </dgm:pt>
    <dgm:pt modelId="{01D16F98-E559-4B6A-88F7-17E759233C72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800" b="1" dirty="0" smtClean="0"/>
            <a:t>形式化定义</a:t>
          </a:r>
          <a:endParaRPr lang="zh-CN" altLang="en-US" sz="2800" b="1" dirty="0"/>
        </a:p>
      </dgm:t>
    </dgm:pt>
    <dgm:pt modelId="{DB2D03DA-3451-4556-92DB-9AEAF55E7AC6}" type="parTrans" cxnId="{039F98D8-099E-4230-B60F-99105B8DE6EF}">
      <dgm:prSet/>
      <dgm:spPr/>
      <dgm:t>
        <a:bodyPr/>
        <a:lstStyle/>
        <a:p>
          <a:endParaRPr lang="zh-CN" altLang="en-US"/>
        </a:p>
      </dgm:t>
    </dgm:pt>
    <dgm:pt modelId="{878FA71B-5C73-4726-A3A2-5AA3C516C73D}" type="sibTrans" cxnId="{039F98D8-099E-4230-B60F-99105B8DE6EF}">
      <dgm:prSet/>
      <dgm:spPr/>
      <dgm:t>
        <a:bodyPr/>
        <a:lstStyle/>
        <a:p>
          <a:endParaRPr lang="zh-CN" altLang="en-US"/>
        </a:p>
      </dgm:t>
    </dgm:pt>
    <dgm:pt modelId="{0715E2DE-94B6-4CD1-A1FF-40DD4465C74A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800" b="1" dirty="0" smtClean="0"/>
            <a:t>抽象数据类型</a:t>
          </a:r>
          <a:endParaRPr lang="zh-CN" altLang="en-US" sz="2800" b="1" dirty="0"/>
        </a:p>
      </dgm:t>
    </dgm:pt>
    <dgm:pt modelId="{D00199A7-C5B7-48A8-A9A1-164E8A56C162}" type="parTrans" cxnId="{2A6D8F9B-CD2B-4351-A5F6-E5262283BF21}">
      <dgm:prSet/>
      <dgm:spPr/>
      <dgm:t>
        <a:bodyPr/>
        <a:lstStyle/>
        <a:p>
          <a:endParaRPr lang="zh-CN" altLang="en-US"/>
        </a:p>
      </dgm:t>
    </dgm:pt>
    <dgm:pt modelId="{3E285991-9535-4FD4-84D3-BBA3FD896B95}" type="sibTrans" cxnId="{2A6D8F9B-CD2B-4351-A5F6-E5262283BF21}">
      <dgm:prSet/>
      <dgm:spPr/>
      <dgm:t>
        <a:bodyPr/>
        <a:lstStyle/>
        <a:p>
          <a:endParaRPr lang="zh-CN" altLang="en-US"/>
        </a:p>
      </dgm:t>
    </dgm:pt>
    <dgm:pt modelId="{7FA0C047-A2EE-4BD5-A9D9-F323E99C2B8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、基本术语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F8A1DCD-AD4A-4836-A953-7798ABC3480C}" type="parTrans" cxnId="{6402BB2A-BD39-4966-A758-04DF62DA91AD}">
      <dgm:prSet/>
      <dgm:spPr/>
      <dgm:t>
        <a:bodyPr/>
        <a:lstStyle/>
        <a:p>
          <a:endParaRPr lang="zh-CN" altLang="en-US"/>
        </a:p>
      </dgm:t>
    </dgm:pt>
    <dgm:pt modelId="{9915EDB6-CB81-43DE-B82E-1EBC34FB19B3}" type="sibTrans" cxnId="{6402BB2A-BD39-4966-A758-04DF62DA91AD}">
      <dgm:prSet/>
      <dgm:spPr/>
      <dgm:t>
        <a:bodyPr/>
        <a:lstStyle/>
        <a:p>
          <a:endParaRPr lang="zh-CN" altLang="en-US"/>
        </a:p>
      </dgm:t>
    </dgm:pt>
    <dgm:pt modelId="{AE24C3DF-0241-43FF-B67E-C702C38009F9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altLang="zh-CN" sz="2400" b="1" dirty="0" smtClean="0"/>
            <a:t>1</a:t>
          </a:r>
          <a:r>
            <a:rPr lang="zh-CN" altLang="en-US" sz="2400" b="1" dirty="0" smtClean="0"/>
            <a:t>、完全图、稀疏图、稠密图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2</a:t>
          </a:r>
          <a:r>
            <a:rPr lang="zh-CN" altLang="en-US" sz="2400" b="1" dirty="0" smtClean="0"/>
            <a:t>、子图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3</a:t>
          </a:r>
          <a:r>
            <a:rPr lang="zh-CN" altLang="en-US" sz="2400" b="1" dirty="0" smtClean="0"/>
            <a:t>、邻接点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4</a:t>
          </a:r>
          <a:r>
            <a:rPr lang="zh-CN" altLang="en-US" sz="2400" b="1" dirty="0" smtClean="0"/>
            <a:t>、度、入度、出度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5</a:t>
          </a:r>
          <a:r>
            <a:rPr lang="zh-CN" altLang="en-US" sz="2400" b="1" dirty="0" smtClean="0"/>
            <a:t>、权与网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6</a:t>
          </a:r>
          <a:r>
            <a:rPr lang="zh-CN" altLang="en-US" sz="2400" b="1" dirty="0" smtClean="0"/>
            <a:t>、路径与回路</a:t>
          </a:r>
          <a:endParaRPr lang="en-US" altLang="zh-CN" sz="2400" b="1" dirty="0" smtClean="0"/>
        </a:p>
        <a:p>
          <a:pPr algn="l"/>
          <a:r>
            <a:rPr lang="en-US" altLang="zh-CN" sz="2400" b="1" dirty="0" smtClean="0"/>
            <a:t>7</a:t>
          </a:r>
          <a:r>
            <a:rPr lang="zh-CN" altLang="en-US" sz="2400" b="1" dirty="0" smtClean="0"/>
            <a:t>、连通图</a:t>
          </a:r>
          <a:endParaRPr lang="zh-CN" altLang="en-US" sz="2400" b="1" dirty="0"/>
        </a:p>
      </dgm:t>
    </dgm:pt>
    <dgm:pt modelId="{408646F2-4325-4C9C-B353-686D34ADC67D}" type="parTrans" cxnId="{DB00DE30-FCAE-4704-9AB8-367956BAC5DB}">
      <dgm:prSet/>
      <dgm:spPr/>
      <dgm:t>
        <a:bodyPr/>
        <a:lstStyle/>
        <a:p>
          <a:endParaRPr lang="zh-CN" altLang="en-US"/>
        </a:p>
      </dgm:t>
    </dgm:pt>
    <dgm:pt modelId="{AF28CAB8-294E-4DA0-BF88-95970136B588}" type="sibTrans" cxnId="{DB00DE30-FCAE-4704-9AB8-367956BAC5DB}">
      <dgm:prSet/>
      <dgm:spPr/>
      <dgm:t>
        <a:bodyPr/>
        <a:lstStyle/>
        <a:p>
          <a:endParaRPr lang="zh-CN" altLang="en-US"/>
        </a:p>
      </dgm:t>
    </dgm:pt>
    <dgm:pt modelId="{A34C444E-65EB-4B09-870D-47846B98156B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b="1" dirty="0" smtClean="0"/>
            <a:t>有向图、</a:t>
          </a:r>
          <a:endParaRPr lang="en-US" altLang="zh-CN" sz="28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b="1" dirty="0" smtClean="0"/>
            <a:t>无向图</a:t>
          </a:r>
          <a:endParaRPr lang="zh-CN" altLang="en-US" sz="2800" b="1" dirty="0"/>
        </a:p>
      </dgm:t>
    </dgm:pt>
    <dgm:pt modelId="{C604E3FB-EF42-4FB4-80CA-D3766A15E1DC}" type="parTrans" cxnId="{79499148-F8EE-4951-B9EA-335A8A78BF5F}">
      <dgm:prSet/>
      <dgm:spPr/>
      <dgm:t>
        <a:bodyPr/>
        <a:lstStyle/>
        <a:p>
          <a:endParaRPr lang="zh-CN" altLang="en-US"/>
        </a:p>
      </dgm:t>
    </dgm:pt>
    <dgm:pt modelId="{5572E015-268B-411D-B497-317CF3B058DF}" type="sibTrans" cxnId="{79499148-F8EE-4951-B9EA-335A8A78BF5F}">
      <dgm:prSet/>
      <dgm:spPr/>
      <dgm:t>
        <a:bodyPr/>
        <a:lstStyle/>
        <a:p>
          <a:endParaRPr lang="zh-CN" altLang="en-US"/>
        </a:p>
      </dgm:t>
    </dgm:pt>
    <dgm:pt modelId="{201A7135-4C13-4D11-B208-0C2A74F99144}" type="pres">
      <dgm:prSet presAssocID="{106246E3-2707-4F67-AA55-213BC1AFE1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3B1286-0F02-4921-843F-5BE0B36AF3C8}" type="pres">
      <dgm:prSet presAssocID="{FCB38763-618E-4E37-9AFD-F09B5E4602B4}" presName="root" presStyleCnt="0"/>
      <dgm:spPr/>
    </dgm:pt>
    <dgm:pt modelId="{1613BABA-29FF-4763-A2E2-AB35B094A0B3}" type="pres">
      <dgm:prSet presAssocID="{FCB38763-618E-4E37-9AFD-F09B5E4602B4}" presName="rootComposite" presStyleCnt="0"/>
      <dgm:spPr/>
    </dgm:pt>
    <dgm:pt modelId="{988DD066-9A8C-489A-BC0B-AB8008C87453}" type="pres">
      <dgm:prSet presAssocID="{FCB38763-618E-4E37-9AFD-F09B5E4602B4}" presName="rootText" presStyleLbl="node1" presStyleIdx="0" presStyleCnt="2" custScaleX="121229"/>
      <dgm:spPr/>
      <dgm:t>
        <a:bodyPr/>
        <a:lstStyle/>
        <a:p>
          <a:endParaRPr lang="zh-CN" altLang="en-US"/>
        </a:p>
      </dgm:t>
    </dgm:pt>
    <dgm:pt modelId="{9B1130E5-6E6B-4D59-ABA7-F2CF5C84C0DA}" type="pres">
      <dgm:prSet presAssocID="{FCB38763-618E-4E37-9AFD-F09B5E4602B4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3CF6B720-89F3-434B-A2B1-B8BFF24F2772}" type="pres">
      <dgm:prSet presAssocID="{FCB38763-618E-4E37-9AFD-F09B5E4602B4}" presName="childShape" presStyleCnt="0"/>
      <dgm:spPr/>
    </dgm:pt>
    <dgm:pt modelId="{78D1DAA7-E0A7-4425-A988-7FEEE7EBD47D}" type="pres">
      <dgm:prSet presAssocID="{DB2D03DA-3451-4556-92DB-9AEAF55E7AC6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0677B92-2D4D-4AAE-8C0F-FFB4010CBE61}" type="pres">
      <dgm:prSet presAssocID="{01D16F98-E559-4B6A-88F7-17E759233C72}" presName="childText" presStyleLbl="bgAcc1" presStyleIdx="0" presStyleCnt="4" custScaleX="1437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E45F5-A2BB-4217-9108-FD7F269B0A3D}" type="pres">
      <dgm:prSet presAssocID="{C604E3FB-EF42-4FB4-80CA-D3766A15E1DC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DD468ECC-3E2F-4FC6-B633-E3457E213726}" type="pres">
      <dgm:prSet presAssocID="{A34C444E-65EB-4B09-870D-47846B98156B}" presName="childText" presStyleLbl="bgAcc1" presStyleIdx="1" presStyleCnt="4" custScaleX="1437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74054-8931-4B05-8290-F77CAFEEECF4}" type="pres">
      <dgm:prSet presAssocID="{D00199A7-C5B7-48A8-A9A1-164E8A56C162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5FECE2C4-BB0B-4FF5-AEB3-3004CEED6984}" type="pres">
      <dgm:prSet presAssocID="{0715E2DE-94B6-4CD1-A1FF-40DD4465C74A}" presName="childText" presStyleLbl="bgAcc1" presStyleIdx="2" presStyleCnt="4" custScaleX="142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C0E945-811F-4F5F-B189-237EB9445DE5}" type="pres">
      <dgm:prSet presAssocID="{7FA0C047-A2EE-4BD5-A9D9-F323E99C2B82}" presName="root" presStyleCnt="0"/>
      <dgm:spPr/>
    </dgm:pt>
    <dgm:pt modelId="{7F346397-E046-4C7D-A605-9841F7A44E8A}" type="pres">
      <dgm:prSet presAssocID="{7FA0C047-A2EE-4BD5-A9D9-F323E99C2B82}" presName="rootComposite" presStyleCnt="0"/>
      <dgm:spPr/>
    </dgm:pt>
    <dgm:pt modelId="{D85E50B8-1406-458B-A7C6-5817413D209E}" type="pres">
      <dgm:prSet presAssocID="{7FA0C047-A2EE-4BD5-A9D9-F323E99C2B82}" presName="rootText" presStyleLbl="node1" presStyleIdx="1" presStyleCnt="2" custScaleX="119232"/>
      <dgm:spPr/>
      <dgm:t>
        <a:bodyPr/>
        <a:lstStyle/>
        <a:p>
          <a:endParaRPr lang="zh-CN" altLang="en-US"/>
        </a:p>
      </dgm:t>
    </dgm:pt>
    <dgm:pt modelId="{46F19EB1-A568-4049-A8F3-636A67E0F41A}" type="pres">
      <dgm:prSet presAssocID="{7FA0C047-A2EE-4BD5-A9D9-F323E99C2B82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A76D1A86-827F-44CC-A9A4-B3738F1933E0}" type="pres">
      <dgm:prSet presAssocID="{7FA0C047-A2EE-4BD5-A9D9-F323E99C2B82}" presName="childShape" presStyleCnt="0"/>
      <dgm:spPr/>
    </dgm:pt>
    <dgm:pt modelId="{840925A7-D1E7-4E32-B615-E730BE11EAA3}" type="pres">
      <dgm:prSet presAssocID="{408646F2-4325-4C9C-B353-686D34ADC67D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C89E75D-FC68-4F6B-BA4A-7BEC3C1F46AA}" type="pres">
      <dgm:prSet presAssocID="{AE24C3DF-0241-43FF-B67E-C702C38009F9}" presName="childText" presStyleLbl="bgAcc1" presStyleIdx="3" presStyleCnt="4" custScaleX="258681" custScaleY="3599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8D6E2D-1117-4DA5-84E8-06ADAE14A25F}" type="presOf" srcId="{01D16F98-E559-4B6A-88F7-17E759233C72}" destId="{F0677B92-2D4D-4AAE-8C0F-FFB4010CBE61}" srcOrd="0" destOrd="0" presId="urn:microsoft.com/office/officeart/2005/8/layout/hierarchy3"/>
    <dgm:cxn modelId="{DB00DE30-FCAE-4704-9AB8-367956BAC5DB}" srcId="{7FA0C047-A2EE-4BD5-A9D9-F323E99C2B82}" destId="{AE24C3DF-0241-43FF-B67E-C702C38009F9}" srcOrd="0" destOrd="0" parTransId="{408646F2-4325-4C9C-B353-686D34ADC67D}" sibTransId="{AF28CAB8-294E-4DA0-BF88-95970136B588}"/>
    <dgm:cxn modelId="{039F98D8-099E-4230-B60F-99105B8DE6EF}" srcId="{FCB38763-618E-4E37-9AFD-F09B5E4602B4}" destId="{01D16F98-E559-4B6A-88F7-17E759233C72}" srcOrd="0" destOrd="0" parTransId="{DB2D03DA-3451-4556-92DB-9AEAF55E7AC6}" sibTransId="{878FA71B-5C73-4726-A3A2-5AA3C516C73D}"/>
    <dgm:cxn modelId="{79499148-F8EE-4951-B9EA-335A8A78BF5F}" srcId="{FCB38763-618E-4E37-9AFD-F09B5E4602B4}" destId="{A34C444E-65EB-4B09-870D-47846B98156B}" srcOrd="1" destOrd="0" parTransId="{C604E3FB-EF42-4FB4-80CA-D3766A15E1DC}" sibTransId="{5572E015-268B-411D-B497-317CF3B058DF}"/>
    <dgm:cxn modelId="{3B3C7357-021D-4DA1-82BF-E873A9DEB3B2}" type="presOf" srcId="{AE24C3DF-0241-43FF-B67E-C702C38009F9}" destId="{CC89E75D-FC68-4F6B-BA4A-7BEC3C1F46AA}" srcOrd="0" destOrd="0" presId="urn:microsoft.com/office/officeart/2005/8/layout/hierarchy3"/>
    <dgm:cxn modelId="{2A6D8F9B-CD2B-4351-A5F6-E5262283BF21}" srcId="{FCB38763-618E-4E37-9AFD-F09B5E4602B4}" destId="{0715E2DE-94B6-4CD1-A1FF-40DD4465C74A}" srcOrd="2" destOrd="0" parTransId="{D00199A7-C5B7-48A8-A9A1-164E8A56C162}" sibTransId="{3E285991-9535-4FD4-84D3-BBA3FD896B95}"/>
    <dgm:cxn modelId="{C0119464-BAD1-4EA0-A606-B5DFB3CE575F}" type="presOf" srcId="{A34C444E-65EB-4B09-870D-47846B98156B}" destId="{DD468ECC-3E2F-4FC6-B633-E3457E213726}" srcOrd="0" destOrd="0" presId="urn:microsoft.com/office/officeart/2005/8/layout/hierarchy3"/>
    <dgm:cxn modelId="{00C31052-9A94-40CD-BB64-4E0D6104A235}" type="presOf" srcId="{7FA0C047-A2EE-4BD5-A9D9-F323E99C2B82}" destId="{46F19EB1-A568-4049-A8F3-636A67E0F41A}" srcOrd="1" destOrd="0" presId="urn:microsoft.com/office/officeart/2005/8/layout/hierarchy3"/>
    <dgm:cxn modelId="{34572979-B5D2-4939-A613-7D8735959A77}" srcId="{106246E3-2707-4F67-AA55-213BC1AFE183}" destId="{FCB38763-618E-4E37-9AFD-F09B5E4602B4}" srcOrd="0" destOrd="0" parTransId="{9EB58AA3-01E7-4F1F-893A-6C1E359F35EA}" sibTransId="{112444FE-5892-49DF-968D-BBA2B25C65F1}"/>
    <dgm:cxn modelId="{5087F90A-3DDA-4A43-ACC1-19E5F8C966E9}" type="presOf" srcId="{106246E3-2707-4F67-AA55-213BC1AFE183}" destId="{201A7135-4C13-4D11-B208-0C2A74F99144}" srcOrd="0" destOrd="0" presId="urn:microsoft.com/office/officeart/2005/8/layout/hierarchy3"/>
    <dgm:cxn modelId="{EDEAA53E-372A-441D-83C3-5C287EF07E86}" type="presOf" srcId="{D00199A7-C5B7-48A8-A9A1-164E8A56C162}" destId="{9C074054-8931-4B05-8290-F77CAFEEECF4}" srcOrd="0" destOrd="0" presId="urn:microsoft.com/office/officeart/2005/8/layout/hierarchy3"/>
    <dgm:cxn modelId="{B4C97EDD-1F1E-4C62-A4CF-30E78FE35BCD}" type="presOf" srcId="{DB2D03DA-3451-4556-92DB-9AEAF55E7AC6}" destId="{78D1DAA7-E0A7-4425-A988-7FEEE7EBD47D}" srcOrd="0" destOrd="0" presId="urn:microsoft.com/office/officeart/2005/8/layout/hierarchy3"/>
    <dgm:cxn modelId="{798ACB71-8BD7-4C38-8DC2-6D7FE363D973}" type="presOf" srcId="{7FA0C047-A2EE-4BD5-A9D9-F323E99C2B82}" destId="{D85E50B8-1406-458B-A7C6-5817413D209E}" srcOrd="0" destOrd="0" presId="urn:microsoft.com/office/officeart/2005/8/layout/hierarchy3"/>
    <dgm:cxn modelId="{5AFA107A-D5BE-4084-A84E-D89C052BD508}" type="presOf" srcId="{FCB38763-618E-4E37-9AFD-F09B5E4602B4}" destId="{988DD066-9A8C-489A-BC0B-AB8008C87453}" srcOrd="0" destOrd="0" presId="urn:microsoft.com/office/officeart/2005/8/layout/hierarchy3"/>
    <dgm:cxn modelId="{F78CDBF6-3FE5-44EB-9FB7-0B2EC3282CAB}" type="presOf" srcId="{0715E2DE-94B6-4CD1-A1FF-40DD4465C74A}" destId="{5FECE2C4-BB0B-4FF5-AEB3-3004CEED6984}" srcOrd="0" destOrd="0" presId="urn:microsoft.com/office/officeart/2005/8/layout/hierarchy3"/>
    <dgm:cxn modelId="{7422F266-D741-40C7-8FAA-EC9FA8DF901B}" type="presOf" srcId="{FCB38763-618E-4E37-9AFD-F09B5E4602B4}" destId="{9B1130E5-6E6B-4D59-ABA7-F2CF5C84C0DA}" srcOrd="1" destOrd="0" presId="urn:microsoft.com/office/officeart/2005/8/layout/hierarchy3"/>
    <dgm:cxn modelId="{2D13A733-A5D8-4A45-8FEF-1E385DBD9CFD}" type="presOf" srcId="{C604E3FB-EF42-4FB4-80CA-D3766A15E1DC}" destId="{010E45F5-A2BB-4217-9108-FD7F269B0A3D}" srcOrd="0" destOrd="0" presId="urn:microsoft.com/office/officeart/2005/8/layout/hierarchy3"/>
    <dgm:cxn modelId="{6402BB2A-BD39-4966-A758-04DF62DA91AD}" srcId="{106246E3-2707-4F67-AA55-213BC1AFE183}" destId="{7FA0C047-A2EE-4BD5-A9D9-F323E99C2B82}" srcOrd="1" destOrd="0" parTransId="{5F8A1DCD-AD4A-4836-A953-7798ABC3480C}" sibTransId="{9915EDB6-CB81-43DE-B82E-1EBC34FB19B3}"/>
    <dgm:cxn modelId="{5F32B0DB-FC63-499E-B8EA-85F905EDAD35}" type="presOf" srcId="{408646F2-4325-4C9C-B353-686D34ADC67D}" destId="{840925A7-D1E7-4E32-B615-E730BE11EAA3}" srcOrd="0" destOrd="0" presId="urn:microsoft.com/office/officeart/2005/8/layout/hierarchy3"/>
    <dgm:cxn modelId="{B510E807-A574-4AE8-AD0B-6AB8CC95CD46}" type="presParOf" srcId="{201A7135-4C13-4D11-B208-0C2A74F99144}" destId="{543B1286-0F02-4921-843F-5BE0B36AF3C8}" srcOrd="0" destOrd="0" presId="urn:microsoft.com/office/officeart/2005/8/layout/hierarchy3"/>
    <dgm:cxn modelId="{E5F8D848-08F0-4E7E-8BB6-65A6F1D277CF}" type="presParOf" srcId="{543B1286-0F02-4921-843F-5BE0B36AF3C8}" destId="{1613BABA-29FF-4763-A2E2-AB35B094A0B3}" srcOrd="0" destOrd="0" presId="urn:microsoft.com/office/officeart/2005/8/layout/hierarchy3"/>
    <dgm:cxn modelId="{3E40C727-EDAC-411F-9189-350E1BF036FF}" type="presParOf" srcId="{1613BABA-29FF-4763-A2E2-AB35B094A0B3}" destId="{988DD066-9A8C-489A-BC0B-AB8008C87453}" srcOrd="0" destOrd="0" presId="urn:microsoft.com/office/officeart/2005/8/layout/hierarchy3"/>
    <dgm:cxn modelId="{683B5842-4F75-463D-BB2F-B43E13786224}" type="presParOf" srcId="{1613BABA-29FF-4763-A2E2-AB35B094A0B3}" destId="{9B1130E5-6E6B-4D59-ABA7-F2CF5C84C0DA}" srcOrd="1" destOrd="0" presId="urn:microsoft.com/office/officeart/2005/8/layout/hierarchy3"/>
    <dgm:cxn modelId="{351BF0D6-1DB0-4EAC-8786-DC6082A9BAE3}" type="presParOf" srcId="{543B1286-0F02-4921-843F-5BE0B36AF3C8}" destId="{3CF6B720-89F3-434B-A2B1-B8BFF24F2772}" srcOrd="1" destOrd="0" presId="urn:microsoft.com/office/officeart/2005/8/layout/hierarchy3"/>
    <dgm:cxn modelId="{211D69E4-23D8-4A94-9621-FE4B99196C46}" type="presParOf" srcId="{3CF6B720-89F3-434B-A2B1-B8BFF24F2772}" destId="{78D1DAA7-E0A7-4425-A988-7FEEE7EBD47D}" srcOrd="0" destOrd="0" presId="urn:microsoft.com/office/officeart/2005/8/layout/hierarchy3"/>
    <dgm:cxn modelId="{D129EE8A-253E-4493-8413-907AC9FF8386}" type="presParOf" srcId="{3CF6B720-89F3-434B-A2B1-B8BFF24F2772}" destId="{F0677B92-2D4D-4AAE-8C0F-FFB4010CBE61}" srcOrd="1" destOrd="0" presId="urn:microsoft.com/office/officeart/2005/8/layout/hierarchy3"/>
    <dgm:cxn modelId="{6E49E08A-7D1F-4EBF-8985-083C925B55D6}" type="presParOf" srcId="{3CF6B720-89F3-434B-A2B1-B8BFF24F2772}" destId="{010E45F5-A2BB-4217-9108-FD7F269B0A3D}" srcOrd="2" destOrd="0" presId="urn:microsoft.com/office/officeart/2005/8/layout/hierarchy3"/>
    <dgm:cxn modelId="{9CBE6D7E-A234-494F-AF62-AAB892F2F2E1}" type="presParOf" srcId="{3CF6B720-89F3-434B-A2B1-B8BFF24F2772}" destId="{DD468ECC-3E2F-4FC6-B633-E3457E213726}" srcOrd="3" destOrd="0" presId="urn:microsoft.com/office/officeart/2005/8/layout/hierarchy3"/>
    <dgm:cxn modelId="{FAE5B764-AE9A-4242-845F-4ECB24871C4D}" type="presParOf" srcId="{3CF6B720-89F3-434B-A2B1-B8BFF24F2772}" destId="{9C074054-8931-4B05-8290-F77CAFEEECF4}" srcOrd="4" destOrd="0" presId="urn:microsoft.com/office/officeart/2005/8/layout/hierarchy3"/>
    <dgm:cxn modelId="{9A56919E-90A9-4175-81D1-9E9F5270DD1C}" type="presParOf" srcId="{3CF6B720-89F3-434B-A2B1-B8BFF24F2772}" destId="{5FECE2C4-BB0B-4FF5-AEB3-3004CEED6984}" srcOrd="5" destOrd="0" presId="urn:microsoft.com/office/officeart/2005/8/layout/hierarchy3"/>
    <dgm:cxn modelId="{20B254BD-E095-41DF-AF91-A000028B8634}" type="presParOf" srcId="{201A7135-4C13-4D11-B208-0C2A74F99144}" destId="{0DC0E945-811F-4F5F-B189-237EB9445DE5}" srcOrd="1" destOrd="0" presId="urn:microsoft.com/office/officeart/2005/8/layout/hierarchy3"/>
    <dgm:cxn modelId="{71D07FA4-CF1C-4350-9A28-E245A71C9C31}" type="presParOf" srcId="{0DC0E945-811F-4F5F-B189-237EB9445DE5}" destId="{7F346397-E046-4C7D-A605-9841F7A44E8A}" srcOrd="0" destOrd="0" presId="urn:microsoft.com/office/officeart/2005/8/layout/hierarchy3"/>
    <dgm:cxn modelId="{FDBFF8B9-2A30-4745-8660-8B789F9260A9}" type="presParOf" srcId="{7F346397-E046-4C7D-A605-9841F7A44E8A}" destId="{D85E50B8-1406-458B-A7C6-5817413D209E}" srcOrd="0" destOrd="0" presId="urn:microsoft.com/office/officeart/2005/8/layout/hierarchy3"/>
    <dgm:cxn modelId="{78517AE5-2E6D-49FF-B5A5-23A50C94B51C}" type="presParOf" srcId="{7F346397-E046-4C7D-A605-9841F7A44E8A}" destId="{46F19EB1-A568-4049-A8F3-636A67E0F41A}" srcOrd="1" destOrd="0" presId="urn:microsoft.com/office/officeart/2005/8/layout/hierarchy3"/>
    <dgm:cxn modelId="{7C660E07-94D5-4F80-86FC-4E724F87E49C}" type="presParOf" srcId="{0DC0E945-811F-4F5F-B189-237EB9445DE5}" destId="{A76D1A86-827F-44CC-A9A4-B3738F1933E0}" srcOrd="1" destOrd="0" presId="urn:microsoft.com/office/officeart/2005/8/layout/hierarchy3"/>
    <dgm:cxn modelId="{1ABBAA50-8FC9-4D9D-8DFD-9F3749B6910E}" type="presParOf" srcId="{A76D1A86-827F-44CC-A9A4-B3738F1933E0}" destId="{840925A7-D1E7-4E32-B615-E730BE11EAA3}" srcOrd="0" destOrd="0" presId="urn:microsoft.com/office/officeart/2005/8/layout/hierarchy3"/>
    <dgm:cxn modelId="{E1714A28-0BB3-4BAF-80ED-D9BD892F4588}" type="presParOf" srcId="{A76D1A86-827F-44CC-A9A4-B3738F1933E0}" destId="{CC89E75D-FC68-4F6B-BA4A-7BEC3C1F46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246E3-2707-4F67-AA55-213BC1AFE183}" type="doc">
      <dgm:prSet loTypeId="urn:microsoft.com/office/officeart/2005/8/layout/hierarchy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FCB38763-618E-4E37-9AFD-F09B5E4602B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800" b="1" dirty="0" smtClean="0">
              <a:solidFill>
                <a:schemeClr val="bg1"/>
              </a:solidFill>
            </a:rPr>
            <a:t>1</a:t>
          </a:r>
          <a:r>
            <a:rPr lang="zh-CN" altLang="en-US" sz="2800" b="1" dirty="0" smtClean="0">
              <a:solidFill>
                <a:schemeClr val="bg1"/>
              </a:solidFill>
            </a:rPr>
            <a:t>、最小生成树问题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9EB58AA3-01E7-4F1F-893A-6C1E359F35EA}" type="parTrans" cxnId="{34572979-B5D2-4939-A613-7D8735959A77}">
      <dgm:prSet/>
      <dgm:spPr/>
      <dgm:t>
        <a:bodyPr/>
        <a:lstStyle/>
        <a:p>
          <a:endParaRPr lang="zh-CN" altLang="en-US"/>
        </a:p>
      </dgm:t>
    </dgm:pt>
    <dgm:pt modelId="{112444FE-5892-49DF-968D-BBA2B25C65F1}" type="sibTrans" cxnId="{34572979-B5D2-4939-A613-7D8735959A77}">
      <dgm:prSet/>
      <dgm:spPr/>
      <dgm:t>
        <a:bodyPr/>
        <a:lstStyle/>
        <a:p>
          <a:endParaRPr lang="zh-CN" altLang="en-US"/>
        </a:p>
      </dgm:t>
    </dgm:pt>
    <dgm:pt modelId="{01D16F98-E559-4B6A-88F7-17E759233C72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800" b="0" dirty="0" smtClean="0"/>
            <a:t>Prime</a:t>
          </a:r>
          <a:r>
            <a:rPr lang="zh-CN" altLang="en-US" sz="2800" b="0" dirty="0" smtClean="0"/>
            <a:t>普里姆算法</a:t>
          </a:r>
          <a:endParaRPr lang="zh-CN" altLang="en-US" sz="2800" b="0" dirty="0"/>
        </a:p>
      </dgm:t>
    </dgm:pt>
    <dgm:pt modelId="{DB2D03DA-3451-4556-92DB-9AEAF55E7AC6}" type="parTrans" cxnId="{039F98D8-099E-4230-B60F-99105B8DE6EF}">
      <dgm:prSet/>
      <dgm:spPr/>
      <dgm:t>
        <a:bodyPr/>
        <a:lstStyle/>
        <a:p>
          <a:endParaRPr lang="zh-CN" altLang="en-US"/>
        </a:p>
      </dgm:t>
    </dgm:pt>
    <dgm:pt modelId="{878FA71B-5C73-4726-A3A2-5AA3C516C73D}" type="sibTrans" cxnId="{039F98D8-099E-4230-B60F-99105B8DE6EF}">
      <dgm:prSet/>
      <dgm:spPr/>
      <dgm:t>
        <a:bodyPr/>
        <a:lstStyle/>
        <a:p>
          <a:endParaRPr lang="zh-CN" altLang="en-US"/>
        </a:p>
      </dgm:t>
    </dgm:pt>
    <dgm:pt modelId="{A34C444E-65EB-4B09-870D-47846B98156B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b="0" dirty="0" smtClean="0"/>
            <a:t>克鲁斯卡尔算法</a:t>
          </a:r>
          <a:endParaRPr lang="zh-CN" altLang="en-US" sz="2800" b="0" dirty="0"/>
        </a:p>
      </dgm:t>
    </dgm:pt>
    <dgm:pt modelId="{C604E3FB-EF42-4FB4-80CA-D3766A15E1DC}" type="parTrans" cxnId="{79499148-F8EE-4951-B9EA-335A8A78BF5F}">
      <dgm:prSet/>
      <dgm:spPr/>
      <dgm:t>
        <a:bodyPr/>
        <a:lstStyle/>
        <a:p>
          <a:endParaRPr lang="zh-CN" altLang="en-US"/>
        </a:p>
      </dgm:t>
    </dgm:pt>
    <dgm:pt modelId="{5572E015-268B-411D-B497-317CF3B058DF}" type="sibTrans" cxnId="{79499148-F8EE-4951-B9EA-335A8A78BF5F}">
      <dgm:prSet/>
      <dgm:spPr/>
      <dgm:t>
        <a:bodyPr/>
        <a:lstStyle/>
        <a:p>
          <a:endParaRPr lang="zh-CN" altLang="en-US"/>
        </a:p>
      </dgm:t>
    </dgm:pt>
    <dgm:pt modelId="{D70FAA25-EAAD-4023-93AB-21867B3714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800" b="1" dirty="0" smtClean="0">
              <a:solidFill>
                <a:schemeClr val="bg1"/>
              </a:solidFill>
            </a:rPr>
            <a:t>3</a:t>
          </a:r>
          <a:r>
            <a:rPr lang="zh-CN" altLang="en-US" sz="2800" b="1" dirty="0" smtClean="0">
              <a:solidFill>
                <a:schemeClr val="bg1"/>
              </a:solidFill>
            </a:rPr>
            <a:t>、最短路径问题</a:t>
          </a:r>
          <a:endParaRPr lang="zh-CN" altLang="en-US" sz="2800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69AD269-A647-43CA-B596-4C64949C76BA}" type="parTrans" cxnId="{64280F10-FD19-4969-ADF4-853258EC6A4F}">
      <dgm:prSet/>
      <dgm:spPr/>
      <dgm:t>
        <a:bodyPr/>
        <a:lstStyle/>
        <a:p>
          <a:endParaRPr lang="zh-CN" altLang="en-US"/>
        </a:p>
      </dgm:t>
    </dgm:pt>
    <dgm:pt modelId="{DFF0EDBD-A8B4-4C49-BA98-9F8328C91C6B}" type="sibTrans" cxnId="{64280F10-FD19-4969-ADF4-853258EC6A4F}">
      <dgm:prSet/>
      <dgm:spPr/>
      <dgm:t>
        <a:bodyPr/>
        <a:lstStyle/>
        <a:p>
          <a:endParaRPr lang="zh-CN" altLang="en-US"/>
        </a:p>
      </dgm:t>
    </dgm:pt>
    <dgm:pt modelId="{D0B16922-7C2E-495A-A9AD-13BE36E2284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800" b="1" dirty="0" smtClean="0">
              <a:solidFill>
                <a:schemeClr val="bg1"/>
              </a:solidFill>
            </a:rPr>
            <a:t>2</a:t>
          </a:r>
          <a:r>
            <a:rPr lang="zh-CN" altLang="en-US" sz="2800" b="1" dirty="0" smtClean="0">
              <a:solidFill>
                <a:schemeClr val="bg1"/>
              </a:solidFill>
            </a:rPr>
            <a:t>、有向无环图问题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4D23F496-916A-4499-8B99-11DC332990EC}" type="parTrans" cxnId="{5C3D2DE6-7FF9-4F1E-ABBD-3E1878AAFFBB}">
      <dgm:prSet/>
      <dgm:spPr/>
      <dgm:t>
        <a:bodyPr/>
        <a:lstStyle/>
        <a:p>
          <a:endParaRPr lang="zh-CN" altLang="en-US"/>
        </a:p>
      </dgm:t>
    </dgm:pt>
    <dgm:pt modelId="{9D83FEEB-7D56-478D-A626-42FE50D7A9EE}" type="sibTrans" cxnId="{5C3D2DE6-7FF9-4F1E-ABBD-3E1878AAFFBB}">
      <dgm:prSet/>
      <dgm:spPr/>
      <dgm:t>
        <a:bodyPr/>
        <a:lstStyle/>
        <a:p>
          <a:endParaRPr lang="zh-CN" altLang="en-US"/>
        </a:p>
      </dgm:t>
    </dgm:pt>
    <dgm:pt modelId="{3B6B4CD0-06F0-46D6-A496-640780C3EE4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AOV</a:t>
          </a:r>
          <a:r>
            <a:rPr lang="zh-CN" altLang="en-US" dirty="0" smtClean="0"/>
            <a:t>网的拓扑排序</a:t>
          </a:r>
          <a:endParaRPr lang="zh-CN" altLang="en-US" dirty="0"/>
        </a:p>
      </dgm:t>
    </dgm:pt>
    <dgm:pt modelId="{12538ABA-1398-4710-8608-4520C11B8A75}" type="parTrans" cxnId="{1D6513BC-6266-4528-A531-AC8544D4DC28}">
      <dgm:prSet/>
      <dgm:spPr/>
      <dgm:t>
        <a:bodyPr/>
        <a:lstStyle/>
        <a:p>
          <a:endParaRPr lang="zh-CN" altLang="en-US"/>
        </a:p>
      </dgm:t>
    </dgm:pt>
    <dgm:pt modelId="{B1B69D5C-D8E1-4A31-A2FF-E3AE4854E485}" type="sibTrans" cxnId="{1D6513BC-6266-4528-A531-AC8544D4DC28}">
      <dgm:prSet/>
      <dgm:spPr/>
      <dgm:t>
        <a:bodyPr/>
        <a:lstStyle/>
        <a:p>
          <a:endParaRPr lang="zh-CN" altLang="en-US"/>
        </a:p>
      </dgm:t>
    </dgm:pt>
    <dgm:pt modelId="{B0C426A8-D894-4702-8E7F-BE4257E27A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Dijkstra</a:t>
          </a:r>
          <a:r>
            <a:rPr lang="zh-CN" altLang="en-US" dirty="0" smtClean="0"/>
            <a:t>迪杰斯特拉算法</a:t>
          </a:r>
          <a:endParaRPr lang="zh-CN" altLang="en-US" dirty="0"/>
        </a:p>
      </dgm:t>
    </dgm:pt>
    <dgm:pt modelId="{7C50EE8B-123C-41E1-A0F9-0D2826E50F95}" type="parTrans" cxnId="{4D2E38E9-62C8-4E2D-BD1D-7FBE4368CF0B}">
      <dgm:prSet/>
      <dgm:spPr/>
      <dgm:t>
        <a:bodyPr/>
        <a:lstStyle/>
        <a:p>
          <a:endParaRPr lang="zh-CN" altLang="en-US"/>
        </a:p>
      </dgm:t>
    </dgm:pt>
    <dgm:pt modelId="{887CCD9C-CED4-497F-8769-7386C21B651E}" type="sibTrans" cxnId="{4D2E38E9-62C8-4E2D-BD1D-7FBE4368CF0B}">
      <dgm:prSet/>
      <dgm:spPr/>
      <dgm:t>
        <a:bodyPr/>
        <a:lstStyle/>
        <a:p>
          <a:endParaRPr lang="zh-CN" altLang="en-US"/>
        </a:p>
      </dgm:t>
    </dgm:pt>
    <dgm:pt modelId="{10EAF4DD-5ABE-463B-B3EE-FD474F1F737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AOE</a:t>
          </a:r>
          <a:r>
            <a:rPr lang="zh-CN" altLang="en-US" dirty="0" smtClean="0"/>
            <a:t>网的关键路径</a:t>
          </a:r>
          <a:endParaRPr lang="zh-CN" altLang="en-US" dirty="0"/>
        </a:p>
      </dgm:t>
    </dgm:pt>
    <dgm:pt modelId="{984FBC45-E57B-4423-BCA4-E5ADB1D5B2BB}" type="parTrans" cxnId="{FD81A526-CBE6-48AF-84E8-B4404E07F633}">
      <dgm:prSet/>
      <dgm:spPr/>
      <dgm:t>
        <a:bodyPr/>
        <a:lstStyle/>
        <a:p>
          <a:endParaRPr lang="zh-CN" altLang="en-US"/>
        </a:p>
      </dgm:t>
    </dgm:pt>
    <dgm:pt modelId="{B059EAE7-DB4E-4CCD-88E4-2BCA23D9288E}" type="sibTrans" cxnId="{FD81A526-CBE6-48AF-84E8-B4404E07F633}">
      <dgm:prSet/>
      <dgm:spPr/>
      <dgm:t>
        <a:bodyPr/>
        <a:lstStyle/>
        <a:p>
          <a:endParaRPr lang="zh-CN" altLang="en-US"/>
        </a:p>
      </dgm:t>
    </dgm:pt>
    <dgm:pt modelId="{CD943679-B6A6-4C31-B461-07AE6FE7065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弗洛伊德算法</a:t>
          </a:r>
          <a:endParaRPr lang="zh-CN" altLang="en-US" dirty="0"/>
        </a:p>
      </dgm:t>
    </dgm:pt>
    <dgm:pt modelId="{126D4C5B-38A7-4CB0-93D5-56003651C5A3}" type="parTrans" cxnId="{27278FB8-AD67-4366-AF0F-3BE8A0D0521D}">
      <dgm:prSet/>
      <dgm:spPr/>
      <dgm:t>
        <a:bodyPr/>
        <a:lstStyle/>
        <a:p>
          <a:endParaRPr lang="zh-CN" altLang="en-US"/>
        </a:p>
      </dgm:t>
    </dgm:pt>
    <dgm:pt modelId="{C50FB09B-D5F0-494A-BDFE-EC24AC6FF748}" type="sibTrans" cxnId="{27278FB8-AD67-4366-AF0F-3BE8A0D0521D}">
      <dgm:prSet/>
      <dgm:spPr/>
      <dgm:t>
        <a:bodyPr/>
        <a:lstStyle/>
        <a:p>
          <a:endParaRPr lang="zh-CN" altLang="en-US"/>
        </a:p>
      </dgm:t>
    </dgm:pt>
    <dgm:pt modelId="{201A7135-4C13-4D11-B208-0C2A74F99144}" type="pres">
      <dgm:prSet presAssocID="{106246E3-2707-4F67-AA55-213BC1AFE1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3B1286-0F02-4921-843F-5BE0B36AF3C8}" type="pres">
      <dgm:prSet presAssocID="{FCB38763-618E-4E37-9AFD-F09B5E4602B4}" presName="root" presStyleCnt="0"/>
      <dgm:spPr/>
    </dgm:pt>
    <dgm:pt modelId="{1613BABA-29FF-4763-A2E2-AB35B094A0B3}" type="pres">
      <dgm:prSet presAssocID="{FCB38763-618E-4E37-9AFD-F09B5E4602B4}" presName="rootComposite" presStyleCnt="0"/>
      <dgm:spPr/>
    </dgm:pt>
    <dgm:pt modelId="{988DD066-9A8C-489A-BC0B-AB8008C87453}" type="pres">
      <dgm:prSet presAssocID="{FCB38763-618E-4E37-9AFD-F09B5E4602B4}" presName="rootText" presStyleLbl="node1" presStyleIdx="0" presStyleCnt="3" custScaleX="121229"/>
      <dgm:spPr/>
      <dgm:t>
        <a:bodyPr/>
        <a:lstStyle/>
        <a:p>
          <a:endParaRPr lang="zh-CN" altLang="en-US"/>
        </a:p>
      </dgm:t>
    </dgm:pt>
    <dgm:pt modelId="{9B1130E5-6E6B-4D59-ABA7-F2CF5C84C0DA}" type="pres">
      <dgm:prSet presAssocID="{FCB38763-618E-4E37-9AFD-F09B5E4602B4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3CF6B720-89F3-434B-A2B1-B8BFF24F2772}" type="pres">
      <dgm:prSet presAssocID="{FCB38763-618E-4E37-9AFD-F09B5E4602B4}" presName="childShape" presStyleCnt="0"/>
      <dgm:spPr/>
    </dgm:pt>
    <dgm:pt modelId="{78D1DAA7-E0A7-4425-A988-7FEEE7EBD47D}" type="pres">
      <dgm:prSet presAssocID="{DB2D03DA-3451-4556-92DB-9AEAF55E7AC6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F0677B92-2D4D-4AAE-8C0F-FFB4010CBE61}" type="pres">
      <dgm:prSet presAssocID="{01D16F98-E559-4B6A-88F7-17E759233C72}" presName="childText" presStyleLbl="bgAcc1" presStyleIdx="0" presStyleCnt="6" custScaleX="146332" custLinFactNeighborX="1841" custLinFactNeighborY="-30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E45F5-A2BB-4217-9108-FD7F269B0A3D}" type="pres">
      <dgm:prSet presAssocID="{C604E3FB-EF42-4FB4-80CA-D3766A15E1DC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DD468ECC-3E2F-4FC6-B633-E3457E213726}" type="pres">
      <dgm:prSet presAssocID="{A34C444E-65EB-4B09-870D-47846B98156B}" presName="childText" presStyleLbl="bgAcc1" presStyleIdx="1" presStyleCnt="6" custScaleX="146332" custLinFactNeighborX="1841" custLinFactNeighborY="-30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755D1-9871-4117-A014-2CABC0451CAF}" type="pres">
      <dgm:prSet presAssocID="{D0B16922-7C2E-495A-A9AD-13BE36E2284C}" presName="root" presStyleCnt="0"/>
      <dgm:spPr/>
    </dgm:pt>
    <dgm:pt modelId="{39111C2B-4F0B-42E8-BAA4-764C33CCF60C}" type="pres">
      <dgm:prSet presAssocID="{D0B16922-7C2E-495A-A9AD-13BE36E2284C}" presName="rootComposite" presStyleCnt="0"/>
      <dgm:spPr/>
    </dgm:pt>
    <dgm:pt modelId="{CF74924C-38A3-408A-85E6-D633A44F6762}" type="pres">
      <dgm:prSet presAssocID="{D0B16922-7C2E-495A-A9AD-13BE36E2284C}" presName="rootText" presStyleLbl="node1" presStyleIdx="1" presStyleCnt="3" custScaleX="121229"/>
      <dgm:spPr/>
      <dgm:t>
        <a:bodyPr/>
        <a:lstStyle/>
        <a:p>
          <a:endParaRPr lang="zh-CN" altLang="en-US"/>
        </a:p>
      </dgm:t>
    </dgm:pt>
    <dgm:pt modelId="{8653EB44-8561-4E05-9B0D-280C58925907}" type="pres">
      <dgm:prSet presAssocID="{D0B16922-7C2E-495A-A9AD-13BE36E2284C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04A416B9-B80C-4E50-BDFE-213136CB9A34}" type="pres">
      <dgm:prSet presAssocID="{D0B16922-7C2E-495A-A9AD-13BE36E2284C}" presName="childShape" presStyleCnt="0"/>
      <dgm:spPr/>
    </dgm:pt>
    <dgm:pt modelId="{6F82ADAD-1EFF-4B05-BA8C-A8EC0F767DB3}" type="pres">
      <dgm:prSet presAssocID="{12538ABA-1398-4710-8608-4520C11B8A75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8C4C3996-D8EF-45C4-97E6-9FFB1134F035}" type="pres">
      <dgm:prSet presAssocID="{3B6B4CD0-06F0-46D6-A496-640780C3EE49}" presName="childText" presStyleLbl="bgAcc1" presStyleIdx="2" presStyleCnt="6" custScaleX="1463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B0EFD-B604-4A4E-8238-B968A4B68400}" type="pres">
      <dgm:prSet presAssocID="{984FBC45-E57B-4423-BCA4-E5ADB1D5B2BB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FE7C63A4-659B-4497-A107-A5D8F20E039C}" type="pres">
      <dgm:prSet presAssocID="{10EAF4DD-5ABE-463B-B3EE-FD474F1F7377}" presName="childText" presStyleLbl="bgAcc1" presStyleIdx="3" presStyleCnt="6" custScaleX="1463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40886-63CD-4649-B871-8DF4594A05C9}" type="pres">
      <dgm:prSet presAssocID="{D70FAA25-EAAD-4023-93AB-21867B3714A5}" presName="root" presStyleCnt="0"/>
      <dgm:spPr/>
    </dgm:pt>
    <dgm:pt modelId="{D5C371CA-423A-4630-B7A7-328B3F458DCA}" type="pres">
      <dgm:prSet presAssocID="{D70FAA25-EAAD-4023-93AB-21867B3714A5}" presName="rootComposite" presStyleCnt="0"/>
      <dgm:spPr/>
    </dgm:pt>
    <dgm:pt modelId="{F413C577-61BC-4892-8CBB-CA66D1723B91}" type="pres">
      <dgm:prSet presAssocID="{D70FAA25-EAAD-4023-93AB-21867B3714A5}" presName="rootText" presStyleLbl="node1" presStyleIdx="2" presStyleCnt="3" custScaleX="119232"/>
      <dgm:spPr/>
      <dgm:t>
        <a:bodyPr/>
        <a:lstStyle/>
        <a:p>
          <a:endParaRPr lang="zh-CN" altLang="en-US"/>
        </a:p>
      </dgm:t>
    </dgm:pt>
    <dgm:pt modelId="{42A55B50-03FB-4BAF-8A27-3E0C067FE48C}" type="pres">
      <dgm:prSet presAssocID="{D70FAA25-EAAD-4023-93AB-21867B3714A5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DA4C3D5F-48D0-47F8-809D-F9D75A51EA4A}" type="pres">
      <dgm:prSet presAssocID="{D70FAA25-EAAD-4023-93AB-21867B3714A5}" presName="childShape" presStyleCnt="0"/>
      <dgm:spPr/>
    </dgm:pt>
    <dgm:pt modelId="{7957A2ED-462E-4F8B-A0E8-AB1E107F52DE}" type="pres">
      <dgm:prSet presAssocID="{7C50EE8B-123C-41E1-A0F9-0D2826E50F95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57B400B1-9D3D-4C49-A5B3-DB96D09A5219}" type="pres">
      <dgm:prSet presAssocID="{B0C426A8-D894-4702-8E7F-BE4257E27A42}" presName="childText" presStyleLbl="bgAcc1" presStyleIdx="4" presStyleCnt="6" custScaleX="1463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61B0D-69A7-4D6D-8CFB-8CAD582D7FEB}" type="pres">
      <dgm:prSet presAssocID="{126D4C5B-38A7-4CB0-93D5-56003651C5A3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27174D5B-C1DF-4DB7-B513-D959DD358C79}" type="pres">
      <dgm:prSet presAssocID="{CD943679-B6A6-4C31-B461-07AE6FE70653}" presName="childText" presStyleLbl="bgAcc1" presStyleIdx="5" presStyleCnt="6" custScaleX="1463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278FB8-AD67-4366-AF0F-3BE8A0D0521D}" srcId="{D70FAA25-EAAD-4023-93AB-21867B3714A5}" destId="{CD943679-B6A6-4C31-B461-07AE6FE70653}" srcOrd="1" destOrd="0" parTransId="{126D4C5B-38A7-4CB0-93D5-56003651C5A3}" sibTransId="{C50FB09B-D5F0-494A-BDFE-EC24AC6FF748}"/>
    <dgm:cxn modelId="{9DDB13C9-C07D-4A49-B7F4-FF6381CC456F}" type="presOf" srcId="{D0B16922-7C2E-495A-A9AD-13BE36E2284C}" destId="{CF74924C-38A3-408A-85E6-D633A44F6762}" srcOrd="0" destOrd="0" presId="urn:microsoft.com/office/officeart/2005/8/layout/hierarchy3"/>
    <dgm:cxn modelId="{6B907770-C065-4797-A745-AC371B2DBB06}" type="presOf" srcId="{12538ABA-1398-4710-8608-4520C11B8A75}" destId="{6F82ADAD-1EFF-4B05-BA8C-A8EC0F767DB3}" srcOrd="0" destOrd="0" presId="urn:microsoft.com/office/officeart/2005/8/layout/hierarchy3"/>
    <dgm:cxn modelId="{4694ACE2-1CA5-4C32-9F9A-12B9062A5508}" type="presOf" srcId="{D70FAA25-EAAD-4023-93AB-21867B3714A5}" destId="{42A55B50-03FB-4BAF-8A27-3E0C067FE48C}" srcOrd="1" destOrd="0" presId="urn:microsoft.com/office/officeart/2005/8/layout/hierarchy3"/>
    <dgm:cxn modelId="{8BC9A3A5-A291-42AA-8AA6-9865DB47891D}" type="presOf" srcId="{CD943679-B6A6-4C31-B461-07AE6FE70653}" destId="{27174D5B-C1DF-4DB7-B513-D959DD358C79}" srcOrd="0" destOrd="0" presId="urn:microsoft.com/office/officeart/2005/8/layout/hierarchy3"/>
    <dgm:cxn modelId="{5C3D2DE6-7FF9-4F1E-ABBD-3E1878AAFFBB}" srcId="{106246E3-2707-4F67-AA55-213BC1AFE183}" destId="{D0B16922-7C2E-495A-A9AD-13BE36E2284C}" srcOrd="1" destOrd="0" parTransId="{4D23F496-916A-4499-8B99-11DC332990EC}" sibTransId="{9D83FEEB-7D56-478D-A626-42FE50D7A9EE}"/>
    <dgm:cxn modelId="{253BFEF0-34BD-465D-98DF-F2802F564144}" type="presOf" srcId="{D0B16922-7C2E-495A-A9AD-13BE36E2284C}" destId="{8653EB44-8561-4E05-9B0D-280C58925907}" srcOrd="1" destOrd="0" presId="urn:microsoft.com/office/officeart/2005/8/layout/hierarchy3"/>
    <dgm:cxn modelId="{D93A29DA-B544-4ECE-ADEA-E2F6558B2233}" type="presOf" srcId="{FCB38763-618E-4E37-9AFD-F09B5E4602B4}" destId="{988DD066-9A8C-489A-BC0B-AB8008C87453}" srcOrd="0" destOrd="0" presId="urn:microsoft.com/office/officeart/2005/8/layout/hierarchy3"/>
    <dgm:cxn modelId="{039F98D8-099E-4230-B60F-99105B8DE6EF}" srcId="{FCB38763-618E-4E37-9AFD-F09B5E4602B4}" destId="{01D16F98-E559-4B6A-88F7-17E759233C72}" srcOrd="0" destOrd="0" parTransId="{DB2D03DA-3451-4556-92DB-9AEAF55E7AC6}" sibTransId="{878FA71B-5C73-4726-A3A2-5AA3C516C73D}"/>
    <dgm:cxn modelId="{1D6513BC-6266-4528-A531-AC8544D4DC28}" srcId="{D0B16922-7C2E-495A-A9AD-13BE36E2284C}" destId="{3B6B4CD0-06F0-46D6-A496-640780C3EE49}" srcOrd="0" destOrd="0" parTransId="{12538ABA-1398-4710-8608-4520C11B8A75}" sibTransId="{B1B69D5C-D8E1-4A31-A2FF-E3AE4854E485}"/>
    <dgm:cxn modelId="{E3E3E29F-2980-4E3A-BF74-F2651C91A718}" type="presOf" srcId="{D70FAA25-EAAD-4023-93AB-21867B3714A5}" destId="{F413C577-61BC-4892-8CBB-CA66D1723B91}" srcOrd="0" destOrd="0" presId="urn:microsoft.com/office/officeart/2005/8/layout/hierarchy3"/>
    <dgm:cxn modelId="{23B2C8FA-7AA5-4158-871E-8BD993BB7E39}" type="presOf" srcId="{106246E3-2707-4F67-AA55-213BC1AFE183}" destId="{201A7135-4C13-4D11-B208-0C2A74F99144}" srcOrd="0" destOrd="0" presId="urn:microsoft.com/office/officeart/2005/8/layout/hierarchy3"/>
    <dgm:cxn modelId="{5AF5EF23-C0DC-46C6-A49A-4E2943AC88AF}" type="presOf" srcId="{126D4C5B-38A7-4CB0-93D5-56003651C5A3}" destId="{A4561B0D-69A7-4D6D-8CFB-8CAD582D7FEB}" srcOrd="0" destOrd="0" presId="urn:microsoft.com/office/officeart/2005/8/layout/hierarchy3"/>
    <dgm:cxn modelId="{B9ECB56D-57AB-4F8D-9788-FE90ACABF64A}" type="presOf" srcId="{DB2D03DA-3451-4556-92DB-9AEAF55E7AC6}" destId="{78D1DAA7-E0A7-4425-A988-7FEEE7EBD47D}" srcOrd="0" destOrd="0" presId="urn:microsoft.com/office/officeart/2005/8/layout/hierarchy3"/>
    <dgm:cxn modelId="{D5E2B102-EC32-47AB-93EC-3567F36D959E}" type="presOf" srcId="{B0C426A8-D894-4702-8E7F-BE4257E27A42}" destId="{57B400B1-9D3D-4C49-A5B3-DB96D09A5219}" srcOrd="0" destOrd="0" presId="urn:microsoft.com/office/officeart/2005/8/layout/hierarchy3"/>
    <dgm:cxn modelId="{FD71EFD2-0999-4F2D-83DE-5F3B135C62F8}" type="presOf" srcId="{A34C444E-65EB-4B09-870D-47846B98156B}" destId="{DD468ECC-3E2F-4FC6-B633-E3457E213726}" srcOrd="0" destOrd="0" presId="urn:microsoft.com/office/officeart/2005/8/layout/hierarchy3"/>
    <dgm:cxn modelId="{34572979-B5D2-4939-A613-7D8735959A77}" srcId="{106246E3-2707-4F67-AA55-213BC1AFE183}" destId="{FCB38763-618E-4E37-9AFD-F09B5E4602B4}" srcOrd="0" destOrd="0" parTransId="{9EB58AA3-01E7-4F1F-893A-6C1E359F35EA}" sibTransId="{112444FE-5892-49DF-968D-BBA2B25C65F1}"/>
    <dgm:cxn modelId="{4CFACCD8-F331-4725-AC24-2C2DB98AA138}" type="presOf" srcId="{10EAF4DD-5ABE-463B-B3EE-FD474F1F7377}" destId="{FE7C63A4-659B-4497-A107-A5D8F20E039C}" srcOrd="0" destOrd="0" presId="urn:microsoft.com/office/officeart/2005/8/layout/hierarchy3"/>
    <dgm:cxn modelId="{4E80B246-7B06-4F92-B2E2-42D25358FC30}" type="presOf" srcId="{FCB38763-618E-4E37-9AFD-F09B5E4602B4}" destId="{9B1130E5-6E6B-4D59-ABA7-F2CF5C84C0DA}" srcOrd="1" destOrd="0" presId="urn:microsoft.com/office/officeart/2005/8/layout/hierarchy3"/>
    <dgm:cxn modelId="{FD81A526-CBE6-48AF-84E8-B4404E07F633}" srcId="{D0B16922-7C2E-495A-A9AD-13BE36E2284C}" destId="{10EAF4DD-5ABE-463B-B3EE-FD474F1F7377}" srcOrd="1" destOrd="0" parTransId="{984FBC45-E57B-4423-BCA4-E5ADB1D5B2BB}" sibTransId="{B059EAE7-DB4E-4CCD-88E4-2BCA23D9288E}"/>
    <dgm:cxn modelId="{A4C3A55A-A609-4240-8D1D-2CA119435FEC}" type="presOf" srcId="{01D16F98-E559-4B6A-88F7-17E759233C72}" destId="{F0677B92-2D4D-4AAE-8C0F-FFB4010CBE61}" srcOrd="0" destOrd="0" presId="urn:microsoft.com/office/officeart/2005/8/layout/hierarchy3"/>
    <dgm:cxn modelId="{BBD394AE-916C-42D8-861E-3D8EA7F2F162}" type="presOf" srcId="{7C50EE8B-123C-41E1-A0F9-0D2826E50F95}" destId="{7957A2ED-462E-4F8B-A0E8-AB1E107F52DE}" srcOrd="0" destOrd="0" presId="urn:microsoft.com/office/officeart/2005/8/layout/hierarchy3"/>
    <dgm:cxn modelId="{64280F10-FD19-4969-ADF4-853258EC6A4F}" srcId="{106246E3-2707-4F67-AA55-213BC1AFE183}" destId="{D70FAA25-EAAD-4023-93AB-21867B3714A5}" srcOrd="2" destOrd="0" parTransId="{969AD269-A647-43CA-B596-4C64949C76BA}" sibTransId="{DFF0EDBD-A8B4-4C49-BA98-9F8328C91C6B}"/>
    <dgm:cxn modelId="{7AEAD461-2F38-4060-9FAA-11880D643B50}" type="presOf" srcId="{C604E3FB-EF42-4FB4-80CA-D3766A15E1DC}" destId="{010E45F5-A2BB-4217-9108-FD7F269B0A3D}" srcOrd="0" destOrd="0" presId="urn:microsoft.com/office/officeart/2005/8/layout/hierarchy3"/>
    <dgm:cxn modelId="{BC561699-C8F0-43B2-A3D2-004C428CD24B}" type="presOf" srcId="{3B6B4CD0-06F0-46D6-A496-640780C3EE49}" destId="{8C4C3996-D8EF-45C4-97E6-9FFB1134F035}" srcOrd="0" destOrd="0" presId="urn:microsoft.com/office/officeart/2005/8/layout/hierarchy3"/>
    <dgm:cxn modelId="{C26DF653-654F-437D-AA4D-6BB843771815}" type="presOf" srcId="{984FBC45-E57B-4423-BCA4-E5ADB1D5B2BB}" destId="{312B0EFD-B604-4A4E-8238-B968A4B68400}" srcOrd="0" destOrd="0" presId="urn:microsoft.com/office/officeart/2005/8/layout/hierarchy3"/>
    <dgm:cxn modelId="{79499148-F8EE-4951-B9EA-335A8A78BF5F}" srcId="{FCB38763-618E-4E37-9AFD-F09B5E4602B4}" destId="{A34C444E-65EB-4B09-870D-47846B98156B}" srcOrd="1" destOrd="0" parTransId="{C604E3FB-EF42-4FB4-80CA-D3766A15E1DC}" sibTransId="{5572E015-268B-411D-B497-317CF3B058DF}"/>
    <dgm:cxn modelId="{4D2E38E9-62C8-4E2D-BD1D-7FBE4368CF0B}" srcId="{D70FAA25-EAAD-4023-93AB-21867B3714A5}" destId="{B0C426A8-D894-4702-8E7F-BE4257E27A42}" srcOrd="0" destOrd="0" parTransId="{7C50EE8B-123C-41E1-A0F9-0D2826E50F95}" sibTransId="{887CCD9C-CED4-497F-8769-7386C21B651E}"/>
    <dgm:cxn modelId="{6A437630-2D4B-4DF9-AC19-0AEEE17F8592}" type="presParOf" srcId="{201A7135-4C13-4D11-B208-0C2A74F99144}" destId="{543B1286-0F02-4921-843F-5BE0B36AF3C8}" srcOrd="0" destOrd="0" presId="urn:microsoft.com/office/officeart/2005/8/layout/hierarchy3"/>
    <dgm:cxn modelId="{E910DCE4-8591-4205-9051-A3DF82E687CD}" type="presParOf" srcId="{543B1286-0F02-4921-843F-5BE0B36AF3C8}" destId="{1613BABA-29FF-4763-A2E2-AB35B094A0B3}" srcOrd="0" destOrd="0" presId="urn:microsoft.com/office/officeart/2005/8/layout/hierarchy3"/>
    <dgm:cxn modelId="{2F6E7C7F-DCF1-4ECF-A862-44DE210F33D5}" type="presParOf" srcId="{1613BABA-29FF-4763-A2E2-AB35B094A0B3}" destId="{988DD066-9A8C-489A-BC0B-AB8008C87453}" srcOrd="0" destOrd="0" presId="urn:microsoft.com/office/officeart/2005/8/layout/hierarchy3"/>
    <dgm:cxn modelId="{CD8AE354-6A3F-4FB3-BF9B-1E0D0E7A119F}" type="presParOf" srcId="{1613BABA-29FF-4763-A2E2-AB35B094A0B3}" destId="{9B1130E5-6E6B-4D59-ABA7-F2CF5C84C0DA}" srcOrd="1" destOrd="0" presId="urn:microsoft.com/office/officeart/2005/8/layout/hierarchy3"/>
    <dgm:cxn modelId="{1484C4F3-681B-4A74-8ACF-F9B6E770FE49}" type="presParOf" srcId="{543B1286-0F02-4921-843F-5BE0B36AF3C8}" destId="{3CF6B720-89F3-434B-A2B1-B8BFF24F2772}" srcOrd="1" destOrd="0" presId="urn:microsoft.com/office/officeart/2005/8/layout/hierarchy3"/>
    <dgm:cxn modelId="{FD2899EB-A8A9-4AF8-8AE7-539FDF6EF6BE}" type="presParOf" srcId="{3CF6B720-89F3-434B-A2B1-B8BFF24F2772}" destId="{78D1DAA7-E0A7-4425-A988-7FEEE7EBD47D}" srcOrd="0" destOrd="0" presId="urn:microsoft.com/office/officeart/2005/8/layout/hierarchy3"/>
    <dgm:cxn modelId="{99FA984B-DB5A-4AE3-A53A-FC8215BCADEE}" type="presParOf" srcId="{3CF6B720-89F3-434B-A2B1-B8BFF24F2772}" destId="{F0677B92-2D4D-4AAE-8C0F-FFB4010CBE61}" srcOrd="1" destOrd="0" presId="urn:microsoft.com/office/officeart/2005/8/layout/hierarchy3"/>
    <dgm:cxn modelId="{CD4CA26D-7193-4F5E-AFF4-5B7F96F4B0AE}" type="presParOf" srcId="{3CF6B720-89F3-434B-A2B1-B8BFF24F2772}" destId="{010E45F5-A2BB-4217-9108-FD7F269B0A3D}" srcOrd="2" destOrd="0" presId="urn:microsoft.com/office/officeart/2005/8/layout/hierarchy3"/>
    <dgm:cxn modelId="{B1321395-F2E0-4B77-BF53-9794656DD3A5}" type="presParOf" srcId="{3CF6B720-89F3-434B-A2B1-B8BFF24F2772}" destId="{DD468ECC-3E2F-4FC6-B633-E3457E213726}" srcOrd="3" destOrd="0" presId="urn:microsoft.com/office/officeart/2005/8/layout/hierarchy3"/>
    <dgm:cxn modelId="{B034047F-3899-42AF-9085-56BEE0CE449F}" type="presParOf" srcId="{201A7135-4C13-4D11-B208-0C2A74F99144}" destId="{0A2755D1-9871-4117-A014-2CABC0451CAF}" srcOrd="1" destOrd="0" presId="urn:microsoft.com/office/officeart/2005/8/layout/hierarchy3"/>
    <dgm:cxn modelId="{E890EDFA-38A5-4085-A4D9-9D108990F63D}" type="presParOf" srcId="{0A2755D1-9871-4117-A014-2CABC0451CAF}" destId="{39111C2B-4F0B-42E8-BAA4-764C33CCF60C}" srcOrd="0" destOrd="0" presId="urn:microsoft.com/office/officeart/2005/8/layout/hierarchy3"/>
    <dgm:cxn modelId="{8E13CA6C-B53A-464C-948C-DAE2F3541A25}" type="presParOf" srcId="{39111C2B-4F0B-42E8-BAA4-764C33CCF60C}" destId="{CF74924C-38A3-408A-85E6-D633A44F6762}" srcOrd="0" destOrd="0" presId="urn:microsoft.com/office/officeart/2005/8/layout/hierarchy3"/>
    <dgm:cxn modelId="{A13843D4-CCAF-4A1F-ADE3-6922E1CE61ED}" type="presParOf" srcId="{39111C2B-4F0B-42E8-BAA4-764C33CCF60C}" destId="{8653EB44-8561-4E05-9B0D-280C58925907}" srcOrd="1" destOrd="0" presId="urn:microsoft.com/office/officeart/2005/8/layout/hierarchy3"/>
    <dgm:cxn modelId="{60C82B7E-2934-46FC-8F1A-915CCBBDF29B}" type="presParOf" srcId="{0A2755D1-9871-4117-A014-2CABC0451CAF}" destId="{04A416B9-B80C-4E50-BDFE-213136CB9A34}" srcOrd="1" destOrd="0" presId="urn:microsoft.com/office/officeart/2005/8/layout/hierarchy3"/>
    <dgm:cxn modelId="{10BB1900-6FF9-4CCD-8B12-42AEB943C69C}" type="presParOf" srcId="{04A416B9-B80C-4E50-BDFE-213136CB9A34}" destId="{6F82ADAD-1EFF-4B05-BA8C-A8EC0F767DB3}" srcOrd="0" destOrd="0" presId="urn:microsoft.com/office/officeart/2005/8/layout/hierarchy3"/>
    <dgm:cxn modelId="{858D9BB4-E4F1-406B-929E-96A6F269947B}" type="presParOf" srcId="{04A416B9-B80C-4E50-BDFE-213136CB9A34}" destId="{8C4C3996-D8EF-45C4-97E6-9FFB1134F035}" srcOrd="1" destOrd="0" presId="urn:microsoft.com/office/officeart/2005/8/layout/hierarchy3"/>
    <dgm:cxn modelId="{E15123DE-2FD0-44E6-84C5-7626027D5903}" type="presParOf" srcId="{04A416B9-B80C-4E50-BDFE-213136CB9A34}" destId="{312B0EFD-B604-4A4E-8238-B968A4B68400}" srcOrd="2" destOrd="0" presId="urn:microsoft.com/office/officeart/2005/8/layout/hierarchy3"/>
    <dgm:cxn modelId="{559CD06B-55D1-4E2C-93ED-4BCD5396D67A}" type="presParOf" srcId="{04A416B9-B80C-4E50-BDFE-213136CB9A34}" destId="{FE7C63A4-659B-4497-A107-A5D8F20E039C}" srcOrd="3" destOrd="0" presId="urn:microsoft.com/office/officeart/2005/8/layout/hierarchy3"/>
    <dgm:cxn modelId="{0CEE3835-D3F1-46EC-89FB-1533EF29C9A7}" type="presParOf" srcId="{201A7135-4C13-4D11-B208-0C2A74F99144}" destId="{64D40886-63CD-4649-B871-8DF4594A05C9}" srcOrd="2" destOrd="0" presId="urn:microsoft.com/office/officeart/2005/8/layout/hierarchy3"/>
    <dgm:cxn modelId="{0E83D66F-D64A-41AD-9BA3-92C71FEA011D}" type="presParOf" srcId="{64D40886-63CD-4649-B871-8DF4594A05C9}" destId="{D5C371CA-423A-4630-B7A7-328B3F458DCA}" srcOrd="0" destOrd="0" presId="urn:microsoft.com/office/officeart/2005/8/layout/hierarchy3"/>
    <dgm:cxn modelId="{1AD35ED5-F59B-4302-9ECA-D32713D01586}" type="presParOf" srcId="{D5C371CA-423A-4630-B7A7-328B3F458DCA}" destId="{F413C577-61BC-4892-8CBB-CA66D1723B91}" srcOrd="0" destOrd="0" presId="urn:microsoft.com/office/officeart/2005/8/layout/hierarchy3"/>
    <dgm:cxn modelId="{51D57CA1-42D1-4414-BD55-EBADFFA197EB}" type="presParOf" srcId="{D5C371CA-423A-4630-B7A7-328B3F458DCA}" destId="{42A55B50-03FB-4BAF-8A27-3E0C067FE48C}" srcOrd="1" destOrd="0" presId="urn:microsoft.com/office/officeart/2005/8/layout/hierarchy3"/>
    <dgm:cxn modelId="{EC62C340-19A5-4145-84C5-6B5DF501500C}" type="presParOf" srcId="{64D40886-63CD-4649-B871-8DF4594A05C9}" destId="{DA4C3D5F-48D0-47F8-809D-F9D75A51EA4A}" srcOrd="1" destOrd="0" presId="urn:microsoft.com/office/officeart/2005/8/layout/hierarchy3"/>
    <dgm:cxn modelId="{614611BC-9F79-4167-B5DE-8892F8975B10}" type="presParOf" srcId="{DA4C3D5F-48D0-47F8-809D-F9D75A51EA4A}" destId="{7957A2ED-462E-4F8B-A0E8-AB1E107F52DE}" srcOrd="0" destOrd="0" presId="urn:microsoft.com/office/officeart/2005/8/layout/hierarchy3"/>
    <dgm:cxn modelId="{4316D3A5-3DCC-44E1-BEC8-902EC1C016A8}" type="presParOf" srcId="{DA4C3D5F-48D0-47F8-809D-F9D75A51EA4A}" destId="{57B400B1-9D3D-4C49-A5B3-DB96D09A5219}" srcOrd="1" destOrd="0" presId="urn:microsoft.com/office/officeart/2005/8/layout/hierarchy3"/>
    <dgm:cxn modelId="{29F346CE-23F8-4884-89A9-E1C0CEFA835A}" type="presParOf" srcId="{DA4C3D5F-48D0-47F8-809D-F9D75A51EA4A}" destId="{A4561B0D-69A7-4D6D-8CFB-8CAD582D7FEB}" srcOrd="2" destOrd="0" presId="urn:microsoft.com/office/officeart/2005/8/layout/hierarchy3"/>
    <dgm:cxn modelId="{FC19F554-6D03-4833-ACFB-2EDFCE86B02C}" type="presParOf" srcId="{DA4C3D5F-48D0-47F8-809D-F9D75A51EA4A}" destId="{27174D5B-C1DF-4DB7-B513-D959DD358C7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DD066-9A8C-489A-BC0B-AB8008C87453}">
      <dsp:nvSpPr>
        <dsp:cNvPr id="0" name=""/>
        <dsp:cNvSpPr/>
      </dsp:nvSpPr>
      <dsp:spPr>
        <a:xfrm>
          <a:off x="23663" y="1675"/>
          <a:ext cx="2562465" cy="10568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r>
            <a:rPr lang="zh-CN" altLang="en-US" sz="3300" kern="1200" dirty="0" smtClean="0"/>
            <a:t>、图的定义</a:t>
          </a:r>
          <a:endParaRPr lang="zh-CN" altLang="en-US" sz="3300" kern="1200" dirty="0"/>
        </a:p>
      </dsp:txBody>
      <dsp:txXfrm>
        <a:off x="54618" y="32630"/>
        <a:ext cx="2500555" cy="994959"/>
      </dsp:txXfrm>
    </dsp:sp>
    <dsp:sp modelId="{78D1DAA7-E0A7-4425-A988-7FEEE7EBD47D}">
      <dsp:nvSpPr>
        <dsp:cNvPr id="0" name=""/>
        <dsp:cNvSpPr/>
      </dsp:nvSpPr>
      <dsp:spPr>
        <a:xfrm>
          <a:off x="279910" y="1058544"/>
          <a:ext cx="256246" cy="79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52"/>
              </a:lnTo>
              <a:lnTo>
                <a:pt x="256246" y="79265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77B92-2D4D-4AAE-8C0F-FFB4010CBE61}">
      <dsp:nvSpPr>
        <dsp:cNvPr id="0" name=""/>
        <dsp:cNvSpPr/>
      </dsp:nvSpPr>
      <dsp:spPr>
        <a:xfrm>
          <a:off x="536156" y="1322762"/>
          <a:ext cx="2431544" cy="10568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形式化定义</a:t>
          </a:r>
          <a:endParaRPr lang="zh-CN" altLang="en-US" sz="2800" b="1" kern="1200" dirty="0"/>
        </a:p>
      </dsp:txBody>
      <dsp:txXfrm>
        <a:off x="567111" y="1353717"/>
        <a:ext cx="2369634" cy="994959"/>
      </dsp:txXfrm>
    </dsp:sp>
    <dsp:sp modelId="{010E45F5-A2BB-4217-9108-FD7F269B0A3D}">
      <dsp:nvSpPr>
        <dsp:cNvPr id="0" name=""/>
        <dsp:cNvSpPr/>
      </dsp:nvSpPr>
      <dsp:spPr>
        <a:xfrm>
          <a:off x="279910" y="1058544"/>
          <a:ext cx="256246" cy="2113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739"/>
              </a:lnTo>
              <a:lnTo>
                <a:pt x="256246" y="21137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68ECC-3E2F-4FC6-B633-E3457E213726}">
      <dsp:nvSpPr>
        <dsp:cNvPr id="0" name=""/>
        <dsp:cNvSpPr/>
      </dsp:nvSpPr>
      <dsp:spPr>
        <a:xfrm>
          <a:off x="536156" y="2643849"/>
          <a:ext cx="2431544" cy="10568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/>
            <a:t>有向图、</a:t>
          </a:r>
          <a:endParaRPr lang="en-US" altLang="zh-CN" sz="2800" b="1" kern="1200" dirty="0" smtClean="0"/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/>
            <a:t>无向图</a:t>
          </a:r>
          <a:endParaRPr lang="zh-CN" altLang="en-US" sz="2800" b="1" kern="1200" dirty="0"/>
        </a:p>
      </dsp:txBody>
      <dsp:txXfrm>
        <a:off x="567111" y="2674804"/>
        <a:ext cx="2369634" cy="994959"/>
      </dsp:txXfrm>
    </dsp:sp>
    <dsp:sp modelId="{9C074054-8931-4B05-8290-F77CAFEEECF4}">
      <dsp:nvSpPr>
        <dsp:cNvPr id="0" name=""/>
        <dsp:cNvSpPr/>
      </dsp:nvSpPr>
      <dsp:spPr>
        <a:xfrm>
          <a:off x="279910" y="1058544"/>
          <a:ext cx="256246" cy="343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4826"/>
              </a:lnTo>
              <a:lnTo>
                <a:pt x="256246" y="343482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CE2C4-BB0B-4FF5-AEB3-3004CEED6984}">
      <dsp:nvSpPr>
        <dsp:cNvPr id="0" name=""/>
        <dsp:cNvSpPr/>
      </dsp:nvSpPr>
      <dsp:spPr>
        <a:xfrm>
          <a:off x="536156" y="3964936"/>
          <a:ext cx="2412233" cy="10568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抽象数据类型</a:t>
          </a:r>
          <a:endParaRPr lang="zh-CN" altLang="en-US" sz="2800" b="1" kern="1200" dirty="0"/>
        </a:p>
      </dsp:txBody>
      <dsp:txXfrm>
        <a:off x="567111" y="3995891"/>
        <a:ext cx="2350323" cy="994959"/>
      </dsp:txXfrm>
    </dsp:sp>
    <dsp:sp modelId="{D85E50B8-1406-458B-A7C6-5817413D209E}">
      <dsp:nvSpPr>
        <dsp:cNvPr id="0" name=""/>
        <dsp:cNvSpPr/>
      </dsp:nvSpPr>
      <dsp:spPr>
        <a:xfrm>
          <a:off x="3114563" y="1675"/>
          <a:ext cx="2520253" cy="10568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r>
            <a:rPr lang="zh-CN" altLang="en-US" sz="3300" kern="1200" dirty="0" smtClean="0"/>
            <a:t>、基本术语</a:t>
          </a:r>
          <a:endParaRPr lang="zh-CN" altLang="en-US" sz="3300" kern="1200" dirty="0"/>
        </a:p>
      </dsp:txBody>
      <dsp:txXfrm>
        <a:off x="3145518" y="32630"/>
        <a:ext cx="2458343" cy="994959"/>
      </dsp:txXfrm>
    </dsp:sp>
    <dsp:sp modelId="{840925A7-D1E7-4E32-B615-E730BE11EAA3}">
      <dsp:nvSpPr>
        <dsp:cNvPr id="0" name=""/>
        <dsp:cNvSpPr/>
      </dsp:nvSpPr>
      <dsp:spPr>
        <a:xfrm>
          <a:off x="3366589" y="1058544"/>
          <a:ext cx="252025" cy="2166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170"/>
              </a:lnTo>
              <a:lnTo>
                <a:pt x="252025" y="216617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9E75D-FC68-4F6B-BA4A-7BEC3C1F46AA}">
      <dsp:nvSpPr>
        <dsp:cNvPr id="0" name=""/>
        <dsp:cNvSpPr/>
      </dsp:nvSpPr>
      <dsp:spPr>
        <a:xfrm>
          <a:off x="3618614" y="1322762"/>
          <a:ext cx="4374273" cy="38039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、完全图、稀疏图、稠密图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、子图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、邻接点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、度、入度、出度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、权与网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6</a:t>
          </a:r>
          <a:r>
            <a:rPr lang="zh-CN" altLang="en-US" sz="2400" b="1" kern="1200" dirty="0" smtClean="0"/>
            <a:t>、路径与回路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7</a:t>
          </a:r>
          <a:r>
            <a:rPr lang="zh-CN" altLang="en-US" sz="2400" b="1" kern="1200" dirty="0" smtClean="0"/>
            <a:t>、连通图</a:t>
          </a:r>
          <a:endParaRPr lang="zh-CN" altLang="en-US" sz="2400" b="1" kern="1200" dirty="0"/>
        </a:p>
      </dsp:txBody>
      <dsp:txXfrm>
        <a:off x="3730027" y="1434175"/>
        <a:ext cx="4151447" cy="358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1438"/>
            <a:ext cx="43084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A701AA2-5E51-4746-AA74-5DEB0F9D51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94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11513"/>
            <a:ext cx="7291387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3025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423025"/>
            <a:ext cx="4308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itchFamily="49" charset="-122"/>
              </a:defRPr>
            </a:lvl1pPr>
          </a:lstStyle>
          <a:p>
            <a:fld id="{D629F8D5-CFB7-4477-AAD8-AEC26B0498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91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FBE5E-61D3-4814-A182-15B313EE8E3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移动与互联 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61</a:t>
            </a:r>
            <a:r>
              <a:rPr lang="zh-CN" altLang="en-US" dirty="0" smtClean="0"/>
              <a:t>页习题未做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2DD58-3B6E-4B11-BA84-8A062B0D00F3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 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B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61</a:t>
            </a:r>
            <a:r>
              <a:rPr lang="zh-CN" altLang="en-US" dirty="0" smtClean="0"/>
              <a:t>页习题未做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614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嵌入式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20</a:t>
            </a:r>
            <a:r>
              <a:rPr lang="zh-CN" altLang="en-US" baseline="0" smtClean="0"/>
              <a:t>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36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2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 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B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en-US" altLang="zh-CN" dirty="0" smtClean="0"/>
              <a:t>15 </a:t>
            </a:r>
            <a:r>
              <a:rPr lang="zh-CN" altLang="en-US" dirty="0" smtClean="0"/>
              <a:t>移动互联</a:t>
            </a:r>
            <a:r>
              <a:rPr lang="zh-CN" altLang="en-US" baseline="0" dirty="0" smtClean="0"/>
              <a:t> 第</a:t>
            </a:r>
            <a:r>
              <a:rPr lang="en-US" altLang="zh-CN" baseline="0" dirty="0" smtClean="0"/>
              <a:t>20</a:t>
            </a:r>
            <a:r>
              <a:rPr lang="zh-CN" altLang="en-US" baseline="0" smtClean="0"/>
              <a:t>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8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54FE1-1975-4A41-A006-47C4489D0F70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E44C8-D994-4054-B16A-E49F208B18D4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 </a:t>
            </a:r>
            <a:r>
              <a:rPr lang="zh-CN" altLang="en-US" dirty="0" smtClean="0"/>
              <a:t>移动与互联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18</a:t>
            </a:r>
            <a:r>
              <a:rPr lang="zh-CN" altLang="en-US" baseline="0" smtClean="0"/>
              <a:t>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 </a:t>
            </a:r>
            <a:r>
              <a:rPr lang="zh-CN" altLang="en-US" dirty="0" smtClean="0"/>
              <a:t>嵌入式</a:t>
            </a:r>
            <a:r>
              <a:rPr lang="en-US" altLang="zh-CN" dirty="0" smtClean="0"/>
              <a:t>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18</a:t>
            </a:r>
            <a:r>
              <a:rPr lang="zh-CN" altLang="en-US" smtClean="0"/>
              <a:t>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29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240DA-859F-4153-9858-6854D99AA2A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240DA-859F-4153-9858-6854D99AA2A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51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240DA-859F-4153-9858-6854D99AA2A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15 </a:t>
            </a:r>
            <a:r>
              <a:rPr lang="zh-CN" altLang="en-US" smtClean="0"/>
              <a:t>嵌入式</a:t>
            </a:r>
            <a:r>
              <a:rPr lang="en-US" altLang="zh-CN" dirty="0" smtClean="0"/>
              <a:t>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讲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15 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讲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9F8D5-CFB7-4477-AAD8-AEC26B04981A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3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76CE-B7FA-473C-BA6F-3E4CDC4048FD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9267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926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6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7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7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7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73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4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9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9277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charset="0"/>
              </a:defRPr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67ED89-D76D-4CD9-B816-B3879C2733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021353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44463"/>
            <a:ext cx="2071687" cy="6380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44463"/>
            <a:ext cx="6067425" cy="6380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5BA40B-13BE-4301-9804-FAD565E29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177314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144463"/>
            <a:ext cx="8291512" cy="6380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7022EF-C0FE-4B14-B25E-BF93C8551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1988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DEE08-C8E3-463E-9E51-479063EDC6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57263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C39F5-621B-4485-BD45-838C1B5390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220278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02410-A6EF-445C-8212-ADF548BD98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89318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DC851-1B1B-4714-BDCA-671F657EB1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042449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3BA57A-9C78-41A6-82B4-35421EAA73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5851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E92F9B-6F4A-49F0-A9E6-C0690D1456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351550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F0C15-92D3-423A-B28B-C1EFE0C5E8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473176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6AD24F-72C0-4E7A-A04E-892FF7A7AD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77852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824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824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4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51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825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charset="0"/>
              </a:defRPr>
            </a:lvl1pPr>
          </a:lstStyle>
          <a:p>
            <a:fld id="{E22CE534-9BA5-44A0-BB12-480C562380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9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slide" Target="slide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slide" Target="slid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0"/>
            <a:ext cx="8763000" cy="1600200"/>
          </a:xfrm>
        </p:spPr>
        <p:txBody>
          <a:bodyPr/>
          <a:lstStyle/>
          <a:p>
            <a:r>
              <a:rPr lang="zh-CN" altLang="en-US" sz="6600"/>
              <a:t>第</a:t>
            </a:r>
            <a:r>
              <a:rPr lang="en-US" altLang="zh-CN" sz="6600"/>
              <a:t>7</a:t>
            </a:r>
            <a:r>
              <a:rPr lang="zh-CN" altLang="en-US" sz="6600"/>
              <a:t>章　图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221163"/>
            <a:ext cx="6400800" cy="1752600"/>
          </a:xfrm>
          <a:noFill/>
          <a:ln/>
        </p:spPr>
        <p:txBody>
          <a:bodyPr/>
          <a:lstStyle/>
          <a:p>
            <a:r>
              <a:rPr lang="zh-CN" altLang="en-US"/>
              <a:t>主讲：梁宝兰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07704" y="188640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</a:rPr>
              <a:t>7.1.1 </a:t>
            </a:r>
            <a:r>
              <a:rPr lang="zh-CN" altLang="en-US" sz="4000" dirty="0">
                <a:solidFill>
                  <a:srgbClr val="FFFF00"/>
                </a:solidFill>
              </a:rPr>
              <a:t>图的定义 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69098"/>
            <a:ext cx="878497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FirstAdjVertex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：求顶点</a:t>
            </a:r>
            <a:r>
              <a:rPr lang="en-US" altLang="zh-CN" dirty="0"/>
              <a:t>v</a:t>
            </a:r>
            <a:r>
              <a:rPr lang="zh-CN" altLang="en-US" dirty="0"/>
              <a:t>的第一个邻接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NextAdjVertex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G,v,w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：求顶点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</a:t>
            </a:r>
            <a:r>
              <a:rPr lang="zh-CN" altLang="en-US" dirty="0" smtClean="0"/>
              <a:t>后的第一个邻接点。</a:t>
            </a:r>
            <a:endParaRPr lang="zh-CN" altLang="en-US" dirty="0"/>
          </a:p>
          <a:p>
            <a:pPr algn="just"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/>
              <a:t>） </a:t>
            </a:r>
            <a:r>
              <a:rPr lang="en-US" altLang="zh-CN" dirty="0" err="1" smtClean="0"/>
              <a:t>InsertVertex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在图</a:t>
            </a:r>
            <a:r>
              <a:rPr lang="en-US" altLang="zh-CN" dirty="0"/>
              <a:t>G</a:t>
            </a:r>
            <a:r>
              <a:rPr lang="zh-CN" altLang="en-US" dirty="0"/>
              <a:t>中增加一个顶点</a:t>
            </a:r>
            <a:r>
              <a:rPr lang="en-US" altLang="zh-CN" dirty="0"/>
              <a:t>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 </a:t>
            </a:r>
            <a:r>
              <a:rPr lang="en-US" altLang="zh-CN" dirty="0" err="1" smtClean="0"/>
              <a:t>DeleteVertex</a:t>
            </a:r>
            <a:r>
              <a:rPr lang="en-US" altLang="zh-CN" dirty="0" smtClean="0"/>
              <a:t>(G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</a:t>
            </a:r>
            <a:r>
              <a:rPr lang="en-US" altLang="zh-CN" dirty="0"/>
              <a:t> ) </a:t>
            </a:r>
            <a:r>
              <a:rPr lang="zh-CN" altLang="en-US" dirty="0" smtClean="0"/>
              <a:t>：删除顶点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 </a:t>
            </a:r>
            <a:r>
              <a:rPr lang="en-US" altLang="zh-CN" dirty="0" err="1" smtClean="0"/>
              <a:t>InsertArc</a:t>
            </a:r>
            <a:r>
              <a:rPr lang="en-US" altLang="zh-CN" dirty="0" smtClean="0"/>
              <a:t>(G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en-US" altLang="zh-CN" dirty="0"/>
              <a:t> ) </a:t>
            </a:r>
            <a:r>
              <a:rPr lang="zh-CN" altLang="en-US" dirty="0" smtClean="0"/>
              <a:t>：增加</a:t>
            </a:r>
            <a:r>
              <a:rPr lang="zh-CN" altLang="en-US" dirty="0"/>
              <a:t>一条</a:t>
            </a:r>
            <a:r>
              <a:rPr lang="zh-CN" altLang="en-US" dirty="0" smtClean="0"/>
              <a:t>从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</a:t>
            </a:r>
            <a:r>
              <a:rPr lang="zh-CN" altLang="en-US" dirty="0"/>
              <a:t>的弧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/>
              <a:t>） </a:t>
            </a:r>
            <a:r>
              <a:rPr lang="en-US" altLang="zh-CN" dirty="0" err="1" smtClean="0"/>
              <a:t>DeleteArc</a:t>
            </a:r>
            <a:r>
              <a:rPr lang="en-US" altLang="zh-CN" dirty="0" smtClean="0"/>
              <a:t>(G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en-US" altLang="zh-CN" dirty="0"/>
              <a:t> ) </a:t>
            </a:r>
            <a:r>
              <a:rPr lang="zh-CN" altLang="en-US" dirty="0" smtClean="0"/>
              <a:t>： 删除从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</a:t>
            </a:r>
            <a:r>
              <a:rPr lang="zh-CN" altLang="en-US" dirty="0"/>
              <a:t>的弧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/>
              <a:t>） </a:t>
            </a:r>
            <a:r>
              <a:rPr lang="en-US" altLang="zh-CN" dirty="0" err="1" smtClean="0"/>
              <a:t>TraverseGraph</a:t>
            </a:r>
            <a:r>
              <a:rPr lang="en-US" altLang="zh-CN" dirty="0" smtClean="0"/>
              <a:t>(G</a:t>
            </a:r>
            <a:r>
              <a:rPr lang="en-US" altLang="zh-CN" dirty="0"/>
              <a:t> ) </a:t>
            </a:r>
            <a:r>
              <a:rPr lang="zh-CN" altLang="en-US" dirty="0" smtClean="0"/>
              <a:t>： 遍历图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End ADT</a:t>
            </a:r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75712" cy="7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424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03C4-E8AA-4641-8A96-E6749939E5FC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384175" y="1965325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>
                <a:solidFill>
                  <a:srgbClr val="FFFF00"/>
                </a:solidFill>
                <a:latin typeface="宋体" pitchFamily="2" charset="-122"/>
              </a:rPr>
              <a:t>在非网图中，</a:t>
            </a:r>
            <a:r>
              <a:rPr kumimoji="0" lang="zh-CN" altLang="en-US" dirty="0">
                <a:latin typeface="宋体" pitchFamily="2" charset="-122"/>
              </a:rPr>
              <a:t>最短路径是指两顶点之间经历的</a:t>
            </a:r>
            <a:r>
              <a:rPr kumimoji="0" lang="zh-CN" altLang="en-US" dirty="0">
                <a:solidFill>
                  <a:srgbClr val="FFFF00"/>
                </a:solidFill>
                <a:latin typeface="宋体" pitchFamily="2" charset="-122"/>
              </a:rPr>
              <a:t>边数</a:t>
            </a:r>
            <a:r>
              <a:rPr kumimoji="0" lang="zh-CN" altLang="en-US" dirty="0">
                <a:latin typeface="宋体" pitchFamily="2" charset="-122"/>
              </a:rPr>
              <a:t>最少的路径。</a:t>
            </a:r>
            <a:r>
              <a:rPr kumimoji="0" lang="zh-CN" altLang="en-US" dirty="0"/>
              <a:t> 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>
                <a:solidFill>
                  <a:srgbClr val="FFFF00"/>
                </a:solidFill>
              </a:rPr>
              <a:t>最短路径</a:t>
            </a:r>
            <a:r>
              <a:rPr kumimoji="0"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1190" name="Freeform 6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1" name="Freeform 7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2" name="Freeform 8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3" name="Freeform 9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4" name="Freeform 10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5" name="Freeform 11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8" name="Oval 14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1201" name="Oval 17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419100" y="39925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1204" name="Oval 20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1207" name="Oval 23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859088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21210" name="Oval 26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97288" y="39766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4583113" y="3733800"/>
            <a:ext cx="37496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/>
              <a:t>AE</a:t>
            </a:r>
            <a:r>
              <a:rPr kumimoji="0" lang="zh-CN" altLang="en-US"/>
              <a:t>：</a:t>
            </a:r>
            <a:r>
              <a:rPr kumimoji="0" lang="en-US" altLang="zh-CN"/>
              <a:t>1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ADE</a:t>
            </a:r>
            <a:r>
              <a:rPr kumimoji="0" lang="zh-CN" altLang="en-US"/>
              <a:t>：</a:t>
            </a:r>
            <a:r>
              <a:rPr kumimoji="0" lang="en-US" altLang="zh-CN"/>
              <a:t>2 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ADCE</a:t>
            </a:r>
            <a:r>
              <a:rPr kumimoji="0" lang="zh-CN" altLang="en-US"/>
              <a:t>：</a:t>
            </a:r>
            <a:r>
              <a:rPr kumimoji="0" lang="en-US" altLang="zh-CN"/>
              <a:t>3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ABCE</a:t>
            </a:r>
            <a:r>
              <a:rPr kumimoji="0" lang="zh-CN" altLang="en-US"/>
              <a:t>：</a:t>
            </a:r>
            <a:r>
              <a:rPr kumimoji="0" lang="en-US" altLang="zh-CN"/>
              <a:t>3</a:t>
            </a:r>
          </a:p>
        </p:txBody>
      </p:sp>
      <p:sp>
        <p:nvSpPr>
          <p:cNvPr id="221213" name="Line 29"/>
          <p:cNvSpPr>
            <a:spLocks noChangeShapeType="1"/>
          </p:cNvSpPr>
          <p:nvPr/>
        </p:nvSpPr>
        <p:spPr bwMode="auto">
          <a:xfrm>
            <a:off x="4632325" y="4189413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2" grpId="0"/>
      <p:bldP spid="2212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B7008-CBB7-483B-8456-AAA9845EF9C0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4163" y="1309688"/>
            <a:ext cx="7772400" cy="473075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FF00"/>
                </a:solidFill>
              </a:rPr>
              <a:t>两点</a:t>
            </a:r>
            <a:r>
              <a:rPr lang="en-US" altLang="zh-CN" sz="3200">
                <a:solidFill>
                  <a:srgbClr val="FFFF00"/>
                </a:solidFill>
              </a:rPr>
              <a:t>A,B</a:t>
            </a:r>
            <a:r>
              <a:rPr lang="zh-CN" altLang="en-US" sz="3200">
                <a:solidFill>
                  <a:srgbClr val="FFFF00"/>
                </a:solidFill>
              </a:rPr>
              <a:t>之间边数最少的路径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点出发，对图做广度优先遍历。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从点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的路径就是边数最少的路径，也就是中转次数最少的路径。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>
                <a:solidFill>
                  <a:srgbClr val="FFFF00"/>
                </a:solidFill>
              </a:rPr>
              <a:t>7.4.3 </a:t>
            </a:r>
            <a:r>
              <a:rPr kumimoji="0" lang="zh-CN" altLang="en-US" kern="0" smtClean="0">
                <a:solidFill>
                  <a:srgbClr val="FFFF00"/>
                </a:solidFill>
              </a:rPr>
              <a:t>最短路径</a:t>
            </a:r>
            <a:endParaRPr kumimoji="0" lang="zh-CN" altLang="en-US" kern="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0C37-87CF-4026-BB40-AE5314A50127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441325" y="1965325"/>
            <a:ext cx="7954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在网图中</a:t>
            </a:r>
            <a:r>
              <a:rPr kumimoji="0" lang="zh-CN" altLang="en-US"/>
              <a:t>，最短路径</a:t>
            </a:r>
            <a:r>
              <a:rPr kumimoji="0" lang="zh-CN" altLang="en-US">
                <a:latin typeface="宋体" pitchFamily="2" charset="-122"/>
              </a:rPr>
              <a:t>是指两顶点之间经历的</a:t>
            </a:r>
            <a:r>
              <a:rPr kumimoji="0" lang="zh-CN" altLang="en-US">
                <a:solidFill>
                  <a:srgbClr val="FF0000"/>
                </a:solidFill>
                <a:latin typeface="宋体" pitchFamily="2" charset="-122"/>
              </a:rPr>
              <a:t>边上权值之和</a:t>
            </a:r>
            <a:r>
              <a:rPr kumimoji="0" lang="zh-CN" altLang="en-US">
                <a:latin typeface="宋体" pitchFamily="2" charset="-122"/>
              </a:rPr>
              <a:t>最短的路径。</a:t>
            </a:r>
            <a:r>
              <a:rPr kumimoji="0" lang="zh-CN" altLang="en-US"/>
              <a:t> </a:t>
            </a:r>
          </a:p>
        </p:txBody>
      </p:sp>
      <p:sp>
        <p:nvSpPr>
          <p:cNvPr id="223261" name="Text Box 29"/>
          <p:cNvSpPr txBox="1">
            <a:spLocks noChangeArrowheads="1"/>
          </p:cNvSpPr>
          <p:nvPr/>
        </p:nvSpPr>
        <p:spPr bwMode="auto">
          <a:xfrm>
            <a:off x="1052513" y="331946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3262" name="Text Box 30"/>
          <p:cNvSpPr txBox="1">
            <a:spLocks noChangeArrowheads="1"/>
          </p:cNvSpPr>
          <p:nvPr/>
        </p:nvSpPr>
        <p:spPr bwMode="auto">
          <a:xfrm>
            <a:off x="3079750" y="3289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50</a:t>
            </a:r>
          </a:p>
        </p:txBody>
      </p:sp>
      <p:sp>
        <p:nvSpPr>
          <p:cNvPr id="223263" name="Text Box 31"/>
          <p:cNvSpPr txBox="1">
            <a:spLocks noChangeArrowheads="1"/>
          </p:cNvSpPr>
          <p:nvPr/>
        </p:nvSpPr>
        <p:spPr bwMode="auto">
          <a:xfrm>
            <a:off x="1373188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30</a:t>
            </a:r>
          </a:p>
        </p:txBody>
      </p:sp>
      <p:sp>
        <p:nvSpPr>
          <p:cNvPr id="223264" name="Text Box 32"/>
          <p:cNvSpPr txBox="1">
            <a:spLocks noChangeArrowheads="1"/>
          </p:cNvSpPr>
          <p:nvPr/>
        </p:nvSpPr>
        <p:spPr bwMode="auto">
          <a:xfrm>
            <a:off x="2728913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398463" y="49530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100</a:t>
            </a:r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3582988" y="502761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20</a:t>
            </a:r>
          </a:p>
        </p:txBody>
      </p: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1998663" y="6124575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60</a:t>
            </a:r>
          </a:p>
        </p:txBody>
      </p:sp>
      <p:sp>
        <p:nvSpPr>
          <p:cNvPr id="223268" name="Text Box 36"/>
          <p:cNvSpPr txBox="1">
            <a:spLocks noChangeArrowheads="1"/>
          </p:cNvSpPr>
          <p:nvPr/>
        </p:nvSpPr>
        <p:spPr bwMode="auto">
          <a:xfrm>
            <a:off x="4583113" y="3733800"/>
            <a:ext cx="37496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/>
              <a:t>AE</a:t>
            </a:r>
            <a:r>
              <a:rPr kumimoji="0" lang="zh-CN" altLang="en-US"/>
              <a:t>：</a:t>
            </a:r>
            <a:r>
              <a:rPr kumimoji="0" lang="en-US" altLang="zh-CN"/>
              <a:t>100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ADE</a:t>
            </a:r>
            <a:r>
              <a:rPr kumimoji="0" lang="zh-CN" altLang="en-US"/>
              <a:t>：</a:t>
            </a:r>
            <a:r>
              <a:rPr kumimoji="0" lang="en-US" altLang="zh-CN"/>
              <a:t>90 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ADCE</a:t>
            </a:r>
            <a:r>
              <a:rPr kumimoji="0" lang="zh-CN" altLang="en-US"/>
              <a:t>：</a:t>
            </a:r>
            <a:r>
              <a:rPr kumimoji="0" lang="en-US" altLang="zh-CN"/>
              <a:t>60 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ABCE</a:t>
            </a:r>
            <a:r>
              <a:rPr kumimoji="0" lang="zh-CN" altLang="en-US"/>
              <a:t>：</a:t>
            </a:r>
            <a:r>
              <a:rPr kumimoji="0" lang="en-US" altLang="zh-CN"/>
              <a:t>70</a:t>
            </a:r>
          </a:p>
        </p:txBody>
      </p:sp>
      <p:sp>
        <p:nvSpPr>
          <p:cNvPr id="223269" name="Line 37"/>
          <p:cNvSpPr>
            <a:spLocks noChangeShapeType="1"/>
          </p:cNvSpPr>
          <p:nvPr/>
        </p:nvSpPr>
        <p:spPr bwMode="auto">
          <a:xfrm>
            <a:off x="4646613" y="5226050"/>
            <a:ext cx="1720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270" name="Text Box 38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>
                <a:solidFill>
                  <a:srgbClr val="FFFF00"/>
                </a:solidFill>
              </a:rPr>
              <a:t>最短路径</a:t>
            </a:r>
            <a:r>
              <a:rPr kumimoji="0"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3271" name="Freeform 39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2" name="Freeform 40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73" name="Freeform 41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74" name="Freeform 42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5" name="Freeform 43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6" name="Freeform 44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77" name="Freeform 45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8" name="Oval 46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3279" name="Text Box 47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280" name="Oval 48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3281" name="Text Box 49"/>
          <p:cNvSpPr txBox="1">
            <a:spLocks noChangeArrowheads="1"/>
          </p:cNvSpPr>
          <p:nvPr/>
        </p:nvSpPr>
        <p:spPr bwMode="auto">
          <a:xfrm>
            <a:off x="419100" y="39925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3282" name="Oval 50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3283" name="Text Box 51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3284" name="Oval 52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2859088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23286" name="Oval 54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3697288" y="39766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8" grpId="0"/>
      <p:bldP spid="22326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0EF9-D6D3-4427-989E-C28A63645BA5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2137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>
                <a:solidFill>
                  <a:srgbClr val="FF0000"/>
                </a:solidFill>
              </a:rPr>
              <a:t>问题描述：</a:t>
            </a:r>
            <a:r>
              <a:rPr kumimoji="0" lang="zh-CN" altLang="en-US"/>
              <a:t>给定带权有向图</a:t>
            </a:r>
            <a:r>
              <a:rPr kumimoji="0" lang="en-US" altLang="zh-CN" i="1"/>
              <a:t>G</a:t>
            </a:r>
            <a:r>
              <a:rPr kumimoji="0" lang="zh-CN" altLang="en-US"/>
              <a:t>＝</a:t>
            </a:r>
            <a:r>
              <a:rPr kumimoji="0" lang="en-US" altLang="zh-CN"/>
              <a:t>(</a:t>
            </a:r>
            <a:r>
              <a:rPr kumimoji="0" lang="en-US" altLang="zh-CN" i="1"/>
              <a:t>V</a:t>
            </a:r>
            <a:r>
              <a:rPr kumimoji="0" lang="en-US" altLang="zh-CN"/>
              <a:t>, </a:t>
            </a:r>
            <a:r>
              <a:rPr kumimoji="0" lang="en-US" altLang="zh-CN" i="1"/>
              <a:t>E</a:t>
            </a:r>
            <a:r>
              <a:rPr kumimoji="0" lang="en-US" altLang="zh-CN"/>
              <a:t>)</a:t>
            </a:r>
            <a:r>
              <a:rPr kumimoji="0" lang="zh-CN" altLang="en-US"/>
              <a:t>和源点</a:t>
            </a:r>
            <a:r>
              <a:rPr kumimoji="0" lang="en-US" altLang="zh-CN" i="1"/>
              <a:t>v</a:t>
            </a:r>
            <a:r>
              <a:rPr kumimoji="0" lang="en-US" altLang="zh-CN">
                <a:latin typeface="宋体" pitchFamily="2" charset="-122"/>
              </a:rPr>
              <a:t>∈</a:t>
            </a:r>
            <a:r>
              <a:rPr kumimoji="0" lang="en-US" altLang="zh-CN" i="1"/>
              <a:t>V</a:t>
            </a:r>
            <a:r>
              <a:rPr kumimoji="0" lang="zh-CN" altLang="en-US">
                <a:latin typeface="宋体" pitchFamily="2" charset="-122"/>
              </a:rPr>
              <a:t>，求从</a:t>
            </a:r>
            <a:r>
              <a:rPr kumimoji="0" lang="en-US" altLang="zh-CN" i="1"/>
              <a:t>v</a:t>
            </a:r>
            <a:r>
              <a:rPr kumimoji="0" lang="zh-CN" altLang="en-US">
                <a:latin typeface="宋体" pitchFamily="2" charset="-122"/>
              </a:rPr>
              <a:t>到</a:t>
            </a:r>
            <a:r>
              <a:rPr kumimoji="0" lang="en-US" altLang="zh-CN" i="1"/>
              <a:t>G</a:t>
            </a:r>
            <a:r>
              <a:rPr kumimoji="0" lang="zh-CN" altLang="en-US">
                <a:latin typeface="宋体" pitchFamily="2" charset="-122"/>
              </a:rPr>
              <a:t>中其余各顶点的最短路径。</a:t>
            </a:r>
            <a:r>
              <a:rPr kumimoji="0" lang="zh-CN" altLang="en-US"/>
              <a:t> 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</a:rPr>
              <a:t>权非负单源点最短路径问题 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38138" y="3308350"/>
            <a:ext cx="85201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应用实例</a:t>
            </a:r>
            <a:r>
              <a:rPr kumimoji="0" lang="en-US" altLang="zh-CN"/>
              <a:t>——</a:t>
            </a:r>
            <a:r>
              <a:rPr kumimoji="0" lang="zh-CN" altLang="en-US"/>
              <a:t>计算机网络传输的问题：怎样找到一种最经济的方式，从一台计算机向网上所有其它计算机发送一条消息。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71475" y="4999038"/>
            <a:ext cx="8474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迪杰斯特拉（</a:t>
            </a:r>
            <a:r>
              <a:rPr kumimoji="0" lang="en-US" altLang="zh-CN"/>
              <a:t>Dijkstra</a:t>
            </a:r>
            <a:r>
              <a:rPr kumimoji="0" lang="zh-CN" altLang="en-US"/>
              <a:t>）提出了一个按路径长度递增的次序产生最短路径的算法</a:t>
            </a:r>
            <a:r>
              <a:rPr kumimoji="0" lang="en-US" altLang="zh-CN"/>
              <a:t>——Dijkstra</a:t>
            </a:r>
            <a:r>
              <a:rPr kumimoji="0" lang="zh-CN" altLang="en-US"/>
              <a:t>算法。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>
                <a:solidFill>
                  <a:srgbClr val="FFFF00"/>
                </a:solidFill>
              </a:rPr>
              <a:t>7.4.3 </a:t>
            </a:r>
            <a:r>
              <a:rPr kumimoji="0" lang="zh-CN" altLang="en-US" kern="0" smtClean="0">
                <a:solidFill>
                  <a:srgbClr val="FFFF00"/>
                </a:solidFill>
              </a:rPr>
              <a:t>最短路径</a:t>
            </a:r>
            <a:endParaRPr kumimoji="0" lang="zh-CN" altLang="en-US" kern="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A06A-8096-4631-937F-D7CFFB15A1B8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66713" y="2101850"/>
            <a:ext cx="8077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基本思想</a:t>
            </a:r>
            <a:r>
              <a:rPr kumimoji="0" lang="zh-CN" altLang="en-US"/>
              <a:t>：设置一个集合</a:t>
            </a:r>
            <a:r>
              <a:rPr kumimoji="0" lang="en-US" altLang="zh-CN" i="1"/>
              <a:t>S</a:t>
            </a:r>
            <a:r>
              <a:rPr kumimoji="0" lang="zh-CN" altLang="en-US" i="1"/>
              <a:t>（也可以看作红点集）</a:t>
            </a:r>
            <a:r>
              <a:rPr kumimoji="0" lang="zh-CN" altLang="en-US"/>
              <a:t>存放已经找到最短路径的顶点，</a:t>
            </a:r>
            <a:r>
              <a:rPr kumimoji="0" lang="en-US" altLang="zh-CN" i="1"/>
              <a:t>S</a:t>
            </a:r>
            <a:r>
              <a:rPr kumimoji="0" lang="zh-CN" altLang="en-US"/>
              <a:t>的初始状态只包含源点</a:t>
            </a:r>
            <a:r>
              <a:rPr kumimoji="0" lang="en-US" altLang="zh-CN" i="1"/>
              <a:t>v</a:t>
            </a:r>
            <a:r>
              <a:rPr kumimoji="0" lang="zh-CN" altLang="en-US"/>
              <a:t>，对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i</a:t>
            </a:r>
            <a:r>
              <a:rPr kumimoji="0" lang="en-US" altLang="zh-CN"/>
              <a:t>∈</a:t>
            </a:r>
            <a:r>
              <a:rPr kumimoji="0" lang="en-US" altLang="zh-CN" i="1"/>
              <a:t>V</a:t>
            </a:r>
            <a:r>
              <a:rPr kumimoji="0" lang="en-US" altLang="zh-CN">
                <a:latin typeface="宋体" pitchFamily="2" charset="-122"/>
              </a:rPr>
              <a:t>-</a:t>
            </a:r>
            <a:r>
              <a:rPr kumimoji="0" lang="en-US" altLang="zh-CN" i="1"/>
              <a:t>S </a:t>
            </a:r>
            <a:r>
              <a:rPr kumimoji="0" lang="zh-CN" altLang="en-US"/>
              <a:t>（也可以看作蓝点集）</a:t>
            </a:r>
            <a:r>
              <a:rPr kumimoji="0" lang="en-US" altLang="zh-CN" sz="1800" b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t> </a:t>
            </a:r>
            <a:r>
              <a:rPr kumimoji="0" lang="zh-CN" altLang="en-US"/>
              <a:t>，假设从源点</a:t>
            </a:r>
            <a:r>
              <a:rPr kumimoji="0" lang="en-US" altLang="zh-CN" i="1"/>
              <a:t>v</a:t>
            </a:r>
            <a:r>
              <a:rPr kumimoji="0" lang="zh-CN" altLang="en-US"/>
              <a:t>到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i</a:t>
            </a:r>
            <a:r>
              <a:rPr kumimoji="0" lang="zh-CN" altLang="en-US"/>
              <a:t>的有向边为最短路径。以后每求得一条最短路径</a:t>
            </a:r>
            <a:r>
              <a:rPr kumimoji="0" lang="en-US" altLang="zh-CN" i="1"/>
              <a:t>v</a:t>
            </a:r>
            <a:r>
              <a:rPr kumimoji="0" lang="en-US" altLang="zh-CN"/>
              <a:t>, …, 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k</a:t>
            </a:r>
            <a:r>
              <a:rPr kumimoji="0" lang="zh-CN" altLang="en-US"/>
              <a:t>，就将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k</a:t>
            </a:r>
            <a:r>
              <a:rPr kumimoji="0" lang="zh-CN" altLang="en-US"/>
              <a:t>加入集合</a:t>
            </a:r>
            <a:r>
              <a:rPr kumimoji="0" lang="en-US" altLang="zh-CN" i="1"/>
              <a:t>S</a:t>
            </a:r>
            <a:r>
              <a:rPr kumimoji="0" lang="zh-CN" altLang="en-US"/>
              <a:t>中，并将路径</a:t>
            </a:r>
            <a:r>
              <a:rPr kumimoji="0" lang="en-US" altLang="zh-CN" i="1"/>
              <a:t>v</a:t>
            </a:r>
            <a:r>
              <a:rPr kumimoji="0" lang="en-US" altLang="zh-CN"/>
              <a:t>, …, 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k </a:t>
            </a:r>
            <a:r>
              <a:rPr kumimoji="0" lang="en-US" altLang="zh-CN"/>
              <a:t>, </a:t>
            </a:r>
            <a:r>
              <a:rPr kumimoji="0" lang="en-US" altLang="zh-CN" i="1"/>
              <a:t>v</a:t>
            </a:r>
            <a:r>
              <a:rPr kumimoji="0" lang="en-US" altLang="zh-CN" i="1" baseline="-30000"/>
              <a:t>i</a:t>
            </a:r>
            <a:r>
              <a:rPr kumimoji="0" lang="zh-CN" altLang="en-US"/>
              <a:t>与原来的假设相比较，取路径长度较小者为最短路径。重复上述过程，直到集合</a:t>
            </a:r>
            <a:r>
              <a:rPr kumimoji="0" lang="en-US" altLang="zh-CN" i="1"/>
              <a:t>V</a:t>
            </a:r>
            <a:r>
              <a:rPr kumimoji="0" lang="zh-CN" altLang="en-US"/>
              <a:t>中全部顶点加入到集合</a:t>
            </a:r>
            <a:r>
              <a:rPr kumimoji="0" lang="en-US" altLang="zh-CN" i="1"/>
              <a:t>S</a:t>
            </a:r>
            <a:r>
              <a:rPr kumimoji="0" lang="zh-CN" altLang="en-US"/>
              <a:t>中。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1</a:t>
            </a:r>
            <a:r>
              <a:rPr kumimoji="0" lang="zh-CN" altLang="en-US" sz="3200">
                <a:solidFill>
                  <a:srgbClr val="FFFF00"/>
                </a:solidFill>
              </a:rPr>
              <a:t>、</a:t>
            </a: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5A8F-7093-4122-A44D-8ECD5336D55E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304800" y="12192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算法的基本思想</a:t>
            </a:r>
          </a:p>
        </p:txBody>
      </p:sp>
      <p:sp>
        <p:nvSpPr>
          <p:cNvPr id="226320" name="Oval 16"/>
          <p:cNvSpPr>
            <a:spLocks noChangeArrowheads="1"/>
          </p:cNvSpPr>
          <p:nvPr/>
        </p:nvSpPr>
        <p:spPr bwMode="auto">
          <a:xfrm>
            <a:off x="5683250" y="3840163"/>
            <a:ext cx="398463" cy="3952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3133725" y="3190875"/>
            <a:ext cx="398463" cy="396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2362200" y="4178300"/>
            <a:ext cx="398463" cy="396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23" name="Oval 19"/>
          <p:cNvSpPr>
            <a:spLocks noChangeArrowheads="1"/>
          </p:cNvSpPr>
          <p:nvPr/>
        </p:nvSpPr>
        <p:spPr bwMode="auto">
          <a:xfrm>
            <a:off x="5168900" y="2560638"/>
            <a:ext cx="2947988" cy="248285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kumimoji="0" lang="zh-CN" altLang="en-US">
                <a:cs typeface="Angsana New" pitchFamily="18" charset="-34"/>
              </a:rPr>
              <a:t>                 </a:t>
            </a:r>
            <a:r>
              <a:rPr kumimoji="0" lang="zh-CN" altLang="en-US" sz="2400">
                <a:cs typeface="Angsana New" pitchFamily="18" charset="-34"/>
              </a:rPr>
              <a:t>集</a:t>
            </a:r>
            <a:endParaRPr kumimoji="0" lang="zh-CN" altLang="en-US" sz="2400">
              <a:latin typeface="Angsana New" pitchFamily="18" charset="-34"/>
              <a:cs typeface="Angsana New" pitchFamily="18" charset="-34"/>
            </a:endParaRPr>
          </a:p>
          <a:p>
            <a:pPr algn="just"/>
            <a:r>
              <a:rPr kumimoji="0" lang="zh-CN" altLang="en-US" sz="2400">
                <a:cs typeface="Angsana New" pitchFamily="18" charset="-34"/>
              </a:rPr>
              <a:t>                    合</a:t>
            </a:r>
            <a:endParaRPr kumimoji="0" lang="zh-CN" altLang="en-US" sz="2400">
              <a:latin typeface="Angsana New" pitchFamily="18" charset="-34"/>
              <a:cs typeface="Angsana New" pitchFamily="18" charset="-34"/>
            </a:endParaRPr>
          </a:p>
          <a:p>
            <a:pPr algn="just"/>
            <a:r>
              <a:rPr kumimoji="0" lang="zh-CN" altLang="en-US" sz="2400" i="1">
                <a:cs typeface="Angsana New" pitchFamily="18" charset="-34"/>
              </a:rPr>
              <a:t>                  </a:t>
            </a:r>
            <a:r>
              <a:rPr kumimoji="0" lang="en-US" altLang="zh-CN" sz="2400" i="1">
                <a:cs typeface="Angsana New" pitchFamily="18" charset="-34"/>
              </a:rPr>
              <a:t>V</a:t>
            </a:r>
            <a:r>
              <a:rPr kumimoji="0" lang="en-US" altLang="zh-CN" sz="2400">
                <a:latin typeface="宋体" pitchFamily="2" charset="-122"/>
                <a:cs typeface="Angsana New" pitchFamily="18" charset="-34"/>
              </a:rPr>
              <a:t>-</a:t>
            </a:r>
            <a:r>
              <a:rPr kumimoji="0" lang="en-US" altLang="zh-CN" sz="2400" i="1">
                <a:cs typeface="Angsana New" pitchFamily="18" charset="-34"/>
              </a:rPr>
              <a:t>S</a:t>
            </a:r>
            <a:endParaRPr kumimoji="0" lang="en-US" altLang="zh-CN" sz="2400"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24" name="Oval 20"/>
          <p:cNvSpPr>
            <a:spLocks noChangeArrowheads="1"/>
          </p:cNvSpPr>
          <p:nvPr/>
        </p:nvSpPr>
        <p:spPr bwMode="auto">
          <a:xfrm>
            <a:off x="996950" y="2581275"/>
            <a:ext cx="2909888" cy="25034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/>
          <a:p>
            <a:pPr algn="just"/>
            <a:r>
              <a:rPr kumimoji="0" lang="zh-CN" altLang="en-US" sz="2400">
                <a:cs typeface="Angsana New" pitchFamily="18" charset="-34"/>
              </a:rPr>
              <a:t>集</a:t>
            </a:r>
          </a:p>
          <a:p>
            <a:pPr algn="just"/>
            <a:r>
              <a:rPr kumimoji="0" lang="zh-CN" altLang="en-US" sz="2400">
                <a:cs typeface="Angsana New" pitchFamily="18" charset="-34"/>
              </a:rPr>
              <a:t>合</a:t>
            </a:r>
            <a:endParaRPr kumimoji="0" lang="zh-CN" altLang="en-US" sz="2400">
              <a:latin typeface="Angsana New" pitchFamily="18" charset="-34"/>
              <a:cs typeface="Angsana New" pitchFamily="18" charset="-34"/>
            </a:endParaRPr>
          </a:p>
          <a:p>
            <a:pPr algn="just"/>
            <a:r>
              <a:rPr kumimoji="0" lang="zh-CN" altLang="en-US" sz="2400" i="1">
                <a:cs typeface="Angsana New" pitchFamily="18" charset="-34"/>
              </a:rPr>
              <a:t> </a:t>
            </a:r>
            <a:r>
              <a:rPr kumimoji="0" lang="en-US" altLang="zh-CN" sz="2400" i="1">
                <a:cs typeface="Angsana New" pitchFamily="18" charset="-34"/>
              </a:rPr>
              <a:t>S</a:t>
            </a:r>
            <a:endParaRPr kumimoji="0" lang="en-US" altLang="zh-CN" sz="2400"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3175000" y="3124200"/>
            <a:ext cx="33655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0" lang="en-US" altLang="zh-CN" i="1">
                <a:cs typeface="Angsana New" pitchFamily="18" charset="-34"/>
              </a:rPr>
              <a:t>v</a:t>
            </a:r>
            <a:r>
              <a:rPr kumimoji="0" lang="en-US" altLang="zh-CN" i="1" baseline="-25000">
                <a:cs typeface="Angsana New" pitchFamily="18" charset="-34"/>
              </a:rPr>
              <a:t>k</a:t>
            </a:r>
            <a:endParaRPr kumimoji="0" lang="en-US" altLang="zh-CN"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2411413" y="4144963"/>
            <a:ext cx="338137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0" lang="en-US" altLang="zh-CN" i="1">
                <a:solidFill>
                  <a:srgbClr val="000000"/>
                </a:solidFill>
                <a:cs typeface="Angsana New" pitchFamily="18" charset="-34"/>
              </a:rPr>
              <a:t>v</a:t>
            </a:r>
            <a:endParaRPr kumimoji="0" lang="en-US" altLang="zh-CN">
              <a:solidFill>
                <a:srgbClr val="000000"/>
              </a:solidFill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5724525" y="3803650"/>
            <a:ext cx="336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0" lang="en-US" altLang="zh-CN" i="1">
                <a:cs typeface="Angsana New" pitchFamily="18" charset="-34"/>
              </a:rPr>
              <a:t>v</a:t>
            </a:r>
            <a:r>
              <a:rPr kumimoji="0" lang="en-US" altLang="zh-CN" i="1" baseline="-25000">
                <a:cs typeface="Angsana New" pitchFamily="18" charset="-34"/>
              </a:rPr>
              <a:t>i</a:t>
            </a:r>
            <a:endParaRPr kumimoji="0" lang="en-US" altLang="zh-CN"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28" name="Freeform 24"/>
          <p:cNvSpPr>
            <a:spLocks/>
          </p:cNvSpPr>
          <p:nvPr/>
        </p:nvSpPr>
        <p:spPr bwMode="auto">
          <a:xfrm>
            <a:off x="2606675" y="3513138"/>
            <a:ext cx="584200" cy="679450"/>
          </a:xfrm>
          <a:custGeom>
            <a:avLst/>
            <a:gdLst>
              <a:gd name="T0" fmla="*/ 6 w 368"/>
              <a:gd name="T1" fmla="*/ 428 h 428"/>
              <a:gd name="T2" fmla="*/ 38 w 368"/>
              <a:gd name="T3" fmla="*/ 211 h 428"/>
              <a:gd name="T4" fmla="*/ 234 w 368"/>
              <a:gd name="T5" fmla="*/ 145 h 428"/>
              <a:gd name="T6" fmla="*/ 368 w 368"/>
              <a:gd name="T7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428">
                <a:moveTo>
                  <a:pt x="6" y="428"/>
                </a:moveTo>
                <a:cubicBezTo>
                  <a:pt x="11" y="392"/>
                  <a:pt x="0" y="258"/>
                  <a:pt x="38" y="211"/>
                </a:cubicBezTo>
                <a:cubicBezTo>
                  <a:pt x="77" y="163"/>
                  <a:pt x="201" y="201"/>
                  <a:pt x="234" y="145"/>
                </a:cubicBezTo>
                <a:cubicBezTo>
                  <a:pt x="268" y="90"/>
                  <a:pt x="340" y="30"/>
                  <a:pt x="36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29" name="Line 25"/>
          <p:cNvSpPr>
            <a:spLocks noChangeShapeType="1"/>
          </p:cNvSpPr>
          <p:nvPr/>
        </p:nvSpPr>
        <p:spPr bwMode="auto">
          <a:xfrm>
            <a:off x="3473450" y="3421063"/>
            <a:ext cx="22082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0" name="Freeform 26"/>
          <p:cNvSpPr>
            <a:spLocks/>
          </p:cNvSpPr>
          <p:nvPr/>
        </p:nvSpPr>
        <p:spPr bwMode="auto">
          <a:xfrm>
            <a:off x="2700338" y="4144963"/>
            <a:ext cx="2960687" cy="338137"/>
          </a:xfrm>
          <a:custGeom>
            <a:avLst/>
            <a:gdLst>
              <a:gd name="T0" fmla="*/ 0 w 1865"/>
              <a:gd name="T1" fmla="*/ 211 h 213"/>
              <a:gd name="T2" fmla="*/ 356 w 1865"/>
              <a:gd name="T3" fmla="*/ 184 h 213"/>
              <a:gd name="T4" fmla="*/ 720 w 1865"/>
              <a:gd name="T5" fmla="*/ 38 h 213"/>
              <a:gd name="T6" fmla="*/ 1177 w 1865"/>
              <a:gd name="T7" fmla="*/ 118 h 213"/>
              <a:gd name="T8" fmla="*/ 1450 w 1865"/>
              <a:gd name="T9" fmla="*/ 96 h 213"/>
              <a:gd name="T10" fmla="*/ 1865 w 1865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5" h="213">
                <a:moveTo>
                  <a:pt x="0" y="211"/>
                </a:moveTo>
                <a:cubicBezTo>
                  <a:pt x="59" y="208"/>
                  <a:pt x="236" y="213"/>
                  <a:pt x="356" y="184"/>
                </a:cubicBezTo>
                <a:cubicBezTo>
                  <a:pt x="479" y="181"/>
                  <a:pt x="615" y="49"/>
                  <a:pt x="720" y="38"/>
                </a:cubicBezTo>
                <a:cubicBezTo>
                  <a:pt x="825" y="27"/>
                  <a:pt x="1068" y="122"/>
                  <a:pt x="1177" y="118"/>
                </a:cubicBezTo>
                <a:cubicBezTo>
                  <a:pt x="1287" y="113"/>
                  <a:pt x="1303" y="115"/>
                  <a:pt x="1450" y="96"/>
                </a:cubicBezTo>
                <a:cubicBezTo>
                  <a:pt x="1701" y="65"/>
                  <a:pt x="1779" y="20"/>
                  <a:pt x="1865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1" name="Oval 27"/>
          <p:cNvSpPr>
            <a:spLocks noChangeArrowheads="1"/>
          </p:cNvSpPr>
          <p:nvPr/>
        </p:nvSpPr>
        <p:spPr bwMode="auto">
          <a:xfrm>
            <a:off x="5683250" y="3244850"/>
            <a:ext cx="398463" cy="3952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5724525" y="3208338"/>
            <a:ext cx="336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0" lang="en-US" altLang="zh-CN" i="1">
                <a:cs typeface="Angsana New" pitchFamily="18" charset="-34"/>
              </a:rPr>
              <a:t>v</a:t>
            </a:r>
            <a:r>
              <a:rPr kumimoji="0" lang="en-US" altLang="zh-CN" i="1" baseline="-25000">
                <a:cs typeface="Angsana New" pitchFamily="18" charset="-34"/>
              </a:rPr>
              <a:t>j</a:t>
            </a:r>
            <a:endParaRPr kumimoji="0" lang="en-US" altLang="zh-CN">
              <a:latin typeface="Arial" charset="0"/>
              <a:ea typeface="华文行楷" pitchFamily="2" charset="-122"/>
              <a:cs typeface="Angsana New" pitchFamily="18" charset="-34"/>
            </a:endParaRPr>
          </a:p>
        </p:txBody>
      </p:sp>
      <p:sp>
        <p:nvSpPr>
          <p:cNvPr id="226333" name="Line 29"/>
          <p:cNvSpPr>
            <a:spLocks noChangeShapeType="1"/>
          </p:cNvSpPr>
          <p:nvPr/>
        </p:nvSpPr>
        <p:spPr bwMode="auto">
          <a:xfrm>
            <a:off x="3492500" y="3352800"/>
            <a:ext cx="21590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4" name="Freeform 30"/>
          <p:cNvSpPr>
            <a:spLocks/>
          </p:cNvSpPr>
          <p:nvPr/>
        </p:nvSpPr>
        <p:spPr bwMode="auto">
          <a:xfrm>
            <a:off x="2627313" y="3495675"/>
            <a:ext cx="3024187" cy="865188"/>
          </a:xfrm>
          <a:custGeom>
            <a:avLst/>
            <a:gdLst>
              <a:gd name="T0" fmla="*/ 0 w 1865"/>
              <a:gd name="T1" fmla="*/ 211 h 213"/>
              <a:gd name="T2" fmla="*/ 356 w 1865"/>
              <a:gd name="T3" fmla="*/ 184 h 213"/>
              <a:gd name="T4" fmla="*/ 720 w 1865"/>
              <a:gd name="T5" fmla="*/ 38 h 213"/>
              <a:gd name="T6" fmla="*/ 1177 w 1865"/>
              <a:gd name="T7" fmla="*/ 118 h 213"/>
              <a:gd name="T8" fmla="*/ 1450 w 1865"/>
              <a:gd name="T9" fmla="*/ 96 h 213"/>
              <a:gd name="T10" fmla="*/ 1865 w 1865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5" h="213">
                <a:moveTo>
                  <a:pt x="0" y="211"/>
                </a:moveTo>
                <a:cubicBezTo>
                  <a:pt x="59" y="208"/>
                  <a:pt x="236" y="213"/>
                  <a:pt x="356" y="184"/>
                </a:cubicBezTo>
                <a:cubicBezTo>
                  <a:pt x="479" y="181"/>
                  <a:pt x="615" y="49"/>
                  <a:pt x="720" y="38"/>
                </a:cubicBezTo>
                <a:cubicBezTo>
                  <a:pt x="825" y="27"/>
                  <a:pt x="1068" y="122"/>
                  <a:pt x="1177" y="118"/>
                </a:cubicBezTo>
                <a:cubicBezTo>
                  <a:pt x="1287" y="113"/>
                  <a:pt x="1303" y="115"/>
                  <a:pt x="1450" y="96"/>
                </a:cubicBezTo>
                <a:cubicBezTo>
                  <a:pt x="1701" y="65"/>
                  <a:pt x="1779" y="20"/>
                  <a:pt x="1865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5" name="Oval 31"/>
          <p:cNvSpPr>
            <a:spLocks noChangeArrowheads="1"/>
          </p:cNvSpPr>
          <p:nvPr/>
        </p:nvSpPr>
        <p:spPr bwMode="auto">
          <a:xfrm>
            <a:off x="3132138" y="436086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36" name="Oval 32"/>
          <p:cNvSpPr>
            <a:spLocks noChangeArrowheads="1"/>
          </p:cNvSpPr>
          <p:nvPr/>
        </p:nvSpPr>
        <p:spPr bwMode="auto">
          <a:xfrm>
            <a:off x="3276600" y="4071938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37" name="Oval 33"/>
          <p:cNvSpPr>
            <a:spLocks noChangeArrowheads="1"/>
          </p:cNvSpPr>
          <p:nvPr/>
        </p:nvSpPr>
        <p:spPr bwMode="auto">
          <a:xfrm>
            <a:off x="3563938" y="371316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38" name="Oval 34"/>
          <p:cNvSpPr>
            <a:spLocks noChangeArrowheads="1"/>
          </p:cNvSpPr>
          <p:nvPr/>
        </p:nvSpPr>
        <p:spPr bwMode="auto">
          <a:xfrm>
            <a:off x="3563938" y="4216400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86094-F258-4E66-AA65-DD1260EFFCBE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227362" name="Text Box 34"/>
          <p:cNvSpPr txBox="1">
            <a:spLocks noChangeArrowheads="1"/>
          </p:cNvSpPr>
          <p:nvPr/>
        </p:nvSpPr>
        <p:spPr bwMode="auto">
          <a:xfrm>
            <a:off x="4740275" y="2695575"/>
            <a:ext cx="364172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S={A}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A→B:(A, B)10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A→C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:(A, C)∞</a:t>
            </a:r>
            <a:endParaRPr kumimoji="0" lang="en-US" altLang="zh-CN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A→D: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D)30</a:t>
            </a:r>
            <a:endParaRPr kumimoji="0" lang="en-US" altLang="zh-CN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A→E: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E)100</a:t>
            </a:r>
            <a:endParaRPr kumimoji="0" lang="en-US" altLang="zh-CN">
              <a:ea typeface="华文行楷" pitchFamily="2" charset="-122"/>
            </a:endParaRPr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4816475" y="3810000"/>
            <a:ext cx="2270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382588" y="1295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1052513" y="331946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3079750" y="3289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50</a:t>
            </a:r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1373188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30</a:t>
            </a:r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2728913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7370" name="Text Box 42"/>
          <p:cNvSpPr txBox="1">
            <a:spLocks noChangeArrowheads="1"/>
          </p:cNvSpPr>
          <p:nvPr/>
        </p:nvSpPr>
        <p:spPr bwMode="auto">
          <a:xfrm>
            <a:off x="398463" y="49530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100</a:t>
            </a:r>
          </a:p>
        </p:txBody>
      </p:sp>
      <p:sp>
        <p:nvSpPr>
          <p:cNvPr id="227371" name="Text Box 43"/>
          <p:cNvSpPr txBox="1">
            <a:spLocks noChangeArrowheads="1"/>
          </p:cNvSpPr>
          <p:nvPr/>
        </p:nvSpPr>
        <p:spPr bwMode="auto">
          <a:xfrm>
            <a:off x="3582988" y="502761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20</a:t>
            </a:r>
          </a:p>
        </p:txBody>
      </p:sp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998663" y="6124575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60</a:t>
            </a:r>
          </a:p>
        </p:txBody>
      </p:sp>
      <p:sp>
        <p:nvSpPr>
          <p:cNvPr id="227373" name="Freeform 45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74" name="Freeform 46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7375" name="Freeform 47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7376" name="Freeform 48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77" name="Freeform 49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78" name="Freeform 50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7379" name="Freeform 51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80" name="Oval 52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382" name="Oval 54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395288" y="4005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7384" name="Oval 56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7386" name="Oval 58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2859088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27388" name="Oval 60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3697288" y="39766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2" grpId="0"/>
      <p:bldP spid="22736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4316-323A-483F-A1CA-CD85D8CC311B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4919663" y="2874963"/>
            <a:ext cx="45720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S={A, B}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A→B:(A, B)10</a:t>
            </a:r>
            <a:endParaRPr kumimoji="0" lang="en-US" altLang="zh-CN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A→C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:(A, B, C)60</a:t>
            </a:r>
            <a:endParaRPr kumimoji="0" lang="en-US" altLang="zh-CN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A→D: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D)30</a:t>
            </a:r>
            <a:endParaRPr kumimoji="0" lang="en-US" altLang="zh-CN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A→E: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E)100</a:t>
            </a:r>
            <a:endParaRPr kumimoji="0" lang="en-US" altLang="zh-CN">
              <a:ea typeface="华文行楷" pitchFamily="2" charset="-122"/>
            </a:endParaRPr>
          </a:p>
        </p:txBody>
      </p:sp>
      <p:sp>
        <p:nvSpPr>
          <p:cNvPr id="228391" name="Line 39"/>
          <p:cNvSpPr>
            <a:spLocks noChangeShapeType="1"/>
          </p:cNvSpPr>
          <p:nvPr/>
        </p:nvSpPr>
        <p:spPr bwMode="auto">
          <a:xfrm>
            <a:off x="4999038" y="5257800"/>
            <a:ext cx="2422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8392" name="Text Box 40"/>
          <p:cNvSpPr txBox="1">
            <a:spLocks noChangeArrowheads="1"/>
          </p:cNvSpPr>
          <p:nvPr/>
        </p:nvSpPr>
        <p:spPr bwMode="auto">
          <a:xfrm>
            <a:off x="382588" y="1295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228393" name="Text Box 41"/>
          <p:cNvSpPr txBox="1">
            <a:spLocks noChangeArrowheads="1"/>
          </p:cNvSpPr>
          <p:nvPr/>
        </p:nvSpPr>
        <p:spPr bwMode="auto">
          <a:xfrm>
            <a:off x="1052513" y="331946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8394" name="Text Box 42"/>
          <p:cNvSpPr txBox="1">
            <a:spLocks noChangeArrowheads="1"/>
          </p:cNvSpPr>
          <p:nvPr/>
        </p:nvSpPr>
        <p:spPr bwMode="auto">
          <a:xfrm>
            <a:off x="3079750" y="3289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50</a:t>
            </a:r>
          </a:p>
        </p:txBody>
      </p:sp>
      <p:sp>
        <p:nvSpPr>
          <p:cNvPr id="228395" name="Text Box 43"/>
          <p:cNvSpPr txBox="1">
            <a:spLocks noChangeArrowheads="1"/>
          </p:cNvSpPr>
          <p:nvPr/>
        </p:nvSpPr>
        <p:spPr bwMode="auto">
          <a:xfrm>
            <a:off x="1373188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30</a:t>
            </a:r>
          </a:p>
        </p:txBody>
      </p:sp>
      <p:sp>
        <p:nvSpPr>
          <p:cNvPr id="228396" name="Text Box 44"/>
          <p:cNvSpPr txBox="1">
            <a:spLocks noChangeArrowheads="1"/>
          </p:cNvSpPr>
          <p:nvPr/>
        </p:nvSpPr>
        <p:spPr bwMode="auto">
          <a:xfrm>
            <a:off x="2728913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8397" name="Text Box 45"/>
          <p:cNvSpPr txBox="1">
            <a:spLocks noChangeArrowheads="1"/>
          </p:cNvSpPr>
          <p:nvPr/>
        </p:nvSpPr>
        <p:spPr bwMode="auto">
          <a:xfrm>
            <a:off x="398463" y="49530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100</a:t>
            </a:r>
          </a:p>
        </p:txBody>
      </p:sp>
      <p:sp>
        <p:nvSpPr>
          <p:cNvPr id="228398" name="Text Box 46"/>
          <p:cNvSpPr txBox="1">
            <a:spLocks noChangeArrowheads="1"/>
          </p:cNvSpPr>
          <p:nvPr/>
        </p:nvSpPr>
        <p:spPr bwMode="auto">
          <a:xfrm>
            <a:off x="3582988" y="502761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20</a:t>
            </a:r>
          </a:p>
        </p:txBody>
      </p:sp>
      <p:sp>
        <p:nvSpPr>
          <p:cNvPr id="228399" name="Text Box 47"/>
          <p:cNvSpPr txBox="1">
            <a:spLocks noChangeArrowheads="1"/>
          </p:cNvSpPr>
          <p:nvPr/>
        </p:nvSpPr>
        <p:spPr bwMode="auto">
          <a:xfrm>
            <a:off x="1998663" y="6124575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60</a:t>
            </a:r>
          </a:p>
        </p:txBody>
      </p:sp>
      <p:sp>
        <p:nvSpPr>
          <p:cNvPr id="228400" name="Freeform 48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1" name="Freeform 49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02" name="Freeform 50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03" name="Freeform 51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4" name="Freeform 52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5" name="Freeform 53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06" name="Freeform 54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7" name="Oval 55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8408" name="Text Box 56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8409" name="Oval 57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8410" name="Text Box 58"/>
          <p:cNvSpPr txBox="1">
            <a:spLocks noChangeArrowheads="1"/>
          </p:cNvSpPr>
          <p:nvPr/>
        </p:nvSpPr>
        <p:spPr bwMode="auto">
          <a:xfrm>
            <a:off x="395288" y="4005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8411" name="Oval 59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8412" name="Text Box 60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8413" name="Oval 61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8414" name="Text Box 62"/>
          <p:cNvSpPr txBox="1">
            <a:spLocks noChangeArrowheads="1"/>
          </p:cNvSpPr>
          <p:nvPr/>
        </p:nvSpPr>
        <p:spPr bwMode="auto">
          <a:xfrm>
            <a:off x="2859088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28415" name="Oval 63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8416" name="Text Box 64"/>
          <p:cNvSpPr txBox="1">
            <a:spLocks noChangeArrowheads="1"/>
          </p:cNvSpPr>
          <p:nvPr/>
        </p:nvSpPr>
        <p:spPr bwMode="auto">
          <a:xfrm>
            <a:off x="3697288" y="39766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E2FA-D17C-4274-8BCE-9DAADCC26B47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229410" name="Text Box 34"/>
          <p:cNvSpPr txBox="1">
            <a:spLocks noChangeArrowheads="1"/>
          </p:cNvSpPr>
          <p:nvPr/>
        </p:nvSpPr>
        <p:spPr bwMode="auto">
          <a:xfrm>
            <a:off x="5099050" y="2863850"/>
            <a:ext cx="364172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S={A, B, D}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A→B:(A, B)10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A→C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:(A, D, C)50</a:t>
            </a:r>
            <a:endParaRPr kumimoji="0" lang="en-US" altLang="zh-CN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A→D: 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(A, D)30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A→E: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D, E)90</a:t>
            </a:r>
            <a:endParaRPr kumimoji="0" lang="en-US" altLang="zh-CN">
              <a:ea typeface="华文行楷" pitchFamily="2" charset="-122"/>
            </a:endParaRPr>
          </a:p>
        </p:txBody>
      </p:sp>
      <p:sp>
        <p:nvSpPr>
          <p:cNvPr id="229415" name="Line 39"/>
          <p:cNvSpPr>
            <a:spLocks noChangeShapeType="1"/>
          </p:cNvSpPr>
          <p:nvPr/>
        </p:nvSpPr>
        <p:spPr bwMode="auto">
          <a:xfrm>
            <a:off x="5178425" y="4635500"/>
            <a:ext cx="27257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9419" name="Text Box 43"/>
          <p:cNvSpPr txBox="1">
            <a:spLocks noChangeArrowheads="1"/>
          </p:cNvSpPr>
          <p:nvPr/>
        </p:nvSpPr>
        <p:spPr bwMode="auto">
          <a:xfrm>
            <a:off x="382588" y="1295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229420" name="Text Box 44"/>
          <p:cNvSpPr txBox="1">
            <a:spLocks noChangeArrowheads="1"/>
          </p:cNvSpPr>
          <p:nvPr/>
        </p:nvSpPr>
        <p:spPr bwMode="auto">
          <a:xfrm>
            <a:off x="1052513" y="331946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9421" name="Text Box 45"/>
          <p:cNvSpPr txBox="1">
            <a:spLocks noChangeArrowheads="1"/>
          </p:cNvSpPr>
          <p:nvPr/>
        </p:nvSpPr>
        <p:spPr bwMode="auto">
          <a:xfrm>
            <a:off x="3079750" y="3289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50</a:t>
            </a:r>
          </a:p>
        </p:txBody>
      </p:sp>
      <p:sp>
        <p:nvSpPr>
          <p:cNvPr id="229422" name="Text Box 46"/>
          <p:cNvSpPr txBox="1">
            <a:spLocks noChangeArrowheads="1"/>
          </p:cNvSpPr>
          <p:nvPr/>
        </p:nvSpPr>
        <p:spPr bwMode="auto">
          <a:xfrm>
            <a:off x="1373188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30</a:t>
            </a:r>
          </a:p>
        </p:txBody>
      </p:sp>
      <p:sp>
        <p:nvSpPr>
          <p:cNvPr id="229423" name="Text Box 47"/>
          <p:cNvSpPr txBox="1">
            <a:spLocks noChangeArrowheads="1"/>
          </p:cNvSpPr>
          <p:nvPr/>
        </p:nvSpPr>
        <p:spPr bwMode="auto">
          <a:xfrm>
            <a:off x="2728913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29424" name="Text Box 48"/>
          <p:cNvSpPr txBox="1">
            <a:spLocks noChangeArrowheads="1"/>
          </p:cNvSpPr>
          <p:nvPr/>
        </p:nvSpPr>
        <p:spPr bwMode="auto">
          <a:xfrm>
            <a:off x="398463" y="49530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100</a:t>
            </a:r>
          </a:p>
        </p:txBody>
      </p:sp>
      <p:sp>
        <p:nvSpPr>
          <p:cNvPr id="229425" name="Text Box 49"/>
          <p:cNvSpPr txBox="1">
            <a:spLocks noChangeArrowheads="1"/>
          </p:cNvSpPr>
          <p:nvPr/>
        </p:nvSpPr>
        <p:spPr bwMode="auto">
          <a:xfrm>
            <a:off x="3582988" y="502761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20</a:t>
            </a:r>
          </a:p>
        </p:txBody>
      </p:sp>
      <p:sp>
        <p:nvSpPr>
          <p:cNvPr id="229426" name="Text Box 50"/>
          <p:cNvSpPr txBox="1">
            <a:spLocks noChangeArrowheads="1"/>
          </p:cNvSpPr>
          <p:nvPr/>
        </p:nvSpPr>
        <p:spPr bwMode="auto">
          <a:xfrm>
            <a:off x="1998663" y="6124575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60</a:t>
            </a:r>
          </a:p>
        </p:txBody>
      </p:sp>
      <p:sp>
        <p:nvSpPr>
          <p:cNvPr id="229427" name="Freeform 51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28" name="Freeform 52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429" name="Freeform 53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430" name="Freeform 54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31" name="Freeform 55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32" name="Freeform 56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433" name="Freeform 57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34" name="Oval 58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9435" name="Text Box 59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9436" name="Oval 60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9437" name="Text Box 61"/>
          <p:cNvSpPr txBox="1">
            <a:spLocks noChangeArrowheads="1"/>
          </p:cNvSpPr>
          <p:nvPr/>
        </p:nvSpPr>
        <p:spPr bwMode="auto">
          <a:xfrm>
            <a:off x="395288" y="4005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9438" name="Oval 62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9439" name="Text Box 63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440" name="Oval 64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9441" name="Text Box 65"/>
          <p:cNvSpPr txBox="1">
            <a:spLocks noChangeArrowheads="1"/>
          </p:cNvSpPr>
          <p:nvPr/>
        </p:nvSpPr>
        <p:spPr bwMode="auto">
          <a:xfrm>
            <a:off x="2843213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29442" name="Oval 66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29443" name="Text Box 67"/>
          <p:cNvSpPr txBox="1">
            <a:spLocks noChangeArrowheads="1"/>
          </p:cNvSpPr>
          <p:nvPr/>
        </p:nvSpPr>
        <p:spPr bwMode="auto">
          <a:xfrm>
            <a:off x="3697288" y="39766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0E967-26BB-41BA-82D1-44B5189647D1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5099050" y="2863850"/>
            <a:ext cx="364172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S={A, B, D, C}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A→B:(A, B)10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A→C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:(A, D, C)50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A→D: 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(A, D)30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A→E: </a:t>
            </a:r>
            <a:r>
              <a:rPr kumimoji="0" lang="en-US" altLang="zh-CN">
                <a:ea typeface="华文行楷" pitchFamily="2" charset="-122"/>
                <a:sym typeface="Wingdings" pitchFamily="2" charset="2"/>
              </a:rPr>
              <a:t>(A, D, C, E)60</a:t>
            </a:r>
            <a:endParaRPr kumimoji="0" lang="en-US" altLang="zh-CN">
              <a:ea typeface="华文行楷" pitchFamily="2" charset="-122"/>
            </a:endParaRPr>
          </a:p>
        </p:txBody>
      </p:sp>
      <p:sp>
        <p:nvSpPr>
          <p:cNvPr id="230439" name="Line 39"/>
          <p:cNvSpPr>
            <a:spLocks noChangeShapeType="1"/>
          </p:cNvSpPr>
          <p:nvPr/>
        </p:nvSpPr>
        <p:spPr bwMode="auto">
          <a:xfrm>
            <a:off x="5192713" y="5900738"/>
            <a:ext cx="3182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382588" y="1295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230447" name="Text Box 47"/>
          <p:cNvSpPr txBox="1">
            <a:spLocks noChangeArrowheads="1"/>
          </p:cNvSpPr>
          <p:nvPr/>
        </p:nvSpPr>
        <p:spPr bwMode="auto">
          <a:xfrm>
            <a:off x="1052513" y="331946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30448" name="Text Box 48"/>
          <p:cNvSpPr txBox="1">
            <a:spLocks noChangeArrowheads="1"/>
          </p:cNvSpPr>
          <p:nvPr/>
        </p:nvSpPr>
        <p:spPr bwMode="auto">
          <a:xfrm>
            <a:off x="3079750" y="3289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50</a:t>
            </a:r>
          </a:p>
        </p:txBody>
      </p:sp>
      <p:sp>
        <p:nvSpPr>
          <p:cNvPr id="230449" name="Text Box 49"/>
          <p:cNvSpPr txBox="1">
            <a:spLocks noChangeArrowheads="1"/>
          </p:cNvSpPr>
          <p:nvPr/>
        </p:nvSpPr>
        <p:spPr bwMode="auto">
          <a:xfrm>
            <a:off x="1373188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30</a:t>
            </a:r>
          </a:p>
        </p:txBody>
      </p: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2728913" y="4311650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</a:t>
            </a:r>
          </a:p>
        </p:txBody>
      </p:sp>
      <p:sp>
        <p:nvSpPr>
          <p:cNvPr id="230451" name="Text Box 51"/>
          <p:cNvSpPr txBox="1">
            <a:spLocks noChangeArrowheads="1"/>
          </p:cNvSpPr>
          <p:nvPr/>
        </p:nvSpPr>
        <p:spPr bwMode="auto">
          <a:xfrm>
            <a:off x="398463" y="49530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100</a:t>
            </a:r>
          </a:p>
        </p:txBody>
      </p:sp>
      <p:sp>
        <p:nvSpPr>
          <p:cNvPr id="230452" name="Text Box 52"/>
          <p:cNvSpPr txBox="1">
            <a:spLocks noChangeArrowheads="1"/>
          </p:cNvSpPr>
          <p:nvPr/>
        </p:nvSpPr>
        <p:spPr bwMode="auto">
          <a:xfrm>
            <a:off x="3582988" y="5027613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20</a:t>
            </a:r>
          </a:p>
        </p:txBody>
      </p:sp>
      <p:sp>
        <p:nvSpPr>
          <p:cNvPr id="230453" name="Text Box 53"/>
          <p:cNvSpPr txBox="1">
            <a:spLocks noChangeArrowheads="1"/>
          </p:cNvSpPr>
          <p:nvPr/>
        </p:nvSpPr>
        <p:spPr bwMode="auto">
          <a:xfrm>
            <a:off x="1998663" y="6124575"/>
            <a:ext cx="54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ea typeface="华文行楷" pitchFamily="2" charset="-122"/>
              </a:rPr>
              <a:t>60</a:t>
            </a:r>
          </a:p>
        </p:txBody>
      </p:sp>
      <p:sp>
        <p:nvSpPr>
          <p:cNvPr id="230454" name="Freeform 54"/>
          <p:cNvSpPr>
            <a:spLocks/>
          </p:cNvSpPr>
          <p:nvPr/>
        </p:nvSpPr>
        <p:spPr bwMode="auto">
          <a:xfrm>
            <a:off x="773113" y="3375025"/>
            <a:ext cx="1298575" cy="749300"/>
          </a:xfrm>
          <a:custGeom>
            <a:avLst/>
            <a:gdLst>
              <a:gd name="T0" fmla="*/ 0 w 735"/>
              <a:gd name="T1" fmla="*/ 420 h 420"/>
              <a:gd name="T2" fmla="*/ 735 w 735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5" h="420">
                <a:moveTo>
                  <a:pt x="0" y="420"/>
                </a:moveTo>
                <a:lnTo>
                  <a:pt x="735" y="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5" name="Freeform 55"/>
          <p:cNvSpPr>
            <a:spLocks/>
          </p:cNvSpPr>
          <p:nvPr/>
        </p:nvSpPr>
        <p:spPr bwMode="auto">
          <a:xfrm>
            <a:off x="1566863" y="6065838"/>
            <a:ext cx="1233487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0456" name="Freeform 56"/>
          <p:cNvSpPr>
            <a:spLocks/>
          </p:cNvSpPr>
          <p:nvPr/>
        </p:nvSpPr>
        <p:spPr bwMode="auto">
          <a:xfrm>
            <a:off x="1473200" y="4351338"/>
            <a:ext cx="2154238" cy="1503362"/>
          </a:xfrm>
          <a:custGeom>
            <a:avLst/>
            <a:gdLst>
              <a:gd name="T0" fmla="*/ 1170 w 1170"/>
              <a:gd name="T1" fmla="*/ 0 h 840"/>
              <a:gd name="T2" fmla="*/ 0 w 1170"/>
              <a:gd name="T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0" h="840">
                <a:moveTo>
                  <a:pt x="1170" y="0"/>
                </a:moveTo>
                <a:lnTo>
                  <a:pt x="0" y="840"/>
                </a:lnTo>
              </a:path>
            </a:pathLst>
          </a:custGeom>
          <a:solidFill>
            <a:schemeClr val="tx1"/>
          </a:solidFill>
          <a:ln w="381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0457" name="Freeform 57"/>
          <p:cNvSpPr>
            <a:spLocks/>
          </p:cNvSpPr>
          <p:nvPr/>
        </p:nvSpPr>
        <p:spPr bwMode="auto">
          <a:xfrm>
            <a:off x="2527300" y="3390900"/>
            <a:ext cx="1154113" cy="736600"/>
          </a:xfrm>
          <a:custGeom>
            <a:avLst/>
            <a:gdLst>
              <a:gd name="T0" fmla="*/ 0 w 600"/>
              <a:gd name="T1" fmla="*/ 0 h 430"/>
              <a:gd name="T2" fmla="*/ 600 w 600"/>
              <a:gd name="T3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0" h="430">
                <a:moveTo>
                  <a:pt x="0" y="0"/>
                </a:moveTo>
                <a:lnTo>
                  <a:pt x="600" y="43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8" name="Freeform 58"/>
          <p:cNvSpPr>
            <a:spLocks/>
          </p:cNvSpPr>
          <p:nvPr/>
        </p:nvSpPr>
        <p:spPr bwMode="auto">
          <a:xfrm>
            <a:off x="846138" y="4367213"/>
            <a:ext cx="2074862" cy="1524000"/>
          </a:xfrm>
          <a:custGeom>
            <a:avLst/>
            <a:gdLst>
              <a:gd name="T0" fmla="*/ 0 w 1110"/>
              <a:gd name="T1" fmla="*/ 0 h 870"/>
              <a:gd name="T2" fmla="*/ 1110 w 111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0" h="870">
                <a:moveTo>
                  <a:pt x="0" y="0"/>
                </a:moveTo>
                <a:lnTo>
                  <a:pt x="1110" y="870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9" name="Freeform 59"/>
          <p:cNvSpPr>
            <a:spLocks/>
          </p:cNvSpPr>
          <p:nvPr/>
        </p:nvSpPr>
        <p:spPr bwMode="auto">
          <a:xfrm>
            <a:off x="3165475" y="4508500"/>
            <a:ext cx="622300" cy="1398588"/>
          </a:xfrm>
          <a:custGeom>
            <a:avLst/>
            <a:gdLst>
              <a:gd name="T0" fmla="*/ 0 w 300"/>
              <a:gd name="T1" fmla="*/ 825 h 825"/>
              <a:gd name="T2" fmla="*/ 300 w 300"/>
              <a:gd name="T3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825">
                <a:moveTo>
                  <a:pt x="0" y="825"/>
                </a:moveTo>
                <a:lnTo>
                  <a:pt x="300" y="0"/>
                </a:lnTo>
              </a:path>
            </a:pathLst>
          </a:custGeom>
          <a:solidFill>
            <a:schemeClr val="tx1"/>
          </a:solidFill>
          <a:ln w="38100" cmpd="sng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0460" name="Freeform 60"/>
          <p:cNvSpPr>
            <a:spLocks/>
          </p:cNvSpPr>
          <p:nvPr/>
        </p:nvSpPr>
        <p:spPr bwMode="auto">
          <a:xfrm>
            <a:off x="695325" y="4506913"/>
            <a:ext cx="577850" cy="1327150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61" name="Oval 61"/>
          <p:cNvSpPr>
            <a:spLocks noChangeArrowheads="1"/>
          </p:cNvSpPr>
          <p:nvPr/>
        </p:nvSpPr>
        <p:spPr bwMode="auto">
          <a:xfrm>
            <a:off x="2073275" y="3065463"/>
            <a:ext cx="503238" cy="50323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30462" name="Text Box 62"/>
          <p:cNvSpPr txBox="1">
            <a:spLocks noChangeArrowheads="1"/>
          </p:cNvSpPr>
          <p:nvPr/>
        </p:nvSpPr>
        <p:spPr bwMode="auto">
          <a:xfrm>
            <a:off x="2139950" y="301625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0463" name="Oval 63"/>
          <p:cNvSpPr>
            <a:spLocks noChangeArrowheads="1"/>
          </p:cNvSpPr>
          <p:nvPr/>
        </p:nvSpPr>
        <p:spPr bwMode="auto">
          <a:xfrm>
            <a:off x="352425" y="4041775"/>
            <a:ext cx="503238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30464" name="Text Box 64"/>
          <p:cNvSpPr txBox="1">
            <a:spLocks noChangeArrowheads="1"/>
          </p:cNvSpPr>
          <p:nvPr/>
        </p:nvSpPr>
        <p:spPr bwMode="auto">
          <a:xfrm>
            <a:off x="395288" y="4005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0465" name="Oval 65"/>
          <p:cNvSpPr>
            <a:spLocks noChangeArrowheads="1"/>
          </p:cNvSpPr>
          <p:nvPr/>
        </p:nvSpPr>
        <p:spPr bwMode="auto">
          <a:xfrm>
            <a:off x="1069975" y="5810250"/>
            <a:ext cx="503238" cy="5032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30466" name="Text Box 66"/>
          <p:cNvSpPr txBox="1">
            <a:spLocks noChangeArrowheads="1"/>
          </p:cNvSpPr>
          <p:nvPr/>
        </p:nvSpPr>
        <p:spPr bwMode="auto">
          <a:xfrm>
            <a:off x="1136650" y="57610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0467" name="Oval 67"/>
          <p:cNvSpPr>
            <a:spLocks noChangeArrowheads="1"/>
          </p:cNvSpPr>
          <p:nvPr/>
        </p:nvSpPr>
        <p:spPr bwMode="auto">
          <a:xfrm>
            <a:off x="2792413" y="5854700"/>
            <a:ext cx="503237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30468" name="Text Box 68"/>
          <p:cNvSpPr txBox="1">
            <a:spLocks noChangeArrowheads="1"/>
          </p:cNvSpPr>
          <p:nvPr/>
        </p:nvSpPr>
        <p:spPr bwMode="auto">
          <a:xfrm>
            <a:off x="2843213" y="58054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30469" name="Oval 69"/>
          <p:cNvSpPr>
            <a:spLocks noChangeArrowheads="1"/>
          </p:cNvSpPr>
          <p:nvPr/>
        </p:nvSpPr>
        <p:spPr bwMode="auto">
          <a:xfrm>
            <a:off x="3630613" y="4025900"/>
            <a:ext cx="503237" cy="50323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30470" name="Text Box 70"/>
          <p:cNvSpPr txBox="1">
            <a:spLocks noChangeArrowheads="1"/>
          </p:cNvSpPr>
          <p:nvPr/>
        </p:nvSpPr>
        <p:spPr bwMode="auto">
          <a:xfrm>
            <a:off x="3635375" y="4005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7.1.2 </a:t>
            </a:r>
            <a:r>
              <a:rPr lang="zh-CN" altLang="en-US" dirty="0" smtClean="0"/>
              <a:t>图的基本术语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856" y="1124744"/>
            <a:ext cx="8229600" cy="5327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、完全图、稀疏图与稠密图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b="1" smtClean="0"/>
              <a:pPr/>
              <a:t>11</a:t>
            </a:fld>
            <a:endParaRPr lang="en-US" altLang="zh-CN" b="1"/>
          </a:p>
        </p:txBody>
      </p:sp>
      <p:sp>
        <p:nvSpPr>
          <p:cNvPr id="8" name="任意多边形 7"/>
          <p:cNvSpPr/>
          <p:nvPr/>
        </p:nvSpPr>
        <p:spPr>
          <a:xfrm>
            <a:off x="707232" y="1833437"/>
            <a:ext cx="7704856" cy="1552672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/>
              <a:t>有向简单图的任意两个顶点都有方向相反的有向边</a:t>
            </a:r>
            <a:endParaRPr lang="en-US" altLang="zh-CN" kern="1200" dirty="0" smtClean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无向简单图的任意两点都有边相连</a:t>
            </a:r>
            <a:endParaRPr lang="en-US" altLang="zh-CN" kern="1200" dirty="0" smtClean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200" kern="1200" dirty="0"/>
          </a:p>
        </p:txBody>
      </p:sp>
      <p:sp>
        <p:nvSpPr>
          <p:cNvPr id="9" name="圆角矩形 8"/>
          <p:cNvSpPr/>
          <p:nvPr/>
        </p:nvSpPr>
        <p:spPr>
          <a:xfrm>
            <a:off x="862499" y="1988704"/>
            <a:ext cx="1488097" cy="124213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dirty="0" smtClean="0"/>
              <a:t>完全图</a:t>
            </a:r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718914" y="3717032"/>
            <a:ext cx="7704856" cy="1152128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dirty="0"/>
              <a:t>对于有很少条边的图（</a:t>
            </a:r>
            <a:r>
              <a:rPr lang="en-US" altLang="zh-CN" dirty="0"/>
              <a:t>e&lt;n 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/>
              <a:t>）称为稀疏</a:t>
            </a:r>
            <a:r>
              <a:rPr lang="zh-CN" altLang="en-US" dirty="0" smtClean="0"/>
              <a:t>图</a:t>
            </a:r>
            <a:r>
              <a:rPr lang="zh-CN" altLang="en-US" dirty="0"/>
              <a:t>。</a:t>
            </a:r>
            <a:endParaRPr lang="zh-CN" altLang="en-US" sz="2200" kern="1200" dirty="0"/>
          </a:p>
        </p:txBody>
      </p:sp>
      <p:sp>
        <p:nvSpPr>
          <p:cNvPr id="15" name="圆角矩形 14"/>
          <p:cNvSpPr/>
          <p:nvPr/>
        </p:nvSpPr>
        <p:spPr>
          <a:xfrm>
            <a:off x="874181" y="3872299"/>
            <a:ext cx="1488097" cy="852845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dirty="0"/>
              <a:t>稀疏图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707232" y="5229200"/>
            <a:ext cx="7704856" cy="1152128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dirty="0"/>
              <a:t>对于有</a:t>
            </a:r>
            <a:r>
              <a:rPr lang="zh-CN" altLang="en-US" dirty="0" smtClean="0"/>
              <a:t>很多条</a:t>
            </a:r>
            <a:r>
              <a:rPr lang="zh-CN" altLang="en-US" dirty="0"/>
              <a:t>边的图（</a:t>
            </a:r>
            <a:r>
              <a:rPr lang="en-US" altLang="zh-CN" dirty="0" smtClean="0"/>
              <a:t>e&gt;n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/>
              <a:t>）</a:t>
            </a:r>
            <a:r>
              <a:rPr lang="zh-CN" altLang="en-US" dirty="0" smtClean="0"/>
              <a:t>称为稠密图</a:t>
            </a:r>
            <a:r>
              <a:rPr lang="zh-CN" altLang="en-US" dirty="0"/>
              <a:t>。</a:t>
            </a:r>
            <a:endParaRPr lang="zh-CN" altLang="en-US" sz="2200" kern="1200" dirty="0"/>
          </a:p>
        </p:txBody>
      </p:sp>
      <p:sp>
        <p:nvSpPr>
          <p:cNvPr id="18" name="圆角矩形 17"/>
          <p:cNvSpPr/>
          <p:nvPr/>
        </p:nvSpPr>
        <p:spPr>
          <a:xfrm>
            <a:off x="862499" y="5384467"/>
            <a:ext cx="1488097" cy="852845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dirty="0" smtClean="0"/>
              <a:t>稠密图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474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8262-C27C-4D59-811C-3F2D60EF8B1C}" type="slidenum">
              <a:rPr lang="zh-CN" altLang="en-US"/>
              <a:pPr/>
              <a:t>110</a:t>
            </a:fld>
            <a:endParaRPr lang="en-US" altLang="zh-CN"/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382588" y="1295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3200">
                <a:solidFill>
                  <a:srgbClr val="FFFF00"/>
                </a:solidFill>
              </a:rPr>
              <a:t>Dijkstra</a:t>
            </a:r>
            <a:r>
              <a:rPr kumimoji="0" lang="zh-CN" altLang="en-US" sz="320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5099050" y="2863850"/>
            <a:ext cx="364172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ea typeface="华文行楷" pitchFamily="2" charset="-122"/>
              </a:rPr>
              <a:t>S={A, B, D, C, E}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A→B:(A, B)10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A→C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:(A, D, C)50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A→D: 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(A, D)30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</a:rPr>
              <a:t>A→E: </a:t>
            </a:r>
            <a:r>
              <a:rPr kumimoji="0" lang="en-US" altLang="zh-CN">
                <a:solidFill>
                  <a:srgbClr val="FF0000"/>
                </a:solidFill>
                <a:ea typeface="华文行楷" pitchFamily="2" charset="-122"/>
                <a:sym typeface="Wingdings" pitchFamily="2" charset="2"/>
              </a:rPr>
              <a:t>(A, D, C, E)60</a:t>
            </a:r>
            <a:endParaRPr kumimoji="0" lang="en-US" altLang="zh-CN">
              <a:solidFill>
                <a:srgbClr val="FF0000"/>
              </a:solidFill>
              <a:ea typeface="华文行楷" pitchFamily="2" charset="-122"/>
            </a:endParaRPr>
          </a:p>
        </p:txBody>
      </p:sp>
      <p:grpSp>
        <p:nvGrpSpPr>
          <p:cNvPr id="231497" name="Group 73"/>
          <p:cNvGrpSpPr>
            <a:grpSpLocks/>
          </p:cNvGrpSpPr>
          <p:nvPr/>
        </p:nvGrpSpPr>
        <p:grpSpPr bwMode="auto">
          <a:xfrm>
            <a:off x="352425" y="3016250"/>
            <a:ext cx="3781425" cy="3565525"/>
            <a:chOff x="222" y="1900"/>
            <a:chExt cx="2382" cy="2246"/>
          </a:xfrm>
        </p:grpSpPr>
        <p:sp>
          <p:nvSpPr>
            <p:cNvPr id="231473" name="Text Box 49"/>
            <p:cNvSpPr txBox="1">
              <a:spLocks noChangeArrowheads="1"/>
            </p:cNvSpPr>
            <p:nvPr/>
          </p:nvSpPr>
          <p:spPr bwMode="auto">
            <a:xfrm>
              <a:off x="663" y="2091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10</a:t>
              </a:r>
            </a:p>
          </p:txBody>
        </p:sp>
        <p:sp>
          <p:nvSpPr>
            <p:cNvPr id="231474" name="Text Box 50"/>
            <p:cNvSpPr txBox="1">
              <a:spLocks noChangeArrowheads="1"/>
            </p:cNvSpPr>
            <p:nvPr/>
          </p:nvSpPr>
          <p:spPr bwMode="auto">
            <a:xfrm>
              <a:off x="1940" y="2072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50</a:t>
              </a:r>
            </a:p>
          </p:txBody>
        </p:sp>
        <p:sp>
          <p:nvSpPr>
            <p:cNvPr id="231475" name="Text Box 51"/>
            <p:cNvSpPr txBox="1">
              <a:spLocks noChangeArrowheads="1"/>
            </p:cNvSpPr>
            <p:nvPr/>
          </p:nvSpPr>
          <p:spPr bwMode="auto">
            <a:xfrm>
              <a:off x="865" y="27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30</a:t>
              </a:r>
            </a:p>
          </p:txBody>
        </p:sp>
        <p:sp>
          <p:nvSpPr>
            <p:cNvPr id="231476" name="Text Box 52"/>
            <p:cNvSpPr txBox="1">
              <a:spLocks noChangeArrowheads="1"/>
            </p:cNvSpPr>
            <p:nvPr/>
          </p:nvSpPr>
          <p:spPr bwMode="auto">
            <a:xfrm>
              <a:off x="1719" y="27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10</a:t>
              </a:r>
            </a:p>
          </p:txBody>
        </p:sp>
        <p:sp>
          <p:nvSpPr>
            <p:cNvPr id="231477" name="Text Box 53"/>
            <p:cNvSpPr txBox="1">
              <a:spLocks noChangeArrowheads="1"/>
            </p:cNvSpPr>
            <p:nvPr/>
          </p:nvSpPr>
          <p:spPr bwMode="auto">
            <a:xfrm>
              <a:off x="251" y="3120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100</a:t>
              </a:r>
            </a:p>
          </p:txBody>
        </p:sp>
        <p:sp>
          <p:nvSpPr>
            <p:cNvPr id="231478" name="Text Box 54"/>
            <p:cNvSpPr txBox="1">
              <a:spLocks noChangeArrowheads="1"/>
            </p:cNvSpPr>
            <p:nvPr/>
          </p:nvSpPr>
          <p:spPr bwMode="auto">
            <a:xfrm>
              <a:off x="2257" y="3167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20</a:t>
              </a:r>
            </a:p>
          </p:txBody>
        </p:sp>
        <p:sp>
          <p:nvSpPr>
            <p:cNvPr id="231479" name="Text Box 55"/>
            <p:cNvSpPr txBox="1">
              <a:spLocks noChangeArrowheads="1"/>
            </p:cNvSpPr>
            <p:nvPr/>
          </p:nvSpPr>
          <p:spPr bwMode="auto">
            <a:xfrm>
              <a:off x="1259" y="3858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ea typeface="华文行楷" pitchFamily="2" charset="-122"/>
                </a:rPr>
                <a:t>60</a:t>
              </a:r>
            </a:p>
          </p:txBody>
        </p:sp>
        <p:sp>
          <p:nvSpPr>
            <p:cNvPr id="231480" name="Freeform 56"/>
            <p:cNvSpPr>
              <a:spLocks/>
            </p:cNvSpPr>
            <p:nvPr/>
          </p:nvSpPr>
          <p:spPr bwMode="auto">
            <a:xfrm>
              <a:off x="487" y="2126"/>
              <a:ext cx="818" cy="472"/>
            </a:xfrm>
            <a:custGeom>
              <a:avLst/>
              <a:gdLst>
                <a:gd name="T0" fmla="*/ 0 w 735"/>
                <a:gd name="T1" fmla="*/ 420 h 420"/>
                <a:gd name="T2" fmla="*/ 735 w 735"/>
                <a:gd name="T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5" h="420">
                  <a:moveTo>
                    <a:pt x="0" y="420"/>
                  </a:moveTo>
                  <a:lnTo>
                    <a:pt x="735" y="0"/>
                  </a:lnTo>
                </a:path>
              </a:pathLst>
            </a:custGeom>
            <a:solidFill>
              <a:schemeClr val="tx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987" y="3821"/>
              <a:ext cx="777" cy="1"/>
            </a:xfrm>
            <a:custGeom>
              <a:avLst/>
              <a:gdLst>
                <a:gd name="T0" fmla="*/ 636 w 636"/>
                <a:gd name="T1" fmla="*/ 7 h 7"/>
                <a:gd name="T2" fmla="*/ 0 w 63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6" h="7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2" name="Freeform 58"/>
            <p:cNvSpPr>
              <a:spLocks/>
            </p:cNvSpPr>
            <p:nvPr/>
          </p:nvSpPr>
          <p:spPr bwMode="auto">
            <a:xfrm>
              <a:off x="928" y="2741"/>
              <a:ext cx="1357" cy="947"/>
            </a:xfrm>
            <a:custGeom>
              <a:avLst/>
              <a:gdLst>
                <a:gd name="T0" fmla="*/ 1170 w 1170"/>
                <a:gd name="T1" fmla="*/ 0 h 840"/>
                <a:gd name="T2" fmla="*/ 0 w 1170"/>
                <a:gd name="T3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840">
                  <a:moveTo>
                    <a:pt x="1170" y="0"/>
                  </a:moveTo>
                  <a:lnTo>
                    <a:pt x="0" y="840"/>
                  </a:lnTo>
                </a:path>
              </a:pathLst>
            </a:custGeom>
            <a:solidFill>
              <a:schemeClr val="tx1"/>
            </a:solidFill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3" name="Freeform 59"/>
            <p:cNvSpPr>
              <a:spLocks/>
            </p:cNvSpPr>
            <p:nvPr/>
          </p:nvSpPr>
          <p:spPr bwMode="auto">
            <a:xfrm>
              <a:off x="1592" y="2136"/>
              <a:ext cx="727" cy="464"/>
            </a:xfrm>
            <a:custGeom>
              <a:avLst/>
              <a:gdLst>
                <a:gd name="T0" fmla="*/ 0 w 600"/>
                <a:gd name="T1" fmla="*/ 0 h 430"/>
                <a:gd name="T2" fmla="*/ 600 w 600"/>
                <a:gd name="T3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0" h="430">
                  <a:moveTo>
                    <a:pt x="0" y="0"/>
                  </a:moveTo>
                  <a:lnTo>
                    <a:pt x="600" y="430"/>
                  </a:lnTo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4" name="Freeform 60"/>
            <p:cNvSpPr>
              <a:spLocks/>
            </p:cNvSpPr>
            <p:nvPr/>
          </p:nvSpPr>
          <p:spPr bwMode="auto">
            <a:xfrm>
              <a:off x="533" y="2751"/>
              <a:ext cx="1307" cy="960"/>
            </a:xfrm>
            <a:custGeom>
              <a:avLst/>
              <a:gdLst>
                <a:gd name="T0" fmla="*/ 0 w 1110"/>
                <a:gd name="T1" fmla="*/ 0 h 870"/>
                <a:gd name="T2" fmla="*/ 1110 w 1110"/>
                <a:gd name="T3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870">
                  <a:moveTo>
                    <a:pt x="0" y="0"/>
                  </a:moveTo>
                  <a:lnTo>
                    <a:pt x="1110" y="870"/>
                  </a:lnTo>
                </a:path>
              </a:pathLst>
            </a:custGeom>
            <a:solidFill>
              <a:schemeClr val="tx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5" name="Freeform 61"/>
            <p:cNvSpPr>
              <a:spLocks/>
            </p:cNvSpPr>
            <p:nvPr/>
          </p:nvSpPr>
          <p:spPr bwMode="auto">
            <a:xfrm>
              <a:off x="1994" y="2840"/>
              <a:ext cx="392" cy="881"/>
            </a:xfrm>
            <a:custGeom>
              <a:avLst/>
              <a:gdLst>
                <a:gd name="T0" fmla="*/ 0 w 300"/>
                <a:gd name="T1" fmla="*/ 825 h 825"/>
                <a:gd name="T2" fmla="*/ 300 w 300"/>
                <a:gd name="T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825">
                  <a:moveTo>
                    <a:pt x="0" y="825"/>
                  </a:moveTo>
                  <a:lnTo>
                    <a:pt x="300" y="0"/>
                  </a:lnTo>
                </a:path>
              </a:pathLst>
            </a:custGeom>
            <a:solidFill>
              <a:schemeClr val="tx1"/>
            </a:solidFill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6" name="Freeform 62"/>
            <p:cNvSpPr>
              <a:spLocks/>
            </p:cNvSpPr>
            <p:nvPr/>
          </p:nvSpPr>
          <p:spPr bwMode="auto">
            <a:xfrm>
              <a:off x="438" y="2839"/>
              <a:ext cx="364" cy="836"/>
            </a:xfrm>
            <a:custGeom>
              <a:avLst/>
              <a:gdLst>
                <a:gd name="T0" fmla="*/ 0 w 309"/>
                <a:gd name="T1" fmla="*/ 0 h 758"/>
                <a:gd name="T2" fmla="*/ 309 w 309"/>
                <a:gd name="T3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9" h="758">
                  <a:moveTo>
                    <a:pt x="0" y="0"/>
                  </a:moveTo>
                  <a:lnTo>
                    <a:pt x="309" y="758"/>
                  </a:lnTo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7" name="Oval 63"/>
            <p:cNvSpPr>
              <a:spLocks noChangeArrowheads="1"/>
            </p:cNvSpPr>
            <p:nvPr/>
          </p:nvSpPr>
          <p:spPr bwMode="auto">
            <a:xfrm>
              <a:off x="1306" y="1931"/>
              <a:ext cx="317" cy="3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31488" name="Text Box 64"/>
            <p:cNvSpPr txBox="1">
              <a:spLocks noChangeArrowheads="1"/>
            </p:cNvSpPr>
            <p:nvPr/>
          </p:nvSpPr>
          <p:spPr bwMode="auto">
            <a:xfrm>
              <a:off x="1348" y="190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540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1489" name="Oval 65"/>
            <p:cNvSpPr>
              <a:spLocks noChangeArrowheads="1"/>
            </p:cNvSpPr>
            <p:nvPr/>
          </p:nvSpPr>
          <p:spPr bwMode="auto">
            <a:xfrm>
              <a:off x="222" y="2546"/>
              <a:ext cx="317" cy="3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31490" name="Text Box 66"/>
            <p:cNvSpPr txBox="1">
              <a:spLocks noChangeArrowheads="1"/>
            </p:cNvSpPr>
            <p:nvPr/>
          </p:nvSpPr>
          <p:spPr bwMode="auto">
            <a:xfrm>
              <a:off x="249" y="252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540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1491" name="Oval 67"/>
            <p:cNvSpPr>
              <a:spLocks noChangeArrowheads="1"/>
            </p:cNvSpPr>
            <p:nvPr/>
          </p:nvSpPr>
          <p:spPr bwMode="auto">
            <a:xfrm>
              <a:off x="674" y="3660"/>
              <a:ext cx="317" cy="3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31492" name="Text Box 68"/>
            <p:cNvSpPr txBox="1">
              <a:spLocks noChangeArrowheads="1"/>
            </p:cNvSpPr>
            <p:nvPr/>
          </p:nvSpPr>
          <p:spPr bwMode="auto">
            <a:xfrm>
              <a:off x="728" y="3658"/>
              <a:ext cx="2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540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31493" name="Oval 69"/>
            <p:cNvSpPr>
              <a:spLocks noChangeArrowheads="1"/>
            </p:cNvSpPr>
            <p:nvPr/>
          </p:nvSpPr>
          <p:spPr bwMode="auto">
            <a:xfrm>
              <a:off x="1759" y="3688"/>
              <a:ext cx="317" cy="3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31494" name="Text Box 70"/>
            <p:cNvSpPr txBox="1">
              <a:spLocks noChangeArrowheads="1"/>
            </p:cNvSpPr>
            <p:nvPr/>
          </p:nvSpPr>
          <p:spPr bwMode="auto">
            <a:xfrm>
              <a:off x="1791" y="365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540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D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1495" name="Oval 71"/>
            <p:cNvSpPr>
              <a:spLocks noChangeArrowheads="1"/>
            </p:cNvSpPr>
            <p:nvPr/>
          </p:nvSpPr>
          <p:spPr bwMode="auto">
            <a:xfrm>
              <a:off x="2287" y="2536"/>
              <a:ext cx="317" cy="3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31496" name="Text Box 72"/>
            <p:cNvSpPr txBox="1">
              <a:spLocks noChangeArrowheads="1"/>
            </p:cNvSpPr>
            <p:nvPr/>
          </p:nvSpPr>
          <p:spPr bwMode="auto">
            <a:xfrm>
              <a:off x="2290" y="252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540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7.4.3 </a:t>
            </a:r>
            <a:r>
              <a:rPr lang="zh-CN" altLang="en-US" dirty="0">
                <a:solidFill>
                  <a:srgbClr val="FFFF00"/>
                </a:solidFill>
              </a:rPr>
              <a:t>最短</a:t>
            </a:r>
            <a:r>
              <a:rPr lang="zh-CN" altLang="en-US" dirty="0" smtClean="0">
                <a:solidFill>
                  <a:srgbClr val="FFFF00"/>
                </a:solidFill>
              </a:rPr>
              <a:t>路径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62F72-BACC-460B-8223-7D336370114D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393700" y="1981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  <a:latin typeface="宋体" pitchFamily="2" charset="-122"/>
              </a:rPr>
              <a:t>图的表示和实现：</a:t>
            </a:r>
            <a:r>
              <a:rPr kumimoji="0" lang="zh-CN" altLang="en-US">
                <a:latin typeface="宋体" pitchFamily="2" charset="-122"/>
              </a:rPr>
              <a:t>带权的邻接矩阵存储结构 </a:t>
            </a:r>
            <a:r>
              <a:rPr kumimoji="0" lang="zh-CN" altLang="en-US"/>
              <a:t> 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381000" y="25146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数组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dist</a:t>
            </a:r>
            <a:r>
              <a:rPr kumimoji="0" lang="en-US" altLang="zh-CN" dirty="0" smtClean="0">
                <a:solidFill>
                  <a:srgbClr val="FF0000"/>
                </a:solidFill>
              </a:rPr>
              <a:t>[n]</a:t>
            </a:r>
            <a:r>
              <a:rPr kumimoji="0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0" lang="zh-CN" altLang="en-US" dirty="0"/>
              <a:t>每个分量</a:t>
            </a:r>
            <a:r>
              <a:rPr kumimoji="0" lang="en-US" altLang="zh-CN" dirty="0" err="1" smtClean="0"/>
              <a:t>dist</a:t>
            </a:r>
            <a:r>
              <a:rPr kumimoji="0" lang="en-US" altLang="zh-CN" dirty="0" smtClean="0"/>
              <a:t>[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]</a:t>
            </a:r>
            <a:r>
              <a:rPr kumimoji="0" lang="zh-CN" altLang="en-US" dirty="0" smtClean="0"/>
              <a:t>表示</a:t>
            </a:r>
            <a:r>
              <a:rPr kumimoji="0" lang="zh-CN" altLang="en-US" dirty="0"/>
              <a:t>当前所找到的从始点</a:t>
            </a:r>
            <a:r>
              <a:rPr kumimoji="0" lang="en-US" altLang="zh-CN" i="1" dirty="0"/>
              <a:t>v</a:t>
            </a:r>
            <a:r>
              <a:rPr kumimoji="0" lang="zh-CN" altLang="en-US" dirty="0"/>
              <a:t>到终点</a:t>
            </a:r>
            <a:r>
              <a:rPr kumimoji="0" lang="en-US" altLang="zh-CN" i="1" dirty="0"/>
              <a:t>v</a:t>
            </a:r>
            <a:r>
              <a:rPr kumimoji="0" lang="en-US" altLang="zh-CN" i="1" baseline="-30000" dirty="0"/>
              <a:t>i</a:t>
            </a:r>
            <a:r>
              <a:rPr kumimoji="0" lang="zh-CN" altLang="en-US" dirty="0"/>
              <a:t>的最短路径的长度。初态为：若从</a:t>
            </a:r>
            <a:r>
              <a:rPr kumimoji="0" lang="en-US" altLang="zh-CN" i="1" dirty="0"/>
              <a:t>v</a:t>
            </a:r>
            <a:r>
              <a:rPr kumimoji="0" lang="zh-CN" altLang="en-US" dirty="0"/>
              <a:t>到</a:t>
            </a:r>
            <a:r>
              <a:rPr kumimoji="0" lang="en-US" altLang="zh-CN" i="1" dirty="0"/>
              <a:t>v</a:t>
            </a:r>
            <a:r>
              <a:rPr kumimoji="0" lang="en-US" altLang="zh-CN" i="1" baseline="-30000" dirty="0"/>
              <a:t>i</a:t>
            </a:r>
            <a:r>
              <a:rPr kumimoji="0" lang="zh-CN" altLang="en-US" dirty="0"/>
              <a:t>有弧，则</a:t>
            </a:r>
            <a:r>
              <a:rPr kumimoji="0" lang="en-US" altLang="zh-CN" dirty="0" err="1" smtClean="0"/>
              <a:t>dist</a:t>
            </a:r>
            <a:r>
              <a:rPr kumimoji="0" lang="en-US" altLang="zh-CN" dirty="0" smtClean="0"/>
              <a:t>[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]</a:t>
            </a:r>
            <a:r>
              <a:rPr kumimoji="0" lang="zh-CN" altLang="en-US" dirty="0" smtClean="0"/>
              <a:t>为</a:t>
            </a:r>
            <a:r>
              <a:rPr kumimoji="0" lang="zh-CN" altLang="en-US" dirty="0"/>
              <a:t>弧上权值；否则置</a:t>
            </a:r>
            <a:r>
              <a:rPr kumimoji="0" lang="en-US" altLang="zh-CN" dirty="0" err="1" smtClean="0"/>
              <a:t>dist</a:t>
            </a:r>
            <a:r>
              <a:rPr kumimoji="0" lang="en-US" altLang="zh-CN" dirty="0" smtClean="0"/>
              <a:t>[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]</a:t>
            </a:r>
            <a:r>
              <a:rPr kumimoji="0" lang="zh-CN" altLang="en-US" dirty="0" smtClean="0"/>
              <a:t>为</a:t>
            </a:r>
            <a:r>
              <a:rPr kumimoji="0" lang="zh-CN" altLang="en-US" dirty="0"/>
              <a:t>∞。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数组</a:t>
            </a:r>
            <a:r>
              <a:rPr kumimoji="0" lang="en-US" altLang="zh-CN" dirty="0" smtClean="0">
                <a:solidFill>
                  <a:srgbClr val="FF0000"/>
                </a:solidFill>
              </a:rPr>
              <a:t>path[n]</a:t>
            </a:r>
            <a:r>
              <a:rPr kumimoji="0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0" lang="en-US" altLang="zh-CN" dirty="0" smtClean="0"/>
              <a:t>path[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]</a:t>
            </a:r>
            <a:r>
              <a:rPr kumimoji="0" lang="zh-CN" altLang="en-US" dirty="0" smtClean="0"/>
              <a:t>是</a:t>
            </a:r>
            <a:r>
              <a:rPr kumimoji="0" lang="zh-CN" altLang="en-US" dirty="0"/>
              <a:t>一个结点，表示当前所找到的从始点</a:t>
            </a:r>
            <a:r>
              <a:rPr kumimoji="0" lang="en-US" altLang="zh-CN" i="1" dirty="0"/>
              <a:t>v</a:t>
            </a:r>
            <a:r>
              <a:rPr kumimoji="0" lang="zh-CN" altLang="en-US" dirty="0"/>
              <a:t>到终点</a:t>
            </a:r>
            <a:r>
              <a:rPr kumimoji="0" lang="en-US" altLang="zh-CN" i="1" dirty="0"/>
              <a:t>v</a:t>
            </a:r>
            <a:r>
              <a:rPr kumimoji="0" lang="en-US" altLang="zh-CN" i="1" baseline="-30000" dirty="0"/>
              <a:t>i</a:t>
            </a:r>
            <a:r>
              <a:rPr kumimoji="0" lang="zh-CN" altLang="en-US" dirty="0"/>
              <a:t>的最短路径上倒数第二个结点。初态为：若从</a:t>
            </a:r>
            <a:r>
              <a:rPr kumimoji="0" lang="en-US" altLang="zh-CN" i="1" dirty="0"/>
              <a:t>v</a:t>
            </a:r>
            <a:r>
              <a:rPr kumimoji="0" lang="zh-CN" altLang="en-US" dirty="0"/>
              <a:t>到</a:t>
            </a:r>
            <a:r>
              <a:rPr kumimoji="0" lang="en-US" altLang="zh-CN" i="1" dirty="0"/>
              <a:t>v</a:t>
            </a:r>
            <a:r>
              <a:rPr kumimoji="0" lang="en-US" altLang="zh-CN" i="1" baseline="-30000" dirty="0"/>
              <a:t>i</a:t>
            </a:r>
            <a:r>
              <a:rPr kumimoji="0" lang="zh-CN" altLang="en-US" dirty="0"/>
              <a:t>有弧，则</a:t>
            </a:r>
            <a:r>
              <a:rPr kumimoji="0" lang="en-US" altLang="zh-CN" dirty="0" smtClean="0"/>
              <a:t>path[</a:t>
            </a:r>
            <a:r>
              <a:rPr kumimoji="0" lang="en-US" altLang="zh-CN" dirty="0" err="1" smtClean="0"/>
              <a:t>i</a:t>
            </a:r>
            <a:r>
              <a:rPr kumimoji="0" lang="en-US" altLang="zh-CN" dirty="0" smtClean="0"/>
              <a:t>]</a:t>
            </a:r>
            <a:r>
              <a:rPr kumimoji="0" lang="zh-CN" altLang="en-US" dirty="0" smtClean="0"/>
              <a:t>为</a:t>
            </a:r>
            <a:r>
              <a:rPr kumimoji="0" lang="en-US" altLang="zh-CN" dirty="0"/>
              <a:t>v</a:t>
            </a:r>
            <a:r>
              <a:rPr kumimoji="0" lang="zh-CN" altLang="en-US" dirty="0"/>
              <a:t>；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457200" y="5334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数组</a:t>
            </a:r>
            <a:r>
              <a:rPr kumimoji="0" lang="en-US" altLang="zh-CN" dirty="0" smtClean="0">
                <a:solidFill>
                  <a:srgbClr val="FF0000"/>
                </a:solidFill>
              </a:rPr>
              <a:t>s[n]</a:t>
            </a:r>
            <a:r>
              <a:rPr kumimoji="0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0" lang="zh-CN" altLang="en-US" dirty="0"/>
              <a:t>存放源点和已经生成的终点，其初态为只有一个源点</a:t>
            </a:r>
            <a:r>
              <a:rPr kumimoji="0" lang="en-US" altLang="zh-CN" i="1" dirty="0"/>
              <a:t>v</a:t>
            </a:r>
            <a:r>
              <a:rPr kumimoji="0" lang="zh-CN" altLang="en-US" dirty="0">
                <a:latin typeface="宋体" pitchFamily="2" charset="-122"/>
              </a:rPr>
              <a:t>。</a:t>
            </a:r>
            <a:r>
              <a:rPr kumimoji="0" lang="zh-CN" altLang="en-US" dirty="0"/>
              <a:t> 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87350" y="13716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>
                <a:solidFill>
                  <a:srgbClr val="00FF00"/>
                </a:solidFill>
              </a:rPr>
              <a:t>设计</a:t>
            </a:r>
            <a:r>
              <a:rPr kumimoji="0" lang="zh-CN" altLang="en-US" sz="3200">
                <a:solidFill>
                  <a:srgbClr val="00FF00"/>
                </a:solidFill>
                <a:latin typeface="宋体" pitchFamily="2" charset="-122"/>
              </a:rPr>
              <a:t>数据结构</a:t>
            </a:r>
            <a:r>
              <a:rPr kumimoji="0" lang="zh-CN" altLang="en-US" sz="3200">
                <a:solidFill>
                  <a:srgbClr val="00FF00"/>
                </a:solidFill>
              </a:rPr>
              <a:t> </a:t>
            </a:r>
            <a:r>
              <a:rPr kumimoji="0" lang="en-US" altLang="zh-CN" sz="3200">
                <a:solidFill>
                  <a:srgbClr val="00FF00"/>
                </a:solidFill>
              </a:rPr>
              <a:t>: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>
                <a:solidFill>
                  <a:srgbClr val="FFFF00"/>
                </a:solidFill>
              </a:rPr>
              <a:t>7.4.3 </a:t>
            </a:r>
            <a:r>
              <a:rPr kumimoji="0" lang="zh-CN" altLang="en-US" kern="0" smtClean="0">
                <a:solidFill>
                  <a:srgbClr val="FFFF00"/>
                </a:solidFill>
              </a:rPr>
              <a:t>最短路径</a:t>
            </a:r>
            <a:endParaRPr kumimoji="0" lang="zh-CN" altLang="en-US" kern="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12B4D-E265-4536-847D-92066CFD925C}" type="slidenum">
              <a:rPr lang="zh-CN" altLang="en-US"/>
              <a:pPr/>
              <a:t>112</a:t>
            </a:fld>
            <a:endParaRPr lang="en-US" altLang="zh-CN"/>
          </a:p>
        </p:txBody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971550" y="1916113"/>
            <a:ext cx="7534275" cy="32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CN" dirty="0"/>
              <a:t>1. </a:t>
            </a:r>
            <a:r>
              <a:rPr kumimoji="0" lang="zh-CN" altLang="en-US" dirty="0"/>
              <a:t>初始化数组</a:t>
            </a:r>
            <a:r>
              <a:rPr kumimoji="0" lang="en-US" altLang="zh-CN" dirty="0" err="1"/>
              <a:t>dist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path</a:t>
            </a:r>
            <a:r>
              <a:rPr kumimoji="0" lang="zh-CN" altLang="en-US" dirty="0"/>
              <a:t>和</a:t>
            </a:r>
            <a:r>
              <a:rPr kumimoji="0" lang="en-US" altLang="zh-CN" dirty="0"/>
              <a:t>s</a:t>
            </a:r>
            <a:r>
              <a:rPr kumimoji="0" lang="zh-CN" altLang="en-US" dirty="0"/>
              <a:t>；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CN" dirty="0"/>
              <a:t>2. while </a:t>
            </a:r>
            <a:r>
              <a:rPr kumimoji="0" lang="en-US" altLang="zh-CN" dirty="0">
                <a:latin typeface="宋体" pitchFamily="2" charset="-122"/>
              </a:rPr>
              <a:t>(</a:t>
            </a:r>
            <a:r>
              <a:rPr kumimoji="0" lang="en-US" altLang="zh-CN" dirty="0"/>
              <a:t>s</a:t>
            </a:r>
            <a:r>
              <a:rPr kumimoji="0" lang="zh-CN" altLang="en-US" dirty="0"/>
              <a:t>中的元素个数</a:t>
            </a:r>
            <a:r>
              <a:rPr kumimoji="0" lang="en-US" altLang="zh-CN" dirty="0"/>
              <a:t>&lt;n</a:t>
            </a:r>
            <a:r>
              <a:rPr kumimoji="0" lang="en-US" altLang="zh-CN" dirty="0">
                <a:latin typeface="宋体" pitchFamily="2" charset="-122"/>
              </a:rPr>
              <a:t>)</a:t>
            </a:r>
            <a:endParaRPr kumimoji="0" lang="en-US" altLang="zh-CN" dirty="0"/>
          </a:p>
          <a:p>
            <a:pPr algn="just" eaLnBrk="0" hangingPunct="0">
              <a:spcBef>
                <a:spcPct val="20000"/>
              </a:spcBef>
            </a:pPr>
            <a:r>
              <a:rPr kumimoji="0" lang="en-US" altLang="zh-CN" dirty="0"/>
              <a:t>     2.1 </a:t>
            </a:r>
            <a:r>
              <a:rPr kumimoji="0" lang="zh-CN" altLang="en-US" dirty="0"/>
              <a:t>在</a:t>
            </a:r>
            <a:r>
              <a:rPr kumimoji="0" lang="en-US" altLang="zh-CN" dirty="0" err="1" smtClean="0"/>
              <a:t>dist</a:t>
            </a:r>
            <a:r>
              <a:rPr kumimoji="0" lang="en-US" altLang="zh-CN" dirty="0" smtClean="0"/>
              <a:t>[n]</a:t>
            </a:r>
            <a:r>
              <a:rPr kumimoji="0" lang="zh-CN" altLang="en-US" dirty="0" smtClean="0"/>
              <a:t>中</a:t>
            </a:r>
            <a:r>
              <a:rPr kumimoji="0" lang="zh-CN" altLang="en-US" dirty="0"/>
              <a:t>求最小值，其下标为</a:t>
            </a:r>
            <a:r>
              <a:rPr kumimoji="0" lang="en-US" altLang="zh-CN" dirty="0"/>
              <a:t>k</a:t>
            </a:r>
            <a:r>
              <a:rPr kumimoji="0" lang="zh-CN" altLang="en-US" dirty="0"/>
              <a:t>；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/>
              <a:t>2.2 </a:t>
            </a:r>
            <a:r>
              <a:rPr kumimoji="0" lang="zh-CN" altLang="en-US" dirty="0"/>
              <a:t>输出</a:t>
            </a:r>
            <a:r>
              <a:rPr kumimoji="0" lang="en-US" altLang="zh-CN" dirty="0" err="1" smtClean="0"/>
              <a:t>dist</a:t>
            </a:r>
            <a:r>
              <a:rPr kumimoji="0" lang="en-US" altLang="zh-CN" dirty="0" smtClean="0"/>
              <a:t>[j]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path[j]</a:t>
            </a:r>
            <a:r>
              <a:rPr kumimoji="0" lang="zh-CN" altLang="en-US" dirty="0" smtClean="0"/>
              <a:t>；</a:t>
            </a:r>
            <a:endParaRPr kumimoji="0" lang="zh-CN" altLang="en-US" dirty="0"/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/>
              <a:t>2.3 </a:t>
            </a:r>
            <a:r>
              <a:rPr kumimoji="0" lang="zh-CN" altLang="en-US" dirty="0"/>
              <a:t>修改数组</a:t>
            </a:r>
            <a:r>
              <a:rPr kumimoji="0" lang="en-US" altLang="zh-CN" dirty="0" err="1"/>
              <a:t>dist</a:t>
            </a:r>
            <a:r>
              <a:rPr kumimoji="0" lang="zh-CN" altLang="en-US" dirty="0"/>
              <a:t>和</a:t>
            </a:r>
            <a:r>
              <a:rPr kumimoji="0" lang="en-US" altLang="zh-CN" dirty="0"/>
              <a:t>path</a:t>
            </a:r>
            <a:r>
              <a:rPr kumimoji="0" lang="zh-CN" altLang="en-US" dirty="0"/>
              <a:t>；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/>
              <a:t>2.4 </a:t>
            </a:r>
            <a:r>
              <a:rPr kumimoji="0" lang="zh-CN" altLang="en-US" dirty="0"/>
              <a:t>将顶点</a:t>
            </a:r>
            <a:r>
              <a:rPr kumimoji="0" lang="en-US" altLang="zh-CN" dirty="0" err="1"/>
              <a:t>v</a:t>
            </a:r>
            <a:r>
              <a:rPr kumimoji="0" lang="en-US" altLang="zh-CN" baseline="-30000" dirty="0" err="1"/>
              <a:t>k</a:t>
            </a:r>
            <a:r>
              <a:rPr kumimoji="0" lang="zh-CN" altLang="en-US" dirty="0"/>
              <a:t>添加到数组</a:t>
            </a:r>
            <a:r>
              <a:rPr kumimoji="0" lang="en-US" altLang="zh-CN" dirty="0"/>
              <a:t>s</a:t>
            </a:r>
            <a:r>
              <a:rPr kumimoji="0" lang="zh-CN" altLang="en-US" dirty="0"/>
              <a:t>中；</a:t>
            </a:r>
            <a:r>
              <a:rPr kumimoji="0" lang="en-US" altLang="zh-CN" sz="2000" dirty="0">
                <a:solidFill>
                  <a:srgbClr val="00CC99"/>
                </a:solidFill>
              </a:rPr>
              <a:t>//</a:t>
            </a:r>
            <a:r>
              <a:rPr kumimoji="0" lang="zh-CN" altLang="en-US" sz="2000" dirty="0">
                <a:solidFill>
                  <a:srgbClr val="00CC99"/>
                </a:solidFill>
              </a:rPr>
              <a:t>对应元素值设置为</a:t>
            </a:r>
            <a:r>
              <a:rPr kumimoji="0" lang="en-US" altLang="zh-CN" sz="2000" dirty="0">
                <a:solidFill>
                  <a:srgbClr val="00CC99"/>
                </a:solidFill>
              </a:rPr>
              <a:t>1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Dijkstra</a:t>
            </a:r>
            <a:r>
              <a:rPr kumimoji="0" lang="zh-CN" altLang="en-US">
                <a:solidFill>
                  <a:srgbClr val="FFFF00"/>
                </a:solidFill>
              </a:rPr>
              <a:t>算法</a:t>
            </a:r>
            <a:r>
              <a:rPr kumimoji="0" lang="en-US" altLang="zh-CN">
                <a:solidFill>
                  <a:srgbClr val="FFFF00"/>
                </a:solidFill>
              </a:rPr>
              <a:t>——</a:t>
            </a:r>
            <a:r>
              <a:rPr kumimoji="0" lang="zh-CN" altLang="en-US">
                <a:solidFill>
                  <a:srgbClr val="FFFF00"/>
                </a:solidFill>
              </a:rPr>
              <a:t>伪代码</a:t>
            </a:r>
          </a:p>
        </p:txBody>
      </p:sp>
      <p:sp>
        <p:nvSpPr>
          <p:cNvPr id="233477" name="AutoShape 5"/>
          <p:cNvSpPr>
            <a:spLocks noChangeArrowheads="1"/>
          </p:cNvSpPr>
          <p:nvPr/>
        </p:nvSpPr>
        <p:spPr bwMode="auto">
          <a:xfrm>
            <a:off x="1908175" y="5229225"/>
            <a:ext cx="5040313" cy="1628775"/>
          </a:xfrm>
          <a:prstGeom prst="irregularSeal1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绘制各个数组的变化过程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>
                <a:solidFill>
                  <a:srgbClr val="FFFF00"/>
                </a:solidFill>
              </a:rPr>
              <a:t>7.4.3 </a:t>
            </a:r>
            <a:r>
              <a:rPr kumimoji="0" lang="zh-CN" altLang="en-US" kern="0" smtClean="0">
                <a:solidFill>
                  <a:srgbClr val="FFFF00"/>
                </a:solidFill>
              </a:rPr>
              <a:t>最短路径</a:t>
            </a:r>
            <a:endParaRPr kumimoji="0" lang="zh-CN" altLang="en-US" kern="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E3F2-E16B-485C-ACCF-81DE2969B86B}" type="slidenum">
              <a:rPr lang="zh-CN" altLang="en-US"/>
              <a:pPr/>
              <a:t>113</a:t>
            </a:fld>
            <a:endParaRPr lang="en-US" altLang="zh-CN"/>
          </a:p>
        </p:txBody>
      </p:sp>
      <p:graphicFrame>
        <p:nvGraphicFramePr>
          <p:cNvPr id="28171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81608"/>
              </p:ext>
            </p:extLst>
          </p:nvPr>
        </p:nvGraphicFramePr>
        <p:xfrm>
          <a:off x="1763713" y="3429000"/>
          <a:ext cx="5975350" cy="3200400"/>
        </p:xfrm>
        <a:graphic>
          <a:graphicData uri="http://schemas.openxmlformats.org/drawingml/2006/table">
            <a:tbl>
              <a:tblPr/>
              <a:tblGrid>
                <a:gridCol w="1552575"/>
                <a:gridCol w="1435100"/>
                <a:gridCol w="1495425"/>
                <a:gridCol w="1492250"/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1677" name="Text Box 77"/>
          <p:cNvSpPr txBox="1">
            <a:spLocks noChangeArrowheads="1"/>
          </p:cNvSpPr>
          <p:nvPr/>
        </p:nvSpPr>
        <p:spPr bwMode="auto">
          <a:xfrm>
            <a:off x="-28575" y="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28168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71823"/>
              </p:ext>
            </p:extLst>
          </p:nvPr>
        </p:nvGraphicFramePr>
        <p:xfrm>
          <a:off x="2555776" y="116632"/>
          <a:ext cx="48958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83" name="公式" r:id="rId4" imgW="1663560" imgH="1168200" progId="Equation.3">
                  <p:embed/>
                </p:oleObj>
              </mc:Choice>
              <mc:Fallback>
                <p:oleObj name="公式" r:id="rId4" imgW="1663560" imgH="11682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6484" r="8954" b="-1208"/>
                      <a:stretch>
                        <a:fillRect/>
                      </a:stretch>
                    </p:blipFill>
                    <p:spPr bwMode="auto">
                      <a:xfrm>
                        <a:off x="2555776" y="116632"/>
                        <a:ext cx="48958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770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84409"/>
              </p:ext>
            </p:extLst>
          </p:nvPr>
        </p:nvGraphicFramePr>
        <p:xfrm>
          <a:off x="1691680" y="116632"/>
          <a:ext cx="904875" cy="3200400"/>
        </p:xfrm>
        <a:graphic>
          <a:graphicData uri="http://schemas.openxmlformats.org/drawingml/2006/table">
            <a:tbl>
              <a:tblPr/>
              <a:tblGrid>
                <a:gridCol w="904875"/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3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3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3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3DB2E-FBA7-4012-B574-983FDA475F56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2600325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457200" y="260350"/>
            <a:ext cx="8240713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FFFF00"/>
                </a:solidFill>
              </a:rPr>
              <a:t>  </a:t>
            </a:r>
            <a:endParaRPr kumimoji="0" lang="zh-CN" altLang="en-US" sz="2800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100138" y="1958975"/>
            <a:ext cx="6811962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kumimoji="0" lang="zh-CN" altLang="en-US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kumimoji="0" lang="zh-CN" altLang="en-US" sz="2800">
                <a:solidFill>
                  <a:schemeClr val="tx2"/>
                </a:solidFill>
                <a:latin typeface="宋体" pitchFamily="2" charset="-122"/>
              </a:rPr>
              <a:t>上述算法的执行时间为</a:t>
            </a:r>
            <a:r>
              <a:rPr kumimoji="0" lang="en-US" altLang="zh-CN" sz="2800">
                <a:solidFill>
                  <a:schemeClr val="tx2"/>
                </a:solidFill>
                <a:latin typeface="宋体" pitchFamily="2" charset="-122"/>
              </a:rPr>
              <a:t>O(n</a:t>
            </a:r>
            <a:r>
              <a:rPr kumimoji="0" lang="en-US" altLang="zh-CN" sz="2800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kumimoji="0" lang="zh-CN" altLang="en-US" sz="2800">
                <a:solidFill>
                  <a:schemeClr val="tx2"/>
                </a:solidFill>
                <a:latin typeface="宋体" pitchFamily="2" charset="-122"/>
              </a:rPr>
              <a:t>。如果人们只希望求从源点到某一个特定顶点之间的最短路径，也需要与求单源最短路径相同的时间复杂度</a:t>
            </a:r>
            <a:r>
              <a:rPr kumimoji="0" lang="en-US" altLang="zh-CN" sz="2800">
                <a:solidFill>
                  <a:schemeClr val="tx2"/>
                </a:solidFill>
                <a:latin typeface="宋体" pitchFamily="2" charset="-122"/>
              </a:rPr>
              <a:t>O(n</a:t>
            </a:r>
            <a:r>
              <a:rPr kumimoji="0" lang="en-US" altLang="zh-CN" sz="2800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kumimoji="0" lang="zh-CN" altLang="en-US" sz="2800">
                <a:solidFill>
                  <a:schemeClr val="tx2"/>
                </a:solidFill>
                <a:latin typeface="宋体" pitchFamily="2" charset="-122"/>
              </a:rPr>
              <a:t>。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D84E-1239-483C-9326-5D70CCE8AE4E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748712" cy="981075"/>
          </a:xfrm>
        </p:spPr>
        <p:txBody>
          <a:bodyPr/>
          <a:lstStyle/>
          <a:p>
            <a:pPr marL="1252538" indent="-1252538" algn="l"/>
            <a:r>
              <a:rPr lang="zh-CN" altLang="en-US" sz="3200"/>
              <a:t>练习：求下图顶点</a:t>
            </a:r>
            <a:r>
              <a:rPr lang="en-US" altLang="zh-CN" sz="3200"/>
              <a:t>A</a:t>
            </a:r>
            <a:r>
              <a:rPr lang="zh-CN" altLang="en-US" sz="3200"/>
              <a:t>到其余各顶点的最短路径，写出求解过程</a:t>
            </a:r>
          </a:p>
        </p:txBody>
      </p:sp>
      <p:graphicFrame>
        <p:nvGraphicFramePr>
          <p:cNvPr id="23552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331913" y="1268413"/>
          <a:ext cx="618807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6" name="Visio" r:id="rId4" imgW="1563243" imgH="1345692" progId="Visio.Drawing.11">
                  <p:embed/>
                </p:oleObj>
              </mc:Choice>
              <mc:Fallback>
                <p:oleObj name="Visio" r:id="rId4" imgW="1563243" imgH="134569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188075" cy="532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028DD-85A2-4E2B-B47E-BF1A41B1E3EB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本章小结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本章主要介绍了图的基本概念、图的定义和基本术语、图的抽象数据类型；图的</a:t>
            </a:r>
            <a:r>
              <a:rPr lang="en-US" altLang="zh-CN" sz="2800"/>
              <a:t>2</a:t>
            </a:r>
            <a:r>
              <a:rPr lang="zh-CN" altLang="en-US" sz="2800"/>
              <a:t>种存储结构</a:t>
            </a:r>
            <a:r>
              <a:rPr lang="en-US" altLang="zh-CN" sz="2800"/>
              <a:t>(</a:t>
            </a:r>
            <a:r>
              <a:rPr lang="zh-CN" altLang="en-US" sz="2800"/>
              <a:t>邻接矩阵和邻接表</a:t>
            </a:r>
            <a:r>
              <a:rPr lang="en-US" altLang="zh-CN" sz="2800"/>
              <a:t>)</a:t>
            </a:r>
            <a:r>
              <a:rPr lang="zh-CN" altLang="en-US" sz="2800"/>
              <a:t>；图的遍历算法</a:t>
            </a:r>
            <a:r>
              <a:rPr lang="en-US" altLang="zh-CN" sz="2800"/>
              <a:t>(</a:t>
            </a:r>
            <a:r>
              <a:rPr lang="zh-CN" altLang="en-US" sz="2800"/>
              <a:t>深度优先遍历</a:t>
            </a:r>
            <a:r>
              <a:rPr lang="en-US" altLang="zh-CN" sz="2800"/>
              <a:t>DFS</a:t>
            </a:r>
            <a:r>
              <a:rPr lang="zh-CN" altLang="en-US" sz="2800"/>
              <a:t>和广度优先遍历</a:t>
            </a:r>
            <a:r>
              <a:rPr lang="en-US" altLang="zh-CN" sz="2800"/>
              <a:t>BFS)</a:t>
            </a:r>
            <a:r>
              <a:rPr lang="zh-CN" altLang="en-US" sz="2800"/>
              <a:t>；最小生成树的概念和求最小生成树的</a:t>
            </a:r>
            <a:r>
              <a:rPr lang="en-US" altLang="zh-CN" sz="2800"/>
              <a:t>Prim</a:t>
            </a:r>
            <a:r>
              <a:rPr lang="zh-CN" altLang="en-US" sz="2800"/>
              <a:t>算法；最短路径的概念和求最短路径的</a:t>
            </a:r>
            <a:r>
              <a:rPr lang="en-US" altLang="zh-CN" sz="2800"/>
              <a:t>Dijkstra</a:t>
            </a:r>
            <a:r>
              <a:rPr lang="zh-CN" altLang="en-US" sz="2800"/>
              <a:t>算法思想。同时简要介绍了求最小生成树的</a:t>
            </a:r>
            <a:r>
              <a:rPr lang="en-US" altLang="zh-CN" sz="2800"/>
              <a:t>Kruskal</a:t>
            </a:r>
            <a:r>
              <a:rPr lang="zh-CN" altLang="en-US" sz="2800"/>
              <a:t>算法和求最短路径的</a:t>
            </a:r>
            <a:r>
              <a:rPr lang="en-US" altLang="zh-CN" sz="2800"/>
              <a:t>Floyd</a:t>
            </a:r>
            <a:r>
              <a:rPr lang="zh-CN" altLang="en-US" sz="2800"/>
              <a:t>算法。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4D-9C43-4E15-9813-F6F3E1C06C3A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课外阅读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、进一步了解图的性质。</a:t>
            </a:r>
          </a:p>
          <a:p>
            <a:r>
              <a:rPr lang="en-US" altLang="zh-CN"/>
              <a:t>2</a:t>
            </a:r>
            <a:r>
              <a:rPr lang="zh-CN" altLang="en-US"/>
              <a:t>、进一步了解图的表示和实现</a:t>
            </a:r>
            <a:r>
              <a:rPr lang="en-US" altLang="zh-CN"/>
              <a:t>(</a:t>
            </a:r>
            <a:r>
              <a:rPr lang="zh-CN" altLang="en-US"/>
              <a:t>邻接多重表和十字链表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en-US" altLang="zh-CN"/>
              <a:t>3</a:t>
            </a:r>
            <a:r>
              <a:rPr lang="zh-CN" altLang="en-US"/>
              <a:t>、进一步了解</a:t>
            </a:r>
            <a:r>
              <a:rPr lang="en-US" altLang="zh-CN"/>
              <a:t>Kruskal</a:t>
            </a:r>
            <a:r>
              <a:rPr lang="zh-CN" altLang="en-US"/>
              <a:t>算法的实现。</a:t>
            </a:r>
          </a:p>
          <a:p>
            <a:r>
              <a:rPr lang="en-US" altLang="zh-CN"/>
              <a:t>4</a:t>
            </a:r>
            <a:r>
              <a:rPr lang="zh-CN" altLang="en-US"/>
              <a:t>、进一步了解</a:t>
            </a:r>
            <a:r>
              <a:rPr lang="en-US" altLang="zh-CN"/>
              <a:t>Floyd</a:t>
            </a:r>
            <a:r>
              <a:rPr lang="zh-CN" altLang="en-US"/>
              <a:t>算法的实现。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7.1.2 </a:t>
            </a:r>
            <a:r>
              <a:rPr lang="zh-CN" altLang="en-US" dirty="0" smtClean="0"/>
              <a:t>图的基本术语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856" y="1124744"/>
            <a:ext cx="8229600" cy="5327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子图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b="1" smtClean="0"/>
              <a:pPr/>
              <a:t>12</a:t>
            </a:fld>
            <a:endParaRPr lang="en-US" altLang="zh-CN" b="1"/>
          </a:p>
        </p:txBody>
      </p:sp>
      <p:grpSp>
        <p:nvGrpSpPr>
          <p:cNvPr id="5" name="组合 4"/>
          <p:cNvGrpSpPr/>
          <p:nvPr/>
        </p:nvGrpSpPr>
        <p:grpSpPr>
          <a:xfrm>
            <a:off x="529648" y="1700808"/>
            <a:ext cx="8002791" cy="1368152"/>
            <a:chOff x="707231" y="5013176"/>
            <a:chExt cx="8002791" cy="1368152"/>
          </a:xfrm>
        </p:grpSpPr>
        <p:sp>
          <p:nvSpPr>
            <p:cNvPr id="17" name="任意多边形 16"/>
            <p:cNvSpPr/>
            <p:nvPr/>
          </p:nvSpPr>
          <p:spPr>
            <a:xfrm>
              <a:off x="707231" y="5013176"/>
              <a:ext cx="8002791" cy="1368152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0" lang="zh-CN" altLang="en-US" dirty="0"/>
                <a:t>若图</a:t>
              </a:r>
              <a:r>
                <a:rPr kumimoji="0" lang="en-US" altLang="zh-CN" i="1" dirty="0"/>
                <a:t>G</a:t>
              </a:r>
              <a:r>
                <a:rPr kumimoji="0" lang="en-US" altLang="zh-CN" dirty="0"/>
                <a:t>=（</a:t>
              </a:r>
              <a:r>
                <a:rPr kumimoji="0" lang="en-US" altLang="zh-CN" i="1" dirty="0"/>
                <a:t>V</a:t>
              </a:r>
              <a:r>
                <a:rPr kumimoji="0" lang="en-US" altLang="zh-CN" dirty="0"/>
                <a:t>，</a:t>
              </a:r>
              <a:r>
                <a:rPr kumimoji="0" lang="en-US" altLang="zh-CN" i="1" dirty="0"/>
                <a:t>E</a:t>
              </a:r>
              <a:r>
                <a:rPr kumimoji="0" lang="en-US" altLang="zh-CN" dirty="0"/>
                <a:t>），</a:t>
              </a:r>
              <a:r>
                <a:rPr kumimoji="0" lang="en-US" altLang="zh-CN" i="1" dirty="0"/>
                <a:t>G'</a:t>
              </a:r>
              <a:r>
                <a:rPr kumimoji="0" lang="en-US" altLang="zh-CN" dirty="0"/>
                <a:t>=（</a:t>
              </a:r>
              <a:r>
                <a:rPr kumimoji="0" lang="en-US" altLang="zh-CN" i="1" dirty="0"/>
                <a:t>V'</a:t>
              </a:r>
              <a:r>
                <a:rPr kumimoji="0" lang="en-US" altLang="zh-CN" dirty="0"/>
                <a:t>，</a:t>
              </a:r>
              <a:r>
                <a:rPr kumimoji="0" lang="en-US" altLang="zh-CN" i="1" dirty="0"/>
                <a:t>E'</a:t>
              </a:r>
              <a:r>
                <a:rPr kumimoji="0" lang="en-US" altLang="zh-CN" dirty="0"/>
                <a:t>），</a:t>
              </a:r>
              <a:r>
                <a:rPr kumimoji="0" lang="zh-CN" altLang="en-US" dirty="0"/>
                <a:t>如果</a:t>
              </a:r>
              <a:r>
                <a:rPr kumimoji="0" lang="en-US" altLang="zh-CN" i="1" dirty="0"/>
                <a:t>V'</a:t>
              </a:r>
              <a:r>
                <a:rPr kumimoji="0" lang="en-US" altLang="zh-CN" dirty="0">
                  <a:sym typeface="Symbol" pitchFamily="18" charset="2"/>
                </a:rPr>
                <a:t></a:t>
              </a:r>
              <a:r>
                <a:rPr kumimoji="0" lang="en-US" altLang="zh-CN" i="1" dirty="0"/>
                <a:t>V</a:t>
              </a:r>
              <a:r>
                <a:rPr kumimoji="0" lang="en-US" altLang="zh-CN" dirty="0"/>
                <a:t> </a:t>
              </a:r>
              <a:r>
                <a:rPr kumimoji="0" lang="zh-CN" altLang="en-US" dirty="0"/>
                <a:t>且</a:t>
              </a:r>
              <a:r>
                <a:rPr kumimoji="0" lang="en-US" altLang="zh-CN" i="1" dirty="0"/>
                <a:t>E'</a:t>
              </a:r>
              <a:r>
                <a:rPr kumimoji="0" lang="en-US" altLang="zh-CN" dirty="0"/>
                <a:t> </a:t>
              </a:r>
              <a:r>
                <a:rPr kumimoji="0" lang="en-US" altLang="zh-CN" dirty="0">
                  <a:sym typeface="Symbol" pitchFamily="18" charset="2"/>
                </a:rPr>
                <a:t></a:t>
              </a:r>
              <a:r>
                <a:rPr kumimoji="0" lang="en-US" altLang="zh-CN" dirty="0"/>
                <a:t> </a:t>
              </a:r>
              <a:r>
                <a:rPr kumimoji="0" lang="en-US" altLang="zh-CN" i="1" dirty="0"/>
                <a:t>E</a:t>
              </a:r>
              <a:r>
                <a:rPr kumimoji="0" lang="en-US" altLang="zh-CN" dirty="0"/>
                <a:t> ，</a:t>
              </a:r>
              <a:r>
                <a:rPr kumimoji="0" lang="zh-CN" altLang="en-US" dirty="0"/>
                <a:t>则称图</a:t>
              </a:r>
              <a:r>
                <a:rPr kumimoji="0" lang="en-US" altLang="zh-CN" i="1" dirty="0"/>
                <a:t>G'</a:t>
              </a:r>
              <a:r>
                <a:rPr kumimoji="0" lang="zh-CN" altLang="en-US" dirty="0">
                  <a:latin typeface="宋体" pitchFamily="2" charset="-122"/>
                </a:rPr>
                <a:t>是</a:t>
              </a:r>
              <a:r>
                <a:rPr kumimoji="0" lang="en-US" altLang="zh-CN" i="1" dirty="0"/>
                <a:t>G</a:t>
              </a:r>
              <a:r>
                <a:rPr kumimoji="0" lang="zh-CN" altLang="en-US" dirty="0">
                  <a:latin typeface="宋体" pitchFamily="2" charset="-122"/>
                </a:rPr>
                <a:t>的子图。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56211" y="5157192"/>
              <a:ext cx="1488097" cy="85284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 smtClean="0"/>
                <a:t>子图</a:t>
              </a:r>
              <a:endParaRPr lang="zh-CN" altLang="en-US" dirty="0"/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567113" y="4495800"/>
            <a:ext cx="898525" cy="304800"/>
          </a:xfrm>
          <a:prstGeom prst="rightArrow">
            <a:avLst>
              <a:gd name="adj1" fmla="val 50000"/>
              <a:gd name="adj2" fmla="val 73698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5890721" y="3429000"/>
            <a:ext cx="2481263" cy="598488"/>
            <a:chOff x="3086" y="2080"/>
            <a:chExt cx="1563" cy="377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086" y="2113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128" y="208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3382" y="2242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315" y="2111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357" y="208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V2</a:t>
              </a: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497639" y="5029993"/>
            <a:ext cx="2290763" cy="1350963"/>
            <a:chOff x="3972" y="3133"/>
            <a:chExt cx="1443" cy="851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198" y="3346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solidFill>
              <a:srgbClr val="FFFF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833" y="3356"/>
              <a:ext cx="367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4539" y="3133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584" y="3168"/>
              <a:ext cx="30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3972" y="3591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984" y="356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V4</a:t>
              </a: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5098" y="3599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5118" y="3609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V5</a:t>
              </a:r>
            </a:p>
          </p:txBody>
        </p:sp>
      </p:grp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4514056" y="4117976"/>
            <a:ext cx="1525588" cy="2255837"/>
            <a:chOff x="3058" y="2525"/>
            <a:chExt cx="961" cy="1421"/>
          </a:xfrm>
        </p:grpSpPr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558" y="2840"/>
              <a:ext cx="12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endParaRPr kumimoji="0"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3105" y="2556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147" y="252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V1</a:t>
              </a: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3324" y="3347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solidFill>
              <a:srgbClr val="FFFF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195" y="2858"/>
              <a:ext cx="0" cy="7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3685" y="3134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727" y="310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3058" y="3602"/>
              <a:ext cx="317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3100" y="3571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V4</a:t>
              </a:r>
            </a:p>
          </p:txBody>
        </p:sp>
      </p:grp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681038" y="3644900"/>
            <a:ext cx="2555875" cy="2311400"/>
            <a:chOff x="429" y="2296"/>
            <a:chExt cx="1610" cy="1456"/>
          </a:xfrm>
        </p:grpSpPr>
        <p:grpSp>
          <p:nvGrpSpPr>
            <p:cNvPr id="43" name="Group 32"/>
            <p:cNvGrpSpPr>
              <a:grpSpLocks/>
            </p:cNvGrpSpPr>
            <p:nvPr/>
          </p:nvGrpSpPr>
          <p:grpSpPr bwMode="auto">
            <a:xfrm>
              <a:off x="476" y="2296"/>
              <a:ext cx="1563" cy="377"/>
              <a:chOff x="220" y="1022"/>
              <a:chExt cx="1563" cy="377"/>
            </a:xfrm>
          </p:grpSpPr>
          <p:sp>
            <p:nvSpPr>
              <p:cNvPr id="56" name="Oval 33"/>
              <p:cNvSpPr>
                <a:spLocks noChangeArrowheads="1"/>
              </p:cNvSpPr>
              <p:nvPr/>
            </p:nvSpPr>
            <p:spPr bwMode="auto">
              <a:xfrm>
                <a:off x="220" y="1055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57" name="Text Box 34"/>
              <p:cNvSpPr txBox="1">
                <a:spLocks noChangeArrowheads="1"/>
              </p:cNvSpPr>
              <p:nvPr/>
            </p:nvSpPr>
            <p:spPr bwMode="auto">
              <a:xfrm>
                <a:off x="262" y="102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2"/>
                    </a:solidFill>
                  </a:rPr>
                  <a:t>1</a:t>
                </a:r>
                <a:endParaRPr kumimoji="0"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516" y="1184"/>
                <a:ext cx="9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>
                <a:off x="1449" y="1053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1491" y="102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V2</a:t>
                </a:r>
              </a:p>
            </p:txBody>
          </p:sp>
        </p:grpSp>
        <p:grpSp>
          <p:nvGrpSpPr>
            <p:cNvPr id="44" name="Group 38"/>
            <p:cNvGrpSpPr>
              <a:grpSpLocks/>
            </p:cNvGrpSpPr>
            <p:nvPr/>
          </p:nvGrpSpPr>
          <p:grpSpPr bwMode="auto">
            <a:xfrm>
              <a:off x="429" y="2537"/>
              <a:ext cx="1610" cy="1215"/>
              <a:chOff x="173" y="1263"/>
              <a:chExt cx="1610" cy="1215"/>
            </a:xfrm>
          </p:grpSpPr>
          <p:sp>
            <p:nvSpPr>
              <p:cNvPr id="45" name="Freeform 39"/>
              <p:cNvSpPr>
                <a:spLocks/>
              </p:cNvSpPr>
              <p:nvPr/>
            </p:nvSpPr>
            <p:spPr bwMode="auto">
              <a:xfrm>
                <a:off x="439" y="1846"/>
                <a:ext cx="360" cy="355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solidFill>
                <a:srgbClr val="FFFF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611" y="1353"/>
                <a:ext cx="0" cy="7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1068" y="1263"/>
                <a:ext cx="416" cy="419"/>
              </a:xfrm>
              <a:custGeom>
                <a:avLst/>
                <a:gdLst>
                  <a:gd name="T0" fmla="*/ 375 w 375"/>
                  <a:gd name="T1" fmla="*/ 0 h 375"/>
                  <a:gd name="T2" fmla="*/ 0 w 375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solidFill>
                <a:srgbClr val="FFFF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8" name="Line 42"/>
              <p:cNvSpPr>
                <a:spLocks noChangeShapeType="1"/>
              </p:cNvSpPr>
              <p:nvPr/>
            </p:nvSpPr>
            <p:spPr bwMode="auto">
              <a:xfrm>
                <a:off x="1094" y="1856"/>
                <a:ext cx="405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>
                <a:off x="310" y="1357"/>
                <a:ext cx="0" cy="7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50" name="Oval 44"/>
              <p:cNvSpPr>
                <a:spLocks noChangeArrowheads="1"/>
              </p:cNvSpPr>
              <p:nvPr/>
            </p:nvSpPr>
            <p:spPr bwMode="auto">
              <a:xfrm>
                <a:off x="800" y="1633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51" name="Text Box 45"/>
              <p:cNvSpPr txBox="1">
                <a:spLocks noChangeArrowheads="1"/>
              </p:cNvSpPr>
              <p:nvPr/>
            </p:nvSpPr>
            <p:spPr bwMode="auto">
              <a:xfrm>
                <a:off x="842" y="1649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V3</a:t>
                </a:r>
              </a:p>
            </p:txBody>
          </p:sp>
          <p:sp>
            <p:nvSpPr>
              <p:cNvPr id="52" name="Oval 46"/>
              <p:cNvSpPr>
                <a:spLocks noChangeArrowheads="1"/>
              </p:cNvSpPr>
              <p:nvPr/>
            </p:nvSpPr>
            <p:spPr bwMode="auto">
              <a:xfrm>
                <a:off x="173" y="2101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215" y="2103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V4</a:t>
                </a:r>
              </a:p>
            </p:txBody>
          </p:sp>
          <p:sp>
            <p:nvSpPr>
              <p:cNvPr id="54" name="Oval 48"/>
              <p:cNvSpPr>
                <a:spLocks noChangeArrowheads="1"/>
              </p:cNvSpPr>
              <p:nvPr/>
            </p:nvSpPr>
            <p:spPr bwMode="auto">
              <a:xfrm>
                <a:off x="1449" y="2099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55" name="Text Box 49"/>
              <p:cNvSpPr txBox="1">
                <a:spLocks noChangeArrowheads="1"/>
              </p:cNvSpPr>
              <p:nvPr/>
            </p:nvSpPr>
            <p:spPr bwMode="auto">
              <a:xfrm>
                <a:off x="1491" y="2103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190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/>
              <a:t>7.1.2 </a:t>
            </a:r>
            <a:r>
              <a:rPr kumimoji="0" lang="zh-CN" altLang="en-US" kern="0" smtClean="0"/>
              <a:t>图的基本术语</a:t>
            </a:r>
            <a:endParaRPr kumimoji="0"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555776" y="1560368"/>
            <a:ext cx="6030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在图（无向图或有向图）中，若顶点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的两个端点，则称顶点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是邻接的，并称边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关联于顶点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1124744"/>
            <a:ext cx="8229600" cy="5327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 smtClean="0"/>
              <a:t>3</a:t>
            </a:r>
            <a:r>
              <a:rPr kumimoji="0" lang="zh-CN" altLang="en-US" kern="0" dirty="0" smtClean="0"/>
              <a:t>、邻接点</a:t>
            </a:r>
            <a:endParaRPr kumimoji="0" lang="zh-CN" altLang="en-US" kern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9648" y="1772816"/>
            <a:ext cx="8002791" cy="1800200"/>
            <a:chOff x="707231" y="5013176"/>
            <a:chExt cx="8002791" cy="1800200"/>
          </a:xfrm>
        </p:grpSpPr>
        <p:sp>
          <p:nvSpPr>
            <p:cNvPr id="13" name="任意多边形 12"/>
            <p:cNvSpPr/>
            <p:nvPr/>
          </p:nvSpPr>
          <p:spPr>
            <a:xfrm>
              <a:off x="707231" y="5013176"/>
              <a:ext cx="8002791" cy="1800200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在图（无向图或有向图）中，若顶点</a:t>
              </a:r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r>
                <a:rPr lang="zh-CN" altLang="en-US" dirty="0">
                  <a:solidFill>
                    <a:schemeClr val="bg1"/>
                  </a:solidFill>
                </a:rPr>
                <a:t>是边</a:t>
              </a:r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r>
                <a:rPr lang="zh-CN" altLang="en-US" dirty="0">
                  <a:solidFill>
                    <a:schemeClr val="bg1"/>
                  </a:solidFill>
                </a:rPr>
                <a:t>的两个端点，则称顶点</a:t>
              </a:r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r>
                <a:rPr lang="zh-CN" altLang="en-US" dirty="0">
                  <a:solidFill>
                    <a:schemeClr val="bg1"/>
                  </a:solidFill>
                </a:rPr>
                <a:t>是邻接的，并称边</a:t>
              </a:r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r>
                <a:rPr lang="zh-CN" altLang="en-US" dirty="0">
                  <a:solidFill>
                    <a:schemeClr val="bg1"/>
                  </a:solidFill>
                </a:rPr>
                <a:t>关联于顶点</a:t>
              </a:r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kumimoji="0" lang="zh-CN" altLang="en-US" dirty="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6211" y="5157192"/>
              <a:ext cx="1488097" cy="85284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 smtClean="0"/>
                <a:t>邻接点</a:t>
              </a:r>
              <a:endParaRPr lang="zh-CN" altLang="en-US" dirty="0"/>
            </a:p>
          </p:txBody>
        </p:sp>
      </p:grpSp>
      <p:grpSp>
        <p:nvGrpSpPr>
          <p:cNvPr id="11264" name="组合 11263"/>
          <p:cNvGrpSpPr/>
          <p:nvPr/>
        </p:nvGrpSpPr>
        <p:grpSpPr>
          <a:xfrm>
            <a:off x="2551614" y="4041972"/>
            <a:ext cx="3197516" cy="774344"/>
            <a:chOff x="2551614" y="4041972"/>
            <a:chExt cx="3197516" cy="774344"/>
          </a:xfrm>
        </p:grpSpPr>
        <p:grpSp>
          <p:nvGrpSpPr>
            <p:cNvPr id="18" name="组合 17"/>
            <p:cNvGrpSpPr/>
            <p:nvPr/>
          </p:nvGrpSpPr>
          <p:grpSpPr>
            <a:xfrm>
              <a:off x="2915816" y="4509120"/>
              <a:ext cx="2376264" cy="144016"/>
              <a:chOff x="3275856" y="5085184"/>
              <a:chExt cx="2376264" cy="144016"/>
            </a:xfrm>
          </p:grpSpPr>
          <p:sp>
            <p:nvSpPr>
              <p:cNvPr id="19" name="椭圆 18"/>
              <p:cNvSpPr/>
              <p:nvPr/>
            </p:nvSpPr>
            <p:spPr bwMode="auto">
              <a:xfrm>
                <a:off x="5508104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3347864" y="5157192"/>
                <a:ext cx="22322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椭圆 20"/>
              <p:cNvSpPr/>
              <p:nvPr/>
            </p:nvSpPr>
            <p:spPr bwMode="auto">
              <a:xfrm>
                <a:off x="3275856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551614" y="422108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364088" y="4293096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911427" y="4041972"/>
              <a:ext cx="343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85582" y="5103638"/>
            <a:ext cx="3197516" cy="774344"/>
            <a:chOff x="2632006" y="5050084"/>
            <a:chExt cx="3197516" cy="774344"/>
          </a:xfrm>
        </p:grpSpPr>
        <p:grpSp>
          <p:nvGrpSpPr>
            <p:cNvPr id="25" name="组合 24"/>
            <p:cNvGrpSpPr/>
            <p:nvPr/>
          </p:nvGrpSpPr>
          <p:grpSpPr>
            <a:xfrm>
              <a:off x="2996208" y="5517232"/>
              <a:ext cx="2376264" cy="144016"/>
              <a:chOff x="3275856" y="5085184"/>
              <a:chExt cx="2376264" cy="144016"/>
            </a:xfrm>
          </p:grpSpPr>
          <p:sp>
            <p:nvSpPr>
              <p:cNvPr id="26" name="椭圆 25"/>
              <p:cNvSpPr/>
              <p:nvPr/>
            </p:nvSpPr>
            <p:spPr bwMode="auto">
              <a:xfrm>
                <a:off x="5508104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>
                <a:off x="3347864" y="5157192"/>
                <a:ext cx="22322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椭圆 27"/>
              <p:cNvSpPr/>
              <p:nvPr/>
            </p:nvSpPr>
            <p:spPr bwMode="auto">
              <a:xfrm>
                <a:off x="3275856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632006" y="5229200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44480" y="5301208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91819" y="5050084"/>
              <a:ext cx="343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94871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7.1.2 </a:t>
            </a:r>
            <a:r>
              <a:rPr kumimoji="0" lang="zh-CN" altLang="en-US" kern="0" dirty="0" smtClean="0"/>
              <a:t>图的基本术语</a:t>
            </a:r>
            <a:endParaRPr kumimoji="0"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555776" y="1560368"/>
            <a:ext cx="6030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在图（无向图或有向图）中，若顶点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的两个端点，则称顶点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是邻接的，并称边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关联于顶点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1124744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 smtClean="0"/>
              <a:t>4</a:t>
            </a:r>
            <a:r>
              <a:rPr kumimoji="0" lang="zh-CN" altLang="en-US" kern="0" dirty="0" smtClean="0"/>
              <a:t>、度、出度、入度</a:t>
            </a:r>
            <a:endParaRPr kumimoji="0" lang="zh-CN" altLang="en-US" kern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9648" y="1772816"/>
            <a:ext cx="8002791" cy="1512168"/>
            <a:chOff x="707231" y="5013176"/>
            <a:chExt cx="8002791" cy="1643661"/>
          </a:xfrm>
        </p:grpSpPr>
        <p:sp>
          <p:nvSpPr>
            <p:cNvPr id="13" name="任意多边形 12"/>
            <p:cNvSpPr/>
            <p:nvPr/>
          </p:nvSpPr>
          <p:spPr>
            <a:xfrm>
              <a:off x="707231" y="5013176"/>
              <a:ext cx="8002791" cy="1643661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设图</a:t>
              </a:r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r>
                <a:rPr lang="zh-CN" altLang="en-US" dirty="0">
                  <a:solidFill>
                    <a:schemeClr val="bg1"/>
                  </a:solidFill>
                </a:rPr>
                <a:t>是无向图，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zh-CN" altLang="en-US" dirty="0">
                  <a:solidFill>
                    <a:schemeClr val="bg1"/>
                  </a:solidFill>
                </a:rPr>
                <a:t>是图</a:t>
              </a:r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r>
                <a:rPr lang="zh-CN" altLang="en-US" dirty="0">
                  <a:solidFill>
                    <a:schemeClr val="bg1"/>
                  </a:solidFill>
                </a:rPr>
                <a:t>中的顶点，与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zh-CN" altLang="en-US" dirty="0">
                  <a:solidFill>
                    <a:schemeClr val="bg1"/>
                  </a:solidFill>
                </a:rPr>
                <a:t>关联的边的条数称为顶点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zh-CN" altLang="en-US" dirty="0">
                  <a:solidFill>
                    <a:schemeClr val="bg1"/>
                  </a:solidFill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度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</a:t>
              </a:r>
              <a:r>
                <a:rPr lang="zh-CN" altLang="en-US" dirty="0">
                  <a:solidFill>
                    <a:schemeClr val="bg1"/>
                  </a:solidFill>
                </a:rPr>
                <a:t>记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作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TD(v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6211" y="5247985"/>
              <a:ext cx="1445100" cy="11082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/>
                <a:t>度</a:t>
              </a:r>
            </a:p>
            <a:p>
              <a:pPr algn="ctr"/>
              <a:r>
                <a:rPr lang="zh-CN" altLang="en-US" dirty="0" smtClean="0"/>
                <a:t>无向图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347" y="3501008"/>
            <a:ext cx="8002791" cy="1512168"/>
            <a:chOff x="707231" y="5013176"/>
            <a:chExt cx="8002791" cy="1643661"/>
          </a:xfrm>
        </p:grpSpPr>
        <p:sp>
          <p:nvSpPr>
            <p:cNvPr id="34" name="任意多边形 33"/>
            <p:cNvSpPr/>
            <p:nvPr/>
          </p:nvSpPr>
          <p:spPr>
            <a:xfrm>
              <a:off x="707231" y="5013176"/>
              <a:ext cx="8002791" cy="1643661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r>
                <a:rPr lang="zh-CN" altLang="en-US" dirty="0"/>
                <a:t>设图</a:t>
              </a:r>
              <a:r>
                <a:rPr lang="en-US" altLang="zh-CN" dirty="0"/>
                <a:t>G</a:t>
              </a:r>
              <a:r>
                <a:rPr lang="zh-CN" altLang="en-US" dirty="0"/>
                <a:t>是有向图，</a:t>
              </a:r>
              <a:r>
                <a:rPr lang="en-US" altLang="zh-CN" dirty="0"/>
                <a:t>v</a:t>
              </a:r>
              <a:r>
                <a:rPr lang="zh-CN" altLang="en-US" dirty="0"/>
                <a:t>是</a:t>
              </a:r>
              <a:r>
                <a:rPr lang="en-US" altLang="zh-CN" dirty="0"/>
                <a:t>G</a:t>
              </a:r>
              <a:r>
                <a:rPr lang="zh-CN" altLang="en-US" dirty="0"/>
                <a:t>的顶点，以</a:t>
              </a:r>
              <a:r>
                <a:rPr lang="en-US" altLang="zh-CN" dirty="0"/>
                <a:t>v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FF0000"/>
                  </a:solidFill>
                </a:rPr>
                <a:t>始点</a:t>
              </a:r>
              <a:r>
                <a:rPr lang="zh-CN" altLang="en-US" dirty="0"/>
                <a:t>的有向边的条数称为</a:t>
              </a:r>
              <a:r>
                <a:rPr lang="en-US" altLang="zh-CN" dirty="0"/>
                <a:t>v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FF0000"/>
                  </a:solidFill>
                </a:rPr>
                <a:t>出度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称为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OD(v</a:t>
              </a:r>
              <a:r>
                <a:rPr lang="en-US" altLang="zh-CN" dirty="0">
                  <a:solidFill>
                    <a:srgbClr val="FF0000"/>
                  </a:solidFill>
                </a:rPr>
                <a:t>),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56211" y="5247985"/>
              <a:ext cx="1445100" cy="11082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 smtClean="0"/>
                <a:t>出度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有向图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5347" y="5229200"/>
            <a:ext cx="8002791" cy="1512168"/>
            <a:chOff x="707231" y="5013176"/>
            <a:chExt cx="8002791" cy="1643661"/>
          </a:xfrm>
        </p:grpSpPr>
        <p:sp>
          <p:nvSpPr>
            <p:cNvPr id="37" name="任意多边形 36"/>
            <p:cNvSpPr/>
            <p:nvPr/>
          </p:nvSpPr>
          <p:spPr>
            <a:xfrm>
              <a:off x="707231" y="5013176"/>
              <a:ext cx="8002791" cy="1643661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r>
                <a:rPr lang="zh-CN" altLang="en-US" dirty="0"/>
                <a:t>设图</a:t>
              </a:r>
              <a:r>
                <a:rPr lang="en-US" altLang="zh-CN" dirty="0"/>
                <a:t>G</a:t>
              </a:r>
              <a:r>
                <a:rPr lang="zh-CN" altLang="en-US" dirty="0"/>
                <a:t>是有向图，</a:t>
              </a:r>
              <a:r>
                <a:rPr lang="en-US" altLang="zh-CN" dirty="0"/>
                <a:t>v</a:t>
              </a:r>
              <a:r>
                <a:rPr lang="zh-CN" altLang="en-US" dirty="0"/>
                <a:t>是</a:t>
              </a:r>
              <a:r>
                <a:rPr lang="en-US" altLang="zh-CN" dirty="0"/>
                <a:t>G</a:t>
              </a:r>
              <a:r>
                <a:rPr lang="zh-CN" altLang="en-US" dirty="0"/>
                <a:t>的顶点，以</a:t>
              </a:r>
              <a:r>
                <a:rPr lang="en-US" altLang="zh-CN" dirty="0"/>
                <a:t>v</a:t>
              </a:r>
              <a:r>
                <a:rPr lang="zh-CN" altLang="en-US" dirty="0" smtClean="0"/>
                <a:t>为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终点</a:t>
              </a:r>
              <a:r>
                <a:rPr lang="zh-CN" altLang="en-US" dirty="0"/>
                <a:t>的有向边的条数称为</a:t>
              </a:r>
              <a:r>
                <a:rPr lang="en-US" altLang="zh-CN" dirty="0"/>
                <a:t>v</a:t>
              </a:r>
              <a:r>
                <a:rPr lang="zh-CN" altLang="en-US" dirty="0" smtClean="0"/>
                <a:t>的入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度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称为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ID(v</a:t>
              </a:r>
              <a:r>
                <a:rPr lang="en-US" altLang="zh-CN" dirty="0">
                  <a:solidFill>
                    <a:srgbClr val="FF0000"/>
                  </a:solidFill>
                </a:rPr>
                <a:t>),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56211" y="5247985"/>
              <a:ext cx="1445100" cy="11082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 smtClean="0"/>
                <a:t>入度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有向图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5505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15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32628"/>
              </p:ext>
            </p:extLst>
          </p:nvPr>
        </p:nvGraphicFramePr>
        <p:xfrm>
          <a:off x="827584" y="1562006"/>
          <a:ext cx="3528392" cy="271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5" name="Visio" r:id="rId3" imgW="1371496" imgH="1005840" progId="Visio.Drawing.11">
                  <p:embed/>
                </p:oleObj>
              </mc:Choice>
              <mc:Fallback>
                <p:oleObj name="Visio" r:id="rId3" imgW="1371496" imgH="10058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62006"/>
                        <a:ext cx="3528392" cy="271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7.1.2 </a:t>
            </a:r>
            <a:r>
              <a:rPr kumimoji="0" lang="zh-CN" altLang="en-US" kern="0" dirty="0" smtClean="0"/>
              <a:t>图的基本术语</a:t>
            </a:r>
            <a:endParaRPr kumimoji="0" lang="zh-CN" altLang="en-US" kern="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6856" y="1124744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 smtClean="0"/>
              <a:t>4</a:t>
            </a:r>
            <a:r>
              <a:rPr kumimoji="0" lang="zh-CN" altLang="en-US" kern="0" dirty="0" smtClean="0"/>
              <a:t>、度、出度、入度</a:t>
            </a:r>
            <a:endParaRPr kumimoji="0" lang="zh-CN" altLang="en-US" kern="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58290"/>
              </p:ext>
            </p:extLst>
          </p:nvPr>
        </p:nvGraphicFramePr>
        <p:xfrm>
          <a:off x="1259632" y="4077072"/>
          <a:ext cx="3052728" cy="244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6" name="Visio" r:id="rId5" imgW="1256650" imgH="884890" progId="Visio.Drawing.11">
                  <p:embed/>
                </p:oleObj>
              </mc:Choice>
              <mc:Fallback>
                <p:oleObj name="Visio" r:id="rId5" imgW="1256650" imgH="884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9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77072"/>
                        <a:ext cx="3052728" cy="2445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38724" y="4077072"/>
            <a:ext cx="41052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OD(a</a:t>
            </a:r>
            <a:r>
              <a:rPr lang="en-US" altLang="zh-CN" sz="3200" dirty="0"/>
              <a:t>)=2    </a:t>
            </a:r>
            <a:r>
              <a:rPr lang="en-US" altLang="zh-CN" sz="3200" dirty="0" smtClean="0"/>
              <a:t>ID(a</a:t>
            </a:r>
            <a:r>
              <a:rPr lang="en-US" altLang="zh-CN" sz="3200" dirty="0"/>
              <a:t>)=1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OD(b</a:t>
            </a:r>
            <a:r>
              <a:rPr lang="en-US" altLang="zh-CN" sz="3200" dirty="0"/>
              <a:t>)=0    </a:t>
            </a:r>
            <a:r>
              <a:rPr lang="en-US" altLang="zh-CN" sz="3200" dirty="0" smtClean="0"/>
              <a:t>ID(b</a:t>
            </a:r>
            <a:r>
              <a:rPr lang="en-US" altLang="zh-CN" sz="3200" dirty="0"/>
              <a:t>)=2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OD(c</a:t>
            </a:r>
            <a:r>
              <a:rPr lang="en-US" altLang="zh-CN" sz="3200" dirty="0"/>
              <a:t>)=1    </a:t>
            </a:r>
            <a:r>
              <a:rPr lang="en-US" altLang="zh-CN" sz="3200" dirty="0" smtClean="0"/>
              <a:t>ID(c</a:t>
            </a:r>
            <a:r>
              <a:rPr lang="en-US" altLang="zh-CN" sz="3200" dirty="0"/>
              <a:t>)=2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OD(d)=1    ID(d)=1</a:t>
            </a:r>
            <a:endParaRPr lang="en-US" altLang="zh-CN" sz="3200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OD(e</a:t>
            </a:r>
            <a:r>
              <a:rPr lang="en-US" altLang="zh-CN" sz="3200" dirty="0"/>
              <a:t>)=2    </a:t>
            </a:r>
            <a:r>
              <a:rPr lang="en-US" altLang="zh-CN" sz="3200" dirty="0" smtClean="0"/>
              <a:t>ID(e</a:t>
            </a:r>
            <a:r>
              <a:rPr lang="en-US" altLang="zh-CN" sz="3200" dirty="0"/>
              <a:t>)=0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68144" y="1340768"/>
            <a:ext cx="221445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TD(a</a:t>
            </a:r>
            <a:r>
              <a:rPr lang="en-US" altLang="zh-CN" sz="3200" dirty="0"/>
              <a:t>)=2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TD(b</a:t>
            </a:r>
            <a:r>
              <a:rPr lang="en-US" altLang="zh-CN" sz="3200" dirty="0"/>
              <a:t>)=0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TD(c)=2    </a:t>
            </a:r>
            <a:endParaRPr lang="en-US" altLang="zh-CN" sz="3200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TD(d)=1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/>
              <a:t>TD(e)=3    </a:t>
            </a:r>
            <a:endParaRPr lang="en-US" altLang="zh-CN" sz="3200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5496" y="3933056"/>
            <a:ext cx="91085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824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/>
              <a:t>7.1.2 </a:t>
            </a:r>
            <a:r>
              <a:rPr kumimoji="0" lang="zh-CN" altLang="en-US" kern="0" smtClean="0"/>
              <a:t>图的基本术语</a:t>
            </a:r>
            <a:endParaRPr kumimoji="0"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555776" y="1560368"/>
            <a:ext cx="6030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在图（无向图或有向图）中，若顶点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的两个端点，则称顶点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是邻接的，并称边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关联于顶点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1124744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 smtClean="0"/>
              <a:t>5</a:t>
            </a:r>
            <a:r>
              <a:rPr kumimoji="0" lang="zh-CN" altLang="en-US" kern="0" dirty="0" smtClean="0"/>
              <a:t>、权与网</a:t>
            </a:r>
            <a:endParaRPr kumimoji="0" lang="zh-CN" altLang="en-US" kern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9648" y="1772815"/>
            <a:ext cx="8002791" cy="1656185"/>
            <a:chOff x="707231" y="5013176"/>
            <a:chExt cx="8002791" cy="1274508"/>
          </a:xfrm>
        </p:grpSpPr>
        <p:sp>
          <p:nvSpPr>
            <p:cNvPr id="13" name="任意多边形 12"/>
            <p:cNvSpPr/>
            <p:nvPr/>
          </p:nvSpPr>
          <p:spPr>
            <a:xfrm>
              <a:off x="707231" y="5013176"/>
              <a:ext cx="8002791" cy="1274508"/>
            </a:xfrm>
            <a:custGeom>
              <a:avLst/>
              <a:gdLst>
                <a:gd name="connsiteX0" fmla="*/ 0 w 7440488"/>
                <a:gd name="connsiteY0" fmla="*/ 155267 h 1552672"/>
                <a:gd name="connsiteX1" fmla="*/ 155267 w 7440488"/>
                <a:gd name="connsiteY1" fmla="*/ 0 h 1552672"/>
                <a:gd name="connsiteX2" fmla="*/ 7285221 w 7440488"/>
                <a:gd name="connsiteY2" fmla="*/ 0 h 1552672"/>
                <a:gd name="connsiteX3" fmla="*/ 7440488 w 7440488"/>
                <a:gd name="connsiteY3" fmla="*/ 155267 h 1552672"/>
                <a:gd name="connsiteX4" fmla="*/ 7440488 w 7440488"/>
                <a:gd name="connsiteY4" fmla="*/ 1397405 h 1552672"/>
                <a:gd name="connsiteX5" fmla="*/ 7285221 w 7440488"/>
                <a:gd name="connsiteY5" fmla="*/ 1552672 h 1552672"/>
                <a:gd name="connsiteX6" fmla="*/ 155267 w 7440488"/>
                <a:gd name="connsiteY6" fmla="*/ 1552672 h 1552672"/>
                <a:gd name="connsiteX7" fmla="*/ 0 w 7440488"/>
                <a:gd name="connsiteY7" fmla="*/ 1397405 h 1552672"/>
                <a:gd name="connsiteX8" fmla="*/ 0 w 7440488"/>
                <a:gd name="connsiteY8" fmla="*/ 155267 h 15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0488" h="1552672">
                  <a:moveTo>
                    <a:pt x="0" y="155267"/>
                  </a:moveTo>
                  <a:cubicBezTo>
                    <a:pt x="0" y="69515"/>
                    <a:pt x="69515" y="0"/>
                    <a:pt x="155267" y="0"/>
                  </a:cubicBezTo>
                  <a:lnTo>
                    <a:pt x="7285221" y="0"/>
                  </a:lnTo>
                  <a:cubicBezTo>
                    <a:pt x="7370973" y="0"/>
                    <a:pt x="7440488" y="69515"/>
                    <a:pt x="7440488" y="155267"/>
                  </a:cubicBezTo>
                  <a:lnTo>
                    <a:pt x="7440488" y="1397405"/>
                  </a:lnTo>
                  <a:cubicBezTo>
                    <a:pt x="7440488" y="1483157"/>
                    <a:pt x="7370973" y="1552672"/>
                    <a:pt x="7285221" y="1552672"/>
                  </a:cubicBezTo>
                  <a:lnTo>
                    <a:pt x="155267" y="1552672"/>
                  </a:lnTo>
                  <a:cubicBezTo>
                    <a:pt x="69515" y="1552672"/>
                    <a:pt x="0" y="1483157"/>
                    <a:pt x="0" y="1397405"/>
                  </a:cubicBezTo>
                  <a:lnTo>
                    <a:pt x="0" y="155267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50044" tIns="106680" rIns="106681" bIns="106680" numCol="1" spcCol="1270" anchor="t" anchorCtr="0">
              <a:no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图的边带有一个有意义的数，称为边的权值。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带权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图称为赋权图或网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6211" y="5247986"/>
              <a:ext cx="1445100" cy="70442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zh-CN" altLang="en-US" dirty="0" smtClean="0"/>
                <a:t>权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网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05926"/>
              </p:ext>
            </p:extLst>
          </p:nvPr>
        </p:nvGraphicFramePr>
        <p:xfrm>
          <a:off x="1187624" y="3573016"/>
          <a:ext cx="70104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1" name="VISIO" r:id="rId3" imgW="2446020" imgH="1051560" progId="Visio.Drawing.11">
                  <p:embed/>
                </p:oleObj>
              </mc:Choice>
              <mc:Fallback>
                <p:oleObj name="VISIO" r:id="rId3" imgW="2446020" imgH="10515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3016"/>
                        <a:ext cx="7010400" cy="3028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403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7.1.2 </a:t>
            </a:r>
            <a:r>
              <a:rPr kumimoji="0" lang="zh-CN" altLang="en-US" kern="0" dirty="0" smtClean="0"/>
              <a:t>图的基本术语</a:t>
            </a:r>
            <a:endParaRPr kumimoji="0" lang="zh-CN" altLang="en-US" kern="0" dirty="0"/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/>
              <a:t>6</a:t>
            </a:r>
            <a:r>
              <a:rPr kumimoji="0" lang="zh-CN" altLang="en-US" kern="0" dirty="0" smtClean="0"/>
              <a:t>、路径与回路</a:t>
            </a:r>
            <a:endParaRPr kumimoji="0" lang="zh-CN" altLang="en-US" kern="0" dirty="0"/>
          </a:p>
        </p:txBody>
      </p:sp>
      <p:sp>
        <p:nvSpPr>
          <p:cNvPr id="13" name="任意多边形 12"/>
          <p:cNvSpPr/>
          <p:nvPr/>
        </p:nvSpPr>
        <p:spPr>
          <a:xfrm>
            <a:off x="508691" y="1583332"/>
            <a:ext cx="8002791" cy="1872210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t" anchorCtr="0">
            <a:noAutofit/>
          </a:bodyPr>
          <a:lstStyle/>
          <a:p>
            <a:r>
              <a:rPr lang="zh-CN" altLang="en-US" dirty="0" smtClean="0"/>
              <a:t>在任意图</a:t>
            </a:r>
            <a:r>
              <a:rPr lang="en-US" altLang="zh-CN" dirty="0" smtClean="0"/>
              <a:t>G=(V,E)</a:t>
            </a:r>
            <a:r>
              <a:rPr lang="zh-CN" altLang="en-US" dirty="0" smtClean="0"/>
              <a:t>中，从顶点</a:t>
            </a:r>
            <a:r>
              <a:rPr lang="en-US" altLang="zh-CN" dirty="0" smtClean="0"/>
              <a:t>v</a:t>
            </a:r>
            <a:r>
              <a:rPr lang="en-US" altLang="zh-CN" baseline="-25000" dirty="0"/>
              <a:t>0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v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的路径是一个顶点序列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,v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,v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,v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……,</a:t>
            </a:r>
            <a:r>
              <a:rPr lang="en-US" altLang="zh-CN" dirty="0"/>
              <a:t>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zh-CN" altLang="en-US" dirty="0" smtClean="0"/>
              <a:t>，其中若图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是无向图则</a:t>
            </a:r>
            <a:r>
              <a:rPr lang="en-US" altLang="zh-CN" dirty="0" smtClean="0"/>
              <a:t>(v</a:t>
            </a:r>
            <a:r>
              <a:rPr lang="en-US" altLang="zh-CN" baseline="-25000" dirty="0"/>
              <a:t>i</a:t>
            </a:r>
            <a:r>
              <a:rPr lang="en-US" altLang="zh-CN" dirty="0"/>
              <a:t>,</a:t>
            </a:r>
            <a:r>
              <a:rPr lang="en-US" altLang="zh-CN" dirty="0" smtClean="0"/>
              <a:t>v</a:t>
            </a:r>
            <a:r>
              <a:rPr lang="en-US" altLang="zh-CN" baseline="-25000" dirty="0"/>
              <a:t>i+1</a:t>
            </a:r>
            <a:r>
              <a:rPr lang="en-US" altLang="zh-CN" dirty="0" smtClean="0"/>
              <a:t>)</a:t>
            </a:r>
            <a:r>
              <a:rPr lang="en-US" altLang="zh-CN" b="0" dirty="0" smtClean="0"/>
              <a:t> ∈E 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是有向图则</a:t>
            </a:r>
            <a:r>
              <a:rPr lang="en-US" altLang="zh-CN" dirty="0" smtClean="0"/>
              <a:t>&lt;v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,v</a:t>
            </a:r>
            <a:r>
              <a:rPr lang="en-US" altLang="zh-CN" baseline="-25000" dirty="0"/>
              <a:t>i+1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</a:t>
            </a:r>
            <a:r>
              <a:rPr lang="en-US" altLang="zh-CN" b="0" dirty="0"/>
              <a:t>∈E </a:t>
            </a:r>
            <a:r>
              <a:rPr lang="en-US" altLang="zh-CN" b="0" dirty="0" smtClean="0"/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8627" y="2053934"/>
            <a:ext cx="1445100" cy="979761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dirty="0"/>
              <a:t>路径</a:t>
            </a:r>
            <a:endParaRPr lang="en-US" altLang="zh-CN" dirty="0" smtClean="0"/>
          </a:p>
        </p:txBody>
      </p:sp>
      <p:sp>
        <p:nvSpPr>
          <p:cNvPr id="15" name="任意多边形 14"/>
          <p:cNvSpPr/>
          <p:nvPr/>
        </p:nvSpPr>
        <p:spPr>
          <a:xfrm>
            <a:off x="508691" y="3603921"/>
            <a:ext cx="8002791" cy="1481263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   非</a:t>
            </a:r>
            <a:r>
              <a:rPr lang="zh-CN" altLang="en-US" dirty="0">
                <a:solidFill>
                  <a:schemeClr val="bg1"/>
                </a:solidFill>
              </a:rPr>
              <a:t>带权图</a:t>
            </a:r>
            <a:r>
              <a:rPr lang="en-US" altLang="zh-CN" dirty="0">
                <a:solidFill>
                  <a:schemeClr val="bg1"/>
                </a:solidFill>
                <a:latin typeface="宋体"/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路径上边的个数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   带</a:t>
            </a:r>
            <a:r>
              <a:rPr lang="zh-CN" altLang="en-US" dirty="0">
                <a:solidFill>
                  <a:schemeClr val="bg1"/>
                </a:solidFill>
              </a:rPr>
              <a:t>权图</a:t>
            </a:r>
            <a:r>
              <a:rPr lang="en-US" altLang="zh-CN" dirty="0">
                <a:solidFill>
                  <a:schemeClr val="bg1"/>
                </a:solidFill>
                <a:latin typeface="宋体"/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路径上各边的权值和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5566" y="3969539"/>
            <a:ext cx="1867244" cy="750026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dirty="0" smtClean="0"/>
              <a:t>路径长度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60932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68388" y="1948831"/>
            <a:ext cx="3962400" cy="13731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4</a:t>
            </a:r>
            <a:r>
              <a:rPr kumimoji="0" lang="zh-CN" altLang="en-US">
                <a:solidFill>
                  <a:schemeClr val="bg2"/>
                </a:solidFill>
              </a:rPr>
              <a:t>：长度为</a:t>
            </a:r>
            <a:r>
              <a:rPr kumimoji="0" lang="en-US" altLang="zh-CN">
                <a:solidFill>
                  <a:schemeClr val="bg2"/>
                </a:solidFill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2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3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4 </a:t>
            </a:r>
            <a:r>
              <a:rPr kumimoji="0" lang="zh-CN" altLang="en-US">
                <a:solidFill>
                  <a:schemeClr val="bg2"/>
                </a:solidFill>
              </a:rPr>
              <a:t>：长度为</a:t>
            </a:r>
            <a:r>
              <a:rPr kumimoji="0" lang="en-US" altLang="zh-CN">
                <a:solidFill>
                  <a:schemeClr val="bg2"/>
                </a:solidFill>
              </a:rPr>
              <a:t>3</a:t>
            </a:r>
            <a:endParaRPr kumimoji="0" lang="en-US" altLang="zh-CN" baseline="-25000">
              <a:solidFill>
                <a:schemeClr val="bg2"/>
              </a:solidFill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2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5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3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4 </a:t>
            </a:r>
            <a:r>
              <a:rPr kumimoji="0" lang="zh-CN" altLang="en-US">
                <a:solidFill>
                  <a:schemeClr val="bg2"/>
                </a:solidFill>
              </a:rPr>
              <a:t>：长度为</a:t>
            </a:r>
            <a:r>
              <a:rPr kumimoji="0" lang="en-US" altLang="zh-CN">
                <a:solidFill>
                  <a:schemeClr val="bg2"/>
                </a:solidFill>
              </a:rPr>
              <a:t>4</a:t>
            </a:r>
            <a:endParaRPr kumimoji="0" lang="zh-CN" altLang="en-US">
              <a:solidFill>
                <a:schemeClr val="bg2"/>
              </a:solidFill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7776" y="1601168"/>
            <a:ext cx="2555875" cy="2311400"/>
            <a:chOff x="429" y="2296"/>
            <a:chExt cx="1610" cy="1456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76" y="2296"/>
              <a:ext cx="1563" cy="377"/>
              <a:chOff x="220" y="1022"/>
              <a:chExt cx="1563" cy="377"/>
            </a:xfrm>
          </p:grpSpPr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220" y="1055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62" y="102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2"/>
                    </a:solidFill>
                  </a:rPr>
                  <a:t>1</a:t>
                </a:r>
                <a:endParaRPr kumimoji="0"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516" y="1184"/>
                <a:ext cx="9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449" y="1053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491" y="102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9" y="2537"/>
              <a:ext cx="1610" cy="1215"/>
              <a:chOff x="173" y="1263"/>
              <a:chExt cx="1610" cy="1215"/>
            </a:xfrm>
          </p:grpSpPr>
          <p:sp>
            <p:nvSpPr>
              <p:cNvPr id="7" name="Freeform 16"/>
              <p:cNvSpPr>
                <a:spLocks/>
              </p:cNvSpPr>
              <p:nvPr/>
            </p:nvSpPr>
            <p:spPr bwMode="auto">
              <a:xfrm>
                <a:off x="439" y="1846"/>
                <a:ext cx="360" cy="355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solidFill>
                <a:srgbClr val="FFFF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1611" y="1353"/>
                <a:ext cx="0" cy="7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68" y="1263"/>
                <a:ext cx="416" cy="419"/>
              </a:xfrm>
              <a:custGeom>
                <a:avLst/>
                <a:gdLst>
                  <a:gd name="T0" fmla="*/ 375 w 375"/>
                  <a:gd name="T1" fmla="*/ 0 h 375"/>
                  <a:gd name="T2" fmla="*/ 0 w 375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solidFill>
                <a:srgbClr val="FFFF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1094" y="1856"/>
                <a:ext cx="405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>
                <a:off x="310" y="1357"/>
                <a:ext cx="0" cy="7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auto">
              <a:xfrm>
                <a:off x="800" y="1633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842" y="1649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V3</a:t>
                </a:r>
              </a:p>
            </p:txBody>
          </p:sp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173" y="2101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215" y="2103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V4</a:t>
                </a:r>
              </a:p>
            </p:txBody>
          </p:sp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1449" y="2099"/>
                <a:ext cx="317" cy="31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2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7" name="Text Box 26"/>
              <p:cNvSpPr txBox="1">
                <a:spLocks noChangeArrowheads="1"/>
              </p:cNvSpPr>
              <p:nvPr/>
            </p:nvSpPr>
            <p:spPr bwMode="auto">
              <a:xfrm>
                <a:off x="1491" y="2103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2"/>
                    </a:solidFill>
                  </a:rPr>
                  <a:t>V5</a:t>
                </a:r>
              </a:p>
            </p:txBody>
          </p:sp>
        </p:grpSp>
      </p:grpSp>
      <p:sp>
        <p:nvSpPr>
          <p:cNvPr id="23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7.1.2 </a:t>
            </a:r>
            <a:r>
              <a:rPr kumimoji="0" lang="zh-CN" altLang="en-US" kern="0" dirty="0" smtClean="0"/>
              <a:t>图的基本术语</a:t>
            </a:r>
            <a:endParaRPr kumimoji="0" lang="zh-CN" altLang="en-US" kern="0" dirty="0"/>
          </a:p>
        </p:txBody>
      </p:sp>
      <p:sp>
        <p:nvSpPr>
          <p:cNvPr id="24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/>
              <a:t>6</a:t>
            </a:r>
            <a:r>
              <a:rPr kumimoji="0" lang="zh-CN" altLang="en-US" kern="0" dirty="0" smtClean="0"/>
              <a:t>、路径与回路</a:t>
            </a:r>
            <a:endParaRPr kumimoji="0" lang="zh-CN" altLang="en-US" kern="0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33740" y="4786314"/>
            <a:ext cx="4508500" cy="13731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dirty="0">
                <a:solidFill>
                  <a:schemeClr val="bg2"/>
                </a:solidFill>
              </a:rPr>
              <a:t>V1 V4</a:t>
            </a:r>
            <a:r>
              <a:rPr kumimoji="0" lang="zh-CN" altLang="en-US" dirty="0">
                <a:solidFill>
                  <a:schemeClr val="bg2"/>
                </a:solidFill>
              </a:rPr>
              <a:t>：长度为</a:t>
            </a:r>
            <a:r>
              <a:rPr kumimoji="0" lang="en-US" altLang="zh-CN" dirty="0">
                <a:solidFill>
                  <a:schemeClr val="bg2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dirty="0">
                <a:solidFill>
                  <a:schemeClr val="bg2"/>
                </a:solidFill>
              </a:rPr>
              <a:t>V1 V2 V3 V4 </a:t>
            </a:r>
            <a:r>
              <a:rPr kumimoji="0" lang="zh-CN" altLang="en-US" dirty="0">
                <a:solidFill>
                  <a:schemeClr val="bg2"/>
                </a:solidFill>
              </a:rPr>
              <a:t>：长度为</a:t>
            </a:r>
            <a:r>
              <a:rPr kumimoji="0" lang="en-US" altLang="zh-CN" dirty="0">
                <a:solidFill>
                  <a:schemeClr val="bg2"/>
                </a:solidFill>
              </a:rPr>
              <a:t>7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dirty="0">
                <a:solidFill>
                  <a:schemeClr val="bg2"/>
                </a:solidFill>
              </a:rPr>
              <a:t>V1 V2 V5V3 V4 </a:t>
            </a:r>
            <a:r>
              <a:rPr kumimoji="0" lang="zh-CN" altLang="en-US" dirty="0">
                <a:solidFill>
                  <a:schemeClr val="bg2"/>
                </a:solidFill>
              </a:rPr>
              <a:t>：长度为</a:t>
            </a:r>
            <a:r>
              <a:rPr kumimoji="0" lang="en-US" altLang="zh-CN" dirty="0">
                <a:solidFill>
                  <a:schemeClr val="bg2"/>
                </a:solidFill>
              </a:rPr>
              <a:t>15</a:t>
            </a: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441203" y="3954462"/>
            <a:ext cx="2863850" cy="2638425"/>
            <a:chOff x="327" y="2090"/>
            <a:chExt cx="1804" cy="1662"/>
          </a:xfrm>
        </p:grpSpPr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429" y="2296"/>
              <a:ext cx="1610" cy="1456"/>
              <a:chOff x="429" y="2296"/>
              <a:chExt cx="1610" cy="1456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476" y="2296"/>
                <a:ext cx="1563" cy="377"/>
                <a:chOff x="220" y="1022"/>
                <a:chExt cx="1563" cy="377"/>
              </a:xfrm>
            </p:grpSpPr>
            <p:sp>
              <p:nvSpPr>
                <p:cNvPr id="47" name="Oval 11"/>
                <p:cNvSpPr>
                  <a:spLocks noChangeArrowheads="1"/>
                </p:cNvSpPr>
                <p:nvPr/>
              </p:nvSpPr>
              <p:spPr bwMode="auto">
                <a:xfrm>
                  <a:off x="220" y="1055"/>
                  <a:ext cx="317" cy="317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ctr"/>
                  <a:endParaRPr kumimoji="0" lang="zh-CN" altLang="en-US" sz="1800" b="0">
                    <a:solidFill>
                      <a:schemeClr val="bg2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2" y="1024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kumimoji="0" lang="en-US" altLang="zh-CN" i="1">
                      <a:solidFill>
                        <a:schemeClr val="bg2"/>
                      </a:solidFill>
                    </a:rPr>
                    <a:t>V</a:t>
                  </a:r>
                  <a:r>
                    <a:rPr kumimoji="0" lang="en-US" altLang="zh-CN" baseline="-25000">
                      <a:solidFill>
                        <a:schemeClr val="bg2"/>
                      </a:solidFill>
                    </a:rPr>
                    <a:t>1</a:t>
                  </a:r>
                  <a:endParaRPr kumimoji="0" lang="en-US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Line 13"/>
                <p:cNvSpPr>
                  <a:spLocks noChangeShapeType="1"/>
                </p:cNvSpPr>
                <p:nvPr/>
              </p:nvSpPr>
              <p:spPr bwMode="auto">
                <a:xfrm>
                  <a:off x="516" y="1184"/>
                  <a:ext cx="9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50" name="Oval 14"/>
                <p:cNvSpPr>
                  <a:spLocks noChangeArrowheads="1"/>
                </p:cNvSpPr>
                <p:nvPr/>
              </p:nvSpPr>
              <p:spPr bwMode="auto">
                <a:xfrm>
                  <a:off x="1449" y="1053"/>
                  <a:ext cx="317" cy="317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ctr"/>
                  <a:endParaRPr kumimoji="0" lang="zh-CN" altLang="en-US" sz="1800" b="0">
                    <a:solidFill>
                      <a:schemeClr val="bg2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91" y="1022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kumimoji="0" lang="en-US" altLang="zh-CN" i="1">
                      <a:solidFill>
                        <a:schemeClr val="bg2"/>
                      </a:solidFill>
                    </a:rPr>
                    <a:t>V2</a:t>
                  </a:r>
                </a:p>
              </p:txBody>
            </p:sp>
          </p:grpSp>
          <p:grpSp>
            <p:nvGrpSpPr>
              <p:cNvPr id="35" name="Group 16"/>
              <p:cNvGrpSpPr>
                <a:grpSpLocks/>
              </p:cNvGrpSpPr>
              <p:nvPr/>
            </p:nvGrpSpPr>
            <p:grpSpPr bwMode="auto">
              <a:xfrm>
                <a:off x="429" y="2537"/>
                <a:ext cx="1610" cy="1215"/>
                <a:chOff x="173" y="1263"/>
                <a:chExt cx="1610" cy="1215"/>
              </a:xfrm>
            </p:grpSpPr>
            <p:sp>
              <p:nvSpPr>
                <p:cNvPr id="36" name="Freeform 17"/>
                <p:cNvSpPr>
                  <a:spLocks/>
                </p:cNvSpPr>
                <p:nvPr/>
              </p:nvSpPr>
              <p:spPr bwMode="auto">
                <a:xfrm>
                  <a:off x="439" y="1846"/>
                  <a:ext cx="360" cy="355"/>
                </a:xfrm>
                <a:custGeom>
                  <a:avLst/>
                  <a:gdLst>
                    <a:gd name="T0" fmla="*/ 300 w 300"/>
                    <a:gd name="T1" fmla="*/ 0 h 300"/>
                    <a:gd name="T2" fmla="*/ 0 w 300"/>
                    <a:gd name="T3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0" h="30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solidFill>
                  <a:srgbClr val="FFFF00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37" name="Line 18"/>
                <p:cNvSpPr>
                  <a:spLocks noChangeShapeType="1"/>
                </p:cNvSpPr>
                <p:nvPr/>
              </p:nvSpPr>
              <p:spPr bwMode="auto">
                <a:xfrm>
                  <a:off x="1611" y="1353"/>
                  <a:ext cx="0" cy="7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9"/>
                <p:cNvSpPr>
                  <a:spLocks/>
                </p:cNvSpPr>
                <p:nvPr/>
              </p:nvSpPr>
              <p:spPr bwMode="auto">
                <a:xfrm>
                  <a:off x="1068" y="1263"/>
                  <a:ext cx="416" cy="419"/>
                </a:xfrm>
                <a:custGeom>
                  <a:avLst/>
                  <a:gdLst>
                    <a:gd name="T0" fmla="*/ 375 w 375"/>
                    <a:gd name="T1" fmla="*/ 0 h 375"/>
                    <a:gd name="T2" fmla="*/ 0 w 375"/>
                    <a:gd name="T3" fmla="*/ 375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75" h="375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solidFill>
                  <a:srgbClr val="FFFF00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39" name="Line 20"/>
                <p:cNvSpPr>
                  <a:spLocks noChangeShapeType="1"/>
                </p:cNvSpPr>
                <p:nvPr/>
              </p:nvSpPr>
              <p:spPr bwMode="auto">
                <a:xfrm>
                  <a:off x="1094" y="1856"/>
                  <a:ext cx="405" cy="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40" name="Line 21"/>
                <p:cNvSpPr>
                  <a:spLocks noChangeShapeType="1"/>
                </p:cNvSpPr>
                <p:nvPr/>
              </p:nvSpPr>
              <p:spPr bwMode="auto">
                <a:xfrm>
                  <a:off x="310" y="1357"/>
                  <a:ext cx="0" cy="7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41" name="Oval 22"/>
                <p:cNvSpPr>
                  <a:spLocks noChangeArrowheads="1"/>
                </p:cNvSpPr>
                <p:nvPr/>
              </p:nvSpPr>
              <p:spPr bwMode="auto">
                <a:xfrm>
                  <a:off x="800" y="1633"/>
                  <a:ext cx="317" cy="317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ctr"/>
                  <a:endParaRPr kumimoji="0" lang="zh-CN" altLang="en-US" sz="1800" b="0">
                    <a:solidFill>
                      <a:schemeClr val="bg2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42" y="1649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kumimoji="0" lang="en-US" altLang="zh-CN" i="1">
                      <a:solidFill>
                        <a:schemeClr val="bg2"/>
                      </a:solidFill>
                    </a:rPr>
                    <a:t>V3</a:t>
                  </a:r>
                </a:p>
              </p:txBody>
            </p:sp>
            <p:sp>
              <p:nvSpPr>
                <p:cNvPr id="43" name="Oval 24"/>
                <p:cNvSpPr>
                  <a:spLocks noChangeArrowheads="1"/>
                </p:cNvSpPr>
                <p:nvPr/>
              </p:nvSpPr>
              <p:spPr bwMode="auto">
                <a:xfrm>
                  <a:off x="173" y="2101"/>
                  <a:ext cx="317" cy="317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ctr"/>
                  <a:endParaRPr kumimoji="0" lang="zh-CN" altLang="en-US" sz="1800" b="0">
                    <a:solidFill>
                      <a:schemeClr val="bg2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4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15" y="2103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kumimoji="0" lang="en-US" altLang="zh-CN" i="1">
                      <a:solidFill>
                        <a:schemeClr val="bg2"/>
                      </a:solidFill>
                    </a:rPr>
                    <a:t>V4</a:t>
                  </a:r>
                </a:p>
              </p:txBody>
            </p:sp>
            <p:sp>
              <p:nvSpPr>
                <p:cNvPr id="45" name="Oval 26"/>
                <p:cNvSpPr>
                  <a:spLocks noChangeArrowheads="1"/>
                </p:cNvSpPr>
                <p:nvPr/>
              </p:nvSpPr>
              <p:spPr bwMode="auto">
                <a:xfrm>
                  <a:off x="1449" y="2099"/>
                  <a:ext cx="317" cy="317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ctr"/>
                  <a:endParaRPr kumimoji="0" lang="zh-CN" altLang="en-US" sz="1800" b="0">
                    <a:solidFill>
                      <a:schemeClr val="bg2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4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91" y="2103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kumimoji="0" lang="en-US" altLang="zh-CN" i="1">
                      <a:solidFill>
                        <a:schemeClr val="bg2"/>
                      </a:solidFill>
                    </a:rPr>
                    <a:t>V5</a:t>
                  </a:r>
                </a:p>
              </p:txBody>
            </p:sp>
          </p:grpSp>
        </p:grp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085" y="209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2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43" y="275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5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69" y="295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6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258" y="247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3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83" y="294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2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27" y="278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ea typeface="华文行楷" pitchFamily="2" charset="-122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0410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7.1.2 </a:t>
            </a:r>
            <a:r>
              <a:rPr kumimoji="0" lang="zh-CN" altLang="en-US" kern="0" dirty="0" smtClean="0"/>
              <a:t>图的基本术语</a:t>
            </a:r>
            <a:endParaRPr kumimoji="0" lang="zh-CN" altLang="en-US" kern="0" dirty="0"/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CN" kern="0" dirty="0"/>
              <a:t>6</a:t>
            </a:r>
            <a:r>
              <a:rPr kumimoji="0" lang="zh-CN" altLang="en-US" kern="0" dirty="0" smtClean="0"/>
              <a:t>、路径与回路</a:t>
            </a:r>
            <a:endParaRPr kumimoji="0" lang="zh-CN" altLang="en-US" kern="0" dirty="0"/>
          </a:p>
        </p:txBody>
      </p:sp>
      <p:sp>
        <p:nvSpPr>
          <p:cNvPr id="18" name="任意多边形 17"/>
          <p:cNvSpPr/>
          <p:nvPr/>
        </p:nvSpPr>
        <p:spPr>
          <a:xfrm>
            <a:off x="701275" y="1726909"/>
            <a:ext cx="8002791" cy="630659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ctr" anchorCtr="0">
            <a:no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路径的起点和终点相同。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93022" y="1781504"/>
            <a:ext cx="1867244" cy="497066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dirty="0" smtClean="0"/>
              <a:t>回路、环</a:t>
            </a:r>
            <a:endParaRPr lang="en-US" altLang="zh-CN" dirty="0" smtClean="0"/>
          </a:p>
        </p:txBody>
      </p:sp>
      <p:sp>
        <p:nvSpPr>
          <p:cNvPr id="22" name="任意多边形 21"/>
          <p:cNvSpPr/>
          <p:nvPr/>
        </p:nvSpPr>
        <p:spPr>
          <a:xfrm>
            <a:off x="701275" y="2505947"/>
            <a:ext cx="8002791" cy="630659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ctr" anchorCtr="0">
            <a:no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路径的顶点不重复。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93022" y="2560542"/>
            <a:ext cx="1867244" cy="497066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dirty="0" smtClean="0"/>
              <a:t>简单路径</a:t>
            </a:r>
            <a:endParaRPr lang="en-US" altLang="zh-CN" dirty="0" smtClean="0"/>
          </a:p>
        </p:txBody>
      </p:sp>
      <p:sp>
        <p:nvSpPr>
          <p:cNvPr id="25" name="任意多边形 24"/>
          <p:cNvSpPr/>
          <p:nvPr/>
        </p:nvSpPr>
        <p:spPr>
          <a:xfrm>
            <a:off x="701275" y="3284984"/>
            <a:ext cx="8002791" cy="630659"/>
          </a:xfrm>
          <a:custGeom>
            <a:avLst/>
            <a:gdLst>
              <a:gd name="connsiteX0" fmla="*/ 0 w 7440488"/>
              <a:gd name="connsiteY0" fmla="*/ 155267 h 1552672"/>
              <a:gd name="connsiteX1" fmla="*/ 155267 w 7440488"/>
              <a:gd name="connsiteY1" fmla="*/ 0 h 1552672"/>
              <a:gd name="connsiteX2" fmla="*/ 7285221 w 7440488"/>
              <a:gd name="connsiteY2" fmla="*/ 0 h 1552672"/>
              <a:gd name="connsiteX3" fmla="*/ 7440488 w 7440488"/>
              <a:gd name="connsiteY3" fmla="*/ 155267 h 1552672"/>
              <a:gd name="connsiteX4" fmla="*/ 7440488 w 7440488"/>
              <a:gd name="connsiteY4" fmla="*/ 1397405 h 1552672"/>
              <a:gd name="connsiteX5" fmla="*/ 7285221 w 7440488"/>
              <a:gd name="connsiteY5" fmla="*/ 1552672 h 1552672"/>
              <a:gd name="connsiteX6" fmla="*/ 155267 w 7440488"/>
              <a:gd name="connsiteY6" fmla="*/ 1552672 h 1552672"/>
              <a:gd name="connsiteX7" fmla="*/ 0 w 7440488"/>
              <a:gd name="connsiteY7" fmla="*/ 1397405 h 1552672"/>
              <a:gd name="connsiteX8" fmla="*/ 0 w 7440488"/>
              <a:gd name="connsiteY8" fmla="*/ 155267 h 155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488" h="1552672">
                <a:moveTo>
                  <a:pt x="0" y="155267"/>
                </a:moveTo>
                <a:cubicBezTo>
                  <a:pt x="0" y="69515"/>
                  <a:pt x="69515" y="0"/>
                  <a:pt x="155267" y="0"/>
                </a:cubicBezTo>
                <a:lnTo>
                  <a:pt x="7285221" y="0"/>
                </a:lnTo>
                <a:cubicBezTo>
                  <a:pt x="7370973" y="0"/>
                  <a:pt x="7440488" y="69515"/>
                  <a:pt x="7440488" y="155267"/>
                </a:cubicBezTo>
                <a:lnTo>
                  <a:pt x="7440488" y="1397405"/>
                </a:lnTo>
                <a:cubicBezTo>
                  <a:pt x="7440488" y="1483157"/>
                  <a:pt x="7370973" y="1552672"/>
                  <a:pt x="7285221" y="1552672"/>
                </a:cubicBezTo>
                <a:lnTo>
                  <a:pt x="155267" y="1552672"/>
                </a:lnTo>
                <a:cubicBezTo>
                  <a:pt x="69515" y="1552672"/>
                  <a:pt x="0" y="1483157"/>
                  <a:pt x="0" y="1397405"/>
                </a:cubicBezTo>
                <a:lnTo>
                  <a:pt x="0" y="15526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50044" tIns="106680" rIns="106681" bIns="106680" numCol="1" spcCol="1270" anchor="ctr" anchorCtr="0">
            <a:no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除起点和终点，其余顶点均不重复。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93022" y="3339579"/>
            <a:ext cx="1867244" cy="497066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dirty="0" smtClean="0"/>
              <a:t>简单回路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114688" y="4005064"/>
            <a:ext cx="2792057" cy="2316683"/>
            <a:chOff x="1963571" y="1600009"/>
            <a:chExt cx="2792057" cy="2316683"/>
          </a:xfrm>
        </p:grpSpPr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470975" y="2717886"/>
              <a:ext cx="647700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118675" y="2717886"/>
              <a:ext cx="503238" cy="7207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V="1">
              <a:off x="3621913" y="2717886"/>
              <a:ext cx="576262" cy="7207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3694938" y="2213061"/>
              <a:ext cx="503237" cy="5048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H="1">
              <a:off x="3118675" y="2213061"/>
              <a:ext cx="576263" cy="5048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 flipV="1">
              <a:off x="2470975" y="2717886"/>
              <a:ext cx="287338" cy="64770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58313" y="2717886"/>
              <a:ext cx="360362" cy="64770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397950" y="2646449"/>
              <a:ext cx="144463" cy="14446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045650" y="2646449"/>
              <a:ext cx="144463" cy="14446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550475" y="3365586"/>
              <a:ext cx="144463" cy="14446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126738" y="2646449"/>
              <a:ext cx="144462" cy="14446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621913" y="2141624"/>
              <a:ext cx="144462" cy="14446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2685288" y="3294149"/>
              <a:ext cx="144462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63571" y="2123229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 smtClean="0"/>
                <a:t>0</a:t>
              </a:r>
              <a:endParaRPr lang="zh-CN" altLang="en-US" baseline="-25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25616" y="1600009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372430" y="3321464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/>
                <a:t>5</a:t>
              </a:r>
              <a:endParaRPr lang="zh-CN" altLang="en-US" baseline="-25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803436" y="2123229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62128" y="3393472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/>
                <a:t>4</a:t>
              </a:r>
              <a:endParaRPr lang="zh-CN" altLang="en-US" baseline="-250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71200" y="2456276"/>
              <a:ext cx="484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kern="0" dirty="0" smtClean="0"/>
                <a:t>v</a:t>
              </a:r>
              <a:r>
                <a:rPr kumimoji="0" lang="en-US" altLang="zh-CN" kern="0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660910" y="4485154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kumimoji="0" lang="zh-CN" altLang="en-US" kern="0" dirty="0" smtClean="0"/>
              <a:t>例：</a:t>
            </a:r>
            <a:r>
              <a:rPr kumimoji="0" lang="zh-CN" altLang="en-US" kern="0" dirty="0"/>
              <a:t>简单</a:t>
            </a:r>
            <a:r>
              <a:rPr kumimoji="0" lang="zh-CN" altLang="en-US" kern="0" dirty="0" smtClean="0"/>
              <a:t>路径：</a:t>
            </a:r>
            <a:r>
              <a:rPr kumimoji="0" lang="en-US" altLang="zh-CN" kern="0" dirty="0" smtClean="0"/>
              <a:t>v</a:t>
            </a:r>
            <a:r>
              <a:rPr kumimoji="0" lang="en-US" altLang="zh-CN" kern="0" baseline="-25000" dirty="0" smtClean="0"/>
              <a:t>0</a:t>
            </a:r>
            <a:r>
              <a:rPr kumimoji="0" lang="en-US" altLang="zh-CN" kern="0" dirty="0" smtClean="0"/>
              <a:t>,v</a:t>
            </a:r>
            <a:r>
              <a:rPr kumimoji="0" lang="en-US" altLang="zh-CN" kern="0" baseline="-25000" dirty="0" smtClean="0"/>
              <a:t>1</a:t>
            </a:r>
            <a:r>
              <a:rPr kumimoji="0" lang="en-US" altLang="zh-CN" kern="0" dirty="0" smtClean="0"/>
              <a:t>,v</a:t>
            </a:r>
            <a:r>
              <a:rPr kumimoji="0" lang="en-US" altLang="zh-CN" kern="0" baseline="-25000" dirty="0" smtClean="0"/>
              <a:t>2</a:t>
            </a:r>
            <a:r>
              <a:rPr kumimoji="0" lang="en-US" altLang="zh-CN" kern="0" dirty="0" smtClean="0"/>
              <a:t>,v</a:t>
            </a:r>
            <a:r>
              <a:rPr kumimoji="0" lang="en-US" altLang="zh-CN" kern="0" baseline="-25000" dirty="0" smtClean="0"/>
              <a:t>3</a:t>
            </a:r>
            <a:endParaRPr kumimoji="0" lang="en-US" altLang="zh-CN" kern="0" dirty="0" smtClean="0"/>
          </a:p>
          <a:p>
            <a:r>
              <a:rPr kumimoji="0" lang="zh-CN" altLang="en-US" kern="0" baseline="-25000" dirty="0" smtClean="0"/>
              <a:t>            </a:t>
            </a:r>
            <a:r>
              <a:rPr kumimoji="0" lang="zh-CN" altLang="en-US" kern="0" dirty="0" smtClean="0"/>
              <a:t>简单回路：</a:t>
            </a:r>
            <a:r>
              <a:rPr kumimoji="0" lang="en-US" altLang="zh-CN" kern="0" smtClean="0"/>
              <a:t>v</a:t>
            </a:r>
            <a:r>
              <a:rPr kumimoji="0" lang="en-US" altLang="zh-CN" kern="0" baseline="-25000" smtClean="0"/>
              <a:t>0</a:t>
            </a:r>
            <a:r>
              <a:rPr kumimoji="0" lang="en-US" altLang="zh-CN" kern="0" smtClean="0"/>
              <a:t>,v</a:t>
            </a:r>
            <a:r>
              <a:rPr kumimoji="0" lang="en-US" altLang="zh-CN" kern="0" baseline="-25000" smtClean="0"/>
              <a:t>1</a:t>
            </a:r>
            <a:r>
              <a:rPr kumimoji="0" lang="en-US" altLang="zh-CN" kern="0" smtClean="0"/>
              <a:t>,v</a:t>
            </a:r>
            <a:r>
              <a:rPr kumimoji="0" lang="en-US" altLang="zh-CN" kern="0" baseline="-25000" smtClean="0"/>
              <a:t>5</a:t>
            </a:r>
            <a:r>
              <a:rPr kumimoji="0" lang="en-US" altLang="zh-CN" kern="0" smtClean="0"/>
              <a:t>,v</a:t>
            </a:r>
            <a:r>
              <a:rPr kumimoji="0" lang="en-US" altLang="zh-CN" kern="0" baseline="-25000" smtClean="0"/>
              <a:t>0</a:t>
            </a:r>
            <a:endParaRPr kumimoji="0" lang="zh-CN" altLang="en-US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39484414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BAE25-DF2F-40B7-8CA6-61256081A91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教学要求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、理解和掌握：图的定义和基本术语、图的邻接矩阵和邻接表的存储结构、图的深度优先遍历</a:t>
            </a:r>
            <a:r>
              <a:rPr lang="en-US" altLang="zh-CN" sz="2800" dirty="0"/>
              <a:t>DFS</a:t>
            </a:r>
            <a:r>
              <a:rPr lang="zh-CN" altLang="en-US" sz="2800" dirty="0"/>
              <a:t>和广度优先遍历</a:t>
            </a:r>
            <a:r>
              <a:rPr lang="en-US" altLang="zh-CN" sz="2800" dirty="0"/>
              <a:t>BFS</a:t>
            </a:r>
            <a:r>
              <a:rPr lang="zh-CN" altLang="en-US" sz="2800" dirty="0"/>
              <a:t>的算法、最小生成树的概念和求最小生成树的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算法思想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AOV</a:t>
            </a:r>
            <a:r>
              <a:rPr lang="zh-CN" altLang="en-US" sz="2800" dirty="0" smtClean="0"/>
              <a:t>网和</a:t>
            </a:r>
            <a:r>
              <a:rPr lang="en-US" altLang="zh-CN" sz="2800" dirty="0" smtClean="0"/>
              <a:t>AOE</a:t>
            </a:r>
            <a:r>
              <a:rPr lang="zh-CN" altLang="en-US" sz="2800" dirty="0" smtClean="0"/>
              <a:t>网的应用最</a:t>
            </a:r>
            <a:r>
              <a:rPr lang="zh-CN" altLang="en-US" sz="2800" dirty="0"/>
              <a:t>短路径的概念和求最短路径的</a:t>
            </a:r>
            <a:r>
              <a:rPr lang="en-US" altLang="zh-CN" sz="2800" dirty="0"/>
              <a:t>Dijkstra</a:t>
            </a:r>
            <a:r>
              <a:rPr lang="zh-CN" altLang="en-US" sz="2800" dirty="0"/>
              <a:t>算法思想。</a:t>
            </a:r>
          </a:p>
          <a:p>
            <a:pPr>
              <a:lnSpc>
                <a:spcPct val="135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、了解：求最小生成树的</a:t>
            </a:r>
            <a:r>
              <a:rPr lang="en-US" altLang="zh-CN" sz="2800" dirty="0" err="1"/>
              <a:t>Kruskal</a:t>
            </a:r>
            <a:r>
              <a:rPr lang="zh-CN" altLang="en-US" sz="2800" dirty="0"/>
              <a:t>算法、求最短路径的</a:t>
            </a:r>
            <a:r>
              <a:rPr lang="en-US" altLang="zh-CN" sz="2800" dirty="0"/>
              <a:t>Floyd</a:t>
            </a:r>
            <a:r>
              <a:rPr lang="zh-CN" altLang="en-US" sz="2800" dirty="0"/>
              <a:t>算法。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/>
              <a:t>7.1.2 </a:t>
            </a:r>
            <a:r>
              <a:rPr kumimoji="0" lang="zh-CN" altLang="en-US" kern="0" smtClean="0"/>
              <a:t>图的基本术语</a:t>
            </a:r>
            <a:endParaRPr kumimoji="0" lang="zh-CN" altLang="en-US" kern="0" dirty="0"/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连通图</a:t>
            </a:r>
            <a:endParaRPr kumimoji="0" lang="zh-CN" altLang="en-US" kern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367649" y="1686096"/>
            <a:ext cx="8353425" cy="1368425"/>
            <a:chOff x="395288" y="1686096"/>
            <a:chExt cx="8353425" cy="1368425"/>
          </a:xfrm>
        </p:grpSpPr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395288" y="1686096"/>
              <a:ext cx="8353425" cy="1368425"/>
              <a:chOff x="249" y="527"/>
              <a:chExt cx="5262" cy="1043"/>
            </a:xfrm>
          </p:grpSpPr>
          <p:sp>
            <p:nvSpPr>
              <p:cNvPr id="20" name="AutoShape 5"/>
              <p:cNvSpPr>
                <a:spLocks noChangeArrowheads="1"/>
              </p:cNvSpPr>
              <p:nvPr/>
            </p:nvSpPr>
            <p:spPr bwMode="gray">
              <a:xfrm>
                <a:off x="249" y="527"/>
                <a:ext cx="5262" cy="1043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6"/>
              <p:cNvGrpSpPr>
                <a:grpSpLocks/>
              </p:cNvGrpSpPr>
              <p:nvPr/>
            </p:nvGrpSpPr>
            <p:grpSpPr bwMode="auto">
              <a:xfrm>
                <a:off x="386" y="708"/>
                <a:ext cx="1043" cy="673"/>
                <a:chOff x="295" y="2387"/>
                <a:chExt cx="1043" cy="673"/>
              </a:xfrm>
            </p:grpSpPr>
            <p:grpSp>
              <p:nvGrpSpPr>
                <p:cNvPr id="24" name="Group 7"/>
                <p:cNvGrpSpPr>
                  <a:grpSpLocks/>
                </p:cNvGrpSpPr>
                <p:nvPr/>
              </p:nvGrpSpPr>
              <p:grpSpPr bwMode="auto">
                <a:xfrm>
                  <a:off x="295" y="2387"/>
                  <a:ext cx="1043" cy="673"/>
                  <a:chOff x="249" y="2387"/>
                  <a:chExt cx="1043" cy="673"/>
                </a:xfrm>
              </p:grpSpPr>
              <p:sp>
                <p:nvSpPr>
                  <p:cNvPr id="28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49" y="2387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953" cy="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连通</a:t>
                  </a:r>
                  <a:endParaRPr lang="zh-CN" altLang="en-US" sz="1800" b="0" dirty="0">
                    <a:latin typeface="Arial" charset="0"/>
                  </a:endParaRPr>
                </a:p>
              </p:txBody>
            </p:sp>
          </p:grpSp>
        </p:grpSp>
        <p:sp>
          <p:nvSpPr>
            <p:cNvPr id="2" name="矩形 1"/>
            <p:cNvSpPr/>
            <p:nvPr/>
          </p:nvSpPr>
          <p:spPr>
            <a:xfrm>
              <a:off x="2286000" y="1831128"/>
              <a:ext cx="6174432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若从图的结点</a:t>
              </a:r>
              <a:r>
                <a:rPr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到</a:t>
              </a:r>
              <a:r>
                <a:rPr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存在一条路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,  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则称</a:t>
              </a:r>
              <a:r>
                <a:rPr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到</a:t>
              </a:r>
              <a:r>
                <a:rPr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是</a:t>
              </a:r>
              <a:r>
                <a: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可达的（连通的）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，记做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itchFamily="18" charset="0"/>
                  <a:sym typeface="Symbol" pitchFamily="18" charset="2"/>
                </a:rPr>
                <a:t> 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altLang="zh-CN" sz="1800" b="0" dirty="0">
                  <a:latin typeface="Arial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7649" y="3277988"/>
            <a:ext cx="8353425" cy="1439713"/>
            <a:chOff x="395536" y="3501455"/>
            <a:chExt cx="8353425" cy="1439713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gray">
            <a:xfrm>
              <a:off x="2187823" y="3501455"/>
              <a:ext cx="6364288" cy="121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zh-CN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若无向图</a:t>
              </a:r>
              <a:r>
                <a:rPr lang="en-US" altLang="zh-CN" sz="28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中任意两点均可达，则称</a:t>
              </a:r>
              <a:r>
                <a:rPr lang="en-US" altLang="zh-CN" sz="28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是</a:t>
              </a:r>
              <a:r>
                <a:rPr lang="zh-CN" altLang="en-US" sz="28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连通图</a:t>
              </a: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  <a:endPara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395536" y="3509393"/>
              <a:ext cx="8353425" cy="1431775"/>
              <a:chOff x="249" y="1162"/>
              <a:chExt cx="5262" cy="1270"/>
            </a:xfrm>
          </p:grpSpPr>
          <p:sp>
            <p:nvSpPr>
              <p:cNvPr id="38" name="AutoShape 3"/>
              <p:cNvSpPr>
                <a:spLocks noChangeArrowheads="1"/>
              </p:cNvSpPr>
              <p:nvPr/>
            </p:nvSpPr>
            <p:spPr bwMode="gray">
              <a:xfrm>
                <a:off x="249" y="1162"/>
                <a:ext cx="5262" cy="1270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" name="Group 5"/>
              <p:cNvGrpSpPr>
                <a:grpSpLocks/>
              </p:cNvGrpSpPr>
              <p:nvPr/>
            </p:nvGrpSpPr>
            <p:grpSpPr bwMode="auto">
              <a:xfrm>
                <a:off x="385" y="1311"/>
                <a:ext cx="1043" cy="986"/>
                <a:chOff x="249" y="2441"/>
                <a:chExt cx="1043" cy="1147"/>
              </a:xfrm>
            </p:grpSpPr>
            <p:sp>
              <p:nvSpPr>
                <p:cNvPr id="41" name="AutoShape 6"/>
                <p:cNvSpPr>
                  <a:spLocks noChangeArrowheads="1"/>
                </p:cNvSpPr>
                <p:nvPr/>
              </p:nvSpPr>
              <p:spPr bwMode="gray">
                <a:xfrm>
                  <a:off x="249" y="2465"/>
                  <a:ext cx="1043" cy="1123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9999"/>
                    </a:gs>
                    <a:gs pos="100000">
                      <a:srgbClr val="009999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7"/>
                <p:cNvSpPr>
                  <a:spLocks/>
                </p:cNvSpPr>
                <p:nvPr/>
              </p:nvSpPr>
              <p:spPr bwMode="gray">
                <a:xfrm>
                  <a:off x="295" y="2441"/>
                  <a:ext cx="337" cy="337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9999">
                        <a:gamma/>
                        <a:tint val="42353"/>
                        <a:invGamma/>
                      </a:srgbClr>
                    </a:gs>
                    <a:gs pos="100000">
                      <a:srgbClr val="009999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" name="Text Box 8"/>
              <p:cNvSpPr txBox="1">
                <a:spLocks noChangeArrowheads="1"/>
              </p:cNvSpPr>
              <p:nvPr/>
            </p:nvSpPr>
            <p:spPr bwMode="gray">
              <a:xfrm>
                <a:off x="342" y="1404"/>
                <a:ext cx="1134" cy="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连通图</a:t>
                </a:r>
                <a:endPara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 algn="ctr" eaLnBrk="0" hangingPunct="0"/>
                <a:r>
                  <a:rPr kumimoji="1" lang="zh-CN" altLang="en-US" sz="28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强连通图</a:t>
                </a:r>
              </a:p>
            </p:txBody>
          </p:sp>
        </p:grpSp>
        <p:sp>
          <p:nvSpPr>
            <p:cNvPr id="43" name="Text Box 9"/>
            <p:cNvSpPr txBox="1">
              <a:spLocks noChangeArrowheads="1"/>
            </p:cNvSpPr>
            <p:nvPr/>
          </p:nvSpPr>
          <p:spPr bwMode="gray">
            <a:xfrm>
              <a:off x="2340223" y="3653855"/>
              <a:ext cx="6364288" cy="121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任意图</a:t>
              </a:r>
              <a:r>
                <a:rPr lang="en-US" altLang="zh-CN" sz="28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中任意两点均可达</a:t>
              </a: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，无向图称，</a:t>
              </a:r>
              <a:r>
                <a: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连通图</a:t>
              </a: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；有向图则称</a:t>
              </a:r>
              <a:r>
                <a: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强连通图</a:t>
              </a: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  <a:endPara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7649" y="4941168"/>
            <a:ext cx="8353425" cy="1538363"/>
            <a:chOff x="367649" y="4941168"/>
            <a:chExt cx="8353425" cy="1538363"/>
          </a:xfrm>
        </p:grpSpPr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367649" y="4941168"/>
              <a:ext cx="8353425" cy="1538363"/>
              <a:chOff x="249" y="1162"/>
              <a:chExt cx="5262" cy="1270"/>
            </a:xfrm>
          </p:grpSpPr>
          <p:sp>
            <p:nvSpPr>
              <p:cNvPr id="31" name="AutoShape 3"/>
              <p:cNvSpPr>
                <a:spLocks noChangeArrowheads="1"/>
              </p:cNvSpPr>
              <p:nvPr/>
            </p:nvSpPr>
            <p:spPr bwMode="gray">
              <a:xfrm>
                <a:off x="249" y="1162"/>
                <a:ext cx="5262" cy="1270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" name="Group 5"/>
              <p:cNvGrpSpPr>
                <a:grpSpLocks/>
              </p:cNvGrpSpPr>
              <p:nvPr/>
            </p:nvGrpSpPr>
            <p:grpSpPr bwMode="auto">
              <a:xfrm>
                <a:off x="385" y="1312"/>
                <a:ext cx="1150" cy="962"/>
                <a:chOff x="249" y="2441"/>
                <a:chExt cx="1150" cy="1119"/>
              </a:xfrm>
            </p:grpSpPr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gray">
                <a:xfrm>
                  <a:off x="249" y="2465"/>
                  <a:ext cx="1150" cy="1095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rgbClr val="009999"/>
                    </a:gs>
                    <a:gs pos="100000">
                      <a:srgbClr val="009999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"/>
                <p:cNvSpPr>
                  <a:spLocks/>
                </p:cNvSpPr>
                <p:nvPr/>
              </p:nvSpPr>
              <p:spPr bwMode="gray">
                <a:xfrm>
                  <a:off x="295" y="2441"/>
                  <a:ext cx="337" cy="337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9999">
                        <a:gamma/>
                        <a:tint val="42353"/>
                        <a:invGamma/>
                      </a:srgbClr>
                    </a:gs>
                    <a:gs pos="100000">
                      <a:srgbClr val="009999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gray">
              <a:xfrm>
                <a:off x="305" y="1357"/>
                <a:ext cx="1335" cy="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连通分量</a:t>
                </a:r>
                <a:endPara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 algn="ctr" eaLnBrk="0" hangingPunct="0"/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强连通分量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484017" y="5013176"/>
              <a:ext cx="619243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无向图中的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极大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连通子图称为该无向图的</a:t>
              </a:r>
              <a:r>
                <a: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连通分量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；有向图的极大强连通子图称作有向图的</a:t>
              </a:r>
              <a:r>
                <a: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强连通分量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9965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21</a:t>
            </a:fld>
            <a:endParaRPr lang="en-US" altLang="zh-CN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888"/>
            <a:ext cx="8685213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/>
              <a:t>7.1.2 </a:t>
            </a:r>
            <a:r>
              <a:rPr kumimoji="0" lang="zh-CN" altLang="en-US" kern="0" smtClean="0"/>
              <a:t>图的基本术语</a:t>
            </a:r>
            <a:endParaRPr kumimoji="0" lang="zh-CN" altLang="en-US" kern="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连通图</a:t>
            </a:r>
            <a:endParaRPr kumimoji="0" lang="zh-CN" altLang="en-US" kern="0" dirty="0"/>
          </a:p>
        </p:txBody>
      </p:sp>
      <p:sp>
        <p:nvSpPr>
          <p:cNvPr id="6" name="矩形 5"/>
          <p:cNvSpPr/>
          <p:nvPr/>
        </p:nvSpPr>
        <p:spPr>
          <a:xfrm>
            <a:off x="434458" y="1772816"/>
            <a:ext cx="5969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是连通图，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个连通分量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5872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smtClean="0"/>
              <a:t>7.1.2 </a:t>
            </a:r>
            <a:r>
              <a:rPr kumimoji="0" lang="zh-CN" altLang="en-US" kern="0" smtClean="0"/>
              <a:t>图的基本术语</a:t>
            </a:r>
            <a:endParaRPr kumimoji="0" lang="zh-CN" altLang="en-US" kern="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生成树</a:t>
            </a:r>
            <a:endParaRPr kumimoji="0" lang="zh-CN" altLang="en-US" kern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367649" y="1660440"/>
            <a:ext cx="8353425" cy="1120456"/>
            <a:chOff x="395288" y="1616559"/>
            <a:chExt cx="8353425" cy="1368425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5288" y="1616559"/>
              <a:ext cx="8353425" cy="1368425"/>
              <a:chOff x="249" y="474"/>
              <a:chExt cx="5262" cy="1043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1043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386" y="675"/>
                <a:ext cx="1043" cy="673"/>
                <a:chOff x="295" y="2354"/>
                <a:chExt cx="1043" cy="673"/>
              </a:xfrm>
            </p:grpSpPr>
            <p:grpSp>
              <p:nvGrpSpPr>
                <p:cNvPr id="12" name="Group 7"/>
                <p:cNvGrpSpPr>
                  <a:grpSpLocks/>
                </p:cNvGrpSpPr>
                <p:nvPr/>
              </p:nvGrpSpPr>
              <p:grpSpPr bwMode="auto">
                <a:xfrm>
                  <a:off x="295" y="2354"/>
                  <a:ext cx="1043" cy="673"/>
                  <a:chOff x="249" y="2354"/>
                  <a:chExt cx="1043" cy="673"/>
                </a:xfrm>
              </p:grpSpPr>
              <p:sp>
                <p:nvSpPr>
                  <p:cNvPr id="14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49" y="2354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953" cy="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b="0" dirty="0" smtClean="0">
                      <a:latin typeface="Arial" charset="0"/>
                    </a:rPr>
                    <a:t>生成树</a:t>
                  </a:r>
                  <a:endParaRPr lang="zh-CN" altLang="en-US" b="0" dirty="0">
                    <a:latin typeface="Arial" charset="0"/>
                  </a:endParaRP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2286000" y="1980760"/>
              <a:ext cx="6174432" cy="652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连通图的</a:t>
              </a:r>
              <a:r>
                <a:rPr lang="zh-CN" alt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极小</a:t>
              </a: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连通子图。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860032" y="3621911"/>
            <a:ext cx="4126595" cy="2679413"/>
            <a:chOff x="4860032" y="3621911"/>
            <a:chExt cx="4126595" cy="2679413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5112060" y="3961064"/>
              <a:ext cx="252028" cy="1188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008694" y="5257208"/>
              <a:ext cx="126014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487047" y="3997068"/>
              <a:ext cx="1897911" cy="13681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487047" y="3873939"/>
              <a:ext cx="2545983" cy="871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7168934" y="5365220"/>
              <a:ext cx="1584176" cy="684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/>
            <p:cNvSpPr/>
            <p:nvPr/>
          </p:nvSpPr>
          <p:spPr bwMode="auto">
            <a:xfrm>
              <a:off x="7698650" y="3621911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4860032" y="5005180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F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024918" y="5149196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016806" y="5797268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8482571" y="5797268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177368" y="3709036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6434" y="3429000"/>
            <a:ext cx="4126595" cy="2679413"/>
            <a:chOff x="1471010" y="3629907"/>
            <a:chExt cx="4126595" cy="2679413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>
              <a:off x="1723038" y="3969060"/>
              <a:ext cx="252028" cy="1188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1619672" y="5265204"/>
              <a:ext cx="126014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098025" y="4005064"/>
              <a:ext cx="1897911" cy="13681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2098025" y="3881935"/>
              <a:ext cx="2545983" cy="871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 flipH="1">
              <a:off x="3887924" y="4005064"/>
              <a:ext cx="673732" cy="13681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544361" y="3969060"/>
              <a:ext cx="819727" cy="21962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779912" y="5373216"/>
              <a:ext cx="1584176" cy="684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879812" y="5409220"/>
              <a:ext cx="1008112" cy="648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/>
            <p:nvPr/>
          </p:nvCxnSpPr>
          <p:spPr bwMode="auto">
            <a:xfrm flipH="1" flipV="1">
              <a:off x="2098025" y="4077072"/>
              <a:ext cx="781787" cy="20882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2879812" y="6057292"/>
              <a:ext cx="2465765" cy="108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椭圆 55"/>
            <p:cNvSpPr/>
            <p:nvPr/>
          </p:nvSpPr>
          <p:spPr bwMode="auto">
            <a:xfrm>
              <a:off x="4309628" y="3629907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471010" y="5013176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F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635896" y="5157192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2627784" y="5805264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5093549" y="5805264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1788346" y="3717032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50176" y="4129916"/>
            <a:ext cx="1261884" cy="945650"/>
            <a:chOff x="3850176" y="4129916"/>
            <a:chExt cx="1261884" cy="945650"/>
          </a:xfrm>
        </p:grpSpPr>
        <p:sp>
          <p:nvSpPr>
            <p:cNvPr id="63" name="右箭头 62"/>
            <p:cNvSpPr/>
            <p:nvPr/>
          </p:nvSpPr>
          <p:spPr bwMode="auto">
            <a:xfrm>
              <a:off x="4029413" y="4607514"/>
              <a:ext cx="979281" cy="46805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0176" y="4129916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0" dirty="0">
                  <a:latin typeface="Arial" charset="0"/>
                </a:rPr>
                <a:t>生成树</a:t>
              </a:r>
            </a:p>
          </p:txBody>
        </p:sp>
      </p:grpSp>
      <p:pic>
        <p:nvPicPr>
          <p:cNvPr id="321540" name="Picture 4" descr="E:\教学文件\1500PNG\png-0066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68344" y="5968207"/>
            <a:ext cx="916952" cy="9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135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7.2 </a:t>
            </a:r>
            <a:r>
              <a:rPr kumimoji="0" lang="zh-CN" altLang="en-US" kern="0" dirty="0" smtClean="0"/>
              <a:t>图的存储结构</a:t>
            </a:r>
            <a:endParaRPr kumimoji="0" lang="zh-CN" altLang="en-US" kern="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kumimoji="0" lang="zh-CN" altLang="en-US" kern="0" dirty="0"/>
          </a:p>
        </p:txBody>
      </p:sp>
      <p:sp>
        <p:nvSpPr>
          <p:cNvPr id="25" name="空心弧 24"/>
          <p:cNvSpPr/>
          <p:nvPr/>
        </p:nvSpPr>
        <p:spPr>
          <a:xfrm>
            <a:off x="-3348880" y="692593"/>
            <a:ext cx="5751361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088979" y="1803400"/>
            <a:ext cx="5475833" cy="812800"/>
          </a:xfrm>
          <a:custGeom>
            <a:avLst/>
            <a:gdLst>
              <a:gd name="connsiteX0" fmla="*/ 0 w 5475833"/>
              <a:gd name="connsiteY0" fmla="*/ 0 h 812800"/>
              <a:gd name="connsiteX1" fmla="*/ 5475833 w 5475833"/>
              <a:gd name="connsiteY1" fmla="*/ 0 h 812800"/>
              <a:gd name="connsiteX2" fmla="*/ 5475833 w 5475833"/>
              <a:gd name="connsiteY2" fmla="*/ 812800 h 812800"/>
              <a:gd name="connsiteX3" fmla="*/ 0 w 5475833"/>
              <a:gd name="connsiteY3" fmla="*/ 812800 h 812800"/>
              <a:gd name="connsiteX4" fmla="*/ 0 w 5475833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833" h="812800">
                <a:moveTo>
                  <a:pt x="0" y="0"/>
                </a:moveTo>
                <a:lnTo>
                  <a:pt x="5475833" y="0"/>
                </a:lnTo>
                <a:lnTo>
                  <a:pt x="5475833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45160" tIns="101600" rIns="101600" bIns="101600" numCol="1" spcCol="1270" anchor="ctr" anchorCtr="0">
            <a:noAutofit/>
          </a:bodyPr>
          <a:lstStyle/>
          <a:p>
            <a:pPr lvl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邻接矩阵</a:t>
            </a:r>
            <a:endParaRPr lang="zh-CN" altLang="en-US" sz="4000" kern="1200" dirty="0"/>
          </a:p>
        </p:txBody>
      </p:sp>
      <p:sp>
        <p:nvSpPr>
          <p:cNvPr id="29" name="椭圆 28"/>
          <p:cNvSpPr/>
          <p:nvPr/>
        </p:nvSpPr>
        <p:spPr>
          <a:xfrm>
            <a:off x="1547665" y="1700804"/>
            <a:ext cx="1016000" cy="1016000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多边形 30"/>
          <p:cNvSpPr/>
          <p:nvPr/>
        </p:nvSpPr>
        <p:spPr>
          <a:xfrm>
            <a:off x="2384432" y="3022599"/>
            <a:ext cx="5180380" cy="812800"/>
          </a:xfrm>
          <a:custGeom>
            <a:avLst/>
            <a:gdLst>
              <a:gd name="connsiteX0" fmla="*/ 0 w 5180380"/>
              <a:gd name="connsiteY0" fmla="*/ 0 h 812800"/>
              <a:gd name="connsiteX1" fmla="*/ 5180380 w 5180380"/>
              <a:gd name="connsiteY1" fmla="*/ 0 h 812800"/>
              <a:gd name="connsiteX2" fmla="*/ 5180380 w 5180380"/>
              <a:gd name="connsiteY2" fmla="*/ 812800 h 812800"/>
              <a:gd name="connsiteX3" fmla="*/ 0 w 5180380"/>
              <a:gd name="connsiteY3" fmla="*/ 812800 h 812800"/>
              <a:gd name="connsiteX4" fmla="*/ 0 w 5180380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0380" h="812800">
                <a:moveTo>
                  <a:pt x="0" y="0"/>
                </a:moveTo>
                <a:lnTo>
                  <a:pt x="5180380" y="0"/>
                </a:lnTo>
                <a:lnTo>
                  <a:pt x="5180380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45160" tIns="101600" rIns="101600" bIns="101600" numCol="1" spcCol="1270" anchor="ctr" anchorCtr="0">
            <a:noAutofit/>
          </a:bodyPr>
          <a:lstStyle/>
          <a:p>
            <a:pPr lvl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邻接表</a:t>
            </a:r>
            <a:endParaRPr lang="zh-CN" altLang="en-US" sz="4000" kern="1200" dirty="0"/>
          </a:p>
        </p:txBody>
      </p:sp>
      <p:sp>
        <p:nvSpPr>
          <p:cNvPr id="32" name="椭圆 31"/>
          <p:cNvSpPr/>
          <p:nvPr/>
        </p:nvSpPr>
        <p:spPr>
          <a:xfrm>
            <a:off x="1835696" y="2920999"/>
            <a:ext cx="1016000" cy="1016000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任意多边形 32"/>
          <p:cNvSpPr/>
          <p:nvPr/>
        </p:nvSpPr>
        <p:spPr>
          <a:xfrm>
            <a:off x="2088979" y="4241800"/>
            <a:ext cx="5475833" cy="812800"/>
          </a:xfrm>
          <a:custGeom>
            <a:avLst/>
            <a:gdLst>
              <a:gd name="connsiteX0" fmla="*/ 0 w 5475833"/>
              <a:gd name="connsiteY0" fmla="*/ 0 h 812800"/>
              <a:gd name="connsiteX1" fmla="*/ 5475833 w 5475833"/>
              <a:gd name="connsiteY1" fmla="*/ 0 h 812800"/>
              <a:gd name="connsiteX2" fmla="*/ 5475833 w 5475833"/>
              <a:gd name="connsiteY2" fmla="*/ 812800 h 812800"/>
              <a:gd name="connsiteX3" fmla="*/ 0 w 5475833"/>
              <a:gd name="connsiteY3" fmla="*/ 812800 h 812800"/>
              <a:gd name="connsiteX4" fmla="*/ 0 w 5475833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833" h="812800">
                <a:moveTo>
                  <a:pt x="0" y="0"/>
                </a:moveTo>
                <a:lnTo>
                  <a:pt x="5475833" y="0"/>
                </a:lnTo>
                <a:lnTo>
                  <a:pt x="5475833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45160" tIns="101600" rIns="101600" bIns="101600" numCol="1" spcCol="1270" anchor="ctr" anchorCtr="0">
            <a:noAutofit/>
          </a:bodyPr>
          <a:lstStyle/>
          <a:p>
            <a:pPr lvl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* 十字链表</a:t>
            </a:r>
            <a:endParaRPr lang="zh-CN" altLang="en-US" sz="4000" kern="1200" dirty="0"/>
          </a:p>
        </p:txBody>
      </p:sp>
      <p:sp>
        <p:nvSpPr>
          <p:cNvPr id="34" name="椭圆 33"/>
          <p:cNvSpPr/>
          <p:nvPr/>
        </p:nvSpPr>
        <p:spPr>
          <a:xfrm>
            <a:off x="1580979" y="4140200"/>
            <a:ext cx="1016000" cy="1016000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矩形 34"/>
          <p:cNvSpPr/>
          <p:nvPr/>
        </p:nvSpPr>
        <p:spPr>
          <a:xfrm>
            <a:off x="2041985" y="3181501"/>
            <a:ext cx="80182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77800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53953" y="1941038"/>
            <a:ext cx="80182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77800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61842" y="4380434"/>
            <a:ext cx="80182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77800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Picture 4" descr="E:\教学文件\1500PNG\png-0066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6820" y="5974259"/>
            <a:ext cx="916952" cy="9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207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339752" y="332656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259632" y="1399909"/>
            <a:ext cx="4464496" cy="1159480"/>
          </a:xfrm>
          <a:custGeom>
            <a:avLst/>
            <a:gdLst>
              <a:gd name="connsiteX0" fmla="*/ 0 w 3984113"/>
              <a:gd name="connsiteY0" fmla="*/ 115948 h 1159480"/>
              <a:gd name="connsiteX1" fmla="*/ 115948 w 3984113"/>
              <a:gd name="connsiteY1" fmla="*/ 0 h 1159480"/>
              <a:gd name="connsiteX2" fmla="*/ 3868165 w 3984113"/>
              <a:gd name="connsiteY2" fmla="*/ 0 h 1159480"/>
              <a:gd name="connsiteX3" fmla="*/ 3984113 w 3984113"/>
              <a:gd name="connsiteY3" fmla="*/ 115948 h 1159480"/>
              <a:gd name="connsiteX4" fmla="*/ 3984113 w 3984113"/>
              <a:gd name="connsiteY4" fmla="*/ 1043532 h 1159480"/>
              <a:gd name="connsiteX5" fmla="*/ 3868165 w 3984113"/>
              <a:gd name="connsiteY5" fmla="*/ 1159480 h 1159480"/>
              <a:gd name="connsiteX6" fmla="*/ 115948 w 3984113"/>
              <a:gd name="connsiteY6" fmla="*/ 1159480 h 1159480"/>
              <a:gd name="connsiteX7" fmla="*/ 0 w 3984113"/>
              <a:gd name="connsiteY7" fmla="*/ 1043532 h 1159480"/>
              <a:gd name="connsiteX8" fmla="*/ 0 w 3984113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113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868165" y="0"/>
                </a:lnTo>
                <a:cubicBezTo>
                  <a:pt x="3932201" y="0"/>
                  <a:pt x="3984113" y="51912"/>
                  <a:pt x="3984113" y="115948"/>
                </a:cubicBezTo>
                <a:lnTo>
                  <a:pt x="3984113" y="1043532"/>
                </a:lnTo>
                <a:cubicBezTo>
                  <a:pt x="3984113" y="1107568"/>
                  <a:pt x="3932201" y="1159480"/>
                  <a:pt x="3868165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970" tIns="87300" rIns="113970" bIns="8730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200" kern="1200" dirty="0" smtClean="0">
                <a:solidFill>
                  <a:schemeClr val="bg1"/>
                </a:solidFill>
              </a:rPr>
              <a:t>邻接矩阵表示法</a:t>
            </a:r>
            <a:endParaRPr lang="zh-CN" altLang="en-US" sz="4200" kern="1200" dirty="0">
              <a:solidFill>
                <a:schemeClr val="bg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254586" y="2559389"/>
            <a:ext cx="398411" cy="869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9610"/>
                </a:lnTo>
                <a:lnTo>
                  <a:pt x="398411" y="869610"/>
                </a:lnTo>
              </a:path>
            </a:pathLst>
          </a:custGeom>
          <a:noFill/>
          <a:ln>
            <a:solidFill>
              <a:srgbClr val="CCECFF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>
            <a:off x="3652996" y="2849259"/>
            <a:ext cx="4015347" cy="1159480"/>
          </a:xfrm>
          <a:custGeom>
            <a:avLst/>
            <a:gdLst>
              <a:gd name="connsiteX0" fmla="*/ 0 w 3655312"/>
              <a:gd name="connsiteY0" fmla="*/ 115948 h 1159480"/>
              <a:gd name="connsiteX1" fmla="*/ 115948 w 3655312"/>
              <a:gd name="connsiteY1" fmla="*/ 0 h 1159480"/>
              <a:gd name="connsiteX2" fmla="*/ 3539364 w 3655312"/>
              <a:gd name="connsiteY2" fmla="*/ 0 h 1159480"/>
              <a:gd name="connsiteX3" fmla="*/ 3655312 w 3655312"/>
              <a:gd name="connsiteY3" fmla="*/ 115948 h 1159480"/>
              <a:gd name="connsiteX4" fmla="*/ 3655312 w 3655312"/>
              <a:gd name="connsiteY4" fmla="*/ 1043532 h 1159480"/>
              <a:gd name="connsiteX5" fmla="*/ 3539364 w 3655312"/>
              <a:gd name="connsiteY5" fmla="*/ 1159480 h 1159480"/>
              <a:gd name="connsiteX6" fmla="*/ 115948 w 3655312"/>
              <a:gd name="connsiteY6" fmla="*/ 1159480 h 1159480"/>
              <a:gd name="connsiteX7" fmla="*/ 0 w 3655312"/>
              <a:gd name="connsiteY7" fmla="*/ 1043532 h 1159480"/>
              <a:gd name="connsiteX8" fmla="*/ 0 w 3655312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312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539364" y="0"/>
                </a:lnTo>
                <a:cubicBezTo>
                  <a:pt x="3603400" y="0"/>
                  <a:pt x="3655312" y="51912"/>
                  <a:pt x="3655312" y="115948"/>
                </a:cubicBezTo>
                <a:lnTo>
                  <a:pt x="3655312" y="1043532"/>
                </a:lnTo>
                <a:cubicBezTo>
                  <a:pt x="3655312" y="1107568"/>
                  <a:pt x="3603400" y="1159480"/>
                  <a:pt x="3539364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52070" tIns="112700" rIns="152070" bIns="112700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dirty="0" smtClean="0">
                <a:solidFill>
                  <a:schemeClr val="bg1"/>
                </a:solidFill>
              </a:rPr>
              <a:t>顶点集</a:t>
            </a:r>
            <a:endParaRPr lang="zh-CN" altLang="en-US" sz="3600" kern="1200" dirty="0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254586" y="2559389"/>
            <a:ext cx="398411" cy="23189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18960"/>
                </a:lnTo>
                <a:lnTo>
                  <a:pt x="398411" y="2318960"/>
                </a:lnTo>
              </a:path>
            </a:pathLst>
          </a:custGeom>
          <a:noFill/>
          <a:ln w="28575">
            <a:solidFill>
              <a:srgbClr val="CCECFF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3652997" y="4298610"/>
            <a:ext cx="4015346" cy="1159480"/>
          </a:xfrm>
          <a:custGeom>
            <a:avLst/>
            <a:gdLst>
              <a:gd name="connsiteX0" fmla="*/ 0 w 3691283"/>
              <a:gd name="connsiteY0" fmla="*/ 115948 h 1159480"/>
              <a:gd name="connsiteX1" fmla="*/ 115948 w 3691283"/>
              <a:gd name="connsiteY1" fmla="*/ 0 h 1159480"/>
              <a:gd name="connsiteX2" fmla="*/ 3575335 w 3691283"/>
              <a:gd name="connsiteY2" fmla="*/ 0 h 1159480"/>
              <a:gd name="connsiteX3" fmla="*/ 3691283 w 3691283"/>
              <a:gd name="connsiteY3" fmla="*/ 115948 h 1159480"/>
              <a:gd name="connsiteX4" fmla="*/ 3691283 w 3691283"/>
              <a:gd name="connsiteY4" fmla="*/ 1043532 h 1159480"/>
              <a:gd name="connsiteX5" fmla="*/ 3575335 w 3691283"/>
              <a:gd name="connsiteY5" fmla="*/ 1159480 h 1159480"/>
              <a:gd name="connsiteX6" fmla="*/ 115948 w 3691283"/>
              <a:gd name="connsiteY6" fmla="*/ 1159480 h 1159480"/>
              <a:gd name="connsiteX7" fmla="*/ 0 w 3691283"/>
              <a:gd name="connsiteY7" fmla="*/ 1043532 h 1159480"/>
              <a:gd name="connsiteX8" fmla="*/ 0 w 3691283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1283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575335" y="0"/>
                </a:lnTo>
                <a:cubicBezTo>
                  <a:pt x="3639371" y="0"/>
                  <a:pt x="3691283" y="51912"/>
                  <a:pt x="3691283" y="115948"/>
                </a:cubicBezTo>
                <a:lnTo>
                  <a:pt x="3691283" y="1043532"/>
                </a:lnTo>
                <a:cubicBezTo>
                  <a:pt x="3691283" y="1107568"/>
                  <a:pt x="3639371" y="1159480"/>
                  <a:pt x="3575335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52070" tIns="112700" rIns="152070" bIns="112700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dirty="0">
                <a:solidFill>
                  <a:schemeClr val="bg1"/>
                </a:solidFill>
              </a:rPr>
              <a:t>邻接</a:t>
            </a:r>
            <a:r>
              <a:rPr lang="zh-CN" altLang="en-US" sz="3600" dirty="0" smtClean="0">
                <a:solidFill>
                  <a:schemeClr val="bg1"/>
                </a:solidFill>
              </a:rPr>
              <a:t>关系</a:t>
            </a:r>
            <a:r>
              <a:rPr lang="zh-CN" altLang="en-US" sz="3600" dirty="0">
                <a:solidFill>
                  <a:schemeClr val="bg1"/>
                </a:solidFill>
              </a:rPr>
              <a:t>矩阵</a:t>
            </a:r>
            <a:endParaRPr lang="zh-CN" altLang="en-US" sz="3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320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627784" y="1412776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… , </a:t>
            </a:r>
            <a:r>
              <a:rPr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}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074132"/>
              </p:ext>
            </p:extLst>
          </p:nvPr>
        </p:nvGraphicFramePr>
        <p:xfrm>
          <a:off x="2123728" y="2204864"/>
          <a:ext cx="403225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1" name="Equation" r:id="rId3" imgW="1737256" imgH="937260" progId="Equation.DSMT4">
                  <p:embed/>
                </p:oleObj>
              </mc:Choice>
              <mc:Fallback>
                <p:oleObj name="Equation" r:id="rId3" imgW="1737256" imgH="9372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4032250" cy="2179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outerShdw dist="127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57576"/>
              </p:ext>
            </p:extLst>
          </p:nvPr>
        </p:nvGraphicFramePr>
        <p:xfrm>
          <a:off x="911225" y="4484688"/>
          <a:ext cx="67119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2" name="公式" r:id="rId5" imgW="3035160" imgH="533160" progId="Equation.3">
                  <p:embed/>
                </p:oleObj>
              </mc:Choice>
              <mc:Fallback>
                <p:oleObj name="公式" r:id="rId5" imgW="3035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484688"/>
                        <a:ext cx="6711950" cy="1368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1. </a:t>
            </a:r>
            <a:r>
              <a:rPr lang="zh-CN" altLang="en-US" dirty="0" smtClean="0">
                <a:solidFill>
                  <a:srgbClr val="FFFF00"/>
                </a:solidFill>
              </a:rPr>
              <a:t>不带权简单图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21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26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92781"/>
              </p:ext>
            </p:extLst>
          </p:nvPr>
        </p:nvGraphicFramePr>
        <p:xfrm>
          <a:off x="755576" y="1052736"/>
          <a:ext cx="7704856" cy="2952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17" name="Visio" r:id="rId3" imgW="3307080" imgH="1432560" progId="Visio.Drawing.11">
                  <p:embed/>
                </p:oleObj>
              </mc:Choice>
              <mc:Fallback>
                <p:oleObj name="Visio" r:id="rId3" imgW="3307080" imgH="14325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52736"/>
                        <a:ext cx="7704856" cy="295232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27584" y="4725144"/>
            <a:ext cx="6629400" cy="1917700"/>
            <a:chOff x="816" y="2496"/>
            <a:chExt cx="4176" cy="120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344" y="2640"/>
              <a:ext cx="1248" cy="91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488" y="2592"/>
              <a:ext cx="9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/>
                <a:t>0   1   1   0</a:t>
              </a:r>
            </a:p>
            <a:p>
              <a:r>
                <a:rPr lang="en-US" altLang="zh-CN" b="0" dirty="0"/>
                <a:t>0   0   0   0</a:t>
              </a:r>
            </a:p>
            <a:p>
              <a:r>
                <a:rPr lang="en-US" altLang="zh-CN" b="0" dirty="0"/>
                <a:t>0   0   0   1</a:t>
              </a:r>
            </a:p>
            <a:p>
              <a:r>
                <a:rPr lang="en-US" altLang="zh-CN" b="0" dirty="0"/>
                <a:t>1   0   0   0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816" y="2976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A1=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552" y="2544"/>
              <a:ext cx="1440" cy="110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696" y="2496"/>
              <a:ext cx="122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b="0" dirty="0"/>
                <a:t>0   1   0   1   0</a:t>
              </a:r>
            </a:p>
            <a:p>
              <a:r>
                <a:rPr lang="en-US" altLang="zh-CN" b="0" dirty="0"/>
                <a:t>1   0   1   0   1</a:t>
              </a:r>
            </a:p>
            <a:p>
              <a:r>
                <a:rPr lang="en-US" altLang="zh-CN" b="0" dirty="0"/>
                <a:t>0   1   0   1   1</a:t>
              </a:r>
            </a:p>
            <a:p>
              <a:r>
                <a:rPr lang="en-US" altLang="zh-CN" b="0" dirty="0"/>
                <a:t>1   0   1   0   0</a:t>
              </a:r>
            </a:p>
            <a:p>
              <a:r>
                <a:rPr lang="en-US" altLang="zh-CN" b="0" dirty="0"/>
                <a:t>0   1   1   0   0 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024" y="2880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A2=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sp>
        <p:nvSpPr>
          <p:cNvPr id="13" name="矩形 12"/>
          <p:cNvSpPr/>
          <p:nvPr/>
        </p:nvSpPr>
        <p:spPr>
          <a:xfrm>
            <a:off x="1449538" y="4201924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} 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60032" y="4129721"/>
            <a:ext cx="338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}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006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2. </a:t>
            </a:r>
            <a:r>
              <a:rPr lang="zh-CN" altLang="en-US" dirty="0" smtClean="0">
                <a:solidFill>
                  <a:srgbClr val="FFFF00"/>
                </a:solidFill>
              </a:rPr>
              <a:t>带权简单图（网）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1412776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… , </a:t>
            </a:r>
            <a:r>
              <a:rPr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} 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67569"/>
              </p:ext>
            </p:extLst>
          </p:nvPr>
        </p:nvGraphicFramePr>
        <p:xfrm>
          <a:off x="2123728" y="2204864"/>
          <a:ext cx="403225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68" name="Equation" r:id="rId3" imgW="1737256" imgH="937260" progId="Equation.DSMT4">
                  <p:embed/>
                </p:oleObj>
              </mc:Choice>
              <mc:Fallback>
                <p:oleObj name="Equation" r:id="rId3" imgW="1737256" imgH="9372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4032250" cy="2179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outerShdw dist="127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8906"/>
              </p:ext>
            </p:extLst>
          </p:nvPr>
        </p:nvGraphicFramePr>
        <p:xfrm>
          <a:off x="517525" y="4576464"/>
          <a:ext cx="749935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69" name="公式" r:id="rId5" imgW="3390840" imgH="787320" progId="Equation.3">
                  <p:embed/>
                </p:oleObj>
              </mc:Choice>
              <mc:Fallback>
                <p:oleObj name="公式" r:id="rId5" imgW="33908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576464"/>
                        <a:ext cx="7499350" cy="2020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5022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28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04321"/>
              </p:ext>
            </p:extLst>
          </p:nvPr>
        </p:nvGraphicFramePr>
        <p:xfrm>
          <a:off x="1403648" y="968743"/>
          <a:ext cx="6078725" cy="282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42" name="Visio" r:id="rId3" imgW="2750820" imgH="1470660" progId="Visio.Drawing.11">
                  <p:embed/>
                </p:oleObj>
              </mc:Choice>
              <mc:Fallback>
                <p:oleObj name="Visio" r:id="rId3" imgW="2750820" imgH="14706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68743"/>
                        <a:ext cx="6078725" cy="282029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9780" y="4378984"/>
                <a:ext cx="4843833" cy="244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A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𝟖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80" y="4378984"/>
                <a:ext cx="4843833" cy="24479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951403" y="3789040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,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} 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401708" y="1204570"/>
            <a:ext cx="5834588" cy="1720374"/>
            <a:chOff x="1401708" y="1204570"/>
            <a:chExt cx="5834588" cy="172037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835696" y="1952836"/>
              <a:ext cx="5400600" cy="972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怎样存储顶点集合矩阵？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8" y="1204570"/>
              <a:ext cx="1296144" cy="129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7139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5008" y="260648"/>
            <a:ext cx="9181528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b="0" dirty="0" smtClean="0"/>
              <a:t>＃</a:t>
            </a:r>
            <a:r>
              <a:rPr lang="en-US" altLang="zh-CN" b="0" dirty="0"/>
              <a:t>define  </a:t>
            </a:r>
            <a:r>
              <a:rPr lang="en-US" altLang="zh-CN" b="0" dirty="0" smtClean="0"/>
              <a:t>MAX 10     </a:t>
            </a:r>
            <a:r>
              <a:rPr lang="en-US" altLang="zh-CN" b="0" dirty="0"/>
              <a:t>/*</a:t>
            </a:r>
            <a:r>
              <a:rPr lang="zh-CN" altLang="en-US" b="0" dirty="0"/>
              <a:t>最多顶点个数*</a:t>
            </a:r>
            <a:r>
              <a:rPr lang="en-US" altLang="zh-CN" b="0" dirty="0" smtClean="0"/>
              <a:t>/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 err="1" smtClean="0"/>
              <a:t>typedef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enum</a:t>
            </a:r>
            <a:r>
              <a:rPr lang="en-US" altLang="zh-CN" b="0" dirty="0" smtClean="0"/>
              <a:t>{DG,DN,UDG,UDN}</a:t>
            </a:r>
            <a:r>
              <a:rPr lang="en-US" altLang="zh-CN" b="0" dirty="0" err="1" smtClean="0"/>
              <a:t>GraphKind</a:t>
            </a:r>
            <a:r>
              <a:rPr lang="en-US" altLang="zh-CN" b="0" dirty="0" smtClean="0"/>
              <a:t>;/*</a:t>
            </a:r>
            <a:r>
              <a:rPr lang="zh-CN" altLang="en-US" b="0" dirty="0"/>
              <a:t>图的</a:t>
            </a:r>
            <a:r>
              <a:rPr lang="zh-CN" altLang="en-US" b="0" dirty="0" smtClean="0"/>
              <a:t>种类*</a:t>
            </a:r>
            <a:r>
              <a:rPr lang="en-US" altLang="zh-CN" b="0" dirty="0" smtClean="0"/>
              <a:t>/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endParaRPr lang="en-US" altLang="zh-CN" b="0" dirty="0" smtClean="0"/>
          </a:p>
          <a:p>
            <a:pPr algn="just">
              <a:spcBef>
                <a:spcPts val="0"/>
              </a:spcBef>
            </a:pPr>
            <a:r>
              <a:rPr lang="en-US" altLang="zh-CN" b="0" dirty="0" err="1" smtClean="0"/>
              <a:t>typedef</a:t>
            </a:r>
            <a:r>
              <a:rPr lang="en-US" altLang="zh-CN" b="0" dirty="0" smtClean="0"/>
              <a:t>  </a:t>
            </a:r>
            <a:r>
              <a:rPr lang="en-US" altLang="zh-CN" b="0" dirty="0" err="1"/>
              <a:t>struct</a:t>
            </a:r>
            <a:r>
              <a:rPr lang="en-US" altLang="zh-CN" b="0" dirty="0"/>
              <a:t>  </a:t>
            </a:r>
            <a:r>
              <a:rPr lang="en-US" altLang="zh-CN" b="0" dirty="0" err="1"/>
              <a:t>ArcNode</a:t>
            </a:r>
            <a:r>
              <a:rPr lang="en-US" altLang="zh-CN" b="0" dirty="0" smtClean="0"/>
              <a:t>{ 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      </a:t>
            </a:r>
            <a:r>
              <a:rPr lang="en-US" altLang="zh-CN" b="0" dirty="0" err="1"/>
              <a:t>AdjType</a:t>
            </a:r>
            <a:r>
              <a:rPr lang="en-US" altLang="zh-CN" b="0" dirty="0"/>
              <a:t>    </a:t>
            </a:r>
            <a:r>
              <a:rPr lang="en-US" altLang="zh-CN" b="0" dirty="0" err="1" smtClean="0"/>
              <a:t>adj</a:t>
            </a:r>
            <a:r>
              <a:rPr lang="en-US" altLang="zh-CN" b="0" dirty="0" smtClean="0"/>
              <a:t>; </a:t>
            </a:r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   </a:t>
            </a:r>
            <a:r>
              <a:rPr lang="en-US" altLang="zh-CN" b="0" dirty="0" err="1" smtClean="0"/>
              <a:t>OtherInfo</a:t>
            </a:r>
            <a:r>
              <a:rPr lang="en-US" altLang="zh-CN" b="0" dirty="0" smtClean="0"/>
              <a:t>   info; </a:t>
            </a:r>
          </a:p>
          <a:p>
            <a:pPr algn="just">
              <a:spcBef>
                <a:spcPts val="0"/>
              </a:spcBef>
            </a:pPr>
            <a:r>
              <a:rPr lang="en-US" altLang="zh-CN" b="0" dirty="0" smtClean="0"/>
              <a:t>} </a:t>
            </a:r>
            <a:r>
              <a:rPr lang="en-US" altLang="zh-CN" b="0" dirty="0" err="1"/>
              <a:t>ArcNode</a:t>
            </a:r>
            <a:r>
              <a:rPr lang="en-US" altLang="zh-CN" b="0" dirty="0"/>
              <a:t>; </a:t>
            </a:r>
            <a:endParaRPr lang="en-US" altLang="zh-CN" b="0" dirty="0" smtClean="0"/>
          </a:p>
          <a:p>
            <a:pPr algn="just">
              <a:spcBef>
                <a:spcPts val="0"/>
              </a:spcBef>
            </a:pP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 err="1"/>
              <a:t>typedef</a:t>
            </a:r>
            <a:r>
              <a:rPr lang="en-US" altLang="zh-CN" b="0" dirty="0"/>
              <a:t>  </a:t>
            </a:r>
            <a:r>
              <a:rPr lang="en-US" altLang="zh-CN" b="0" dirty="0" err="1"/>
              <a:t>struct</a:t>
            </a:r>
            <a:r>
              <a:rPr lang="en-US" altLang="zh-CN" b="0" dirty="0" smtClean="0"/>
              <a:t>{ 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     </a:t>
            </a:r>
            <a:r>
              <a:rPr lang="en-US" altLang="zh-CN" b="0" dirty="0" err="1"/>
              <a:t>VertexData</a:t>
            </a:r>
            <a:r>
              <a:rPr lang="en-US" altLang="zh-CN" b="0" dirty="0"/>
              <a:t>  </a:t>
            </a:r>
            <a:r>
              <a:rPr lang="en-US" altLang="zh-CN" b="0" dirty="0" err="1" smtClean="0"/>
              <a:t>vexs</a:t>
            </a:r>
            <a:r>
              <a:rPr lang="en-US" altLang="zh-CN" b="0" dirty="0" smtClean="0"/>
              <a:t>[MAX];  </a:t>
            </a:r>
            <a:r>
              <a:rPr lang="en-US" altLang="zh-CN" b="0" dirty="0"/>
              <a:t>/*</a:t>
            </a:r>
            <a:r>
              <a:rPr lang="zh-CN" altLang="en-US" b="0" dirty="0" smtClean="0"/>
              <a:t>顶点集*</a:t>
            </a:r>
            <a:r>
              <a:rPr lang="en-US" altLang="zh-CN" b="0" dirty="0" smtClean="0"/>
              <a:t>/ 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     </a:t>
            </a:r>
            <a:r>
              <a:rPr lang="en-US" altLang="zh-CN" b="0" dirty="0" err="1"/>
              <a:t>ArcNode</a:t>
            </a:r>
            <a:r>
              <a:rPr lang="en-US" altLang="zh-CN" b="0" dirty="0"/>
              <a:t> </a:t>
            </a:r>
            <a:r>
              <a:rPr lang="en-US" altLang="zh-CN" b="0" dirty="0" smtClean="0"/>
              <a:t>arcs[MAX][MAX];  </a:t>
            </a:r>
            <a:r>
              <a:rPr lang="en-US" altLang="zh-CN" b="0" dirty="0"/>
              <a:t>/*</a:t>
            </a:r>
            <a:r>
              <a:rPr lang="zh-CN" altLang="en-US" b="0" dirty="0"/>
              <a:t>邻接矩阵*</a:t>
            </a:r>
            <a:r>
              <a:rPr lang="en-US" altLang="zh-CN" b="0" dirty="0" smtClean="0"/>
              <a:t>/ 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 </a:t>
            </a:r>
            <a:r>
              <a:rPr lang="en-US" altLang="zh-CN" b="0" dirty="0" smtClean="0"/>
              <a:t>  </a:t>
            </a:r>
            <a:r>
              <a:rPr lang="en-US" altLang="zh-CN" b="0" dirty="0" err="1"/>
              <a:t>int</a:t>
            </a:r>
            <a:r>
              <a:rPr lang="en-US" altLang="zh-CN" b="0" dirty="0"/>
              <a:t>   </a:t>
            </a:r>
            <a:r>
              <a:rPr lang="en-US" altLang="zh-CN" b="0" dirty="0" err="1"/>
              <a:t>vexnum</a:t>
            </a:r>
            <a:r>
              <a:rPr lang="en-US" altLang="zh-CN" b="0" dirty="0"/>
              <a:t>,   </a:t>
            </a:r>
            <a:r>
              <a:rPr lang="en-US" altLang="zh-CN" b="0" dirty="0" err="1"/>
              <a:t>arcnum</a:t>
            </a:r>
            <a:r>
              <a:rPr lang="en-US" altLang="zh-CN" b="0" dirty="0"/>
              <a:t>; </a:t>
            </a:r>
            <a:r>
              <a:rPr lang="en-US" altLang="zh-CN" b="0" dirty="0" smtClean="0"/>
              <a:t>/*</a:t>
            </a:r>
            <a:r>
              <a:rPr lang="zh-CN" altLang="en-US" b="0" dirty="0"/>
              <a:t>图的顶点数和弧数*</a:t>
            </a:r>
            <a:r>
              <a:rPr lang="en-US" altLang="zh-CN" b="0" dirty="0" smtClean="0"/>
              <a:t>/ </a:t>
            </a:r>
            <a:endParaRPr lang="en-US" altLang="zh-CN" b="0" dirty="0"/>
          </a:p>
          <a:p>
            <a:pPr algn="just">
              <a:spcBef>
                <a:spcPts val="0"/>
              </a:spcBef>
            </a:pPr>
            <a:r>
              <a:rPr lang="en-US" altLang="zh-CN" b="0" dirty="0"/>
              <a:t>   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GraphKind</a:t>
            </a:r>
            <a:r>
              <a:rPr lang="en-US" altLang="zh-CN" b="0" dirty="0" smtClean="0"/>
              <a:t>  </a:t>
            </a:r>
            <a:r>
              <a:rPr lang="en-US" altLang="zh-CN" b="0" dirty="0"/>
              <a:t>kind; </a:t>
            </a:r>
            <a:r>
              <a:rPr lang="en-US" altLang="zh-CN" b="0" dirty="0" smtClean="0"/>
              <a:t>/*</a:t>
            </a:r>
            <a:r>
              <a:rPr lang="zh-CN" altLang="en-US" b="0" dirty="0"/>
              <a:t>图的种类标志*</a:t>
            </a:r>
            <a:r>
              <a:rPr lang="en-US" altLang="zh-CN" b="0" dirty="0" smtClean="0"/>
              <a:t>/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 </a:t>
            </a:r>
            <a:r>
              <a:rPr lang="en-US" altLang="zh-CN" b="0" dirty="0" err="1"/>
              <a:t>AdjMatrix</a:t>
            </a:r>
            <a:r>
              <a:rPr lang="en-US" altLang="zh-CN" b="0" dirty="0"/>
              <a:t>;  </a:t>
            </a:r>
            <a:r>
              <a:rPr lang="en-US" altLang="zh-CN" b="0" dirty="0" smtClean="0"/>
              <a:t> </a:t>
            </a:r>
            <a:r>
              <a:rPr lang="en-US" altLang="zh-CN" b="0" dirty="0"/>
              <a:t>/*</a:t>
            </a:r>
            <a:r>
              <a:rPr lang="zh-CN" altLang="en-US" b="0" dirty="0"/>
              <a:t>（</a:t>
            </a:r>
            <a:r>
              <a:rPr lang="en-US" altLang="zh-CN" b="0" dirty="0"/>
              <a:t>Adjacency Matrix Graph</a:t>
            </a:r>
            <a:r>
              <a:rPr lang="zh-CN" altLang="en-US" b="0" dirty="0"/>
              <a:t>）*</a:t>
            </a:r>
            <a:r>
              <a:rPr lang="en-US" altLang="zh-CN" b="0" dirty="0" smtClean="0"/>
              <a:t>/ 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3175573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图的应用例子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314372" name="Picture 4" descr="https://gss0.baidu.com/-4o3dSag_xI4khGko9WTAnF6hhy/zhidao/wh%3D600%2C800/sign=9c81cfd8b8a1cd1105e37a268922e4c4/37d12f2eb9389b502b9fcbba8735e5dde6116e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7150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6" name="Picture 8" descr="http://club1.autoimg.cn/album/userphotos/2014/09/22/12/500_04270240-4493-6h31-7kt9-n202ace1l4g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52" y="2916559"/>
            <a:ext cx="5419378" cy="32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组合 30"/>
          <p:cNvGrpSpPr/>
          <p:nvPr/>
        </p:nvGrpSpPr>
        <p:grpSpPr>
          <a:xfrm>
            <a:off x="3203848" y="901461"/>
            <a:ext cx="4968552" cy="4464496"/>
            <a:chOff x="-5014453" y="1190269"/>
            <a:chExt cx="4968552" cy="4464496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-5014453" y="1190269"/>
              <a:ext cx="4968552" cy="44644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-4717032" y="1595188"/>
              <a:ext cx="4099520" cy="3989003"/>
              <a:chOff x="-5221088" y="1506366"/>
              <a:chExt cx="4099520" cy="3989003"/>
            </a:xfrm>
          </p:grpSpPr>
          <p:pic>
            <p:nvPicPr>
              <p:cNvPr id="314377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52936" y="1506366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4378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2776" y="4365104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36712" y="2708920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94284" y="1687302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接连接符 5"/>
              <p:cNvCxnSpPr/>
              <p:nvPr/>
            </p:nvCxnSpPr>
            <p:spPr bwMode="auto">
              <a:xfrm flipV="1">
                <a:off x="-4789040" y="1863938"/>
                <a:ext cx="1293676" cy="107701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19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52936" y="1506366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直接连接符 22"/>
              <p:cNvCxnSpPr/>
              <p:nvPr/>
            </p:nvCxnSpPr>
            <p:spPr bwMode="auto">
              <a:xfrm flipV="1">
                <a:off x="-2055204" y="3102017"/>
                <a:ext cx="569978" cy="16206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auto">
              <a:xfrm flipH="1">
                <a:off x="-4431468" y="2221510"/>
                <a:ext cx="2376264" cy="238670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 bwMode="auto">
              <a:xfrm flipH="1" flipV="1">
                <a:off x="-3430644" y="1872612"/>
                <a:ext cx="1592560" cy="1722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auto">
              <a:xfrm flipH="1">
                <a:off x="-4356992" y="4722676"/>
                <a:ext cx="2162708" cy="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5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8862" y="4365104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42798" y="2708920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00370" y="1687302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89040" y="4250643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21088" y="2583383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52936" y="1515040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8862" y="4373778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E:\教学文件\1500PNG\png-1367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42798" y="2717594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9" descr="E:\教学文件\1500PNG\png-006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00370" y="1695976"/>
                <a:ext cx="715144" cy="71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矩形 26"/>
              <p:cNvSpPr/>
              <p:nvPr/>
            </p:nvSpPr>
            <p:spPr>
              <a:xfrm>
                <a:off x="-3910537" y="4972149"/>
                <a:ext cx="16273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管道铺设</a:t>
                </a:r>
                <a:endParaRPr lang="zh-CN" altLang="en-US" dirty="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99285" y="1611064"/>
            <a:ext cx="7755906" cy="3813098"/>
            <a:chOff x="699285" y="1611064"/>
            <a:chExt cx="7755906" cy="3813098"/>
          </a:xfrm>
        </p:grpSpPr>
        <p:pic>
          <p:nvPicPr>
            <p:cNvPr id="328706" name="Picture 2" descr="http://www.myexception.cn/img/2015/04/14/181618627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85" y="1638300"/>
              <a:ext cx="4683370" cy="3785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8708" name="Picture 4" descr="http://images.cnitblog.com/blog2015/682679/201504/082145204618455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431" y="1611064"/>
              <a:ext cx="3108760" cy="378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89036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1273" y="1141124"/>
            <a:ext cx="9311952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FFFF00"/>
                </a:solidFill>
              </a:rPr>
              <a:t>构造带权图</a:t>
            </a:r>
            <a:r>
              <a:rPr lang="en-US" altLang="zh-CN" sz="3600" dirty="0" smtClean="0">
                <a:solidFill>
                  <a:srgbClr val="FFFF00"/>
                </a:solidFill>
              </a:rPr>
              <a:t>G</a:t>
            </a:r>
            <a:r>
              <a:rPr lang="zh-CN" altLang="en-US" sz="3600" dirty="0" smtClean="0">
                <a:solidFill>
                  <a:srgbClr val="FFFF00"/>
                </a:solidFill>
              </a:rPr>
              <a:t>步骤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、初始化顶点集</a:t>
            </a:r>
            <a:r>
              <a:rPr lang="en-US" altLang="zh-CN" dirty="0" err="1" smtClean="0"/>
              <a:t>vexs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、初始化邻接矩阵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</a:t>
            </a:r>
            <a:r>
              <a:rPr lang="en-US" altLang="zh-CN" dirty="0" err="1" smtClean="0"/>
              <a:t>adj</a:t>
            </a:r>
            <a:r>
              <a:rPr lang="zh-CN" altLang="en-US" dirty="0" smtClean="0"/>
              <a:t>默认为无穷，</a:t>
            </a:r>
            <a:r>
              <a:rPr lang="en-US" altLang="zh-CN" dirty="0"/>
              <a:t> 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、输入各条边，设（</a:t>
            </a:r>
            <a:r>
              <a:rPr lang="en-US" altLang="zh-CN" dirty="0" smtClean="0"/>
              <a:t>v1,v2,weight</a:t>
            </a:r>
            <a:r>
              <a:rPr lang="zh-CN" altLang="en-US" dirty="0" smtClean="0"/>
              <a:t>）即</a:t>
            </a:r>
            <a:r>
              <a:rPr lang="en-US" altLang="zh-CN" dirty="0" smtClean="0"/>
              <a:t>v1</a:t>
            </a:r>
            <a:r>
              <a:rPr lang="zh-CN" altLang="en-US" dirty="0" smtClean="0"/>
              <a:t>顶点到</a:t>
            </a:r>
            <a:r>
              <a:rPr lang="en-US" altLang="zh-CN" dirty="0" smtClean="0"/>
              <a:t>v2</a:t>
            </a:r>
            <a:r>
              <a:rPr lang="zh-CN" altLang="en-US" dirty="0" smtClean="0"/>
              <a:t>顶点的边权值为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，查找</a:t>
            </a:r>
            <a:r>
              <a:rPr lang="en-US" altLang="zh-CN" dirty="0" smtClean="0"/>
              <a:t>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v2</a:t>
            </a:r>
            <a:r>
              <a:rPr lang="zh-CN" altLang="en-US" dirty="0" smtClean="0"/>
              <a:t>顶点的编号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，并设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=weight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</p:spTree>
    <p:extLst>
      <p:ext uri="{BB962C8B-B14F-4D97-AF65-F5344CB8AC3E}">
        <p14:creationId xmlns:p14="http://schemas.microsoft.com/office/powerpoint/2010/main" val="6675796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7504" y="980722"/>
            <a:ext cx="931195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CreateDN</a:t>
            </a:r>
            <a:r>
              <a:rPr lang="en-US" altLang="zh-CN" dirty="0"/>
              <a:t>(</a:t>
            </a:r>
            <a:r>
              <a:rPr lang="en-US" altLang="zh-CN" dirty="0" err="1"/>
              <a:t>AdjMatrix</a:t>
            </a:r>
            <a:r>
              <a:rPr lang="en-US" altLang="zh-CN" dirty="0"/>
              <a:t> *G)   /*</a:t>
            </a:r>
            <a:r>
              <a:rPr lang="zh-CN" altLang="en-US" dirty="0"/>
              <a:t>创建一个有向网*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{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k, weight;  </a:t>
            </a:r>
            <a:r>
              <a:rPr lang="en-US" altLang="zh-CN" dirty="0" err="1"/>
              <a:t>VertexData</a:t>
            </a:r>
            <a:r>
              <a:rPr lang="en-US" altLang="zh-CN" dirty="0"/>
              <a:t> v1, v2; </a:t>
            </a:r>
          </a:p>
          <a:p>
            <a:r>
              <a:rPr lang="en-US" altLang="zh-CN" dirty="0"/>
              <a:t>       /*</a:t>
            </a:r>
            <a:r>
              <a:rPr lang="zh-CN" altLang="en-US" dirty="0"/>
              <a:t>输入图的顶点数和弧数*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(″%d, %d″, &amp;G-&gt;</a:t>
            </a:r>
            <a:r>
              <a:rPr lang="en-US" altLang="zh-CN" dirty="0" err="1"/>
              <a:t>arcnum</a:t>
            </a:r>
            <a:r>
              <a:rPr lang="en-US" altLang="zh-CN" dirty="0"/>
              <a:t>, &amp;G-&gt;</a:t>
            </a:r>
            <a:r>
              <a:rPr lang="en-US" altLang="zh-CN" dirty="0" err="1"/>
              <a:t>vexnum</a:t>
            </a:r>
            <a:r>
              <a:rPr lang="en-US" altLang="zh-CN" dirty="0"/>
              <a:t>);   </a:t>
            </a:r>
            <a:endParaRPr lang="en-US" altLang="zh-CN" dirty="0" smtClean="0"/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&lt;G-&gt;</a:t>
            </a:r>
            <a:r>
              <a:rPr lang="en-US" altLang="zh-CN" dirty="0" err="1"/>
              <a:t>vexnum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/*</a:t>
            </a:r>
            <a:r>
              <a:rPr lang="zh-CN" altLang="en-US" dirty="0" smtClean="0"/>
              <a:t>初始化边集*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/>
              <a:t>(″%c″, &amp;G-&gt;</a:t>
            </a:r>
            <a:r>
              <a:rPr lang="en-US" altLang="zh-CN" dirty="0" err="1" smtClean="0"/>
              <a:t>vexs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    </a:t>
            </a:r>
            <a:r>
              <a:rPr lang="en-US" altLang="zh-CN" dirty="0"/>
              <a:t>/* </a:t>
            </a:r>
            <a:r>
              <a:rPr lang="zh-CN" altLang="en-US" dirty="0"/>
              <a:t>输入图的顶点*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&lt;G-&gt;</a:t>
            </a:r>
            <a:r>
              <a:rPr lang="en-US" altLang="zh-CN" dirty="0" err="1"/>
              <a:t>vexnum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/*</a:t>
            </a:r>
            <a:r>
              <a:rPr lang="zh-CN" altLang="en-US" dirty="0"/>
              <a:t>初始化邻接矩阵*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      for(j=0</a:t>
            </a:r>
            <a:r>
              <a:rPr lang="en-US" altLang="zh-CN" dirty="0"/>
              <a:t>; j&lt;G-&gt;</a:t>
            </a:r>
            <a:r>
              <a:rPr lang="en-US" altLang="zh-CN" dirty="0" err="1"/>
              <a:t>vexnum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      </a:t>
            </a:r>
            <a:r>
              <a:rPr lang="en-US" altLang="zh-CN" dirty="0"/>
              <a:t>G-&gt;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</a:t>
            </a:r>
            <a:r>
              <a:rPr lang="en-US" altLang="zh-CN" dirty="0" err="1"/>
              <a:t>adj</a:t>
            </a:r>
            <a:r>
              <a:rPr lang="en-US" altLang="zh-CN" dirty="0"/>
              <a:t>=INFINITY;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默认边长为无穷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 G-&gt;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=0;  //</a:t>
            </a:r>
            <a:r>
              <a:rPr lang="zh-CN" altLang="en-US" dirty="0" smtClean="0"/>
              <a:t>任意顶点到其自身权值为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      }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</p:spTree>
    <p:extLst>
      <p:ext uri="{BB962C8B-B14F-4D97-AF65-F5344CB8AC3E}">
        <p14:creationId xmlns:p14="http://schemas.microsoft.com/office/powerpoint/2010/main" val="30086609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931195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  for(k=0</a:t>
            </a:r>
            <a:r>
              <a:rPr lang="en-US" altLang="zh-CN" dirty="0"/>
              <a:t>; k&lt;G-&gt;</a:t>
            </a:r>
            <a:r>
              <a:rPr lang="en-US" altLang="zh-CN" dirty="0" err="1"/>
              <a:t>arcnum</a:t>
            </a:r>
            <a:r>
              <a:rPr lang="en-US" altLang="zh-CN" dirty="0"/>
              <a:t>; k</a:t>
            </a:r>
            <a:r>
              <a:rPr lang="en-US" altLang="zh-CN" dirty="0" smtClean="0"/>
              <a:t>++) // </a:t>
            </a:r>
            <a:r>
              <a:rPr lang="zh-CN" altLang="en-US" dirty="0" smtClean="0"/>
              <a:t>输入各条边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/*</a:t>
            </a:r>
            <a:r>
              <a:rPr lang="en-US" altLang="zh-CN" dirty="0"/>
              <a:t>v1-&gt;v2</a:t>
            </a:r>
            <a:r>
              <a:rPr lang="zh-CN" altLang="en-US" dirty="0"/>
              <a:t>，权值为</a:t>
            </a:r>
            <a:r>
              <a:rPr lang="en-US" altLang="zh-CN" dirty="0"/>
              <a:t>weight</a:t>
            </a:r>
            <a:r>
              <a:rPr lang="en-US" altLang="zh-CN" dirty="0" smtClean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(″%c, %c, %d″, &amp;v1, &amp;v2, &amp;weight);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hlinkClick r:id="rId2" action="ppaction://hlinksldjump"/>
              </a:rPr>
              <a:t>LocateVex</a:t>
            </a:r>
            <a:r>
              <a:rPr lang="en-US" altLang="zh-CN" dirty="0" smtClean="0">
                <a:hlinkClick r:id="rId2" action="ppaction://hlinksldjump"/>
              </a:rPr>
              <a:t>-M(G</a:t>
            </a:r>
            <a:r>
              <a:rPr lang="en-US" altLang="zh-CN" dirty="0">
                <a:hlinkClick r:id="rId2" action="ppaction://hlinksldjump"/>
              </a:rPr>
              <a:t>, v1); </a:t>
            </a:r>
            <a:r>
              <a:rPr lang="en-US" altLang="zh-CN" dirty="0" smtClean="0">
                <a:hlinkClick r:id="rId2" action="ppaction://hlinksldjump"/>
              </a:rPr>
              <a:t>  </a:t>
            </a:r>
            <a:endParaRPr lang="en-US" altLang="zh-CN" dirty="0"/>
          </a:p>
          <a:p>
            <a:r>
              <a:rPr lang="en-US" altLang="zh-CN" dirty="0"/>
              <a:t>             j</a:t>
            </a:r>
            <a:r>
              <a:rPr lang="en-US" altLang="zh-CN" dirty="0" smtClean="0"/>
              <a:t>= </a:t>
            </a:r>
            <a:r>
              <a:rPr lang="en-US" altLang="zh-CN" dirty="0" err="1" smtClean="0">
                <a:hlinkClick r:id="rId2" action="ppaction://hlinksldjump"/>
              </a:rPr>
              <a:t>LocateVex</a:t>
            </a:r>
            <a:r>
              <a:rPr lang="en-US" altLang="zh-CN" dirty="0" smtClean="0">
                <a:hlinkClick r:id="rId2" action="ppaction://hlinksldjump"/>
              </a:rPr>
              <a:t>-M(G</a:t>
            </a:r>
            <a:r>
              <a:rPr lang="en-US" altLang="zh-CN" dirty="0">
                <a:hlinkClick r:id="rId2" action="ppaction://hlinksldjump"/>
              </a:rPr>
              <a:t>, v2);  </a:t>
            </a:r>
            <a:r>
              <a:rPr lang="en-US" altLang="zh-CN" dirty="0" smtClean="0">
                <a:hlinkClick r:id="rId2" action="ppaction://hlinksldjump"/>
              </a:rPr>
              <a:t> </a:t>
            </a:r>
            <a:endParaRPr lang="en-US" altLang="zh-CN" dirty="0"/>
          </a:p>
          <a:p>
            <a:r>
              <a:rPr lang="en-US" altLang="zh-CN" dirty="0"/>
              <a:t>            G-&gt;</a:t>
            </a:r>
            <a:r>
              <a:rPr lang="en-US" altLang="zh-CN" dirty="0" smtClean="0"/>
              <a:t>arcs[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</a:t>
            </a:r>
            <a:r>
              <a:rPr lang="en-US" altLang="zh-CN" dirty="0" err="1"/>
              <a:t>adj</a:t>
            </a:r>
            <a:r>
              <a:rPr lang="en-US" altLang="zh-CN" dirty="0"/>
              <a:t>=weight;    /*</a:t>
            </a:r>
            <a:r>
              <a:rPr lang="zh-CN" altLang="en-US" dirty="0"/>
              <a:t>建立弧*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     } 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</a:t>
            </a:r>
            <a:r>
              <a:rPr lang="en-US" altLang="zh-CN" dirty="0"/>
              <a:t>return(Ok);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} 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</p:spTree>
    <p:extLst>
      <p:ext uri="{BB962C8B-B14F-4D97-AF65-F5344CB8AC3E}">
        <p14:creationId xmlns:p14="http://schemas.microsoft.com/office/powerpoint/2010/main" val="1096426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38667" y="1268760"/>
            <a:ext cx="7630359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 smtClean="0">
                <a:solidFill>
                  <a:srgbClr val="FFFF00"/>
                </a:solidFill>
              </a:rPr>
              <a:t>  /*</a:t>
            </a:r>
            <a:r>
              <a:rPr lang="zh-CN" altLang="en-US" dirty="0">
                <a:solidFill>
                  <a:srgbClr val="FFFF00"/>
                </a:solidFill>
              </a:rPr>
              <a:t>求顶点位置函数*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LocateVertex</a:t>
            </a:r>
            <a:r>
              <a:rPr lang="en-US" altLang="zh-CN" dirty="0"/>
              <a:t>(</a:t>
            </a:r>
            <a:r>
              <a:rPr lang="en-US" altLang="zh-CN" dirty="0" err="1"/>
              <a:t>AdjMatrix</a:t>
            </a:r>
            <a:r>
              <a:rPr lang="en-US" altLang="zh-CN" dirty="0"/>
              <a:t> * G,  </a:t>
            </a:r>
            <a:r>
              <a:rPr lang="en-US" altLang="zh-CN" dirty="0" err="1"/>
              <a:t>VertexData</a:t>
            </a:r>
            <a:r>
              <a:rPr lang="en-US" altLang="zh-CN" dirty="0"/>
              <a:t> v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{ </a:t>
            </a:r>
            <a:endParaRPr lang="en-US" altLang="zh-CN" dirty="0" smtClean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j=Error, k; </a:t>
            </a:r>
          </a:p>
          <a:p>
            <a:pPr algn="just">
              <a:spcBef>
                <a:spcPts val="600"/>
              </a:spcBef>
            </a:pPr>
            <a:r>
              <a:rPr lang="en-US" altLang="zh-CN" dirty="0"/>
              <a:t>     for(k=0; k&lt;G-&gt;</a:t>
            </a:r>
            <a:r>
              <a:rPr lang="en-US" altLang="zh-CN" dirty="0" err="1"/>
              <a:t>vexnum</a:t>
            </a:r>
            <a:r>
              <a:rPr lang="en-US" altLang="zh-CN" dirty="0"/>
              <a:t>; k</a:t>
            </a:r>
            <a:r>
              <a:rPr lang="en-US" altLang="zh-CN" dirty="0" smtClean="0"/>
              <a:t>++) 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     if(G-&gt;</a:t>
            </a:r>
            <a:r>
              <a:rPr lang="en-US" altLang="zh-CN" dirty="0" err="1" smtClean="0"/>
              <a:t>vexs</a:t>
            </a:r>
            <a:r>
              <a:rPr lang="en-US" altLang="zh-CN" dirty="0" smtClean="0"/>
              <a:t>[k]==</a:t>
            </a:r>
            <a:r>
              <a:rPr lang="en-US" altLang="zh-CN" dirty="0"/>
              <a:t>v</a:t>
            </a:r>
            <a:r>
              <a:rPr lang="en-US" altLang="zh-CN" dirty="0" smtClean="0"/>
              <a:t>)  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         { j=k;  break;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  return(j);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733256"/>
            <a:ext cx="775712" cy="7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0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7.2.1 </a:t>
            </a:r>
            <a:r>
              <a:rPr lang="zh-CN" altLang="en-US" sz="3600" dirty="0">
                <a:solidFill>
                  <a:srgbClr val="FFFF00"/>
                </a:solidFill>
              </a:rPr>
              <a:t>邻接矩阵表示法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3568" y="645577"/>
            <a:ext cx="6912768" cy="1684000"/>
            <a:chOff x="1475656" y="934892"/>
            <a:chExt cx="6912768" cy="1684000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557518" y="1786724"/>
              <a:ext cx="583090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想一想，图的基本操作怎样完成？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934892"/>
              <a:ext cx="1684000" cy="1684000"/>
            </a:xfrm>
            <a:prstGeom prst="rect">
              <a:avLst/>
            </a:prstGeom>
          </p:spPr>
        </p:pic>
      </p:grpSp>
      <p:sp>
        <p:nvSpPr>
          <p:cNvPr id="10" name="任意多边形 9"/>
          <p:cNvSpPr/>
          <p:nvPr/>
        </p:nvSpPr>
        <p:spPr>
          <a:xfrm>
            <a:off x="922191" y="2420888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1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57066" y="2424571"/>
            <a:ext cx="6205885" cy="589838"/>
          </a:xfrm>
          <a:custGeom>
            <a:avLst/>
            <a:gdLst>
              <a:gd name="connsiteX0" fmla="*/ 98308 w 589837"/>
              <a:gd name="connsiteY0" fmla="*/ 0 h 6205884"/>
              <a:gd name="connsiteX1" fmla="*/ 491529 w 589837"/>
              <a:gd name="connsiteY1" fmla="*/ 0 h 6205884"/>
              <a:gd name="connsiteX2" fmla="*/ 589837 w 589837"/>
              <a:gd name="connsiteY2" fmla="*/ 98308 h 6205884"/>
              <a:gd name="connsiteX3" fmla="*/ 589837 w 589837"/>
              <a:gd name="connsiteY3" fmla="*/ 6205884 h 6205884"/>
              <a:gd name="connsiteX4" fmla="*/ 589837 w 589837"/>
              <a:gd name="connsiteY4" fmla="*/ 6205884 h 6205884"/>
              <a:gd name="connsiteX5" fmla="*/ 0 w 589837"/>
              <a:gd name="connsiteY5" fmla="*/ 6205884 h 6205884"/>
              <a:gd name="connsiteX6" fmla="*/ 0 w 589837"/>
              <a:gd name="connsiteY6" fmla="*/ 6205884 h 6205884"/>
              <a:gd name="connsiteX7" fmla="*/ 0 w 589837"/>
              <a:gd name="connsiteY7" fmla="*/ 98308 h 6205884"/>
              <a:gd name="connsiteX8" fmla="*/ 98308 w 58983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837" h="6205884">
                <a:moveTo>
                  <a:pt x="589837" y="1034337"/>
                </a:moveTo>
                <a:lnTo>
                  <a:pt x="589837" y="5171547"/>
                </a:lnTo>
                <a:cubicBezTo>
                  <a:pt x="589837" y="5742793"/>
                  <a:pt x="585654" y="6205879"/>
                  <a:pt x="5804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493" y="5"/>
                </a:lnTo>
                <a:cubicBezTo>
                  <a:pt x="585654" y="5"/>
                  <a:pt x="589837" y="463091"/>
                  <a:pt x="589837" y="1034337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73" rIns="46573" bIns="46574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求顶点的度、出度、入度？</a:t>
            </a:r>
            <a:endParaRPr lang="zh-CN" altLang="en-US" sz="28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922191" y="3211988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2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557066" y="3211988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添加删除边？</a:t>
            </a:r>
            <a:endParaRPr lang="zh-CN" altLang="en-US" sz="2800" b="1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922191" y="3999405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3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57066" y="3999405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添加删除顶点？</a:t>
            </a:r>
            <a:endParaRPr lang="zh-CN" altLang="en-US" sz="2800" b="1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922191" y="4786822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4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557066" y="4786822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</a:t>
            </a:r>
            <a:r>
              <a:rPr lang="en-US" altLang="zh-CN" sz="2800" b="1" kern="1200" dirty="0" smtClean="0"/>
              <a:t>V</a:t>
            </a:r>
            <a:r>
              <a:rPr lang="zh-CN" altLang="en-US" sz="2800" b="1" kern="1200" dirty="0" smtClean="0"/>
              <a:t>的所有邻接点？</a:t>
            </a:r>
            <a:endParaRPr lang="zh-CN" altLang="en-US" sz="2800" b="1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922191" y="5574239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5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557066" y="5574238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</a:t>
            </a:r>
            <a:r>
              <a:rPr lang="en-US" altLang="zh-CN" sz="2800" b="1" kern="1200" dirty="0" smtClean="0"/>
              <a:t>v</a:t>
            </a:r>
            <a:r>
              <a:rPr lang="zh-CN" altLang="en-US" sz="2800" b="1" kern="1200" dirty="0" smtClean="0"/>
              <a:t>在顶点</a:t>
            </a:r>
            <a:r>
              <a:rPr lang="en-US" altLang="zh-CN" sz="2800" b="1" kern="1200" dirty="0" smtClean="0"/>
              <a:t>w</a:t>
            </a:r>
            <a:r>
              <a:rPr lang="zh-CN" altLang="en-US" sz="2800" b="1" kern="1200" dirty="0" smtClean="0"/>
              <a:t>后的第一个邻接点？</a:t>
            </a:r>
            <a:endParaRPr lang="zh-CN" altLang="en-US" sz="2800" b="1" kern="1200" dirty="0"/>
          </a:p>
        </p:txBody>
      </p:sp>
      <p:pic>
        <p:nvPicPr>
          <p:cNvPr id="327683" name="Picture 3" descr="E:\教学文件\1500PNG\png-0097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2441" y="5973563"/>
            <a:ext cx="884437" cy="8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132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邻接表表示法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259632" y="1399909"/>
            <a:ext cx="4464496" cy="1159480"/>
          </a:xfrm>
          <a:custGeom>
            <a:avLst/>
            <a:gdLst>
              <a:gd name="connsiteX0" fmla="*/ 0 w 3984113"/>
              <a:gd name="connsiteY0" fmla="*/ 115948 h 1159480"/>
              <a:gd name="connsiteX1" fmla="*/ 115948 w 3984113"/>
              <a:gd name="connsiteY1" fmla="*/ 0 h 1159480"/>
              <a:gd name="connsiteX2" fmla="*/ 3868165 w 3984113"/>
              <a:gd name="connsiteY2" fmla="*/ 0 h 1159480"/>
              <a:gd name="connsiteX3" fmla="*/ 3984113 w 3984113"/>
              <a:gd name="connsiteY3" fmla="*/ 115948 h 1159480"/>
              <a:gd name="connsiteX4" fmla="*/ 3984113 w 3984113"/>
              <a:gd name="connsiteY4" fmla="*/ 1043532 h 1159480"/>
              <a:gd name="connsiteX5" fmla="*/ 3868165 w 3984113"/>
              <a:gd name="connsiteY5" fmla="*/ 1159480 h 1159480"/>
              <a:gd name="connsiteX6" fmla="*/ 115948 w 3984113"/>
              <a:gd name="connsiteY6" fmla="*/ 1159480 h 1159480"/>
              <a:gd name="connsiteX7" fmla="*/ 0 w 3984113"/>
              <a:gd name="connsiteY7" fmla="*/ 1043532 h 1159480"/>
              <a:gd name="connsiteX8" fmla="*/ 0 w 3984113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113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868165" y="0"/>
                </a:lnTo>
                <a:cubicBezTo>
                  <a:pt x="3932201" y="0"/>
                  <a:pt x="3984113" y="51912"/>
                  <a:pt x="3984113" y="115948"/>
                </a:cubicBezTo>
                <a:lnTo>
                  <a:pt x="3984113" y="1043532"/>
                </a:lnTo>
                <a:cubicBezTo>
                  <a:pt x="3984113" y="1107568"/>
                  <a:pt x="3932201" y="1159480"/>
                  <a:pt x="3868165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970" tIns="87300" rIns="113970" bIns="8730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200" kern="1200" dirty="0" smtClean="0">
                <a:solidFill>
                  <a:schemeClr val="bg1"/>
                </a:solidFill>
              </a:rPr>
              <a:t>邻接表表示法</a:t>
            </a:r>
            <a:endParaRPr lang="zh-CN" altLang="en-US" sz="4200" kern="12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54586" y="2559389"/>
            <a:ext cx="398411" cy="869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9610"/>
                </a:lnTo>
                <a:lnTo>
                  <a:pt x="398411" y="869610"/>
                </a:lnTo>
              </a:path>
            </a:pathLst>
          </a:custGeom>
          <a:noFill/>
          <a:ln>
            <a:solidFill>
              <a:srgbClr val="CCECFF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 5"/>
          <p:cNvSpPr/>
          <p:nvPr/>
        </p:nvSpPr>
        <p:spPr>
          <a:xfrm>
            <a:off x="3652996" y="2849259"/>
            <a:ext cx="4015347" cy="1159480"/>
          </a:xfrm>
          <a:custGeom>
            <a:avLst/>
            <a:gdLst>
              <a:gd name="connsiteX0" fmla="*/ 0 w 3655312"/>
              <a:gd name="connsiteY0" fmla="*/ 115948 h 1159480"/>
              <a:gd name="connsiteX1" fmla="*/ 115948 w 3655312"/>
              <a:gd name="connsiteY1" fmla="*/ 0 h 1159480"/>
              <a:gd name="connsiteX2" fmla="*/ 3539364 w 3655312"/>
              <a:gd name="connsiteY2" fmla="*/ 0 h 1159480"/>
              <a:gd name="connsiteX3" fmla="*/ 3655312 w 3655312"/>
              <a:gd name="connsiteY3" fmla="*/ 115948 h 1159480"/>
              <a:gd name="connsiteX4" fmla="*/ 3655312 w 3655312"/>
              <a:gd name="connsiteY4" fmla="*/ 1043532 h 1159480"/>
              <a:gd name="connsiteX5" fmla="*/ 3539364 w 3655312"/>
              <a:gd name="connsiteY5" fmla="*/ 1159480 h 1159480"/>
              <a:gd name="connsiteX6" fmla="*/ 115948 w 3655312"/>
              <a:gd name="connsiteY6" fmla="*/ 1159480 h 1159480"/>
              <a:gd name="connsiteX7" fmla="*/ 0 w 3655312"/>
              <a:gd name="connsiteY7" fmla="*/ 1043532 h 1159480"/>
              <a:gd name="connsiteX8" fmla="*/ 0 w 3655312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312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539364" y="0"/>
                </a:lnTo>
                <a:cubicBezTo>
                  <a:pt x="3603400" y="0"/>
                  <a:pt x="3655312" y="51912"/>
                  <a:pt x="3655312" y="115948"/>
                </a:cubicBezTo>
                <a:lnTo>
                  <a:pt x="3655312" y="1043532"/>
                </a:lnTo>
                <a:cubicBezTo>
                  <a:pt x="3655312" y="1107568"/>
                  <a:pt x="3603400" y="1159480"/>
                  <a:pt x="3539364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52070" tIns="112700" rIns="152070" bIns="112700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solidFill>
                  <a:schemeClr val="bg1"/>
                </a:solidFill>
              </a:rPr>
              <a:t>表头结点表</a:t>
            </a:r>
            <a:endParaRPr lang="zh-CN" altLang="en-US" sz="3600" kern="12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254586" y="2559389"/>
            <a:ext cx="398411" cy="23189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18960"/>
                </a:lnTo>
                <a:lnTo>
                  <a:pt x="398411" y="2318960"/>
                </a:lnTo>
              </a:path>
            </a:pathLst>
          </a:custGeom>
          <a:noFill/>
          <a:ln w="28575">
            <a:solidFill>
              <a:srgbClr val="CCECFF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3652997" y="4298610"/>
            <a:ext cx="4015346" cy="1159480"/>
          </a:xfrm>
          <a:custGeom>
            <a:avLst/>
            <a:gdLst>
              <a:gd name="connsiteX0" fmla="*/ 0 w 3691283"/>
              <a:gd name="connsiteY0" fmla="*/ 115948 h 1159480"/>
              <a:gd name="connsiteX1" fmla="*/ 115948 w 3691283"/>
              <a:gd name="connsiteY1" fmla="*/ 0 h 1159480"/>
              <a:gd name="connsiteX2" fmla="*/ 3575335 w 3691283"/>
              <a:gd name="connsiteY2" fmla="*/ 0 h 1159480"/>
              <a:gd name="connsiteX3" fmla="*/ 3691283 w 3691283"/>
              <a:gd name="connsiteY3" fmla="*/ 115948 h 1159480"/>
              <a:gd name="connsiteX4" fmla="*/ 3691283 w 3691283"/>
              <a:gd name="connsiteY4" fmla="*/ 1043532 h 1159480"/>
              <a:gd name="connsiteX5" fmla="*/ 3575335 w 3691283"/>
              <a:gd name="connsiteY5" fmla="*/ 1159480 h 1159480"/>
              <a:gd name="connsiteX6" fmla="*/ 115948 w 3691283"/>
              <a:gd name="connsiteY6" fmla="*/ 1159480 h 1159480"/>
              <a:gd name="connsiteX7" fmla="*/ 0 w 3691283"/>
              <a:gd name="connsiteY7" fmla="*/ 1043532 h 1159480"/>
              <a:gd name="connsiteX8" fmla="*/ 0 w 3691283"/>
              <a:gd name="connsiteY8" fmla="*/ 115948 h 11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1283" h="1159480">
                <a:moveTo>
                  <a:pt x="0" y="115948"/>
                </a:moveTo>
                <a:cubicBezTo>
                  <a:pt x="0" y="51912"/>
                  <a:pt x="51912" y="0"/>
                  <a:pt x="115948" y="0"/>
                </a:cubicBezTo>
                <a:lnTo>
                  <a:pt x="3575335" y="0"/>
                </a:lnTo>
                <a:cubicBezTo>
                  <a:pt x="3639371" y="0"/>
                  <a:pt x="3691283" y="51912"/>
                  <a:pt x="3691283" y="115948"/>
                </a:cubicBezTo>
                <a:lnTo>
                  <a:pt x="3691283" y="1043532"/>
                </a:lnTo>
                <a:cubicBezTo>
                  <a:pt x="3691283" y="1107568"/>
                  <a:pt x="3639371" y="1159480"/>
                  <a:pt x="3575335" y="1159480"/>
                </a:cubicBezTo>
                <a:lnTo>
                  <a:pt x="115948" y="1159480"/>
                </a:lnTo>
                <a:cubicBezTo>
                  <a:pt x="51912" y="1159480"/>
                  <a:pt x="0" y="1107568"/>
                  <a:pt x="0" y="1043532"/>
                </a:cubicBezTo>
                <a:lnTo>
                  <a:pt x="0" y="115948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52070" tIns="112700" rIns="152070" bIns="112700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dirty="0" smtClean="0">
                <a:solidFill>
                  <a:schemeClr val="bg1"/>
                </a:solidFill>
              </a:rPr>
              <a:t>边链表</a:t>
            </a:r>
            <a:endParaRPr lang="zh-CN" altLang="en-US" sz="3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004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36</a:t>
            </a:fld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>
            <a:off x="5652120" y="4221088"/>
            <a:ext cx="2795992" cy="1890873"/>
            <a:chOff x="2614887" y="1021854"/>
            <a:chExt cx="2795992" cy="1890873"/>
          </a:xfrm>
        </p:grpSpPr>
        <p:cxnSp>
          <p:nvCxnSpPr>
            <p:cNvPr id="5" name="直接连接符 4"/>
            <p:cNvCxnSpPr>
              <a:stCxn id="12" idx="6"/>
              <a:endCxn id="11" idx="2"/>
            </p:cNvCxnSpPr>
            <p:nvPr/>
          </p:nvCxnSpPr>
          <p:spPr bwMode="auto">
            <a:xfrm>
              <a:off x="3383850" y="2638109"/>
              <a:ext cx="1522973" cy="225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箭头连接符 5"/>
            <p:cNvCxnSpPr>
              <a:stCxn id="14" idx="4"/>
              <a:endCxn id="12" idx="0"/>
            </p:cNvCxnSpPr>
            <p:nvPr/>
          </p:nvCxnSpPr>
          <p:spPr bwMode="auto">
            <a:xfrm>
              <a:off x="2866915" y="1525910"/>
              <a:ext cx="264907" cy="8601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3118943" y="1273882"/>
              <a:ext cx="1661226" cy="1649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stCxn id="11" idx="1"/>
              <a:endCxn id="14" idx="5"/>
            </p:cNvCxnSpPr>
            <p:nvPr/>
          </p:nvCxnSpPr>
          <p:spPr bwMode="auto">
            <a:xfrm flipH="1" flipV="1">
              <a:off x="3045126" y="1452093"/>
              <a:ext cx="1935514" cy="10303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椭圆 8"/>
            <p:cNvSpPr/>
            <p:nvPr/>
          </p:nvSpPr>
          <p:spPr bwMode="auto">
            <a:xfrm>
              <a:off x="4822477" y="1186757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906823" y="2408671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79794" y="2386081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614887" y="1021854"/>
              <a:ext cx="504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邻接表表示法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2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88032"/>
              </p:ext>
            </p:extLst>
          </p:nvPr>
        </p:nvGraphicFramePr>
        <p:xfrm>
          <a:off x="594795" y="1844823"/>
          <a:ext cx="2665460" cy="685273"/>
        </p:xfrm>
        <a:graphic>
          <a:graphicData uri="http://schemas.openxmlformats.org/drawingml/2006/table">
            <a:tbl>
              <a:tblPr/>
              <a:tblGrid>
                <a:gridCol w="1381370"/>
                <a:gridCol w="1284090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vexdata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firstarc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74549"/>
              </p:ext>
            </p:extLst>
          </p:nvPr>
        </p:nvGraphicFramePr>
        <p:xfrm>
          <a:off x="5180634" y="1844823"/>
          <a:ext cx="2703734" cy="673668"/>
        </p:xfrm>
        <a:graphic>
          <a:graphicData uri="http://schemas.openxmlformats.org/drawingml/2006/table">
            <a:tbl>
              <a:tblPr/>
              <a:tblGrid>
                <a:gridCol w="1381370"/>
                <a:gridCol w="1322364"/>
              </a:tblGrid>
              <a:tr h="673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adjvex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nextarc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92410"/>
              </p:ext>
            </p:extLst>
          </p:nvPr>
        </p:nvGraphicFramePr>
        <p:xfrm>
          <a:off x="323529" y="3861048"/>
          <a:ext cx="1512168" cy="224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9346"/>
              </p:ext>
            </p:extLst>
          </p:nvPr>
        </p:nvGraphicFramePr>
        <p:xfrm>
          <a:off x="2307386" y="3861048"/>
          <a:ext cx="11124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43"/>
                <a:gridCol w="55624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>
            <a:endCxn id="37" idx="1"/>
          </p:cNvCxnSpPr>
          <p:nvPr/>
        </p:nvCxnSpPr>
        <p:spPr bwMode="auto">
          <a:xfrm>
            <a:off x="1547664" y="41201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57732"/>
              </p:ext>
            </p:extLst>
          </p:nvPr>
        </p:nvGraphicFramePr>
        <p:xfrm>
          <a:off x="3819554" y="3861048"/>
          <a:ext cx="11124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43"/>
                <a:gridCol w="55624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3059832" y="41201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7896"/>
              </p:ext>
            </p:extLst>
          </p:nvPr>
        </p:nvGraphicFramePr>
        <p:xfrm>
          <a:off x="2271364" y="5085184"/>
          <a:ext cx="11124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43"/>
                <a:gridCol w="55624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直接箭头连接符 43"/>
          <p:cNvCxnSpPr>
            <a:endCxn id="43" idx="1"/>
          </p:cNvCxnSpPr>
          <p:nvPr/>
        </p:nvCxnSpPr>
        <p:spPr bwMode="auto">
          <a:xfrm>
            <a:off x="1511642" y="5344264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43149"/>
              </p:ext>
            </p:extLst>
          </p:nvPr>
        </p:nvGraphicFramePr>
        <p:xfrm>
          <a:off x="2271364" y="5661248"/>
          <a:ext cx="11124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43"/>
                <a:gridCol w="55624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>
            <a:endCxn id="45" idx="1"/>
          </p:cNvCxnSpPr>
          <p:nvPr/>
        </p:nvCxnSpPr>
        <p:spPr bwMode="auto">
          <a:xfrm>
            <a:off x="1511642" y="59203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57396"/>
              </p:ext>
            </p:extLst>
          </p:nvPr>
        </p:nvGraphicFramePr>
        <p:xfrm>
          <a:off x="594795" y="2636911"/>
          <a:ext cx="2665460" cy="1030224"/>
        </p:xfrm>
        <a:graphic>
          <a:graphicData uri="http://schemas.openxmlformats.org/drawingml/2006/table">
            <a:tbl>
              <a:tblPr/>
              <a:tblGrid>
                <a:gridCol w="1381370"/>
                <a:gridCol w="1284090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顶点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信息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第一个邻接点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94308"/>
              </p:ext>
            </p:extLst>
          </p:nvPr>
        </p:nvGraphicFramePr>
        <p:xfrm>
          <a:off x="5168316" y="2489448"/>
          <a:ext cx="2703734" cy="1371600"/>
        </p:xfrm>
        <a:graphic>
          <a:graphicData uri="http://schemas.openxmlformats.org/drawingml/2006/table">
            <a:tbl>
              <a:tblPr/>
              <a:tblGrid>
                <a:gridCol w="1381370"/>
                <a:gridCol w="1322364"/>
              </a:tblGrid>
              <a:tr h="1368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邻接点编号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下一个邻接点指针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1. </a:t>
            </a:r>
            <a:r>
              <a:rPr lang="zh-CN" altLang="en-US" dirty="0" smtClean="0">
                <a:solidFill>
                  <a:srgbClr val="FFFF00"/>
                </a:solidFill>
              </a:rPr>
              <a:t>不带权图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801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邻接表表示法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2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90373"/>
              </p:ext>
            </p:extLst>
          </p:nvPr>
        </p:nvGraphicFramePr>
        <p:xfrm>
          <a:off x="594795" y="1700808"/>
          <a:ext cx="2665460" cy="685273"/>
        </p:xfrm>
        <a:graphic>
          <a:graphicData uri="http://schemas.openxmlformats.org/drawingml/2006/table">
            <a:tbl>
              <a:tblPr/>
              <a:tblGrid>
                <a:gridCol w="1381370"/>
                <a:gridCol w="1284090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vexdata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firstarc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62313"/>
              </p:ext>
            </p:extLst>
          </p:nvPr>
        </p:nvGraphicFramePr>
        <p:xfrm>
          <a:off x="4427984" y="1700808"/>
          <a:ext cx="3772852" cy="673668"/>
        </p:xfrm>
        <a:graphic>
          <a:graphicData uri="http://schemas.openxmlformats.org/drawingml/2006/table">
            <a:tbl>
              <a:tblPr/>
              <a:tblGrid>
                <a:gridCol w="1217930"/>
                <a:gridCol w="1238567"/>
                <a:gridCol w="1316355"/>
              </a:tblGrid>
              <a:tr h="673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adjvex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nextarc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0846"/>
              </p:ext>
            </p:extLst>
          </p:nvPr>
        </p:nvGraphicFramePr>
        <p:xfrm>
          <a:off x="107505" y="3861048"/>
          <a:ext cx="1728192" cy="224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8080"/>
              </p:ext>
            </p:extLst>
          </p:nvPr>
        </p:nvGraphicFramePr>
        <p:xfrm>
          <a:off x="2307386" y="3861048"/>
          <a:ext cx="151343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39"/>
                <a:gridCol w="579755"/>
                <a:gridCol w="46683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>
            <a:endCxn id="37" idx="1"/>
          </p:cNvCxnSpPr>
          <p:nvPr/>
        </p:nvCxnSpPr>
        <p:spPr bwMode="auto">
          <a:xfrm>
            <a:off x="1547664" y="41201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91736"/>
              </p:ext>
            </p:extLst>
          </p:nvPr>
        </p:nvGraphicFramePr>
        <p:xfrm>
          <a:off x="4107587" y="3861048"/>
          <a:ext cx="151343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39"/>
                <a:gridCol w="579755"/>
                <a:gridCol w="46683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3347865" y="41201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85478"/>
              </p:ext>
            </p:extLst>
          </p:nvPr>
        </p:nvGraphicFramePr>
        <p:xfrm>
          <a:off x="2271364" y="5085184"/>
          <a:ext cx="151343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39"/>
                <a:gridCol w="579755"/>
                <a:gridCol w="46683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直接箭头连接符 43"/>
          <p:cNvCxnSpPr>
            <a:endCxn id="43" idx="1"/>
          </p:cNvCxnSpPr>
          <p:nvPr/>
        </p:nvCxnSpPr>
        <p:spPr bwMode="auto">
          <a:xfrm>
            <a:off x="1511642" y="5344264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92106"/>
              </p:ext>
            </p:extLst>
          </p:nvPr>
        </p:nvGraphicFramePr>
        <p:xfrm>
          <a:off x="2271364" y="5661248"/>
          <a:ext cx="153883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39"/>
                <a:gridCol w="605155"/>
                <a:gridCol w="46683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>
            <a:endCxn id="45" idx="1"/>
          </p:cNvCxnSpPr>
          <p:nvPr/>
        </p:nvCxnSpPr>
        <p:spPr bwMode="auto">
          <a:xfrm>
            <a:off x="1511642" y="5920328"/>
            <a:ext cx="7597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61167"/>
              </p:ext>
            </p:extLst>
          </p:nvPr>
        </p:nvGraphicFramePr>
        <p:xfrm>
          <a:off x="594795" y="2492896"/>
          <a:ext cx="2665460" cy="1030224"/>
        </p:xfrm>
        <a:graphic>
          <a:graphicData uri="http://schemas.openxmlformats.org/drawingml/2006/table">
            <a:tbl>
              <a:tblPr/>
              <a:tblGrid>
                <a:gridCol w="1381370"/>
                <a:gridCol w="1284090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顶点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信息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第一个邻接点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59953"/>
              </p:ext>
            </p:extLst>
          </p:nvPr>
        </p:nvGraphicFramePr>
        <p:xfrm>
          <a:off x="4283969" y="2407778"/>
          <a:ext cx="4079798" cy="1371600"/>
        </p:xfrm>
        <a:graphic>
          <a:graphicData uri="http://schemas.openxmlformats.org/drawingml/2006/table">
            <a:tbl>
              <a:tblPr/>
              <a:tblGrid>
                <a:gridCol w="1296143"/>
                <a:gridCol w="1187504"/>
                <a:gridCol w="1596151"/>
              </a:tblGrid>
              <a:tr h="1368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邻接点编号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边的权值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下一个邻接点指针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2. </a:t>
            </a:r>
            <a:r>
              <a:rPr lang="zh-CN" altLang="en-US" dirty="0" smtClean="0">
                <a:solidFill>
                  <a:srgbClr val="FFFF00"/>
                </a:solidFill>
              </a:rPr>
              <a:t>带权图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80250" y="3941512"/>
            <a:ext cx="3067862" cy="2530988"/>
            <a:chOff x="5380250" y="3941512"/>
            <a:chExt cx="3067862" cy="2530988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4221088"/>
              <a:ext cx="2795992" cy="1890873"/>
              <a:chOff x="2614887" y="1021854"/>
              <a:chExt cx="2795992" cy="1890873"/>
            </a:xfrm>
          </p:grpSpPr>
          <p:cxnSp>
            <p:nvCxnSpPr>
              <p:cNvPr id="5" name="直接连接符 4"/>
              <p:cNvCxnSpPr>
                <a:stCxn id="12" idx="6"/>
                <a:endCxn id="11" idx="2"/>
              </p:cNvCxnSpPr>
              <p:nvPr/>
            </p:nvCxnSpPr>
            <p:spPr bwMode="auto">
              <a:xfrm>
                <a:off x="3383850" y="2638109"/>
                <a:ext cx="1522973" cy="2259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箭头连接符 5"/>
              <p:cNvCxnSpPr>
                <a:stCxn id="14" idx="4"/>
                <a:endCxn id="12" idx="0"/>
              </p:cNvCxnSpPr>
              <p:nvPr/>
            </p:nvCxnSpPr>
            <p:spPr bwMode="auto">
              <a:xfrm>
                <a:off x="2866915" y="1525910"/>
                <a:ext cx="264907" cy="86017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3118943" y="1273882"/>
                <a:ext cx="1661226" cy="1649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>
                <a:stCxn id="11" idx="1"/>
                <a:endCxn id="14" idx="5"/>
              </p:cNvCxnSpPr>
              <p:nvPr/>
            </p:nvCxnSpPr>
            <p:spPr bwMode="auto">
              <a:xfrm flipH="1" flipV="1">
                <a:off x="3045126" y="1452093"/>
                <a:ext cx="1935514" cy="103039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椭圆 8"/>
              <p:cNvSpPr/>
              <p:nvPr/>
            </p:nvSpPr>
            <p:spPr bwMode="auto">
              <a:xfrm>
                <a:off x="4822477" y="1186757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4906823" y="2408671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D</a:t>
                </a:r>
                <a:endPara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2879794" y="2386081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endPara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2614887" y="1021854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A</a:t>
                </a:r>
                <a:endPara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6419377" y="394151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80250" y="49049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10699" y="59492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21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50116" y="4835303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33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4645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1520" y="1665436"/>
            <a:ext cx="86718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zh-CN" altLang="en-US" dirty="0" smtClean="0">
                <a:solidFill>
                  <a:srgbClr val="FFFF00"/>
                </a:solidFill>
              </a:rPr>
              <a:t>带权图的邻接</a:t>
            </a:r>
            <a:r>
              <a:rPr lang="zh-CN" altLang="en-US" dirty="0">
                <a:solidFill>
                  <a:srgbClr val="FFFF00"/>
                </a:solidFill>
              </a:rPr>
              <a:t>表存储</a:t>
            </a:r>
            <a:r>
              <a:rPr lang="zh-CN" altLang="en-US" dirty="0" smtClean="0">
                <a:solidFill>
                  <a:srgbClr val="FFFF00"/>
                </a:solidFill>
              </a:rPr>
              <a:t>结构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＃</a:t>
            </a:r>
            <a:r>
              <a:rPr lang="en-US" altLang="zh-CN" dirty="0"/>
              <a:t>define  </a:t>
            </a:r>
            <a:r>
              <a:rPr lang="en-US" altLang="zh-CN" dirty="0" smtClean="0"/>
              <a:t>MAX   </a:t>
            </a:r>
            <a:r>
              <a:rPr lang="en-US" altLang="zh-CN" dirty="0"/>
              <a:t>10      </a:t>
            </a:r>
            <a:r>
              <a:rPr lang="en-US" altLang="zh-CN" dirty="0" smtClean="0"/>
              <a:t>   </a:t>
            </a:r>
            <a:r>
              <a:rPr lang="en-US" altLang="zh-CN" dirty="0"/>
              <a:t>/*</a:t>
            </a:r>
            <a:r>
              <a:rPr lang="zh-CN" altLang="en-US" dirty="0"/>
              <a:t>最多顶点个数*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enum</a:t>
            </a:r>
            <a:r>
              <a:rPr lang="en-US" altLang="zh-CN" dirty="0"/>
              <a:t>{DG,  DN,  UDG,  UDN}  </a:t>
            </a:r>
            <a:r>
              <a:rPr lang="en-US" altLang="zh-CN" dirty="0" err="1"/>
              <a:t>GraphKind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ArcNode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adjvex;        /*</a:t>
            </a:r>
            <a:r>
              <a:rPr lang="zh-CN" altLang="en-US" dirty="0"/>
              <a:t>该弧指向顶点的位置*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ArcNode</a:t>
            </a:r>
            <a:r>
              <a:rPr lang="en-US" altLang="zh-CN" dirty="0"/>
              <a:t>   *</a:t>
            </a:r>
            <a:r>
              <a:rPr lang="en-US" altLang="zh-CN" dirty="0" err="1"/>
              <a:t>nextarc</a:t>
            </a:r>
            <a:r>
              <a:rPr lang="en-US" altLang="zh-CN" dirty="0"/>
              <a:t>; </a:t>
            </a:r>
            <a:r>
              <a:rPr lang="en-US" altLang="zh-CN" dirty="0" smtClean="0"/>
              <a:t>/*</a:t>
            </a:r>
            <a:r>
              <a:rPr lang="zh-CN" altLang="en-US" dirty="0"/>
              <a:t>指向下一条弧的指针*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weigthtype</a:t>
            </a:r>
            <a:r>
              <a:rPr lang="en-US" altLang="zh-CN" dirty="0" smtClean="0"/>
              <a:t> weight;           /*</a:t>
            </a:r>
            <a:r>
              <a:rPr lang="zh-CN" altLang="en-US" dirty="0" smtClean="0"/>
              <a:t>边权重*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/>
              <a:t>ArcNode</a:t>
            </a:r>
            <a:r>
              <a:rPr lang="en-US" altLang="zh-CN" dirty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邻接表表示法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2. </a:t>
            </a:r>
            <a:r>
              <a:rPr lang="zh-CN" altLang="en-US" dirty="0" smtClean="0">
                <a:solidFill>
                  <a:srgbClr val="FFFF00"/>
                </a:solidFill>
              </a:rPr>
              <a:t>带权图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500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46856" y="1606530"/>
            <a:ext cx="790075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VertexNode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VertexData</a:t>
            </a:r>
            <a:r>
              <a:rPr lang="en-US" altLang="zh-CN" dirty="0"/>
              <a:t>        data; </a:t>
            </a:r>
            <a:r>
              <a:rPr lang="en-US" altLang="zh-CN" dirty="0" smtClean="0"/>
              <a:t>/*</a:t>
            </a:r>
            <a:r>
              <a:rPr lang="zh-CN" altLang="en-US" dirty="0" smtClean="0"/>
              <a:t>顶点信息*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ArcNode</a:t>
            </a: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*</a:t>
            </a:r>
            <a:r>
              <a:rPr lang="en-US" altLang="zh-CN" dirty="0" err="1"/>
              <a:t>firstarc</a:t>
            </a:r>
            <a:r>
              <a:rPr lang="en-US" altLang="zh-CN" dirty="0"/>
              <a:t>; </a:t>
            </a:r>
            <a:r>
              <a:rPr lang="en-US" altLang="zh-CN" dirty="0" smtClean="0"/>
              <a:t> /*</a:t>
            </a:r>
            <a:r>
              <a:rPr lang="zh-CN" altLang="en-US" dirty="0"/>
              <a:t>指向该顶点第一</a:t>
            </a:r>
            <a:r>
              <a:rPr lang="zh-CN" altLang="en-US" dirty="0" smtClean="0"/>
              <a:t>条边*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/>
              <a:t>} </a:t>
            </a:r>
            <a:r>
              <a:rPr lang="en-US" altLang="zh-CN" dirty="0" err="1"/>
              <a:t>VertexNode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VertexNode</a:t>
            </a:r>
            <a:r>
              <a:rPr lang="en-US" altLang="zh-CN" dirty="0"/>
              <a:t>      </a:t>
            </a:r>
            <a:r>
              <a:rPr lang="en-US" altLang="zh-CN" dirty="0" smtClean="0"/>
              <a:t>vertex[MAX-VERTEX-NUM];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vexnum</a:t>
            </a:r>
            <a:r>
              <a:rPr lang="en-US" altLang="zh-CN" dirty="0"/>
              <a:t>, </a:t>
            </a:r>
            <a:r>
              <a:rPr lang="en-US" altLang="zh-CN" dirty="0" err="1"/>
              <a:t>arcnum</a:t>
            </a:r>
            <a:r>
              <a:rPr lang="en-US" altLang="zh-CN" dirty="0"/>
              <a:t>;   </a:t>
            </a:r>
            <a:r>
              <a:rPr lang="en-US" altLang="zh-CN" dirty="0" smtClean="0"/>
              <a:t> </a:t>
            </a:r>
            <a:r>
              <a:rPr lang="en-US" altLang="zh-CN" dirty="0"/>
              <a:t>/*</a:t>
            </a:r>
            <a:r>
              <a:rPr lang="zh-CN" altLang="en-US" dirty="0"/>
              <a:t>图的顶点数</a:t>
            </a:r>
            <a:r>
              <a:rPr lang="zh-CN" altLang="en-US" dirty="0" smtClean="0"/>
              <a:t>和边数</a:t>
            </a:r>
            <a:r>
              <a:rPr lang="zh-CN" altLang="en-US" dirty="0"/>
              <a:t>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GraphKind</a:t>
            </a:r>
            <a:r>
              <a:rPr lang="en-US" altLang="zh-CN" dirty="0"/>
              <a:t>  </a:t>
            </a:r>
            <a:r>
              <a:rPr lang="en-US" altLang="zh-CN" dirty="0" smtClean="0"/>
              <a:t>   </a:t>
            </a:r>
            <a:r>
              <a:rPr lang="en-US" altLang="zh-CN" dirty="0"/>
              <a:t>kind; </a:t>
            </a:r>
            <a:r>
              <a:rPr lang="en-US" altLang="zh-CN" dirty="0" smtClean="0"/>
              <a:t>/*</a:t>
            </a:r>
            <a:r>
              <a:rPr lang="zh-CN" altLang="en-US" dirty="0"/>
              <a:t>图的种类标志*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/>
              <a:t>}</a:t>
            </a:r>
            <a:r>
              <a:rPr lang="en-US" altLang="zh-CN" dirty="0" err="1"/>
              <a:t>AdjList</a:t>
            </a:r>
            <a:r>
              <a:rPr lang="en-US" altLang="zh-CN" dirty="0"/>
              <a:t>; 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446856" y="980728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2. </a:t>
            </a:r>
            <a:r>
              <a:rPr lang="zh-CN" altLang="en-US" dirty="0" smtClean="0">
                <a:solidFill>
                  <a:srgbClr val="FFFF00"/>
                </a:solidFill>
              </a:rPr>
              <a:t>带权图</a:t>
            </a:r>
            <a:endParaRPr kumimoji="0" lang="zh-CN" altLang="en-US" kern="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邻接表表示法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78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0B8B1-C7C0-4C32-8AA9-EF85738A59E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图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47664" y="1414750"/>
            <a:ext cx="6336703" cy="1073789"/>
            <a:chOff x="1547664" y="1414750"/>
            <a:chExt cx="6336703" cy="1073789"/>
          </a:xfrm>
        </p:grpSpPr>
        <p:sp>
          <p:nvSpPr>
            <p:cNvPr id="5" name="任意多边形 4"/>
            <p:cNvSpPr/>
            <p:nvPr/>
          </p:nvSpPr>
          <p:spPr>
            <a:xfrm>
              <a:off x="1547664" y="1417271"/>
              <a:ext cx="749887" cy="1071268"/>
            </a:xfrm>
            <a:custGeom>
              <a:avLst/>
              <a:gdLst>
                <a:gd name="connsiteX0" fmla="*/ 0 w 1071267"/>
                <a:gd name="connsiteY0" fmla="*/ 0 h 749887"/>
                <a:gd name="connsiteX1" fmla="*/ 696324 w 1071267"/>
                <a:gd name="connsiteY1" fmla="*/ 0 h 749887"/>
                <a:gd name="connsiteX2" fmla="*/ 1071267 w 1071267"/>
                <a:gd name="connsiteY2" fmla="*/ 374944 h 749887"/>
                <a:gd name="connsiteX3" fmla="*/ 696324 w 1071267"/>
                <a:gd name="connsiteY3" fmla="*/ 749887 h 749887"/>
                <a:gd name="connsiteX4" fmla="*/ 0 w 1071267"/>
                <a:gd name="connsiteY4" fmla="*/ 749887 h 749887"/>
                <a:gd name="connsiteX5" fmla="*/ 374944 w 1071267"/>
                <a:gd name="connsiteY5" fmla="*/ 374944 h 749887"/>
                <a:gd name="connsiteX6" fmla="*/ 0 w 1071267"/>
                <a:gd name="connsiteY6" fmla="*/ 0 h 74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267" h="749887">
                  <a:moveTo>
                    <a:pt x="1071266" y="0"/>
                  </a:moveTo>
                  <a:lnTo>
                    <a:pt x="1071266" y="487427"/>
                  </a:lnTo>
                  <a:lnTo>
                    <a:pt x="535633" y="749887"/>
                  </a:lnTo>
                  <a:lnTo>
                    <a:pt x="1" y="487427"/>
                  </a:lnTo>
                  <a:lnTo>
                    <a:pt x="1" y="0"/>
                  </a:lnTo>
                  <a:lnTo>
                    <a:pt x="535633" y="262461"/>
                  </a:lnTo>
                  <a:lnTo>
                    <a:pt x="1071266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392725" rIns="17779" bIns="39272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smtClean="0"/>
                <a:t>7.1</a:t>
              </a:r>
              <a:endParaRPr lang="zh-CN" altLang="en-US" sz="2800" b="1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97550" y="1414750"/>
              <a:ext cx="5586817" cy="696690"/>
            </a:xfrm>
            <a:custGeom>
              <a:avLst/>
              <a:gdLst>
                <a:gd name="connsiteX0" fmla="*/ 116117 w 696689"/>
                <a:gd name="connsiteY0" fmla="*/ 0 h 5586816"/>
                <a:gd name="connsiteX1" fmla="*/ 580572 w 696689"/>
                <a:gd name="connsiteY1" fmla="*/ 0 h 5586816"/>
                <a:gd name="connsiteX2" fmla="*/ 696689 w 696689"/>
                <a:gd name="connsiteY2" fmla="*/ 116117 h 5586816"/>
                <a:gd name="connsiteX3" fmla="*/ 696689 w 696689"/>
                <a:gd name="connsiteY3" fmla="*/ 5586816 h 5586816"/>
                <a:gd name="connsiteX4" fmla="*/ 696689 w 696689"/>
                <a:gd name="connsiteY4" fmla="*/ 5586816 h 5586816"/>
                <a:gd name="connsiteX5" fmla="*/ 0 w 696689"/>
                <a:gd name="connsiteY5" fmla="*/ 5586816 h 5586816"/>
                <a:gd name="connsiteX6" fmla="*/ 0 w 696689"/>
                <a:gd name="connsiteY6" fmla="*/ 5586816 h 5586816"/>
                <a:gd name="connsiteX7" fmla="*/ 0 w 696689"/>
                <a:gd name="connsiteY7" fmla="*/ 116117 h 5586816"/>
                <a:gd name="connsiteX8" fmla="*/ 116117 w 696689"/>
                <a:gd name="connsiteY8" fmla="*/ 0 h 558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689" h="5586816">
                  <a:moveTo>
                    <a:pt x="696689" y="931156"/>
                  </a:moveTo>
                  <a:lnTo>
                    <a:pt x="696689" y="4655660"/>
                  </a:lnTo>
                  <a:cubicBezTo>
                    <a:pt x="696689" y="5169924"/>
                    <a:pt x="690206" y="5586812"/>
                    <a:pt x="682209" y="5586812"/>
                  </a:cubicBezTo>
                  <a:lnTo>
                    <a:pt x="0" y="5586812"/>
                  </a:lnTo>
                  <a:lnTo>
                    <a:pt x="0" y="55868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2209" y="4"/>
                  </a:lnTo>
                  <a:cubicBezTo>
                    <a:pt x="690206" y="4"/>
                    <a:pt x="696689" y="416892"/>
                    <a:pt x="696689" y="931156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54330" rIns="54330" bIns="54331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b="1" kern="1200" dirty="0" smtClean="0"/>
                <a:t>图的定义与基本术语</a:t>
              </a:r>
              <a:endParaRPr lang="zh-CN" altLang="en-US" sz="3200" b="1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47664" y="2371343"/>
            <a:ext cx="6336703" cy="1071267"/>
            <a:chOff x="1547664" y="2371343"/>
            <a:chExt cx="6336703" cy="1071267"/>
          </a:xfrm>
        </p:grpSpPr>
        <p:sp>
          <p:nvSpPr>
            <p:cNvPr id="7" name="任意多边形 6"/>
            <p:cNvSpPr/>
            <p:nvPr/>
          </p:nvSpPr>
          <p:spPr>
            <a:xfrm>
              <a:off x="1547664" y="2371343"/>
              <a:ext cx="749887" cy="1071267"/>
            </a:xfrm>
            <a:custGeom>
              <a:avLst/>
              <a:gdLst>
                <a:gd name="connsiteX0" fmla="*/ 0 w 1071267"/>
                <a:gd name="connsiteY0" fmla="*/ 0 h 749887"/>
                <a:gd name="connsiteX1" fmla="*/ 696324 w 1071267"/>
                <a:gd name="connsiteY1" fmla="*/ 0 h 749887"/>
                <a:gd name="connsiteX2" fmla="*/ 1071267 w 1071267"/>
                <a:gd name="connsiteY2" fmla="*/ 374944 h 749887"/>
                <a:gd name="connsiteX3" fmla="*/ 696324 w 1071267"/>
                <a:gd name="connsiteY3" fmla="*/ 749887 h 749887"/>
                <a:gd name="connsiteX4" fmla="*/ 0 w 1071267"/>
                <a:gd name="connsiteY4" fmla="*/ 749887 h 749887"/>
                <a:gd name="connsiteX5" fmla="*/ 374944 w 1071267"/>
                <a:gd name="connsiteY5" fmla="*/ 374944 h 749887"/>
                <a:gd name="connsiteX6" fmla="*/ 0 w 1071267"/>
                <a:gd name="connsiteY6" fmla="*/ 0 h 74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267" h="749887">
                  <a:moveTo>
                    <a:pt x="1071266" y="0"/>
                  </a:moveTo>
                  <a:lnTo>
                    <a:pt x="1071266" y="487427"/>
                  </a:lnTo>
                  <a:lnTo>
                    <a:pt x="535633" y="749887"/>
                  </a:lnTo>
                  <a:lnTo>
                    <a:pt x="1" y="487427"/>
                  </a:lnTo>
                  <a:lnTo>
                    <a:pt x="1" y="0"/>
                  </a:lnTo>
                  <a:lnTo>
                    <a:pt x="535633" y="262461"/>
                  </a:lnTo>
                  <a:lnTo>
                    <a:pt x="1071266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392724" rIns="17779" bIns="39272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smtClean="0"/>
                <a:t>7.2</a:t>
              </a:r>
              <a:endParaRPr lang="zh-CN" altLang="en-US" sz="2800" b="1" kern="1200" dirty="0"/>
            </a:p>
          </p:txBody>
        </p:sp>
        <p:sp>
          <p:nvSpPr>
            <p:cNvPr id="8" name="任意多边形 7">
              <a:hlinkClick r:id="rId2" action="ppaction://hlinksldjump"/>
            </p:cNvPr>
            <p:cNvSpPr/>
            <p:nvPr/>
          </p:nvSpPr>
          <p:spPr>
            <a:xfrm>
              <a:off x="2297550" y="2371343"/>
              <a:ext cx="5586817" cy="696324"/>
            </a:xfrm>
            <a:custGeom>
              <a:avLst/>
              <a:gdLst>
                <a:gd name="connsiteX0" fmla="*/ 116056 w 696323"/>
                <a:gd name="connsiteY0" fmla="*/ 0 h 5586816"/>
                <a:gd name="connsiteX1" fmla="*/ 580267 w 696323"/>
                <a:gd name="connsiteY1" fmla="*/ 0 h 5586816"/>
                <a:gd name="connsiteX2" fmla="*/ 696323 w 696323"/>
                <a:gd name="connsiteY2" fmla="*/ 116056 h 5586816"/>
                <a:gd name="connsiteX3" fmla="*/ 696323 w 696323"/>
                <a:gd name="connsiteY3" fmla="*/ 5586816 h 5586816"/>
                <a:gd name="connsiteX4" fmla="*/ 696323 w 696323"/>
                <a:gd name="connsiteY4" fmla="*/ 5586816 h 5586816"/>
                <a:gd name="connsiteX5" fmla="*/ 0 w 696323"/>
                <a:gd name="connsiteY5" fmla="*/ 5586816 h 5586816"/>
                <a:gd name="connsiteX6" fmla="*/ 0 w 696323"/>
                <a:gd name="connsiteY6" fmla="*/ 5586816 h 5586816"/>
                <a:gd name="connsiteX7" fmla="*/ 0 w 696323"/>
                <a:gd name="connsiteY7" fmla="*/ 116056 h 5586816"/>
                <a:gd name="connsiteX8" fmla="*/ 116056 w 696323"/>
                <a:gd name="connsiteY8" fmla="*/ 0 h 558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323" h="5586816">
                  <a:moveTo>
                    <a:pt x="696323" y="931156"/>
                  </a:moveTo>
                  <a:lnTo>
                    <a:pt x="696323" y="4655660"/>
                  </a:lnTo>
                  <a:cubicBezTo>
                    <a:pt x="696323" y="5169921"/>
                    <a:pt x="689847" y="5586812"/>
                    <a:pt x="681858" y="5586812"/>
                  </a:cubicBezTo>
                  <a:lnTo>
                    <a:pt x="0" y="5586812"/>
                  </a:lnTo>
                  <a:lnTo>
                    <a:pt x="0" y="55868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1858" y="4"/>
                  </a:lnTo>
                  <a:cubicBezTo>
                    <a:pt x="689847" y="4"/>
                    <a:pt x="696323" y="416895"/>
                    <a:pt x="696323" y="931156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54312" rIns="54312" bIns="54313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b="1" kern="1200" dirty="0" smtClean="0"/>
                <a:t>图的存储结构</a:t>
              </a:r>
              <a:endParaRPr lang="zh-CN" altLang="en-US" sz="3200" b="1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7664" y="3325414"/>
            <a:ext cx="6336703" cy="1071267"/>
            <a:chOff x="1547664" y="3325414"/>
            <a:chExt cx="6336703" cy="1071267"/>
          </a:xfrm>
        </p:grpSpPr>
        <p:sp>
          <p:nvSpPr>
            <p:cNvPr id="9" name="任意多边形 8"/>
            <p:cNvSpPr/>
            <p:nvPr/>
          </p:nvSpPr>
          <p:spPr>
            <a:xfrm>
              <a:off x="1547664" y="3325414"/>
              <a:ext cx="749887" cy="1071267"/>
            </a:xfrm>
            <a:custGeom>
              <a:avLst/>
              <a:gdLst>
                <a:gd name="connsiteX0" fmla="*/ 0 w 1071267"/>
                <a:gd name="connsiteY0" fmla="*/ 0 h 749887"/>
                <a:gd name="connsiteX1" fmla="*/ 696324 w 1071267"/>
                <a:gd name="connsiteY1" fmla="*/ 0 h 749887"/>
                <a:gd name="connsiteX2" fmla="*/ 1071267 w 1071267"/>
                <a:gd name="connsiteY2" fmla="*/ 374944 h 749887"/>
                <a:gd name="connsiteX3" fmla="*/ 696324 w 1071267"/>
                <a:gd name="connsiteY3" fmla="*/ 749887 h 749887"/>
                <a:gd name="connsiteX4" fmla="*/ 0 w 1071267"/>
                <a:gd name="connsiteY4" fmla="*/ 749887 h 749887"/>
                <a:gd name="connsiteX5" fmla="*/ 374944 w 1071267"/>
                <a:gd name="connsiteY5" fmla="*/ 374944 h 749887"/>
                <a:gd name="connsiteX6" fmla="*/ 0 w 1071267"/>
                <a:gd name="connsiteY6" fmla="*/ 0 h 74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267" h="749887">
                  <a:moveTo>
                    <a:pt x="1071266" y="0"/>
                  </a:moveTo>
                  <a:lnTo>
                    <a:pt x="1071266" y="487427"/>
                  </a:lnTo>
                  <a:lnTo>
                    <a:pt x="535633" y="749887"/>
                  </a:lnTo>
                  <a:lnTo>
                    <a:pt x="1" y="487427"/>
                  </a:lnTo>
                  <a:lnTo>
                    <a:pt x="1" y="0"/>
                  </a:lnTo>
                  <a:lnTo>
                    <a:pt x="535633" y="262461"/>
                  </a:lnTo>
                  <a:lnTo>
                    <a:pt x="1071266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392724" rIns="17779" bIns="39272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smtClean="0"/>
                <a:t>7.3</a:t>
              </a:r>
              <a:endParaRPr lang="zh-CN" altLang="en-US" sz="2800" b="1" kern="1200" dirty="0"/>
            </a:p>
          </p:txBody>
        </p:sp>
        <p:sp>
          <p:nvSpPr>
            <p:cNvPr id="10" name="任意多边形 9">
              <a:hlinkClick r:id="rId3" action="ppaction://hlinksldjump"/>
            </p:cNvPr>
            <p:cNvSpPr/>
            <p:nvPr/>
          </p:nvSpPr>
          <p:spPr>
            <a:xfrm>
              <a:off x="2297550" y="3325414"/>
              <a:ext cx="5586817" cy="696324"/>
            </a:xfrm>
            <a:custGeom>
              <a:avLst/>
              <a:gdLst>
                <a:gd name="connsiteX0" fmla="*/ 116056 w 696323"/>
                <a:gd name="connsiteY0" fmla="*/ 0 h 5586816"/>
                <a:gd name="connsiteX1" fmla="*/ 580267 w 696323"/>
                <a:gd name="connsiteY1" fmla="*/ 0 h 5586816"/>
                <a:gd name="connsiteX2" fmla="*/ 696323 w 696323"/>
                <a:gd name="connsiteY2" fmla="*/ 116056 h 5586816"/>
                <a:gd name="connsiteX3" fmla="*/ 696323 w 696323"/>
                <a:gd name="connsiteY3" fmla="*/ 5586816 h 5586816"/>
                <a:gd name="connsiteX4" fmla="*/ 696323 w 696323"/>
                <a:gd name="connsiteY4" fmla="*/ 5586816 h 5586816"/>
                <a:gd name="connsiteX5" fmla="*/ 0 w 696323"/>
                <a:gd name="connsiteY5" fmla="*/ 5586816 h 5586816"/>
                <a:gd name="connsiteX6" fmla="*/ 0 w 696323"/>
                <a:gd name="connsiteY6" fmla="*/ 5586816 h 5586816"/>
                <a:gd name="connsiteX7" fmla="*/ 0 w 696323"/>
                <a:gd name="connsiteY7" fmla="*/ 116056 h 5586816"/>
                <a:gd name="connsiteX8" fmla="*/ 116056 w 696323"/>
                <a:gd name="connsiteY8" fmla="*/ 0 h 558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323" h="5586816">
                  <a:moveTo>
                    <a:pt x="696323" y="931156"/>
                  </a:moveTo>
                  <a:lnTo>
                    <a:pt x="696323" y="4655660"/>
                  </a:lnTo>
                  <a:cubicBezTo>
                    <a:pt x="696323" y="5169921"/>
                    <a:pt x="689847" y="5586812"/>
                    <a:pt x="681858" y="5586812"/>
                  </a:cubicBezTo>
                  <a:lnTo>
                    <a:pt x="0" y="5586812"/>
                  </a:lnTo>
                  <a:lnTo>
                    <a:pt x="0" y="55868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1858" y="4"/>
                  </a:lnTo>
                  <a:cubicBezTo>
                    <a:pt x="689847" y="4"/>
                    <a:pt x="696323" y="416895"/>
                    <a:pt x="696323" y="931156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54312" rIns="54312" bIns="54313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b="1" kern="1200" dirty="0" smtClean="0"/>
                <a:t>图的遍历</a:t>
              </a:r>
              <a:endParaRPr lang="zh-CN" altLang="en-US" sz="3200" b="1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47664" y="4279484"/>
            <a:ext cx="6336703" cy="1071268"/>
            <a:chOff x="1547664" y="4279484"/>
            <a:chExt cx="6336703" cy="1071268"/>
          </a:xfrm>
        </p:grpSpPr>
        <p:sp>
          <p:nvSpPr>
            <p:cNvPr id="11" name="任意多边形 10"/>
            <p:cNvSpPr/>
            <p:nvPr/>
          </p:nvSpPr>
          <p:spPr>
            <a:xfrm>
              <a:off x="1547664" y="4279485"/>
              <a:ext cx="749887" cy="1071267"/>
            </a:xfrm>
            <a:custGeom>
              <a:avLst/>
              <a:gdLst>
                <a:gd name="connsiteX0" fmla="*/ 0 w 1071267"/>
                <a:gd name="connsiteY0" fmla="*/ 0 h 749887"/>
                <a:gd name="connsiteX1" fmla="*/ 696324 w 1071267"/>
                <a:gd name="connsiteY1" fmla="*/ 0 h 749887"/>
                <a:gd name="connsiteX2" fmla="*/ 1071267 w 1071267"/>
                <a:gd name="connsiteY2" fmla="*/ 374944 h 749887"/>
                <a:gd name="connsiteX3" fmla="*/ 696324 w 1071267"/>
                <a:gd name="connsiteY3" fmla="*/ 749887 h 749887"/>
                <a:gd name="connsiteX4" fmla="*/ 0 w 1071267"/>
                <a:gd name="connsiteY4" fmla="*/ 749887 h 749887"/>
                <a:gd name="connsiteX5" fmla="*/ 374944 w 1071267"/>
                <a:gd name="connsiteY5" fmla="*/ 374944 h 749887"/>
                <a:gd name="connsiteX6" fmla="*/ 0 w 1071267"/>
                <a:gd name="connsiteY6" fmla="*/ 0 h 74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267" h="749887">
                  <a:moveTo>
                    <a:pt x="1071266" y="0"/>
                  </a:moveTo>
                  <a:lnTo>
                    <a:pt x="1071266" y="487427"/>
                  </a:lnTo>
                  <a:lnTo>
                    <a:pt x="535633" y="749887"/>
                  </a:lnTo>
                  <a:lnTo>
                    <a:pt x="1" y="487427"/>
                  </a:lnTo>
                  <a:lnTo>
                    <a:pt x="1" y="0"/>
                  </a:lnTo>
                  <a:lnTo>
                    <a:pt x="535633" y="262461"/>
                  </a:lnTo>
                  <a:lnTo>
                    <a:pt x="1071266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392724" rIns="17779" bIns="39272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smtClean="0"/>
                <a:t>7.4</a:t>
              </a:r>
              <a:endParaRPr lang="zh-CN" altLang="en-US" sz="2800" b="1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297550" y="4279484"/>
              <a:ext cx="5586817" cy="696324"/>
            </a:xfrm>
            <a:custGeom>
              <a:avLst/>
              <a:gdLst>
                <a:gd name="connsiteX0" fmla="*/ 116056 w 696323"/>
                <a:gd name="connsiteY0" fmla="*/ 0 h 5586816"/>
                <a:gd name="connsiteX1" fmla="*/ 580267 w 696323"/>
                <a:gd name="connsiteY1" fmla="*/ 0 h 5586816"/>
                <a:gd name="connsiteX2" fmla="*/ 696323 w 696323"/>
                <a:gd name="connsiteY2" fmla="*/ 116056 h 5586816"/>
                <a:gd name="connsiteX3" fmla="*/ 696323 w 696323"/>
                <a:gd name="connsiteY3" fmla="*/ 5586816 h 5586816"/>
                <a:gd name="connsiteX4" fmla="*/ 696323 w 696323"/>
                <a:gd name="connsiteY4" fmla="*/ 5586816 h 5586816"/>
                <a:gd name="connsiteX5" fmla="*/ 0 w 696323"/>
                <a:gd name="connsiteY5" fmla="*/ 5586816 h 5586816"/>
                <a:gd name="connsiteX6" fmla="*/ 0 w 696323"/>
                <a:gd name="connsiteY6" fmla="*/ 5586816 h 5586816"/>
                <a:gd name="connsiteX7" fmla="*/ 0 w 696323"/>
                <a:gd name="connsiteY7" fmla="*/ 116056 h 5586816"/>
                <a:gd name="connsiteX8" fmla="*/ 116056 w 696323"/>
                <a:gd name="connsiteY8" fmla="*/ 0 h 558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323" h="5586816">
                  <a:moveTo>
                    <a:pt x="696323" y="931156"/>
                  </a:moveTo>
                  <a:lnTo>
                    <a:pt x="696323" y="4655660"/>
                  </a:lnTo>
                  <a:cubicBezTo>
                    <a:pt x="696323" y="5169921"/>
                    <a:pt x="689847" y="5586812"/>
                    <a:pt x="681858" y="5586812"/>
                  </a:cubicBezTo>
                  <a:lnTo>
                    <a:pt x="0" y="5586812"/>
                  </a:lnTo>
                  <a:lnTo>
                    <a:pt x="0" y="55868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1858" y="4"/>
                  </a:lnTo>
                  <a:cubicBezTo>
                    <a:pt x="689847" y="4"/>
                    <a:pt x="696323" y="416895"/>
                    <a:pt x="696323" y="931156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54312" rIns="54312" bIns="54313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b="1" kern="1200" dirty="0" smtClean="0"/>
                <a:t>图的应用</a:t>
              </a:r>
              <a:endParaRPr lang="zh-CN" altLang="en-US" sz="3200" b="1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7664" y="5233555"/>
            <a:ext cx="6336703" cy="1071268"/>
            <a:chOff x="1547664" y="5233555"/>
            <a:chExt cx="6336703" cy="1071268"/>
          </a:xfrm>
        </p:grpSpPr>
        <p:sp>
          <p:nvSpPr>
            <p:cNvPr id="13" name="任意多边形 12"/>
            <p:cNvSpPr/>
            <p:nvPr/>
          </p:nvSpPr>
          <p:spPr>
            <a:xfrm>
              <a:off x="1547664" y="5233556"/>
              <a:ext cx="749887" cy="1071267"/>
            </a:xfrm>
            <a:custGeom>
              <a:avLst/>
              <a:gdLst>
                <a:gd name="connsiteX0" fmla="*/ 0 w 1071267"/>
                <a:gd name="connsiteY0" fmla="*/ 0 h 749887"/>
                <a:gd name="connsiteX1" fmla="*/ 696324 w 1071267"/>
                <a:gd name="connsiteY1" fmla="*/ 0 h 749887"/>
                <a:gd name="connsiteX2" fmla="*/ 1071267 w 1071267"/>
                <a:gd name="connsiteY2" fmla="*/ 374944 h 749887"/>
                <a:gd name="connsiteX3" fmla="*/ 696324 w 1071267"/>
                <a:gd name="connsiteY3" fmla="*/ 749887 h 749887"/>
                <a:gd name="connsiteX4" fmla="*/ 0 w 1071267"/>
                <a:gd name="connsiteY4" fmla="*/ 749887 h 749887"/>
                <a:gd name="connsiteX5" fmla="*/ 374944 w 1071267"/>
                <a:gd name="connsiteY5" fmla="*/ 374944 h 749887"/>
                <a:gd name="connsiteX6" fmla="*/ 0 w 1071267"/>
                <a:gd name="connsiteY6" fmla="*/ 0 h 74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267" h="749887">
                  <a:moveTo>
                    <a:pt x="1071266" y="0"/>
                  </a:moveTo>
                  <a:lnTo>
                    <a:pt x="1071266" y="487427"/>
                  </a:lnTo>
                  <a:lnTo>
                    <a:pt x="535633" y="749887"/>
                  </a:lnTo>
                  <a:lnTo>
                    <a:pt x="1" y="487427"/>
                  </a:lnTo>
                  <a:lnTo>
                    <a:pt x="1" y="0"/>
                  </a:lnTo>
                  <a:lnTo>
                    <a:pt x="535633" y="262461"/>
                  </a:lnTo>
                  <a:lnTo>
                    <a:pt x="1071266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392724" rIns="17779" bIns="39272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smtClean="0"/>
                <a:t>7.5</a:t>
              </a:r>
              <a:endParaRPr lang="zh-CN" altLang="en-US" sz="2800" b="1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97550" y="5233555"/>
              <a:ext cx="5586817" cy="696324"/>
            </a:xfrm>
            <a:custGeom>
              <a:avLst/>
              <a:gdLst>
                <a:gd name="connsiteX0" fmla="*/ 116056 w 696323"/>
                <a:gd name="connsiteY0" fmla="*/ 0 h 5586816"/>
                <a:gd name="connsiteX1" fmla="*/ 580267 w 696323"/>
                <a:gd name="connsiteY1" fmla="*/ 0 h 5586816"/>
                <a:gd name="connsiteX2" fmla="*/ 696323 w 696323"/>
                <a:gd name="connsiteY2" fmla="*/ 116056 h 5586816"/>
                <a:gd name="connsiteX3" fmla="*/ 696323 w 696323"/>
                <a:gd name="connsiteY3" fmla="*/ 5586816 h 5586816"/>
                <a:gd name="connsiteX4" fmla="*/ 696323 w 696323"/>
                <a:gd name="connsiteY4" fmla="*/ 5586816 h 5586816"/>
                <a:gd name="connsiteX5" fmla="*/ 0 w 696323"/>
                <a:gd name="connsiteY5" fmla="*/ 5586816 h 5586816"/>
                <a:gd name="connsiteX6" fmla="*/ 0 w 696323"/>
                <a:gd name="connsiteY6" fmla="*/ 5586816 h 5586816"/>
                <a:gd name="connsiteX7" fmla="*/ 0 w 696323"/>
                <a:gd name="connsiteY7" fmla="*/ 116056 h 5586816"/>
                <a:gd name="connsiteX8" fmla="*/ 116056 w 696323"/>
                <a:gd name="connsiteY8" fmla="*/ 0 h 558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323" h="5586816">
                  <a:moveTo>
                    <a:pt x="696323" y="931156"/>
                  </a:moveTo>
                  <a:lnTo>
                    <a:pt x="696323" y="4655660"/>
                  </a:lnTo>
                  <a:cubicBezTo>
                    <a:pt x="696323" y="5169921"/>
                    <a:pt x="689847" y="5586812"/>
                    <a:pt x="681858" y="5586812"/>
                  </a:cubicBezTo>
                  <a:lnTo>
                    <a:pt x="0" y="5586812"/>
                  </a:lnTo>
                  <a:lnTo>
                    <a:pt x="0" y="55868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1858" y="4"/>
                  </a:lnTo>
                  <a:cubicBezTo>
                    <a:pt x="689847" y="4"/>
                    <a:pt x="696323" y="416895"/>
                    <a:pt x="696323" y="931156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54312" rIns="54312" bIns="54313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b="1" kern="1200" dirty="0" smtClean="0"/>
                <a:t>总结</a:t>
              </a:r>
              <a:endParaRPr lang="zh-CN" altLang="en-US" sz="3200" b="1" kern="1200" dirty="0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51720" y="322412"/>
            <a:ext cx="411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7.2.2 </a:t>
            </a:r>
            <a:r>
              <a:rPr lang="zh-CN" altLang="en-US" sz="3600" dirty="0" smtClean="0">
                <a:solidFill>
                  <a:srgbClr val="FFFF00"/>
                </a:solidFill>
              </a:rPr>
              <a:t>邻接表表示</a:t>
            </a:r>
            <a:r>
              <a:rPr lang="zh-CN" altLang="en-US" sz="3600" dirty="0">
                <a:solidFill>
                  <a:srgbClr val="FFFF00"/>
                </a:solidFill>
              </a:rPr>
              <a:t>法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3568" y="645577"/>
            <a:ext cx="6912768" cy="1684000"/>
            <a:chOff x="1475656" y="934892"/>
            <a:chExt cx="6912768" cy="1684000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557518" y="1786724"/>
              <a:ext cx="583090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想一想，图的基本操作怎样完成？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934892"/>
              <a:ext cx="1684000" cy="1684000"/>
            </a:xfrm>
            <a:prstGeom prst="rect">
              <a:avLst/>
            </a:prstGeom>
          </p:spPr>
        </p:pic>
      </p:grpSp>
      <p:sp>
        <p:nvSpPr>
          <p:cNvPr id="10" name="任意多边形 9"/>
          <p:cNvSpPr/>
          <p:nvPr/>
        </p:nvSpPr>
        <p:spPr>
          <a:xfrm>
            <a:off x="922191" y="2420888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1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57066" y="2424571"/>
            <a:ext cx="6205885" cy="589838"/>
          </a:xfrm>
          <a:custGeom>
            <a:avLst/>
            <a:gdLst>
              <a:gd name="connsiteX0" fmla="*/ 98308 w 589837"/>
              <a:gd name="connsiteY0" fmla="*/ 0 h 6205884"/>
              <a:gd name="connsiteX1" fmla="*/ 491529 w 589837"/>
              <a:gd name="connsiteY1" fmla="*/ 0 h 6205884"/>
              <a:gd name="connsiteX2" fmla="*/ 589837 w 589837"/>
              <a:gd name="connsiteY2" fmla="*/ 98308 h 6205884"/>
              <a:gd name="connsiteX3" fmla="*/ 589837 w 589837"/>
              <a:gd name="connsiteY3" fmla="*/ 6205884 h 6205884"/>
              <a:gd name="connsiteX4" fmla="*/ 589837 w 589837"/>
              <a:gd name="connsiteY4" fmla="*/ 6205884 h 6205884"/>
              <a:gd name="connsiteX5" fmla="*/ 0 w 589837"/>
              <a:gd name="connsiteY5" fmla="*/ 6205884 h 6205884"/>
              <a:gd name="connsiteX6" fmla="*/ 0 w 589837"/>
              <a:gd name="connsiteY6" fmla="*/ 6205884 h 6205884"/>
              <a:gd name="connsiteX7" fmla="*/ 0 w 589837"/>
              <a:gd name="connsiteY7" fmla="*/ 98308 h 6205884"/>
              <a:gd name="connsiteX8" fmla="*/ 98308 w 58983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837" h="6205884">
                <a:moveTo>
                  <a:pt x="589837" y="1034337"/>
                </a:moveTo>
                <a:lnTo>
                  <a:pt x="589837" y="5171547"/>
                </a:lnTo>
                <a:cubicBezTo>
                  <a:pt x="589837" y="5742793"/>
                  <a:pt x="585654" y="6205879"/>
                  <a:pt x="5804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493" y="5"/>
                </a:lnTo>
                <a:cubicBezTo>
                  <a:pt x="585654" y="5"/>
                  <a:pt x="589837" y="463091"/>
                  <a:pt x="589837" y="1034337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73" rIns="46573" bIns="46574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求顶点的度、出度、入度？</a:t>
            </a:r>
            <a:endParaRPr lang="zh-CN" altLang="en-US" sz="28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922191" y="3211988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2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557066" y="3211988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添加删除边？</a:t>
            </a:r>
            <a:endParaRPr lang="zh-CN" altLang="en-US" sz="2800" b="1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922191" y="3999405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3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57066" y="3999405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添加删除顶点？</a:t>
            </a:r>
            <a:endParaRPr lang="zh-CN" altLang="en-US" sz="2800" b="1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922191" y="4786822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4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557066" y="4786822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</a:t>
            </a:r>
            <a:r>
              <a:rPr lang="en-US" altLang="zh-CN" sz="2800" b="1" kern="1200" dirty="0" smtClean="0"/>
              <a:t>V</a:t>
            </a:r>
            <a:r>
              <a:rPr lang="zh-CN" altLang="en-US" sz="2800" b="1" kern="1200" dirty="0" smtClean="0"/>
              <a:t>的所有邻接点？</a:t>
            </a:r>
            <a:endParaRPr lang="zh-CN" altLang="en-US" sz="2800" b="1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922191" y="5574239"/>
            <a:ext cx="634876" cy="906965"/>
          </a:xfrm>
          <a:custGeom>
            <a:avLst/>
            <a:gdLst>
              <a:gd name="connsiteX0" fmla="*/ 0 w 906964"/>
              <a:gd name="connsiteY0" fmla="*/ 0 h 634875"/>
              <a:gd name="connsiteX1" fmla="*/ 589527 w 906964"/>
              <a:gd name="connsiteY1" fmla="*/ 0 h 634875"/>
              <a:gd name="connsiteX2" fmla="*/ 906964 w 906964"/>
              <a:gd name="connsiteY2" fmla="*/ 317438 h 634875"/>
              <a:gd name="connsiteX3" fmla="*/ 589527 w 906964"/>
              <a:gd name="connsiteY3" fmla="*/ 634875 h 634875"/>
              <a:gd name="connsiteX4" fmla="*/ 0 w 906964"/>
              <a:gd name="connsiteY4" fmla="*/ 634875 h 634875"/>
              <a:gd name="connsiteX5" fmla="*/ 317438 w 906964"/>
              <a:gd name="connsiteY5" fmla="*/ 317438 h 634875"/>
              <a:gd name="connsiteX6" fmla="*/ 0 w 906964"/>
              <a:gd name="connsiteY6" fmla="*/ 0 h 6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964" h="634875">
                <a:moveTo>
                  <a:pt x="906963" y="0"/>
                </a:moveTo>
                <a:lnTo>
                  <a:pt x="906963" y="412669"/>
                </a:lnTo>
                <a:lnTo>
                  <a:pt x="453481" y="634875"/>
                </a:lnTo>
                <a:lnTo>
                  <a:pt x="1" y="412669"/>
                </a:lnTo>
                <a:lnTo>
                  <a:pt x="1" y="0"/>
                </a:lnTo>
                <a:lnTo>
                  <a:pt x="453481" y="222207"/>
                </a:lnTo>
                <a:lnTo>
                  <a:pt x="906963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7781" tIns="335219" rIns="17780" bIns="33521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chemeClr val="bg1"/>
                </a:solidFill>
              </a:rPr>
              <a:t>5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、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557066" y="5574238"/>
            <a:ext cx="6205885" cy="589528"/>
          </a:xfrm>
          <a:custGeom>
            <a:avLst/>
            <a:gdLst>
              <a:gd name="connsiteX0" fmla="*/ 98256 w 589527"/>
              <a:gd name="connsiteY0" fmla="*/ 0 h 6205884"/>
              <a:gd name="connsiteX1" fmla="*/ 491271 w 589527"/>
              <a:gd name="connsiteY1" fmla="*/ 0 h 6205884"/>
              <a:gd name="connsiteX2" fmla="*/ 589527 w 589527"/>
              <a:gd name="connsiteY2" fmla="*/ 98256 h 6205884"/>
              <a:gd name="connsiteX3" fmla="*/ 589527 w 589527"/>
              <a:gd name="connsiteY3" fmla="*/ 6205884 h 6205884"/>
              <a:gd name="connsiteX4" fmla="*/ 589527 w 589527"/>
              <a:gd name="connsiteY4" fmla="*/ 6205884 h 6205884"/>
              <a:gd name="connsiteX5" fmla="*/ 0 w 589527"/>
              <a:gd name="connsiteY5" fmla="*/ 6205884 h 6205884"/>
              <a:gd name="connsiteX6" fmla="*/ 0 w 589527"/>
              <a:gd name="connsiteY6" fmla="*/ 6205884 h 6205884"/>
              <a:gd name="connsiteX7" fmla="*/ 0 w 589527"/>
              <a:gd name="connsiteY7" fmla="*/ 98256 h 6205884"/>
              <a:gd name="connsiteX8" fmla="*/ 98256 w 589527"/>
              <a:gd name="connsiteY8" fmla="*/ 0 h 620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527" h="6205884">
                <a:moveTo>
                  <a:pt x="589527" y="1034333"/>
                </a:moveTo>
                <a:lnTo>
                  <a:pt x="589527" y="5171551"/>
                </a:lnTo>
                <a:cubicBezTo>
                  <a:pt x="589527" y="5742791"/>
                  <a:pt x="585348" y="6205879"/>
                  <a:pt x="580193" y="6205879"/>
                </a:cubicBezTo>
                <a:lnTo>
                  <a:pt x="0" y="6205879"/>
                </a:lnTo>
                <a:lnTo>
                  <a:pt x="0" y="6205879"/>
                </a:lnTo>
                <a:lnTo>
                  <a:pt x="0" y="5"/>
                </a:lnTo>
                <a:lnTo>
                  <a:pt x="0" y="5"/>
                </a:lnTo>
                <a:lnTo>
                  <a:pt x="580193" y="5"/>
                </a:lnTo>
                <a:cubicBezTo>
                  <a:pt x="585348" y="5"/>
                  <a:pt x="589527" y="463093"/>
                  <a:pt x="589527" y="1034333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9137" tIns="46558" rIns="46558" bIns="4655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800" b="1" kern="1200" dirty="0" smtClean="0"/>
              <a:t>求顶点</a:t>
            </a:r>
            <a:r>
              <a:rPr lang="en-US" altLang="zh-CN" sz="2800" b="1" kern="1200" dirty="0" smtClean="0"/>
              <a:t>v</a:t>
            </a:r>
            <a:r>
              <a:rPr lang="zh-CN" altLang="en-US" sz="2800" b="1" kern="1200" dirty="0" smtClean="0"/>
              <a:t>在顶点</a:t>
            </a:r>
            <a:r>
              <a:rPr lang="en-US" altLang="zh-CN" sz="2800" b="1" kern="1200" dirty="0" smtClean="0"/>
              <a:t>w</a:t>
            </a:r>
            <a:r>
              <a:rPr lang="zh-CN" altLang="en-US" sz="2800" b="1" kern="1200" dirty="0" smtClean="0"/>
              <a:t>后的第一个邻接点？</a:t>
            </a:r>
            <a:endParaRPr lang="zh-CN" altLang="en-US" sz="2800" b="1" kern="1200" dirty="0"/>
          </a:p>
        </p:txBody>
      </p:sp>
      <p:pic>
        <p:nvPicPr>
          <p:cNvPr id="327683" name="Picture 3" descr="E:\教学文件\1500PNG\png-0097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2441" y="5973563"/>
            <a:ext cx="884437" cy="8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583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1720" y="322412"/>
            <a:ext cx="3076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7.2.3 </a:t>
            </a:r>
            <a:r>
              <a:rPr lang="zh-CN" altLang="en-US" sz="3600" dirty="0" smtClean="0">
                <a:solidFill>
                  <a:srgbClr val="FFFF00"/>
                </a:solidFill>
              </a:rPr>
              <a:t>十字链表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7219" y="1196752"/>
            <a:ext cx="6649117" cy="847720"/>
            <a:chOff x="947219" y="1370945"/>
            <a:chExt cx="6649117" cy="84772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765430" y="1497409"/>
              <a:ext cx="583090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怎样解决邻接表求入度的不方便？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219" y="1370945"/>
              <a:ext cx="847720" cy="847720"/>
            </a:xfrm>
            <a:prstGeom prst="rect">
              <a:avLst/>
            </a:prstGeom>
          </p:spPr>
        </p:pic>
      </p:grpSp>
      <p:graphicFrame>
        <p:nvGraphicFramePr>
          <p:cNvPr id="2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3526"/>
              </p:ext>
            </p:extLst>
          </p:nvPr>
        </p:nvGraphicFramePr>
        <p:xfrm>
          <a:off x="1907704" y="2254224"/>
          <a:ext cx="5184576" cy="685273"/>
        </p:xfrm>
        <a:graphic>
          <a:graphicData uri="http://schemas.openxmlformats.org/drawingml/2006/table">
            <a:tbl>
              <a:tblPr/>
              <a:tblGrid>
                <a:gridCol w="1878558"/>
                <a:gridCol w="1531560"/>
                <a:gridCol w="1774458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vexdata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firstin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firstout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9101"/>
              </p:ext>
            </p:extLst>
          </p:nvPr>
        </p:nvGraphicFramePr>
        <p:xfrm>
          <a:off x="1043608" y="4221088"/>
          <a:ext cx="7200800" cy="673668"/>
        </p:xfrm>
        <a:graphic>
          <a:graphicData uri="http://schemas.openxmlformats.org/drawingml/2006/table">
            <a:tbl>
              <a:tblPr/>
              <a:tblGrid>
                <a:gridCol w="1236980"/>
                <a:gridCol w="1454467"/>
                <a:gridCol w="1629033"/>
                <a:gridCol w="1584176"/>
                <a:gridCol w="1296144"/>
              </a:tblGrid>
              <a:tr h="673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tailvex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headvex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hlink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tlink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66153"/>
              </p:ext>
            </p:extLst>
          </p:nvPr>
        </p:nvGraphicFramePr>
        <p:xfrm>
          <a:off x="1907704" y="2924944"/>
          <a:ext cx="5328592" cy="1030224"/>
        </p:xfrm>
        <a:graphic>
          <a:graphicData uri="http://schemas.openxmlformats.org/drawingml/2006/table">
            <a:tbl>
              <a:tblPr/>
              <a:tblGrid>
                <a:gridCol w="1152128"/>
                <a:gridCol w="2016224"/>
                <a:gridCol w="2160240"/>
              </a:tblGrid>
              <a:tr h="685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顶点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信息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它第一个指向的邻接点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第一个指向它的邻接点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34797"/>
              </p:ext>
            </p:extLst>
          </p:nvPr>
        </p:nvGraphicFramePr>
        <p:xfrm>
          <a:off x="1048404" y="4941168"/>
          <a:ext cx="7340020" cy="1371600"/>
        </p:xfrm>
        <a:graphic>
          <a:graphicData uri="http://schemas.openxmlformats.org/drawingml/2006/table">
            <a:tbl>
              <a:tblPr/>
              <a:tblGrid>
                <a:gridCol w="1219340"/>
                <a:gridCol w="1224136"/>
                <a:gridCol w="1512168"/>
                <a:gridCol w="1728192"/>
                <a:gridCol w="1656184"/>
              </a:tblGrid>
              <a:tr h="1368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起点编号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终点编号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边的权重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起点相同的下一条邻接边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终点相同的下一条邻接边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940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74904" y="6381750"/>
            <a:ext cx="2133600" cy="476250"/>
          </a:xfrm>
        </p:spPr>
        <p:txBody>
          <a:bodyPr/>
          <a:lstStyle/>
          <a:p>
            <a:fld id="{EEE92F9B-6F4A-49F0-A9E6-C0690D1456AC}" type="slidenum">
              <a:rPr lang="zh-CN" altLang="en-US" smtClean="0"/>
              <a:pPr/>
              <a:t>42</a:t>
            </a:fld>
            <a:endParaRPr lang="en-US" altLang="zh-CN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17792"/>
              </p:ext>
            </p:extLst>
          </p:nvPr>
        </p:nvGraphicFramePr>
        <p:xfrm>
          <a:off x="72008" y="2596088"/>
          <a:ext cx="151449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31"/>
                <a:gridCol w="504831"/>
                <a:gridCol w="504831"/>
              </a:tblGrid>
              <a:tr h="4314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4314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8086"/>
              </p:ext>
            </p:extLst>
          </p:nvPr>
        </p:nvGraphicFramePr>
        <p:xfrm>
          <a:off x="2130465" y="2596088"/>
          <a:ext cx="23317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3"/>
                <a:gridCol w="438003"/>
                <a:gridCol w="579755"/>
                <a:gridCol w="438003"/>
                <a:gridCol w="43800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5" idx="1"/>
          </p:cNvCxnSpPr>
          <p:nvPr/>
        </p:nvCxnSpPr>
        <p:spPr bwMode="auto">
          <a:xfrm>
            <a:off x="1370744" y="2855168"/>
            <a:ext cx="7597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338"/>
              </p:ext>
            </p:extLst>
          </p:nvPr>
        </p:nvGraphicFramePr>
        <p:xfrm>
          <a:off x="4951254" y="2596088"/>
          <a:ext cx="23317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3"/>
                <a:gridCol w="438003"/>
                <a:gridCol w="579755"/>
                <a:gridCol w="438003"/>
                <a:gridCol w="43800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直接箭头连接符 37"/>
          <p:cNvCxnSpPr>
            <a:endCxn id="37" idx="1"/>
          </p:cNvCxnSpPr>
          <p:nvPr/>
        </p:nvCxnSpPr>
        <p:spPr bwMode="auto">
          <a:xfrm>
            <a:off x="4191533" y="2855168"/>
            <a:ext cx="7597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86983"/>
              </p:ext>
            </p:extLst>
          </p:nvPr>
        </p:nvGraphicFramePr>
        <p:xfrm>
          <a:off x="2130465" y="5733256"/>
          <a:ext cx="23317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3"/>
                <a:gridCol w="438003"/>
                <a:gridCol w="579755"/>
                <a:gridCol w="438003"/>
                <a:gridCol w="43800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39" idx="1"/>
          </p:cNvCxnSpPr>
          <p:nvPr/>
        </p:nvCxnSpPr>
        <p:spPr bwMode="auto">
          <a:xfrm>
            <a:off x="1370744" y="5992336"/>
            <a:ext cx="7597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11606"/>
              </p:ext>
            </p:extLst>
          </p:nvPr>
        </p:nvGraphicFramePr>
        <p:xfrm>
          <a:off x="6776737" y="4653136"/>
          <a:ext cx="23317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3"/>
                <a:gridCol w="438003"/>
                <a:gridCol w="579755"/>
                <a:gridCol w="438003"/>
                <a:gridCol w="43800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1370744" y="4912216"/>
            <a:ext cx="54059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肘形连接符 44"/>
          <p:cNvCxnSpPr>
            <a:endCxn id="15" idx="2"/>
          </p:cNvCxnSpPr>
          <p:nvPr/>
        </p:nvCxnSpPr>
        <p:spPr bwMode="auto">
          <a:xfrm flipV="1">
            <a:off x="1412429" y="3114248"/>
            <a:ext cx="1883919" cy="125085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肘形连接符 46"/>
          <p:cNvCxnSpPr>
            <a:endCxn id="37" idx="2"/>
          </p:cNvCxnSpPr>
          <p:nvPr/>
        </p:nvCxnSpPr>
        <p:spPr bwMode="auto">
          <a:xfrm flipV="1">
            <a:off x="1370744" y="3114248"/>
            <a:ext cx="4746393" cy="2312408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肘形连接符 48"/>
          <p:cNvCxnSpPr/>
          <p:nvPr/>
        </p:nvCxnSpPr>
        <p:spPr bwMode="auto">
          <a:xfrm rot="16200000" flipH="1">
            <a:off x="1037418" y="3854858"/>
            <a:ext cx="2209604" cy="1403176"/>
          </a:xfrm>
          <a:prstGeom prst="bentConnector3">
            <a:avLst>
              <a:gd name="adj1" fmla="val 779"/>
            </a:avLst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" name="组合 62"/>
          <p:cNvGrpSpPr/>
          <p:nvPr/>
        </p:nvGrpSpPr>
        <p:grpSpPr>
          <a:xfrm>
            <a:off x="3376346" y="33916"/>
            <a:ext cx="3132344" cy="2530988"/>
            <a:chOff x="3376346" y="33916"/>
            <a:chExt cx="3132344" cy="2530988"/>
          </a:xfrm>
        </p:grpSpPr>
        <p:grpSp>
          <p:nvGrpSpPr>
            <p:cNvPr id="23" name="组合 22"/>
            <p:cNvGrpSpPr/>
            <p:nvPr/>
          </p:nvGrpSpPr>
          <p:grpSpPr>
            <a:xfrm>
              <a:off x="3376346" y="33916"/>
              <a:ext cx="3067862" cy="2530988"/>
              <a:chOff x="5380250" y="3941512"/>
              <a:chExt cx="3067862" cy="253098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652120" y="4221088"/>
                <a:ext cx="2795992" cy="1890873"/>
                <a:chOff x="2614887" y="1021854"/>
                <a:chExt cx="2795992" cy="1890873"/>
              </a:xfrm>
            </p:grpSpPr>
            <p:cxnSp>
              <p:nvCxnSpPr>
                <p:cNvPr id="29" name="直接连接符 28"/>
                <p:cNvCxnSpPr>
                  <a:stCxn id="35" idx="6"/>
                  <a:endCxn id="34" idx="2"/>
                </p:cNvCxnSpPr>
                <p:nvPr/>
              </p:nvCxnSpPr>
              <p:spPr bwMode="auto">
                <a:xfrm>
                  <a:off x="3383850" y="2638109"/>
                  <a:ext cx="1522973" cy="2259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接箭头连接符 29"/>
                <p:cNvCxnSpPr>
                  <a:stCxn id="36" idx="4"/>
                  <a:endCxn id="35" idx="0"/>
                </p:cNvCxnSpPr>
                <p:nvPr/>
              </p:nvCxnSpPr>
              <p:spPr bwMode="auto">
                <a:xfrm>
                  <a:off x="2866915" y="1525910"/>
                  <a:ext cx="264907" cy="860171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连接符 30"/>
                <p:cNvCxnSpPr/>
                <p:nvPr/>
              </p:nvCxnSpPr>
              <p:spPr bwMode="auto">
                <a:xfrm>
                  <a:off x="3118943" y="1273882"/>
                  <a:ext cx="1661226" cy="16490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31"/>
                <p:cNvCxnSpPr>
                  <a:stCxn id="34" idx="1"/>
                  <a:endCxn id="36" idx="5"/>
                </p:cNvCxnSpPr>
                <p:nvPr/>
              </p:nvCxnSpPr>
              <p:spPr bwMode="auto">
                <a:xfrm flipH="1" flipV="1">
                  <a:off x="3045126" y="1452093"/>
                  <a:ext cx="1935514" cy="1030395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椭圆 32"/>
                <p:cNvSpPr/>
                <p:nvPr/>
              </p:nvSpPr>
              <p:spPr bwMode="auto">
                <a:xfrm>
                  <a:off x="4822477" y="1186757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  <a:endParaRPr kumimoji="1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 bwMode="auto">
                <a:xfrm>
                  <a:off x="4906823" y="2408671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D</a:t>
                  </a:r>
                  <a:endParaRPr kumimoji="1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 bwMode="auto">
                <a:xfrm>
                  <a:off x="2879794" y="2386081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C</a:t>
                  </a:r>
                  <a:endParaRPr kumimoji="1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 bwMode="auto">
                <a:xfrm>
                  <a:off x="2614887" y="1021854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kumimoji="1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6419377" y="3941512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80250" y="4904914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910699" y="5949280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21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050116" y="4835303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33</a:t>
                </a:r>
                <a:endParaRPr lang="zh-CN" altLang="en-US" dirty="0"/>
              </a:p>
            </p:txBody>
          </p:sp>
        </p:grpSp>
        <p:cxnSp>
          <p:nvCxnSpPr>
            <p:cNvPr id="57" name="直接连接符 56"/>
            <p:cNvCxnSpPr>
              <a:stCxn id="33" idx="4"/>
              <a:endCxn id="34" idx="0"/>
            </p:cNvCxnSpPr>
            <p:nvPr/>
          </p:nvCxnSpPr>
          <p:spPr bwMode="auto">
            <a:xfrm>
              <a:off x="6107834" y="982451"/>
              <a:ext cx="84346" cy="7178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矩形 60"/>
            <p:cNvSpPr/>
            <p:nvPr/>
          </p:nvSpPr>
          <p:spPr>
            <a:xfrm>
              <a:off x="6144488" y="99731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30803"/>
              </p:ext>
            </p:extLst>
          </p:nvPr>
        </p:nvGraphicFramePr>
        <p:xfrm>
          <a:off x="3491880" y="3529960"/>
          <a:ext cx="23317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3"/>
                <a:gridCol w="438003"/>
                <a:gridCol w="579755"/>
                <a:gridCol w="438003"/>
                <a:gridCol w="43800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直接箭头连接符 64"/>
          <p:cNvCxnSpPr>
            <a:endCxn id="64" idx="1"/>
          </p:cNvCxnSpPr>
          <p:nvPr/>
        </p:nvCxnSpPr>
        <p:spPr bwMode="auto">
          <a:xfrm>
            <a:off x="1217088" y="3789040"/>
            <a:ext cx="22747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肘形连接符 70"/>
          <p:cNvCxnSpPr>
            <a:endCxn id="64" idx="2"/>
          </p:cNvCxnSpPr>
          <p:nvPr/>
        </p:nvCxnSpPr>
        <p:spPr bwMode="auto">
          <a:xfrm flipV="1">
            <a:off x="1370744" y="4048120"/>
            <a:ext cx="3287019" cy="2413368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肘形连接符 72"/>
          <p:cNvCxnSpPr/>
          <p:nvPr/>
        </p:nvCxnSpPr>
        <p:spPr bwMode="auto">
          <a:xfrm>
            <a:off x="5292080" y="3861048"/>
            <a:ext cx="1484657" cy="936104"/>
          </a:xfrm>
          <a:prstGeom prst="bentConnector3">
            <a:avLst>
              <a:gd name="adj1" fmla="val 75"/>
            </a:avLst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77293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BAD5-CCAC-499C-85E2-5E9961B0CCE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请分别写出下图</a:t>
            </a:r>
            <a:r>
              <a:rPr lang="zh-CN" altLang="en-US" dirty="0" smtClean="0"/>
              <a:t>的邻接矩阵和邻接表的存储结构。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 flipV="1">
            <a:off x="2805936" y="3947533"/>
            <a:ext cx="1168098" cy="3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 flipH="1">
            <a:off x="2600325" y="2808288"/>
            <a:ext cx="531813" cy="903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92872" name="Group 8"/>
          <p:cNvGrpSpPr>
            <a:grpSpLocks/>
          </p:cNvGrpSpPr>
          <p:nvPr/>
        </p:nvGrpSpPr>
        <p:grpSpPr bwMode="auto">
          <a:xfrm>
            <a:off x="3924300" y="1871663"/>
            <a:ext cx="530225" cy="595312"/>
            <a:chOff x="3721" y="3017"/>
            <a:chExt cx="334" cy="375"/>
          </a:xfrm>
        </p:grpSpPr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4756150" y="2495550"/>
            <a:ext cx="530225" cy="595313"/>
            <a:chOff x="3721" y="3017"/>
            <a:chExt cx="334" cy="375"/>
          </a:xfrm>
        </p:grpSpPr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3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8" name="Group 14"/>
          <p:cNvGrpSpPr>
            <a:grpSpLocks/>
          </p:cNvGrpSpPr>
          <p:nvPr/>
        </p:nvGrpSpPr>
        <p:grpSpPr bwMode="auto">
          <a:xfrm>
            <a:off x="3052763" y="2405063"/>
            <a:ext cx="530225" cy="595312"/>
            <a:chOff x="3721" y="3017"/>
            <a:chExt cx="334" cy="375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0" name="Text Box 1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1" name="Group 17"/>
          <p:cNvGrpSpPr>
            <a:grpSpLocks/>
          </p:cNvGrpSpPr>
          <p:nvPr/>
        </p:nvGrpSpPr>
        <p:grpSpPr bwMode="auto">
          <a:xfrm>
            <a:off x="2287588" y="3638550"/>
            <a:ext cx="530225" cy="595313"/>
            <a:chOff x="3721" y="3017"/>
            <a:chExt cx="334" cy="375"/>
          </a:xfrm>
        </p:grpSpPr>
        <p:sp>
          <p:nvSpPr>
            <p:cNvPr id="292882" name="Oval 1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4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4" name="Group 20"/>
          <p:cNvGrpSpPr>
            <a:grpSpLocks/>
          </p:cNvGrpSpPr>
          <p:nvPr/>
        </p:nvGrpSpPr>
        <p:grpSpPr bwMode="auto">
          <a:xfrm>
            <a:off x="3059113" y="4751388"/>
            <a:ext cx="530225" cy="595312"/>
            <a:chOff x="3721" y="3017"/>
            <a:chExt cx="334" cy="375"/>
          </a:xfrm>
        </p:grpSpPr>
        <p:sp>
          <p:nvSpPr>
            <p:cNvPr id="292885" name="Oval 2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5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3995738" y="3600450"/>
            <a:ext cx="530225" cy="595313"/>
            <a:chOff x="3721" y="3017"/>
            <a:chExt cx="334" cy="375"/>
          </a:xfrm>
        </p:grpSpPr>
        <p:sp>
          <p:nvSpPr>
            <p:cNvPr id="292888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6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3409950" y="2935288"/>
            <a:ext cx="585788" cy="808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4476750" y="3009900"/>
            <a:ext cx="411163" cy="728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>
            <a:off x="2617788" y="4184650"/>
            <a:ext cx="514350" cy="71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4284663" y="2376488"/>
            <a:ext cx="503237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 flipH="1">
            <a:off x="3492500" y="2232025"/>
            <a:ext cx="43180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3447547" y="4152900"/>
            <a:ext cx="614866" cy="7429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3" name="Picture 3" descr="E:\教学文件\1500PNG\png-0097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2441" y="5973563"/>
            <a:ext cx="884437" cy="8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465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7.3  </a:t>
            </a:r>
            <a:r>
              <a:rPr lang="zh-CN" altLang="en-US" dirty="0">
                <a:solidFill>
                  <a:srgbClr val="FFFF00"/>
                </a:solidFill>
              </a:rPr>
              <a:t>图 的 遍 历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19" name="内容占位符 18"/>
          <p:cNvSpPr>
            <a:spLocks noGrp="1"/>
          </p:cNvSpPr>
          <p:nvPr>
            <p:ph idx="4294967295"/>
          </p:nvPr>
        </p:nvSpPr>
        <p:spPr>
          <a:xfrm>
            <a:off x="395536" y="2492896"/>
            <a:ext cx="8229600" cy="3527425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zh-CN" altLang="en-US" dirty="0" smtClean="0"/>
              <a:t>不重：图中可能会有环的存在，访问过的顶点，怎样避免再访问？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 smtClean="0"/>
              <a:t>不漏：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按照什么次序进行访问？</a:t>
            </a:r>
            <a:endParaRPr lang="en-US" altLang="zh-CN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zh-CN" altLang="en-US" dirty="0" smtClean="0"/>
              <a:t>、如果图不连通怎么办？</a:t>
            </a:r>
            <a:r>
              <a:rPr lang="en-US" altLang="zh-CN" dirty="0" smtClean="0"/>
              <a:t>              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95536" y="1156384"/>
            <a:ext cx="8353425" cy="1253008"/>
            <a:chOff x="395288" y="1616559"/>
            <a:chExt cx="8353425" cy="153031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95288" y="1616559"/>
              <a:ext cx="8353425" cy="1368425"/>
              <a:chOff x="249" y="474"/>
              <a:chExt cx="5262" cy="1043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1043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386" y="710"/>
                <a:ext cx="1060" cy="673"/>
                <a:chOff x="295" y="2389"/>
                <a:chExt cx="1060" cy="673"/>
              </a:xfrm>
            </p:grpSpPr>
            <p:grpSp>
              <p:nvGrpSpPr>
                <p:cNvPr id="11" name="Group 7"/>
                <p:cNvGrpSpPr>
                  <a:grpSpLocks/>
                </p:cNvGrpSpPr>
                <p:nvPr/>
              </p:nvGrpSpPr>
              <p:grpSpPr bwMode="auto">
                <a:xfrm>
                  <a:off x="312" y="2389"/>
                  <a:ext cx="1043" cy="673"/>
                  <a:chOff x="266" y="2389"/>
                  <a:chExt cx="1043" cy="673"/>
                </a:xfrm>
              </p:grpSpPr>
              <p:sp>
                <p:nvSpPr>
                  <p:cNvPr id="13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66" y="2389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1054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rPr>
                    <a:t>图的遍历</a:t>
                  </a: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  <p:sp>
          <p:nvSpPr>
            <p:cNvPr id="8" name="矩形 7"/>
            <p:cNvSpPr/>
            <p:nvPr/>
          </p:nvSpPr>
          <p:spPr>
            <a:xfrm>
              <a:off x="2286000" y="1665861"/>
              <a:ext cx="6174432" cy="148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访问图中的所有结点</a:t>
              </a:r>
              <a:r>
                <a:rPr lang="zh-CN" alt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一次仅一次</a:t>
              </a: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的过程。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" name="椭圆形标注 16"/>
          <p:cNvSpPr/>
          <p:nvPr/>
        </p:nvSpPr>
        <p:spPr bwMode="auto">
          <a:xfrm>
            <a:off x="5896031" y="44624"/>
            <a:ext cx="2304256" cy="936104"/>
          </a:xfrm>
          <a:prstGeom prst="wedgeEllipseCallout">
            <a:avLst>
              <a:gd name="adj1" fmla="val -20833"/>
              <a:gd name="adj2" fmla="val 884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不重不漏</a:t>
            </a:r>
          </a:p>
        </p:txBody>
      </p:sp>
      <p:sp>
        <p:nvSpPr>
          <p:cNvPr id="15" name="圆角矩形标注 14"/>
          <p:cNvSpPr/>
          <p:nvPr/>
        </p:nvSpPr>
        <p:spPr bwMode="auto">
          <a:xfrm>
            <a:off x="2987824" y="4725144"/>
            <a:ext cx="3240360" cy="1368152"/>
          </a:xfrm>
          <a:prstGeom prst="wedgeRoundRectCallout">
            <a:avLst>
              <a:gd name="adj1" fmla="val -16985"/>
              <a:gd name="adj2" fmla="val -7471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深度优先遍历</a:t>
            </a:r>
            <a:endParaRPr kumimoji="1" lang="en-US" altLang="zh-CN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广度优先遍历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794332" y="5376606"/>
            <a:ext cx="3729996" cy="1292754"/>
          </a:xfrm>
          <a:prstGeom prst="wedgeRoundRectCallout">
            <a:avLst>
              <a:gd name="adj1" fmla="val -16985"/>
              <a:gd name="adj2" fmla="val -7471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遍历完一个连通分量后，检查是否还有未被访问的顶点。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1979713" y="3789040"/>
            <a:ext cx="4176464" cy="1189541"/>
          </a:xfrm>
          <a:prstGeom prst="wedgeRoundRectCallout">
            <a:avLst>
              <a:gd name="adj1" fmla="val -16985"/>
              <a:gd name="adj2" fmla="val -7471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    利用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visited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集标记顶点是否已经被访问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2018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7" grpId="0" animBg="1"/>
      <p:bldP spid="15" grpId="0" uiExpand="1" animBg="1"/>
      <p:bldP spid="15" grpId="1" uiExpand="1" animBg="1"/>
      <p:bldP spid="18" grpId="0" animBg="1"/>
      <p:bldP spid="18" grpId="1" animBg="1"/>
      <p:bldP spid="20" grpId="0" uiExpand="1" animBg="1"/>
      <p:bldP spid="20" grpId="1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7.3  </a:t>
            </a:r>
            <a:r>
              <a:rPr lang="zh-CN" altLang="en-US" dirty="0">
                <a:solidFill>
                  <a:srgbClr val="FFFF00"/>
                </a:solidFill>
              </a:rPr>
              <a:t>图 的 遍 历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00412" y="6381750"/>
            <a:ext cx="2133600" cy="476250"/>
          </a:xfrm>
        </p:spPr>
        <p:txBody>
          <a:bodyPr/>
          <a:lstStyle/>
          <a:p>
            <a:fld id="{EEE92F9B-6F4A-49F0-A9E6-C0690D1456AC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32" name="任意多边形 31"/>
          <p:cNvSpPr/>
          <p:nvPr/>
        </p:nvSpPr>
        <p:spPr>
          <a:xfrm>
            <a:off x="917465" y="1774686"/>
            <a:ext cx="3310382" cy="1160074"/>
          </a:xfrm>
          <a:custGeom>
            <a:avLst/>
            <a:gdLst>
              <a:gd name="connsiteX0" fmla="*/ 0 w 3004476"/>
              <a:gd name="connsiteY0" fmla="*/ 116007 h 1160074"/>
              <a:gd name="connsiteX1" fmla="*/ 116007 w 3004476"/>
              <a:gd name="connsiteY1" fmla="*/ 0 h 1160074"/>
              <a:gd name="connsiteX2" fmla="*/ 2888469 w 3004476"/>
              <a:gd name="connsiteY2" fmla="*/ 0 h 1160074"/>
              <a:gd name="connsiteX3" fmla="*/ 3004476 w 3004476"/>
              <a:gd name="connsiteY3" fmla="*/ 116007 h 1160074"/>
              <a:gd name="connsiteX4" fmla="*/ 3004476 w 3004476"/>
              <a:gd name="connsiteY4" fmla="*/ 1044067 h 1160074"/>
              <a:gd name="connsiteX5" fmla="*/ 2888469 w 3004476"/>
              <a:gd name="connsiteY5" fmla="*/ 1160074 h 1160074"/>
              <a:gd name="connsiteX6" fmla="*/ 116007 w 3004476"/>
              <a:gd name="connsiteY6" fmla="*/ 1160074 h 1160074"/>
              <a:gd name="connsiteX7" fmla="*/ 0 w 3004476"/>
              <a:gd name="connsiteY7" fmla="*/ 1044067 h 1160074"/>
              <a:gd name="connsiteX8" fmla="*/ 0 w 3004476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4476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888469" y="0"/>
                </a:lnTo>
                <a:cubicBezTo>
                  <a:pt x="2952538" y="0"/>
                  <a:pt x="3004476" y="51938"/>
                  <a:pt x="3004476" y="116007"/>
                </a:cubicBezTo>
                <a:lnTo>
                  <a:pt x="3004476" y="1044067"/>
                </a:lnTo>
                <a:cubicBezTo>
                  <a:pt x="3004476" y="1108136"/>
                  <a:pt x="2952538" y="1160074"/>
                  <a:pt x="2888469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02557" tIns="79697" rIns="102557" bIns="79697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/>
              <a:t>深度优先遍历</a:t>
            </a:r>
            <a:endParaRPr lang="zh-CN" altLang="en-US" sz="3600" kern="1200" dirty="0"/>
          </a:p>
        </p:txBody>
      </p:sp>
      <p:sp>
        <p:nvSpPr>
          <p:cNvPr id="33" name="任意多边形 32"/>
          <p:cNvSpPr/>
          <p:nvPr/>
        </p:nvSpPr>
        <p:spPr>
          <a:xfrm>
            <a:off x="1433936" y="2934761"/>
            <a:ext cx="300447" cy="6857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70055"/>
                </a:lnTo>
                <a:lnTo>
                  <a:pt x="300447" y="870055"/>
                </a:lnTo>
              </a:path>
            </a:pathLst>
          </a:custGeom>
          <a:noFill/>
          <a:ln w="38100">
            <a:solidFill>
              <a:srgbClr val="CCEC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多边形 33"/>
          <p:cNvSpPr/>
          <p:nvPr/>
        </p:nvSpPr>
        <p:spPr>
          <a:xfrm>
            <a:off x="1734384" y="3224778"/>
            <a:ext cx="2358087" cy="914369"/>
          </a:xfrm>
          <a:custGeom>
            <a:avLst/>
            <a:gdLst>
              <a:gd name="connsiteX0" fmla="*/ 0 w 2358087"/>
              <a:gd name="connsiteY0" fmla="*/ 116007 h 1160074"/>
              <a:gd name="connsiteX1" fmla="*/ 116007 w 2358087"/>
              <a:gd name="connsiteY1" fmla="*/ 0 h 1160074"/>
              <a:gd name="connsiteX2" fmla="*/ 2242080 w 2358087"/>
              <a:gd name="connsiteY2" fmla="*/ 0 h 1160074"/>
              <a:gd name="connsiteX3" fmla="*/ 2358087 w 2358087"/>
              <a:gd name="connsiteY3" fmla="*/ 116007 h 1160074"/>
              <a:gd name="connsiteX4" fmla="*/ 2358087 w 2358087"/>
              <a:gd name="connsiteY4" fmla="*/ 1044067 h 1160074"/>
              <a:gd name="connsiteX5" fmla="*/ 2242080 w 2358087"/>
              <a:gd name="connsiteY5" fmla="*/ 1160074 h 1160074"/>
              <a:gd name="connsiteX6" fmla="*/ 116007 w 2358087"/>
              <a:gd name="connsiteY6" fmla="*/ 1160074 h 1160074"/>
              <a:gd name="connsiteX7" fmla="*/ 0 w 2358087"/>
              <a:gd name="connsiteY7" fmla="*/ 1044067 h 1160074"/>
              <a:gd name="connsiteX8" fmla="*/ 0 w 2358087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087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242080" y="0"/>
                </a:lnTo>
                <a:cubicBezTo>
                  <a:pt x="2306149" y="0"/>
                  <a:pt x="2358087" y="51938"/>
                  <a:pt x="2358087" y="116007"/>
                </a:cubicBezTo>
                <a:lnTo>
                  <a:pt x="2358087" y="1044067"/>
                </a:lnTo>
                <a:cubicBezTo>
                  <a:pt x="2358087" y="1108136"/>
                  <a:pt x="2306149" y="1160074"/>
                  <a:pt x="2242080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94937" tIns="74617" rIns="94937" bIns="74617" numCol="1" spcCol="1270" anchor="ctr" anchorCtr="0">
            <a:noAutofit/>
          </a:bodyPr>
          <a:lstStyle/>
          <a:p>
            <a:pPr marL="457200" lvl="0" indent="-45720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u"/>
            </a:pPr>
            <a:r>
              <a:rPr lang="zh-CN" altLang="en-US" sz="3200" b="1" kern="1200" dirty="0" smtClean="0"/>
              <a:t>算法思想</a:t>
            </a:r>
            <a:endParaRPr lang="zh-CN" altLang="en-US" sz="3200" b="1" kern="1200" dirty="0"/>
          </a:p>
        </p:txBody>
      </p:sp>
      <p:sp>
        <p:nvSpPr>
          <p:cNvPr id="35" name="任意多边形 34"/>
          <p:cNvSpPr/>
          <p:nvPr/>
        </p:nvSpPr>
        <p:spPr>
          <a:xfrm>
            <a:off x="1433936" y="2934760"/>
            <a:ext cx="300447" cy="18287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20148"/>
                </a:lnTo>
                <a:lnTo>
                  <a:pt x="300447" y="2320148"/>
                </a:lnTo>
              </a:path>
            </a:pathLst>
          </a:custGeom>
          <a:noFill/>
          <a:ln w="38100">
            <a:solidFill>
              <a:srgbClr val="CCEC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任意多边形 35"/>
          <p:cNvSpPr/>
          <p:nvPr/>
        </p:nvSpPr>
        <p:spPr>
          <a:xfrm>
            <a:off x="1734384" y="4674871"/>
            <a:ext cx="2358087" cy="914369"/>
          </a:xfrm>
          <a:custGeom>
            <a:avLst/>
            <a:gdLst>
              <a:gd name="connsiteX0" fmla="*/ 0 w 2358087"/>
              <a:gd name="connsiteY0" fmla="*/ 116007 h 1160074"/>
              <a:gd name="connsiteX1" fmla="*/ 116007 w 2358087"/>
              <a:gd name="connsiteY1" fmla="*/ 0 h 1160074"/>
              <a:gd name="connsiteX2" fmla="*/ 2242080 w 2358087"/>
              <a:gd name="connsiteY2" fmla="*/ 0 h 1160074"/>
              <a:gd name="connsiteX3" fmla="*/ 2358087 w 2358087"/>
              <a:gd name="connsiteY3" fmla="*/ 116007 h 1160074"/>
              <a:gd name="connsiteX4" fmla="*/ 2358087 w 2358087"/>
              <a:gd name="connsiteY4" fmla="*/ 1044067 h 1160074"/>
              <a:gd name="connsiteX5" fmla="*/ 2242080 w 2358087"/>
              <a:gd name="connsiteY5" fmla="*/ 1160074 h 1160074"/>
              <a:gd name="connsiteX6" fmla="*/ 116007 w 2358087"/>
              <a:gd name="connsiteY6" fmla="*/ 1160074 h 1160074"/>
              <a:gd name="connsiteX7" fmla="*/ 0 w 2358087"/>
              <a:gd name="connsiteY7" fmla="*/ 1044067 h 1160074"/>
              <a:gd name="connsiteX8" fmla="*/ 0 w 2358087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087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242080" y="0"/>
                </a:lnTo>
                <a:cubicBezTo>
                  <a:pt x="2306149" y="0"/>
                  <a:pt x="2358087" y="51938"/>
                  <a:pt x="2358087" y="116007"/>
                </a:cubicBezTo>
                <a:lnTo>
                  <a:pt x="2358087" y="1044067"/>
                </a:lnTo>
                <a:cubicBezTo>
                  <a:pt x="2358087" y="1108136"/>
                  <a:pt x="2306149" y="1160074"/>
                  <a:pt x="2242080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94937" tIns="74617" rIns="94937" bIns="74617" numCol="1" spcCol="1270" anchor="ctr" anchorCtr="0">
            <a:noAutofit/>
          </a:bodyPr>
          <a:lstStyle/>
          <a:p>
            <a:pPr marL="457200" lvl="0" indent="-45720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u"/>
            </a:pPr>
            <a:r>
              <a:rPr lang="zh-CN" altLang="en-US" sz="3200" b="1" kern="1200" dirty="0" smtClean="0"/>
              <a:t>算法实现</a:t>
            </a:r>
            <a:endParaRPr lang="zh-CN" altLang="en-US" sz="3200" b="1" kern="1200" dirty="0"/>
          </a:p>
        </p:txBody>
      </p:sp>
      <p:sp>
        <p:nvSpPr>
          <p:cNvPr id="37" name="任意多边形 36"/>
          <p:cNvSpPr/>
          <p:nvPr/>
        </p:nvSpPr>
        <p:spPr>
          <a:xfrm>
            <a:off x="4501978" y="1774686"/>
            <a:ext cx="3310382" cy="1160074"/>
          </a:xfrm>
          <a:custGeom>
            <a:avLst/>
            <a:gdLst>
              <a:gd name="connsiteX0" fmla="*/ 0 w 3004476"/>
              <a:gd name="connsiteY0" fmla="*/ 116007 h 1160074"/>
              <a:gd name="connsiteX1" fmla="*/ 116007 w 3004476"/>
              <a:gd name="connsiteY1" fmla="*/ 0 h 1160074"/>
              <a:gd name="connsiteX2" fmla="*/ 2888469 w 3004476"/>
              <a:gd name="connsiteY2" fmla="*/ 0 h 1160074"/>
              <a:gd name="connsiteX3" fmla="*/ 3004476 w 3004476"/>
              <a:gd name="connsiteY3" fmla="*/ 116007 h 1160074"/>
              <a:gd name="connsiteX4" fmla="*/ 3004476 w 3004476"/>
              <a:gd name="connsiteY4" fmla="*/ 1044067 h 1160074"/>
              <a:gd name="connsiteX5" fmla="*/ 2888469 w 3004476"/>
              <a:gd name="connsiteY5" fmla="*/ 1160074 h 1160074"/>
              <a:gd name="connsiteX6" fmla="*/ 116007 w 3004476"/>
              <a:gd name="connsiteY6" fmla="*/ 1160074 h 1160074"/>
              <a:gd name="connsiteX7" fmla="*/ 0 w 3004476"/>
              <a:gd name="connsiteY7" fmla="*/ 1044067 h 1160074"/>
              <a:gd name="connsiteX8" fmla="*/ 0 w 3004476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4476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888469" y="0"/>
                </a:lnTo>
                <a:cubicBezTo>
                  <a:pt x="2952538" y="0"/>
                  <a:pt x="3004476" y="51938"/>
                  <a:pt x="3004476" y="116007"/>
                </a:cubicBezTo>
                <a:lnTo>
                  <a:pt x="3004476" y="1044067"/>
                </a:lnTo>
                <a:cubicBezTo>
                  <a:pt x="3004476" y="1108136"/>
                  <a:pt x="2952538" y="1160074"/>
                  <a:pt x="2888469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02557" tIns="79697" rIns="102557" bIns="79697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/>
              <a:t>广度优先遍历</a:t>
            </a:r>
            <a:endParaRPr lang="zh-CN" altLang="en-US" sz="3600" kern="1200" dirty="0"/>
          </a:p>
        </p:txBody>
      </p:sp>
      <p:sp>
        <p:nvSpPr>
          <p:cNvPr id="38" name="任意多边形 37"/>
          <p:cNvSpPr/>
          <p:nvPr/>
        </p:nvSpPr>
        <p:spPr>
          <a:xfrm>
            <a:off x="5018450" y="2934761"/>
            <a:ext cx="300447" cy="6857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70055"/>
                </a:lnTo>
                <a:lnTo>
                  <a:pt x="300447" y="870055"/>
                </a:lnTo>
              </a:path>
            </a:pathLst>
          </a:custGeom>
          <a:noFill/>
          <a:ln w="38100">
            <a:solidFill>
              <a:srgbClr val="CCEC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38"/>
          <p:cNvSpPr/>
          <p:nvPr/>
        </p:nvSpPr>
        <p:spPr>
          <a:xfrm>
            <a:off x="5318897" y="3224778"/>
            <a:ext cx="2358087" cy="914369"/>
          </a:xfrm>
          <a:custGeom>
            <a:avLst/>
            <a:gdLst>
              <a:gd name="connsiteX0" fmla="*/ 0 w 2358087"/>
              <a:gd name="connsiteY0" fmla="*/ 116007 h 1160074"/>
              <a:gd name="connsiteX1" fmla="*/ 116007 w 2358087"/>
              <a:gd name="connsiteY1" fmla="*/ 0 h 1160074"/>
              <a:gd name="connsiteX2" fmla="*/ 2242080 w 2358087"/>
              <a:gd name="connsiteY2" fmla="*/ 0 h 1160074"/>
              <a:gd name="connsiteX3" fmla="*/ 2358087 w 2358087"/>
              <a:gd name="connsiteY3" fmla="*/ 116007 h 1160074"/>
              <a:gd name="connsiteX4" fmla="*/ 2358087 w 2358087"/>
              <a:gd name="connsiteY4" fmla="*/ 1044067 h 1160074"/>
              <a:gd name="connsiteX5" fmla="*/ 2242080 w 2358087"/>
              <a:gd name="connsiteY5" fmla="*/ 1160074 h 1160074"/>
              <a:gd name="connsiteX6" fmla="*/ 116007 w 2358087"/>
              <a:gd name="connsiteY6" fmla="*/ 1160074 h 1160074"/>
              <a:gd name="connsiteX7" fmla="*/ 0 w 2358087"/>
              <a:gd name="connsiteY7" fmla="*/ 1044067 h 1160074"/>
              <a:gd name="connsiteX8" fmla="*/ 0 w 2358087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087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242080" y="0"/>
                </a:lnTo>
                <a:cubicBezTo>
                  <a:pt x="2306149" y="0"/>
                  <a:pt x="2358087" y="51938"/>
                  <a:pt x="2358087" y="116007"/>
                </a:cubicBezTo>
                <a:lnTo>
                  <a:pt x="2358087" y="1044067"/>
                </a:lnTo>
                <a:cubicBezTo>
                  <a:pt x="2358087" y="1108136"/>
                  <a:pt x="2306149" y="1160074"/>
                  <a:pt x="2242080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94937" tIns="74617" rIns="94937" bIns="74617" numCol="1" spcCol="1270" anchor="ctr" anchorCtr="0">
            <a:noAutofit/>
          </a:bodyPr>
          <a:lstStyle/>
          <a:p>
            <a:pPr marL="457200" lvl="0" indent="-45720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u"/>
            </a:pPr>
            <a:r>
              <a:rPr lang="zh-CN" altLang="en-US" sz="3200" b="1" kern="1200" dirty="0" smtClean="0"/>
              <a:t>算法思想</a:t>
            </a:r>
            <a:endParaRPr lang="zh-CN" altLang="en-US" sz="3200" b="1" kern="1200" dirty="0"/>
          </a:p>
        </p:txBody>
      </p:sp>
      <p:sp>
        <p:nvSpPr>
          <p:cNvPr id="40" name="任意多边形 39"/>
          <p:cNvSpPr/>
          <p:nvPr/>
        </p:nvSpPr>
        <p:spPr>
          <a:xfrm>
            <a:off x="5018450" y="2934760"/>
            <a:ext cx="300447" cy="18287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20148"/>
                </a:lnTo>
                <a:lnTo>
                  <a:pt x="300447" y="2320148"/>
                </a:lnTo>
              </a:path>
            </a:pathLst>
          </a:custGeom>
          <a:noFill/>
          <a:ln w="38100">
            <a:solidFill>
              <a:srgbClr val="CCEC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 40"/>
          <p:cNvSpPr/>
          <p:nvPr/>
        </p:nvSpPr>
        <p:spPr>
          <a:xfrm>
            <a:off x="5318897" y="4674871"/>
            <a:ext cx="2358087" cy="914369"/>
          </a:xfrm>
          <a:custGeom>
            <a:avLst/>
            <a:gdLst>
              <a:gd name="connsiteX0" fmla="*/ 0 w 2358087"/>
              <a:gd name="connsiteY0" fmla="*/ 116007 h 1160074"/>
              <a:gd name="connsiteX1" fmla="*/ 116007 w 2358087"/>
              <a:gd name="connsiteY1" fmla="*/ 0 h 1160074"/>
              <a:gd name="connsiteX2" fmla="*/ 2242080 w 2358087"/>
              <a:gd name="connsiteY2" fmla="*/ 0 h 1160074"/>
              <a:gd name="connsiteX3" fmla="*/ 2358087 w 2358087"/>
              <a:gd name="connsiteY3" fmla="*/ 116007 h 1160074"/>
              <a:gd name="connsiteX4" fmla="*/ 2358087 w 2358087"/>
              <a:gd name="connsiteY4" fmla="*/ 1044067 h 1160074"/>
              <a:gd name="connsiteX5" fmla="*/ 2242080 w 2358087"/>
              <a:gd name="connsiteY5" fmla="*/ 1160074 h 1160074"/>
              <a:gd name="connsiteX6" fmla="*/ 116007 w 2358087"/>
              <a:gd name="connsiteY6" fmla="*/ 1160074 h 1160074"/>
              <a:gd name="connsiteX7" fmla="*/ 0 w 2358087"/>
              <a:gd name="connsiteY7" fmla="*/ 1044067 h 1160074"/>
              <a:gd name="connsiteX8" fmla="*/ 0 w 2358087"/>
              <a:gd name="connsiteY8" fmla="*/ 116007 h 11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087" h="1160074">
                <a:moveTo>
                  <a:pt x="0" y="116007"/>
                </a:moveTo>
                <a:cubicBezTo>
                  <a:pt x="0" y="51938"/>
                  <a:pt x="51938" y="0"/>
                  <a:pt x="116007" y="0"/>
                </a:cubicBezTo>
                <a:lnTo>
                  <a:pt x="2242080" y="0"/>
                </a:lnTo>
                <a:cubicBezTo>
                  <a:pt x="2306149" y="0"/>
                  <a:pt x="2358087" y="51938"/>
                  <a:pt x="2358087" y="116007"/>
                </a:cubicBezTo>
                <a:lnTo>
                  <a:pt x="2358087" y="1044067"/>
                </a:lnTo>
                <a:cubicBezTo>
                  <a:pt x="2358087" y="1108136"/>
                  <a:pt x="2306149" y="1160074"/>
                  <a:pt x="2242080" y="1160074"/>
                </a:cubicBezTo>
                <a:lnTo>
                  <a:pt x="116007" y="1160074"/>
                </a:lnTo>
                <a:cubicBezTo>
                  <a:pt x="51938" y="1160074"/>
                  <a:pt x="0" y="1108136"/>
                  <a:pt x="0" y="1044067"/>
                </a:cubicBezTo>
                <a:lnTo>
                  <a:pt x="0" y="116007"/>
                </a:lnTo>
                <a:close/>
              </a:path>
            </a:pathLst>
          </a:cu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94937" tIns="74617" rIns="94937" bIns="74617" numCol="1" spcCol="1270" anchor="ctr" anchorCtr="0">
            <a:noAutofit/>
          </a:bodyPr>
          <a:lstStyle/>
          <a:p>
            <a:pPr marL="457200" lvl="0" indent="-45720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u"/>
            </a:pPr>
            <a:r>
              <a:rPr lang="zh-CN" altLang="en-US" sz="3200" b="1" kern="1200" dirty="0" smtClean="0"/>
              <a:t>算法实现</a:t>
            </a:r>
            <a:endParaRPr lang="zh-CN" altLang="en-US" sz="3200" b="1" kern="1200" dirty="0"/>
          </a:p>
        </p:txBody>
      </p:sp>
    </p:spTree>
    <p:extLst>
      <p:ext uri="{BB962C8B-B14F-4D97-AF65-F5344CB8AC3E}">
        <p14:creationId xmlns:p14="http://schemas.microsoft.com/office/powerpoint/2010/main" val="20132212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 smtClean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6354-E889-437B-86D3-C8A0E7AF5965}" type="slidenum">
              <a:rPr lang="zh-CN" altLang="en-US"/>
              <a:pPr/>
              <a:t>46</a:t>
            </a:fld>
            <a:endParaRPr lang="en-US" altLang="zh-CN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064" y="1268760"/>
            <a:ext cx="8534400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一</a:t>
            </a:r>
            <a:r>
              <a:rPr lang="zh-CN" altLang="en-US" dirty="0">
                <a:solidFill>
                  <a:srgbClr val="FFFF00"/>
                </a:solidFill>
              </a:rPr>
              <a:t>、 </a:t>
            </a:r>
            <a:r>
              <a:rPr lang="zh-CN" altLang="en-US" dirty="0" smtClean="0">
                <a:solidFill>
                  <a:srgbClr val="FFFF00"/>
                </a:solidFill>
              </a:rPr>
              <a:t>深度</a:t>
            </a:r>
            <a:r>
              <a:rPr lang="zh-CN" altLang="en-US" dirty="0">
                <a:solidFill>
                  <a:srgbClr val="FFFF00"/>
                </a:solidFill>
              </a:rPr>
              <a:t>优先</a:t>
            </a:r>
            <a:r>
              <a:rPr lang="zh-CN" altLang="en-US" dirty="0" smtClean="0">
                <a:solidFill>
                  <a:srgbClr val="FFFF00"/>
                </a:solidFill>
              </a:rPr>
              <a:t>遍历</a:t>
            </a:r>
            <a:r>
              <a:rPr lang="zh-CN" altLang="en-US" dirty="0" smtClean="0">
                <a:solidFill>
                  <a:srgbClr val="FF0000"/>
                </a:solidFill>
              </a:rPr>
              <a:t>连通图</a:t>
            </a:r>
            <a:r>
              <a:rPr lang="zh-CN" altLang="en-US" dirty="0" smtClean="0">
                <a:solidFill>
                  <a:srgbClr val="FFFF00"/>
                </a:solidFill>
              </a:rPr>
              <a:t>的递归算法</a:t>
            </a:r>
            <a:endParaRPr lang="zh-CN" altLang="en-US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基本算法：</a:t>
            </a:r>
            <a:endParaRPr lang="en-US" altLang="zh-CN" dirty="0" smtClean="0">
              <a:solidFill>
                <a:srgbClr val="FFFF00"/>
              </a:solidFill>
              <a:latin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从图中某顶点</a:t>
            </a:r>
            <a:r>
              <a:rPr lang="en-US" altLang="zh-CN" dirty="0" smtClean="0">
                <a:latin typeface="宋体" pitchFamily="2" charset="-122"/>
              </a:rPr>
              <a:t>v</a:t>
            </a:r>
            <a:r>
              <a:rPr lang="zh-CN" altLang="en-US" dirty="0" smtClean="0">
                <a:latin typeface="宋体" pitchFamily="2" charset="-122"/>
              </a:rPr>
              <a:t>出发： </a:t>
            </a:r>
          </a:p>
          <a:p>
            <a:pPr lvl="1">
              <a:lnSpc>
                <a:spcPct val="120000"/>
              </a:lnSpc>
              <a:buClrTx/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）访问顶点</a:t>
            </a:r>
            <a:r>
              <a:rPr lang="en-US" altLang="zh-CN" dirty="0" smtClean="0">
                <a:latin typeface="宋体" pitchFamily="2" charset="-122"/>
              </a:rPr>
              <a:t>v</a:t>
            </a:r>
            <a:r>
              <a:rPr lang="zh-CN" altLang="en-US" dirty="0" smtClean="0">
                <a:latin typeface="宋体" pitchFamily="2" charset="-122"/>
              </a:rPr>
              <a:t>；</a:t>
            </a:r>
          </a:p>
          <a:p>
            <a:pPr lvl="1">
              <a:lnSpc>
                <a:spcPct val="120000"/>
              </a:lnSpc>
              <a:buClrTx/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r>
              <a:rPr lang="zh-CN" altLang="en-US" dirty="0" smtClean="0"/>
              <a:t>从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的未被访问的邻接点中选取一个顶点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，</a:t>
            </a:r>
            <a:r>
              <a:rPr lang="zh-CN" altLang="en-US" dirty="0" smtClean="0"/>
              <a:t>从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出发进行深度优先遍历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lnSpc>
                <a:spcPct val="120000"/>
              </a:lnSpc>
              <a:buClrTx/>
              <a:buNone/>
            </a:pP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）重复上述两步，直至图中所有和</a:t>
            </a:r>
            <a:r>
              <a:rPr lang="en-US" altLang="zh-CN" i="1" dirty="0" smtClean="0"/>
              <a:t>v</a:t>
            </a:r>
            <a:r>
              <a:rPr lang="zh-CN" altLang="en-US" dirty="0" smtClean="0">
                <a:latin typeface="宋体" pitchFamily="2" charset="-122"/>
              </a:rPr>
              <a:t>有路径相通的顶点都被访问到。</a:t>
            </a:r>
            <a:r>
              <a:rPr lang="zh-CN" altLang="en-US" dirty="0" smtClean="0"/>
              <a:t> 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63688" y="5187917"/>
            <a:ext cx="6148496" cy="1481443"/>
            <a:chOff x="1763688" y="5187917"/>
            <a:chExt cx="6148496" cy="1481443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763688" y="5805264"/>
              <a:ext cx="56886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深度优先：不撞南墙不回头！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5187917"/>
              <a:ext cx="1035928" cy="103592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2097953" y="1484784"/>
            <a:ext cx="2036538" cy="374441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267744" y="2420888"/>
            <a:ext cx="1884138" cy="22322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椭圆 75"/>
          <p:cNvSpPr/>
          <p:nvPr/>
        </p:nvSpPr>
        <p:spPr bwMode="auto">
          <a:xfrm rot="1047107">
            <a:off x="3119866" y="2772878"/>
            <a:ext cx="1054200" cy="9057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1047107">
            <a:off x="2727106" y="3794436"/>
            <a:ext cx="1065652" cy="9057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4211960" y="1705273"/>
            <a:ext cx="2036538" cy="273183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1FE9-02DF-4568-923F-4449AAEF27D5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85346" name="Line 2"/>
          <p:cNvSpPr>
            <a:spLocks noChangeShapeType="1"/>
          </p:cNvSpPr>
          <p:nvPr/>
        </p:nvSpPr>
        <p:spPr bwMode="auto">
          <a:xfrm flipH="1" flipV="1">
            <a:off x="2879724" y="3256706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4389437" y="1138981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H="1">
            <a:off x="2681287" y="1108819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5357" name="Group 13"/>
          <p:cNvGrpSpPr>
            <a:grpSpLocks/>
          </p:cNvGrpSpPr>
          <p:nvPr/>
        </p:nvGrpSpPr>
        <p:grpSpPr bwMode="auto">
          <a:xfrm>
            <a:off x="3983037" y="634584"/>
            <a:ext cx="530225" cy="595312"/>
            <a:chOff x="3721" y="3017"/>
            <a:chExt cx="334" cy="375"/>
          </a:xfrm>
        </p:grpSpPr>
        <p:sp>
          <p:nvSpPr>
            <p:cNvPr id="185358" name="Oval 1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59" name="Text Box 1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0" name="Group 16"/>
          <p:cNvGrpSpPr>
            <a:grpSpLocks/>
          </p:cNvGrpSpPr>
          <p:nvPr/>
        </p:nvGrpSpPr>
        <p:grpSpPr bwMode="auto">
          <a:xfrm>
            <a:off x="4837112" y="1781919"/>
            <a:ext cx="530225" cy="595312"/>
            <a:chOff x="3721" y="3017"/>
            <a:chExt cx="334" cy="375"/>
          </a:xfrm>
        </p:grpSpPr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3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3133724" y="1691431"/>
            <a:ext cx="530225" cy="595313"/>
            <a:chOff x="3721" y="3017"/>
            <a:chExt cx="334" cy="375"/>
          </a:xfrm>
        </p:grpSpPr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9" name="Group 25"/>
          <p:cNvGrpSpPr>
            <a:grpSpLocks/>
          </p:cNvGrpSpPr>
          <p:nvPr/>
        </p:nvGrpSpPr>
        <p:grpSpPr bwMode="auto">
          <a:xfrm>
            <a:off x="3633787" y="2924919"/>
            <a:ext cx="530225" cy="595312"/>
            <a:chOff x="3721" y="3017"/>
            <a:chExt cx="334" cy="375"/>
          </a:xfrm>
        </p:grpSpPr>
        <p:sp>
          <p:nvSpPr>
            <p:cNvPr id="185370" name="Oval 2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5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372" name="Group 28"/>
          <p:cNvGrpSpPr>
            <a:grpSpLocks/>
          </p:cNvGrpSpPr>
          <p:nvPr/>
        </p:nvGrpSpPr>
        <p:grpSpPr bwMode="auto">
          <a:xfrm>
            <a:off x="4232274" y="2955081"/>
            <a:ext cx="530225" cy="595313"/>
            <a:chOff x="3721" y="3017"/>
            <a:chExt cx="334" cy="375"/>
          </a:xfrm>
        </p:grpSpPr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6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5" name="Group 31"/>
          <p:cNvGrpSpPr>
            <a:grpSpLocks/>
          </p:cNvGrpSpPr>
          <p:nvPr/>
        </p:nvGrpSpPr>
        <p:grpSpPr bwMode="auto">
          <a:xfrm>
            <a:off x="5491162" y="2972544"/>
            <a:ext cx="530225" cy="595312"/>
            <a:chOff x="3721" y="3017"/>
            <a:chExt cx="334" cy="375"/>
          </a:xfrm>
        </p:grpSpPr>
        <p:sp>
          <p:nvSpPr>
            <p:cNvPr id="185376" name="Oval 3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7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8" name="Group 34"/>
          <p:cNvGrpSpPr>
            <a:grpSpLocks/>
          </p:cNvGrpSpPr>
          <p:nvPr/>
        </p:nvGrpSpPr>
        <p:grpSpPr bwMode="auto">
          <a:xfrm>
            <a:off x="3008312" y="4129831"/>
            <a:ext cx="530225" cy="595313"/>
            <a:chOff x="3721" y="3017"/>
            <a:chExt cx="334" cy="375"/>
          </a:xfrm>
        </p:grpSpPr>
        <p:sp>
          <p:nvSpPr>
            <p:cNvPr id="185379" name="Oval 35"/>
            <p:cNvSpPr>
              <a:spLocks noChangeArrowheads="1"/>
            </p:cNvSpPr>
            <p:nvPr/>
          </p:nvSpPr>
          <p:spPr bwMode="auto">
            <a:xfrm>
              <a:off x="3721" y="3030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8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3490912" y="2221656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 flipH="1">
            <a:off x="4557712" y="2296269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 flipH="1" flipV="1">
            <a:off x="4721224" y="3272581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4" name="Line 40"/>
          <p:cNvSpPr>
            <a:spLocks noChangeShapeType="1"/>
          </p:cNvSpPr>
          <p:nvPr/>
        </p:nvSpPr>
        <p:spPr bwMode="auto">
          <a:xfrm>
            <a:off x="2698749" y="3471019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 flipH="1">
            <a:off x="4483892" y="412103"/>
            <a:ext cx="404369" cy="352601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2136998" y="5625499"/>
            <a:ext cx="4752528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   访问过的顶点不能重复访！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12" y="5229200"/>
            <a:ext cx="982337" cy="982337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 bwMode="auto">
          <a:xfrm>
            <a:off x="5868144" y="332657"/>
            <a:ext cx="2376264" cy="622968"/>
          </a:xfrm>
          <a:prstGeom prst="wedgeRoundRectCallout">
            <a:avLst>
              <a:gd name="adj1" fmla="val -105679"/>
              <a:gd name="adj2" fmla="val 54938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>
                <a:solidFill>
                  <a:srgbClr val="000036"/>
                </a:solidFill>
              </a:rPr>
              <a:t>V1 </a:t>
            </a:r>
          </a:p>
        </p:txBody>
      </p:sp>
      <p:sp>
        <p:nvSpPr>
          <p:cNvPr id="69" name="圆角矩形标注 68"/>
          <p:cNvSpPr/>
          <p:nvPr/>
        </p:nvSpPr>
        <p:spPr bwMode="auto">
          <a:xfrm>
            <a:off x="48394" y="67604"/>
            <a:ext cx="2618605" cy="1758030"/>
          </a:xfrm>
          <a:prstGeom prst="wedgeRoundRectCallout">
            <a:avLst>
              <a:gd name="adj1" fmla="val 34339"/>
              <a:gd name="adj2" fmla="val 76897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、以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0" name="圆角矩形标注 69"/>
          <p:cNvSpPr/>
          <p:nvPr/>
        </p:nvSpPr>
        <p:spPr bwMode="auto">
          <a:xfrm>
            <a:off x="6480944" y="1831131"/>
            <a:ext cx="2618605" cy="1758030"/>
          </a:xfrm>
          <a:prstGeom prst="wedgeRoundRectCallout">
            <a:avLst>
              <a:gd name="adj1" fmla="val -67395"/>
              <a:gd name="adj2" fmla="val -3163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、以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V3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圆角矩形标注 71"/>
          <p:cNvSpPr/>
          <p:nvPr/>
        </p:nvSpPr>
        <p:spPr bwMode="auto">
          <a:xfrm>
            <a:off x="5044280" y="1158951"/>
            <a:ext cx="2376264" cy="622968"/>
          </a:xfrm>
          <a:prstGeom prst="wedgeRoundRectCallout">
            <a:avLst>
              <a:gd name="adj1" fmla="val -105679"/>
              <a:gd name="adj2" fmla="val 54938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 smtClean="0">
                <a:solidFill>
                  <a:srgbClr val="000036"/>
                </a:solidFill>
              </a:rPr>
              <a:t>V2 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3" name="圆角矩形标注 72"/>
          <p:cNvSpPr/>
          <p:nvPr/>
        </p:nvSpPr>
        <p:spPr bwMode="auto">
          <a:xfrm>
            <a:off x="0" y="437140"/>
            <a:ext cx="2618605" cy="1758030"/>
          </a:xfrm>
          <a:prstGeom prst="wedgeRoundRectCallout">
            <a:avLst>
              <a:gd name="adj1" fmla="val 51385"/>
              <a:gd name="adj2" fmla="val 87546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、以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V4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7" name="圆角矩形标注 76"/>
          <p:cNvSpPr/>
          <p:nvPr/>
        </p:nvSpPr>
        <p:spPr bwMode="auto">
          <a:xfrm>
            <a:off x="4137025" y="2109404"/>
            <a:ext cx="2376264" cy="622968"/>
          </a:xfrm>
          <a:prstGeom prst="wedgeRoundRectCallout">
            <a:avLst>
              <a:gd name="adj1" fmla="val -104770"/>
              <a:gd name="adj2" fmla="val 9423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 smtClean="0">
                <a:solidFill>
                  <a:srgbClr val="000036"/>
                </a:solidFill>
              </a:rPr>
              <a:t>V4 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8" name="圆角矩形标注 77"/>
          <p:cNvSpPr/>
          <p:nvPr/>
        </p:nvSpPr>
        <p:spPr bwMode="auto">
          <a:xfrm>
            <a:off x="48018" y="3717032"/>
            <a:ext cx="2618605" cy="1758030"/>
          </a:xfrm>
          <a:prstGeom prst="wedgeRoundRectCallout">
            <a:avLst>
              <a:gd name="adj1" fmla="val 59359"/>
              <a:gd name="adj2" fmla="val -16480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、以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V8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9" name="圆角矩形标注 78"/>
          <p:cNvSpPr/>
          <p:nvPr/>
        </p:nvSpPr>
        <p:spPr bwMode="auto">
          <a:xfrm>
            <a:off x="4486275" y="3548472"/>
            <a:ext cx="2618605" cy="1758030"/>
          </a:xfrm>
          <a:prstGeom prst="wedgeRoundRectCallout">
            <a:avLst>
              <a:gd name="adj1" fmla="val -73719"/>
              <a:gd name="adj2" fmla="val -52522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、以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V5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85366" name="Group 22"/>
          <p:cNvGrpSpPr>
            <a:grpSpLocks/>
          </p:cNvGrpSpPr>
          <p:nvPr/>
        </p:nvGrpSpPr>
        <p:grpSpPr bwMode="auto">
          <a:xfrm>
            <a:off x="2368549" y="2924919"/>
            <a:ext cx="530225" cy="595312"/>
            <a:chOff x="3721" y="3017"/>
            <a:chExt cx="334" cy="375"/>
          </a:xfrm>
        </p:grpSpPr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4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853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853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853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1853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1853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1" grpId="0" animBg="1"/>
      <p:bldP spid="76" grpId="0" animBg="1"/>
      <p:bldP spid="10" grpId="0" animBg="1"/>
      <p:bldP spid="64" grpId="0" animBg="1"/>
      <p:bldP spid="185390" grpId="0" animBg="1"/>
      <p:bldP spid="6" grpId="0" animBg="1"/>
      <p:bldP spid="9" grpId="0" animBg="1"/>
      <p:bldP spid="9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/>
          <p:cNvSpPr/>
          <p:nvPr/>
        </p:nvSpPr>
        <p:spPr bwMode="auto">
          <a:xfrm>
            <a:off x="4211960" y="1705273"/>
            <a:ext cx="2036538" cy="273183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213983" y="2694746"/>
            <a:ext cx="1884138" cy="11465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 rot="1047107">
            <a:off x="4999815" y="2803836"/>
            <a:ext cx="1054200" cy="9057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097953" y="1484784"/>
            <a:ext cx="2036538" cy="374441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267744" y="2420888"/>
            <a:ext cx="1884138" cy="22322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椭圆 75"/>
          <p:cNvSpPr/>
          <p:nvPr/>
        </p:nvSpPr>
        <p:spPr bwMode="auto">
          <a:xfrm rot="1047107">
            <a:off x="3119866" y="2772878"/>
            <a:ext cx="1054200" cy="9057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1047107">
            <a:off x="2727106" y="3794436"/>
            <a:ext cx="1065652" cy="9057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1FE9-02DF-4568-923F-4449AAEF27D5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85346" name="Line 2"/>
          <p:cNvSpPr>
            <a:spLocks noChangeShapeType="1"/>
          </p:cNvSpPr>
          <p:nvPr/>
        </p:nvSpPr>
        <p:spPr bwMode="auto">
          <a:xfrm flipH="1" flipV="1">
            <a:off x="2879724" y="3256706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4389437" y="1138981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H="1">
            <a:off x="2681287" y="1108819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5357" name="Group 13"/>
          <p:cNvGrpSpPr>
            <a:grpSpLocks/>
          </p:cNvGrpSpPr>
          <p:nvPr/>
        </p:nvGrpSpPr>
        <p:grpSpPr bwMode="auto">
          <a:xfrm>
            <a:off x="3983037" y="634584"/>
            <a:ext cx="530225" cy="595312"/>
            <a:chOff x="3721" y="3017"/>
            <a:chExt cx="334" cy="375"/>
          </a:xfrm>
        </p:grpSpPr>
        <p:sp>
          <p:nvSpPr>
            <p:cNvPr id="185358" name="Oval 1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59" name="Text Box 1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3133724" y="1691431"/>
            <a:ext cx="530225" cy="595313"/>
            <a:chOff x="3721" y="3017"/>
            <a:chExt cx="334" cy="375"/>
          </a:xfrm>
        </p:grpSpPr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9" name="Group 25"/>
          <p:cNvGrpSpPr>
            <a:grpSpLocks/>
          </p:cNvGrpSpPr>
          <p:nvPr/>
        </p:nvGrpSpPr>
        <p:grpSpPr bwMode="auto">
          <a:xfrm>
            <a:off x="3633787" y="2924919"/>
            <a:ext cx="530225" cy="595312"/>
            <a:chOff x="3721" y="3017"/>
            <a:chExt cx="334" cy="375"/>
          </a:xfrm>
        </p:grpSpPr>
        <p:sp>
          <p:nvSpPr>
            <p:cNvPr id="185370" name="Oval 2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5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8" name="Group 34"/>
          <p:cNvGrpSpPr>
            <a:grpSpLocks/>
          </p:cNvGrpSpPr>
          <p:nvPr/>
        </p:nvGrpSpPr>
        <p:grpSpPr bwMode="auto">
          <a:xfrm>
            <a:off x="3008312" y="4129831"/>
            <a:ext cx="530225" cy="595313"/>
            <a:chOff x="3721" y="3017"/>
            <a:chExt cx="334" cy="375"/>
          </a:xfrm>
        </p:grpSpPr>
        <p:sp>
          <p:nvSpPr>
            <p:cNvPr id="185379" name="Oval 3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8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3490912" y="2221656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 flipH="1">
            <a:off x="4557712" y="2296269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 flipH="1" flipV="1">
            <a:off x="4721224" y="3272581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4" name="Line 40"/>
          <p:cNvSpPr>
            <a:spLocks noChangeShapeType="1"/>
          </p:cNvSpPr>
          <p:nvPr/>
        </p:nvSpPr>
        <p:spPr bwMode="auto">
          <a:xfrm>
            <a:off x="2698749" y="3471019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 flipH="1">
            <a:off x="4483892" y="412103"/>
            <a:ext cx="404369" cy="352601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2136998" y="5625499"/>
            <a:ext cx="4752528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   访问过的顶点不能重复访！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12" y="5229200"/>
            <a:ext cx="982337" cy="982337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 bwMode="auto">
          <a:xfrm>
            <a:off x="5994400" y="875549"/>
            <a:ext cx="2376264" cy="622968"/>
          </a:xfrm>
          <a:prstGeom prst="wedgeRoundRectCallout">
            <a:avLst>
              <a:gd name="adj1" fmla="val -75361"/>
              <a:gd name="adj2" fmla="val 11943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 smtClean="0">
                <a:solidFill>
                  <a:srgbClr val="000036"/>
                </a:solidFill>
              </a:rPr>
              <a:t>V3 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70" name="圆角矩形标注 69"/>
          <p:cNvSpPr/>
          <p:nvPr/>
        </p:nvSpPr>
        <p:spPr bwMode="auto">
          <a:xfrm>
            <a:off x="5511457" y="3558097"/>
            <a:ext cx="2618605" cy="1758030"/>
          </a:xfrm>
          <a:prstGeom prst="wedgeRoundRectCallout">
            <a:avLst>
              <a:gd name="adj1" fmla="val -67395"/>
              <a:gd name="adj2" fmla="val -4503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V6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85366" name="Group 22"/>
          <p:cNvGrpSpPr>
            <a:grpSpLocks/>
          </p:cNvGrpSpPr>
          <p:nvPr/>
        </p:nvGrpSpPr>
        <p:grpSpPr bwMode="auto">
          <a:xfrm>
            <a:off x="2368549" y="2924919"/>
            <a:ext cx="530225" cy="595312"/>
            <a:chOff x="3721" y="3017"/>
            <a:chExt cx="334" cy="375"/>
          </a:xfrm>
        </p:grpSpPr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4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圆角矩形标注 51"/>
          <p:cNvSpPr/>
          <p:nvPr/>
        </p:nvSpPr>
        <p:spPr bwMode="auto">
          <a:xfrm>
            <a:off x="5156052" y="1932398"/>
            <a:ext cx="2376264" cy="622968"/>
          </a:xfrm>
          <a:prstGeom prst="wedgeRoundRectCallout">
            <a:avLst>
              <a:gd name="adj1" fmla="val -75361"/>
              <a:gd name="adj2" fmla="val 11943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 smtClean="0">
                <a:solidFill>
                  <a:srgbClr val="000036"/>
                </a:solidFill>
              </a:rPr>
              <a:t>V6 </a:t>
            </a:r>
            <a:endParaRPr lang="en-US" altLang="zh-CN" dirty="0">
              <a:solidFill>
                <a:srgbClr val="000036"/>
              </a:solidFill>
            </a:endParaRPr>
          </a:p>
        </p:txBody>
      </p:sp>
      <p:sp>
        <p:nvSpPr>
          <p:cNvPr id="53" name="圆角矩形标注 52"/>
          <p:cNvSpPr/>
          <p:nvPr/>
        </p:nvSpPr>
        <p:spPr bwMode="auto">
          <a:xfrm>
            <a:off x="5959439" y="3471170"/>
            <a:ext cx="2618605" cy="1758030"/>
          </a:xfrm>
          <a:prstGeom prst="wedgeRoundRectCallout">
            <a:avLst>
              <a:gd name="adj1" fmla="val -67395"/>
              <a:gd name="adj2" fmla="val -4503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V7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起点深度优先遍历图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圆角矩形标注 53"/>
          <p:cNvSpPr/>
          <p:nvPr/>
        </p:nvSpPr>
        <p:spPr bwMode="auto">
          <a:xfrm>
            <a:off x="6297725" y="2324160"/>
            <a:ext cx="2376264" cy="622968"/>
          </a:xfrm>
          <a:prstGeom prst="wedgeRoundRectCallout">
            <a:avLst>
              <a:gd name="adj1" fmla="val -75361"/>
              <a:gd name="adj2" fmla="val 11943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olidFill>
                  <a:srgbClr val="000036"/>
                </a:solidFill>
              </a:rPr>
              <a:t>1</a:t>
            </a:r>
            <a:r>
              <a:rPr lang="zh-CN" altLang="en-US" dirty="0">
                <a:solidFill>
                  <a:srgbClr val="000036"/>
                </a:solidFill>
              </a:rPr>
              <a:t>、访问</a:t>
            </a:r>
            <a:r>
              <a:rPr lang="en-US" altLang="zh-CN" dirty="0" smtClean="0">
                <a:solidFill>
                  <a:srgbClr val="000036"/>
                </a:solidFill>
              </a:rPr>
              <a:t>V7 </a:t>
            </a:r>
            <a:endParaRPr lang="en-US" altLang="zh-CN" dirty="0">
              <a:solidFill>
                <a:srgbClr val="000036"/>
              </a:solidFill>
            </a:endParaRPr>
          </a:p>
        </p:txBody>
      </p:sp>
      <p:grpSp>
        <p:nvGrpSpPr>
          <p:cNvPr id="185372" name="Group 28"/>
          <p:cNvGrpSpPr>
            <a:grpSpLocks/>
          </p:cNvGrpSpPr>
          <p:nvPr/>
        </p:nvGrpSpPr>
        <p:grpSpPr bwMode="auto">
          <a:xfrm>
            <a:off x="4232274" y="2955081"/>
            <a:ext cx="530225" cy="595313"/>
            <a:chOff x="3721" y="3017"/>
            <a:chExt cx="334" cy="375"/>
          </a:xfrm>
        </p:grpSpPr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6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375" name="Group 31"/>
          <p:cNvGrpSpPr>
            <a:grpSpLocks/>
          </p:cNvGrpSpPr>
          <p:nvPr/>
        </p:nvGrpSpPr>
        <p:grpSpPr bwMode="auto">
          <a:xfrm>
            <a:off x="5491162" y="2972544"/>
            <a:ext cx="530225" cy="595312"/>
            <a:chOff x="3721" y="3017"/>
            <a:chExt cx="334" cy="375"/>
          </a:xfrm>
        </p:grpSpPr>
        <p:sp>
          <p:nvSpPr>
            <p:cNvPr id="185376" name="Oval 3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7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0" name="Group 16"/>
          <p:cNvGrpSpPr>
            <a:grpSpLocks/>
          </p:cNvGrpSpPr>
          <p:nvPr/>
        </p:nvGrpSpPr>
        <p:grpSpPr bwMode="auto">
          <a:xfrm>
            <a:off x="4837112" y="1781919"/>
            <a:ext cx="530225" cy="595312"/>
            <a:chOff x="3721" y="3017"/>
            <a:chExt cx="334" cy="375"/>
          </a:xfrm>
        </p:grpSpPr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 dirty="0">
                  <a:solidFill>
                    <a:schemeClr val="bg1"/>
                  </a:solidFill>
                </a:rPr>
                <a:t>3</a:t>
              </a:r>
              <a:endParaRPr kumimoji="0" lang="en-US" altLang="zh-C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2236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53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53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853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9" grpId="0" animBg="1"/>
      <p:bldP spid="9" grpId="1" animBg="1"/>
      <p:bldP spid="70" grpId="0" animBg="1"/>
      <p:bldP spid="70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BAD5-CCAC-499C-85E2-5E9961B0CCE3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请分别写出下图的深度</a:t>
            </a:r>
            <a:r>
              <a:rPr lang="zh-CN" altLang="en-US" dirty="0" smtClean="0"/>
              <a:t>优先遍历</a:t>
            </a:r>
            <a:r>
              <a:rPr lang="zh-CN" altLang="en-US" dirty="0"/>
              <a:t>的序列。</a:t>
            </a:r>
          </a:p>
          <a:p>
            <a:endParaRPr lang="zh-CN" altLang="en-US" dirty="0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5076825" y="3024188"/>
            <a:ext cx="541338" cy="731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 flipH="1">
            <a:off x="2600325" y="2808288"/>
            <a:ext cx="531813" cy="903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92872" name="Group 8"/>
          <p:cNvGrpSpPr>
            <a:grpSpLocks/>
          </p:cNvGrpSpPr>
          <p:nvPr/>
        </p:nvGrpSpPr>
        <p:grpSpPr bwMode="auto">
          <a:xfrm>
            <a:off x="3924300" y="1871663"/>
            <a:ext cx="530225" cy="595312"/>
            <a:chOff x="3721" y="3017"/>
            <a:chExt cx="334" cy="375"/>
          </a:xfrm>
        </p:grpSpPr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4756150" y="2495550"/>
            <a:ext cx="530225" cy="595313"/>
            <a:chOff x="3721" y="3017"/>
            <a:chExt cx="334" cy="375"/>
          </a:xfrm>
        </p:grpSpPr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3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8" name="Group 14"/>
          <p:cNvGrpSpPr>
            <a:grpSpLocks/>
          </p:cNvGrpSpPr>
          <p:nvPr/>
        </p:nvGrpSpPr>
        <p:grpSpPr bwMode="auto">
          <a:xfrm>
            <a:off x="3052763" y="2405063"/>
            <a:ext cx="530225" cy="595312"/>
            <a:chOff x="3721" y="3017"/>
            <a:chExt cx="334" cy="375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0" name="Text Box 1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1" name="Group 17"/>
          <p:cNvGrpSpPr>
            <a:grpSpLocks/>
          </p:cNvGrpSpPr>
          <p:nvPr/>
        </p:nvGrpSpPr>
        <p:grpSpPr bwMode="auto">
          <a:xfrm>
            <a:off x="2287588" y="3638550"/>
            <a:ext cx="530225" cy="595313"/>
            <a:chOff x="3721" y="3017"/>
            <a:chExt cx="334" cy="375"/>
          </a:xfrm>
        </p:grpSpPr>
        <p:sp>
          <p:nvSpPr>
            <p:cNvPr id="292882" name="Oval 1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4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4" name="Group 20"/>
          <p:cNvGrpSpPr>
            <a:grpSpLocks/>
          </p:cNvGrpSpPr>
          <p:nvPr/>
        </p:nvGrpSpPr>
        <p:grpSpPr bwMode="auto">
          <a:xfrm>
            <a:off x="3059113" y="4751388"/>
            <a:ext cx="530225" cy="595312"/>
            <a:chOff x="3721" y="3017"/>
            <a:chExt cx="334" cy="375"/>
          </a:xfrm>
        </p:grpSpPr>
        <p:sp>
          <p:nvSpPr>
            <p:cNvPr id="292885" name="Oval 2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5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3995738" y="3600450"/>
            <a:ext cx="530225" cy="595313"/>
            <a:chOff x="3721" y="3017"/>
            <a:chExt cx="334" cy="375"/>
          </a:xfrm>
        </p:grpSpPr>
        <p:sp>
          <p:nvSpPr>
            <p:cNvPr id="292888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6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5435600" y="3600450"/>
            <a:ext cx="530225" cy="595313"/>
            <a:chOff x="3721" y="3017"/>
            <a:chExt cx="334" cy="375"/>
          </a:xfrm>
        </p:grpSpPr>
        <p:sp>
          <p:nvSpPr>
            <p:cNvPr id="292891" name="Oval 2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7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4787900" y="4824413"/>
            <a:ext cx="530225" cy="595312"/>
            <a:chOff x="3721" y="3017"/>
            <a:chExt cx="334" cy="375"/>
          </a:xfrm>
        </p:grpSpPr>
        <p:sp>
          <p:nvSpPr>
            <p:cNvPr id="292894" name="Oval 3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8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3409950" y="2935288"/>
            <a:ext cx="585788" cy="80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4476750" y="3009900"/>
            <a:ext cx="411163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>
            <a:off x="2617788" y="4184650"/>
            <a:ext cx="514350" cy="71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92900" name="Group 36"/>
          <p:cNvGrpSpPr>
            <a:grpSpLocks/>
          </p:cNvGrpSpPr>
          <p:nvPr/>
        </p:nvGrpSpPr>
        <p:grpSpPr bwMode="auto">
          <a:xfrm>
            <a:off x="3851275" y="5497513"/>
            <a:ext cx="530225" cy="595312"/>
            <a:chOff x="3721" y="3017"/>
            <a:chExt cx="334" cy="375"/>
          </a:xfrm>
        </p:grpSpPr>
        <p:sp>
          <p:nvSpPr>
            <p:cNvPr id="292901" name="Oval 3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902" name="Text Box 3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9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92904" name="Line 40"/>
          <p:cNvSpPr>
            <a:spLocks noChangeShapeType="1"/>
          </p:cNvSpPr>
          <p:nvPr/>
        </p:nvSpPr>
        <p:spPr bwMode="auto">
          <a:xfrm flipH="1" flipV="1">
            <a:off x="4356100" y="4149725"/>
            <a:ext cx="5762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 flipH="1">
            <a:off x="5219700" y="4176713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H="1" flipV="1">
            <a:off x="3492500" y="5256213"/>
            <a:ext cx="43180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4284663" y="2376488"/>
            <a:ext cx="5032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 flipH="1">
            <a:off x="3492500" y="22320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3447547" y="4152900"/>
            <a:ext cx="614866" cy="7429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407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6D854-99F2-4A8E-BEDF-FE635D2CA23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 </a:t>
            </a:r>
            <a:r>
              <a:rPr lang="zh-CN" altLang="en-US" sz="4000" dirty="0" smtClean="0"/>
              <a:t>图的定义与基本术语</a:t>
            </a:r>
            <a:endParaRPr lang="zh-CN" altLang="en-US" sz="40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43105514"/>
              </p:ext>
            </p:extLst>
          </p:nvPr>
        </p:nvGraphicFramePr>
        <p:xfrm>
          <a:off x="683568" y="1196752"/>
          <a:ext cx="8016552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E:\教学文件\1500PNG\png-0066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6820" y="5974259"/>
            <a:ext cx="916952" cy="9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89032" cy="53276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/*</a:t>
            </a:r>
            <a:r>
              <a:rPr lang="zh-CN" altLang="en-US" sz="2800" dirty="0">
                <a:solidFill>
                  <a:srgbClr val="FFFF00"/>
                </a:solidFill>
              </a:rPr>
              <a:t>深度遍历</a:t>
            </a:r>
            <a:r>
              <a:rPr lang="en-US" altLang="zh-CN" sz="2800" dirty="0">
                <a:solidFill>
                  <a:srgbClr val="FFFF00"/>
                </a:solidFill>
              </a:rPr>
              <a:t>v0</a:t>
            </a:r>
            <a:r>
              <a:rPr lang="zh-CN" altLang="en-US" sz="2800" dirty="0">
                <a:solidFill>
                  <a:srgbClr val="FFFF00"/>
                </a:solidFill>
              </a:rPr>
              <a:t>所在的</a:t>
            </a:r>
            <a:r>
              <a:rPr lang="zh-CN" altLang="en-US" sz="2800" dirty="0">
                <a:solidFill>
                  <a:srgbClr val="FF0000"/>
                </a:solidFill>
              </a:rPr>
              <a:t>连通</a:t>
            </a:r>
            <a:r>
              <a:rPr lang="zh-CN" altLang="en-US" sz="2800" dirty="0" smtClean="0">
                <a:solidFill>
                  <a:srgbClr val="FF0000"/>
                </a:solidFill>
              </a:rPr>
              <a:t>子图</a:t>
            </a:r>
            <a:r>
              <a:rPr lang="zh-CN" altLang="en-US" sz="2800" dirty="0" smtClean="0">
                <a:solidFill>
                  <a:srgbClr val="FFFF00"/>
                </a:solidFill>
              </a:rPr>
              <a:t>的递归算法*</a:t>
            </a:r>
            <a:r>
              <a:rPr lang="en-US" altLang="zh-CN" sz="2800" dirty="0" smtClean="0">
                <a:solidFill>
                  <a:srgbClr val="FFFF00"/>
                </a:solidFill>
              </a:rPr>
              <a:t>/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void  </a:t>
            </a:r>
            <a:r>
              <a:rPr lang="en-US" altLang="zh-CN" sz="2800" dirty="0" err="1"/>
              <a:t>DepthFirstSearch</a:t>
            </a:r>
            <a:r>
              <a:rPr lang="zh-CN" altLang="en-US" sz="2800" dirty="0"/>
              <a:t>（</a:t>
            </a:r>
            <a:r>
              <a:rPr lang="en-US" altLang="zh-CN" sz="2800" dirty="0"/>
              <a:t>Graph g,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v0</a:t>
            </a:r>
            <a:r>
              <a:rPr lang="zh-CN" altLang="en-US" sz="2800" dirty="0"/>
              <a:t>）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{    /*</a:t>
            </a:r>
            <a:r>
              <a:rPr lang="zh-CN" altLang="en-US" sz="2800" dirty="0"/>
              <a:t>访问顶点</a:t>
            </a:r>
            <a:r>
              <a:rPr lang="en-US" altLang="zh-CN" sz="2800" dirty="0"/>
              <a:t>v0</a:t>
            </a:r>
            <a:r>
              <a:rPr lang="zh-CN" altLang="en-US" sz="2800" dirty="0"/>
              <a:t>， 并置访问标志数组相应分量值*</a:t>
            </a:r>
            <a:r>
              <a:rPr lang="en-US" altLang="zh-CN" sz="2800" dirty="0"/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/>
              <a:t>visit</a:t>
            </a:r>
            <a:r>
              <a:rPr lang="zh-CN" altLang="en-US" sz="2800" dirty="0"/>
              <a:t>（</a:t>
            </a:r>
            <a:r>
              <a:rPr lang="en-US" altLang="zh-CN" sz="2800" dirty="0"/>
              <a:t>v0</a:t>
            </a:r>
            <a:r>
              <a:rPr lang="zh-CN" altLang="en-US" sz="2800" dirty="0"/>
              <a:t>）； </a:t>
            </a:r>
            <a:r>
              <a:rPr lang="en-US" altLang="zh-CN" sz="2800" dirty="0" smtClean="0"/>
              <a:t>visited[v0]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=True</a:t>
            </a:r>
            <a:r>
              <a:rPr lang="zh-CN" altLang="en-US" sz="2800" dirty="0"/>
              <a:t>；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访问</a:t>
            </a:r>
            <a:r>
              <a:rPr lang="en-US" altLang="zh-CN" sz="2800" dirty="0" smtClean="0"/>
              <a:t>v0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w=</a:t>
            </a:r>
            <a:r>
              <a:rPr lang="en-US" altLang="zh-CN" sz="2800" dirty="0" err="1" smtClean="0"/>
              <a:t>FirstAdjVertex</a:t>
            </a:r>
            <a:r>
              <a:rPr lang="en-US" altLang="zh-CN" sz="2800" dirty="0" smtClean="0"/>
              <a:t>(g</a:t>
            </a:r>
            <a:r>
              <a:rPr lang="en-US" altLang="zh-CN" sz="2800" dirty="0"/>
              <a:t>, v0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while ( w</a:t>
            </a:r>
            <a:r>
              <a:rPr lang="en-US" altLang="zh-CN" sz="2800" dirty="0" smtClean="0"/>
              <a:t>!=1)   </a:t>
            </a:r>
            <a:r>
              <a:rPr lang="en-US" altLang="zh-CN" sz="2800" dirty="0"/>
              <a:t>/*</a:t>
            </a:r>
            <a:r>
              <a:rPr lang="zh-CN" altLang="en-US" sz="2800" dirty="0"/>
              <a:t>邻接点存在*</a:t>
            </a:r>
            <a:r>
              <a:rPr lang="en-US" altLang="zh-CN" sz="2800" dirty="0" smtClean="0"/>
              <a:t>/ 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{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        if(visited [w]!=True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)  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               </a:t>
            </a:r>
            <a:r>
              <a:rPr lang="en-US" altLang="zh-CN" sz="2800" dirty="0" err="1" smtClean="0"/>
              <a:t>DepthFirstSearch</a:t>
            </a:r>
            <a:r>
              <a:rPr lang="en-US" altLang="zh-CN" sz="2800" dirty="0" smtClean="0"/>
              <a:t>(g</a:t>
            </a:r>
            <a:r>
              <a:rPr lang="en-US" altLang="zh-CN" sz="2800" dirty="0"/>
              <a:t>, w);    /*</a:t>
            </a:r>
            <a:r>
              <a:rPr lang="zh-CN" altLang="en-US" sz="2800" dirty="0" smtClean="0"/>
              <a:t>递归</a:t>
            </a:r>
            <a:r>
              <a:rPr lang="en-US" altLang="zh-CN" sz="2800" dirty="0" smtClean="0"/>
              <a:t>*/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    w=</a:t>
            </a:r>
            <a:r>
              <a:rPr lang="en-US" altLang="zh-CN" sz="2800" dirty="0" err="1"/>
              <a:t>NextAdjVertex</a:t>
            </a:r>
            <a:r>
              <a:rPr lang="en-US" altLang="zh-CN" sz="2800" dirty="0"/>
              <a:t>(g, v0, w); </a:t>
            </a:r>
            <a:r>
              <a:rPr lang="en-US" altLang="zh-CN" sz="2800" dirty="0" smtClean="0"/>
              <a:t>/*</a:t>
            </a:r>
            <a:r>
              <a:rPr lang="zh-CN" altLang="en-US" sz="2800" dirty="0"/>
              <a:t>找下一个邻接点*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} /*</a:t>
            </a:r>
            <a:r>
              <a:rPr lang="en-US" altLang="zh-CN" sz="2800" dirty="0" err="1"/>
              <a:t>DepthFirstSearch</a:t>
            </a:r>
            <a:r>
              <a:rPr lang="en-US" altLang="zh-CN" sz="2800" dirty="0"/>
              <a:t>*/ 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27584" y="2142622"/>
            <a:ext cx="7704856" cy="1260720"/>
            <a:chOff x="827584" y="2142622"/>
            <a:chExt cx="7704856" cy="1260720"/>
          </a:xfrm>
        </p:grpSpPr>
        <p:sp>
          <p:nvSpPr>
            <p:cNvPr id="2" name="圆角矩形标注 1"/>
            <p:cNvSpPr/>
            <p:nvPr/>
          </p:nvSpPr>
          <p:spPr bwMode="auto">
            <a:xfrm>
              <a:off x="5508104" y="2142622"/>
              <a:ext cx="3024336" cy="1260720"/>
            </a:xfrm>
            <a:prstGeom prst="wedgeRoundRectCallout">
              <a:avLst>
                <a:gd name="adj1" fmla="val -90068"/>
                <a:gd name="adj2" fmla="val 29687"/>
                <a:gd name="adj3" fmla="val 16667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怎样求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v0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的第一个邻接点？</a:t>
              </a: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827584" y="3140968"/>
              <a:ext cx="381642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1655676" y="4365104"/>
            <a:ext cx="7380820" cy="1260720"/>
            <a:chOff x="827584" y="2142622"/>
            <a:chExt cx="7704856" cy="1260720"/>
          </a:xfrm>
        </p:grpSpPr>
        <p:sp>
          <p:nvSpPr>
            <p:cNvPr id="10" name="圆角矩形标注 9"/>
            <p:cNvSpPr/>
            <p:nvPr/>
          </p:nvSpPr>
          <p:spPr bwMode="auto">
            <a:xfrm>
              <a:off x="5388396" y="2142622"/>
              <a:ext cx="3144044" cy="1260720"/>
            </a:xfrm>
            <a:prstGeom prst="wedgeRoundRectCallout">
              <a:avLst>
                <a:gd name="adj1" fmla="val -90068"/>
                <a:gd name="adj2" fmla="val 29687"/>
                <a:gd name="adj3" fmla="val 16667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怎样求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v0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的在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的下一个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邻接点？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827584" y="3140968"/>
              <a:ext cx="381642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52272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sp>
        <p:nvSpPr>
          <p:cNvPr id="5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1FE9-02DF-4568-923F-4449AAEF27D5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390525" y="2996407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 前进</a:t>
            </a:r>
            <a:endParaRPr kumimoji="0" lang="zh-CN" altLang="en-US" sz="2400" dirty="0"/>
          </a:p>
        </p:txBody>
      </p:sp>
      <p:sp>
        <p:nvSpPr>
          <p:cNvPr id="185346" name="Line 2"/>
          <p:cNvSpPr>
            <a:spLocks noChangeShapeType="1"/>
          </p:cNvSpPr>
          <p:nvPr/>
        </p:nvSpPr>
        <p:spPr bwMode="auto">
          <a:xfrm flipH="1" flipV="1">
            <a:off x="2828925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4338638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H="1">
            <a:off x="2630488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49" name="Freeform 5"/>
          <p:cNvSpPr>
            <a:spLocks/>
          </p:cNvSpPr>
          <p:nvPr/>
        </p:nvSpPr>
        <p:spPr bwMode="auto">
          <a:xfrm>
            <a:off x="519113" y="3468688"/>
            <a:ext cx="1122362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50" name="Freeform 6"/>
          <p:cNvSpPr>
            <a:spLocks/>
          </p:cNvSpPr>
          <p:nvPr/>
        </p:nvSpPr>
        <p:spPr bwMode="auto">
          <a:xfrm>
            <a:off x="511175" y="4275138"/>
            <a:ext cx="1057275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回溯</a:t>
            </a:r>
            <a:endParaRPr kumimoji="0" lang="zh-CN" altLang="en-US" sz="2400" dirty="0"/>
          </a:p>
        </p:txBody>
      </p:sp>
      <p:grpSp>
        <p:nvGrpSpPr>
          <p:cNvPr id="185353" name="Group 9"/>
          <p:cNvGrpSpPr>
            <a:grpSpLocks/>
          </p:cNvGrpSpPr>
          <p:nvPr/>
        </p:nvGrpSpPr>
        <p:grpSpPr bwMode="auto">
          <a:xfrm>
            <a:off x="884238" y="1295400"/>
            <a:ext cx="7377112" cy="617538"/>
            <a:chOff x="547" y="883"/>
            <a:chExt cx="4647" cy="389"/>
          </a:xfrm>
        </p:grpSpPr>
        <p:graphicFrame>
          <p:nvGraphicFramePr>
            <p:cNvPr id="185354" name="Object 10"/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8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55" name="Text Box 11"/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0" lang="zh-CN" altLang="en-US"/>
                <a:t>深度优先遍历序列?入栈序列?出栈序列?</a:t>
              </a:r>
              <a:endParaRPr kumimoji="0" lang="zh-CN" altLang="en-US">
                <a:solidFill>
                  <a:srgbClr val="FF0000"/>
                </a:solidFill>
                <a:ea typeface="隶书" pitchFamily="49" charset="-122"/>
              </a:endParaRPr>
            </a:p>
          </p:txBody>
        </p:sp>
      </p:grpSp>
      <p:grpSp>
        <p:nvGrpSpPr>
          <p:cNvPr id="185357" name="Group 13"/>
          <p:cNvGrpSpPr>
            <a:grpSpLocks/>
          </p:cNvGrpSpPr>
          <p:nvPr/>
        </p:nvGrpSpPr>
        <p:grpSpPr bwMode="auto">
          <a:xfrm>
            <a:off x="3932238" y="2128838"/>
            <a:ext cx="530225" cy="595312"/>
            <a:chOff x="3721" y="3017"/>
            <a:chExt cx="334" cy="375"/>
          </a:xfrm>
        </p:grpSpPr>
        <p:sp>
          <p:nvSpPr>
            <p:cNvPr id="185358" name="Oval 1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59" name="Text Box 1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0" name="Group 16"/>
          <p:cNvGrpSpPr>
            <a:grpSpLocks/>
          </p:cNvGrpSpPr>
          <p:nvPr/>
        </p:nvGrpSpPr>
        <p:grpSpPr bwMode="auto">
          <a:xfrm>
            <a:off x="4786313" y="3255963"/>
            <a:ext cx="530225" cy="595312"/>
            <a:chOff x="3721" y="3017"/>
            <a:chExt cx="334" cy="375"/>
          </a:xfrm>
        </p:grpSpPr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3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3082925" y="3165475"/>
            <a:ext cx="530225" cy="595313"/>
            <a:chOff x="3721" y="3017"/>
            <a:chExt cx="334" cy="375"/>
          </a:xfrm>
        </p:grpSpPr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6" name="Group 22"/>
          <p:cNvGrpSpPr>
            <a:grpSpLocks/>
          </p:cNvGrpSpPr>
          <p:nvPr/>
        </p:nvGrpSpPr>
        <p:grpSpPr bwMode="auto">
          <a:xfrm>
            <a:off x="2317750" y="4398963"/>
            <a:ext cx="530225" cy="595312"/>
            <a:chOff x="3721" y="3017"/>
            <a:chExt cx="334" cy="375"/>
          </a:xfrm>
        </p:grpSpPr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4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69" name="Group 25"/>
          <p:cNvGrpSpPr>
            <a:grpSpLocks/>
          </p:cNvGrpSpPr>
          <p:nvPr/>
        </p:nvGrpSpPr>
        <p:grpSpPr bwMode="auto">
          <a:xfrm>
            <a:off x="3582988" y="4398963"/>
            <a:ext cx="530225" cy="595312"/>
            <a:chOff x="3721" y="3017"/>
            <a:chExt cx="334" cy="375"/>
          </a:xfrm>
        </p:grpSpPr>
        <p:sp>
          <p:nvSpPr>
            <p:cNvPr id="185370" name="Oval 2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5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2" name="Group 28"/>
          <p:cNvGrpSpPr>
            <a:grpSpLocks/>
          </p:cNvGrpSpPr>
          <p:nvPr/>
        </p:nvGrpSpPr>
        <p:grpSpPr bwMode="auto">
          <a:xfrm>
            <a:off x="4181475" y="4429125"/>
            <a:ext cx="530225" cy="595313"/>
            <a:chOff x="3721" y="3017"/>
            <a:chExt cx="334" cy="375"/>
          </a:xfrm>
        </p:grpSpPr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6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5" name="Group 31"/>
          <p:cNvGrpSpPr>
            <a:grpSpLocks/>
          </p:cNvGrpSpPr>
          <p:nvPr/>
        </p:nvGrpSpPr>
        <p:grpSpPr bwMode="auto">
          <a:xfrm>
            <a:off x="5440363" y="4446588"/>
            <a:ext cx="530225" cy="595312"/>
            <a:chOff x="3721" y="3017"/>
            <a:chExt cx="334" cy="375"/>
          </a:xfrm>
        </p:grpSpPr>
        <p:sp>
          <p:nvSpPr>
            <p:cNvPr id="185376" name="Oval 3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7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85378" name="Group 34"/>
          <p:cNvGrpSpPr>
            <a:grpSpLocks/>
          </p:cNvGrpSpPr>
          <p:nvPr/>
        </p:nvGrpSpPr>
        <p:grpSpPr bwMode="auto">
          <a:xfrm>
            <a:off x="2957513" y="5603875"/>
            <a:ext cx="530225" cy="595313"/>
            <a:chOff x="3721" y="3017"/>
            <a:chExt cx="334" cy="375"/>
          </a:xfrm>
        </p:grpSpPr>
        <p:sp>
          <p:nvSpPr>
            <p:cNvPr id="185379" name="Oval 3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8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3440113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 flipH="1">
            <a:off x="4506913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 flipH="1" flipV="1">
            <a:off x="4670425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4" name="Line 40"/>
          <p:cNvSpPr>
            <a:spLocks noChangeShapeType="1"/>
          </p:cNvSpPr>
          <p:nvPr/>
        </p:nvSpPr>
        <p:spPr bwMode="auto">
          <a:xfrm>
            <a:off x="2647950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7115175" y="253841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7131050" y="4637088"/>
            <a:ext cx="1309688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7132638" y="2544763"/>
            <a:ext cx="0" cy="262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>
            <a:off x="8442325" y="2559050"/>
            <a:ext cx="0" cy="262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>
            <a:off x="7116763" y="5168900"/>
            <a:ext cx="1325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4024313" y="1808163"/>
            <a:ext cx="0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遍历序列：</a:t>
            </a:r>
          </a:p>
        </p:txBody>
      </p: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>
            <a:off x="3398838" y="2462213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94" name="Text Box 50"/>
          <p:cNvSpPr txBox="1">
            <a:spLocks noChangeArrowheads="1"/>
          </p:cNvSpPr>
          <p:nvPr/>
        </p:nvSpPr>
        <p:spPr bwMode="auto">
          <a:xfrm>
            <a:off x="2468563" y="6205538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185395" name="Text Box 51"/>
          <p:cNvSpPr txBox="1">
            <a:spLocks noChangeArrowheads="1"/>
          </p:cNvSpPr>
          <p:nvPr/>
        </p:nvSpPr>
        <p:spPr bwMode="auto">
          <a:xfrm>
            <a:off x="7131050" y="4119563"/>
            <a:ext cx="1309688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 flipH="1">
            <a:off x="2560638" y="3635375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97" name="Text Box 53"/>
          <p:cNvSpPr txBox="1">
            <a:spLocks noChangeArrowheads="1"/>
          </p:cNvSpPr>
          <p:nvPr/>
        </p:nvSpPr>
        <p:spPr bwMode="auto">
          <a:xfrm>
            <a:off x="3032125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4</a:t>
            </a:r>
          </a:p>
        </p:txBody>
      </p:sp>
      <p:sp>
        <p:nvSpPr>
          <p:cNvPr id="185398" name="Text Box 54"/>
          <p:cNvSpPr txBox="1">
            <a:spLocks noChangeArrowheads="1"/>
          </p:cNvSpPr>
          <p:nvPr/>
        </p:nvSpPr>
        <p:spPr bwMode="auto">
          <a:xfrm>
            <a:off x="7131050" y="35845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85399" name="Line 55"/>
          <p:cNvSpPr>
            <a:spLocks noChangeShapeType="1"/>
          </p:cNvSpPr>
          <p:nvPr/>
        </p:nvSpPr>
        <p:spPr bwMode="auto">
          <a:xfrm>
            <a:off x="2833688" y="4854575"/>
            <a:ext cx="701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400" name="Text Box 56"/>
          <p:cNvSpPr txBox="1">
            <a:spLocks noChangeArrowheads="1"/>
          </p:cNvSpPr>
          <p:nvPr/>
        </p:nvSpPr>
        <p:spPr bwMode="auto">
          <a:xfrm>
            <a:off x="3549650" y="620553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5</a:t>
            </a:r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7131050" y="3052763"/>
            <a:ext cx="1309688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85402" name="Freeform 58"/>
          <p:cNvSpPr>
            <a:spLocks/>
          </p:cNvSpPr>
          <p:nvPr/>
        </p:nvSpPr>
        <p:spPr bwMode="auto">
          <a:xfrm flipH="1" flipV="1">
            <a:off x="2832100" y="4354513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solidFill>
            <a:srgbClr val="CCECFF"/>
          </a:solidFill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6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6" grpId="0" animBg="1"/>
      <p:bldP spid="185390" grpId="0" animBg="1"/>
      <p:bldP spid="185392" grpId="0"/>
      <p:bldP spid="185393" grpId="0" animBg="1"/>
      <p:bldP spid="185394" grpId="0"/>
      <p:bldP spid="185395" grpId="0" animBg="1"/>
      <p:bldP spid="185396" grpId="0" animBg="1"/>
      <p:bldP spid="185397" grpId="0"/>
      <p:bldP spid="185398" grpId="0" animBg="1"/>
      <p:bldP spid="185399" grpId="0" animBg="1"/>
      <p:bldP spid="185400" grpId="0"/>
      <p:bldP spid="185401" grpId="0" animBg="1"/>
      <p:bldP spid="185401" grpId="1" animBg="1"/>
      <p:bldP spid="1854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10087-E9D0-451C-9007-A8E85D6D2DAB}" type="slidenum">
              <a:rPr lang="zh-CN" altLang="en-US"/>
              <a:pPr/>
              <a:t>52</a:t>
            </a:fld>
            <a:endParaRPr lang="en-US" altLang="zh-CN"/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884238" y="1295400"/>
            <a:ext cx="7377112" cy="617538"/>
            <a:chOff x="547" y="883"/>
            <a:chExt cx="4647" cy="389"/>
          </a:xfrm>
        </p:grpSpPr>
        <p:graphicFrame>
          <p:nvGraphicFramePr>
            <p:cNvPr id="188426" name="Object 10"/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49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0" lang="zh-CN" altLang="en-US"/>
                <a:t>深度优先遍历序列?入栈序列?出栈序列?</a:t>
              </a:r>
              <a:endParaRPr kumimoji="0" lang="zh-CN" altLang="en-US">
                <a:solidFill>
                  <a:srgbClr val="FF0000"/>
                </a:solidFill>
                <a:ea typeface="隶书" pitchFamily="49" charset="-122"/>
              </a:endParaRPr>
            </a:p>
          </p:txBody>
        </p:sp>
      </p:grp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7115175" y="253841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7129463" y="4635500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>
            <a:off x="7132638" y="2544763"/>
            <a:ext cx="0" cy="262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8442325" y="2559050"/>
            <a:ext cx="0" cy="262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>
            <a:off x="7116763" y="5168900"/>
            <a:ext cx="1325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3" name="Text Box 47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遍历序列：</a:t>
            </a:r>
          </a:p>
        </p:txBody>
      </p:sp>
      <p:sp>
        <p:nvSpPr>
          <p:cNvPr id="188464" name="Text Box 48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188465" name="Text Box 49"/>
          <p:cNvSpPr txBox="1">
            <a:spLocks noChangeArrowheads="1"/>
          </p:cNvSpPr>
          <p:nvPr/>
        </p:nvSpPr>
        <p:spPr bwMode="auto">
          <a:xfrm>
            <a:off x="7131050" y="3043237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 dirty="0">
                <a:solidFill>
                  <a:schemeClr val="bg2"/>
                </a:solidFill>
              </a:rPr>
              <a:t>     </a:t>
            </a:r>
            <a:r>
              <a:rPr kumimoji="0" lang="en-US" altLang="zh-CN" i="1" dirty="0" smtClean="0">
                <a:solidFill>
                  <a:schemeClr val="bg2"/>
                </a:solidFill>
              </a:rPr>
              <a:t>V</a:t>
            </a:r>
            <a:r>
              <a:rPr kumimoji="0" lang="en-US" altLang="zh-CN" baseline="-25000" dirty="0" smtClean="0">
                <a:solidFill>
                  <a:schemeClr val="bg2"/>
                </a:solidFill>
              </a:rPr>
              <a:t>8</a:t>
            </a:r>
            <a:endParaRPr kumimoji="0" lang="en-US" altLang="zh-CN" baseline="-25000" dirty="0">
              <a:solidFill>
                <a:schemeClr val="bg2"/>
              </a:solidFill>
            </a:endParaRPr>
          </a:p>
        </p:txBody>
      </p:sp>
      <p:sp>
        <p:nvSpPr>
          <p:cNvPr id="188467" name="Text Box 51"/>
          <p:cNvSpPr txBox="1">
            <a:spLocks noChangeArrowheads="1"/>
          </p:cNvSpPr>
          <p:nvPr/>
        </p:nvSpPr>
        <p:spPr bwMode="auto">
          <a:xfrm>
            <a:off x="2468563" y="6205538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188469" name="Text Box 53"/>
          <p:cNvSpPr txBox="1">
            <a:spLocks noChangeArrowheads="1"/>
          </p:cNvSpPr>
          <p:nvPr/>
        </p:nvSpPr>
        <p:spPr bwMode="auto">
          <a:xfrm>
            <a:off x="3032125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4</a:t>
            </a:r>
          </a:p>
        </p:txBody>
      </p:sp>
      <p:sp>
        <p:nvSpPr>
          <p:cNvPr id="188471" name="Text Box 55"/>
          <p:cNvSpPr txBox="1">
            <a:spLocks noChangeArrowheads="1"/>
          </p:cNvSpPr>
          <p:nvPr/>
        </p:nvSpPr>
        <p:spPr bwMode="auto">
          <a:xfrm>
            <a:off x="3549650" y="620553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5</a:t>
            </a:r>
          </a:p>
        </p:txBody>
      </p:sp>
      <p:sp>
        <p:nvSpPr>
          <p:cNvPr id="188474" name="Text Box 58"/>
          <p:cNvSpPr txBox="1">
            <a:spLocks noChangeArrowheads="1"/>
          </p:cNvSpPr>
          <p:nvPr/>
        </p:nvSpPr>
        <p:spPr bwMode="auto">
          <a:xfrm>
            <a:off x="4006850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8</a:t>
            </a:r>
          </a:p>
        </p:txBody>
      </p:sp>
      <p:sp>
        <p:nvSpPr>
          <p:cNvPr id="188480" name="Text Box 64"/>
          <p:cNvSpPr txBox="1">
            <a:spLocks noChangeArrowheads="1"/>
          </p:cNvSpPr>
          <p:nvPr/>
        </p:nvSpPr>
        <p:spPr bwMode="auto">
          <a:xfrm>
            <a:off x="7131050" y="41052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 dirty="0">
                <a:solidFill>
                  <a:schemeClr val="bg2"/>
                </a:solidFill>
              </a:rPr>
              <a:t>     </a:t>
            </a:r>
            <a:r>
              <a:rPr kumimoji="0" lang="en-US" altLang="zh-CN" i="1" dirty="0" smtClean="0">
                <a:solidFill>
                  <a:schemeClr val="bg2"/>
                </a:solidFill>
              </a:rPr>
              <a:t>V</a:t>
            </a:r>
            <a:r>
              <a:rPr kumimoji="0" lang="en-US" altLang="zh-CN" baseline="-25000" dirty="0" smtClean="0">
                <a:solidFill>
                  <a:schemeClr val="bg2"/>
                </a:solidFill>
              </a:rPr>
              <a:t>2</a:t>
            </a:r>
            <a:endParaRPr kumimoji="0" lang="en-US" altLang="zh-CN" baseline="-25000" dirty="0">
              <a:solidFill>
                <a:schemeClr val="bg2"/>
              </a:solidFill>
            </a:endParaRPr>
          </a:p>
        </p:txBody>
      </p:sp>
      <p:sp>
        <p:nvSpPr>
          <p:cNvPr id="188483" name="Text Box 67"/>
          <p:cNvSpPr txBox="1">
            <a:spLocks noChangeArrowheads="1"/>
          </p:cNvSpPr>
          <p:nvPr/>
        </p:nvSpPr>
        <p:spPr bwMode="auto">
          <a:xfrm>
            <a:off x="7131050" y="35718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 dirty="0">
                <a:solidFill>
                  <a:schemeClr val="bg2"/>
                </a:solidFill>
              </a:rPr>
              <a:t>     </a:t>
            </a:r>
            <a:r>
              <a:rPr kumimoji="0" lang="en-US" altLang="zh-CN" i="1" dirty="0" smtClean="0">
                <a:solidFill>
                  <a:schemeClr val="bg2"/>
                </a:solidFill>
              </a:rPr>
              <a:t>V</a:t>
            </a:r>
            <a:r>
              <a:rPr kumimoji="0" lang="en-US" altLang="zh-CN" baseline="-25000" dirty="0" smtClean="0">
                <a:solidFill>
                  <a:schemeClr val="bg2"/>
                </a:solidFill>
              </a:rPr>
              <a:t>4</a:t>
            </a:r>
            <a:endParaRPr kumimoji="0" lang="en-US" altLang="zh-CN" baseline="-25000" dirty="0">
              <a:solidFill>
                <a:schemeClr val="bg2"/>
              </a:solidFill>
            </a:endParaRPr>
          </a:p>
        </p:txBody>
      </p:sp>
      <p:sp>
        <p:nvSpPr>
          <p:cNvPr id="188490" name="Freeform 74"/>
          <p:cNvSpPr>
            <a:spLocks/>
          </p:cNvSpPr>
          <p:nvPr/>
        </p:nvSpPr>
        <p:spPr bwMode="auto">
          <a:xfrm rot="7501314" flipH="1" flipV="1">
            <a:off x="2776538" y="4076700"/>
            <a:ext cx="792162" cy="23018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1" name="Freeform 75"/>
          <p:cNvSpPr>
            <a:spLocks/>
          </p:cNvSpPr>
          <p:nvPr/>
        </p:nvSpPr>
        <p:spPr bwMode="auto">
          <a:xfrm rot="7501314" flipH="1" flipV="1">
            <a:off x="3552825" y="2995613"/>
            <a:ext cx="792163" cy="2301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2" name="Line 76"/>
          <p:cNvSpPr>
            <a:spLocks noChangeShapeType="1"/>
          </p:cNvSpPr>
          <p:nvPr/>
        </p:nvSpPr>
        <p:spPr bwMode="auto">
          <a:xfrm>
            <a:off x="4024313" y="1808163"/>
            <a:ext cx="0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93" name="Line 77"/>
          <p:cNvSpPr>
            <a:spLocks noChangeShapeType="1"/>
          </p:cNvSpPr>
          <p:nvPr/>
        </p:nvSpPr>
        <p:spPr bwMode="auto">
          <a:xfrm flipH="1">
            <a:off x="3398838" y="2462213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4" name="Line 78"/>
          <p:cNvSpPr>
            <a:spLocks noChangeShapeType="1"/>
          </p:cNvSpPr>
          <p:nvPr/>
        </p:nvSpPr>
        <p:spPr bwMode="auto">
          <a:xfrm flipH="1">
            <a:off x="2555875" y="3644900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5" name="Line 79"/>
          <p:cNvSpPr>
            <a:spLocks noChangeShapeType="1"/>
          </p:cNvSpPr>
          <p:nvPr/>
        </p:nvSpPr>
        <p:spPr bwMode="auto">
          <a:xfrm>
            <a:off x="2833688" y="4854575"/>
            <a:ext cx="701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6" name="Freeform 80"/>
          <p:cNvSpPr>
            <a:spLocks/>
          </p:cNvSpPr>
          <p:nvPr/>
        </p:nvSpPr>
        <p:spPr bwMode="auto">
          <a:xfrm flipH="1" flipV="1">
            <a:off x="2832100" y="4354513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7" name="Line 81"/>
          <p:cNvSpPr>
            <a:spLocks noChangeShapeType="1"/>
          </p:cNvSpPr>
          <p:nvPr/>
        </p:nvSpPr>
        <p:spPr bwMode="auto">
          <a:xfrm>
            <a:off x="2484438" y="5037138"/>
            <a:ext cx="379412" cy="762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8" name="Freeform 82"/>
          <p:cNvSpPr>
            <a:spLocks/>
          </p:cNvSpPr>
          <p:nvPr/>
        </p:nvSpPr>
        <p:spPr bwMode="auto">
          <a:xfrm rot="3754273" flipH="1" flipV="1">
            <a:off x="2759869" y="5096669"/>
            <a:ext cx="681037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8499" name="Group 83"/>
          <p:cNvGrpSpPr>
            <a:grpSpLocks/>
          </p:cNvGrpSpPr>
          <p:nvPr/>
        </p:nvGrpSpPr>
        <p:grpSpPr bwMode="auto">
          <a:xfrm>
            <a:off x="2287588" y="2133600"/>
            <a:ext cx="3652837" cy="4070350"/>
            <a:chOff x="1596" y="1477"/>
            <a:chExt cx="2301" cy="2564"/>
          </a:xfrm>
        </p:grpSpPr>
        <p:sp>
          <p:nvSpPr>
            <p:cNvPr id="188500" name="Line 84"/>
            <p:cNvSpPr>
              <a:spLocks noChangeShapeType="1"/>
            </p:cNvSpPr>
            <p:nvPr/>
          </p:nvSpPr>
          <p:spPr bwMode="auto">
            <a:xfrm flipH="1" flipV="1">
              <a:off x="1918" y="311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01" name="Line 85"/>
            <p:cNvSpPr>
              <a:spLocks noChangeShapeType="1"/>
            </p:cNvSpPr>
            <p:nvPr/>
          </p:nvSpPr>
          <p:spPr bwMode="auto">
            <a:xfrm>
              <a:off x="2869" y="1782"/>
              <a:ext cx="825" cy="1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02" name="Line 86"/>
            <p:cNvSpPr>
              <a:spLocks noChangeShapeType="1"/>
            </p:cNvSpPr>
            <p:nvPr/>
          </p:nvSpPr>
          <p:spPr bwMode="auto">
            <a:xfrm flipH="1">
              <a:off x="1793" y="1763"/>
              <a:ext cx="864" cy="1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8503" name="Group 87"/>
            <p:cNvGrpSpPr>
              <a:grpSpLocks/>
            </p:cNvGrpSpPr>
            <p:nvPr/>
          </p:nvGrpSpPr>
          <p:grpSpPr bwMode="auto">
            <a:xfrm>
              <a:off x="2613" y="1477"/>
              <a:ext cx="334" cy="375"/>
              <a:chOff x="3721" y="3017"/>
              <a:chExt cx="334" cy="375"/>
            </a:xfrm>
          </p:grpSpPr>
          <p:sp>
            <p:nvSpPr>
              <p:cNvPr id="188504" name="Oval 8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05" name="Text Box 8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1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06" name="Group 90"/>
            <p:cNvGrpSpPr>
              <a:grpSpLocks/>
            </p:cNvGrpSpPr>
            <p:nvPr/>
          </p:nvGrpSpPr>
          <p:grpSpPr bwMode="auto">
            <a:xfrm>
              <a:off x="3151" y="2187"/>
              <a:ext cx="334" cy="375"/>
              <a:chOff x="3721" y="3017"/>
              <a:chExt cx="334" cy="375"/>
            </a:xfrm>
          </p:grpSpPr>
          <p:sp>
            <p:nvSpPr>
              <p:cNvPr id="188507" name="Oval 91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08" name="Text Box 92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3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09" name="Group 93"/>
            <p:cNvGrpSpPr>
              <a:grpSpLocks/>
            </p:cNvGrpSpPr>
            <p:nvPr/>
          </p:nvGrpSpPr>
          <p:grpSpPr bwMode="auto">
            <a:xfrm>
              <a:off x="2078" y="2130"/>
              <a:ext cx="334" cy="375"/>
              <a:chOff x="3721" y="3017"/>
              <a:chExt cx="334" cy="375"/>
            </a:xfrm>
          </p:grpSpPr>
          <p:sp>
            <p:nvSpPr>
              <p:cNvPr id="188510" name="Oval 9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1" name="Text Box 9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2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2" name="Group 96"/>
            <p:cNvGrpSpPr>
              <a:grpSpLocks/>
            </p:cNvGrpSpPr>
            <p:nvPr/>
          </p:nvGrpSpPr>
          <p:grpSpPr bwMode="auto">
            <a:xfrm>
              <a:off x="1596" y="2907"/>
              <a:ext cx="334" cy="375"/>
              <a:chOff x="3721" y="3017"/>
              <a:chExt cx="334" cy="375"/>
            </a:xfrm>
          </p:grpSpPr>
          <p:sp>
            <p:nvSpPr>
              <p:cNvPr id="188513" name="Oval 97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4" name="Text Box 98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4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5" name="Group 99"/>
            <p:cNvGrpSpPr>
              <a:grpSpLocks/>
            </p:cNvGrpSpPr>
            <p:nvPr/>
          </p:nvGrpSpPr>
          <p:grpSpPr bwMode="auto">
            <a:xfrm>
              <a:off x="2393" y="2907"/>
              <a:ext cx="334" cy="375"/>
              <a:chOff x="3721" y="3017"/>
              <a:chExt cx="334" cy="375"/>
            </a:xfrm>
          </p:grpSpPr>
          <p:sp>
            <p:nvSpPr>
              <p:cNvPr id="188516" name="Oval 100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7" name="Text Box 101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5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8" name="Group 102"/>
            <p:cNvGrpSpPr>
              <a:grpSpLocks/>
            </p:cNvGrpSpPr>
            <p:nvPr/>
          </p:nvGrpSpPr>
          <p:grpSpPr bwMode="auto">
            <a:xfrm>
              <a:off x="2770" y="2926"/>
              <a:ext cx="334" cy="375"/>
              <a:chOff x="3721" y="3017"/>
              <a:chExt cx="334" cy="375"/>
            </a:xfrm>
          </p:grpSpPr>
          <p:sp>
            <p:nvSpPr>
              <p:cNvPr id="188519" name="Oval 103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0" name="Text Box 104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6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21" name="Group 105"/>
            <p:cNvGrpSpPr>
              <a:grpSpLocks/>
            </p:cNvGrpSpPr>
            <p:nvPr/>
          </p:nvGrpSpPr>
          <p:grpSpPr bwMode="auto">
            <a:xfrm>
              <a:off x="3563" y="2937"/>
              <a:ext cx="334" cy="375"/>
              <a:chOff x="3721" y="3017"/>
              <a:chExt cx="334" cy="375"/>
            </a:xfrm>
          </p:grpSpPr>
          <p:sp>
            <p:nvSpPr>
              <p:cNvPr id="188522" name="Oval 10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3" name="Text Box 10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7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24" name="Group 108"/>
            <p:cNvGrpSpPr>
              <a:grpSpLocks/>
            </p:cNvGrpSpPr>
            <p:nvPr/>
          </p:nvGrpSpPr>
          <p:grpSpPr bwMode="auto">
            <a:xfrm>
              <a:off x="1999" y="3666"/>
              <a:ext cx="334" cy="375"/>
              <a:chOff x="3721" y="3017"/>
              <a:chExt cx="334" cy="375"/>
            </a:xfrm>
          </p:grpSpPr>
          <p:sp>
            <p:nvSpPr>
              <p:cNvPr id="188525" name="Oval 10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6" name="Text Box 11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8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8527" name="Line 111"/>
            <p:cNvSpPr>
              <a:spLocks noChangeShapeType="1"/>
            </p:cNvSpPr>
            <p:nvPr/>
          </p:nvSpPr>
          <p:spPr bwMode="auto">
            <a:xfrm>
              <a:off x="2303" y="2464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28" name="Line 112"/>
            <p:cNvSpPr>
              <a:spLocks noChangeShapeType="1"/>
            </p:cNvSpPr>
            <p:nvPr/>
          </p:nvSpPr>
          <p:spPr bwMode="auto">
            <a:xfrm flipH="1">
              <a:off x="2975" y="2511"/>
              <a:ext cx="259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29" name="Line 113"/>
            <p:cNvSpPr>
              <a:spLocks noChangeShapeType="1"/>
            </p:cNvSpPr>
            <p:nvPr/>
          </p:nvSpPr>
          <p:spPr bwMode="auto">
            <a:xfrm flipH="1" flipV="1">
              <a:off x="3078" y="312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30" name="Line 114"/>
            <p:cNvSpPr>
              <a:spLocks noChangeShapeType="1"/>
            </p:cNvSpPr>
            <p:nvPr/>
          </p:nvSpPr>
          <p:spPr bwMode="auto">
            <a:xfrm>
              <a:off x="1804" y="3251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90525" y="2996407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 前进</a:t>
            </a:r>
            <a:endParaRPr kumimoji="0" lang="zh-CN" altLang="en-US" sz="2400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519113" y="3468688"/>
            <a:ext cx="1122362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6"/>
          <p:cNvSpPr>
            <a:spLocks/>
          </p:cNvSpPr>
          <p:nvPr/>
        </p:nvSpPr>
        <p:spPr bwMode="auto">
          <a:xfrm>
            <a:off x="511175" y="4275138"/>
            <a:ext cx="1057275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8"/>
          <p:cNvSpPr txBox="1">
            <a:spLocks noChangeArrowheads="1"/>
          </p:cNvSpPr>
          <p:nvPr/>
        </p:nvSpPr>
        <p:spPr bwMode="auto"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回溯</a:t>
            </a:r>
            <a:endParaRPr kumimoji="0"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65" grpId="0" animBg="1"/>
      <p:bldP spid="188465" grpId="1" animBg="1"/>
      <p:bldP spid="188474" grpId="0"/>
      <p:bldP spid="188480" grpId="0" animBg="1"/>
      <p:bldP spid="188483" grpId="0" animBg="1"/>
      <p:bldP spid="188490" grpId="1" animBg="1"/>
      <p:bldP spid="188491" grpId="0" animBg="1"/>
      <p:bldP spid="188497" grpId="0" animBg="1"/>
      <p:bldP spid="18849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10087-E9D0-451C-9007-A8E85D6D2DAB}" type="slidenum">
              <a:rPr lang="zh-CN" altLang="en-US"/>
              <a:pPr/>
              <a:t>53</a:t>
            </a:fld>
            <a:endParaRPr lang="en-US" altLang="zh-CN"/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884238" y="1295400"/>
            <a:ext cx="7377112" cy="617538"/>
            <a:chOff x="547" y="883"/>
            <a:chExt cx="4647" cy="389"/>
          </a:xfrm>
        </p:grpSpPr>
        <p:graphicFrame>
          <p:nvGraphicFramePr>
            <p:cNvPr id="188426" name="Object 10"/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0" lang="zh-CN" altLang="en-US"/>
                <a:t>深度优先遍历序列?入栈序列?出栈序列?</a:t>
              </a:r>
              <a:endParaRPr kumimoji="0" lang="zh-CN" altLang="en-US">
                <a:solidFill>
                  <a:srgbClr val="FF0000"/>
                </a:solidFill>
                <a:ea typeface="隶书" pitchFamily="49" charset="-122"/>
              </a:endParaRPr>
            </a:p>
          </p:txBody>
        </p:sp>
      </p:grp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7115175" y="253841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7129463" y="4635500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>
            <a:off x="7132638" y="2544763"/>
            <a:ext cx="0" cy="262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8442325" y="2559050"/>
            <a:ext cx="0" cy="262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>
            <a:off x="7116763" y="5168900"/>
            <a:ext cx="1325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63" name="Text Box 47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遍历序列：</a:t>
            </a:r>
          </a:p>
        </p:txBody>
      </p:sp>
      <p:sp>
        <p:nvSpPr>
          <p:cNvPr id="188464" name="Text Box 48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188465" name="Text Box 49"/>
          <p:cNvSpPr txBox="1">
            <a:spLocks noChangeArrowheads="1"/>
          </p:cNvSpPr>
          <p:nvPr/>
        </p:nvSpPr>
        <p:spPr bwMode="auto">
          <a:xfrm>
            <a:off x="7129463" y="3051175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88467" name="Text Box 51"/>
          <p:cNvSpPr txBox="1">
            <a:spLocks noChangeArrowheads="1"/>
          </p:cNvSpPr>
          <p:nvPr/>
        </p:nvSpPr>
        <p:spPr bwMode="auto">
          <a:xfrm>
            <a:off x="2468563" y="6205538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188469" name="Text Box 53"/>
          <p:cNvSpPr txBox="1">
            <a:spLocks noChangeArrowheads="1"/>
          </p:cNvSpPr>
          <p:nvPr/>
        </p:nvSpPr>
        <p:spPr bwMode="auto">
          <a:xfrm>
            <a:off x="3032125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4</a:t>
            </a:r>
          </a:p>
        </p:txBody>
      </p:sp>
      <p:sp>
        <p:nvSpPr>
          <p:cNvPr id="188471" name="Text Box 55"/>
          <p:cNvSpPr txBox="1">
            <a:spLocks noChangeArrowheads="1"/>
          </p:cNvSpPr>
          <p:nvPr/>
        </p:nvSpPr>
        <p:spPr bwMode="auto">
          <a:xfrm>
            <a:off x="3549650" y="620553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5</a:t>
            </a:r>
          </a:p>
        </p:txBody>
      </p:sp>
      <p:sp>
        <p:nvSpPr>
          <p:cNvPr id="188474" name="Text Box 58"/>
          <p:cNvSpPr txBox="1">
            <a:spLocks noChangeArrowheads="1"/>
          </p:cNvSpPr>
          <p:nvPr/>
        </p:nvSpPr>
        <p:spPr bwMode="auto">
          <a:xfrm>
            <a:off x="4006850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8</a:t>
            </a:r>
          </a:p>
        </p:txBody>
      </p:sp>
      <p:sp>
        <p:nvSpPr>
          <p:cNvPr id="188478" name="Line 62"/>
          <p:cNvSpPr>
            <a:spLocks noChangeShapeType="1"/>
          </p:cNvSpPr>
          <p:nvPr/>
        </p:nvSpPr>
        <p:spPr bwMode="auto">
          <a:xfrm>
            <a:off x="4267200" y="2781300"/>
            <a:ext cx="411163" cy="5937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79" name="Text Box 63"/>
          <p:cNvSpPr txBox="1">
            <a:spLocks noChangeArrowheads="1"/>
          </p:cNvSpPr>
          <p:nvPr/>
        </p:nvSpPr>
        <p:spPr bwMode="auto">
          <a:xfrm>
            <a:off x="4449763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3</a:t>
            </a:r>
          </a:p>
        </p:txBody>
      </p:sp>
      <p:sp>
        <p:nvSpPr>
          <p:cNvPr id="188480" name="Text Box 64"/>
          <p:cNvSpPr txBox="1">
            <a:spLocks noChangeArrowheads="1"/>
          </p:cNvSpPr>
          <p:nvPr/>
        </p:nvSpPr>
        <p:spPr bwMode="auto">
          <a:xfrm>
            <a:off x="7131050" y="41052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88481" name="Line 65"/>
          <p:cNvSpPr>
            <a:spLocks noChangeShapeType="1"/>
          </p:cNvSpPr>
          <p:nvPr/>
        </p:nvSpPr>
        <p:spPr bwMode="auto">
          <a:xfrm flipH="1">
            <a:off x="4359275" y="3727450"/>
            <a:ext cx="411163" cy="7016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82" name="Text Box 66"/>
          <p:cNvSpPr txBox="1">
            <a:spLocks noChangeArrowheads="1"/>
          </p:cNvSpPr>
          <p:nvPr/>
        </p:nvSpPr>
        <p:spPr bwMode="auto">
          <a:xfrm>
            <a:off x="4922838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6</a:t>
            </a:r>
          </a:p>
        </p:txBody>
      </p:sp>
      <p:sp>
        <p:nvSpPr>
          <p:cNvPr id="188483" name="Text Box 67"/>
          <p:cNvSpPr txBox="1">
            <a:spLocks noChangeArrowheads="1"/>
          </p:cNvSpPr>
          <p:nvPr/>
        </p:nvSpPr>
        <p:spPr bwMode="auto">
          <a:xfrm>
            <a:off x="7131050" y="35718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0">
                <a:solidFill>
                  <a:schemeClr val="bg2"/>
                </a:solidFill>
              </a:rPr>
              <a:t>     </a:t>
            </a:r>
            <a:r>
              <a:rPr kumimoji="0" lang="en-US" altLang="zh-CN" i="1">
                <a:solidFill>
                  <a:schemeClr val="bg2"/>
                </a:solidFill>
              </a:rPr>
              <a:t>V</a:t>
            </a:r>
            <a:r>
              <a:rPr kumimoji="0" lang="en-US" altLang="zh-CN" baseline="-25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88484" name="Line 68"/>
          <p:cNvSpPr>
            <a:spLocks noChangeShapeType="1"/>
          </p:cNvSpPr>
          <p:nvPr/>
        </p:nvSpPr>
        <p:spPr bwMode="auto">
          <a:xfrm>
            <a:off x="4692650" y="4899025"/>
            <a:ext cx="701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85" name="Text Box 69"/>
          <p:cNvSpPr txBox="1">
            <a:spLocks noChangeArrowheads="1"/>
          </p:cNvSpPr>
          <p:nvPr/>
        </p:nvSpPr>
        <p:spPr bwMode="auto">
          <a:xfrm>
            <a:off x="5456238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>
                <a:solidFill>
                  <a:srgbClr val="00FF00"/>
                </a:solidFill>
                <a:ea typeface="华文行楷" pitchFamily="2" charset="-122"/>
              </a:rPr>
              <a:t>7</a:t>
            </a:r>
          </a:p>
        </p:txBody>
      </p:sp>
      <p:sp>
        <p:nvSpPr>
          <p:cNvPr id="188486" name="Freeform 70"/>
          <p:cNvSpPr>
            <a:spLocks/>
          </p:cNvSpPr>
          <p:nvPr/>
        </p:nvSpPr>
        <p:spPr bwMode="auto">
          <a:xfrm flipH="1" flipV="1">
            <a:off x="4676775" y="4368800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87" name="Freeform 71"/>
          <p:cNvSpPr>
            <a:spLocks/>
          </p:cNvSpPr>
          <p:nvPr/>
        </p:nvSpPr>
        <p:spPr bwMode="auto">
          <a:xfrm rot="158456851" flipH="1" flipV="1">
            <a:off x="4594225" y="4122738"/>
            <a:ext cx="725487" cy="22383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88" name="Freeform 72"/>
          <p:cNvSpPr>
            <a:spLocks/>
          </p:cNvSpPr>
          <p:nvPr/>
        </p:nvSpPr>
        <p:spPr bwMode="auto">
          <a:xfrm rot="46712271" flipH="1" flipV="1">
            <a:off x="4479132" y="2663031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0" name="Freeform 74"/>
          <p:cNvSpPr>
            <a:spLocks/>
          </p:cNvSpPr>
          <p:nvPr/>
        </p:nvSpPr>
        <p:spPr bwMode="auto">
          <a:xfrm rot="7501314" flipH="1" flipV="1">
            <a:off x="2776538" y="4076700"/>
            <a:ext cx="792162" cy="23018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1" name="Freeform 75"/>
          <p:cNvSpPr>
            <a:spLocks/>
          </p:cNvSpPr>
          <p:nvPr/>
        </p:nvSpPr>
        <p:spPr bwMode="auto">
          <a:xfrm rot="7501314" flipH="1" flipV="1">
            <a:off x="3552825" y="2995613"/>
            <a:ext cx="792163" cy="2301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2" name="Line 76"/>
          <p:cNvSpPr>
            <a:spLocks noChangeShapeType="1"/>
          </p:cNvSpPr>
          <p:nvPr/>
        </p:nvSpPr>
        <p:spPr bwMode="auto">
          <a:xfrm>
            <a:off x="4024313" y="1808163"/>
            <a:ext cx="0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93" name="Line 77"/>
          <p:cNvSpPr>
            <a:spLocks noChangeShapeType="1"/>
          </p:cNvSpPr>
          <p:nvPr/>
        </p:nvSpPr>
        <p:spPr bwMode="auto">
          <a:xfrm flipH="1">
            <a:off x="3398838" y="2462213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4" name="Line 78"/>
          <p:cNvSpPr>
            <a:spLocks noChangeShapeType="1"/>
          </p:cNvSpPr>
          <p:nvPr/>
        </p:nvSpPr>
        <p:spPr bwMode="auto">
          <a:xfrm flipH="1">
            <a:off x="2555875" y="3644900"/>
            <a:ext cx="457200" cy="669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5" name="Line 79"/>
          <p:cNvSpPr>
            <a:spLocks noChangeShapeType="1"/>
          </p:cNvSpPr>
          <p:nvPr/>
        </p:nvSpPr>
        <p:spPr bwMode="auto">
          <a:xfrm>
            <a:off x="2833688" y="4854575"/>
            <a:ext cx="701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6" name="Freeform 80"/>
          <p:cNvSpPr>
            <a:spLocks/>
          </p:cNvSpPr>
          <p:nvPr/>
        </p:nvSpPr>
        <p:spPr bwMode="auto">
          <a:xfrm flipH="1" flipV="1">
            <a:off x="2832100" y="4354513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97" name="Line 81"/>
          <p:cNvSpPr>
            <a:spLocks noChangeShapeType="1"/>
          </p:cNvSpPr>
          <p:nvPr/>
        </p:nvSpPr>
        <p:spPr bwMode="auto">
          <a:xfrm>
            <a:off x="2484438" y="5037138"/>
            <a:ext cx="379412" cy="762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98" name="Freeform 82"/>
          <p:cNvSpPr>
            <a:spLocks/>
          </p:cNvSpPr>
          <p:nvPr/>
        </p:nvSpPr>
        <p:spPr bwMode="auto">
          <a:xfrm rot="3754273" flipH="1" flipV="1">
            <a:off x="2759869" y="5096669"/>
            <a:ext cx="681037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8499" name="Group 83"/>
          <p:cNvGrpSpPr>
            <a:grpSpLocks/>
          </p:cNvGrpSpPr>
          <p:nvPr/>
        </p:nvGrpSpPr>
        <p:grpSpPr bwMode="auto">
          <a:xfrm>
            <a:off x="2287588" y="2133600"/>
            <a:ext cx="3652837" cy="4070350"/>
            <a:chOff x="1596" y="1477"/>
            <a:chExt cx="2301" cy="2564"/>
          </a:xfrm>
        </p:grpSpPr>
        <p:sp>
          <p:nvSpPr>
            <p:cNvPr id="188500" name="Line 84"/>
            <p:cNvSpPr>
              <a:spLocks noChangeShapeType="1"/>
            </p:cNvSpPr>
            <p:nvPr/>
          </p:nvSpPr>
          <p:spPr bwMode="auto">
            <a:xfrm flipH="1" flipV="1">
              <a:off x="1918" y="311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01" name="Line 85"/>
            <p:cNvSpPr>
              <a:spLocks noChangeShapeType="1"/>
            </p:cNvSpPr>
            <p:nvPr/>
          </p:nvSpPr>
          <p:spPr bwMode="auto">
            <a:xfrm>
              <a:off x="2869" y="1782"/>
              <a:ext cx="825" cy="1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02" name="Line 86"/>
            <p:cNvSpPr>
              <a:spLocks noChangeShapeType="1"/>
            </p:cNvSpPr>
            <p:nvPr/>
          </p:nvSpPr>
          <p:spPr bwMode="auto">
            <a:xfrm flipH="1">
              <a:off x="1793" y="1763"/>
              <a:ext cx="864" cy="1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8503" name="Group 87"/>
            <p:cNvGrpSpPr>
              <a:grpSpLocks/>
            </p:cNvGrpSpPr>
            <p:nvPr/>
          </p:nvGrpSpPr>
          <p:grpSpPr bwMode="auto">
            <a:xfrm>
              <a:off x="2613" y="1477"/>
              <a:ext cx="334" cy="375"/>
              <a:chOff x="3721" y="3017"/>
              <a:chExt cx="334" cy="375"/>
            </a:xfrm>
          </p:grpSpPr>
          <p:sp>
            <p:nvSpPr>
              <p:cNvPr id="188504" name="Oval 8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05" name="Text Box 8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1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06" name="Group 90"/>
            <p:cNvGrpSpPr>
              <a:grpSpLocks/>
            </p:cNvGrpSpPr>
            <p:nvPr/>
          </p:nvGrpSpPr>
          <p:grpSpPr bwMode="auto">
            <a:xfrm>
              <a:off x="3151" y="2187"/>
              <a:ext cx="334" cy="375"/>
              <a:chOff x="3721" y="3017"/>
              <a:chExt cx="334" cy="375"/>
            </a:xfrm>
          </p:grpSpPr>
          <p:sp>
            <p:nvSpPr>
              <p:cNvPr id="188507" name="Oval 91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08" name="Text Box 92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3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09" name="Group 93"/>
            <p:cNvGrpSpPr>
              <a:grpSpLocks/>
            </p:cNvGrpSpPr>
            <p:nvPr/>
          </p:nvGrpSpPr>
          <p:grpSpPr bwMode="auto">
            <a:xfrm>
              <a:off x="2078" y="2130"/>
              <a:ext cx="334" cy="375"/>
              <a:chOff x="3721" y="3017"/>
              <a:chExt cx="334" cy="375"/>
            </a:xfrm>
          </p:grpSpPr>
          <p:sp>
            <p:nvSpPr>
              <p:cNvPr id="188510" name="Oval 9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1" name="Text Box 9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2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2" name="Group 96"/>
            <p:cNvGrpSpPr>
              <a:grpSpLocks/>
            </p:cNvGrpSpPr>
            <p:nvPr/>
          </p:nvGrpSpPr>
          <p:grpSpPr bwMode="auto">
            <a:xfrm>
              <a:off x="1596" y="2907"/>
              <a:ext cx="334" cy="375"/>
              <a:chOff x="3721" y="3017"/>
              <a:chExt cx="334" cy="375"/>
            </a:xfrm>
          </p:grpSpPr>
          <p:sp>
            <p:nvSpPr>
              <p:cNvPr id="188513" name="Oval 97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4" name="Text Box 98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4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5" name="Group 99"/>
            <p:cNvGrpSpPr>
              <a:grpSpLocks/>
            </p:cNvGrpSpPr>
            <p:nvPr/>
          </p:nvGrpSpPr>
          <p:grpSpPr bwMode="auto">
            <a:xfrm>
              <a:off x="2393" y="2907"/>
              <a:ext cx="334" cy="375"/>
              <a:chOff x="3721" y="3017"/>
              <a:chExt cx="334" cy="375"/>
            </a:xfrm>
          </p:grpSpPr>
          <p:sp>
            <p:nvSpPr>
              <p:cNvPr id="188516" name="Oval 100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17" name="Text Box 101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5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18" name="Group 102"/>
            <p:cNvGrpSpPr>
              <a:grpSpLocks/>
            </p:cNvGrpSpPr>
            <p:nvPr/>
          </p:nvGrpSpPr>
          <p:grpSpPr bwMode="auto">
            <a:xfrm>
              <a:off x="2770" y="2926"/>
              <a:ext cx="334" cy="375"/>
              <a:chOff x="3721" y="3017"/>
              <a:chExt cx="334" cy="375"/>
            </a:xfrm>
          </p:grpSpPr>
          <p:sp>
            <p:nvSpPr>
              <p:cNvPr id="188519" name="Oval 103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0" name="Text Box 104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6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21" name="Group 105"/>
            <p:cNvGrpSpPr>
              <a:grpSpLocks/>
            </p:cNvGrpSpPr>
            <p:nvPr/>
          </p:nvGrpSpPr>
          <p:grpSpPr bwMode="auto">
            <a:xfrm>
              <a:off x="3563" y="2937"/>
              <a:ext cx="334" cy="375"/>
              <a:chOff x="3721" y="3017"/>
              <a:chExt cx="334" cy="375"/>
            </a:xfrm>
          </p:grpSpPr>
          <p:sp>
            <p:nvSpPr>
              <p:cNvPr id="188522" name="Oval 10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3" name="Text Box 10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7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524" name="Group 108"/>
            <p:cNvGrpSpPr>
              <a:grpSpLocks/>
            </p:cNvGrpSpPr>
            <p:nvPr/>
          </p:nvGrpSpPr>
          <p:grpSpPr bwMode="auto">
            <a:xfrm>
              <a:off x="1999" y="3666"/>
              <a:ext cx="334" cy="375"/>
              <a:chOff x="3721" y="3017"/>
              <a:chExt cx="334" cy="375"/>
            </a:xfrm>
          </p:grpSpPr>
          <p:sp>
            <p:nvSpPr>
              <p:cNvPr id="188525" name="Oval 10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8526" name="Text Box 11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8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8527" name="Line 111"/>
            <p:cNvSpPr>
              <a:spLocks noChangeShapeType="1"/>
            </p:cNvSpPr>
            <p:nvPr/>
          </p:nvSpPr>
          <p:spPr bwMode="auto">
            <a:xfrm>
              <a:off x="2303" y="2464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28" name="Line 112"/>
            <p:cNvSpPr>
              <a:spLocks noChangeShapeType="1"/>
            </p:cNvSpPr>
            <p:nvPr/>
          </p:nvSpPr>
          <p:spPr bwMode="auto">
            <a:xfrm flipH="1">
              <a:off x="2975" y="2511"/>
              <a:ext cx="259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29" name="Line 113"/>
            <p:cNvSpPr>
              <a:spLocks noChangeShapeType="1"/>
            </p:cNvSpPr>
            <p:nvPr/>
          </p:nvSpPr>
          <p:spPr bwMode="auto">
            <a:xfrm flipH="1" flipV="1">
              <a:off x="3078" y="312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530" name="Line 114"/>
            <p:cNvSpPr>
              <a:spLocks noChangeShapeType="1"/>
            </p:cNvSpPr>
            <p:nvPr/>
          </p:nvSpPr>
          <p:spPr bwMode="auto">
            <a:xfrm>
              <a:off x="1804" y="3251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90525" y="2996407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 前进</a:t>
            </a:r>
            <a:endParaRPr kumimoji="0" lang="zh-CN" altLang="en-US" sz="2400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519113" y="3468688"/>
            <a:ext cx="1122362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6"/>
          <p:cNvSpPr>
            <a:spLocks/>
          </p:cNvSpPr>
          <p:nvPr/>
        </p:nvSpPr>
        <p:spPr bwMode="auto">
          <a:xfrm>
            <a:off x="511175" y="4275138"/>
            <a:ext cx="1057275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ysDot"/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8"/>
          <p:cNvSpPr txBox="1">
            <a:spLocks noChangeArrowheads="1"/>
          </p:cNvSpPr>
          <p:nvPr/>
        </p:nvSpPr>
        <p:spPr bwMode="auto"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kumimoji="0" lang="zh-CN" altLang="en-US" sz="2400" dirty="0" smtClean="0"/>
              <a:t>   回溯</a:t>
            </a:r>
            <a:endParaRPr kumimoji="0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3661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8" grpId="0" animBg="1"/>
      <p:bldP spid="188465" grpId="0" animBg="1"/>
      <p:bldP spid="188465" grpId="1" animBg="1"/>
      <p:bldP spid="188478" grpId="0" animBg="1"/>
      <p:bldP spid="188479" grpId="0"/>
      <p:bldP spid="188480" grpId="0" animBg="1"/>
      <p:bldP spid="188480" grpId="1" animBg="1"/>
      <p:bldP spid="188481" grpId="0" animBg="1"/>
      <p:bldP spid="188482" grpId="0"/>
      <p:bldP spid="188483" grpId="0" animBg="1"/>
      <p:bldP spid="188483" grpId="1" animBg="1"/>
      <p:bldP spid="188484" grpId="0" animBg="1"/>
      <p:bldP spid="188485" grpId="0"/>
      <p:bldP spid="188486" grpId="0" animBg="1"/>
      <p:bldP spid="188487" grpId="0" animBg="1"/>
      <p:bldP spid="1884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02" y="188640"/>
            <a:ext cx="9392050" cy="61919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/*</a:t>
            </a:r>
            <a:r>
              <a:rPr lang="zh-CN" altLang="en-US" sz="2800" dirty="0">
                <a:solidFill>
                  <a:srgbClr val="FFFF00"/>
                </a:solidFill>
              </a:rPr>
              <a:t>从</a:t>
            </a:r>
            <a:r>
              <a:rPr lang="en-US" altLang="zh-CN" sz="2800" dirty="0">
                <a:solidFill>
                  <a:srgbClr val="FFFF00"/>
                </a:solidFill>
              </a:rPr>
              <a:t>v0</a:t>
            </a:r>
            <a:r>
              <a:rPr lang="zh-CN" altLang="en-US" sz="2800" dirty="0">
                <a:solidFill>
                  <a:srgbClr val="FFFF00"/>
                </a:solidFill>
              </a:rPr>
              <a:t>出发深度</a:t>
            </a:r>
            <a:r>
              <a:rPr lang="zh-CN" altLang="en-US" sz="2800" dirty="0" smtClean="0">
                <a:solidFill>
                  <a:srgbClr val="FFFF00"/>
                </a:solidFill>
              </a:rPr>
              <a:t>优先连通图</a:t>
            </a:r>
            <a:r>
              <a:rPr lang="en-US" altLang="zh-CN" sz="2800" dirty="0" smtClean="0">
                <a:solidFill>
                  <a:srgbClr val="FFFF00"/>
                </a:solidFill>
              </a:rPr>
              <a:t>g</a:t>
            </a:r>
            <a:r>
              <a:rPr lang="zh-CN" altLang="en-US" sz="2800" dirty="0" smtClean="0">
                <a:solidFill>
                  <a:srgbClr val="FFFF00"/>
                </a:solidFill>
              </a:rPr>
              <a:t>的非递归算法</a:t>
            </a:r>
            <a:r>
              <a:rPr lang="en-US" altLang="zh-CN" sz="2800" dirty="0" smtClean="0">
                <a:solidFill>
                  <a:srgbClr val="FFFF00"/>
                </a:solidFill>
              </a:rPr>
              <a:t>*/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void  </a:t>
            </a:r>
            <a:r>
              <a:rPr lang="en-US" altLang="zh-CN" sz="2800" dirty="0" err="1"/>
              <a:t>DepthFirstSearch</a:t>
            </a:r>
            <a:r>
              <a:rPr lang="en-US" altLang="zh-CN" sz="2800" dirty="0"/>
              <a:t>(Graph g,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v0) 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InitStack</a:t>
            </a:r>
            <a:r>
              <a:rPr lang="en-US" altLang="zh-CN" sz="2800" dirty="0" smtClean="0"/>
              <a:t>(S</a:t>
            </a:r>
            <a:r>
              <a:rPr lang="en-US" altLang="zh-CN" sz="2800" dirty="0"/>
              <a:t>); Push(S,  v0)</a:t>
            </a:r>
            <a:r>
              <a:rPr lang="zh-CN" altLang="en-US" sz="2800" dirty="0"/>
              <a:t>；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/*</a:t>
            </a:r>
            <a:r>
              <a:rPr lang="zh-CN" altLang="en-US" sz="2800" dirty="0" smtClean="0"/>
              <a:t>初始化栈*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while </a:t>
            </a:r>
            <a:r>
              <a:rPr lang="en-US" altLang="zh-CN" sz="2800" dirty="0"/>
              <a:t>(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Empty(S</a:t>
            </a:r>
            <a:r>
              <a:rPr lang="en-US" altLang="zh-CN" sz="2800" dirty="0" smtClean="0"/>
              <a:t>)!=1)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{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v=Pop(S</a:t>
            </a:r>
            <a:r>
              <a:rPr lang="en-US" altLang="zh-CN" sz="2800" dirty="0"/>
              <a:t>);   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if </a:t>
            </a:r>
            <a:r>
              <a:rPr lang="en-US" altLang="zh-CN" sz="2800" dirty="0" smtClean="0"/>
              <a:t>(visited(v)!=True)   </a:t>
            </a:r>
            <a:r>
              <a:rPr lang="en-US" altLang="zh-CN" sz="2800" dirty="0"/>
              <a:t>/*</a:t>
            </a:r>
            <a:r>
              <a:rPr lang="zh-CN" altLang="en-US" sz="2800" dirty="0"/>
              <a:t>栈中可能有重复顶点*</a:t>
            </a:r>
            <a:r>
              <a:rPr lang="en-US" altLang="zh-CN" sz="2800" dirty="0" smtClean="0"/>
              <a:t>/ 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smtClean="0"/>
              <a:t>   { </a:t>
            </a:r>
            <a:r>
              <a:rPr lang="en-US" altLang="zh-CN" sz="2800" dirty="0"/>
              <a:t>visit(v);   </a:t>
            </a:r>
            <a:r>
              <a:rPr lang="en-US" altLang="zh-CN" sz="2800" dirty="0" smtClean="0"/>
              <a:t>visited[v]=True</a:t>
            </a:r>
            <a:r>
              <a:rPr lang="en-US" altLang="zh-CN" sz="2800" dirty="0"/>
              <a:t>;  </a:t>
            </a:r>
            <a:r>
              <a:rPr lang="en-US" altLang="zh-CN" sz="2800" dirty="0" smtClean="0"/>
              <a:t>}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w=</a:t>
            </a:r>
            <a:r>
              <a:rPr lang="en-US" altLang="zh-CN" sz="2800" dirty="0" err="1"/>
              <a:t>FirstAdj</a:t>
            </a:r>
            <a:r>
              <a:rPr lang="en-US" altLang="zh-CN" sz="2800" dirty="0"/>
              <a:t>(g,  v);    /*</a:t>
            </a:r>
            <a:r>
              <a:rPr lang="zh-CN" altLang="en-US" sz="2800" dirty="0"/>
              <a:t>求</a:t>
            </a:r>
            <a:r>
              <a:rPr lang="en-US" altLang="zh-CN" sz="2800" dirty="0"/>
              <a:t>v</a:t>
            </a:r>
            <a:r>
              <a:rPr lang="zh-CN" altLang="en-US" sz="2800" dirty="0"/>
              <a:t>的第一个邻接点*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while (w!  =-1 </a:t>
            </a:r>
            <a:r>
              <a:rPr lang="en-US" altLang="zh-CN" sz="2800" dirty="0" smtClean="0"/>
              <a:t>) 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{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if </a:t>
            </a:r>
            <a:r>
              <a:rPr lang="en-US" altLang="zh-CN" sz="2800" dirty="0" smtClean="0"/>
              <a:t>(visited(w)!=True)  </a:t>
            </a:r>
            <a:r>
              <a:rPr lang="en-US" altLang="zh-CN" sz="2800" dirty="0"/>
              <a:t>Push(S,  w); </a:t>
            </a:r>
            <a:r>
              <a:rPr lang="en-US" altLang="zh-CN" sz="2800" dirty="0" smtClean="0"/>
              <a:t>  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smtClean="0"/>
              <a:t>w=</a:t>
            </a:r>
            <a:r>
              <a:rPr lang="en-US" altLang="zh-CN" sz="2800" dirty="0" err="1" smtClean="0"/>
              <a:t>NextAdj</a:t>
            </a:r>
            <a:r>
              <a:rPr lang="en-US" altLang="zh-CN" sz="2800" dirty="0" smtClean="0"/>
              <a:t>(g</a:t>
            </a:r>
            <a:r>
              <a:rPr lang="en-US" altLang="zh-CN" sz="2800" dirty="0"/>
              <a:t>,  v,  w);  </a:t>
            </a:r>
            <a:r>
              <a:rPr lang="en-US" altLang="zh-CN" sz="2800" dirty="0" smtClean="0"/>
              <a:t>/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求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w</a:t>
            </a:r>
            <a:r>
              <a:rPr lang="zh-CN" altLang="en-US" sz="2800" dirty="0"/>
              <a:t>的下一个邻接</a:t>
            </a:r>
            <a:r>
              <a:rPr lang="zh-CN" altLang="en-US" sz="2800" dirty="0" smtClean="0"/>
              <a:t>点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 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54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3648" y="4995464"/>
            <a:ext cx="4621030" cy="1593942"/>
            <a:chOff x="1103098" y="4787386"/>
            <a:chExt cx="4621030" cy="1593942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259632" y="5363450"/>
              <a:ext cx="4464496" cy="10178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图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是不连通，怎嘛办？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098" y="4787386"/>
              <a:ext cx="1152128" cy="1152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3858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8003232" cy="532765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图</a:t>
            </a:r>
            <a:r>
              <a:rPr lang="en-US" altLang="zh-CN" sz="3200" dirty="0" smtClean="0">
                <a:solidFill>
                  <a:srgbClr val="FFFF00"/>
                </a:solidFill>
              </a:rPr>
              <a:t>G</a:t>
            </a:r>
            <a:r>
              <a:rPr lang="zh-CN" altLang="en-US" sz="3200" dirty="0" smtClean="0">
                <a:solidFill>
                  <a:srgbClr val="FFFF00"/>
                </a:solidFill>
              </a:rPr>
              <a:t>是连通图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r>
              <a:rPr lang="zh-CN" altLang="en-US" sz="3200" dirty="0" smtClean="0">
                <a:solidFill>
                  <a:srgbClr val="FFFF00"/>
                </a:solidFill>
              </a:rPr>
              <a:t>图</a:t>
            </a:r>
            <a:r>
              <a:rPr lang="en-US" altLang="zh-CN" sz="3200" dirty="0" smtClean="0">
                <a:solidFill>
                  <a:srgbClr val="FFFF00"/>
                </a:solidFill>
              </a:rPr>
              <a:t>G</a:t>
            </a:r>
            <a:r>
              <a:rPr lang="zh-CN" altLang="en-US" sz="3200" dirty="0" smtClean="0">
                <a:solidFill>
                  <a:srgbClr val="FFFF00"/>
                </a:solidFill>
              </a:rPr>
              <a:t>是非连通图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BA57A-9C78-41A6-82B4-35421EAA7327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 bwMode="auto">
          <a:xfrm>
            <a:off x="1475656" y="2492896"/>
            <a:ext cx="5544616" cy="376139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while(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图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的顶点未访问完毕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83768" y="3589993"/>
            <a:ext cx="4536504" cy="26642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   从顶点集中挑选一个顶点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，出发，深度优先遍历与顶点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连通的所有顶点。</a:t>
            </a:r>
            <a:endParaRPr kumimoji="1" lang="en-US" altLang="zh-CN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4085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89032" cy="53276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/*</a:t>
            </a:r>
            <a:r>
              <a:rPr lang="zh-CN" altLang="en-US" sz="2800" dirty="0">
                <a:solidFill>
                  <a:srgbClr val="FFFF00"/>
                </a:solidFill>
              </a:rPr>
              <a:t>深度</a:t>
            </a:r>
            <a:r>
              <a:rPr lang="zh-CN" altLang="en-US" sz="2800" dirty="0" smtClean="0">
                <a:solidFill>
                  <a:srgbClr val="FFFF00"/>
                </a:solidFill>
              </a:rPr>
              <a:t>遍历图</a:t>
            </a:r>
            <a:r>
              <a:rPr lang="en-US" altLang="zh-CN" sz="2800" dirty="0" smtClean="0">
                <a:solidFill>
                  <a:srgbClr val="FFFF00"/>
                </a:solidFill>
              </a:rPr>
              <a:t>G</a:t>
            </a:r>
            <a:r>
              <a:rPr lang="zh-CN" altLang="en-US" sz="2800" dirty="0" smtClean="0">
                <a:solidFill>
                  <a:srgbClr val="FFFF00"/>
                </a:solidFill>
              </a:rPr>
              <a:t>（可以不连通）*</a:t>
            </a:r>
            <a:r>
              <a:rPr lang="en-US" altLang="zh-CN" sz="2800" dirty="0" smtClean="0">
                <a:solidFill>
                  <a:srgbClr val="FFFF00"/>
                </a:solidFill>
              </a:rPr>
              <a:t>/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void  </a:t>
            </a:r>
            <a:r>
              <a:rPr lang="en-US" altLang="zh-CN" sz="2800" dirty="0" err="1"/>
              <a:t>DepthFirstSearch</a:t>
            </a:r>
            <a:r>
              <a:rPr lang="zh-CN" altLang="en-US" sz="2800" dirty="0"/>
              <a:t>（</a:t>
            </a:r>
            <a:r>
              <a:rPr lang="en-US" altLang="zh-CN" sz="2800" dirty="0"/>
              <a:t>Graph 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）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for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</a:t>
            </a:r>
            <a:r>
              <a:rPr lang="en-US" altLang="zh-CN" sz="2800" dirty="0" err="1" smtClean="0"/>
              <a:t>n;i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if(</a:t>
            </a:r>
            <a:r>
              <a:rPr lang="en-US" altLang="zh-CN" sz="2800" dirty="0" err="1" smtClean="0"/>
              <a:t>visted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]!=True)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/</a:t>
            </a:r>
            <a:r>
              <a:rPr lang="zh-CN" altLang="en-US" sz="2800" dirty="0"/>
              <a:t>*从第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个顶点进行深度遍历</a:t>
            </a:r>
            <a:r>
              <a:rPr lang="en-US" altLang="zh-CN" sz="2800" dirty="0" smtClean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        </a:t>
            </a:r>
            <a:r>
              <a:rPr lang="en-US" altLang="zh-CN" sz="2800" dirty="0" err="1" smtClean="0"/>
              <a:t>DepthFirstSearch</a:t>
            </a:r>
            <a:r>
              <a:rPr lang="en-US" altLang="zh-CN" sz="2800" dirty="0" smtClean="0"/>
              <a:t>(g</a:t>
            </a:r>
            <a:r>
              <a:rPr lang="en-US" altLang="zh-CN" sz="2800" dirty="0"/>
              <a:t>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      }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} </a:t>
            </a:r>
            <a:r>
              <a:rPr lang="en-US" altLang="zh-CN" sz="2800" dirty="0"/>
              <a:t>/*</a:t>
            </a:r>
            <a:r>
              <a:rPr lang="en-US" altLang="zh-CN" sz="2800" dirty="0" err="1"/>
              <a:t>DepthFirstSearch</a:t>
            </a:r>
            <a:r>
              <a:rPr lang="en-US" altLang="zh-CN" sz="2800" dirty="0"/>
              <a:t>*/ 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56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itchFamily="18" charset="0"/>
              </a:rPr>
              <a:t>7.3.1  </a:t>
            </a:r>
            <a:r>
              <a:rPr lang="zh-CN" altLang="en-US" dirty="0">
                <a:latin typeface="Garamond" pitchFamily="18" charset="0"/>
              </a:rPr>
              <a:t>深度优先搜索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449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aramond" pitchFamily="18" charset="0"/>
              </a:rPr>
              <a:t>7.3.2  </a:t>
            </a:r>
            <a:r>
              <a:rPr lang="zh-CN" altLang="en-US" dirty="0" smtClean="0">
                <a:latin typeface="Garamond" pitchFamily="18" charset="0"/>
              </a:rPr>
              <a:t>广度优先搜索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6354-E889-437B-86D3-C8A0E7AF5965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064" y="1268760"/>
            <a:ext cx="8534400" cy="49688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广优先遍历连通图的递归算法</a:t>
            </a:r>
            <a:endParaRPr lang="zh-CN" altLang="en-US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基本算法：</a:t>
            </a:r>
            <a:endParaRPr lang="en-US" altLang="zh-CN" dirty="0" smtClean="0">
              <a:solidFill>
                <a:srgbClr val="FFFF00"/>
              </a:solidFill>
              <a:latin typeface="宋体" pitchFamily="2" charset="-122"/>
            </a:endParaRPr>
          </a:p>
          <a:p>
            <a:pPr marL="0" indent="0" eaLnBrk="0" hangingPunct="0">
              <a:lnSpc>
                <a:spcPct val="120000"/>
              </a:lnSpc>
              <a:buNone/>
            </a:pPr>
            <a:r>
              <a:rPr lang="zh-CN" altLang="en-US" sz="2800" dirty="0"/>
              <a:t>⑴ 访问顶点</a:t>
            </a:r>
            <a:r>
              <a:rPr lang="en-US" altLang="zh-CN" sz="2800" i="1" dirty="0"/>
              <a:t>v</a:t>
            </a:r>
            <a:r>
              <a:rPr lang="en-US" altLang="zh-CN" sz="2800" dirty="0"/>
              <a:t>；</a:t>
            </a:r>
          </a:p>
          <a:p>
            <a:pPr marL="0" indent="0" algn="just" eaLnBrk="0" hangingPunct="0">
              <a:lnSpc>
                <a:spcPct val="120000"/>
              </a:lnSpc>
              <a:buNone/>
            </a:pPr>
            <a:r>
              <a:rPr lang="en-US" altLang="zh-CN" sz="2800" dirty="0"/>
              <a:t>⑵ </a:t>
            </a:r>
            <a:r>
              <a:rPr lang="zh-CN" altLang="en-US" sz="2800" dirty="0">
                <a:solidFill>
                  <a:srgbClr val="00FF00"/>
                </a:solidFill>
              </a:rPr>
              <a:t>依次</a:t>
            </a:r>
            <a:r>
              <a:rPr lang="zh-CN" altLang="en-US" sz="2800" dirty="0"/>
              <a:t>访问</a:t>
            </a:r>
            <a:r>
              <a:rPr lang="en-US" altLang="zh-CN" sz="2800" i="1" dirty="0"/>
              <a:t>v</a:t>
            </a:r>
            <a:r>
              <a:rPr lang="zh-CN" altLang="en-US" sz="2800" dirty="0"/>
              <a:t>的各个未被访问的邻接点</a:t>
            </a:r>
            <a:r>
              <a:rPr lang="en-US" altLang="zh-CN" sz="2800" i="1" dirty="0"/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v</a:t>
            </a:r>
            <a:r>
              <a:rPr lang="en-US" altLang="zh-CN" sz="2800" i="1" baseline="-30000" dirty="0" err="1"/>
              <a:t>k</a:t>
            </a:r>
            <a:r>
              <a:rPr lang="en-US" altLang="zh-CN" sz="2800" dirty="0"/>
              <a:t>；</a:t>
            </a:r>
          </a:p>
          <a:p>
            <a:pPr marL="0" indent="0" algn="just" eaLnBrk="0" hangingPunct="0">
              <a:lnSpc>
                <a:spcPct val="120000"/>
              </a:lnSpc>
              <a:buNone/>
            </a:pPr>
            <a:r>
              <a:rPr lang="en-US" altLang="zh-CN" sz="2800" dirty="0"/>
              <a:t>⑶ </a:t>
            </a:r>
            <a:r>
              <a:rPr lang="zh-CN" altLang="en-US" sz="2800" dirty="0"/>
              <a:t>分别从</a:t>
            </a:r>
            <a:r>
              <a:rPr lang="en-US" altLang="zh-CN" sz="2800" i="1" dirty="0"/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，</a:t>
            </a:r>
            <a:r>
              <a:rPr lang="en-US" altLang="zh-CN" sz="2800" i="1" dirty="0"/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，…，</a:t>
            </a:r>
            <a:r>
              <a:rPr lang="en-US" altLang="zh-CN" sz="2800" i="1" dirty="0" err="1"/>
              <a:t>v</a:t>
            </a:r>
            <a:r>
              <a:rPr lang="en-US" altLang="zh-CN" sz="2800" i="1" baseline="-30000" dirty="0" err="1"/>
              <a:t>k</a:t>
            </a:r>
            <a:r>
              <a:rPr lang="zh-CN" altLang="en-US" sz="2800" dirty="0"/>
              <a:t>出发依次访问它们未被访问的邻接点，并使“</a:t>
            </a:r>
            <a:r>
              <a:rPr lang="zh-CN" altLang="en-US" sz="2800" dirty="0">
                <a:solidFill>
                  <a:srgbClr val="00FF00"/>
                </a:solidFill>
              </a:rPr>
              <a:t>先</a:t>
            </a:r>
            <a:r>
              <a:rPr lang="zh-CN" altLang="en-US" sz="2800" dirty="0"/>
              <a:t>被访问顶点的邻接点”</a:t>
            </a:r>
            <a:r>
              <a:rPr lang="zh-CN" altLang="en-US" sz="2800" dirty="0">
                <a:solidFill>
                  <a:srgbClr val="00FF00"/>
                </a:solidFill>
              </a:rPr>
              <a:t>先</a:t>
            </a:r>
            <a:r>
              <a:rPr lang="zh-CN" altLang="en-US" sz="2800" dirty="0"/>
              <a:t>于“后被访问顶点的邻接点”被访问。直至图中所有与顶点</a:t>
            </a:r>
            <a:r>
              <a:rPr lang="en-US" altLang="zh-CN" sz="2800" i="1" dirty="0"/>
              <a:t>v</a:t>
            </a:r>
            <a:r>
              <a:rPr lang="zh-CN" altLang="en-US" sz="2800" dirty="0"/>
              <a:t>有路径相通的顶点都被访问到。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763688" y="5187917"/>
            <a:ext cx="6148496" cy="1481443"/>
            <a:chOff x="1763688" y="5187917"/>
            <a:chExt cx="6148496" cy="1481443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763688" y="5805264"/>
              <a:ext cx="56886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广度</a:t>
              </a: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优先：破环的层序遍历！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5187917"/>
              <a:ext cx="1035928" cy="1035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2206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74904" y="6409134"/>
            <a:ext cx="2133600" cy="476250"/>
          </a:xfrm>
        </p:spPr>
        <p:txBody>
          <a:bodyPr/>
          <a:lstStyle/>
          <a:p>
            <a:fld id="{924C8C70-C11B-4EB2-8814-B7C56F6CA44D}" type="slidenum">
              <a:rPr lang="zh-CN" altLang="en-US"/>
              <a:pPr/>
              <a:t>58</a:t>
            </a:fld>
            <a:endParaRPr lang="en-US" altLang="zh-CN"/>
          </a:p>
        </p:txBody>
      </p:sp>
      <p:grpSp>
        <p:nvGrpSpPr>
          <p:cNvPr id="194565" name="Group 5"/>
          <p:cNvGrpSpPr>
            <a:grpSpLocks/>
          </p:cNvGrpSpPr>
          <p:nvPr/>
        </p:nvGrpSpPr>
        <p:grpSpPr bwMode="auto">
          <a:xfrm>
            <a:off x="592932" y="1018381"/>
            <a:ext cx="7681912" cy="617538"/>
            <a:chOff x="547" y="883"/>
            <a:chExt cx="4647" cy="389"/>
          </a:xfrm>
        </p:grpSpPr>
        <p:graphicFrame>
          <p:nvGraphicFramePr>
            <p:cNvPr id="194566" name="Object 6"/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67" name="Text Box 7"/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0" lang="zh-CN" altLang="en-US"/>
                <a:t>广度优先遍历序列?入队序列?出队序列?    </a:t>
              </a:r>
              <a:endParaRPr kumimoji="0" lang="zh-CN" altLang="en-US">
                <a:solidFill>
                  <a:srgbClr val="FF0000"/>
                </a:solidFill>
                <a:ea typeface="隶书" pitchFamily="49" charset="-122"/>
              </a:endParaRPr>
            </a:p>
          </p:txBody>
        </p:sp>
      </p:grpSp>
      <p:sp>
        <p:nvSpPr>
          <p:cNvPr id="194598" name="Text Box 38"/>
          <p:cNvSpPr txBox="1">
            <a:spLocks noChangeArrowheads="1"/>
          </p:cNvSpPr>
          <p:nvPr/>
        </p:nvSpPr>
        <p:spPr bwMode="auto">
          <a:xfrm>
            <a:off x="899592" y="6054800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194599" name="Line 39"/>
          <p:cNvSpPr>
            <a:spLocks noChangeShapeType="1"/>
          </p:cNvSpPr>
          <p:nvPr/>
        </p:nvSpPr>
        <p:spPr bwMode="auto">
          <a:xfrm>
            <a:off x="3211438" y="1484784"/>
            <a:ext cx="0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 flipH="1">
            <a:off x="2525638" y="2232496"/>
            <a:ext cx="411162" cy="5635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>
            <a:off x="3638475" y="2262659"/>
            <a:ext cx="411163" cy="5937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2" name="Text Box 42"/>
          <p:cNvSpPr txBox="1">
            <a:spLocks noChangeArrowheads="1"/>
          </p:cNvSpPr>
          <p:nvPr/>
        </p:nvSpPr>
        <p:spPr bwMode="auto">
          <a:xfrm>
            <a:off x="1418705" y="6054800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194603" name="Text Box 43"/>
          <p:cNvSpPr txBox="1">
            <a:spLocks noChangeArrowheads="1"/>
          </p:cNvSpPr>
          <p:nvPr/>
        </p:nvSpPr>
        <p:spPr bwMode="auto">
          <a:xfrm>
            <a:off x="1934642" y="6056387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3</a:t>
            </a:r>
          </a:p>
        </p:txBody>
      </p:sp>
      <p:sp>
        <p:nvSpPr>
          <p:cNvPr id="194604" name="Text Box 44"/>
          <p:cNvSpPr txBox="1">
            <a:spLocks noChangeArrowheads="1"/>
          </p:cNvSpPr>
          <p:nvPr/>
        </p:nvSpPr>
        <p:spPr bwMode="auto">
          <a:xfrm>
            <a:off x="4974605" y="6037163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3600" b="0">
              <a:solidFill>
                <a:srgbClr val="080808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 flipH="1">
            <a:off x="1671563" y="3421534"/>
            <a:ext cx="411162" cy="563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6" name="Line 46"/>
          <p:cNvSpPr>
            <a:spLocks noChangeShapeType="1"/>
          </p:cNvSpPr>
          <p:nvPr/>
        </p:nvSpPr>
        <p:spPr bwMode="auto">
          <a:xfrm flipV="1">
            <a:off x="4961011" y="6021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7" name="Text Box 47"/>
          <p:cNvSpPr txBox="1">
            <a:spLocks noChangeArrowheads="1"/>
          </p:cNvSpPr>
          <p:nvPr/>
        </p:nvSpPr>
        <p:spPr bwMode="auto">
          <a:xfrm>
            <a:off x="2391842" y="6054800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4</a:t>
            </a:r>
          </a:p>
        </p:txBody>
      </p:sp>
      <p:sp>
        <p:nvSpPr>
          <p:cNvPr id="194608" name="Line 48"/>
          <p:cNvSpPr>
            <a:spLocks noChangeShapeType="1"/>
          </p:cNvSpPr>
          <p:nvPr/>
        </p:nvSpPr>
        <p:spPr bwMode="auto">
          <a:xfrm>
            <a:off x="2709788" y="3389784"/>
            <a:ext cx="349250" cy="6238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9" name="Text Box 49"/>
          <p:cNvSpPr txBox="1">
            <a:spLocks noChangeArrowheads="1"/>
          </p:cNvSpPr>
          <p:nvPr/>
        </p:nvSpPr>
        <p:spPr bwMode="auto">
          <a:xfrm>
            <a:off x="2883967" y="6053212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5</a:t>
            </a:r>
          </a:p>
        </p:txBody>
      </p:sp>
      <p:sp>
        <p:nvSpPr>
          <p:cNvPr id="194610" name="Text Box 50"/>
          <p:cNvSpPr txBox="1">
            <a:spLocks noChangeArrowheads="1"/>
          </p:cNvSpPr>
          <p:nvPr/>
        </p:nvSpPr>
        <p:spPr bwMode="auto">
          <a:xfrm>
            <a:off x="6560914" y="6158210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5</a:t>
            </a:r>
          </a:p>
        </p:txBody>
      </p:sp>
      <p:sp>
        <p:nvSpPr>
          <p:cNvPr id="194611" name="Line 51"/>
          <p:cNvSpPr>
            <a:spLocks noChangeShapeType="1"/>
          </p:cNvSpPr>
          <p:nvPr/>
        </p:nvSpPr>
        <p:spPr bwMode="auto">
          <a:xfrm flipH="1">
            <a:off x="3533700" y="3481859"/>
            <a:ext cx="317500" cy="5492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2" name="Text Box 52"/>
          <p:cNvSpPr txBox="1">
            <a:spLocks noChangeArrowheads="1"/>
          </p:cNvSpPr>
          <p:nvPr/>
        </p:nvSpPr>
        <p:spPr bwMode="auto">
          <a:xfrm>
            <a:off x="3363392" y="6053212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6</a:t>
            </a:r>
          </a:p>
        </p:txBody>
      </p:sp>
      <p:sp>
        <p:nvSpPr>
          <p:cNvPr id="194613" name="Text Box 53"/>
          <p:cNvSpPr txBox="1">
            <a:spLocks noChangeArrowheads="1"/>
          </p:cNvSpPr>
          <p:nvPr/>
        </p:nvSpPr>
        <p:spPr bwMode="auto">
          <a:xfrm>
            <a:off x="7002239" y="6158210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6</a:t>
            </a:r>
          </a:p>
        </p:txBody>
      </p:sp>
      <p:sp>
        <p:nvSpPr>
          <p:cNvPr id="194614" name="Line 54"/>
          <p:cNvSpPr>
            <a:spLocks noChangeShapeType="1"/>
          </p:cNvSpPr>
          <p:nvPr/>
        </p:nvSpPr>
        <p:spPr bwMode="auto">
          <a:xfrm>
            <a:off x="4463975" y="3481859"/>
            <a:ext cx="411163" cy="5937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5" name="Text Box 55"/>
          <p:cNvSpPr txBox="1">
            <a:spLocks noChangeArrowheads="1"/>
          </p:cNvSpPr>
          <p:nvPr/>
        </p:nvSpPr>
        <p:spPr bwMode="auto">
          <a:xfrm>
            <a:off x="3807892" y="6070675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7</a:t>
            </a:r>
          </a:p>
        </p:txBody>
      </p:sp>
      <p:sp>
        <p:nvSpPr>
          <p:cNvPr id="194616" name="Text Box 56"/>
          <p:cNvSpPr txBox="1">
            <a:spLocks noChangeArrowheads="1"/>
          </p:cNvSpPr>
          <p:nvPr/>
        </p:nvSpPr>
        <p:spPr bwMode="auto">
          <a:xfrm>
            <a:off x="7465789" y="6158210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7</a:t>
            </a:r>
          </a:p>
        </p:txBody>
      </p:sp>
      <p:sp>
        <p:nvSpPr>
          <p:cNvPr id="194617" name="Text Box 57"/>
          <p:cNvSpPr txBox="1">
            <a:spLocks noChangeArrowheads="1"/>
          </p:cNvSpPr>
          <p:nvPr/>
        </p:nvSpPr>
        <p:spPr bwMode="auto">
          <a:xfrm>
            <a:off x="7927752" y="6156622"/>
            <a:ext cx="5032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8</a:t>
            </a:r>
          </a:p>
        </p:txBody>
      </p:sp>
      <p:sp>
        <p:nvSpPr>
          <p:cNvPr id="194618" name="Line 58"/>
          <p:cNvSpPr>
            <a:spLocks noChangeShapeType="1"/>
          </p:cNvSpPr>
          <p:nvPr/>
        </p:nvSpPr>
        <p:spPr bwMode="auto">
          <a:xfrm flipV="1">
            <a:off x="4974605" y="6676926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9" name="Line 59"/>
          <p:cNvSpPr>
            <a:spLocks noChangeShapeType="1"/>
          </p:cNvSpPr>
          <p:nvPr/>
        </p:nvSpPr>
        <p:spPr bwMode="auto">
          <a:xfrm>
            <a:off x="1642988" y="4747096"/>
            <a:ext cx="319087" cy="6238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0" name="Text Box 60"/>
          <p:cNvSpPr txBox="1">
            <a:spLocks noChangeArrowheads="1"/>
          </p:cNvSpPr>
          <p:nvPr/>
        </p:nvSpPr>
        <p:spPr bwMode="auto">
          <a:xfrm>
            <a:off x="4298430" y="6070675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0FF00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0FF00"/>
                </a:solidFill>
                <a:ea typeface="华文行楷" pitchFamily="2" charset="-122"/>
              </a:rPr>
              <a:t>8</a:t>
            </a:r>
          </a:p>
        </p:txBody>
      </p:sp>
      <p:sp>
        <p:nvSpPr>
          <p:cNvPr id="194621" name="Freeform 61"/>
          <p:cNvSpPr>
            <a:spLocks/>
          </p:cNvSpPr>
          <p:nvPr/>
        </p:nvSpPr>
        <p:spPr bwMode="auto">
          <a:xfrm>
            <a:off x="715888" y="4674071"/>
            <a:ext cx="4648200" cy="379413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2" name="Text Box 62"/>
          <p:cNvSpPr txBox="1">
            <a:spLocks noChangeArrowheads="1"/>
          </p:cNvSpPr>
          <p:nvPr/>
        </p:nvSpPr>
        <p:spPr bwMode="auto">
          <a:xfrm>
            <a:off x="2368550" y="395288"/>
            <a:ext cx="4411663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400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7.3  </a:t>
            </a:r>
            <a:r>
              <a:rPr kumimoji="0" lang="zh-CN" altLang="en-US" sz="400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图的遍历</a:t>
            </a:r>
          </a:p>
        </p:txBody>
      </p:sp>
      <p:grpSp>
        <p:nvGrpSpPr>
          <p:cNvPr id="194623" name="Group 63"/>
          <p:cNvGrpSpPr>
            <a:grpSpLocks/>
          </p:cNvGrpSpPr>
          <p:nvPr/>
        </p:nvGrpSpPr>
        <p:grpSpPr bwMode="auto">
          <a:xfrm>
            <a:off x="1392163" y="1845568"/>
            <a:ext cx="3652837" cy="4070350"/>
            <a:chOff x="1596" y="1477"/>
            <a:chExt cx="2301" cy="2564"/>
          </a:xfrm>
        </p:grpSpPr>
        <p:sp>
          <p:nvSpPr>
            <p:cNvPr id="194624" name="Line 64"/>
            <p:cNvSpPr>
              <a:spLocks noChangeShapeType="1"/>
            </p:cNvSpPr>
            <p:nvPr/>
          </p:nvSpPr>
          <p:spPr bwMode="auto">
            <a:xfrm flipH="1" flipV="1">
              <a:off x="1918" y="311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5" name="Line 65"/>
            <p:cNvSpPr>
              <a:spLocks noChangeShapeType="1"/>
            </p:cNvSpPr>
            <p:nvPr/>
          </p:nvSpPr>
          <p:spPr bwMode="auto">
            <a:xfrm>
              <a:off x="2869" y="1782"/>
              <a:ext cx="825" cy="1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6" name="Line 66"/>
            <p:cNvSpPr>
              <a:spLocks noChangeShapeType="1"/>
            </p:cNvSpPr>
            <p:nvPr/>
          </p:nvSpPr>
          <p:spPr bwMode="auto">
            <a:xfrm flipH="1">
              <a:off x="1793" y="1763"/>
              <a:ext cx="864" cy="1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627" name="Group 67"/>
            <p:cNvGrpSpPr>
              <a:grpSpLocks/>
            </p:cNvGrpSpPr>
            <p:nvPr/>
          </p:nvGrpSpPr>
          <p:grpSpPr bwMode="auto">
            <a:xfrm>
              <a:off x="2613" y="1477"/>
              <a:ext cx="334" cy="375"/>
              <a:chOff x="3721" y="3017"/>
              <a:chExt cx="334" cy="375"/>
            </a:xfrm>
          </p:grpSpPr>
          <p:sp>
            <p:nvSpPr>
              <p:cNvPr id="194628" name="Oval 6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29" name="Text Box 6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1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30" name="Group 70"/>
            <p:cNvGrpSpPr>
              <a:grpSpLocks/>
            </p:cNvGrpSpPr>
            <p:nvPr/>
          </p:nvGrpSpPr>
          <p:grpSpPr bwMode="auto">
            <a:xfrm>
              <a:off x="3151" y="2187"/>
              <a:ext cx="334" cy="375"/>
              <a:chOff x="3721" y="3017"/>
              <a:chExt cx="334" cy="375"/>
            </a:xfrm>
          </p:grpSpPr>
          <p:sp>
            <p:nvSpPr>
              <p:cNvPr id="194631" name="Oval 71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32" name="Text Box 72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3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33" name="Group 73"/>
            <p:cNvGrpSpPr>
              <a:grpSpLocks/>
            </p:cNvGrpSpPr>
            <p:nvPr/>
          </p:nvGrpSpPr>
          <p:grpSpPr bwMode="auto">
            <a:xfrm>
              <a:off x="2078" y="2130"/>
              <a:ext cx="334" cy="375"/>
              <a:chOff x="3721" y="3017"/>
              <a:chExt cx="334" cy="375"/>
            </a:xfrm>
          </p:grpSpPr>
          <p:sp>
            <p:nvSpPr>
              <p:cNvPr id="194634" name="Oval 7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35" name="Text Box 7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2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36" name="Group 76"/>
            <p:cNvGrpSpPr>
              <a:grpSpLocks/>
            </p:cNvGrpSpPr>
            <p:nvPr/>
          </p:nvGrpSpPr>
          <p:grpSpPr bwMode="auto">
            <a:xfrm>
              <a:off x="1596" y="2907"/>
              <a:ext cx="334" cy="375"/>
              <a:chOff x="3721" y="3017"/>
              <a:chExt cx="334" cy="375"/>
            </a:xfrm>
          </p:grpSpPr>
          <p:sp>
            <p:nvSpPr>
              <p:cNvPr id="194637" name="Oval 77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38" name="Text Box 78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 dirty="0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 dirty="0">
                    <a:solidFill>
                      <a:schemeClr val="bg1"/>
                    </a:solidFill>
                  </a:rPr>
                  <a:t>4</a:t>
                </a:r>
                <a:endParaRPr kumimoji="0" lang="en-US" altLang="zh-C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39" name="Group 79"/>
            <p:cNvGrpSpPr>
              <a:grpSpLocks/>
            </p:cNvGrpSpPr>
            <p:nvPr/>
          </p:nvGrpSpPr>
          <p:grpSpPr bwMode="auto">
            <a:xfrm>
              <a:off x="2393" y="2907"/>
              <a:ext cx="334" cy="375"/>
              <a:chOff x="3721" y="3017"/>
              <a:chExt cx="334" cy="375"/>
            </a:xfrm>
          </p:grpSpPr>
          <p:sp>
            <p:nvSpPr>
              <p:cNvPr id="194640" name="Oval 80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41" name="Text Box 81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5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42" name="Group 82"/>
            <p:cNvGrpSpPr>
              <a:grpSpLocks/>
            </p:cNvGrpSpPr>
            <p:nvPr/>
          </p:nvGrpSpPr>
          <p:grpSpPr bwMode="auto">
            <a:xfrm>
              <a:off x="2770" y="2926"/>
              <a:ext cx="334" cy="375"/>
              <a:chOff x="3721" y="3017"/>
              <a:chExt cx="334" cy="375"/>
            </a:xfrm>
          </p:grpSpPr>
          <p:sp>
            <p:nvSpPr>
              <p:cNvPr id="194643" name="Oval 83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44" name="Text Box 84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6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45" name="Group 85"/>
            <p:cNvGrpSpPr>
              <a:grpSpLocks/>
            </p:cNvGrpSpPr>
            <p:nvPr/>
          </p:nvGrpSpPr>
          <p:grpSpPr bwMode="auto">
            <a:xfrm>
              <a:off x="3563" y="2937"/>
              <a:ext cx="334" cy="375"/>
              <a:chOff x="3721" y="3017"/>
              <a:chExt cx="334" cy="375"/>
            </a:xfrm>
          </p:grpSpPr>
          <p:sp>
            <p:nvSpPr>
              <p:cNvPr id="194646" name="Oval 8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47" name="Text Box 8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7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648" name="Group 88"/>
            <p:cNvGrpSpPr>
              <a:grpSpLocks/>
            </p:cNvGrpSpPr>
            <p:nvPr/>
          </p:nvGrpSpPr>
          <p:grpSpPr bwMode="auto">
            <a:xfrm>
              <a:off x="1999" y="3666"/>
              <a:ext cx="334" cy="375"/>
              <a:chOff x="3721" y="3017"/>
              <a:chExt cx="334" cy="375"/>
            </a:xfrm>
          </p:grpSpPr>
          <p:sp>
            <p:nvSpPr>
              <p:cNvPr id="194649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/>
                <a:endParaRPr kumimoji="0" lang="zh-CN" altLang="en-US" sz="1800" b="0">
                  <a:solidFill>
                    <a:schemeClr val="bg1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94650" name="Text Box 9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kumimoji="0" lang="en-US" altLang="zh-CN" i="1">
                    <a:solidFill>
                      <a:schemeClr val="bg1"/>
                    </a:solidFill>
                  </a:rPr>
                  <a:t>V</a:t>
                </a:r>
                <a:r>
                  <a:rPr kumimoji="0" lang="en-US" altLang="zh-CN" baseline="-25000">
                    <a:solidFill>
                      <a:schemeClr val="bg1"/>
                    </a:solidFill>
                  </a:rPr>
                  <a:t>8</a:t>
                </a:r>
                <a:endParaRPr kumimoji="0" lang="en-US" alt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4651" name="Line 91"/>
            <p:cNvSpPr>
              <a:spLocks noChangeShapeType="1"/>
            </p:cNvSpPr>
            <p:nvPr/>
          </p:nvSpPr>
          <p:spPr bwMode="auto">
            <a:xfrm>
              <a:off x="2303" y="2464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2" name="Line 92"/>
            <p:cNvSpPr>
              <a:spLocks noChangeShapeType="1"/>
            </p:cNvSpPr>
            <p:nvPr/>
          </p:nvSpPr>
          <p:spPr bwMode="auto">
            <a:xfrm flipH="1">
              <a:off x="2975" y="2511"/>
              <a:ext cx="259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3" name="Line 93"/>
            <p:cNvSpPr>
              <a:spLocks noChangeShapeType="1"/>
            </p:cNvSpPr>
            <p:nvPr/>
          </p:nvSpPr>
          <p:spPr bwMode="auto">
            <a:xfrm flipH="1" flipV="1">
              <a:off x="3078" y="3126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4" name="Line 94"/>
            <p:cNvSpPr>
              <a:spLocks noChangeShapeType="1"/>
            </p:cNvSpPr>
            <p:nvPr/>
          </p:nvSpPr>
          <p:spPr bwMode="auto">
            <a:xfrm>
              <a:off x="1804" y="3251"/>
              <a:ext cx="249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Freeform 49"/>
          <p:cNvSpPr>
            <a:spLocks/>
          </p:cNvSpPr>
          <p:nvPr/>
        </p:nvSpPr>
        <p:spPr bwMode="auto">
          <a:xfrm>
            <a:off x="1325488" y="3486621"/>
            <a:ext cx="3581400" cy="471488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>
            <a:off x="2331963" y="2175346"/>
            <a:ext cx="1935162" cy="655638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5018311" y="6141566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5382667" y="6174457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808638" y="6174457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3</a:t>
            </a: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6246763" y="615724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 dirty="0">
                <a:solidFill>
                  <a:srgbClr val="080808"/>
                </a:solidFill>
                <a:ea typeface="华文行楷" pitchFamily="2" charset="-122"/>
              </a:rPr>
              <a:t>V</a:t>
            </a:r>
            <a:r>
              <a:rPr kumimoji="0" lang="en-US" altLang="zh-CN" baseline="-25000" dirty="0">
                <a:solidFill>
                  <a:srgbClr val="080808"/>
                </a:solidFill>
                <a:ea typeface="华文行楷" pitchFamily="2" charset="-122"/>
              </a:rPr>
              <a:t>4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8" grpId="0"/>
      <p:bldP spid="194599" grpId="0" animBg="1"/>
      <p:bldP spid="194600" grpId="0" animBg="1"/>
      <p:bldP spid="194601" grpId="0" animBg="1"/>
      <p:bldP spid="194602" grpId="0"/>
      <p:bldP spid="194603" grpId="0"/>
      <p:bldP spid="194605" grpId="0" animBg="1"/>
      <p:bldP spid="194607" grpId="0"/>
      <p:bldP spid="194608" grpId="0" animBg="1"/>
      <p:bldP spid="194609" grpId="0"/>
      <p:bldP spid="194610" grpId="0"/>
      <p:bldP spid="194610" grpId="1"/>
      <p:bldP spid="194611" grpId="0" animBg="1"/>
      <p:bldP spid="194612" grpId="0"/>
      <p:bldP spid="194613" grpId="0"/>
      <p:bldP spid="194613" grpId="1"/>
      <p:bldP spid="194614" grpId="0" animBg="1"/>
      <p:bldP spid="194615" grpId="0"/>
      <p:bldP spid="194616" grpId="0"/>
      <p:bldP spid="194616" grpId="1"/>
      <p:bldP spid="194617" grpId="0"/>
      <p:bldP spid="194617" grpId="1"/>
      <p:bldP spid="194619" grpId="0" animBg="1"/>
      <p:bldP spid="194620" grpId="0"/>
      <p:bldP spid="194621" grpId="0" animBg="1"/>
      <p:bldP spid="64" grpId="0" animBg="1"/>
      <p:bldP spid="65" grpId="0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BAD5-CCAC-499C-85E2-5E9961B0CCE3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请写出</a:t>
            </a:r>
            <a:r>
              <a:rPr lang="zh-CN" altLang="en-US" dirty="0"/>
              <a:t>下图</a:t>
            </a:r>
            <a:r>
              <a:rPr lang="zh-CN" altLang="en-US" dirty="0" smtClean="0"/>
              <a:t>的广度</a:t>
            </a:r>
            <a:r>
              <a:rPr lang="zh-CN" altLang="en-US" dirty="0"/>
              <a:t>优先遍历的序列。</a:t>
            </a:r>
          </a:p>
          <a:p>
            <a:endParaRPr lang="zh-CN" altLang="en-US" dirty="0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5076825" y="3024188"/>
            <a:ext cx="541338" cy="731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 flipH="1">
            <a:off x="2600325" y="2808288"/>
            <a:ext cx="531813" cy="903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92872" name="Group 8"/>
          <p:cNvGrpSpPr>
            <a:grpSpLocks/>
          </p:cNvGrpSpPr>
          <p:nvPr/>
        </p:nvGrpSpPr>
        <p:grpSpPr bwMode="auto">
          <a:xfrm>
            <a:off x="3924300" y="1871663"/>
            <a:ext cx="530225" cy="595312"/>
            <a:chOff x="3721" y="3017"/>
            <a:chExt cx="334" cy="375"/>
          </a:xfrm>
        </p:grpSpPr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1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4756150" y="2495550"/>
            <a:ext cx="530225" cy="595313"/>
            <a:chOff x="3721" y="3017"/>
            <a:chExt cx="334" cy="375"/>
          </a:xfrm>
        </p:grpSpPr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3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78" name="Group 14"/>
          <p:cNvGrpSpPr>
            <a:grpSpLocks/>
          </p:cNvGrpSpPr>
          <p:nvPr/>
        </p:nvGrpSpPr>
        <p:grpSpPr bwMode="auto">
          <a:xfrm>
            <a:off x="3052763" y="2405063"/>
            <a:ext cx="530225" cy="595312"/>
            <a:chOff x="3721" y="3017"/>
            <a:chExt cx="334" cy="375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0" name="Text Box 1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2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1" name="Group 17"/>
          <p:cNvGrpSpPr>
            <a:grpSpLocks/>
          </p:cNvGrpSpPr>
          <p:nvPr/>
        </p:nvGrpSpPr>
        <p:grpSpPr bwMode="auto">
          <a:xfrm>
            <a:off x="2287588" y="3638550"/>
            <a:ext cx="530225" cy="595313"/>
            <a:chOff x="3721" y="3017"/>
            <a:chExt cx="334" cy="375"/>
          </a:xfrm>
        </p:grpSpPr>
        <p:sp>
          <p:nvSpPr>
            <p:cNvPr id="292882" name="Oval 1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4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4" name="Group 20"/>
          <p:cNvGrpSpPr>
            <a:grpSpLocks/>
          </p:cNvGrpSpPr>
          <p:nvPr/>
        </p:nvGrpSpPr>
        <p:grpSpPr bwMode="auto">
          <a:xfrm>
            <a:off x="3059113" y="4751388"/>
            <a:ext cx="530225" cy="595312"/>
            <a:chOff x="3721" y="3017"/>
            <a:chExt cx="334" cy="375"/>
          </a:xfrm>
        </p:grpSpPr>
        <p:sp>
          <p:nvSpPr>
            <p:cNvPr id="292885" name="Oval 2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5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3995738" y="3600450"/>
            <a:ext cx="530225" cy="595313"/>
            <a:chOff x="3721" y="3017"/>
            <a:chExt cx="334" cy="375"/>
          </a:xfrm>
        </p:grpSpPr>
        <p:sp>
          <p:nvSpPr>
            <p:cNvPr id="292888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6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5435600" y="3600450"/>
            <a:ext cx="530225" cy="595313"/>
            <a:chOff x="3721" y="3017"/>
            <a:chExt cx="334" cy="375"/>
          </a:xfrm>
        </p:grpSpPr>
        <p:sp>
          <p:nvSpPr>
            <p:cNvPr id="292891" name="Oval 2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7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4787900" y="4824413"/>
            <a:ext cx="530225" cy="595312"/>
            <a:chOff x="3721" y="3017"/>
            <a:chExt cx="334" cy="375"/>
          </a:xfrm>
        </p:grpSpPr>
        <p:sp>
          <p:nvSpPr>
            <p:cNvPr id="292894" name="Oval 3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8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3409950" y="2935288"/>
            <a:ext cx="585788" cy="80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4476750" y="3009900"/>
            <a:ext cx="411163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>
            <a:off x="2617788" y="4184650"/>
            <a:ext cx="514350" cy="71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92900" name="Group 36"/>
          <p:cNvGrpSpPr>
            <a:grpSpLocks/>
          </p:cNvGrpSpPr>
          <p:nvPr/>
        </p:nvGrpSpPr>
        <p:grpSpPr bwMode="auto">
          <a:xfrm>
            <a:off x="3851275" y="5497513"/>
            <a:ext cx="530225" cy="595312"/>
            <a:chOff x="3721" y="3017"/>
            <a:chExt cx="334" cy="375"/>
          </a:xfrm>
        </p:grpSpPr>
        <p:sp>
          <p:nvSpPr>
            <p:cNvPr id="292901" name="Oval 3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/>
              <a:endParaRPr kumimoji="0" lang="zh-CN" altLang="en-US" sz="1800" b="0">
                <a:solidFill>
                  <a:schemeClr val="bg1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92902" name="Text Box 3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bg1"/>
                  </a:solidFill>
                </a:rPr>
                <a:t>9</a:t>
              </a:r>
              <a:endParaRPr kumimoji="0"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92904" name="Line 40"/>
          <p:cNvSpPr>
            <a:spLocks noChangeShapeType="1"/>
          </p:cNvSpPr>
          <p:nvPr/>
        </p:nvSpPr>
        <p:spPr bwMode="auto">
          <a:xfrm flipV="1">
            <a:off x="3409950" y="4005262"/>
            <a:ext cx="765969" cy="868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 flipH="1">
            <a:off x="5219700" y="4176713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H="1" flipV="1">
            <a:off x="3492500" y="5256213"/>
            <a:ext cx="43180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4284663" y="2376488"/>
            <a:ext cx="5032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 flipH="1">
            <a:off x="3492500" y="22320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454525" y="4077072"/>
            <a:ext cx="433389" cy="7965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166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203848" y="116632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</a:rPr>
              <a:t>7.1.1 </a:t>
            </a:r>
            <a:r>
              <a:rPr lang="zh-CN" altLang="en-US" sz="4000" dirty="0">
                <a:solidFill>
                  <a:srgbClr val="FFFF00"/>
                </a:solidFill>
              </a:rPr>
              <a:t>图的定义 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40351" y="1340768"/>
            <a:ext cx="8296663" cy="2821155"/>
            <a:chOff x="249" y="2160"/>
            <a:chExt cx="5262" cy="1575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249" y="2160"/>
              <a:ext cx="5262" cy="15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362" y="2251"/>
              <a:ext cx="1012" cy="668"/>
              <a:chOff x="295" y="2251"/>
              <a:chExt cx="1134" cy="668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gray">
              <a:xfrm>
                <a:off x="295" y="2251"/>
                <a:ext cx="1134" cy="668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EC941E"/>
                  </a:gs>
                  <a:gs pos="100000">
                    <a:srgbClr val="EC941E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gray">
              <a:xfrm>
                <a:off x="340" y="2296"/>
                <a:ext cx="506" cy="486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C941E">
                      <a:gamma/>
                      <a:tint val="48627"/>
                      <a:invGamma/>
                    </a:srgbClr>
                  </a:gs>
                  <a:gs pos="100000">
                    <a:srgbClr val="EC941E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gray">
            <a:xfrm>
              <a:off x="362" y="2318"/>
              <a:ext cx="104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图</a:t>
              </a:r>
              <a:endParaRPr kumimoji="1"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Graph</a:t>
              </a:r>
              <a:endPara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323276" y="1536582"/>
            <a:ext cx="6191250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形式化定义为：</a:t>
            </a:r>
            <a:r>
              <a:rPr lang="en-US" altLang="zh-CN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(</a:t>
            </a:r>
            <a:r>
              <a:rPr lang="en-US" altLang="zh-CN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结点集合</a:t>
            </a:r>
            <a:r>
              <a:rPr lang="en-US" altLang="zh-CN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其中的元素称为</a:t>
            </a:r>
            <a:r>
              <a:rPr lang="zh-CN" alt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或</a:t>
            </a:r>
            <a:r>
              <a:rPr lang="zh-CN" alt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顶点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(vertex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node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en-US" altLang="zh-CN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2)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边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集合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E,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其中的元素称为</a:t>
            </a:r>
            <a:r>
              <a:rPr lang="zh-CN" alt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(edge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6653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19545" y="239424"/>
            <a:ext cx="626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</a:rPr>
              <a:t>//</a:t>
            </a:r>
            <a:r>
              <a:rPr lang="zh-CN" altLang="en-US" sz="3200" b="0" dirty="0" smtClean="0">
                <a:solidFill>
                  <a:srgbClr val="FFFF00"/>
                </a:solidFill>
              </a:rPr>
              <a:t>广度优先搜索</a:t>
            </a:r>
            <a:r>
              <a:rPr lang="zh-CN" altLang="en-US" sz="3200" b="0" dirty="0">
                <a:solidFill>
                  <a:srgbClr val="FFFF00"/>
                </a:solidFill>
              </a:rPr>
              <a:t>连通子图的</a:t>
            </a:r>
            <a:r>
              <a:rPr lang="zh-CN" altLang="en-US" sz="3200" b="0" dirty="0" smtClean="0">
                <a:solidFill>
                  <a:srgbClr val="FFFF00"/>
                </a:solidFill>
              </a:rPr>
              <a:t>算法： </a:t>
            </a:r>
            <a:endParaRPr lang="zh-CN" altLang="en-US" sz="3200" b="0" dirty="0">
              <a:solidFill>
                <a:srgbClr val="FFFF00"/>
              </a:solidFill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88925" y="801688"/>
            <a:ext cx="86755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0" dirty="0"/>
              <a:t>void  </a:t>
            </a:r>
            <a:r>
              <a:rPr lang="en-US" altLang="zh-CN" sz="2400" b="0" dirty="0" err="1"/>
              <a:t>BreadthFirstSearch</a:t>
            </a:r>
            <a:r>
              <a:rPr lang="en-US" altLang="zh-CN" sz="2400" b="0" dirty="0"/>
              <a:t>(Graph g,  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v0) 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{</a:t>
            </a:r>
          </a:p>
          <a:p>
            <a:r>
              <a:rPr lang="en-US" altLang="zh-CN" sz="2400" b="0" dirty="0"/>
              <a:t> </a:t>
            </a:r>
            <a:r>
              <a:rPr lang="en-US" altLang="zh-CN" sz="2400" b="0" dirty="0" smtClean="0"/>
              <a:t>  </a:t>
            </a:r>
            <a:r>
              <a:rPr lang="en-US" altLang="zh-CN" sz="2400" b="0" dirty="0" err="1"/>
              <a:t>InitQueue</a:t>
            </a:r>
            <a:r>
              <a:rPr lang="en-US" altLang="zh-CN" sz="2400" b="0" dirty="0"/>
              <a:t>(&amp;Q);    /*</a:t>
            </a:r>
            <a:r>
              <a:rPr lang="zh-CN" altLang="en-US" sz="2400" b="0" dirty="0"/>
              <a:t>初始化空队*</a:t>
            </a:r>
            <a:r>
              <a:rPr lang="en-US" altLang="zh-CN" sz="2400" b="0" dirty="0"/>
              <a:t>/  </a:t>
            </a:r>
          </a:p>
          <a:p>
            <a:r>
              <a:rPr lang="en-US" altLang="zh-CN" sz="2400" b="0" dirty="0" smtClean="0"/>
              <a:t>   visit(v0);  visited</a:t>
            </a:r>
            <a:r>
              <a:rPr lang="zh-CN" altLang="en-US" sz="2400" b="0" dirty="0" smtClean="0"/>
              <a:t>［</a:t>
            </a:r>
            <a:r>
              <a:rPr lang="en-US" altLang="zh-CN" sz="2400" b="0" dirty="0" smtClean="0"/>
              <a:t>v0</a:t>
            </a:r>
            <a:r>
              <a:rPr lang="zh-CN" altLang="en-US" sz="2400" b="0" dirty="0" smtClean="0"/>
              <a:t>］</a:t>
            </a:r>
            <a:r>
              <a:rPr lang="en-US" altLang="zh-CN" sz="2400" b="0" dirty="0" smtClean="0"/>
              <a:t>=True;  </a:t>
            </a:r>
          </a:p>
          <a:p>
            <a:r>
              <a:rPr lang="en-US" altLang="zh-CN" sz="2400" b="0" dirty="0" smtClean="0"/>
              <a:t>   </a:t>
            </a:r>
            <a:r>
              <a:rPr lang="en-US" altLang="zh-CN" sz="2400" b="0" dirty="0" err="1" smtClean="0"/>
              <a:t>EnterQueue</a:t>
            </a:r>
            <a:r>
              <a:rPr lang="en-US" altLang="zh-CN" sz="2400" b="0" dirty="0" smtClean="0"/>
              <a:t>(&amp;Q, v0)</a:t>
            </a:r>
            <a:r>
              <a:rPr lang="zh-CN" altLang="en-US" sz="2400" b="0" dirty="0" smtClean="0"/>
              <a:t>；  </a:t>
            </a:r>
            <a:r>
              <a:rPr lang="en-US" altLang="zh-CN" sz="2400" b="0" dirty="0" smtClean="0"/>
              <a:t>/* v0</a:t>
            </a:r>
            <a:r>
              <a:rPr lang="zh-CN" altLang="en-US" sz="2400" b="0" dirty="0" smtClean="0"/>
              <a:t>进队*</a:t>
            </a:r>
            <a:r>
              <a:rPr lang="en-US" altLang="zh-CN" sz="2400" b="0" dirty="0" smtClean="0"/>
              <a:t>/ </a:t>
            </a:r>
          </a:p>
          <a:p>
            <a:r>
              <a:rPr lang="en-US" altLang="zh-CN" sz="2400" b="0" dirty="0" smtClean="0"/>
              <a:t>   </a:t>
            </a:r>
            <a:r>
              <a:rPr lang="en-US" altLang="zh-CN" sz="2400" b="0" dirty="0"/>
              <a:t>while ( ! Empty(Q</a:t>
            </a:r>
            <a:r>
              <a:rPr lang="en-US" altLang="zh-CN" sz="2400" b="0" dirty="0" smtClean="0"/>
              <a:t>))</a:t>
            </a:r>
          </a:p>
          <a:p>
            <a:r>
              <a:rPr lang="en-US" altLang="zh-CN" sz="2400" b="0" dirty="0" smtClean="0"/>
              <a:t>       {  </a:t>
            </a:r>
            <a:r>
              <a:rPr lang="en-US" altLang="zh-CN" sz="2400" b="0" dirty="0" err="1" smtClean="0"/>
              <a:t>DeleteQueue</a:t>
            </a:r>
            <a:r>
              <a:rPr lang="en-US" altLang="zh-CN" sz="2400" b="0" dirty="0" smtClean="0"/>
              <a:t>(&amp;Q,  &amp;v);    /*</a:t>
            </a:r>
            <a:r>
              <a:rPr lang="zh-CN" altLang="en-US" sz="2400" b="0" dirty="0" smtClean="0"/>
              <a:t>队头元素出队*</a:t>
            </a:r>
            <a:r>
              <a:rPr lang="en-US" altLang="zh-CN" sz="2400" b="0" dirty="0" smtClean="0"/>
              <a:t>/ </a:t>
            </a:r>
          </a:p>
          <a:p>
            <a:r>
              <a:rPr lang="en-US" altLang="zh-CN" sz="2400" b="0" dirty="0" smtClean="0"/>
              <a:t>           w=</a:t>
            </a:r>
            <a:r>
              <a:rPr lang="en-US" altLang="zh-CN" sz="2400" b="0" dirty="0" err="1" smtClean="0"/>
              <a:t>FirstAdj</a:t>
            </a:r>
            <a:r>
              <a:rPr lang="en-US" altLang="zh-CN" sz="2400" b="0" dirty="0" smtClean="0"/>
              <a:t>(g</a:t>
            </a:r>
            <a:r>
              <a:rPr lang="en-US" altLang="zh-CN" sz="2400" b="0" dirty="0"/>
              <a:t>, v);    /*</a:t>
            </a:r>
            <a:r>
              <a:rPr lang="zh-CN" altLang="en-US" sz="2400" b="0" dirty="0"/>
              <a:t>求</a:t>
            </a:r>
            <a:r>
              <a:rPr lang="en-US" altLang="zh-CN" sz="2400" b="0" dirty="0"/>
              <a:t>v</a:t>
            </a:r>
            <a:r>
              <a:rPr lang="zh-CN" altLang="en-US" sz="2400" b="0" dirty="0"/>
              <a:t>的第一个邻接点*</a:t>
            </a:r>
            <a:r>
              <a:rPr lang="en-US" altLang="zh-CN" sz="2400" b="0" dirty="0" smtClean="0"/>
              <a:t>/ </a:t>
            </a:r>
            <a:endParaRPr lang="en-US" altLang="zh-CN" sz="2400" b="0" dirty="0"/>
          </a:p>
          <a:p>
            <a:r>
              <a:rPr lang="en-US" altLang="zh-CN" sz="2400" b="0" dirty="0"/>
              <a:t>         </a:t>
            </a:r>
            <a:r>
              <a:rPr lang="en-US" altLang="zh-CN" sz="2400" b="0" dirty="0" smtClean="0"/>
              <a:t>  </a:t>
            </a:r>
            <a:r>
              <a:rPr lang="en-US" altLang="zh-CN" sz="2400" b="0" dirty="0"/>
              <a:t>while (w! =-1 </a:t>
            </a:r>
            <a:r>
              <a:rPr lang="en-US" altLang="zh-CN" sz="2400" b="0" dirty="0" smtClean="0"/>
              <a:t>)  </a:t>
            </a:r>
            <a:endParaRPr lang="en-US" altLang="zh-CN" sz="2400" b="0" dirty="0"/>
          </a:p>
          <a:p>
            <a:r>
              <a:rPr lang="en-US" altLang="zh-CN" sz="2400" b="0" dirty="0"/>
              <a:t>         </a:t>
            </a:r>
            <a:r>
              <a:rPr lang="en-US" altLang="zh-CN" sz="2400" b="0" dirty="0" smtClean="0"/>
              <a:t>  {  if </a:t>
            </a:r>
            <a:r>
              <a:rPr lang="en-US" altLang="zh-CN" sz="2400" b="0" dirty="0"/>
              <a:t>(!visited(w</a:t>
            </a:r>
            <a:r>
              <a:rPr lang="en-US" altLang="zh-CN" sz="2400" b="0" dirty="0" smtClean="0"/>
              <a:t>))   </a:t>
            </a:r>
            <a:endParaRPr lang="en-US" altLang="zh-CN" sz="2400" b="0" dirty="0"/>
          </a:p>
          <a:p>
            <a:r>
              <a:rPr lang="en-US" altLang="zh-CN" sz="2400" b="0" dirty="0" smtClean="0"/>
              <a:t>                {    </a:t>
            </a:r>
          </a:p>
          <a:p>
            <a:r>
              <a:rPr lang="en-US" altLang="zh-CN" sz="2400" b="0" dirty="0"/>
              <a:t> </a:t>
            </a:r>
            <a:r>
              <a:rPr lang="en-US" altLang="zh-CN" sz="2400" b="0" dirty="0" smtClean="0"/>
              <a:t>                   visit(w);  visited</a:t>
            </a:r>
            <a:r>
              <a:rPr lang="zh-CN" altLang="en-US" sz="2400" b="0" dirty="0" smtClean="0"/>
              <a:t>［</a:t>
            </a:r>
            <a:r>
              <a:rPr lang="en-US" altLang="zh-CN" sz="2400" b="0" dirty="0" smtClean="0"/>
              <a:t>w</a:t>
            </a:r>
            <a:r>
              <a:rPr lang="zh-CN" altLang="en-US" sz="2400" b="0" dirty="0" smtClean="0"/>
              <a:t>］</a:t>
            </a:r>
            <a:r>
              <a:rPr lang="en-US" altLang="zh-CN" sz="2400" b="0" dirty="0" smtClean="0"/>
              <a:t>=True; </a:t>
            </a:r>
            <a:r>
              <a:rPr lang="en-US" altLang="zh-CN" sz="2400" b="0" dirty="0" err="1" smtClean="0"/>
              <a:t>EnterQueue</a:t>
            </a:r>
            <a:r>
              <a:rPr lang="en-US" altLang="zh-CN" sz="2400" b="0" dirty="0" smtClean="0"/>
              <a:t>(&amp;Q,  w);       }  </a:t>
            </a:r>
            <a:endParaRPr lang="en-US" altLang="zh-CN" sz="2400" b="0" dirty="0"/>
          </a:p>
          <a:p>
            <a:r>
              <a:rPr lang="en-US" altLang="zh-CN" sz="2400" b="0" dirty="0"/>
              <a:t>           </a:t>
            </a:r>
            <a:r>
              <a:rPr lang="en-US" altLang="zh-CN" sz="2400" b="0" dirty="0" smtClean="0"/>
              <a:t>         </a:t>
            </a:r>
            <a:r>
              <a:rPr lang="en-US" altLang="zh-CN" sz="2400" b="0" dirty="0"/>
              <a:t>w=</a:t>
            </a:r>
            <a:r>
              <a:rPr lang="en-US" altLang="zh-CN" sz="2400" b="0" dirty="0" err="1"/>
              <a:t>NextAdj</a:t>
            </a:r>
            <a:r>
              <a:rPr lang="en-US" altLang="zh-CN" sz="2400" b="0" dirty="0"/>
              <a:t>(g,  v,  w); </a:t>
            </a:r>
            <a:r>
              <a:rPr lang="en-US" altLang="zh-CN" sz="2400" b="0" dirty="0" smtClean="0"/>
              <a:t>/*</a:t>
            </a:r>
            <a:r>
              <a:rPr lang="zh-CN" altLang="en-US" sz="2400" b="0" dirty="0"/>
              <a:t>求</a:t>
            </a:r>
            <a:r>
              <a:rPr lang="en-US" altLang="zh-CN" sz="2400" b="0" dirty="0"/>
              <a:t>v</a:t>
            </a:r>
            <a:r>
              <a:rPr lang="zh-CN" altLang="en-US" sz="2400" b="0" dirty="0"/>
              <a:t>相对于</a:t>
            </a:r>
            <a:r>
              <a:rPr lang="en-US" altLang="zh-CN" sz="2400" b="0" dirty="0"/>
              <a:t>w</a:t>
            </a:r>
            <a:r>
              <a:rPr lang="zh-CN" altLang="en-US" sz="2400" b="0" dirty="0"/>
              <a:t>的下一个邻接点*</a:t>
            </a:r>
            <a:r>
              <a:rPr lang="en-US" altLang="zh-CN" sz="2400" b="0" dirty="0" smtClean="0"/>
              <a:t>/  </a:t>
            </a:r>
            <a:endParaRPr lang="en-US" altLang="zh-CN" sz="2400" b="0" dirty="0"/>
          </a:p>
          <a:p>
            <a:r>
              <a:rPr lang="en-US" altLang="zh-CN" sz="2400" b="0" dirty="0"/>
              <a:t>           </a:t>
            </a:r>
            <a:r>
              <a:rPr lang="en-US" altLang="zh-CN" sz="2400" b="0" dirty="0" smtClean="0"/>
              <a:t>   }</a:t>
            </a:r>
            <a:endParaRPr lang="en-US" altLang="zh-CN" sz="2400" b="0" dirty="0"/>
          </a:p>
          <a:p>
            <a:r>
              <a:rPr lang="en-US" altLang="zh-CN" sz="2400" b="0" dirty="0"/>
              <a:t>      </a:t>
            </a:r>
            <a:r>
              <a:rPr lang="en-US" altLang="zh-CN" sz="2400" b="0" dirty="0" smtClean="0"/>
              <a:t>}</a:t>
            </a:r>
            <a:endParaRPr lang="en-US" altLang="zh-CN" sz="2400" b="0" dirty="0"/>
          </a:p>
          <a:p>
            <a:r>
              <a:rPr lang="en-US" altLang="zh-CN" sz="2400" b="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1742413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4964-0ACD-488E-AF3B-58289609C224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请分别写出下图的深度优先和广度优先遍历的序列。</a:t>
            </a:r>
          </a:p>
          <a:p>
            <a:endParaRPr lang="zh-CN" altLang="en-US"/>
          </a:p>
        </p:txBody>
      </p:sp>
      <p:graphicFrame>
        <p:nvGraphicFramePr>
          <p:cNvPr id="294957" name="Object 45"/>
          <p:cNvGraphicFramePr>
            <a:graphicFrameLocks noChangeAspect="1"/>
          </p:cNvGraphicFramePr>
          <p:nvPr/>
        </p:nvGraphicFramePr>
        <p:xfrm>
          <a:off x="-42863" y="1933575"/>
          <a:ext cx="831691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1" name="Visio" r:id="rId4" imgW="2869997" imgH="1690051" progId="Visio.Drawing.11">
                  <p:embed/>
                </p:oleObj>
              </mc:Choice>
              <mc:Fallback>
                <p:oleObj name="Visio" r:id="rId4" imgW="2869997" imgH="1690051" progId="Visio.Drawing.11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2863" y="1933575"/>
                        <a:ext cx="8316913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6D854-99F2-4A8E-BEDF-FE635D2CA23C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7.4 </a:t>
            </a:r>
            <a:r>
              <a:rPr lang="zh-CN" altLang="en-US" sz="4000" dirty="0" smtClean="0"/>
              <a:t>图的应用</a:t>
            </a:r>
            <a:endParaRPr lang="zh-CN" altLang="en-US" sz="40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28365385"/>
              </p:ext>
            </p:extLst>
          </p:nvPr>
        </p:nvGraphicFramePr>
        <p:xfrm>
          <a:off x="683568" y="1196752"/>
          <a:ext cx="8016552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E:\教学文件\1500PNG\png-0066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6820" y="5974259"/>
            <a:ext cx="916952" cy="9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0482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7.4.1  </a:t>
            </a:r>
            <a:r>
              <a:rPr lang="zh-CN" altLang="en-US" dirty="0" smtClean="0">
                <a:solidFill>
                  <a:srgbClr val="FFFF00"/>
                </a:solidFill>
              </a:rPr>
              <a:t>最小生成树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63</a:t>
            </a:fld>
            <a:endParaRPr lang="en-US" altLang="zh-CN"/>
          </a:p>
        </p:txBody>
      </p:sp>
      <p:pic>
        <p:nvPicPr>
          <p:cNvPr id="10" name="Picture 10" descr="E:\教学文件\1500PNG\png-1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32748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>
            <a:stCxn id="24" idx="3"/>
            <a:endCxn id="10" idx="2"/>
          </p:cNvCxnSpPr>
          <p:nvPr/>
        </p:nvCxnSpPr>
        <p:spPr bwMode="auto">
          <a:xfrm flipV="1">
            <a:off x="5484265" y="3947892"/>
            <a:ext cx="597435" cy="17158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6" idx="2"/>
          </p:cNvCxnSpPr>
          <p:nvPr/>
        </p:nvCxnSpPr>
        <p:spPr bwMode="auto">
          <a:xfrm flipH="1">
            <a:off x="2478832" y="2713410"/>
            <a:ext cx="1837813" cy="23909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4" idx="1"/>
            <a:endCxn id="21" idx="3"/>
          </p:cNvCxnSpPr>
          <p:nvPr/>
        </p:nvCxnSpPr>
        <p:spPr bwMode="auto">
          <a:xfrm flipH="1" flipV="1">
            <a:off x="2478832" y="5272091"/>
            <a:ext cx="2290289" cy="39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Picture 9" descr="E:\教学文件\1500PNG\png-00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14519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:\教学文件\1500PNG\png-1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36" y="3243245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E:\教学文件\1500PNG\png-1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21" y="5306144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E:\教学文件\1500PNG\png-00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73" y="1998266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27"/>
          <p:cNvCxnSpPr>
            <a:stCxn id="21" idx="3"/>
            <a:endCxn id="10" idx="1"/>
          </p:cNvCxnSpPr>
          <p:nvPr/>
        </p:nvCxnSpPr>
        <p:spPr bwMode="auto">
          <a:xfrm flipV="1">
            <a:off x="2478832" y="3590320"/>
            <a:ext cx="3245296" cy="1681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0"/>
            <a:endCxn id="26" idx="3"/>
          </p:cNvCxnSpPr>
          <p:nvPr/>
        </p:nvCxnSpPr>
        <p:spPr bwMode="auto">
          <a:xfrm flipH="1" flipV="1">
            <a:off x="4674217" y="2355838"/>
            <a:ext cx="1407483" cy="876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0"/>
            <a:endCxn id="22" idx="2"/>
          </p:cNvCxnSpPr>
          <p:nvPr/>
        </p:nvCxnSpPr>
        <p:spPr bwMode="auto">
          <a:xfrm flipV="1">
            <a:off x="2121260" y="3958389"/>
            <a:ext cx="226248" cy="956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6" idx="1"/>
            <a:endCxn id="22" idx="0"/>
          </p:cNvCxnSpPr>
          <p:nvPr/>
        </p:nvCxnSpPr>
        <p:spPr bwMode="auto">
          <a:xfrm flipH="1">
            <a:off x="2347508" y="2355838"/>
            <a:ext cx="1611565" cy="8874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4" idx="0"/>
          </p:cNvCxnSpPr>
          <p:nvPr/>
        </p:nvCxnSpPr>
        <p:spPr bwMode="auto">
          <a:xfrm flipH="1" flipV="1">
            <a:off x="2673331" y="3635850"/>
            <a:ext cx="2453362" cy="16702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26" idx="2"/>
            <a:endCxn id="24" idx="0"/>
          </p:cNvCxnSpPr>
          <p:nvPr/>
        </p:nvCxnSpPr>
        <p:spPr bwMode="auto">
          <a:xfrm>
            <a:off x="4316645" y="2713410"/>
            <a:ext cx="810048" cy="2592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230942" y="48788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21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971189" y="227632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9</a:t>
            </a:r>
            <a:endParaRPr lang="zh-CN" altLang="en-US" dirty="0"/>
          </a:p>
        </p:txBody>
      </p:sp>
      <p:cxnSp>
        <p:nvCxnSpPr>
          <p:cNvPr id="86" name="直接连接符 85"/>
          <p:cNvCxnSpPr>
            <a:endCxn id="22" idx="3"/>
          </p:cNvCxnSpPr>
          <p:nvPr/>
        </p:nvCxnSpPr>
        <p:spPr bwMode="auto">
          <a:xfrm flipH="1">
            <a:off x="2705080" y="3590320"/>
            <a:ext cx="2947040" cy="104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351007" y="23558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14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971001" y="54021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807835" y="41296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20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809830" y="44312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038965" y="3149898"/>
            <a:ext cx="52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11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2591998" y="412968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180389" y="36358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49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4384558" y="263393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20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683568" y="1340768"/>
            <a:ext cx="6320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FFFF00"/>
                </a:solidFill>
              </a:rPr>
              <a:t>引</a:t>
            </a:r>
            <a:r>
              <a:rPr lang="zh-CN" altLang="en-US" sz="3600" dirty="0" smtClean="0">
                <a:solidFill>
                  <a:srgbClr val="FFFF00"/>
                </a:solidFill>
              </a:rPr>
              <a:t>例：管道铺设方案的选择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28109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85" grpId="0"/>
      <p:bldP spid="89" grpId="0"/>
      <p:bldP spid="89" grpId="1"/>
      <p:bldP spid="90" grpId="0"/>
      <p:bldP spid="91" grpId="0"/>
      <p:bldP spid="91" grpId="1"/>
      <p:bldP spid="92" grpId="0"/>
      <p:bldP spid="93" grpId="0"/>
      <p:bldP spid="93" grpId="1"/>
      <p:bldP spid="94" grpId="0"/>
      <p:bldP spid="95" grpId="0"/>
      <p:bldP spid="95" grpId="1"/>
      <p:bldP spid="96" grpId="0"/>
      <p:bldP spid="9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5D293-F4F8-4F8B-98E2-68F48B10287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9430" y="1556792"/>
            <a:ext cx="8353425" cy="1120456"/>
            <a:chOff x="395289" y="1616559"/>
            <a:chExt cx="8353425" cy="1368425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395289" y="1616559"/>
              <a:ext cx="8353425" cy="1368425"/>
              <a:chOff x="249" y="474"/>
              <a:chExt cx="5262" cy="1043"/>
            </a:xfrm>
          </p:grpSpPr>
          <p:sp>
            <p:nvSpPr>
              <p:cNvPr id="11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1043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386" y="675"/>
                <a:ext cx="1043" cy="673"/>
                <a:chOff x="295" y="2354"/>
                <a:chExt cx="1043" cy="673"/>
              </a:xfrm>
            </p:grpSpPr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295" y="2354"/>
                  <a:ext cx="1043" cy="673"/>
                  <a:chOff x="249" y="2354"/>
                  <a:chExt cx="1043" cy="673"/>
                </a:xfrm>
              </p:grpSpPr>
              <p:sp>
                <p:nvSpPr>
                  <p:cNvPr id="15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49" y="2354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953" cy="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b="0" dirty="0" smtClean="0">
                      <a:latin typeface="Arial" charset="0"/>
                    </a:rPr>
                    <a:t>生成树</a:t>
                  </a:r>
                  <a:endParaRPr lang="zh-CN" altLang="en-US" b="0" dirty="0">
                    <a:latin typeface="Arial" charset="0"/>
                  </a:endParaRPr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>
            <a:xfrm>
              <a:off x="2286000" y="1980760"/>
              <a:ext cx="6174432" cy="652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连通图的</a:t>
              </a:r>
              <a:r>
                <a:rPr lang="zh-CN" alt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极小</a:t>
              </a:r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连通子图。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9430" y="2989170"/>
            <a:ext cx="8353425" cy="1440586"/>
            <a:chOff x="395289" y="1616559"/>
            <a:chExt cx="8353425" cy="1759403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395289" y="1616559"/>
              <a:ext cx="8353425" cy="1759403"/>
              <a:chOff x="249" y="474"/>
              <a:chExt cx="5262" cy="1341"/>
            </a:xfrm>
          </p:grpSpPr>
          <p:sp>
            <p:nvSpPr>
              <p:cNvPr id="20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1341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6"/>
              <p:cNvGrpSpPr>
                <a:grpSpLocks/>
              </p:cNvGrpSpPr>
              <p:nvPr/>
            </p:nvGrpSpPr>
            <p:grpSpPr bwMode="auto">
              <a:xfrm>
                <a:off x="386" y="695"/>
                <a:ext cx="1050" cy="992"/>
                <a:chOff x="295" y="2374"/>
                <a:chExt cx="1050" cy="992"/>
              </a:xfrm>
            </p:grpSpPr>
            <p:grpSp>
              <p:nvGrpSpPr>
                <p:cNvPr id="22" name="Group 7"/>
                <p:cNvGrpSpPr>
                  <a:grpSpLocks/>
                </p:cNvGrpSpPr>
                <p:nvPr/>
              </p:nvGrpSpPr>
              <p:grpSpPr bwMode="auto">
                <a:xfrm>
                  <a:off x="302" y="2374"/>
                  <a:ext cx="1043" cy="992"/>
                  <a:chOff x="256" y="2374"/>
                  <a:chExt cx="1043" cy="992"/>
                </a:xfrm>
              </p:grpSpPr>
              <p:sp>
                <p:nvSpPr>
                  <p:cNvPr id="24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56" y="2374"/>
                    <a:ext cx="1043" cy="992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953" cy="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b="0" dirty="0" smtClean="0">
                      <a:latin typeface="Arial" charset="0"/>
                    </a:rPr>
                    <a:t>生成树</a:t>
                  </a:r>
                  <a:r>
                    <a:rPr lang="zh-CN" altLang="en-US" b="0" dirty="0">
                      <a:latin typeface="Arial" charset="0"/>
                    </a:rPr>
                    <a:t>代价</a:t>
                  </a:r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2297768" y="1884987"/>
              <a:ext cx="6174432" cy="1407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zh-CN" altLang="en-US" dirty="0">
                  <a:solidFill>
                    <a:schemeClr val="bg1"/>
                  </a:solidFill>
                </a:rPr>
                <a:t>设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G=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（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V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，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E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）是一个无向连通网，生成树上各边的权值之和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9430" y="4741678"/>
            <a:ext cx="8353425" cy="1440586"/>
            <a:chOff x="395289" y="1616559"/>
            <a:chExt cx="8353425" cy="1759403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395289" y="1616559"/>
              <a:ext cx="8353425" cy="1759403"/>
              <a:chOff x="249" y="474"/>
              <a:chExt cx="5262" cy="1341"/>
            </a:xfrm>
          </p:grpSpPr>
          <p:sp>
            <p:nvSpPr>
              <p:cNvPr id="29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1341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" name="Group 6"/>
              <p:cNvGrpSpPr>
                <a:grpSpLocks/>
              </p:cNvGrpSpPr>
              <p:nvPr/>
            </p:nvGrpSpPr>
            <p:grpSpPr bwMode="auto">
              <a:xfrm>
                <a:off x="386" y="695"/>
                <a:ext cx="1050" cy="992"/>
                <a:chOff x="295" y="2374"/>
                <a:chExt cx="1050" cy="992"/>
              </a:xfrm>
            </p:grpSpPr>
            <p:grpSp>
              <p:nvGrpSpPr>
                <p:cNvPr id="31" name="Group 7"/>
                <p:cNvGrpSpPr>
                  <a:grpSpLocks/>
                </p:cNvGrpSpPr>
                <p:nvPr/>
              </p:nvGrpSpPr>
              <p:grpSpPr bwMode="auto">
                <a:xfrm>
                  <a:off x="302" y="2374"/>
                  <a:ext cx="1043" cy="992"/>
                  <a:chOff x="256" y="2374"/>
                  <a:chExt cx="1043" cy="992"/>
                </a:xfrm>
              </p:grpSpPr>
              <p:sp>
                <p:nvSpPr>
                  <p:cNvPr id="33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56" y="2374"/>
                    <a:ext cx="1043" cy="992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953" cy="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b="0" dirty="0" smtClean="0">
                      <a:latin typeface="Arial" charset="0"/>
                    </a:rPr>
                    <a:t>最小生成树</a:t>
                  </a:r>
                  <a:endParaRPr lang="zh-CN" altLang="en-US" b="0" dirty="0">
                    <a:latin typeface="Arial" charset="0"/>
                  </a:endParaRP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2297768" y="1884987"/>
              <a:ext cx="6174432" cy="1407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zh-CN" altLang="en-US" dirty="0">
                  <a:solidFill>
                    <a:schemeClr val="bg1"/>
                  </a:solidFill>
                </a:rPr>
                <a:t>在图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G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所有生成树中，代价最小的生成树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858DA-098F-4715-BD39-BCAEB837C1DD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6119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3200" dirty="0" smtClean="0">
                <a:solidFill>
                  <a:srgbClr val="FFFF00"/>
                </a:solidFill>
              </a:rPr>
              <a:t>最小生成树</a:t>
            </a:r>
            <a:r>
              <a:rPr kumimoji="0" lang="zh-CN" altLang="en-US" sz="3200" dirty="0">
                <a:solidFill>
                  <a:srgbClr val="FFFF00"/>
                </a:solidFill>
              </a:rPr>
              <a:t>（</a:t>
            </a:r>
            <a:r>
              <a:rPr kumimoji="0" lang="en-US" altLang="zh-CN" sz="3200" dirty="0">
                <a:solidFill>
                  <a:srgbClr val="FFFF00"/>
                </a:solidFill>
              </a:rPr>
              <a:t>MST</a:t>
            </a:r>
            <a:r>
              <a:rPr kumimoji="0" lang="zh-CN" altLang="en-US" sz="3200" dirty="0">
                <a:solidFill>
                  <a:srgbClr val="FFFF00"/>
                </a:solidFill>
              </a:rPr>
              <a:t>）的</a:t>
            </a:r>
            <a:r>
              <a:rPr kumimoji="0" lang="zh-CN" altLang="en-US" sz="3200" dirty="0">
                <a:solidFill>
                  <a:srgbClr val="FFFF00"/>
                </a:solidFill>
                <a:latin typeface="宋体" pitchFamily="2" charset="-122"/>
              </a:rPr>
              <a:t>性质</a:t>
            </a:r>
            <a:endParaRPr kumimoji="0"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567738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dirty="0" smtClean="0"/>
              <a:t>        假设</a:t>
            </a:r>
            <a:r>
              <a:rPr kumimoji="0" lang="en-US" altLang="zh-CN" i="1" dirty="0"/>
              <a:t>G</a:t>
            </a:r>
            <a:r>
              <a:rPr kumimoji="0" lang="en-US" altLang="zh-CN" dirty="0"/>
              <a:t>=(</a:t>
            </a:r>
            <a:r>
              <a:rPr kumimoji="0" lang="en-US" altLang="zh-CN" i="1" dirty="0"/>
              <a:t>V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E</a:t>
            </a:r>
            <a:r>
              <a:rPr kumimoji="0" lang="en-US" altLang="zh-CN" dirty="0"/>
              <a:t>)</a:t>
            </a:r>
            <a:r>
              <a:rPr kumimoji="0" lang="zh-CN" altLang="en-US" dirty="0"/>
              <a:t>是一个无向连通网，</a:t>
            </a:r>
            <a:r>
              <a:rPr kumimoji="0" lang="en-US" altLang="zh-CN" i="1" dirty="0"/>
              <a:t>U</a:t>
            </a:r>
            <a:r>
              <a:rPr kumimoji="0" lang="zh-CN" altLang="en-US" dirty="0"/>
              <a:t>是顶点集</a:t>
            </a:r>
            <a:r>
              <a:rPr kumimoji="0" lang="en-US" altLang="zh-CN" i="1" dirty="0"/>
              <a:t>V</a:t>
            </a:r>
            <a:r>
              <a:rPr kumimoji="0" lang="zh-CN" altLang="en-US" dirty="0"/>
              <a:t>的一个非空子集。若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u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v</a:t>
            </a:r>
            <a:r>
              <a:rPr kumimoji="0" lang="en-US" altLang="zh-CN" dirty="0"/>
              <a:t>)</a:t>
            </a:r>
            <a:r>
              <a:rPr kumimoji="0" lang="zh-CN" altLang="en-US" dirty="0"/>
              <a:t>是一条具有最小权值的边，其中</a:t>
            </a:r>
            <a:r>
              <a:rPr kumimoji="0" lang="en-US" altLang="zh-CN" dirty="0" err="1"/>
              <a:t>u∈U</a:t>
            </a:r>
            <a:r>
              <a:rPr kumimoji="0" lang="zh-CN" altLang="en-US" dirty="0"/>
              <a:t>，</a:t>
            </a:r>
            <a:r>
              <a:rPr kumimoji="0" lang="en-US" altLang="zh-CN" dirty="0" err="1"/>
              <a:t>v∈V</a:t>
            </a:r>
            <a:r>
              <a:rPr kumimoji="0" lang="zh-CN" altLang="en-US" dirty="0"/>
              <a:t>－</a:t>
            </a:r>
            <a:r>
              <a:rPr kumimoji="0" lang="en-US" altLang="zh-CN" dirty="0"/>
              <a:t>U</a:t>
            </a:r>
            <a:r>
              <a:rPr kumimoji="0" lang="zh-CN" altLang="en-US" dirty="0"/>
              <a:t>，则必存在一棵包含边</a:t>
            </a:r>
            <a:r>
              <a:rPr kumimoji="0" lang="en-US" altLang="zh-CN" dirty="0"/>
              <a:t>(u, v) </a:t>
            </a:r>
            <a:r>
              <a:rPr kumimoji="0" lang="zh-CN" altLang="en-US" dirty="0"/>
              <a:t>的最小生成树。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5059363" y="4022725"/>
            <a:ext cx="3646487" cy="2401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549275" y="4022725"/>
            <a:ext cx="3263900" cy="2401888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981075" y="4772025"/>
            <a:ext cx="31115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>
              <a:lnSpc>
                <a:spcPct val="80000"/>
              </a:lnSpc>
            </a:pPr>
            <a:r>
              <a:rPr kumimoji="0" lang="zh-CN" altLang="en-US" sz="2400">
                <a:solidFill>
                  <a:schemeClr val="bg2"/>
                </a:solidFill>
                <a:cs typeface="Angsana New" pitchFamily="18" charset="-34"/>
              </a:rPr>
              <a:t>顶点集</a:t>
            </a: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U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7759700" y="5530850"/>
            <a:ext cx="973138" cy="3095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>
              <a:lnSpc>
                <a:spcPct val="104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V</a:t>
            </a:r>
            <a:r>
              <a:rPr kumimoji="0" lang="zh-CN" altLang="en-US" sz="2400">
                <a:solidFill>
                  <a:schemeClr val="bg2"/>
                </a:solidFill>
                <a:cs typeface="Angsana New" pitchFamily="18" charset="-34"/>
              </a:rPr>
              <a:t>－</a:t>
            </a: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U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>
            <a:off x="4284663" y="5970588"/>
            <a:ext cx="312737" cy="293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 flipH="1">
            <a:off x="4284663" y="5951538"/>
            <a:ext cx="276225" cy="295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2951163" y="5926138"/>
            <a:ext cx="2698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64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u</a:t>
            </a:r>
            <a:r>
              <a:rPr kumimoji="0" lang="en-US" altLang="zh-CN" sz="2400">
                <a:solidFill>
                  <a:schemeClr val="bg2"/>
                </a:solidFill>
                <a:cs typeface="Angsana New" pitchFamily="18" charset="-34"/>
              </a:rPr>
              <a:t>'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6010275" y="4529138"/>
            <a:ext cx="269875" cy="2127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72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v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5897563" y="5764213"/>
            <a:ext cx="309562" cy="231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72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v</a:t>
            </a:r>
            <a:r>
              <a:rPr kumimoji="0" lang="en-US" altLang="zh-CN" sz="2400">
                <a:solidFill>
                  <a:schemeClr val="bg2"/>
                </a:solidFill>
                <a:cs typeface="Angsana New" pitchFamily="18" charset="-34"/>
              </a:rPr>
              <a:t>'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2944813" y="4379913"/>
            <a:ext cx="2524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72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u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696" name="Freeform 16"/>
          <p:cNvSpPr>
            <a:spLocks/>
          </p:cNvSpPr>
          <p:nvPr/>
        </p:nvSpPr>
        <p:spPr bwMode="auto">
          <a:xfrm>
            <a:off x="3206750" y="5716588"/>
            <a:ext cx="2735263" cy="390525"/>
          </a:xfrm>
          <a:custGeom>
            <a:avLst/>
            <a:gdLst>
              <a:gd name="T0" fmla="*/ 0 w 2235"/>
              <a:gd name="T1" fmla="*/ 90 h 315"/>
              <a:gd name="T2" fmla="*/ 1080 w 2235"/>
              <a:gd name="T3" fmla="*/ 300 h 315"/>
              <a:gd name="T4" fmla="*/ 2235 w 2235"/>
              <a:gd name="T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5" h="315">
                <a:moveTo>
                  <a:pt x="0" y="90"/>
                </a:moveTo>
                <a:cubicBezTo>
                  <a:pt x="180" y="122"/>
                  <a:pt x="707" y="315"/>
                  <a:pt x="1080" y="300"/>
                </a:cubicBezTo>
                <a:cubicBezTo>
                  <a:pt x="1453" y="285"/>
                  <a:pt x="1995" y="62"/>
                  <a:pt x="223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986713" y="4722813"/>
            <a:ext cx="255587" cy="7715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kumimoji="0" lang="zh-CN" altLang="en-US" sz="2400">
                <a:solidFill>
                  <a:schemeClr val="bg2"/>
                </a:solidFill>
                <a:cs typeface="Angsana New" pitchFamily="18" charset="-34"/>
              </a:rPr>
              <a:t>顶点集</a:t>
            </a:r>
          </a:p>
        </p:txBody>
      </p:sp>
      <p:sp>
        <p:nvSpPr>
          <p:cNvPr id="199698" name="Freeform 18"/>
          <p:cNvSpPr>
            <a:spLocks/>
          </p:cNvSpPr>
          <p:nvPr/>
        </p:nvSpPr>
        <p:spPr bwMode="auto">
          <a:xfrm>
            <a:off x="3149600" y="4341813"/>
            <a:ext cx="2940050" cy="519112"/>
          </a:xfrm>
          <a:custGeom>
            <a:avLst/>
            <a:gdLst>
              <a:gd name="T0" fmla="*/ 0 w 2402"/>
              <a:gd name="T1" fmla="*/ 249 h 418"/>
              <a:gd name="T2" fmla="*/ 1172 w 2402"/>
              <a:gd name="T3" fmla="*/ 28 h 418"/>
              <a:gd name="T4" fmla="*/ 2402 w 2402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2" h="418">
                <a:moveTo>
                  <a:pt x="0" y="249"/>
                </a:moveTo>
                <a:cubicBezTo>
                  <a:pt x="195" y="212"/>
                  <a:pt x="772" y="0"/>
                  <a:pt x="1172" y="28"/>
                </a:cubicBezTo>
                <a:cubicBezTo>
                  <a:pt x="1504" y="28"/>
                  <a:pt x="2146" y="337"/>
                  <a:pt x="2402" y="418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199699" name="Line 19"/>
          <p:cNvSpPr>
            <a:spLocks noChangeShapeType="1"/>
          </p:cNvSpPr>
          <p:nvPr/>
        </p:nvSpPr>
        <p:spPr bwMode="auto">
          <a:xfrm flipH="1">
            <a:off x="2652713" y="4711700"/>
            <a:ext cx="404812" cy="354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>
            <a:off x="2627313" y="5157788"/>
            <a:ext cx="466725" cy="615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3040063" y="4637088"/>
            <a:ext cx="90487" cy="1111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3114675" y="5735638"/>
            <a:ext cx="88900" cy="1111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3" name="Oval 23"/>
          <p:cNvSpPr>
            <a:spLocks noChangeArrowheads="1"/>
          </p:cNvSpPr>
          <p:nvPr/>
        </p:nvSpPr>
        <p:spPr bwMode="auto">
          <a:xfrm>
            <a:off x="2562225" y="5046663"/>
            <a:ext cx="90488" cy="11271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4" name="Oval 24"/>
          <p:cNvSpPr>
            <a:spLocks noChangeArrowheads="1"/>
          </p:cNvSpPr>
          <p:nvPr/>
        </p:nvSpPr>
        <p:spPr bwMode="auto">
          <a:xfrm>
            <a:off x="2211388" y="5419725"/>
            <a:ext cx="92075" cy="1111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5" name="Oval 25"/>
          <p:cNvSpPr>
            <a:spLocks noChangeArrowheads="1"/>
          </p:cNvSpPr>
          <p:nvPr/>
        </p:nvSpPr>
        <p:spPr bwMode="auto">
          <a:xfrm>
            <a:off x="2303463" y="5921375"/>
            <a:ext cx="92075" cy="11271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6" name="Oval 26"/>
          <p:cNvSpPr>
            <a:spLocks noChangeArrowheads="1"/>
          </p:cNvSpPr>
          <p:nvPr/>
        </p:nvSpPr>
        <p:spPr bwMode="auto">
          <a:xfrm>
            <a:off x="1531938" y="5605463"/>
            <a:ext cx="90487" cy="1111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7" name="Oval 27"/>
          <p:cNvSpPr>
            <a:spLocks noChangeArrowheads="1"/>
          </p:cNvSpPr>
          <p:nvPr/>
        </p:nvSpPr>
        <p:spPr bwMode="auto">
          <a:xfrm>
            <a:off x="1679575" y="4805363"/>
            <a:ext cx="90488" cy="1111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1773238" y="4897438"/>
            <a:ext cx="458787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09" name="Line 29"/>
          <p:cNvSpPr>
            <a:spLocks noChangeShapeType="1"/>
          </p:cNvSpPr>
          <p:nvPr/>
        </p:nvSpPr>
        <p:spPr bwMode="auto">
          <a:xfrm flipH="1">
            <a:off x="1589088" y="4916488"/>
            <a:ext cx="128587" cy="688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10" name="Line 30"/>
          <p:cNvSpPr>
            <a:spLocks noChangeShapeType="1"/>
          </p:cNvSpPr>
          <p:nvPr/>
        </p:nvSpPr>
        <p:spPr bwMode="auto">
          <a:xfrm>
            <a:off x="2268538" y="5530850"/>
            <a:ext cx="74612" cy="411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1773238" y="4860925"/>
            <a:ext cx="788987" cy="2222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12" name="Line 32"/>
          <p:cNvSpPr>
            <a:spLocks noChangeShapeType="1"/>
          </p:cNvSpPr>
          <p:nvPr/>
        </p:nvSpPr>
        <p:spPr bwMode="auto">
          <a:xfrm flipH="1">
            <a:off x="7024688" y="4730750"/>
            <a:ext cx="403225" cy="352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13" name="Line 33"/>
          <p:cNvSpPr>
            <a:spLocks noChangeShapeType="1"/>
          </p:cNvSpPr>
          <p:nvPr/>
        </p:nvSpPr>
        <p:spPr bwMode="auto">
          <a:xfrm>
            <a:off x="7007225" y="5176838"/>
            <a:ext cx="457200" cy="614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14" name="Oval 34"/>
          <p:cNvSpPr>
            <a:spLocks noChangeArrowheads="1"/>
          </p:cNvSpPr>
          <p:nvPr/>
        </p:nvSpPr>
        <p:spPr bwMode="auto">
          <a:xfrm>
            <a:off x="7410450" y="4656138"/>
            <a:ext cx="92075" cy="111125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15" name="Oval 35"/>
          <p:cNvSpPr>
            <a:spLocks noChangeArrowheads="1"/>
          </p:cNvSpPr>
          <p:nvPr/>
        </p:nvSpPr>
        <p:spPr bwMode="auto">
          <a:xfrm>
            <a:off x="7483475" y="5754688"/>
            <a:ext cx="92075" cy="111125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16" name="Oval 36"/>
          <p:cNvSpPr>
            <a:spLocks noChangeArrowheads="1"/>
          </p:cNvSpPr>
          <p:nvPr/>
        </p:nvSpPr>
        <p:spPr bwMode="auto">
          <a:xfrm>
            <a:off x="6934200" y="5065713"/>
            <a:ext cx="90488" cy="111125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17" name="Oval 37"/>
          <p:cNvSpPr>
            <a:spLocks noChangeArrowheads="1"/>
          </p:cNvSpPr>
          <p:nvPr/>
        </p:nvSpPr>
        <p:spPr bwMode="auto">
          <a:xfrm>
            <a:off x="5903913" y="5624513"/>
            <a:ext cx="88900" cy="111125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18" name="Oval 38"/>
          <p:cNvSpPr>
            <a:spLocks noChangeArrowheads="1"/>
          </p:cNvSpPr>
          <p:nvPr/>
        </p:nvSpPr>
        <p:spPr bwMode="auto">
          <a:xfrm>
            <a:off x="6049963" y="4822825"/>
            <a:ext cx="90487" cy="112713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19" name="Line 39"/>
          <p:cNvSpPr>
            <a:spLocks noChangeShapeType="1"/>
          </p:cNvSpPr>
          <p:nvPr/>
        </p:nvSpPr>
        <p:spPr bwMode="auto">
          <a:xfrm flipH="1">
            <a:off x="5957888" y="4935538"/>
            <a:ext cx="131762" cy="688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20" name="Line 40"/>
          <p:cNvSpPr>
            <a:spLocks noChangeShapeType="1"/>
          </p:cNvSpPr>
          <p:nvPr/>
        </p:nvSpPr>
        <p:spPr bwMode="auto">
          <a:xfrm>
            <a:off x="6142038" y="4878388"/>
            <a:ext cx="792162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824038" y="4194175"/>
            <a:ext cx="5270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72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T</a:t>
            </a:r>
            <a:r>
              <a:rPr kumimoji="0" lang="en-US" altLang="zh-CN" sz="2400" baseline="-25000">
                <a:solidFill>
                  <a:schemeClr val="bg2"/>
                </a:solidFill>
                <a:cs typeface="Angsana New" pitchFamily="18" charset="-34"/>
              </a:rPr>
              <a:t>1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6599238" y="4176713"/>
            <a:ext cx="525462" cy="2301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72000"/>
              </a:lnSpc>
            </a:pPr>
            <a:r>
              <a:rPr kumimoji="0" lang="en-US" altLang="zh-CN" sz="2400" i="1">
                <a:solidFill>
                  <a:schemeClr val="bg2"/>
                </a:solidFill>
                <a:cs typeface="Angsana New" pitchFamily="18" charset="-34"/>
              </a:rPr>
              <a:t>T</a:t>
            </a:r>
            <a:r>
              <a:rPr kumimoji="0" lang="en-US" altLang="zh-CN" sz="2400" baseline="-25000">
                <a:solidFill>
                  <a:schemeClr val="bg2"/>
                </a:solidFill>
                <a:cs typeface="Angsana New" pitchFamily="18" charset="-34"/>
              </a:rPr>
              <a:t>2</a:t>
            </a:r>
            <a:endParaRPr kumimoji="0" lang="en-US" altLang="zh-CN" sz="2400">
              <a:solidFill>
                <a:schemeClr val="bg2"/>
              </a:solidFill>
              <a:cs typeface="Angsana New" pitchFamily="18" charset="-34"/>
            </a:endParaRP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" name="云形 1"/>
          <p:cNvSpPr/>
          <p:nvPr/>
        </p:nvSpPr>
        <p:spPr bwMode="auto">
          <a:xfrm>
            <a:off x="2087563" y="1484784"/>
            <a:ext cx="5487987" cy="2537941"/>
          </a:xfrm>
          <a:prstGeom prst="cloud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</a:rPr>
              <a:t>       连接两个顶点集之间的所有边中，权值最小者必为最小生成树中的边！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99686" grpId="0" animBg="1"/>
      <p:bldP spid="199687" grpId="0" animBg="1"/>
      <p:bldP spid="199688" grpId="0"/>
      <p:bldP spid="199689" grpId="0" animBg="1"/>
      <p:bldP spid="199690" grpId="0" animBg="1"/>
      <p:bldP spid="199691" grpId="0" animBg="1"/>
      <p:bldP spid="199692" grpId="0"/>
      <p:bldP spid="199693" grpId="0" animBg="1"/>
      <p:bldP spid="199694" grpId="0" animBg="1"/>
      <p:bldP spid="199695" grpId="0"/>
      <p:bldP spid="199696" grpId="0" animBg="1"/>
      <p:bldP spid="199697" grpId="0" animBg="1"/>
      <p:bldP spid="199698" grpId="0" animBg="1"/>
      <p:bldP spid="199699" grpId="0" animBg="1"/>
      <p:bldP spid="199700" grpId="0" animBg="1"/>
      <p:bldP spid="199701" grpId="0" animBg="1"/>
      <p:bldP spid="199702" grpId="0" animBg="1"/>
      <p:bldP spid="199703" grpId="0" animBg="1"/>
      <p:bldP spid="199704" grpId="0" animBg="1"/>
      <p:bldP spid="199705" grpId="0" animBg="1"/>
      <p:bldP spid="199706" grpId="0" animBg="1"/>
      <p:bldP spid="199707" grpId="0" animBg="1"/>
      <p:bldP spid="199708" grpId="0" animBg="1"/>
      <p:bldP spid="199709" grpId="0" animBg="1"/>
      <p:bldP spid="199710" grpId="0" animBg="1"/>
      <p:bldP spid="199711" grpId="0" animBg="1"/>
      <p:bldP spid="199712" grpId="0" animBg="1"/>
      <p:bldP spid="199713" grpId="0" animBg="1"/>
      <p:bldP spid="199714" grpId="0" animBg="1"/>
      <p:bldP spid="199715" grpId="0" animBg="1"/>
      <p:bldP spid="199716" grpId="0" animBg="1"/>
      <p:bldP spid="199717" grpId="0" animBg="1"/>
      <p:bldP spid="199718" grpId="0" animBg="1"/>
      <p:bldP spid="199719" grpId="0" animBg="1"/>
      <p:bldP spid="199720" grpId="0" animBg="1"/>
      <p:bldP spid="199721" grpId="0"/>
      <p:bldP spid="199722" grpId="0" animBg="1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2283-AB79-4433-B56A-BAE77B3C3FE3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474579" y="1970553"/>
            <a:ext cx="1512168" cy="869097"/>
          </a:xfrm>
          <a:custGeom>
            <a:avLst/>
            <a:gdLst>
              <a:gd name="connsiteX0" fmla="*/ 0 w 4053395"/>
              <a:gd name="connsiteY0" fmla="*/ 206275 h 1237404"/>
              <a:gd name="connsiteX1" fmla="*/ 206275 w 4053395"/>
              <a:gd name="connsiteY1" fmla="*/ 0 h 1237404"/>
              <a:gd name="connsiteX2" fmla="*/ 3847120 w 4053395"/>
              <a:gd name="connsiteY2" fmla="*/ 0 h 1237404"/>
              <a:gd name="connsiteX3" fmla="*/ 4053395 w 4053395"/>
              <a:gd name="connsiteY3" fmla="*/ 206275 h 1237404"/>
              <a:gd name="connsiteX4" fmla="*/ 4053395 w 4053395"/>
              <a:gd name="connsiteY4" fmla="*/ 1031129 h 1237404"/>
              <a:gd name="connsiteX5" fmla="*/ 3847120 w 4053395"/>
              <a:gd name="connsiteY5" fmla="*/ 1237404 h 1237404"/>
              <a:gd name="connsiteX6" fmla="*/ 206275 w 4053395"/>
              <a:gd name="connsiteY6" fmla="*/ 1237404 h 1237404"/>
              <a:gd name="connsiteX7" fmla="*/ 0 w 4053395"/>
              <a:gd name="connsiteY7" fmla="*/ 1031129 h 1237404"/>
              <a:gd name="connsiteX8" fmla="*/ 0 w 4053395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3395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3847120" y="0"/>
                </a:lnTo>
                <a:cubicBezTo>
                  <a:pt x="3961043" y="0"/>
                  <a:pt x="4053395" y="92352"/>
                  <a:pt x="4053395" y="206275"/>
                </a:cubicBezTo>
                <a:lnTo>
                  <a:pt x="4053395" y="1031129"/>
                </a:lnTo>
                <a:cubicBezTo>
                  <a:pt x="4053395" y="1145052"/>
                  <a:pt x="3961043" y="1237404"/>
                  <a:pt x="3847120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93766" tIns="193766" rIns="193766" bIns="193766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ea typeface="仿宋_GB2312" pitchFamily="49" charset="-122"/>
              </a:rPr>
              <a:t>连通</a:t>
            </a:r>
            <a:endParaRPr lang="zh-CN" altLang="en-US" b="1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3193963" y="1936472"/>
            <a:ext cx="1538786" cy="869097"/>
          </a:xfrm>
          <a:custGeom>
            <a:avLst/>
            <a:gdLst>
              <a:gd name="connsiteX0" fmla="*/ 0 w 4053395"/>
              <a:gd name="connsiteY0" fmla="*/ 206275 h 1237404"/>
              <a:gd name="connsiteX1" fmla="*/ 206275 w 4053395"/>
              <a:gd name="connsiteY1" fmla="*/ 0 h 1237404"/>
              <a:gd name="connsiteX2" fmla="*/ 3847120 w 4053395"/>
              <a:gd name="connsiteY2" fmla="*/ 0 h 1237404"/>
              <a:gd name="connsiteX3" fmla="*/ 4053395 w 4053395"/>
              <a:gd name="connsiteY3" fmla="*/ 206275 h 1237404"/>
              <a:gd name="connsiteX4" fmla="*/ 4053395 w 4053395"/>
              <a:gd name="connsiteY4" fmla="*/ 1031129 h 1237404"/>
              <a:gd name="connsiteX5" fmla="*/ 3847120 w 4053395"/>
              <a:gd name="connsiteY5" fmla="*/ 1237404 h 1237404"/>
              <a:gd name="connsiteX6" fmla="*/ 206275 w 4053395"/>
              <a:gd name="connsiteY6" fmla="*/ 1237404 h 1237404"/>
              <a:gd name="connsiteX7" fmla="*/ 0 w 4053395"/>
              <a:gd name="connsiteY7" fmla="*/ 1031129 h 1237404"/>
              <a:gd name="connsiteX8" fmla="*/ 0 w 4053395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3395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3847120" y="0"/>
                </a:lnTo>
                <a:cubicBezTo>
                  <a:pt x="3961043" y="0"/>
                  <a:pt x="4053395" y="92352"/>
                  <a:pt x="4053395" y="206275"/>
                </a:cubicBezTo>
                <a:lnTo>
                  <a:pt x="4053395" y="1031129"/>
                </a:lnTo>
                <a:cubicBezTo>
                  <a:pt x="4053395" y="1145052"/>
                  <a:pt x="3961043" y="1237404"/>
                  <a:pt x="3847120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93766" tIns="193766" rIns="193766" bIns="193766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ea typeface="仿宋_GB2312" pitchFamily="49" charset="-122"/>
              </a:rPr>
              <a:t>极小连通子图</a:t>
            </a:r>
            <a:endParaRPr lang="zh-CN" altLang="en-US" b="1" kern="1200" dirty="0"/>
          </a:p>
        </p:txBody>
      </p:sp>
      <p:sp>
        <p:nvSpPr>
          <p:cNvPr id="16" name="矩形 15"/>
          <p:cNvSpPr/>
          <p:nvPr/>
        </p:nvSpPr>
        <p:spPr>
          <a:xfrm>
            <a:off x="5104350" y="3592160"/>
            <a:ext cx="1285731" cy="10001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5868144" y="1953728"/>
            <a:ext cx="2016224" cy="869097"/>
          </a:xfrm>
          <a:custGeom>
            <a:avLst/>
            <a:gdLst>
              <a:gd name="connsiteX0" fmla="*/ 0 w 4053395"/>
              <a:gd name="connsiteY0" fmla="*/ 206275 h 1237404"/>
              <a:gd name="connsiteX1" fmla="*/ 206275 w 4053395"/>
              <a:gd name="connsiteY1" fmla="*/ 0 h 1237404"/>
              <a:gd name="connsiteX2" fmla="*/ 3847120 w 4053395"/>
              <a:gd name="connsiteY2" fmla="*/ 0 h 1237404"/>
              <a:gd name="connsiteX3" fmla="*/ 4053395 w 4053395"/>
              <a:gd name="connsiteY3" fmla="*/ 206275 h 1237404"/>
              <a:gd name="connsiteX4" fmla="*/ 4053395 w 4053395"/>
              <a:gd name="connsiteY4" fmla="*/ 1031129 h 1237404"/>
              <a:gd name="connsiteX5" fmla="*/ 3847120 w 4053395"/>
              <a:gd name="connsiteY5" fmla="*/ 1237404 h 1237404"/>
              <a:gd name="connsiteX6" fmla="*/ 206275 w 4053395"/>
              <a:gd name="connsiteY6" fmla="*/ 1237404 h 1237404"/>
              <a:gd name="connsiteX7" fmla="*/ 0 w 4053395"/>
              <a:gd name="connsiteY7" fmla="*/ 1031129 h 1237404"/>
              <a:gd name="connsiteX8" fmla="*/ 0 w 4053395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3395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3847120" y="0"/>
                </a:lnTo>
                <a:cubicBezTo>
                  <a:pt x="3961043" y="0"/>
                  <a:pt x="4053395" y="92352"/>
                  <a:pt x="4053395" y="206275"/>
                </a:cubicBezTo>
                <a:lnTo>
                  <a:pt x="4053395" y="1031129"/>
                </a:lnTo>
                <a:cubicBezTo>
                  <a:pt x="4053395" y="1145052"/>
                  <a:pt x="3961043" y="1237404"/>
                  <a:pt x="3847120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93766" tIns="193766" rIns="193766" bIns="193766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ea typeface="仿宋_GB2312" pitchFamily="49" charset="-122"/>
              </a:rPr>
              <a:t>边的权值之和最小          </a:t>
            </a:r>
            <a:endParaRPr lang="zh-CN" altLang="en-US" b="1" kern="1200" dirty="0"/>
          </a:p>
        </p:txBody>
      </p:sp>
      <p:sp>
        <p:nvSpPr>
          <p:cNvPr id="5" name="矩形 4"/>
          <p:cNvSpPr/>
          <p:nvPr/>
        </p:nvSpPr>
        <p:spPr>
          <a:xfrm>
            <a:off x="323528" y="1124743"/>
            <a:ext cx="4931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3600" dirty="0" smtClean="0">
                <a:solidFill>
                  <a:srgbClr val="FFFF00"/>
                </a:solidFill>
              </a:rPr>
              <a:t>最小生成树的特点：</a:t>
            </a:r>
            <a:endParaRPr kumimoji="0"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30831" y="3212976"/>
            <a:ext cx="7785628" cy="16007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   Prime</a:t>
            </a:r>
            <a:r>
              <a:rPr lang="zh-CN" altLang="en-US" dirty="0" smtClean="0">
                <a:solidFill>
                  <a:srgbClr val="FF0000"/>
                </a:solidFill>
              </a:rPr>
              <a:t>普里姆</a:t>
            </a:r>
            <a:r>
              <a:rPr lang="zh-CN" altLang="en-US" dirty="0" smtClean="0">
                <a:solidFill>
                  <a:schemeClr val="bg1"/>
                </a:solidFill>
              </a:rPr>
              <a:t>算法思想：从一个顶点开始，不断选择权值最小的边，扩展连通分量，直到所有顶点在一个连通分量！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2177855" y="2092867"/>
            <a:ext cx="936104" cy="72008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4842151" y="2058314"/>
            <a:ext cx="936104" cy="72008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30831" y="5085184"/>
            <a:ext cx="7785628" cy="16007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Kruskal</a:t>
            </a:r>
            <a:r>
              <a:rPr lang="zh-CN" altLang="en-US" dirty="0">
                <a:solidFill>
                  <a:srgbClr val="FF0000"/>
                </a:solidFill>
              </a:rPr>
              <a:t>克鲁斯卡尔</a:t>
            </a:r>
            <a:r>
              <a:rPr lang="zh-CN" altLang="en-US" dirty="0" smtClean="0">
                <a:solidFill>
                  <a:schemeClr val="bg1"/>
                </a:solidFill>
              </a:rPr>
              <a:t>算法思想：把每个顶点看做一个连通子图，不断选择权值最小的边，合并连通分量，直到所有顶点合并成一个连通分量！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8" grpId="0" animBg="1"/>
      <p:bldP spid="20" grpId="0" animBg="1"/>
      <p:bldP spid="24" grpId="0" animBg="1"/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122CE-E0D8-4A62-AFEC-211F07E0A8F2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87350" y="1905000"/>
            <a:ext cx="80930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基本思想</a:t>
            </a:r>
            <a:r>
              <a:rPr kumimoji="0" lang="zh-CN" altLang="en-US"/>
              <a:t>：设</a:t>
            </a:r>
            <a:r>
              <a:rPr kumimoji="0" lang="en-US" altLang="zh-CN" i="1"/>
              <a:t>G</a:t>
            </a:r>
            <a:r>
              <a:rPr kumimoji="0" lang="en-US" altLang="zh-CN"/>
              <a:t>=(</a:t>
            </a:r>
            <a:r>
              <a:rPr kumimoji="0" lang="en-US" altLang="zh-CN" i="1"/>
              <a:t>V</a:t>
            </a:r>
            <a:r>
              <a:rPr kumimoji="0" lang="en-US" altLang="zh-CN"/>
              <a:t>, </a:t>
            </a:r>
            <a:r>
              <a:rPr kumimoji="0" lang="en-US" altLang="zh-CN" i="1"/>
              <a:t>E</a:t>
            </a:r>
            <a:r>
              <a:rPr kumimoji="0" lang="en-US" altLang="zh-CN"/>
              <a:t>)</a:t>
            </a:r>
            <a:r>
              <a:rPr kumimoji="0" lang="zh-CN" altLang="en-US"/>
              <a:t>是具有</a:t>
            </a:r>
            <a:r>
              <a:rPr kumimoji="0" lang="en-US" altLang="zh-CN" i="1"/>
              <a:t>n</a:t>
            </a:r>
            <a:r>
              <a:rPr kumimoji="0" lang="zh-CN" altLang="en-US"/>
              <a:t>个顶点的连通网，</a:t>
            </a:r>
            <a:r>
              <a:rPr kumimoji="0" lang="en-US" altLang="zh-CN" i="1"/>
              <a:t>T</a:t>
            </a:r>
            <a:r>
              <a:rPr kumimoji="0" lang="en-US" altLang="zh-CN"/>
              <a:t>=(</a:t>
            </a:r>
            <a:r>
              <a:rPr kumimoji="0" lang="en-US" altLang="zh-CN" i="1"/>
              <a:t>U</a:t>
            </a:r>
            <a:r>
              <a:rPr kumimoji="0" lang="en-US" altLang="zh-CN"/>
              <a:t>, </a:t>
            </a:r>
            <a:r>
              <a:rPr kumimoji="0" lang="en-US" altLang="zh-CN" i="1"/>
              <a:t>TE</a:t>
            </a:r>
            <a:r>
              <a:rPr kumimoji="0" lang="en-US" altLang="zh-CN"/>
              <a:t>)</a:t>
            </a:r>
            <a:r>
              <a:rPr kumimoji="0" lang="zh-CN" altLang="en-US"/>
              <a:t>是</a:t>
            </a:r>
            <a:r>
              <a:rPr kumimoji="0" lang="en-US" altLang="zh-CN" i="1"/>
              <a:t>G</a:t>
            </a:r>
            <a:r>
              <a:rPr kumimoji="0" lang="zh-CN" altLang="en-US">
                <a:latin typeface="宋体" pitchFamily="2" charset="-122"/>
              </a:rPr>
              <a:t>的最小生成树， </a:t>
            </a:r>
            <a:r>
              <a:rPr kumimoji="0" lang="en-US" altLang="zh-CN" i="1"/>
              <a:t>T</a:t>
            </a:r>
            <a:r>
              <a:rPr kumimoji="0" lang="zh-CN" altLang="en-US">
                <a:latin typeface="宋体" pitchFamily="2" charset="-122"/>
              </a:rPr>
              <a:t>的</a:t>
            </a:r>
            <a:r>
              <a:rPr kumimoji="0" lang="zh-CN" altLang="en-US">
                <a:solidFill>
                  <a:srgbClr val="FF0000"/>
                </a:solidFill>
                <a:latin typeface="宋体" pitchFamily="2" charset="-122"/>
              </a:rPr>
              <a:t>初始状态</a:t>
            </a:r>
            <a:r>
              <a:rPr kumimoji="0" lang="zh-CN" altLang="en-US"/>
              <a:t>为</a:t>
            </a:r>
            <a:r>
              <a:rPr kumimoji="0" lang="en-US" altLang="zh-CN" i="1"/>
              <a:t>U</a:t>
            </a:r>
            <a:r>
              <a:rPr kumimoji="0" lang="en-US" altLang="zh-CN"/>
              <a:t>={</a:t>
            </a:r>
            <a:r>
              <a:rPr kumimoji="0" lang="en-US" altLang="zh-CN" i="1"/>
              <a:t>u</a:t>
            </a:r>
            <a:r>
              <a:rPr kumimoji="0" lang="en-US" altLang="zh-CN" baseline="-30000"/>
              <a:t>0</a:t>
            </a:r>
            <a:r>
              <a:rPr kumimoji="0" lang="en-US" altLang="zh-CN"/>
              <a:t>}</a:t>
            </a:r>
            <a:r>
              <a:rPr kumimoji="0" lang="zh-CN" altLang="en-US"/>
              <a:t>（</a:t>
            </a:r>
            <a:r>
              <a:rPr kumimoji="0" lang="en-US" altLang="zh-CN" i="1"/>
              <a:t>u</a:t>
            </a:r>
            <a:r>
              <a:rPr kumimoji="0" lang="en-US" altLang="zh-CN" baseline="-30000"/>
              <a:t>0</a:t>
            </a:r>
            <a:r>
              <a:rPr kumimoji="0" lang="en-US" altLang="zh-CN"/>
              <a:t>∈</a:t>
            </a:r>
            <a:r>
              <a:rPr kumimoji="0" lang="en-US" altLang="zh-CN" i="1"/>
              <a:t>V</a:t>
            </a:r>
            <a:r>
              <a:rPr kumimoji="0" lang="zh-CN" altLang="en-US"/>
              <a:t>），</a:t>
            </a:r>
            <a:r>
              <a:rPr kumimoji="0" lang="en-US" altLang="zh-CN" i="1"/>
              <a:t>TE</a:t>
            </a:r>
            <a:r>
              <a:rPr kumimoji="0" lang="en-US" altLang="zh-CN"/>
              <a:t>={ }</a:t>
            </a:r>
            <a:r>
              <a:rPr kumimoji="0" lang="zh-CN" altLang="en-US"/>
              <a:t>，重复执行下述操作：在所有</a:t>
            </a:r>
            <a:r>
              <a:rPr kumimoji="0" lang="en-US" altLang="zh-CN" i="1"/>
              <a:t>u</a:t>
            </a:r>
            <a:r>
              <a:rPr kumimoji="0" lang="en-US" altLang="zh-CN"/>
              <a:t>∈</a:t>
            </a:r>
            <a:r>
              <a:rPr kumimoji="0" lang="en-US" altLang="zh-CN" i="1"/>
              <a:t>U</a:t>
            </a:r>
            <a:r>
              <a:rPr kumimoji="0" lang="zh-CN" altLang="en-US"/>
              <a:t>，</a:t>
            </a:r>
            <a:r>
              <a:rPr kumimoji="0" lang="en-US" altLang="zh-CN" i="1"/>
              <a:t>v</a:t>
            </a:r>
            <a:r>
              <a:rPr kumimoji="0" lang="en-US" altLang="zh-CN"/>
              <a:t>∈</a:t>
            </a:r>
            <a:r>
              <a:rPr kumimoji="0" lang="en-US" altLang="zh-CN" i="1"/>
              <a:t>V</a:t>
            </a:r>
            <a:r>
              <a:rPr kumimoji="0" lang="en-US" altLang="zh-CN"/>
              <a:t>-</a:t>
            </a:r>
            <a:r>
              <a:rPr kumimoji="0" lang="en-US" altLang="zh-CN" i="1"/>
              <a:t>U</a:t>
            </a:r>
            <a:r>
              <a:rPr kumimoji="0" lang="zh-CN" altLang="en-US"/>
              <a:t>的边中找一条代价最小的边</a:t>
            </a:r>
            <a:r>
              <a:rPr kumimoji="0" lang="en-US" altLang="zh-CN"/>
              <a:t>(</a:t>
            </a:r>
            <a:r>
              <a:rPr kumimoji="0" lang="en-US" altLang="zh-CN" i="1"/>
              <a:t>u</a:t>
            </a:r>
            <a:r>
              <a:rPr kumimoji="0" lang="en-US" altLang="zh-CN"/>
              <a:t>, </a:t>
            </a:r>
            <a:r>
              <a:rPr kumimoji="0" lang="en-US" altLang="zh-CN" i="1"/>
              <a:t>v</a:t>
            </a:r>
            <a:r>
              <a:rPr kumimoji="0" lang="en-US" altLang="zh-CN"/>
              <a:t>)</a:t>
            </a:r>
            <a:r>
              <a:rPr kumimoji="0" lang="zh-CN" altLang="en-US"/>
              <a:t>并入集合</a:t>
            </a:r>
            <a:r>
              <a:rPr kumimoji="0" lang="en-US" altLang="zh-CN" i="1"/>
              <a:t>TE</a:t>
            </a:r>
            <a:r>
              <a:rPr kumimoji="0" lang="zh-CN" altLang="en-US"/>
              <a:t>，同时</a:t>
            </a:r>
            <a:r>
              <a:rPr kumimoji="0" lang="en-US" altLang="zh-CN" i="1"/>
              <a:t>v</a:t>
            </a:r>
            <a:r>
              <a:rPr kumimoji="0" lang="zh-CN" altLang="en-US"/>
              <a:t>并入</a:t>
            </a:r>
            <a:r>
              <a:rPr kumimoji="0" lang="en-US" altLang="zh-CN" i="1"/>
              <a:t>U</a:t>
            </a:r>
            <a:r>
              <a:rPr kumimoji="0" lang="zh-CN" altLang="en-US"/>
              <a:t>，直至</a:t>
            </a:r>
            <a:r>
              <a:rPr kumimoji="0" lang="en-US" altLang="zh-CN" i="1"/>
              <a:t>U</a:t>
            </a:r>
            <a:r>
              <a:rPr kumimoji="0" lang="en-US" altLang="zh-CN"/>
              <a:t>=</a:t>
            </a:r>
            <a:r>
              <a:rPr kumimoji="0" lang="en-US" altLang="zh-CN" i="1"/>
              <a:t>V</a:t>
            </a:r>
            <a:r>
              <a:rPr kumimoji="0" lang="zh-CN" altLang="en-US"/>
              <a:t>。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396875" y="426561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</a:rPr>
              <a:t>关键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  <a:r>
              <a:rPr kumimoji="0" lang="zh-CN" altLang="en-US">
                <a:solidFill>
                  <a:srgbClr val="FFFF00"/>
                </a:solidFill>
              </a:rPr>
              <a:t>是如何找到连接</a:t>
            </a:r>
            <a:r>
              <a:rPr kumimoji="0" lang="en-US" altLang="zh-CN" i="1">
                <a:solidFill>
                  <a:srgbClr val="FFFF00"/>
                </a:solidFill>
              </a:rPr>
              <a:t>U</a:t>
            </a:r>
            <a:r>
              <a:rPr kumimoji="0" lang="zh-CN" altLang="en-US">
                <a:solidFill>
                  <a:srgbClr val="FFFF00"/>
                </a:solidFill>
              </a:rPr>
              <a:t>和</a:t>
            </a:r>
            <a:r>
              <a:rPr kumimoji="0" lang="en-US" altLang="zh-CN" i="1">
                <a:solidFill>
                  <a:srgbClr val="FFFF00"/>
                </a:solidFill>
              </a:rPr>
              <a:t>V</a:t>
            </a:r>
            <a:r>
              <a:rPr kumimoji="0" lang="en-US" altLang="zh-CN">
                <a:solidFill>
                  <a:srgbClr val="FFFF00"/>
                </a:solidFill>
              </a:rPr>
              <a:t>-</a:t>
            </a:r>
            <a:r>
              <a:rPr kumimoji="0" lang="en-US" altLang="zh-CN" i="1">
                <a:solidFill>
                  <a:srgbClr val="FFFF00"/>
                </a:solidFill>
              </a:rPr>
              <a:t>U</a:t>
            </a:r>
            <a:r>
              <a:rPr kumimoji="0" lang="zh-CN" altLang="en-US">
                <a:solidFill>
                  <a:srgbClr val="FFFF00"/>
                </a:solidFill>
              </a:rPr>
              <a:t>的最短边</a:t>
            </a:r>
            <a:r>
              <a:rPr kumimoji="0" lang="zh-CN" altLang="en-US">
                <a:solidFill>
                  <a:srgbClr val="FFFF00"/>
                </a:solidFill>
                <a:latin typeface="宋体" pitchFamily="2" charset="-122"/>
              </a:rPr>
              <a:t>。</a:t>
            </a:r>
            <a:r>
              <a:rPr kumimoji="0" lang="zh-CN" alt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0" lang="zh-CN" altLang="en-US" b="0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kumimoji="0" lang="zh-CN" altLang="en-US">
                <a:solidFill>
                  <a:srgbClr val="FFFF00"/>
                </a:solidFill>
              </a:rPr>
              <a:t>普里姆（</a:t>
            </a: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）</a:t>
            </a:r>
            <a:r>
              <a:rPr kumimoji="0" lang="zh-CN" altLang="en-US">
                <a:solidFill>
                  <a:srgbClr val="FFFF00"/>
                </a:solidFill>
                <a:latin typeface="宋体" pitchFamily="2" charset="-122"/>
              </a:rPr>
              <a:t>算法</a:t>
            </a:r>
            <a:r>
              <a:rPr kumimoji="0"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95288" y="4921250"/>
            <a:ext cx="85042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利用</a:t>
            </a:r>
            <a:r>
              <a:rPr kumimoji="0" lang="en-US" altLang="zh-CN"/>
              <a:t>MST</a:t>
            </a:r>
            <a:r>
              <a:rPr kumimoji="0" lang="zh-CN" altLang="en-US"/>
              <a:t>性质，可以用下述方法构造候选最短边集：对应</a:t>
            </a:r>
            <a:r>
              <a:rPr kumimoji="0" lang="en-US" altLang="zh-CN" i="1"/>
              <a:t>V</a:t>
            </a:r>
            <a:r>
              <a:rPr kumimoji="0" lang="en-US" altLang="zh-CN"/>
              <a:t>-</a:t>
            </a:r>
            <a:r>
              <a:rPr kumimoji="0" lang="en-US" altLang="zh-CN" i="1"/>
              <a:t>U</a:t>
            </a:r>
            <a:r>
              <a:rPr kumimoji="0" lang="zh-CN" altLang="en-US"/>
              <a:t>中的每个顶点，保留从该顶点到</a:t>
            </a:r>
            <a:r>
              <a:rPr kumimoji="0" lang="en-US" altLang="zh-CN" i="1"/>
              <a:t>U</a:t>
            </a:r>
            <a:r>
              <a:rPr kumimoji="0" lang="zh-CN" altLang="en-US"/>
              <a:t>中的各顶点的最短边。 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AD9F-17F9-4F31-9490-DAD843A53710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201730" name="Freeform 2"/>
          <p:cNvSpPr>
            <a:spLocks/>
          </p:cNvSpPr>
          <p:nvPr/>
        </p:nvSpPr>
        <p:spPr bwMode="auto">
          <a:xfrm>
            <a:off x="325438" y="2941638"/>
            <a:ext cx="1146175" cy="1447800"/>
          </a:xfrm>
          <a:custGeom>
            <a:avLst/>
            <a:gdLst>
              <a:gd name="T0" fmla="*/ 0 w 667"/>
              <a:gd name="T1" fmla="*/ 0 h 885"/>
              <a:gd name="T2" fmla="*/ 420 w 667"/>
              <a:gd name="T3" fmla="*/ 240 h 885"/>
              <a:gd name="T4" fmla="*/ 600 w 667"/>
              <a:gd name="T5" fmla="*/ 540 h 885"/>
              <a:gd name="T6" fmla="*/ 15 w 667"/>
              <a:gd name="T7" fmla="*/ 88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7" h="885">
                <a:moveTo>
                  <a:pt x="0" y="0"/>
                </a:moveTo>
                <a:cubicBezTo>
                  <a:pt x="70" y="40"/>
                  <a:pt x="320" y="150"/>
                  <a:pt x="420" y="240"/>
                </a:cubicBezTo>
                <a:cubicBezTo>
                  <a:pt x="520" y="330"/>
                  <a:pt x="667" y="433"/>
                  <a:pt x="600" y="540"/>
                </a:cubicBezTo>
                <a:cubicBezTo>
                  <a:pt x="600" y="722"/>
                  <a:pt x="137" y="813"/>
                  <a:pt x="15" y="885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201732" name="Freeform 4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33" name="Freeform 5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34" name="Freeform 6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35" name="Freeform 7"/>
          <p:cNvSpPr>
            <a:spLocks/>
          </p:cNvSpPr>
          <p:nvPr/>
        </p:nvSpPr>
        <p:spPr bwMode="auto">
          <a:xfrm>
            <a:off x="1778000" y="5372100"/>
            <a:ext cx="1241425" cy="1588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36" name="Freeform 8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1746" name="Freeform 18"/>
          <p:cNvSpPr>
            <a:spLocks/>
          </p:cNvSpPr>
          <p:nvPr/>
        </p:nvSpPr>
        <p:spPr bwMode="auto">
          <a:xfrm>
            <a:off x="1633538" y="4235450"/>
            <a:ext cx="630237" cy="915988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47" name="Freeform 19"/>
          <p:cNvSpPr>
            <a:spLocks/>
          </p:cNvSpPr>
          <p:nvPr/>
        </p:nvSpPr>
        <p:spPr bwMode="auto">
          <a:xfrm>
            <a:off x="2608263" y="3576638"/>
            <a:ext cx="1293812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Freeform 20"/>
          <p:cNvSpPr>
            <a:spLocks/>
          </p:cNvSpPr>
          <p:nvPr/>
        </p:nvSpPr>
        <p:spPr bwMode="auto">
          <a:xfrm>
            <a:off x="2660650" y="2619375"/>
            <a:ext cx="1314450" cy="785813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49" name="Freeform 21"/>
          <p:cNvSpPr>
            <a:spLocks/>
          </p:cNvSpPr>
          <p:nvPr/>
        </p:nvSpPr>
        <p:spPr bwMode="auto">
          <a:xfrm>
            <a:off x="915988" y="3576638"/>
            <a:ext cx="1230312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52" name="Oval 24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1755" name="Oval 27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1758" name="Oval 30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1761" name="Oval 33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1764" name="Oval 36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1767" name="Oval 39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1768" name="Text Box 40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381000" y="1333500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dirty="0">
                <a:solidFill>
                  <a:srgbClr val="FFFF00"/>
                </a:solidFill>
              </a:rPr>
              <a:t>Prim</a:t>
            </a:r>
            <a:r>
              <a:rPr kumimoji="0" lang="zh-CN" altLang="en-US" dirty="0" smtClean="0">
                <a:solidFill>
                  <a:srgbClr val="FFFF00"/>
                </a:solidFill>
                <a:latin typeface="宋体" pitchFamily="2" charset="-122"/>
              </a:rPr>
              <a:t>算法</a:t>
            </a:r>
            <a:endParaRPr kumimoji="0" lang="zh-CN" altLang="en-US" b="0" dirty="0">
              <a:solidFill>
                <a:srgbClr val="FFFF00"/>
              </a:solidFill>
            </a:endParaRP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82935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46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dirty="0" smtClean="0">
                          <a:ea typeface="华文行楷" pitchFamily="2" charset="-122"/>
                        </a:rPr>
                        <a:t>∞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dirty="0" smtClean="0">
                          <a:ea typeface="华文行楷" pitchFamily="2" charset="-122"/>
                        </a:rPr>
                        <a:t>∞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84675" y="1512674"/>
            <a:ext cx="3219728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</a:t>
            </a:r>
            <a:r>
              <a:rPr kumimoji="0" lang="en-US" altLang="zh-CN" dirty="0"/>
              <a:t>={B, C, D, E, F</a:t>
            </a:r>
            <a:r>
              <a:rPr kumimoji="0" lang="en-US" altLang="zh-CN" dirty="0" smtClean="0"/>
              <a:t>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U={A</a:t>
            </a:r>
            <a:r>
              <a:rPr kumimoji="0" lang="en-US" altLang="zh-CN" dirty="0" smtClean="0"/>
              <a:t>}</a:t>
            </a:r>
            <a:endParaRPr kumimoji="0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94015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09880" y="5822106"/>
            <a:ext cx="784189" cy="631232"/>
            <a:chOff x="8397114" y="5786101"/>
            <a:chExt cx="784189" cy="631232"/>
          </a:xfrm>
        </p:grpSpPr>
        <p:sp>
          <p:nvSpPr>
            <p:cNvPr id="6" name="右箭头 5"/>
            <p:cNvSpPr/>
            <p:nvPr/>
          </p:nvSpPr>
          <p:spPr bwMode="auto">
            <a:xfrm rot="10800000">
              <a:off x="8397114" y="6201309"/>
              <a:ext cx="639382" cy="216024"/>
            </a:xfrm>
            <a:prstGeom prst="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97114" y="5786101"/>
              <a:ext cx="7841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nimBg="1"/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49CA-CE67-465A-B372-E47710643B4E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202754" name="Freeform 2"/>
          <p:cNvSpPr>
            <a:spLocks/>
          </p:cNvSpPr>
          <p:nvPr/>
        </p:nvSpPr>
        <p:spPr bwMode="auto">
          <a:xfrm>
            <a:off x="533400" y="2697163"/>
            <a:ext cx="2514600" cy="2133600"/>
          </a:xfrm>
          <a:custGeom>
            <a:avLst/>
            <a:gdLst>
              <a:gd name="T0" fmla="*/ 0 w 1443"/>
              <a:gd name="T1" fmla="*/ 0 h 1169"/>
              <a:gd name="T2" fmla="*/ 513 w 1443"/>
              <a:gd name="T3" fmla="*/ 149 h 1169"/>
              <a:gd name="T4" fmla="*/ 918 w 1443"/>
              <a:gd name="T5" fmla="*/ 299 h 1169"/>
              <a:gd name="T6" fmla="*/ 1278 w 1443"/>
              <a:gd name="T7" fmla="*/ 494 h 1169"/>
              <a:gd name="T8" fmla="*/ 1413 w 1443"/>
              <a:gd name="T9" fmla="*/ 734 h 1169"/>
              <a:gd name="T10" fmla="*/ 1158 w 1443"/>
              <a:gd name="T11" fmla="*/ 1004 h 1169"/>
              <a:gd name="T12" fmla="*/ 738 w 1443"/>
              <a:gd name="T13" fmla="*/ 1124 h 1169"/>
              <a:gd name="T14" fmla="*/ 153 w 1443"/>
              <a:gd name="T15" fmla="*/ 116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3" h="1169">
                <a:moveTo>
                  <a:pt x="0" y="0"/>
                </a:moveTo>
                <a:cubicBezTo>
                  <a:pt x="86" y="25"/>
                  <a:pt x="360" y="99"/>
                  <a:pt x="513" y="149"/>
                </a:cubicBezTo>
                <a:cubicBezTo>
                  <a:pt x="666" y="199"/>
                  <a:pt x="791" y="242"/>
                  <a:pt x="918" y="299"/>
                </a:cubicBezTo>
                <a:cubicBezTo>
                  <a:pt x="1045" y="356"/>
                  <a:pt x="1196" y="422"/>
                  <a:pt x="1278" y="494"/>
                </a:cubicBezTo>
                <a:cubicBezTo>
                  <a:pt x="1360" y="566"/>
                  <a:pt x="1433" y="649"/>
                  <a:pt x="1413" y="734"/>
                </a:cubicBezTo>
                <a:cubicBezTo>
                  <a:pt x="1443" y="830"/>
                  <a:pt x="1271" y="939"/>
                  <a:pt x="1158" y="1004"/>
                </a:cubicBezTo>
                <a:cubicBezTo>
                  <a:pt x="1045" y="1069"/>
                  <a:pt x="905" y="1097"/>
                  <a:pt x="738" y="1124"/>
                </a:cubicBezTo>
                <a:cubicBezTo>
                  <a:pt x="571" y="1151"/>
                  <a:pt x="275" y="1160"/>
                  <a:pt x="153" y="1169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算法</a:t>
            </a:r>
            <a:r>
              <a:rPr kumimoji="0" lang="zh-CN" altLang="en-US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02794" name="Line 42"/>
          <p:cNvSpPr>
            <a:spLocks noChangeShapeType="1"/>
          </p:cNvSpPr>
          <p:nvPr/>
        </p:nvSpPr>
        <p:spPr bwMode="auto">
          <a:xfrm>
            <a:off x="884238" y="3579813"/>
            <a:ext cx="126365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2797" name="Freeform 45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798" name="Freeform 46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799" name="Freeform 47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00" name="Freeform 48"/>
          <p:cNvSpPr>
            <a:spLocks/>
          </p:cNvSpPr>
          <p:nvPr/>
        </p:nvSpPr>
        <p:spPr bwMode="auto">
          <a:xfrm>
            <a:off x="1778000" y="5372100"/>
            <a:ext cx="1241425" cy="1588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01" name="Freeform 49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02" name="Text Box 50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2803" name="Text Box 51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2804" name="Text Box 52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2805" name="Text Box 53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2806" name="Text Box 54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2807" name="Text Box 55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2808" name="Text Box 56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2809" name="Text Box 57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2810" name="Text Box 58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2811" name="Freeform 59"/>
          <p:cNvSpPr>
            <a:spLocks/>
          </p:cNvSpPr>
          <p:nvPr/>
        </p:nvSpPr>
        <p:spPr bwMode="auto">
          <a:xfrm>
            <a:off x="1633538" y="4235450"/>
            <a:ext cx="630237" cy="915988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12" name="Freeform 60"/>
          <p:cNvSpPr>
            <a:spLocks/>
          </p:cNvSpPr>
          <p:nvPr/>
        </p:nvSpPr>
        <p:spPr bwMode="auto">
          <a:xfrm>
            <a:off x="2608263" y="3576638"/>
            <a:ext cx="1293812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13" name="Freeform 61"/>
          <p:cNvSpPr>
            <a:spLocks/>
          </p:cNvSpPr>
          <p:nvPr/>
        </p:nvSpPr>
        <p:spPr bwMode="auto">
          <a:xfrm>
            <a:off x="2660650" y="2619375"/>
            <a:ext cx="1314450" cy="785813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15" name="Oval 63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2817" name="Oval 65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819" name="Oval 67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2821" name="Oval 69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2823" name="Oval 71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24" name="Text Box 72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2825" name="Oval 73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52466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25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dirty="0" smtClean="0">
                          <a:ea typeface="华文行楷" pitchFamily="2" charset="-122"/>
                        </a:rPr>
                        <a:t>25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dirty="0" smtClean="0">
                          <a:ea typeface="华文行楷" pitchFamily="2" charset="-122"/>
                        </a:rPr>
                        <a:t>26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4396822" y="1503948"/>
            <a:ext cx="2820580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</a:t>
            </a:r>
            <a:r>
              <a:rPr kumimoji="0" lang="en-US" altLang="zh-CN" dirty="0"/>
              <a:t>={B, C, D, </a:t>
            </a:r>
            <a:r>
              <a:rPr kumimoji="0" lang="en-US" altLang="zh-CN" dirty="0" smtClean="0"/>
              <a:t>E}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</a:t>
            </a:r>
            <a:r>
              <a:rPr kumimoji="0" lang="en-US" altLang="zh-CN" dirty="0" smtClean="0"/>
              <a:t>A,F} </a:t>
            </a:r>
            <a:endParaRPr kumimoji="0"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309880" y="4221088"/>
            <a:ext cx="784189" cy="631232"/>
            <a:chOff x="8397114" y="5786101"/>
            <a:chExt cx="784189" cy="631232"/>
          </a:xfrm>
        </p:grpSpPr>
        <p:sp>
          <p:nvSpPr>
            <p:cNvPr id="40" name="右箭头 39"/>
            <p:cNvSpPr/>
            <p:nvPr/>
          </p:nvSpPr>
          <p:spPr bwMode="auto">
            <a:xfrm rot="10800000">
              <a:off x="8397114" y="6201309"/>
              <a:ext cx="639382" cy="216024"/>
            </a:xfrm>
            <a:prstGeom prst="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97114" y="5786101"/>
              <a:ext cx="7841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  <p:sp>
        <p:nvSpPr>
          <p:cNvPr id="43" name="矩形 42"/>
          <p:cNvSpPr/>
          <p:nvPr/>
        </p:nvSpPr>
        <p:spPr>
          <a:xfrm>
            <a:off x="580711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nimBg="1"/>
      <p:bldP spid="38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03848" y="116632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</a:rPr>
              <a:t>7.1.1 </a:t>
            </a:r>
            <a:r>
              <a:rPr lang="zh-CN" altLang="en-US" sz="4000" dirty="0">
                <a:solidFill>
                  <a:srgbClr val="FFFF00"/>
                </a:solidFill>
              </a:rPr>
              <a:t>图的定义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6569" y="764703"/>
            <a:ext cx="7706761" cy="2880321"/>
            <a:chOff x="398139" y="1556791"/>
            <a:chExt cx="7706761" cy="2880321"/>
          </a:xfrm>
        </p:grpSpPr>
        <p:sp>
          <p:nvSpPr>
            <p:cNvPr id="10" name="任意多边形 9"/>
            <p:cNvSpPr/>
            <p:nvPr/>
          </p:nvSpPr>
          <p:spPr>
            <a:xfrm>
              <a:off x="899592" y="1916831"/>
              <a:ext cx="7205308" cy="2520281"/>
            </a:xfrm>
            <a:custGeom>
              <a:avLst/>
              <a:gdLst>
                <a:gd name="connsiteX0" fmla="*/ 0 w 1872200"/>
                <a:gd name="connsiteY0" fmla="*/ 183646 h 1101856"/>
                <a:gd name="connsiteX1" fmla="*/ 183646 w 1872200"/>
                <a:gd name="connsiteY1" fmla="*/ 0 h 1101856"/>
                <a:gd name="connsiteX2" fmla="*/ 1688554 w 1872200"/>
                <a:gd name="connsiteY2" fmla="*/ 0 h 1101856"/>
                <a:gd name="connsiteX3" fmla="*/ 1872200 w 1872200"/>
                <a:gd name="connsiteY3" fmla="*/ 183646 h 1101856"/>
                <a:gd name="connsiteX4" fmla="*/ 1872200 w 1872200"/>
                <a:gd name="connsiteY4" fmla="*/ 918210 h 1101856"/>
                <a:gd name="connsiteX5" fmla="*/ 1688554 w 1872200"/>
                <a:gd name="connsiteY5" fmla="*/ 1101856 h 1101856"/>
                <a:gd name="connsiteX6" fmla="*/ 183646 w 1872200"/>
                <a:gd name="connsiteY6" fmla="*/ 1101856 h 1101856"/>
                <a:gd name="connsiteX7" fmla="*/ 0 w 1872200"/>
                <a:gd name="connsiteY7" fmla="*/ 918210 h 1101856"/>
                <a:gd name="connsiteX8" fmla="*/ 0 w 1872200"/>
                <a:gd name="connsiteY8" fmla="*/ 183646 h 110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0" h="1101856">
                  <a:moveTo>
                    <a:pt x="0" y="183646"/>
                  </a:moveTo>
                  <a:cubicBezTo>
                    <a:pt x="0" y="82221"/>
                    <a:pt x="82221" y="0"/>
                    <a:pt x="183646" y="0"/>
                  </a:cubicBezTo>
                  <a:lnTo>
                    <a:pt x="1688554" y="0"/>
                  </a:lnTo>
                  <a:cubicBezTo>
                    <a:pt x="1789979" y="0"/>
                    <a:pt x="1872200" y="82221"/>
                    <a:pt x="1872200" y="183646"/>
                  </a:cubicBezTo>
                  <a:lnTo>
                    <a:pt x="1872200" y="918210"/>
                  </a:lnTo>
                  <a:cubicBezTo>
                    <a:pt x="1872200" y="1019635"/>
                    <a:pt x="1789979" y="1101856"/>
                    <a:pt x="1688554" y="1101856"/>
                  </a:cubicBezTo>
                  <a:lnTo>
                    <a:pt x="183646" y="1101856"/>
                  </a:lnTo>
                  <a:cubicBezTo>
                    <a:pt x="82221" y="1101856"/>
                    <a:pt x="0" y="1019635"/>
                    <a:pt x="0" y="918210"/>
                  </a:cubicBezTo>
                  <a:lnTo>
                    <a:pt x="0" y="183646"/>
                  </a:lnTo>
                  <a:close/>
                </a:path>
              </a:pathLst>
            </a:custGeom>
            <a:gradFill>
              <a:gsLst>
                <a:gs pos="59000">
                  <a:srgbClr val="D7D7D7"/>
                </a:gs>
                <a:gs pos="0">
                  <a:schemeClr val="tx1"/>
                </a:gs>
                <a:gs pos="100000">
                  <a:schemeClr val="tx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87" tIns="53788" rIns="272887" bIns="53788" numCol="1" spcCol="1270" anchor="ctr" anchorCtr="0">
              <a:noAutofit/>
            </a:bodyPr>
            <a:lstStyle/>
            <a:p>
              <a:pPr marL="285750" lvl="1" indent="-285750" defTabSz="2311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dirty="0" smtClean="0">
                  <a:solidFill>
                    <a:schemeClr val="bg1"/>
                  </a:solidFill>
                </a:rPr>
                <a:t>         若序偶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&lt;</a:t>
              </a:r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  <a:r>
                <a:rPr lang="zh-CN" altLang="en-US" dirty="0">
                  <a:solidFill>
                    <a:schemeClr val="bg1"/>
                  </a:solidFill>
                </a:rPr>
                <a:t>，</a:t>
              </a:r>
              <a:r>
                <a:rPr lang="en-US" altLang="zh-CN" dirty="0">
                  <a:solidFill>
                    <a:schemeClr val="bg1"/>
                  </a:solidFill>
                </a:rPr>
                <a:t>y&gt;∈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E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，表示从顶点</a:t>
              </a:r>
              <a:r>
                <a:rPr lang="en-US" altLang="zh-CN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x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到顶点</a:t>
              </a:r>
              <a:r>
                <a:rPr lang="en-US" altLang="zh-CN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y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的一条弧（</a:t>
              </a:r>
              <a:r>
                <a:rPr lang="zh-CN" altLang="en-US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有向边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），其中起点</a:t>
              </a:r>
              <a:r>
                <a:rPr lang="en-US" altLang="zh-CN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x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为弧尾，终点与为弧头。</a:t>
              </a:r>
              <a:endPara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  <a:p>
              <a:pPr marL="0" lvl="1" defTabSz="2311400">
                <a:lnSpc>
                  <a:spcPct val="90000"/>
                </a:lnSpc>
                <a:spcAft>
                  <a:spcPct val="15000"/>
                </a:spcAft>
              </a:pPr>
              <a:r>
                <a:rPr lang="en-US" altLang="zh-CN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                    x                           y</a:t>
              </a:r>
            </a:p>
            <a:p>
              <a:pPr marL="0" lvl="1" defTabSz="2311400">
                <a:lnSpc>
                  <a:spcPct val="90000"/>
                </a:lnSpc>
                <a:spcAft>
                  <a:spcPct val="15000"/>
                </a:spcAft>
              </a:pPr>
              <a:r>
                <a:rPr lang="en-US" altLang="zh-CN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   </a:t>
              </a:r>
              <a:r>
                <a:rPr lang="zh-CN" altLang="en-US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图中任意边都是有向边，图为有向图</a:t>
              </a:r>
              <a:endPara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98139" y="1556791"/>
              <a:ext cx="1872200" cy="910967"/>
            </a:xfrm>
            <a:custGeom>
              <a:avLst/>
              <a:gdLst>
                <a:gd name="connsiteX0" fmla="*/ 0 w 1872200"/>
                <a:gd name="connsiteY0" fmla="*/ 183646 h 1101856"/>
                <a:gd name="connsiteX1" fmla="*/ 183646 w 1872200"/>
                <a:gd name="connsiteY1" fmla="*/ 0 h 1101856"/>
                <a:gd name="connsiteX2" fmla="*/ 1688554 w 1872200"/>
                <a:gd name="connsiteY2" fmla="*/ 0 h 1101856"/>
                <a:gd name="connsiteX3" fmla="*/ 1872200 w 1872200"/>
                <a:gd name="connsiteY3" fmla="*/ 183646 h 1101856"/>
                <a:gd name="connsiteX4" fmla="*/ 1872200 w 1872200"/>
                <a:gd name="connsiteY4" fmla="*/ 918210 h 1101856"/>
                <a:gd name="connsiteX5" fmla="*/ 1688554 w 1872200"/>
                <a:gd name="connsiteY5" fmla="*/ 1101856 h 1101856"/>
                <a:gd name="connsiteX6" fmla="*/ 183646 w 1872200"/>
                <a:gd name="connsiteY6" fmla="*/ 1101856 h 1101856"/>
                <a:gd name="connsiteX7" fmla="*/ 0 w 1872200"/>
                <a:gd name="connsiteY7" fmla="*/ 918210 h 1101856"/>
                <a:gd name="connsiteX8" fmla="*/ 0 w 1872200"/>
                <a:gd name="connsiteY8" fmla="*/ 183646 h 110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0" h="1101856">
                  <a:moveTo>
                    <a:pt x="0" y="183646"/>
                  </a:moveTo>
                  <a:cubicBezTo>
                    <a:pt x="0" y="82221"/>
                    <a:pt x="82221" y="0"/>
                    <a:pt x="183646" y="0"/>
                  </a:cubicBezTo>
                  <a:lnTo>
                    <a:pt x="1688554" y="0"/>
                  </a:lnTo>
                  <a:cubicBezTo>
                    <a:pt x="1789979" y="0"/>
                    <a:pt x="1872200" y="82221"/>
                    <a:pt x="1872200" y="183646"/>
                  </a:cubicBezTo>
                  <a:lnTo>
                    <a:pt x="1872200" y="918210"/>
                  </a:lnTo>
                  <a:cubicBezTo>
                    <a:pt x="1872200" y="1019635"/>
                    <a:pt x="1789979" y="1101856"/>
                    <a:pt x="1688554" y="1101856"/>
                  </a:cubicBezTo>
                  <a:lnTo>
                    <a:pt x="183646" y="1101856"/>
                  </a:lnTo>
                  <a:cubicBezTo>
                    <a:pt x="82221" y="1101856"/>
                    <a:pt x="0" y="1019635"/>
                    <a:pt x="0" y="918210"/>
                  </a:cubicBezTo>
                  <a:lnTo>
                    <a:pt x="0" y="183646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72887" tIns="53788" rIns="272887" bIns="53788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有向</a:t>
              </a:r>
              <a:endParaRPr lang="zh-CN" altLang="en-US" sz="3600" kern="12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40518" y="3501008"/>
              <a:ext cx="2376264" cy="144016"/>
              <a:chOff x="3275856" y="5085184"/>
              <a:chExt cx="2376264" cy="144016"/>
            </a:xfrm>
          </p:grpSpPr>
          <p:sp>
            <p:nvSpPr>
              <p:cNvPr id="18" name="椭圆 17"/>
              <p:cNvSpPr/>
              <p:nvPr/>
            </p:nvSpPr>
            <p:spPr bwMode="auto">
              <a:xfrm>
                <a:off x="5508104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3347864" y="5157192"/>
                <a:ext cx="22322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椭圆 15"/>
              <p:cNvSpPr/>
              <p:nvPr/>
            </p:nvSpPr>
            <p:spPr bwMode="auto">
              <a:xfrm>
                <a:off x="3275856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05025" y="3717031"/>
            <a:ext cx="7727863" cy="2880321"/>
            <a:chOff x="305025" y="3717031"/>
            <a:chExt cx="7727863" cy="2880321"/>
          </a:xfrm>
        </p:grpSpPr>
        <p:grpSp>
          <p:nvGrpSpPr>
            <p:cNvPr id="28" name="组合 27"/>
            <p:cNvGrpSpPr/>
            <p:nvPr/>
          </p:nvGrpSpPr>
          <p:grpSpPr>
            <a:xfrm>
              <a:off x="305025" y="3717031"/>
              <a:ext cx="7727863" cy="2880321"/>
              <a:chOff x="305025" y="3717031"/>
              <a:chExt cx="7727863" cy="2880321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827580" y="4077071"/>
                <a:ext cx="7205308" cy="2520281"/>
              </a:xfrm>
              <a:custGeom>
                <a:avLst/>
                <a:gdLst>
                  <a:gd name="connsiteX0" fmla="*/ 0 w 1872200"/>
                  <a:gd name="connsiteY0" fmla="*/ 183646 h 1101856"/>
                  <a:gd name="connsiteX1" fmla="*/ 183646 w 1872200"/>
                  <a:gd name="connsiteY1" fmla="*/ 0 h 1101856"/>
                  <a:gd name="connsiteX2" fmla="*/ 1688554 w 1872200"/>
                  <a:gd name="connsiteY2" fmla="*/ 0 h 1101856"/>
                  <a:gd name="connsiteX3" fmla="*/ 1872200 w 1872200"/>
                  <a:gd name="connsiteY3" fmla="*/ 183646 h 1101856"/>
                  <a:gd name="connsiteX4" fmla="*/ 1872200 w 1872200"/>
                  <a:gd name="connsiteY4" fmla="*/ 918210 h 1101856"/>
                  <a:gd name="connsiteX5" fmla="*/ 1688554 w 1872200"/>
                  <a:gd name="connsiteY5" fmla="*/ 1101856 h 1101856"/>
                  <a:gd name="connsiteX6" fmla="*/ 183646 w 1872200"/>
                  <a:gd name="connsiteY6" fmla="*/ 1101856 h 1101856"/>
                  <a:gd name="connsiteX7" fmla="*/ 0 w 1872200"/>
                  <a:gd name="connsiteY7" fmla="*/ 918210 h 1101856"/>
                  <a:gd name="connsiteX8" fmla="*/ 0 w 1872200"/>
                  <a:gd name="connsiteY8" fmla="*/ 183646 h 110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2200" h="1101856">
                    <a:moveTo>
                      <a:pt x="0" y="183646"/>
                    </a:moveTo>
                    <a:cubicBezTo>
                      <a:pt x="0" y="82221"/>
                      <a:pt x="82221" y="0"/>
                      <a:pt x="183646" y="0"/>
                    </a:cubicBezTo>
                    <a:lnTo>
                      <a:pt x="1688554" y="0"/>
                    </a:lnTo>
                    <a:cubicBezTo>
                      <a:pt x="1789979" y="0"/>
                      <a:pt x="1872200" y="82221"/>
                      <a:pt x="1872200" y="183646"/>
                    </a:cubicBezTo>
                    <a:lnTo>
                      <a:pt x="1872200" y="918210"/>
                    </a:lnTo>
                    <a:cubicBezTo>
                      <a:pt x="1872200" y="1019635"/>
                      <a:pt x="1789979" y="1101856"/>
                      <a:pt x="1688554" y="1101856"/>
                    </a:cubicBezTo>
                    <a:lnTo>
                      <a:pt x="183646" y="1101856"/>
                    </a:lnTo>
                    <a:cubicBezTo>
                      <a:pt x="82221" y="1101856"/>
                      <a:pt x="0" y="1019635"/>
                      <a:pt x="0" y="918210"/>
                    </a:cubicBezTo>
                    <a:lnTo>
                      <a:pt x="0" y="183646"/>
                    </a:lnTo>
                    <a:close/>
                  </a:path>
                </a:pathLst>
              </a:custGeom>
              <a:gradFill>
                <a:gsLst>
                  <a:gs pos="59000">
                    <a:srgbClr val="D7D7D7"/>
                  </a:gs>
                  <a:gs pos="0">
                    <a:schemeClr val="tx1"/>
                  </a:gs>
                  <a:gs pos="100000">
                    <a:schemeClr val="tx1">
                      <a:lumMod val="95000"/>
                    </a:schemeClr>
                  </a:gs>
                </a:gsLst>
              </a:gra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72887" tIns="53788" rIns="272887" bIns="53788" numCol="1" spcCol="1270" anchor="ctr" anchorCtr="0">
                <a:noAutofit/>
              </a:bodyPr>
              <a:lstStyle/>
              <a:p>
                <a:pPr marL="285750" lvl="1" indent="-285750" defTabSz="23114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         若无序对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(x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y)∈E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，表示从顶点</a:t>
                </a: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到顶点</a:t>
                </a: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y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的一条</a:t>
                </a:r>
                <a:r>
                  <a:rPr lang="zh-CN" altLang="en-US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无向边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，其中</a:t>
                </a: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y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为边的两个端点。</a:t>
                </a:r>
                <a:endParaRPr lang="en-US" altLang="zh-CN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  <a:p>
                <a:pPr marL="0" lvl="1" defTabSz="23114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                    x                           y</a:t>
                </a:r>
              </a:p>
              <a:p>
                <a:pPr marL="0" lvl="1" defTabSz="23114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altLang="zh-CN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   </a:t>
                </a:r>
                <a:r>
                  <a:rPr lang="zh-CN" altLang="en-US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图中任意边都是无向边，图为无向图。</a:t>
                </a:r>
                <a:endParaRPr lang="zh-CN" altLang="en-US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05025" y="3717031"/>
                <a:ext cx="1872200" cy="910967"/>
              </a:xfrm>
              <a:custGeom>
                <a:avLst/>
                <a:gdLst>
                  <a:gd name="connsiteX0" fmla="*/ 0 w 1872200"/>
                  <a:gd name="connsiteY0" fmla="*/ 183646 h 1101856"/>
                  <a:gd name="connsiteX1" fmla="*/ 183646 w 1872200"/>
                  <a:gd name="connsiteY1" fmla="*/ 0 h 1101856"/>
                  <a:gd name="connsiteX2" fmla="*/ 1688554 w 1872200"/>
                  <a:gd name="connsiteY2" fmla="*/ 0 h 1101856"/>
                  <a:gd name="connsiteX3" fmla="*/ 1872200 w 1872200"/>
                  <a:gd name="connsiteY3" fmla="*/ 183646 h 1101856"/>
                  <a:gd name="connsiteX4" fmla="*/ 1872200 w 1872200"/>
                  <a:gd name="connsiteY4" fmla="*/ 918210 h 1101856"/>
                  <a:gd name="connsiteX5" fmla="*/ 1688554 w 1872200"/>
                  <a:gd name="connsiteY5" fmla="*/ 1101856 h 1101856"/>
                  <a:gd name="connsiteX6" fmla="*/ 183646 w 1872200"/>
                  <a:gd name="connsiteY6" fmla="*/ 1101856 h 1101856"/>
                  <a:gd name="connsiteX7" fmla="*/ 0 w 1872200"/>
                  <a:gd name="connsiteY7" fmla="*/ 918210 h 1101856"/>
                  <a:gd name="connsiteX8" fmla="*/ 0 w 1872200"/>
                  <a:gd name="connsiteY8" fmla="*/ 183646 h 110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2200" h="1101856">
                    <a:moveTo>
                      <a:pt x="0" y="183646"/>
                    </a:moveTo>
                    <a:cubicBezTo>
                      <a:pt x="0" y="82221"/>
                      <a:pt x="82221" y="0"/>
                      <a:pt x="183646" y="0"/>
                    </a:cubicBezTo>
                    <a:lnTo>
                      <a:pt x="1688554" y="0"/>
                    </a:lnTo>
                    <a:cubicBezTo>
                      <a:pt x="1789979" y="0"/>
                      <a:pt x="1872200" y="82221"/>
                      <a:pt x="1872200" y="183646"/>
                    </a:cubicBezTo>
                    <a:lnTo>
                      <a:pt x="1872200" y="918210"/>
                    </a:lnTo>
                    <a:cubicBezTo>
                      <a:pt x="1872200" y="1019635"/>
                      <a:pt x="1789979" y="1101856"/>
                      <a:pt x="1688554" y="1101856"/>
                    </a:cubicBezTo>
                    <a:lnTo>
                      <a:pt x="183646" y="1101856"/>
                    </a:lnTo>
                    <a:cubicBezTo>
                      <a:pt x="82221" y="1101856"/>
                      <a:pt x="0" y="1019635"/>
                      <a:pt x="0" y="918210"/>
                    </a:cubicBezTo>
                    <a:lnTo>
                      <a:pt x="0" y="183646"/>
                    </a:ln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272887" tIns="53788" rIns="272887" bIns="53788" numCol="1" spcCol="1270" anchor="ctr" anchorCtr="0">
                <a:noAutofit/>
              </a:bodyPr>
              <a:lstStyle/>
              <a:p>
                <a:pPr lvl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600" kern="1200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无向</a:t>
                </a:r>
                <a:endParaRPr lang="zh-CN" altLang="en-US" sz="3600" kern="12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068506" y="5661248"/>
              <a:ext cx="2376264" cy="144016"/>
              <a:chOff x="3275856" y="5085184"/>
              <a:chExt cx="2376264" cy="144016"/>
            </a:xfrm>
          </p:grpSpPr>
          <p:sp>
            <p:nvSpPr>
              <p:cNvPr id="24" name="椭圆 23"/>
              <p:cNvSpPr/>
              <p:nvPr/>
            </p:nvSpPr>
            <p:spPr bwMode="auto">
              <a:xfrm>
                <a:off x="5508104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3347864" y="5157192"/>
                <a:ext cx="223224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椭圆 25"/>
              <p:cNvSpPr/>
              <p:nvPr/>
            </p:nvSpPr>
            <p:spPr bwMode="auto">
              <a:xfrm>
                <a:off x="3275856" y="5085184"/>
                <a:ext cx="144016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7294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BCE32-9639-4F47-90DB-64C61C155E48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203778" name="Freeform 2"/>
          <p:cNvSpPr>
            <a:spLocks/>
          </p:cNvSpPr>
          <p:nvPr/>
        </p:nvSpPr>
        <p:spPr bwMode="auto">
          <a:xfrm>
            <a:off x="411163" y="2849563"/>
            <a:ext cx="2717800" cy="3124200"/>
          </a:xfrm>
          <a:custGeom>
            <a:avLst/>
            <a:gdLst>
              <a:gd name="T0" fmla="*/ 0 w 1712"/>
              <a:gd name="T1" fmla="*/ 0 h 1728"/>
              <a:gd name="T2" fmla="*/ 480 w 1712"/>
              <a:gd name="T3" fmla="*/ 96 h 1728"/>
              <a:gd name="T4" fmla="*/ 1392 w 1712"/>
              <a:gd name="T5" fmla="*/ 432 h 1728"/>
              <a:gd name="T6" fmla="*/ 1680 w 1712"/>
              <a:gd name="T7" fmla="*/ 816 h 1728"/>
              <a:gd name="T8" fmla="*/ 1584 w 1712"/>
              <a:gd name="T9" fmla="*/ 1008 h 1728"/>
              <a:gd name="T10" fmla="*/ 1392 w 1712"/>
              <a:gd name="T11" fmla="*/ 1200 h 1728"/>
              <a:gd name="T12" fmla="*/ 1008 w 1712"/>
              <a:gd name="T13" fmla="*/ 1440 h 1728"/>
              <a:gd name="T14" fmla="*/ 720 w 1712"/>
              <a:gd name="T15" fmla="*/ 1584 h 1728"/>
              <a:gd name="T16" fmla="*/ 144 w 1712"/>
              <a:gd name="T1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2" h="1728">
                <a:moveTo>
                  <a:pt x="0" y="0"/>
                </a:moveTo>
                <a:cubicBezTo>
                  <a:pt x="124" y="12"/>
                  <a:pt x="248" y="24"/>
                  <a:pt x="480" y="96"/>
                </a:cubicBezTo>
                <a:cubicBezTo>
                  <a:pt x="712" y="168"/>
                  <a:pt x="1192" y="312"/>
                  <a:pt x="1392" y="432"/>
                </a:cubicBezTo>
                <a:cubicBezTo>
                  <a:pt x="1592" y="552"/>
                  <a:pt x="1648" y="720"/>
                  <a:pt x="1680" y="816"/>
                </a:cubicBezTo>
                <a:cubicBezTo>
                  <a:pt x="1712" y="912"/>
                  <a:pt x="1632" y="944"/>
                  <a:pt x="1584" y="1008"/>
                </a:cubicBezTo>
                <a:cubicBezTo>
                  <a:pt x="1536" y="1072"/>
                  <a:pt x="1488" y="1128"/>
                  <a:pt x="1392" y="1200"/>
                </a:cubicBezTo>
                <a:cubicBezTo>
                  <a:pt x="1296" y="1272"/>
                  <a:pt x="1120" y="1376"/>
                  <a:pt x="1008" y="1440"/>
                </a:cubicBezTo>
                <a:cubicBezTo>
                  <a:pt x="896" y="1504"/>
                  <a:pt x="864" y="1536"/>
                  <a:pt x="720" y="1584"/>
                </a:cubicBezTo>
                <a:cubicBezTo>
                  <a:pt x="576" y="1632"/>
                  <a:pt x="240" y="1704"/>
                  <a:pt x="144" y="1728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算法 </a:t>
            </a:r>
          </a:p>
        </p:txBody>
      </p:sp>
      <p:sp>
        <p:nvSpPr>
          <p:cNvPr id="203819" name="Line 43"/>
          <p:cNvSpPr>
            <a:spLocks noChangeShapeType="1"/>
          </p:cNvSpPr>
          <p:nvPr/>
        </p:nvSpPr>
        <p:spPr bwMode="auto">
          <a:xfrm flipH="1">
            <a:off x="1616075" y="4189413"/>
            <a:ext cx="639763" cy="944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3822" name="Line 46"/>
          <p:cNvSpPr>
            <a:spLocks noChangeShapeType="1"/>
          </p:cNvSpPr>
          <p:nvPr/>
        </p:nvSpPr>
        <p:spPr bwMode="auto">
          <a:xfrm>
            <a:off x="884238" y="3579813"/>
            <a:ext cx="126365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23" name="Freeform 47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24" name="Freeform 48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25" name="Freeform 49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26" name="Freeform 50"/>
          <p:cNvSpPr>
            <a:spLocks/>
          </p:cNvSpPr>
          <p:nvPr/>
        </p:nvSpPr>
        <p:spPr bwMode="auto">
          <a:xfrm>
            <a:off x="1778000" y="5372100"/>
            <a:ext cx="1241425" cy="1588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27" name="Freeform 51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28" name="Text Box 52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3830" name="Text Box 54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3833" name="Text Box 57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3836" name="Text Box 60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3838" name="Freeform 62"/>
          <p:cNvSpPr>
            <a:spLocks/>
          </p:cNvSpPr>
          <p:nvPr/>
        </p:nvSpPr>
        <p:spPr bwMode="auto">
          <a:xfrm>
            <a:off x="2608263" y="3576638"/>
            <a:ext cx="1293812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39" name="Freeform 63"/>
          <p:cNvSpPr>
            <a:spLocks/>
          </p:cNvSpPr>
          <p:nvPr/>
        </p:nvSpPr>
        <p:spPr bwMode="auto">
          <a:xfrm>
            <a:off x="2660650" y="2619375"/>
            <a:ext cx="1314450" cy="785813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840" name="Oval 64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3842" name="Oval 66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43" name="Text Box 67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3844" name="Oval 68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45" name="Text Box 69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3846" name="Oval 70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47" name="Text Box 71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3848" name="Oval 72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49" name="Text Box 73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3850" name="Oval 74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3851" name="Text Box 75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67390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4396822" y="1503948"/>
            <a:ext cx="240219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V-U={B, </a:t>
            </a:r>
            <a:r>
              <a:rPr kumimoji="0" lang="en-US" altLang="zh-CN" dirty="0"/>
              <a:t>D, </a:t>
            </a:r>
            <a:r>
              <a:rPr kumimoji="0" lang="en-US" altLang="zh-CN" dirty="0" smtClean="0"/>
              <a:t>E}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</a:t>
            </a:r>
            <a:r>
              <a:rPr kumimoji="0" lang="en-US" altLang="zh-CN" dirty="0" smtClean="0"/>
              <a:t>A,F,C} </a:t>
            </a:r>
            <a:endParaRPr kumimoji="0"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309880" y="4653136"/>
            <a:ext cx="784189" cy="631232"/>
            <a:chOff x="8397114" y="5786101"/>
            <a:chExt cx="784189" cy="631232"/>
          </a:xfrm>
        </p:grpSpPr>
        <p:sp>
          <p:nvSpPr>
            <p:cNvPr id="40" name="右箭头 39"/>
            <p:cNvSpPr/>
            <p:nvPr/>
          </p:nvSpPr>
          <p:spPr bwMode="auto">
            <a:xfrm rot="10800000">
              <a:off x="8397114" y="6201309"/>
              <a:ext cx="639382" cy="216024"/>
            </a:xfrm>
            <a:prstGeom prst="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97114" y="5786101"/>
              <a:ext cx="7841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42" name="矩形 41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  <p:sp>
        <p:nvSpPr>
          <p:cNvPr id="43" name="矩形 42"/>
          <p:cNvSpPr/>
          <p:nvPr/>
        </p:nvSpPr>
        <p:spPr>
          <a:xfrm>
            <a:off x="580711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/>
      <p:bldP spid="38" grpId="0"/>
      <p:bldP spid="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27EF-4E85-493E-9E7A-8E2500B0BACB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204802" name="Freeform 2"/>
          <p:cNvSpPr>
            <a:spLocks/>
          </p:cNvSpPr>
          <p:nvPr/>
        </p:nvSpPr>
        <p:spPr bwMode="auto">
          <a:xfrm>
            <a:off x="563563" y="2530475"/>
            <a:ext cx="3419475" cy="3641725"/>
          </a:xfrm>
          <a:custGeom>
            <a:avLst/>
            <a:gdLst>
              <a:gd name="T0" fmla="*/ 0 w 2154"/>
              <a:gd name="T1" fmla="*/ 0 h 2294"/>
              <a:gd name="T2" fmla="*/ 630 w 2154"/>
              <a:gd name="T3" fmla="*/ 170 h 2294"/>
              <a:gd name="T4" fmla="*/ 1128 w 2154"/>
              <a:gd name="T5" fmla="*/ 341 h 2294"/>
              <a:gd name="T6" fmla="*/ 1570 w 2154"/>
              <a:gd name="T7" fmla="*/ 563 h 2294"/>
              <a:gd name="T8" fmla="*/ 1825 w 2154"/>
              <a:gd name="T9" fmla="*/ 810 h 2294"/>
              <a:gd name="T10" fmla="*/ 2040 w 2154"/>
              <a:gd name="T11" fmla="*/ 1091 h 2294"/>
              <a:gd name="T12" fmla="*/ 2141 w 2154"/>
              <a:gd name="T13" fmla="*/ 1449 h 2294"/>
              <a:gd name="T14" fmla="*/ 2103 w 2154"/>
              <a:gd name="T15" fmla="*/ 1795 h 2294"/>
              <a:gd name="T16" fmla="*/ 1834 w 2154"/>
              <a:gd name="T17" fmla="*/ 2092 h 2294"/>
              <a:gd name="T18" fmla="*/ 1411 w 2154"/>
              <a:gd name="T19" fmla="*/ 2236 h 2294"/>
              <a:gd name="T20" fmla="*/ 403 w 2154"/>
              <a:gd name="T21" fmla="*/ 2294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4" h="2294">
                <a:moveTo>
                  <a:pt x="0" y="0"/>
                </a:moveTo>
                <a:cubicBezTo>
                  <a:pt x="106" y="28"/>
                  <a:pt x="442" y="113"/>
                  <a:pt x="630" y="170"/>
                </a:cubicBezTo>
                <a:cubicBezTo>
                  <a:pt x="818" y="227"/>
                  <a:pt x="972" y="276"/>
                  <a:pt x="1128" y="341"/>
                </a:cubicBezTo>
                <a:cubicBezTo>
                  <a:pt x="1284" y="405"/>
                  <a:pt x="1455" y="484"/>
                  <a:pt x="1570" y="563"/>
                </a:cubicBezTo>
                <a:cubicBezTo>
                  <a:pt x="1686" y="641"/>
                  <a:pt x="1746" y="722"/>
                  <a:pt x="1825" y="810"/>
                </a:cubicBezTo>
                <a:cubicBezTo>
                  <a:pt x="1862" y="919"/>
                  <a:pt x="1978" y="991"/>
                  <a:pt x="2040" y="1091"/>
                </a:cubicBezTo>
                <a:cubicBezTo>
                  <a:pt x="2093" y="1197"/>
                  <a:pt x="2131" y="1332"/>
                  <a:pt x="2141" y="1449"/>
                </a:cubicBezTo>
                <a:cubicBezTo>
                  <a:pt x="2151" y="1566"/>
                  <a:pt x="2154" y="1688"/>
                  <a:pt x="2103" y="1795"/>
                </a:cubicBezTo>
                <a:cubicBezTo>
                  <a:pt x="2095" y="1888"/>
                  <a:pt x="1949" y="2018"/>
                  <a:pt x="1834" y="2092"/>
                </a:cubicBezTo>
                <a:cubicBezTo>
                  <a:pt x="1719" y="2166"/>
                  <a:pt x="1649" y="2202"/>
                  <a:pt x="1411" y="2236"/>
                </a:cubicBezTo>
                <a:cubicBezTo>
                  <a:pt x="1173" y="2270"/>
                  <a:pt x="613" y="2282"/>
                  <a:pt x="403" y="229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算法 </a:t>
            </a:r>
          </a:p>
        </p:txBody>
      </p:sp>
      <p:sp>
        <p:nvSpPr>
          <p:cNvPr id="204844" name="Line 44"/>
          <p:cNvSpPr>
            <a:spLocks noChangeShapeType="1"/>
          </p:cNvSpPr>
          <p:nvPr/>
        </p:nvSpPr>
        <p:spPr bwMode="auto">
          <a:xfrm>
            <a:off x="1722438" y="5386388"/>
            <a:ext cx="12636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5" name="Text Box 45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4847" name="Line 47"/>
          <p:cNvSpPr>
            <a:spLocks noChangeShapeType="1"/>
          </p:cNvSpPr>
          <p:nvPr/>
        </p:nvSpPr>
        <p:spPr bwMode="auto">
          <a:xfrm>
            <a:off x="884238" y="3579813"/>
            <a:ext cx="126365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8" name="Freeform 48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9" name="Freeform 49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0" name="Freeform 50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2" name="Freeform 52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3" name="Text Box 53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4854" name="Text Box 54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4855" name="Text Box 55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4856" name="Text Box 56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4857" name="Text Box 57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4858" name="Text Box 58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4859" name="Text Box 59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4861" name="Text Box 61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4862" name="Freeform 62"/>
          <p:cNvSpPr>
            <a:spLocks/>
          </p:cNvSpPr>
          <p:nvPr/>
        </p:nvSpPr>
        <p:spPr bwMode="auto">
          <a:xfrm>
            <a:off x="1633538" y="4235450"/>
            <a:ext cx="630237" cy="915988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3" name="Freeform 63"/>
          <p:cNvSpPr>
            <a:spLocks/>
          </p:cNvSpPr>
          <p:nvPr/>
        </p:nvSpPr>
        <p:spPr bwMode="auto">
          <a:xfrm>
            <a:off x="2608263" y="3576638"/>
            <a:ext cx="1293812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4" name="Freeform 64"/>
          <p:cNvSpPr>
            <a:spLocks/>
          </p:cNvSpPr>
          <p:nvPr/>
        </p:nvSpPr>
        <p:spPr bwMode="auto">
          <a:xfrm>
            <a:off x="2660650" y="2619375"/>
            <a:ext cx="1314450" cy="785813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5" name="Oval 65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66" name="Text Box 66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4867" name="Oval 67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68" name="Text Box 68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4869" name="Oval 69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70" name="Text Box 70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4871" name="Oval 71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72" name="Text Box 72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4873" name="Oval 73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74" name="Text Box 74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4875" name="Oval 75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4876" name="Text Box 76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4877" name="Line 77"/>
          <p:cNvSpPr>
            <a:spLocks noChangeShapeType="1"/>
          </p:cNvSpPr>
          <p:nvPr/>
        </p:nvSpPr>
        <p:spPr bwMode="auto">
          <a:xfrm flipH="1">
            <a:off x="1616075" y="4189413"/>
            <a:ext cx="639763" cy="944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567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4396822" y="1503948"/>
            <a:ext cx="240219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V-U={B, E}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</a:t>
            </a:r>
            <a:r>
              <a:rPr kumimoji="0" lang="en-US" altLang="zh-CN" dirty="0" smtClean="0"/>
              <a:t>A,F,C,D} </a:t>
            </a:r>
            <a:endParaRPr kumimoji="0"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8309880" y="5318047"/>
            <a:ext cx="784189" cy="631232"/>
            <a:chOff x="8397114" y="6451012"/>
            <a:chExt cx="784189" cy="631232"/>
          </a:xfrm>
        </p:grpSpPr>
        <p:sp>
          <p:nvSpPr>
            <p:cNvPr id="41" name="右箭头 40"/>
            <p:cNvSpPr/>
            <p:nvPr/>
          </p:nvSpPr>
          <p:spPr bwMode="auto">
            <a:xfrm rot="10800000">
              <a:off x="8397114" y="6866220"/>
              <a:ext cx="639382" cy="216024"/>
            </a:xfrm>
            <a:prstGeom prst="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97114" y="6451012"/>
              <a:ext cx="7841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  <p:sp>
        <p:nvSpPr>
          <p:cNvPr id="44" name="矩形 43"/>
          <p:cNvSpPr/>
          <p:nvPr/>
        </p:nvSpPr>
        <p:spPr>
          <a:xfrm>
            <a:off x="580711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nimBg="1"/>
      <p:bldP spid="39" grpId="0"/>
      <p:bldP spid="4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3F3C-AA72-49D5-BA87-CCDC5820E9D7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205826" name="Freeform 2"/>
          <p:cNvSpPr>
            <a:spLocks/>
          </p:cNvSpPr>
          <p:nvPr/>
        </p:nvSpPr>
        <p:spPr bwMode="auto">
          <a:xfrm>
            <a:off x="457200" y="2890838"/>
            <a:ext cx="4106863" cy="3116262"/>
          </a:xfrm>
          <a:custGeom>
            <a:avLst/>
            <a:gdLst>
              <a:gd name="T0" fmla="*/ 0 w 2587"/>
              <a:gd name="T1" fmla="*/ 123 h 1963"/>
              <a:gd name="T2" fmla="*/ 653 w 2587"/>
              <a:gd name="T3" fmla="*/ 61 h 1963"/>
              <a:gd name="T4" fmla="*/ 1171 w 2587"/>
              <a:gd name="T5" fmla="*/ 3 h 1963"/>
              <a:gd name="T6" fmla="*/ 1622 w 2587"/>
              <a:gd name="T7" fmla="*/ 41 h 1963"/>
              <a:gd name="T8" fmla="*/ 2218 w 2587"/>
              <a:gd name="T9" fmla="*/ 118 h 1963"/>
              <a:gd name="T10" fmla="*/ 2554 w 2587"/>
              <a:gd name="T11" fmla="*/ 397 h 1963"/>
              <a:gd name="T12" fmla="*/ 2496 w 2587"/>
              <a:gd name="T13" fmla="*/ 953 h 1963"/>
              <a:gd name="T14" fmla="*/ 2333 w 2587"/>
              <a:gd name="T15" fmla="*/ 1309 h 1963"/>
              <a:gd name="T16" fmla="*/ 1997 w 2587"/>
              <a:gd name="T17" fmla="*/ 1769 h 1963"/>
              <a:gd name="T18" fmla="*/ 1325 w 2587"/>
              <a:gd name="T19" fmla="*/ 1933 h 1963"/>
              <a:gd name="T20" fmla="*/ 432 w 2587"/>
              <a:gd name="T21" fmla="*/ 1952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7" h="1963">
                <a:moveTo>
                  <a:pt x="0" y="123"/>
                </a:moveTo>
                <a:cubicBezTo>
                  <a:pt x="109" y="113"/>
                  <a:pt x="458" y="81"/>
                  <a:pt x="653" y="61"/>
                </a:cubicBezTo>
                <a:cubicBezTo>
                  <a:pt x="848" y="41"/>
                  <a:pt x="1010" y="6"/>
                  <a:pt x="1171" y="3"/>
                </a:cubicBezTo>
                <a:cubicBezTo>
                  <a:pt x="1332" y="0"/>
                  <a:pt x="1448" y="22"/>
                  <a:pt x="1622" y="41"/>
                </a:cubicBezTo>
                <a:cubicBezTo>
                  <a:pt x="1796" y="60"/>
                  <a:pt x="2063" y="59"/>
                  <a:pt x="2218" y="118"/>
                </a:cubicBezTo>
                <a:cubicBezTo>
                  <a:pt x="2373" y="177"/>
                  <a:pt x="2508" y="258"/>
                  <a:pt x="2554" y="397"/>
                </a:cubicBezTo>
                <a:cubicBezTo>
                  <a:pt x="2587" y="500"/>
                  <a:pt x="2518" y="803"/>
                  <a:pt x="2496" y="953"/>
                </a:cubicBezTo>
                <a:cubicBezTo>
                  <a:pt x="2459" y="1105"/>
                  <a:pt x="2416" y="1173"/>
                  <a:pt x="2333" y="1309"/>
                </a:cubicBezTo>
                <a:cubicBezTo>
                  <a:pt x="2250" y="1445"/>
                  <a:pt x="2165" y="1665"/>
                  <a:pt x="1997" y="1769"/>
                </a:cubicBezTo>
                <a:cubicBezTo>
                  <a:pt x="1794" y="1867"/>
                  <a:pt x="1586" y="1903"/>
                  <a:pt x="1325" y="1933"/>
                </a:cubicBezTo>
                <a:cubicBezTo>
                  <a:pt x="1064" y="1963"/>
                  <a:pt x="618" y="1948"/>
                  <a:pt x="432" y="1952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算法 </a:t>
            </a:r>
          </a:p>
        </p:txBody>
      </p:sp>
      <p:sp>
        <p:nvSpPr>
          <p:cNvPr id="205869" name="Line 45"/>
          <p:cNvSpPr>
            <a:spLocks noChangeShapeType="1"/>
          </p:cNvSpPr>
          <p:nvPr/>
        </p:nvSpPr>
        <p:spPr bwMode="auto">
          <a:xfrm flipV="1">
            <a:off x="2636838" y="3579813"/>
            <a:ext cx="12192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70" name="Text Box 46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5872" name="Line 48"/>
          <p:cNvSpPr>
            <a:spLocks noChangeShapeType="1"/>
          </p:cNvSpPr>
          <p:nvPr/>
        </p:nvSpPr>
        <p:spPr bwMode="auto">
          <a:xfrm>
            <a:off x="884238" y="3579813"/>
            <a:ext cx="126365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73" name="Freeform 49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4" name="Freeform 50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5" name="Freeform 51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6" name="Freeform 52"/>
          <p:cNvSpPr>
            <a:spLocks/>
          </p:cNvSpPr>
          <p:nvPr/>
        </p:nvSpPr>
        <p:spPr bwMode="auto">
          <a:xfrm>
            <a:off x="1778000" y="5372100"/>
            <a:ext cx="1241425" cy="1588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7" name="Freeform 53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8" name="Text Box 54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5879" name="Text Box 55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5880" name="Text Box 56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5882" name="Text Box 58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5883" name="Text Box 59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5884" name="Text Box 60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5885" name="Text Box 61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5886" name="Text Box 62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5887" name="Freeform 63"/>
          <p:cNvSpPr>
            <a:spLocks/>
          </p:cNvSpPr>
          <p:nvPr/>
        </p:nvSpPr>
        <p:spPr bwMode="auto">
          <a:xfrm>
            <a:off x="1633538" y="4235450"/>
            <a:ext cx="630237" cy="915988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89" name="Freeform 65"/>
          <p:cNvSpPr>
            <a:spLocks/>
          </p:cNvSpPr>
          <p:nvPr/>
        </p:nvSpPr>
        <p:spPr bwMode="auto">
          <a:xfrm>
            <a:off x="2660650" y="2619375"/>
            <a:ext cx="1314450" cy="785813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90" name="Oval 66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891" name="Text Box 67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5892" name="Oval 68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893" name="Text Box 69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5894" name="Oval 70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895" name="Text Box 71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5896" name="Oval 72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897" name="Text Box 73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898" name="Oval 74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899" name="Text Box 75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900" name="Oval 76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5901" name="Text Box 77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902" name="Line 78"/>
          <p:cNvSpPr>
            <a:spLocks noChangeShapeType="1"/>
          </p:cNvSpPr>
          <p:nvPr/>
        </p:nvSpPr>
        <p:spPr bwMode="auto">
          <a:xfrm>
            <a:off x="1722438" y="5386388"/>
            <a:ext cx="12636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03" name="Line 79"/>
          <p:cNvSpPr>
            <a:spLocks noChangeShapeType="1"/>
          </p:cNvSpPr>
          <p:nvPr/>
        </p:nvSpPr>
        <p:spPr bwMode="auto">
          <a:xfrm flipH="1">
            <a:off x="1616075" y="4189413"/>
            <a:ext cx="639763" cy="944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63855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E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12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4396822" y="1503948"/>
            <a:ext cx="2674835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V-U={B}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</a:t>
            </a:r>
            <a:r>
              <a:rPr kumimoji="0" lang="en-US" altLang="zh-CN" dirty="0" smtClean="0"/>
              <a:t>A,F,C,D,E} </a:t>
            </a:r>
            <a:endParaRPr kumimoji="0"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309880" y="3717032"/>
            <a:ext cx="784189" cy="631232"/>
            <a:chOff x="8397114" y="6451012"/>
            <a:chExt cx="784189" cy="631232"/>
          </a:xfrm>
        </p:grpSpPr>
        <p:sp>
          <p:nvSpPr>
            <p:cNvPr id="42" name="右箭头 41"/>
            <p:cNvSpPr/>
            <p:nvPr/>
          </p:nvSpPr>
          <p:spPr bwMode="auto">
            <a:xfrm rot="10800000">
              <a:off x="8397114" y="6866220"/>
              <a:ext cx="639382" cy="216024"/>
            </a:xfrm>
            <a:prstGeom prst="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97114" y="6451012"/>
              <a:ext cx="7841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  <p:sp>
        <p:nvSpPr>
          <p:cNvPr id="45" name="矩形 44"/>
          <p:cNvSpPr/>
          <p:nvPr/>
        </p:nvSpPr>
        <p:spPr>
          <a:xfrm>
            <a:off x="580711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40" grpId="0"/>
      <p:bldP spid="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3E54-BBB4-4F64-B5D3-FD818660A45D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206921" name="Line 73"/>
          <p:cNvSpPr>
            <a:spLocks noChangeShapeType="1"/>
          </p:cNvSpPr>
          <p:nvPr/>
        </p:nvSpPr>
        <p:spPr bwMode="auto">
          <a:xfrm>
            <a:off x="1722438" y="5386388"/>
            <a:ext cx="12636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22" name="Line 74"/>
          <p:cNvSpPr>
            <a:spLocks noChangeShapeType="1"/>
          </p:cNvSpPr>
          <p:nvPr/>
        </p:nvSpPr>
        <p:spPr bwMode="auto">
          <a:xfrm flipH="1">
            <a:off x="1616075" y="4189413"/>
            <a:ext cx="639763" cy="944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2652713" y="2617788"/>
            <a:ext cx="1295400" cy="776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81000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Prim</a:t>
            </a:r>
            <a:r>
              <a:rPr kumimoji="0" lang="zh-CN" altLang="en-US">
                <a:solidFill>
                  <a:srgbClr val="FFFF00"/>
                </a:solidFill>
              </a:rPr>
              <a:t>算法 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6891" name="Line 43"/>
          <p:cNvSpPr>
            <a:spLocks noChangeShapeType="1"/>
          </p:cNvSpPr>
          <p:nvPr/>
        </p:nvSpPr>
        <p:spPr bwMode="auto">
          <a:xfrm flipV="1">
            <a:off x="2636838" y="3579813"/>
            <a:ext cx="12192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92" name="Line 44"/>
          <p:cNvSpPr>
            <a:spLocks noChangeShapeType="1"/>
          </p:cNvSpPr>
          <p:nvPr/>
        </p:nvSpPr>
        <p:spPr bwMode="auto">
          <a:xfrm>
            <a:off x="884238" y="3579813"/>
            <a:ext cx="126365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93" name="Freeform 45"/>
          <p:cNvSpPr>
            <a:spLocks/>
          </p:cNvSpPr>
          <p:nvPr/>
        </p:nvSpPr>
        <p:spPr bwMode="auto">
          <a:xfrm>
            <a:off x="915988" y="2624138"/>
            <a:ext cx="1268412" cy="827087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94" name="Freeform 46"/>
          <p:cNvSpPr>
            <a:spLocks/>
          </p:cNvSpPr>
          <p:nvPr/>
        </p:nvSpPr>
        <p:spPr bwMode="auto">
          <a:xfrm>
            <a:off x="3378200" y="3789363"/>
            <a:ext cx="674688" cy="1420812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95" name="Freeform 47"/>
          <p:cNvSpPr>
            <a:spLocks/>
          </p:cNvSpPr>
          <p:nvPr/>
        </p:nvSpPr>
        <p:spPr bwMode="auto">
          <a:xfrm>
            <a:off x="2513013" y="4232275"/>
            <a:ext cx="598487" cy="1004888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97" name="Freeform 49"/>
          <p:cNvSpPr>
            <a:spLocks/>
          </p:cNvSpPr>
          <p:nvPr/>
        </p:nvSpPr>
        <p:spPr bwMode="auto">
          <a:xfrm>
            <a:off x="782638" y="3759200"/>
            <a:ext cx="630237" cy="1376363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2862263" y="4352925"/>
            <a:ext cx="412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6899" name="Text Box 51"/>
          <p:cNvSpPr txBox="1">
            <a:spLocks noChangeArrowheads="1"/>
          </p:cNvSpPr>
          <p:nvPr/>
        </p:nvSpPr>
        <p:spPr bwMode="auto">
          <a:xfrm>
            <a:off x="3287713" y="2536825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6900" name="Text Box 52"/>
          <p:cNvSpPr txBox="1">
            <a:spLocks noChangeArrowheads="1"/>
          </p:cNvSpPr>
          <p:nvPr/>
        </p:nvSpPr>
        <p:spPr bwMode="auto">
          <a:xfrm>
            <a:off x="1312863" y="2565400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6901" name="Text Box 53"/>
          <p:cNvSpPr txBox="1">
            <a:spLocks noChangeArrowheads="1"/>
          </p:cNvSpPr>
          <p:nvPr/>
        </p:nvSpPr>
        <p:spPr bwMode="auto">
          <a:xfrm>
            <a:off x="1531938" y="3346450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6902" name="Text Box 54"/>
          <p:cNvSpPr txBox="1">
            <a:spLocks noChangeArrowheads="1"/>
          </p:cNvSpPr>
          <p:nvPr/>
        </p:nvSpPr>
        <p:spPr bwMode="auto">
          <a:xfrm>
            <a:off x="2981325" y="3348038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6903" name="Text Box 55"/>
          <p:cNvSpPr txBox="1">
            <a:spLocks noChangeArrowheads="1"/>
          </p:cNvSpPr>
          <p:nvPr/>
        </p:nvSpPr>
        <p:spPr bwMode="auto">
          <a:xfrm>
            <a:off x="657225" y="4264025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6904" name="Text Box 56"/>
          <p:cNvSpPr txBox="1">
            <a:spLocks noChangeArrowheads="1"/>
          </p:cNvSpPr>
          <p:nvPr/>
        </p:nvSpPr>
        <p:spPr bwMode="auto">
          <a:xfrm>
            <a:off x="3805238" y="4325938"/>
            <a:ext cx="406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6905" name="Text Box 57"/>
          <p:cNvSpPr txBox="1">
            <a:spLocks noChangeArrowheads="1"/>
          </p:cNvSpPr>
          <p:nvPr/>
        </p:nvSpPr>
        <p:spPr bwMode="auto">
          <a:xfrm>
            <a:off x="2249488" y="5443538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6906" name="Text Box 58"/>
          <p:cNvSpPr txBox="1">
            <a:spLocks noChangeArrowheads="1"/>
          </p:cNvSpPr>
          <p:nvPr/>
        </p:nvSpPr>
        <p:spPr bwMode="auto">
          <a:xfrm>
            <a:off x="1546225" y="4359275"/>
            <a:ext cx="4111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6909" name="Oval 61"/>
          <p:cNvSpPr>
            <a:spLocks noChangeArrowheads="1"/>
          </p:cNvSpPr>
          <p:nvPr/>
        </p:nvSpPr>
        <p:spPr bwMode="auto">
          <a:xfrm>
            <a:off x="425450" y="3309938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10" name="Text Box 62"/>
          <p:cNvSpPr txBox="1">
            <a:spLocks noChangeArrowheads="1"/>
          </p:cNvSpPr>
          <p:nvPr/>
        </p:nvSpPr>
        <p:spPr bwMode="auto">
          <a:xfrm>
            <a:off x="492125" y="32607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6911" name="Oval 63"/>
          <p:cNvSpPr>
            <a:spLocks noChangeArrowheads="1"/>
          </p:cNvSpPr>
          <p:nvPr/>
        </p:nvSpPr>
        <p:spPr bwMode="auto">
          <a:xfrm>
            <a:off x="2160588" y="2351088"/>
            <a:ext cx="503237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12" name="Text Box 64"/>
          <p:cNvSpPr txBox="1">
            <a:spLocks noChangeArrowheads="1"/>
          </p:cNvSpPr>
          <p:nvPr/>
        </p:nvSpPr>
        <p:spPr bwMode="auto">
          <a:xfrm>
            <a:off x="2227263" y="23018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6913" name="Oval 65"/>
          <p:cNvSpPr>
            <a:spLocks noChangeArrowheads="1"/>
          </p:cNvSpPr>
          <p:nvPr/>
        </p:nvSpPr>
        <p:spPr bwMode="auto">
          <a:xfrm>
            <a:off x="3854450" y="3325813"/>
            <a:ext cx="503238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14" name="Text Box 66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6915" name="Oval 67"/>
          <p:cNvSpPr>
            <a:spLocks noChangeArrowheads="1"/>
          </p:cNvSpPr>
          <p:nvPr/>
        </p:nvSpPr>
        <p:spPr bwMode="auto">
          <a:xfrm>
            <a:off x="3001963" y="5170488"/>
            <a:ext cx="503237" cy="50323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16" name="Text Box 68"/>
          <p:cNvSpPr txBox="1">
            <a:spLocks noChangeArrowheads="1"/>
          </p:cNvSpPr>
          <p:nvPr/>
        </p:nvSpPr>
        <p:spPr bwMode="auto">
          <a:xfrm>
            <a:off x="3068638" y="51212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6917" name="Oval 69"/>
          <p:cNvSpPr>
            <a:spLocks noChangeArrowheads="1"/>
          </p:cNvSpPr>
          <p:nvPr/>
        </p:nvSpPr>
        <p:spPr bwMode="auto">
          <a:xfrm>
            <a:off x="1263650" y="510857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18" name="Text Box 70"/>
          <p:cNvSpPr txBox="1">
            <a:spLocks noChangeArrowheads="1"/>
          </p:cNvSpPr>
          <p:nvPr/>
        </p:nvSpPr>
        <p:spPr bwMode="auto">
          <a:xfrm>
            <a:off x="1330325" y="50593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6919" name="Oval 71"/>
          <p:cNvSpPr>
            <a:spLocks noChangeArrowheads="1"/>
          </p:cNvSpPr>
          <p:nvPr/>
        </p:nvSpPr>
        <p:spPr bwMode="auto">
          <a:xfrm>
            <a:off x="2133600" y="3768725"/>
            <a:ext cx="503238" cy="50323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6920" name="Text Box 72"/>
          <p:cNvSpPr txBox="1">
            <a:spLocks noChangeArrowheads="1"/>
          </p:cNvSpPr>
          <p:nvPr/>
        </p:nvSpPr>
        <p:spPr bwMode="auto">
          <a:xfrm>
            <a:off x="2200275" y="37195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3921125" y="32766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93156"/>
              </p:ext>
            </p:extLst>
          </p:nvPr>
        </p:nvGraphicFramePr>
        <p:xfrm>
          <a:off x="5148064" y="2889183"/>
          <a:ext cx="318249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/>
                <a:gridCol w="1232472"/>
                <a:gridCol w="140360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adjvex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lowcost</a:t>
                      </a:r>
                      <a:endParaRPr lang="zh-CN" altLang="en-US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E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A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4396822" y="1503948"/>
            <a:ext cx="3003451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V-U={}</a:t>
            </a:r>
          </a:p>
          <a:p>
            <a:pPr eaLnBrk="0" hangingPunct="0">
              <a:spcBef>
                <a:spcPts val="600"/>
              </a:spcBef>
            </a:pPr>
            <a:r>
              <a:rPr kumimoji="0" lang="en-US" altLang="zh-CN" dirty="0" smtClean="0"/>
              <a:t> </a:t>
            </a:r>
            <a:r>
              <a:rPr kumimoji="0" lang="en-US" altLang="zh-CN" dirty="0"/>
              <a:t>U={</a:t>
            </a:r>
            <a:r>
              <a:rPr kumimoji="0" lang="en-US" altLang="zh-CN" dirty="0" smtClean="0"/>
              <a:t>A,F,C,D,E,B} </a:t>
            </a:r>
            <a:endParaRPr kumimoji="0"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4357688" y="980728"/>
            <a:ext cx="3193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kumimoji="0" lang="en-US" altLang="zh-CN" dirty="0">
                <a:solidFill>
                  <a:srgbClr val="FFFFFF"/>
                </a:solidFill>
              </a:rPr>
              <a:t>V={A,B, C, D, E, F}</a:t>
            </a:r>
          </a:p>
        </p:txBody>
      </p:sp>
      <p:sp>
        <p:nvSpPr>
          <p:cNvPr id="43" name="矩形 42"/>
          <p:cNvSpPr/>
          <p:nvPr/>
        </p:nvSpPr>
        <p:spPr>
          <a:xfrm>
            <a:off x="5807112" y="2420888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err="1" smtClean="0">
                <a:ea typeface="华文行楷" pitchFamily="2" charset="-122"/>
              </a:rPr>
              <a:t>clolsedge</a:t>
            </a:r>
            <a:r>
              <a:rPr kumimoji="0" lang="zh-CN" altLang="en-US" dirty="0" smtClean="0">
                <a:ea typeface="华文行楷" pitchFamily="2" charset="-122"/>
              </a:rPr>
              <a:t>数组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172" y="332656"/>
            <a:ext cx="8795320" cy="53276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Prime(</a:t>
            </a:r>
            <a:r>
              <a:rPr lang="en-US" altLang="zh-CN" sz="2400" dirty="0" err="1" smtClean="0"/>
              <a:t>AdjMatrix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gn,VertexData</a:t>
            </a:r>
            <a:r>
              <a:rPr lang="en-US" altLang="zh-CN" sz="2400" dirty="0"/>
              <a:t> 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/*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u</a:t>
            </a:r>
            <a:r>
              <a:rPr lang="zh-CN" altLang="en-US" sz="2400" dirty="0"/>
              <a:t>出发，</a:t>
            </a:r>
            <a:r>
              <a:rPr lang="zh-CN" altLang="en-US" sz="2400" dirty="0" smtClean="0"/>
              <a:t>按</a:t>
            </a:r>
            <a:r>
              <a:rPr lang="en-US" altLang="zh-CN" sz="2400" dirty="0" smtClean="0"/>
              <a:t>Prime</a:t>
            </a:r>
            <a:r>
              <a:rPr lang="zh-CN" altLang="en-US" sz="2400" dirty="0" smtClean="0"/>
              <a:t>算法构造最小生成树，*</a:t>
            </a:r>
            <a:r>
              <a:rPr lang="en-US" altLang="zh-CN" sz="2400" dirty="0" smtClean="0"/>
              <a:t>/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++)//</a:t>
            </a:r>
            <a:r>
              <a:rPr lang="zh-CN" altLang="en-US" dirty="0" smtClean="0"/>
              <a:t>初始化</a:t>
            </a:r>
            <a:r>
              <a:rPr lang="en-US" altLang="zh-CN" dirty="0" err="1"/>
              <a:t>closedge</a:t>
            </a:r>
            <a:r>
              <a:rPr lang="en-US" altLang="zh-CN" dirty="0"/>
              <a:t>[ ]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adjvex</a:t>
            </a:r>
            <a:r>
              <a:rPr lang="en-US" altLang="zh-CN" dirty="0" smtClean="0"/>
              <a:t>=u,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lowcost</a:t>
            </a:r>
            <a:r>
              <a:rPr lang="en-US" altLang="zh-CN" dirty="0" smtClean="0"/>
              <a:t> =(</a:t>
            </a:r>
            <a:r>
              <a:rPr lang="en-US" altLang="zh-CN" dirty="0" err="1" smtClean="0"/>
              <a:t>u,i</a:t>
            </a:r>
            <a:r>
              <a:rPr lang="en-US" altLang="zh-CN" dirty="0" smtClean="0"/>
              <a:t>)</a:t>
            </a:r>
            <a:r>
              <a:rPr lang="zh-CN" altLang="en-US" dirty="0" smtClean="0"/>
              <a:t>边的权值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++)//</a:t>
            </a:r>
            <a:r>
              <a:rPr lang="zh-CN" altLang="en-US" dirty="0" smtClean="0"/>
              <a:t>向</a:t>
            </a:r>
            <a:r>
              <a:rPr lang="en-US" altLang="zh-CN" dirty="0" smtClean="0"/>
              <a:t>U</a:t>
            </a:r>
            <a:r>
              <a:rPr lang="zh-CN" altLang="en-US" dirty="0" smtClean="0"/>
              <a:t>集添加顶点</a:t>
            </a:r>
            <a:endParaRPr lang="en-US" altLang="zh-CN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closedge</a:t>
            </a:r>
            <a:r>
              <a:rPr lang="zh-CN" altLang="en-US" dirty="0" smtClean="0"/>
              <a:t>集合中，查找</a:t>
            </a:r>
            <a:r>
              <a:rPr lang="en-US" altLang="zh-CN" dirty="0" err="1" smtClean="0"/>
              <a:t>lowcost</a:t>
            </a:r>
            <a:r>
              <a:rPr lang="zh-CN" altLang="en-US" dirty="0" smtClean="0"/>
              <a:t>值最小的位置</a:t>
            </a:r>
            <a:r>
              <a:rPr lang="en-US" altLang="zh-CN" dirty="0"/>
              <a:t>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dirty="0" smtClean="0"/>
              <a:t>  修改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[min].</a:t>
            </a:r>
            <a:r>
              <a:rPr lang="en-US" altLang="zh-CN" dirty="0" err="1"/>
              <a:t>lowcost</a:t>
            </a:r>
            <a:r>
              <a:rPr lang="en-US" altLang="zh-CN" dirty="0"/>
              <a:t> 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，添加到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集；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更新非</a:t>
            </a:r>
            <a:r>
              <a:rPr lang="en-US" altLang="zh-CN" dirty="0" smtClean="0"/>
              <a:t>U</a:t>
            </a:r>
            <a:r>
              <a:rPr lang="zh-CN" altLang="en-US" dirty="0" smtClean="0"/>
              <a:t>集顶点</a:t>
            </a:r>
            <a:r>
              <a:rPr lang="en-US" altLang="zh-CN" dirty="0" err="1" smtClean="0"/>
              <a:t>adjvex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lowcost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7868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500A-C7CE-447F-9640-FE2A322F15D0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69325" cy="981075"/>
          </a:xfrm>
        </p:spPr>
        <p:txBody>
          <a:bodyPr/>
          <a:lstStyle/>
          <a:p>
            <a:r>
              <a:rPr lang="zh-CN" altLang="en-US" sz="3200" dirty="0"/>
              <a:t>练习：请写出一下图的最小生成树的普利姆</a:t>
            </a:r>
            <a:r>
              <a:rPr lang="zh-CN" altLang="en-US" sz="3200" dirty="0" smtClean="0"/>
              <a:t>算法构造</a:t>
            </a:r>
            <a:r>
              <a:rPr lang="zh-CN" altLang="en-US" sz="3200" dirty="0"/>
              <a:t>过程</a:t>
            </a:r>
          </a:p>
        </p:txBody>
      </p:sp>
      <p:graphicFrame>
        <p:nvGraphicFramePr>
          <p:cNvPr id="218117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57200" y="1436688"/>
          <a:ext cx="82296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8" name="Visio" r:id="rId3" imgW="2869997" imgH="1690051" progId="Visio.Drawing.11">
                  <p:embed/>
                </p:oleObj>
              </mc:Choice>
              <mc:Fallback>
                <p:oleObj name="Visio" r:id="rId3" imgW="2869997" imgH="16900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6688"/>
                        <a:ext cx="8229600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7544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2D91-ED57-4D0E-85CC-0EB17FFBA3F6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269875" y="1333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latin typeface="宋体" pitchFamily="2" charset="-122"/>
              </a:rPr>
              <a:t>克鲁斯卡尔（</a:t>
            </a:r>
            <a:r>
              <a:rPr kumimoji="0" lang="en-US" altLang="zh-CN">
                <a:solidFill>
                  <a:srgbClr val="FFFF00"/>
                </a:solidFill>
              </a:rPr>
              <a:t>Kruskal</a:t>
            </a:r>
            <a:r>
              <a:rPr kumimoji="0" lang="zh-CN" altLang="en-US">
                <a:solidFill>
                  <a:srgbClr val="FFFF00"/>
                </a:solidFill>
                <a:latin typeface="宋体" pitchFamily="2" charset="-122"/>
              </a:rPr>
              <a:t>）算法</a:t>
            </a:r>
            <a:r>
              <a:rPr kumimoji="0"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6868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基本思想</a:t>
            </a:r>
            <a:r>
              <a:rPr kumimoji="0" lang="zh-CN" altLang="en-US"/>
              <a:t>：设无向连通网为</a:t>
            </a:r>
            <a:r>
              <a:rPr kumimoji="0" lang="en-US" altLang="zh-CN" i="1"/>
              <a:t>G</a:t>
            </a:r>
            <a:r>
              <a:rPr kumimoji="0" lang="zh-CN" altLang="en-US"/>
              <a:t>＝</a:t>
            </a:r>
            <a:r>
              <a:rPr kumimoji="0" lang="en-US" altLang="zh-CN"/>
              <a:t>(</a:t>
            </a:r>
            <a:r>
              <a:rPr kumimoji="0" lang="en-US" altLang="zh-CN" i="1"/>
              <a:t>V</a:t>
            </a:r>
            <a:r>
              <a:rPr kumimoji="0" lang="en-US" altLang="zh-CN"/>
              <a:t>, </a:t>
            </a:r>
            <a:r>
              <a:rPr kumimoji="0" lang="en-US" altLang="zh-CN" i="1"/>
              <a:t>E</a:t>
            </a:r>
            <a:r>
              <a:rPr kumimoji="0" lang="en-US" altLang="zh-CN"/>
              <a:t>)</a:t>
            </a:r>
            <a:r>
              <a:rPr kumimoji="0" lang="zh-CN" altLang="en-US"/>
              <a:t>，令</a:t>
            </a:r>
            <a:r>
              <a:rPr kumimoji="0" lang="en-US" altLang="zh-CN" i="1"/>
              <a:t>G</a:t>
            </a:r>
            <a:r>
              <a:rPr kumimoji="0" lang="zh-CN" altLang="en-US"/>
              <a:t>的最小生成树为</a:t>
            </a:r>
            <a:r>
              <a:rPr kumimoji="0" lang="en-US" altLang="zh-CN" i="1"/>
              <a:t>T</a:t>
            </a:r>
            <a:r>
              <a:rPr kumimoji="0" lang="zh-CN" altLang="en-US"/>
              <a:t>＝</a:t>
            </a:r>
            <a:r>
              <a:rPr kumimoji="0" lang="en-US" altLang="zh-CN"/>
              <a:t>(</a:t>
            </a:r>
            <a:r>
              <a:rPr kumimoji="0" lang="en-US" altLang="zh-CN" i="1"/>
              <a:t>U</a:t>
            </a:r>
            <a:r>
              <a:rPr kumimoji="0" lang="en-US" altLang="zh-CN"/>
              <a:t>, </a:t>
            </a:r>
            <a:r>
              <a:rPr kumimoji="0" lang="en-US" altLang="zh-CN" i="1"/>
              <a:t>TE</a:t>
            </a:r>
            <a:r>
              <a:rPr kumimoji="0" lang="en-US" altLang="zh-CN"/>
              <a:t>)</a:t>
            </a:r>
            <a:r>
              <a:rPr kumimoji="0" lang="zh-CN" altLang="en-US"/>
              <a:t>，其</a:t>
            </a:r>
            <a:r>
              <a:rPr kumimoji="0" lang="zh-CN" altLang="en-US">
                <a:solidFill>
                  <a:srgbClr val="FF0000"/>
                </a:solidFill>
              </a:rPr>
              <a:t>初态为</a:t>
            </a:r>
            <a:r>
              <a:rPr kumimoji="0" lang="en-US" altLang="zh-CN" i="1">
                <a:solidFill>
                  <a:srgbClr val="FF0000"/>
                </a:solidFill>
              </a:rPr>
              <a:t>U</a:t>
            </a:r>
            <a:r>
              <a:rPr kumimoji="0" lang="zh-CN" altLang="en-US">
                <a:solidFill>
                  <a:srgbClr val="FF0000"/>
                </a:solidFill>
              </a:rPr>
              <a:t>＝</a:t>
            </a:r>
            <a:r>
              <a:rPr kumimoji="0" lang="en-US" altLang="zh-CN" i="1">
                <a:solidFill>
                  <a:srgbClr val="FF0000"/>
                </a:solidFill>
              </a:rPr>
              <a:t>V</a:t>
            </a:r>
            <a:r>
              <a:rPr kumimoji="0" lang="zh-CN" altLang="en-US">
                <a:solidFill>
                  <a:srgbClr val="FF0000"/>
                </a:solidFill>
              </a:rPr>
              <a:t>，</a:t>
            </a:r>
            <a:r>
              <a:rPr kumimoji="0" lang="en-US" altLang="zh-CN" i="1">
                <a:solidFill>
                  <a:srgbClr val="FF0000"/>
                </a:solidFill>
              </a:rPr>
              <a:t>TE</a:t>
            </a:r>
            <a:r>
              <a:rPr kumimoji="0" lang="zh-CN" altLang="en-US">
                <a:solidFill>
                  <a:srgbClr val="FF0000"/>
                </a:solidFill>
              </a:rPr>
              <a:t>＝</a:t>
            </a:r>
            <a:r>
              <a:rPr kumimoji="0" lang="en-US" altLang="zh-CN">
                <a:solidFill>
                  <a:srgbClr val="FF0000"/>
                </a:solidFill>
              </a:rPr>
              <a:t>{ }</a:t>
            </a:r>
            <a:r>
              <a:rPr kumimoji="0" lang="zh-CN" altLang="en-US"/>
              <a:t>，然后，按照</a:t>
            </a:r>
            <a:r>
              <a:rPr kumimoji="0" lang="zh-CN" altLang="en-US">
                <a:solidFill>
                  <a:srgbClr val="FF0000"/>
                </a:solidFill>
              </a:rPr>
              <a:t>边的权值由小到大的顺序</a:t>
            </a:r>
            <a:r>
              <a:rPr kumimoji="0" lang="zh-CN" altLang="en-US"/>
              <a:t>，考察</a:t>
            </a:r>
            <a:r>
              <a:rPr kumimoji="0" lang="en-US" altLang="zh-CN" i="1"/>
              <a:t>G</a:t>
            </a:r>
            <a:r>
              <a:rPr kumimoji="0" lang="zh-CN" altLang="en-US"/>
              <a:t>的边集</a:t>
            </a:r>
            <a:r>
              <a:rPr kumimoji="0" lang="en-US" altLang="zh-CN" i="1"/>
              <a:t>E</a:t>
            </a:r>
            <a:r>
              <a:rPr kumimoji="0" lang="zh-CN" altLang="en-US"/>
              <a:t>中的各条边。若被考察的边的两个顶点属于</a:t>
            </a:r>
            <a:r>
              <a:rPr kumimoji="0" lang="en-US" altLang="zh-CN" i="1"/>
              <a:t>T</a:t>
            </a:r>
            <a:r>
              <a:rPr kumimoji="0" lang="zh-CN" altLang="en-US"/>
              <a:t>的两个不同的</a:t>
            </a:r>
            <a:r>
              <a:rPr kumimoji="0" lang="zh-CN" altLang="en-US">
                <a:solidFill>
                  <a:srgbClr val="FF0000"/>
                </a:solidFill>
              </a:rPr>
              <a:t>连通分量</a:t>
            </a:r>
            <a:r>
              <a:rPr kumimoji="0" lang="zh-CN" altLang="en-US"/>
              <a:t>，则将此边作为最小生成树的边加入到</a:t>
            </a:r>
            <a:r>
              <a:rPr kumimoji="0" lang="en-US" altLang="zh-CN"/>
              <a:t>T</a:t>
            </a:r>
            <a:r>
              <a:rPr kumimoji="0" lang="zh-CN" altLang="en-US"/>
              <a:t>中，同时把两个连通分量连接为一个连通分量；若被考察边的两个顶点属于同一个连通分量，则舍去此边，以免造成回路，如此下去，当</a:t>
            </a:r>
            <a:r>
              <a:rPr kumimoji="0" lang="en-US" altLang="zh-CN" i="1"/>
              <a:t>T</a:t>
            </a:r>
            <a:r>
              <a:rPr kumimoji="0" lang="zh-CN" altLang="en-US"/>
              <a:t>中的连通分量个数为</a:t>
            </a:r>
            <a:r>
              <a:rPr kumimoji="0" lang="en-US" altLang="zh-CN"/>
              <a:t>1</a:t>
            </a:r>
            <a:r>
              <a:rPr kumimoji="0" lang="zh-CN" altLang="en-US"/>
              <a:t>时，此连通分量便为</a:t>
            </a:r>
            <a:r>
              <a:rPr kumimoji="0" lang="en-US" altLang="zh-CN" i="1"/>
              <a:t>G</a:t>
            </a:r>
            <a:r>
              <a:rPr kumimoji="0" lang="zh-CN" altLang="en-US">
                <a:latin typeface="宋体" pitchFamily="2" charset="-122"/>
              </a:rPr>
              <a:t>的一棵最小生成树。</a:t>
            </a:r>
            <a:r>
              <a:rPr kumimoji="0" lang="en-US" altLang="zh-CN"/>
              <a:t>---</a:t>
            </a:r>
            <a:r>
              <a:rPr kumimoji="0" lang="zh-CN" altLang="en-US">
                <a:solidFill>
                  <a:srgbClr val="00FF00"/>
                </a:solidFill>
              </a:rPr>
              <a:t>避圈法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6E23E-3CA9-4407-9548-5DAC53CAD16F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209958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sp>
        <p:nvSpPr>
          <p:cNvPr id="209977" name="Text Box 57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{A}, {B}, {C}, {D}, {E}, {F}}</a:t>
            </a:r>
          </a:p>
        </p:txBody>
      </p:sp>
      <p:sp>
        <p:nvSpPr>
          <p:cNvPr id="209979" name="Freeform 59"/>
          <p:cNvSpPr>
            <a:spLocks/>
          </p:cNvSpPr>
          <p:nvPr/>
        </p:nvSpPr>
        <p:spPr bwMode="auto">
          <a:xfrm>
            <a:off x="885825" y="2127250"/>
            <a:ext cx="1268413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80" name="Freeform 60"/>
          <p:cNvSpPr>
            <a:spLocks/>
          </p:cNvSpPr>
          <p:nvPr/>
        </p:nvSpPr>
        <p:spPr bwMode="auto">
          <a:xfrm>
            <a:off x="3348038" y="3292475"/>
            <a:ext cx="674687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81" name="Freeform 61"/>
          <p:cNvSpPr>
            <a:spLocks/>
          </p:cNvSpPr>
          <p:nvPr/>
        </p:nvSpPr>
        <p:spPr bwMode="auto">
          <a:xfrm>
            <a:off x="2482850" y="3735388"/>
            <a:ext cx="598488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82" name="Freeform 62"/>
          <p:cNvSpPr>
            <a:spLocks/>
          </p:cNvSpPr>
          <p:nvPr/>
        </p:nvSpPr>
        <p:spPr bwMode="auto">
          <a:xfrm>
            <a:off x="1747838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83" name="Freeform 63"/>
          <p:cNvSpPr>
            <a:spLocks/>
          </p:cNvSpPr>
          <p:nvPr/>
        </p:nvSpPr>
        <p:spPr bwMode="auto">
          <a:xfrm>
            <a:off x="752475" y="3262313"/>
            <a:ext cx="630238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2832100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3257550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1282700" y="2068513"/>
            <a:ext cx="407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1501775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09988" name="Text Box 68"/>
          <p:cNvSpPr txBox="1">
            <a:spLocks noChangeArrowheads="1"/>
          </p:cNvSpPr>
          <p:nvPr/>
        </p:nvSpPr>
        <p:spPr bwMode="auto">
          <a:xfrm>
            <a:off x="2951163" y="28511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09989" name="Text Box 69"/>
          <p:cNvSpPr txBox="1">
            <a:spLocks noChangeArrowheads="1"/>
          </p:cNvSpPr>
          <p:nvPr/>
        </p:nvSpPr>
        <p:spPr bwMode="auto">
          <a:xfrm>
            <a:off x="627063" y="3767138"/>
            <a:ext cx="40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09990" name="Text Box 70"/>
          <p:cNvSpPr txBox="1">
            <a:spLocks noChangeArrowheads="1"/>
          </p:cNvSpPr>
          <p:nvPr/>
        </p:nvSpPr>
        <p:spPr bwMode="auto">
          <a:xfrm>
            <a:off x="3775075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09991" name="Text Box 71"/>
          <p:cNvSpPr txBox="1">
            <a:spLocks noChangeArrowheads="1"/>
          </p:cNvSpPr>
          <p:nvPr/>
        </p:nvSpPr>
        <p:spPr bwMode="auto">
          <a:xfrm>
            <a:off x="2219325" y="49466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09992" name="Text Box 72"/>
          <p:cNvSpPr txBox="1">
            <a:spLocks noChangeArrowheads="1"/>
          </p:cNvSpPr>
          <p:nvPr/>
        </p:nvSpPr>
        <p:spPr bwMode="auto">
          <a:xfrm>
            <a:off x="1516063" y="3862388"/>
            <a:ext cx="41116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09993" name="Freeform 73"/>
          <p:cNvSpPr>
            <a:spLocks/>
          </p:cNvSpPr>
          <p:nvPr/>
        </p:nvSpPr>
        <p:spPr bwMode="auto">
          <a:xfrm>
            <a:off x="1603375" y="3738563"/>
            <a:ext cx="630238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94" name="Freeform 74"/>
          <p:cNvSpPr>
            <a:spLocks/>
          </p:cNvSpPr>
          <p:nvPr/>
        </p:nvSpPr>
        <p:spPr bwMode="auto">
          <a:xfrm>
            <a:off x="2578100" y="3079750"/>
            <a:ext cx="1293813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95" name="Freeform 75"/>
          <p:cNvSpPr>
            <a:spLocks/>
          </p:cNvSpPr>
          <p:nvPr/>
        </p:nvSpPr>
        <p:spPr bwMode="auto">
          <a:xfrm>
            <a:off x="2630488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96" name="Freeform 76"/>
          <p:cNvSpPr>
            <a:spLocks/>
          </p:cNvSpPr>
          <p:nvPr/>
        </p:nvSpPr>
        <p:spPr bwMode="auto">
          <a:xfrm>
            <a:off x="885825" y="3079750"/>
            <a:ext cx="1230313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997" name="Oval 77"/>
          <p:cNvSpPr>
            <a:spLocks noChangeArrowheads="1"/>
          </p:cNvSpPr>
          <p:nvPr/>
        </p:nvSpPr>
        <p:spPr bwMode="auto">
          <a:xfrm>
            <a:off x="395288" y="281305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09998" name="Text Box 78"/>
          <p:cNvSpPr txBox="1">
            <a:spLocks noChangeArrowheads="1"/>
          </p:cNvSpPr>
          <p:nvPr/>
        </p:nvSpPr>
        <p:spPr bwMode="auto">
          <a:xfrm>
            <a:off x="461963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09999" name="Oval 79"/>
          <p:cNvSpPr>
            <a:spLocks noChangeArrowheads="1"/>
          </p:cNvSpPr>
          <p:nvPr/>
        </p:nvSpPr>
        <p:spPr bwMode="auto">
          <a:xfrm>
            <a:off x="2130425" y="18542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00" name="Text Box 80"/>
          <p:cNvSpPr txBox="1">
            <a:spLocks noChangeArrowheads="1"/>
          </p:cNvSpPr>
          <p:nvPr/>
        </p:nvSpPr>
        <p:spPr bwMode="auto">
          <a:xfrm>
            <a:off x="2197100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0001" name="Oval 81"/>
          <p:cNvSpPr>
            <a:spLocks noChangeArrowheads="1"/>
          </p:cNvSpPr>
          <p:nvPr/>
        </p:nvSpPr>
        <p:spPr bwMode="auto">
          <a:xfrm>
            <a:off x="3824288" y="28289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02" name="Text Box 82"/>
          <p:cNvSpPr txBox="1">
            <a:spLocks noChangeArrowheads="1"/>
          </p:cNvSpPr>
          <p:nvPr/>
        </p:nvSpPr>
        <p:spPr bwMode="auto">
          <a:xfrm>
            <a:off x="3890963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003" name="Oval 83"/>
          <p:cNvSpPr>
            <a:spLocks noChangeArrowheads="1"/>
          </p:cNvSpPr>
          <p:nvPr/>
        </p:nvSpPr>
        <p:spPr bwMode="auto">
          <a:xfrm>
            <a:off x="2971800" y="46736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04" name="Text Box 84"/>
          <p:cNvSpPr txBox="1">
            <a:spLocks noChangeArrowheads="1"/>
          </p:cNvSpPr>
          <p:nvPr/>
        </p:nvSpPr>
        <p:spPr bwMode="auto">
          <a:xfrm>
            <a:off x="3038475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0005" name="Oval 85"/>
          <p:cNvSpPr>
            <a:spLocks noChangeArrowheads="1"/>
          </p:cNvSpPr>
          <p:nvPr/>
        </p:nvSpPr>
        <p:spPr bwMode="auto">
          <a:xfrm>
            <a:off x="1233488" y="46116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06" name="Text Box 86"/>
          <p:cNvSpPr txBox="1">
            <a:spLocks noChangeArrowheads="1"/>
          </p:cNvSpPr>
          <p:nvPr/>
        </p:nvSpPr>
        <p:spPr bwMode="auto">
          <a:xfrm>
            <a:off x="1300163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0007" name="Oval 87"/>
          <p:cNvSpPr>
            <a:spLocks noChangeArrowheads="1"/>
          </p:cNvSpPr>
          <p:nvPr/>
        </p:nvSpPr>
        <p:spPr bwMode="auto">
          <a:xfrm>
            <a:off x="2103438" y="3271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08" name="Text Box 88"/>
          <p:cNvSpPr txBox="1">
            <a:spLocks noChangeArrowheads="1"/>
          </p:cNvSpPr>
          <p:nvPr/>
        </p:nvSpPr>
        <p:spPr bwMode="auto">
          <a:xfrm>
            <a:off x="2170113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0028" name="Oval 108"/>
          <p:cNvSpPr>
            <a:spLocks noChangeArrowheads="1"/>
          </p:cNvSpPr>
          <p:nvPr/>
        </p:nvSpPr>
        <p:spPr bwMode="auto">
          <a:xfrm>
            <a:off x="4937125" y="2636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29" name="Text Box 109"/>
          <p:cNvSpPr txBox="1">
            <a:spLocks noChangeArrowheads="1"/>
          </p:cNvSpPr>
          <p:nvPr/>
        </p:nvSpPr>
        <p:spPr bwMode="auto">
          <a:xfrm>
            <a:off x="5003800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0030" name="Oval 110"/>
          <p:cNvSpPr>
            <a:spLocks noChangeArrowheads="1"/>
          </p:cNvSpPr>
          <p:nvPr/>
        </p:nvSpPr>
        <p:spPr bwMode="auto">
          <a:xfrm>
            <a:off x="6672263" y="16779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31" name="Text Box 111"/>
          <p:cNvSpPr txBox="1">
            <a:spLocks noChangeArrowheads="1"/>
          </p:cNvSpPr>
          <p:nvPr/>
        </p:nvSpPr>
        <p:spPr bwMode="auto">
          <a:xfrm>
            <a:off x="6738938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0032" name="Oval 112"/>
          <p:cNvSpPr>
            <a:spLocks noChangeArrowheads="1"/>
          </p:cNvSpPr>
          <p:nvPr/>
        </p:nvSpPr>
        <p:spPr bwMode="auto">
          <a:xfrm>
            <a:off x="8366125" y="26527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33" name="Text Box 113"/>
          <p:cNvSpPr txBox="1">
            <a:spLocks noChangeArrowheads="1"/>
          </p:cNvSpPr>
          <p:nvPr/>
        </p:nvSpPr>
        <p:spPr bwMode="auto">
          <a:xfrm>
            <a:off x="8432800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034" name="Oval 114"/>
          <p:cNvSpPr>
            <a:spLocks noChangeArrowheads="1"/>
          </p:cNvSpPr>
          <p:nvPr/>
        </p:nvSpPr>
        <p:spPr bwMode="auto">
          <a:xfrm>
            <a:off x="7513638" y="44973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35" name="Text Box 115"/>
          <p:cNvSpPr txBox="1">
            <a:spLocks noChangeArrowheads="1"/>
          </p:cNvSpPr>
          <p:nvPr/>
        </p:nvSpPr>
        <p:spPr bwMode="auto">
          <a:xfrm>
            <a:off x="7580313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0036" name="Oval 116"/>
          <p:cNvSpPr>
            <a:spLocks noChangeArrowheads="1"/>
          </p:cNvSpPr>
          <p:nvPr/>
        </p:nvSpPr>
        <p:spPr bwMode="auto">
          <a:xfrm>
            <a:off x="5775325" y="44354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37" name="Text Box 117"/>
          <p:cNvSpPr txBox="1">
            <a:spLocks noChangeArrowheads="1"/>
          </p:cNvSpPr>
          <p:nvPr/>
        </p:nvSpPr>
        <p:spPr bwMode="auto">
          <a:xfrm>
            <a:off x="5842000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0038" name="Oval 118"/>
          <p:cNvSpPr>
            <a:spLocks noChangeArrowheads="1"/>
          </p:cNvSpPr>
          <p:nvPr/>
        </p:nvSpPr>
        <p:spPr bwMode="auto">
          <a:xfrm>
            <a:off x="6645275" y="30956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0039" name="Text Box 119"/>
          <p:cNvSpPr txBox="1">
            <a:spLocks noChangeArrowheads="1"/>
          </p:cNvSpPr>
          <p:nvPr/>
        </p:nvSpPr>
        <p:spPr bwMode="auto">
          <a:xfrm>
            <a:off x="6711950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2614-DBC4-41B6-9825-D78AB98B4167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210982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211001" name="Group 57"/>
          <p:cNvGrpSpPr>
            <a:grpSpLocks/>
          </p:cNvGrpSpPr>
          <p:nvPr/>
        </p:nvGrpSpPr>
        <p:grpSpPr bwMode="auto">
          <a:xfrm>
            <a:off x="7164388" y="1916113"/>
            <a:ext cx="1314450" cy="882650"/>
            <a:chOff x="4383" y="1318"/>
            <a:chExt cx="828" cy="556"/>
          </a:xfrm>
        </p:grpSpPr>
        <p:sp>
          <p:nvSpPr>
            <p:cNvPr id="211002" name="Freeform 58"/>
            <p:cNvSpPr>
              <a:spLocks/>
            </p:cNvSpPr>
            <p:nvPr/>
          </p:nvSpPr>
          <p:spPr bwMode="auto">
            <a:xfrm>
              <a:off x="4383" y="1379"/>
              <a:ext cx="828" cy="495"/>
            </a:xfrm>
            <a:custGeom>
              <a:avLst/>
              <a:gdLst>
                <a:gd name="T0" fmla="*/ 0 w 633"/>
                <a:gd name="T1" fmla="*/ 0 h 420"/>
                <a:gd name="T2" fmla="*/ 633 w 63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2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03" name="Text Box 59"/>
            <p:cNvSpPr txBox="1">
              <a:spLocks noChangeArrowheads="1"/>
            </p:cNvSpPr>
            <p:nvPr/>
          </p:nvSpPr>
          <p:spPr bwMode="auto">
            <a:xfrm>
              <a:off x="4759" y="1318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12</a:t>
              </a:r>
            </a:p>
          </p:txBody>
        </p:sp>
      </p:grpSp>
      <p:sp>
        <p:nvSpPr>
          <p:cNvPr id="211005" name="Freeform 61"/>
          <p:cNvSpPr>
            <a:spLocks/>
          </p:cNvSpPr>
          <p:nvPr/>
        </p:nvSpPr>
        <p:spPr bwMode="auto">
          <a:xfrm>
            <a:off x="885825" y="2127250"/>
            <a:ext cx="1268413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06" name="Freeform 62"/>
          <p:cNvSpPr>
            <a:spLocks/>
          </p:cNvSpPr>
          <p:nvPr/>
        </p:nvSpPr>
        <p:spPr bwMode="auto">
          <a:xfrm>
            <a:off x="3348038" y="3292475"/>
            <a:ext cx="674687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07" name="Freeform 63"/>
          <p:cNvSpPr>
            <a:spLocks/>
          </p:cNvSpPr>
          <p:nvPr/>
        </p:nvSpPr>
        <p:spPr bwMode="auto">
          <a:xfrm>
            <a:off x="2482850" y="3735388"/>
            <a:ext cx="598488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08" name="Freeform 64"/>
          <p:cNvSpPr>
            <a:spLocks/>
          </p:cNvSpPr>
          <p:nvPr/>
        </p:nvSpPr>
        <p:spPr bwMode="auto">
          <a:xfrm>
            <a:off x="1747838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09" name="Freeform 65"/>
          <p:cNvSpPr>
            <a:spLocks/>
          </p:cNvSpPr>
          <p:nvPr/>
        </p:nvSpPr>
        <p:spPr bwMode="auto">
          <a:xfrm>
            <a:off x="752475" y="3262313"/>
            <a:ext cx="630238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2832100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1011" name="Text Box 67"/>
          <p:cNvSpPr txBox="1">
            <a:spLocks noChangeArrowheads="1"/>
          </p:cNvSpPr>
          <p:nvPr/>
        </p:nvSpPr>
        <p:spPr bwMode="auto">
          <a:xfrm>
            <a:off x="3257550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11012" name="Text Box 68"/>
          <p:cNvSpPr txBox="1">
            <a:spLocks noChangeArrowheads="1"/>
          </p:cNvSpPr>
          <p:nvPr/>
        </p:nvSpPr>
        <p:spPr bwMode="auto">
          <a:xfrm>
            <a:off x="1282700" y="2068513"/>
            <a:ext cx="407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11013" name="Text Box 69"/>
          <p:cNvSpPr txBox="1">
            <a:spLocks noChangeArrowheads="1"/>
          </p:cNvSpPr>
          <p:nvPr/>
        </p:nvSpPr>
        <p:spPr bwMode="auto">
          <a:xfrm>
            <a:off x="1501775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11014" name="Text Box 70"/>
          <p:cNvSpPr txBox="1">
            <a:spLocks noChangeArrowheads="1"/>
          </p:cNvSpPr>
          <p:nvPr/>
        </p:nvSpPr>
        <p:spPr bwMode="auto">
          <a:xfrm>
            <a:off x="2951163" y="28511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11015" name="Text Box 71"/>
          <p:cNvSpPr txBox="1">
            <a:spLocks noChangeArrowheads="1"/>
          </p:cNvSpPr>
          <p:nvPr/>
        </p:nvSpPr>
        <p:spPr bwMode="auto">
          <a:xfrm>
            <a:off x="627063" y="3767138"/>
            <a:ext cx="40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11016" name="Text Box 72"/>
          <p:cNvSpPr txBox="1">
            <a:spLocks noChangeArrowheads="1"/>
          </p:cNvSpPr>
          <p:nvPr/>
        </p:nvSpPr>
        <p:spPr bwMode="auto">
          <a:xfrm>
            <a:off x="3775075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11017" name="Text Box 73"/>
          <p:cNvSpPr txBox="1">
            <a:spLocks noChangeArrowheads="1"/>
          </p:cNvSpPr>
          <p:nvPr/>
        </p:nvSpPr>
        <p:spPr bwMode="auto">
          <a:xfrm>
            <a:off x="2219325" y="49466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11018" name="Text Box 74"/>
          <p:cNvSpPr txBox="1">
            <a:spLocks noChangeArrowheads="1"/>
          </p:cNvSpPr>
          <p:nvPr/>
        </p:nvSpPr>
        <p:spPr bwMode="auto">
          <a:xfrm>
            <a:off x="1516063" y="3862388"/>
            <a:ext cx="41116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1019" name="Freeform 75"/>
          <p:cNvSpPr>
            <a:spLocks/>
          </p:cNvSpPr>
          <p:nvPr/>
        </p:nvSpPr>
        <p:spPr bwMode="auto">
          <a:xfrm>
            <a:off x="1603375" y="3738563"/>
            <a:ext cx="630238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20" name="Freeform 76"/>
          <p:cNvSpPr>
            <a:spLocks/>
          </p:cNvSpPr>
          <p:nvPr/>
        </p:nvSpPr>
        <p:spPr bwMode="auto">
          <a:xfrm>
            <a:off x="2578100" y="3079750"/>
            <a:ext cx="1293813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21" name="Freeform 77"/>
          <p:cNvSpPr>
            <a:spLocks/>
          </p:cNvSpPr>
          <p:nvPr/>
        </p:nvSpPr>
        <p:spPr bwMode="auto">
          <a:xfrm>
            <a:off x="2630488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22" name="Freeform 78"/>
          <p:cNvSpPr>
            <a:spLocks/>
          </p:cNvSpPr>
          <p:nvPr/>
        </p:nvSpPr>
        <p:spPr bwMode="auto">
          <a:xfrm>
            <a:off x="885825" y="3079750"/>
            <a:ext cx="1230313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23" name="Oval 79"/>
          <p:cNvSpPr>
            <a:spLocks noChangeArrowheads="1"/>
          </p:cNvSpPr>
          <p:nvPr/>
        </p:nvSpPr>
        <p:spPr bwMode="auto">
          <a:xfrm>
            <a:off x="395288" y="281305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24" name="Text Box 80"/>
          <p:cNvSpPr txBox="1">
            <a:spLocks noChangeArrowheads="1"/>
          </p:cNvSpPr>
          <p:nvPr/>
        </p:nvSpPr>
        <p:spPr bwMode="auto">
          <a:xfrm>
            <a:off x="461963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1025" name="Oval 81"/>
          <p:cNvSpPr>
            <a:spLocks noChangeArrowheads="1"/>
          </p:cNvSpPr>
          <p:nvPr/>
        </p:nvSpPr>
        <p:spPr bwMode="auto">
          <a:xfrm>
            <a:off x="2130425" y="18542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26" name="Text Box 82"/>
          <p:cNvSpPr txBox="1">
            <a:spLocks noChangeArrowheads="1"/>
          </p:cNvSpPr>
          <p:nvPr/>
        </p:nvSpPr>
        <p:spPr bwMode="auto">
          <a:xfrm>
            <a:off x="2197100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1027" name="Oval 83"/>
          <p:cNvSpPr>
            <a:spLocks noChangeArrowheads="1"/>
          </p:cNvSpPr>
          <p:nvPr/>
        </p:nvSpPr>
        <p:spPr bwMode="auto">
          <a:xfrm>
            <a:off x="3824288" y="28289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28" name="Text Box 84"/>
          <p:cNvSpPr txBox="1">
            <a:spLocks noChangeArrowheads="1"/>
          </p:cNvSpPr>
          <p:nvPr/>
        </p:nvSpPr>
        <p:spPr bwMode="auto">
          <a:xfrm>
            <a:off x="3890963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1029" name="Oval 85"/>
          <p:cNvSpPr>
            <a:spLocks noChangeArrowheads="1"/>
          </p:cNvSpPr>
          <p:nvPr/>
        </p:nvSpPr>
        <p:spPr bwMode="auto">
          <a:xfrm>
            <a:off x="2971800" y="46736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30" name="Text Box 86"/>
          <p:cNvSpPr txBox="1">
            <a:spLocks noChangeArrowheads="1"/>
          </p:cNvSpPr>
          <p:nvPr/>
        </p:nvSpPr>
        <p:spPr bwMode="auto">
          <a:xfrm>
            <a:off x="3038475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1031" name="Oval 87"/>
          <p:cNvSpPr>
            <a:spLocks noChangeArrowheads="1"/>
          </p:cNvSpPr>
          <p:nvPr/>
        </p:nvSpPr>
        <p:spPr bwMode="auto">
          <a:xfrm>
            <a:off x="1233488" y="46116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32" name="Text Box 88"/>
          <p:cNvSpPr txBox="1">
            <a:spLocks noChangeArrowheads="1"/>
          </p:cNvSpPr>
          <p:nvPr/>
        </p:nvSpPr>
        <p:spPr bwMode="auto">
          <a:xfrm>
            <a:off x="1300163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1033" name="Oval 89"/>
          <p:cNvSpPr>
            <a:spLocks noChangeArrowheads="1"/>
          </p:cNvSpPr>
          <p:nvPr/>
        </p:nvSpPr>
        <p:spPr bwMode="auto">
          <a:xfrm>
            <a:off x="2103438" y="3271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34" name="Text Box 90"/>
          <p:cNvSpPr txBox="1">
            <a:spLocks noChangeArrowheads="1"/>
          </p:cNvSpPr>
          <p:nvPr/>
        </p:nvSpPr>
        <p:spPr bwMode="auto">
          <a:xfrm>
            <a:off x="2170113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1035" name="Oval 91"/>
          <p:cNvSpPr>
            <a:spLocks noChangeArrowheads="1"/>
          </p:cNvSpPr>
          <p:nvPr/>
        </p:nvSpPr>
        <p:spPr bwMode="auto">
          <a:xfrm>
            <a:off x="4937125" y="2636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36" name="Text Box 92"/>
          <p:cNvSpPr txBox="1">
            <a:spLocks noChangeArrowheads="1"/>
          </p:cNvSpPr>
          <p:nvPr/>
        </p:nvSpPr>
        <p:spPr bwMode="auto">
          <a:xfrm>
            <a:off x="5003800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1037" name="Oval 93"/>
          <p:cNvSpPr>
            <a:spLocks noChangeArrowheads="1"/>
          </p:cNvSpPr>
          <p:nvPr/>
        </p:nvSpPr>
        <p:spPr bwMode="auto">
          <a:xfrm>
            <a:off x="6672263" y="16779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38" name="Text Box 94"/>
          <p:cNvSpPr txBox="1">
            <a:spLocks noChangeArrowheads="1"/>
          </p:cNvSpPr>
          <p:nvPr/>
        </p:nvSpPr>
        <p:spPr bwMode="auto">
          <a:xfrm>
            <a:off x="6738938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1039" name="Oval 95"/>
          <p:cNvSpPr>
            <a:spLocks noChangeArrowheads="1"/>
          </p:cNvSpPr>
          <p:nvPr/>
        </p:nvSpPr>
        <p:spPr bwMode="auto">
          <a:xfrm>
            <a:off x="8366125" y="26527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40" name="Text Box 96"/>
          <p:cNvSpPr txBox="1">
            <a:spLocks noChangeArrowheads="1"/>
          </p:cNvSpPr>
          <p:nvPr/>
        </p:nvSpPr>
        <p:spPr bwMode="auto">
          <a:xfrm>
            <a:off x="8432800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1041" name="Oval 97"/>
          <p:cNvSpPr>
            <a:spLocks noChangeArrowheads="1"/>
          </p:cNvSpPr>
          <p:nvPr/>
        </p:nvSpPr>
        <p:spPr bwMode="auto">
          <a:xfrm>
            <a:off x="7513638" y="44973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42" name="Text Box 98"/>
          <p:cNvSpPr txBox="1">
            <a:spLocks noChangeArrowheads="1"/>
          </p:cNvSpPr>
          <p:nvPr/>
        </p:nvSpPr>
        <p:spPr bwMode="auto">
          <a:xfrm>
            <a:off x="7580313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1043" name="Oval 99"/>
          <p:cNvSpPr>
            <a:spLocks noChangeArrowheads="1"/>
          </p:cNvSpPr>
          <p:nvPr/>
        </p:nvSpPr>
        <p:spPr bwMode="auto">
          <a:xfrm>
            <a:off x="5775325" y="44354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44" name="Text Box 100"/>
          <p:cNvSpPr txBox="1">
            <a:spLocks noChangeArrowheads="1"/>
          </p:cNvSpPr>
          <p:nvPr/>
        </p:nvSpPr>
        <p:spPr bwMode="auto">
          <a:xfrm>
            <a:off x="5842000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1045" name="Oval 101"/>
          <p:cNvSpPr>
            <a:spLocks noChangeArrowheads="1"/>
          </p:cNvSpPr>
          <p:nvPr/>
        </p:nvSpPr>
        <p:spPr bwMode="auto">
          <a:xfrm>
            <a:off x="6645275" y="30956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1046" name="Text Box 102"/>
          <p:cNvSpPr txBox="1">
            <a:spLocks noChangeArrowheads="1"/>
          </p:cNvSpPr>
          <p:nvPr/>
        </p:nvSpPr>
        <p:spPr bwMode="auto">
          <a:xfrm>
            <a:off x="6711950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1047" name="Text Box 103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{A}, {B, E}, {C}, {D}, {F}}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4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7E85B-6B93-44F0-91D4-DBF97CBCCD26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212006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212028" name="Group 60"/>
          <p:cNvGrpSpPr>
            <a:grpSpLocks/>
          </p:cNvGrpSpPr>
          <p:nvPr/>
        </p:nvGrpSpPr>
        <p:grpSpPr bwMode="auto">
          <a:xfrm>
            <a:off x="6300788" y="4725988"/>
            <a:ext cx="1241425" cy="617537"/>
            <a:chOff x="3817" y="3142"/>
            <a:chExt cx="782" cy="389"/>
          </a:xfrm>
        </p:grpSpPr>
        <p:sp>
          <p:nvSpPr>
            <p:cNvPr id="212029" name="Freeform 61"/>
            <p:cNvSpPr>
              <a:spLocks/>
            </p:cNvSpPr>
            <p:nvPr/>
          </p:nvSpPr>
          <p:spPr bwMode="auto">
            <a:xfrm>
              <a:off x="3817" y="3142"/>
              <a:ext cx="782" cy="1"/>
            </a:xfrm>
            <a:custGeom>
              <a:avLst/>
              <a:gdLst>
                <a:gd name="T0" fmla="*/ 636 w 636"/>
                <a:gd name="T1" fmla="*/ 7 h 7"/>
                <a:gd name="T2" fmla="*/ 0 w 63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6" h="7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30" name="Text Box 62"/>
            <p:cNvSpPr txBox="1">
              <a:spLocks noChangeArrowheads="1"/>
            </p:cNvSpPr>
            <p:nvPr/>
          </p:nvSpPr>
          <p:spPr bwMode="auto">
            <a:xfrm>
              <a:off x="4114" y="3187"/>
              <a:ext cx="25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17</a:t>
              </a:r>
            </a:p>
          </p:txBody>
        </p:sp>
      </p:grpSp>
      <p:grpSp>
        <p:nvGrpSpPr>
          <p:cNvPr id="212031" name="Group 63"/>
          <p:cNvGrpSpPr>
            <a:grpSpLocks/>
          </p:cNvGrpSpPr>
          <p:nvPr/>
        </p:nvGrpSpPr>
        <p:grpSpPr bwMode="auto">
          <a:xfrm>
            <a:off x="7164388" y="1916113"/>
            <a:ext cx="1314450" cy="882650"/>
            <a:chOff x="4383" y="1318"/>
            <a:chExt cx="828" cy="556"/>
          </a:xfrm>
        </p:grpSpPr>
        <p:sp>
          <p:nvSpPr>
            <p:cNvPr id="212032" name="Freeform 64"/>
            <p:cNvSpPr>
              <a:spLocks/>
            </p:cNvSpPr>
            <p:nvPr/>
          </p:nvSpPr>
          <p:spPr bwMode="auto">
            <a:xfrm>
              <a:off x="4383" y="1379"/>
              <a:ext cx="828" cy="495"/>
            </a:xfrm>
            <a:custGeom>
              <a:avLst/>
              <a:gdLst>
                <a:gd name="T0" fmla="*/ 0 w 633"/>
                <a:gd name="T1" fmla="*/ 0 h 420"/>
                <a:gd name="T2" fmla="*/ 633 w 63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2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33" name="Text Box 65"/>
            <p:cNvSpPr txBox="1">
              <a:spLocks noChangeArrowheads="1"/>
            </p:cNvSpPr>
            <p:nvPr/>
          </p:nvSpPr>
          <p:spPr bwMode="auto">
            <a:xfrm>
              <a:off x="4759" y="1318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12</a:t>
              </a:r>
            </a:p>
          </p:txBody>
        </p:sp>
      </p:grpSp>
      <p:sp>
        <p:nvSpPr>
          <p:cNvPr id="212035" name="Freeform 67"/>
          <p:cNvSpPr>
            <a:spLocks/>
          </p:cNvSpPr>
          <p:nvPr/>
        </p:nvSpPr>
        <p:spPr bwMode="auto">
          <a:xfrm>
            <a:off x="885825" y="2127250"/>
            <a:ext cx="1268413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36" name="Freeform 68"/>
          <p:cNvSpPr>
            <a:spLocks/>
          </p:cNvSpPr>
          <p:nvPr/>
        </p:nvSpPr>
        <p:spPr bwMode="auto">
          <a:xfrm>
            <a:off x="3348038" y="3292475"/>
            <a:ext cx="674687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37" name="Freeform 69"/>
          <p:cNvSpPr>
            <a:spLocks/>
          </p:cNvSpPr>
          <p:nvPr/>
        </p:nvSpPr>
        <p:spPr bwMode="auto">
          <a:xfrm>
            <a:off x="2482850" y="3735388"/>
            <a:ext cx="598488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38" name="Freeform 70"/>
          <p:cNvSpPr>
            <a:spLocks/>
          </p:cNvSpPr>
          <p:nvPr/>
        </p:nvSpPr>
        <p:spPr bwMode="auto">
          <a:xfrm>
            <a:off x="1747838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39" name="Freeform 71"/>
          <p:cNvSpPr>
            <a:spLocks/>
          </p:cNvSpPr>
          <p:nvPr/>
        </p:nvSpPr>
        <p:spPr bwMode="auto">
          <a:xfrm>
            <a:off x="752475" y="3262313"/>
            <a:ext cx="630238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40" name="Text Box 72"/>
          <p:cNvSpPr txBox="1">
            <a:spLocks noChangeArrowheads="1"/>
          </p:cNvSpPr>
          <p:nvPr/>
        </p:nvSpPr>
        <p:spPr bwMode="auto">
          <a:xfrm>
            <a:off x="2832100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2041" name="Text Box 73"/>
          <p:cNvSpPr txBox="1">
            <a:spLocks noChangeArrowheads="1"/>
          </p:cNvSpPr>
          <p:nvPr/>
        </p:nvSpPr>
        <p:spPr bwMode="auto">
          <a:xfrm>
            <a:off x="3257550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12042" name="Text Box 74"/>
          <p:cNvSpPr txBox="1">
            <a:spLocks noChangeArrowheads="1"/>
          </p:cNvSpPr>
          <p:nvPr/>
        </p:nvSpPr>
        <p:spPr bwMode="auto">
          <a:xfrm>
            <a:off x="1282700" y="2068513"/>
            <a:ext cx="407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12043" name="Text Box 75"/>
          <p:cNvSpPr txBox="1">
            <a:spLocks noChangeArrowheads="1"/>
          </p:cNvSpPr>
          <p:nvPr/>
        </p:nvSpPr>
        <p:spPr bwMode="auto">
          <a:xfrm>
            <a:off x="1501775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12044" name="Text Box 76"/>
          <p:cNvSpPr txBox="1">
            <a:spLocks noChangeArrowheads="1"/>
          </p:cNvSpPr>
          <p:nvPr/>
        </p:nvSpPr>
        <p:spPr bwMode="auto">
          <a:xfrm>
            <a:off x="2951163" y="28511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12045" name="Text Box 77"/>
          <p:cNvSpPr txBox="1">
            <a:spLocks noChangeArrowheads="1"/>
          </p:cNvSpPr>
          <p:nvPr/>
        </p:nvSpPr>
        <p:spPr bwMode="auto">
          <a:xfrm>
            <a:off x="627063" y="3767138"/>
            <a:ext cx="40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12046" name="Text Box 78"/>
          <p:cNvSpPr txBox="1">
            <a:spLocks noChangeArrowheads="1"/>
          </p:cNvSpPr>
          <p:nvPr/>
        </p:nvSpPr>
        <p:spPr bwMode="auto">
          <a:xfrm>
            <a:off x="3775075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12047" name="Text Box 79"/>
          <p:cNvSpPr txBox="1">
            <a:spLocks noChangeArrowheads="1"/>
          </p:cNvSpPr>
          <p:nvPr/>
        </p:nvSpPr>
        <p:spPr bwMode="auto">
          <a:xfrm>
            <a:off x="2219325" y="49466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12048" name="Text Box 80"/>
          <p:cNvSpPr txBox="1">
            <a:spLocks noChangeArrowheads="1"/>
          </p:cNvSpPr>
          <p:nvPr/>
        </p:nvSpPr>
        <p:spPr bwMode="auto">
          <a:xfrm>
            <a:off x="1516063" y="3862388"/>
            <a:ext cx="41116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2049" name="Freeform 81"/>
          <p:cNvSpPr>
            <a:spLocks/>
          </p:cNvSpPr>
          <p:nvPr/>
        </p:nvSpPr>
        <p:spPr bwMode="auto">
          <a:xfrm>
            <a:off x="1603375" y="3738563"/>
            <a:ext cx="630238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50" name="Freeform 82"/>
          <p:cNvSpPr>
            <a:spLocks/>
          </p:cNvSpPr>
          <p:nvPr/>
        </p:nvSpPr>
        <p:spPr bwMode="auto">
          <a:xfrm>
            <a:off x="2578100" y="3079750"/>
            <a:ext cx="1293813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51" name="Freeform 83"/>
          <p:cNvSpPr>
            <a:spLocks/>
          </p:cNvSpPr>
          <p:nvPr/>
        </p:nvSpPr>
        <p:spPr bwMode="auto">
          <a:xfrm>
            <a:off x="2630488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52" name="Freeform 84"/>
          <p:cNvSpPr>
            <a:spLocks/>
          </p:cNvSpPr>
          <p:nvPr/>
        </p:nvSpPr>
        <p:spPr bwMode="auto">
          <a:xfrm>
            <a:off x="885825" y="3079750"/>
            <a:ext cx="1230313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053" name="Oval 85"/>
          <p:cNvSpPr>
            <a:spLocks noChangeArrowheads="1"/>
          </p:cNvSpPr>
          <p:nvPr/>
        </p:nvSpPr>
        <p:spPr bwMode="auto">
          <a:xfrm>
            <a:off x="395288" y="281305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54" name="Text Box 86"/>
          <p:cNvSpPr txBox="1">
            <a:spLocks noChangeArrowheads="1"/>
          </p:cNvSpPr>
          <p:nvPr/>
        </p:nvSpPr>
        <p:spPr bwMode="auto">
          <a:xfrm>
            <a:off x="461963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2055" name="Oval 87"/>
          <p:cNvSpPr>
            <a:spLocks noChangeArrowheads="1"/>
          </p:cNvSpPr>
          <p:nvPr/>
        </p:nvSpPr>
        <p:spPr bwMode="auto">
          <a:xfrm>
            <a:off x="2130425" y="18542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56" name="Text Box 88"/>
          <p:cNvSpPr txBox="1">
            <a:spLocks noChangeArrowheads="1"/>
          </p:cNvSpPr>
          <p:nvPr/>
        </p:nvSpPr>
        <p:spPr bwMode="auto">
          <a:xfrm>
            <a:off x="2197100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2057" name="Oval 89"/>
          <p:cNvSpPr>
            <a:spLocks noChangeArrowheads="1"/>
          </p:cNvSpPr>
          <p:nvPr/>
        </p:nvSpPr>
        <p:spPr bwMode="auto">
          <a:xfrm>
            <a:off x="3824288" y="28289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58" name="Text Box 90"/>
          <p:cNvSpPr txBox="1">
            <a:spLocks noChangeArrowheads="1"/>
          </p:cNvSpPr>
          <p:nvPr/>
        </p:nvSpPr>
        <p:spPr bwMode="auto">
          <a:xfrm>
            <a:off x="3890963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2059" name="Oval 91"/>
          <p:cNvSpPr>
            <a:spLocks noChangeArrowheads="1"/>
          </p:cNvSpPr>
          <p:nvPr/>
        </p:nvSpPr>
        <p:spPr bwMode="auto">
          <a:xfrm>
            <a:off x="2971800" y="46736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60" name="Text Box 92"/>
          <p:cNvSpPr txBox="1">
            <a:spLocks noChangeArrowheads="1"/>
          </p:cNvSpPr>
          <p:nvPr/>
        </p:nvSpPr>
        <p:spPr bwMode="auto">
          <a:xfrm>
            <a:off x="3038475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2061" name="Oval 93"/>
          <p:cNvSpPr>
            <a:spLocks noChangeArrowheads="1"/>
          </p:cNvSpPr>
          <p:nvPr/>
        </p:nvSpPr>
        <p:spPr bwMode="auto">
          <a:xfrm>
            <a:off x="1233488" y="46116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62" name="Text Box 94"/>
          <p:cNvSpPr txBox="1">
            <a:spLocks noChangeArrowheads="1"/>
          </p:cNvSpPr>
          <p:nvPr/>
        </p:nvSpPr>
        <p:spPr bwMode="auto">
          <a:xfrm>
            <a:off x="1300163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2063" name="Oval 95"/>
          <p:cNvSpPr>
            <a:spLocks noChangeArrowheads="1"/>
          </p:cNvSpPr>
          <p:nvPr/>
        </p:nvSpPr>
        <p:spPr bwMode="auto">
          <a:xfrm>
            <a:off x="2103438" y="3271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64" name="Text Box 96"/>
          <p:cNvSpPr txBox="1">
            <a:spLocks noChangeArrowheads="1"/>
          </p:cNvSpPr>
          <p:nvPr/>
        </p:nvSpPr>
        <p:spPr bwMode="auto">
          <a:xfrm>
            <a:off x="2170113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2065" name="Oval 97"/>
          <p:cNvSpPr>
            <a:spLocks noChangeArrowheads="1"/>
          </p:cNvSpPr>
          <p:nvPr/>
        </p:nvSpPr>
        <p:spPr bwMode="auto">
          <a:xfrm>
            <a:off x="4937125" y="2636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66" name="Text Box 98"/>
          <p:cNvSpPr txBox="1">
            <a:spLocks noChangeArrowheads="1"/>
          </p:cNvSpPr>
          <p:nvPr/>
        </p:nvSpPr>
        <p:spPr bwMode="auto">
          <a:xfrm>
            <a:off x="5003800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2067" name="Oval 99"/>
          <p:cNvSpPr>
            <a:spLocks noChangeArrowheads="1"/>
          </p:cNvSpPr>
          <p:nvPr/>
        </p:nvSpPr>
        <p:spPr bwMode="auto">
          <a:xfrm>
            <a:off x="6672263" y="16779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68" name="Text Box 100"/>
          <p:cNvSpPr txBox="1">
            <a:spLocks noChangeArrowheads="1"/>
          </p:cNvSpPr>
          <p:nvPr/>
        </p:nvSpPr>
        <p:spPr bwMode="auto">
          <a:xfrm>
            <a:off x="6738938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2069" name="Oval 101"/>
          <p:cNvSpPr>
            <a:spLocks noChangeArrowheads="1"/>
          </p:cNvSpPr>
          <p:nvPr/>
        </p:nvSpPr>
        <p:spPr bwMode="auto">
          <a:xfrm>
            <a:off x="8366125" y="26527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70" name="Text Box 102"/>
          <p:cNvSpPr txBox="1">
            <a:spLocks noChangeArrowheads="1"/>
          </p:cNvSpPr>
          <p:nvPr/>
        </p:nvSpPr>
        <p:spPr bwMode="auto">
          <a:xfrm>
            <a:off x="8432800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2071" name="Oval 103"/>
          <p:cNvSpPr>
            <a:spLocks noChangeArrowheads="1"/>
          </p:cNvSpPr>
          <p:nvPr/>
        </p:nvSpPr>
        <p:spPr bwMode="auto">
          <a:xfrm>
            <a:off x="7513638" y="44973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72" name="Text Box 104"/>
          <p:cNvSpPr txBox="1">
            <a:spLocks noChangeArrowheads="1"/>
          </p:cNvSpPr>
          <p:nvPr/>
        </p:nvSpPr>
        <p:spPr bwMode="auto">
          <a:xfrm>
            <a:off x="7580313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2073" name="Oval 105"/>
          <p:cNvSpPr>
            <a:spLocks noChangeArrowheads="1"/>
          </p:cNvSpPr>
          <p:nvPr/>
        </p:nvSpPr>
        <p:spPr bwMode="auto">
          <a:xfrm>
            <a:off x="5775325" y="44354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74" name="Text Box 106"/>
          <p:cNvSpPr txBox="1">
            <a:spLocks noChangeArrowheads="1"/>
          </p:cNvSpPr>
          <p:nvPr/>
        </p:nvSpPr>
        <p:spPr bwMode="auto">
          <a:xfrm>
            <a:off x="5842000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2075" name="Oval 107"/>
          <p:cNvSpPr>
            <a:spLocks noChangeArrowheads="1"/>
          </p:cNvSpPr>
          <p:nvPr/>
        </p:nvSpPr>
        <p:spPr bwMode="auto">
          <a:xfrm>
            <a:off x="6645275" y="30956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6711950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2077" name="Text Box 109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{A}, {B, E}, {C, D}, {F}}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27784" y="5840437"/>
            <a:ext cx="3506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有向图</a:t>
            </a:r>
            <a:r>
              <a:rPr lang="zh-CN" altLang="en-US" b="0" dirty="0"/>
              <a:t>、无向图示例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4823"/>
              </p:ext>
            </p:extLst>
          </p:nvPr>
        </p:nvGraphicFramePr>
        <p:xfrm>
          <a:off x="395536" y="1484784"/>
          <a:ext cx="84582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6" name="Visio" r:id="rId3" imgW="3306960" imgH="1433160" progId="Visio.Drawing.11">
                  <p:embed/>
                </p:oleObj>
              </mc:Choice>
              <mc:Fallback>
                <p:oleObj name="Visio" r:id="rId3" imgW="3306960" imgH="1433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8458200" cy="3667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059832" y="260648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</a:rPr>
              <a:t>7.1.1 </a:t>
            </a:r>
            <a:r>
              <a:rPr lang="zh-CN" altLang="en-US" sz="4000" dirty="0">
                <a:solidFill>
                  <a:srgbClr val="FFFF00"/>
                </a:solidFill>
              </a:rPr>
              <a:t>图的定义 </a:t>
            </a:r>
          </a:p>
        </p:txBody>
      </p:sp>
    </p:spTree>
    <p:extLst>
      <p:ext uri="{BB962C8B-B14F-4D97-AF65-F5344CB8AC3E}">
        <p14:creationId xmlns:p14="http://schemas.microsoft.com/office/powerpoint/2010/main" val="40805648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9E40-45A2-43EC-82A9-5127261548B9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213052" name="Group 60"/>
          <p:cNvGrpSpPr>
            <a:grpSpLocks/>
          </p:cNvGrpSpPr>
          <p:nvPr/>
        </p:nvGrpSpPr>
        <p:grpSpPr bwMode="auto">
          <a:xfrm>
            <a:off x="5435600" y="2636838"/>
            <a:ext cx="1230313" cy="681037"/>
            <a:chOff x="3284" y="1827"/>
            <a:chExt cx="775" cy="429"/>
          </a:xfrm>
        </p:grpSpPr>
        <p:sp>
          <p:nvSpPr>
            <p:cNvPr id="213053" name="Text Box 61"/>
            <p:cNvSpPr txBox="1">
              <a:spLocks noChangeArrowheads="1"/>
            </p:cNvSpPr>
            <p:nvPr/>
          </p:nvSpPr>
          <p:spPr bwMode="auto">
            <a:xfrm>
              <a:off x="3672" y="1827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19</a:t>
              </a:r>
            </a:p>
          </p:txBody>
        </p:sp>
        <p:sp>
          <p:nvSpPr>
            <p:cNvPr id="213054" name="Freeform 62"/>
            <p:cNvSpPr>
              <a:spLocks/>
            </p:cNvSpPr>
            <p:nvPr/>
          </p:nvSpPr>
          <p:spPr bwMode="auto">
            <a:xfrm>
              <a:off x="3284" y="1972"/>
              <a:ext cx="775" cy="284"/>
            </a:xfrm>
            <a:custGeom>
              <a:avLst/>
              <a:gdLst>
                <a:gd name="T0" fmla="*/ 630 w 630"/>
                <a:gd name="T1" fmla="*/ 255 h 255"/>
                <a:gd name="T2" fmla="*/ 0 w 630"/>
                <a:gd name="T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255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3058" name="Group 66"/>
          <p:cNvGrpSpPr>
            <a:grpSpLocks/>
          </p:cNvGrpSpPr>
          <p:nvPr/>
        </p:nvGrpSpPr>
        <p:grpSpPr bwMode="auto">
          <a:xfrm>
            <a:off x="6300788" y="4725988"/>
            <a:ext cx="1241425" cy="617537"/>
            <a:chOff x="3817" y="3142"/>
            <a:chExt cx="782" cy="389"/>
          </a:xfrm>
        </p:grpSpPr>
        <p:sp>
          <p:nvSpPr>
            <p:cNvPr id="213059" name="Freeform 67"/>
            <p:cNvSpPr>
              <a:spLocks/>
            </p:cNvSpPr>
            <p:nvPr/>
          </p:nvSpPr>
          <p:spPr bwMode="auto">
            <a:xfrm>
              <a:off x="3817" y="3142"/>
              <a:ext cx="782" cy="1"/>
            </a:xfrm>
            <a:custGeom>
              <a:avLst/>
              <a:gdLst>
                <a:gd name="T0" fmla="*/ 636 w 636"/>
                <a:gd name="T1" fmla="*/ 7 h 7"/>
                <a:gd name="T2" fmla="*/ 0 w 63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6" h="7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60" name="Text Box 68"/>
            <p:cNvSpPr txBox="1">
              <a:spLocks noChangeArrowheads="1"/>
            </p:cNvSpPr>
            <p:nvPr/>
          </p:nvSpPr>
          <p:spPr bwMode="auto">
            <a:xfrm>
              <a:off x="4114" y="3187"/>
              <a:ext cx="25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17</a:t>
              </a:r>
            </a:p>
          </p:txBody>
        </p:sp>
      </p:grpSp>
      <p:grpSp>
        <p:nvGrpSpPr>
          <p:cNvPr id="213061" name="Group 69"/>
          <p:cNvGrpSpPr>
            <a:grpSpLocks/>
          </p:cNvGrpSpPr>
          <p:nvPr/>
        </p:nvGrpSpPr>
        <p:grpSpPr bwMode="auto">
          <a:xfrm>
            <a:off x="7164388" y="1916113"/>
            <a:ext cx="1314450" cy="882650"/>
            <a:chOff x="4383" y="1318"/>
            <a:chExt cx="828" cy="556"/>
          </a:xfrm>
        </p:grpSpPr>
        <p:sp>
          <p:nvSpPr>
            <p:cNvPr id="213062" name="Freeform 70"/>
            <p:cNvSpPr>
              <a:spLocks/>
            </p:cNvSpPr>
            <p:nvPr/>
          </p:nvSpPr>
          <p:spPr bwMode="auto">
            <a:xfrm>
              <a:off x="4383" y="1379"/>
              <a:ext cx="828" cy="495"/>
            </a:xfrm>
            <a:custGeom>
              <a:avLst/>
              <a:gdLst>
                <a:gd name="T0" fmla="*/ 0 w 633"/>
                <a:gd name="T1" fmla="*/ 0 h 420"/>
                <a:gd name="T2" fmla="*/ 633 w 63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2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63" name="Text Box 71"/>
            <p:cNvSpPr txBox="1">
              <a:spLocks noChangeArrowheads="1"/>
            </p:cNvSpPr>
            <p:nvPr/>
          </p:nvSpPr>
          <p:spPr bwMode="auto">
            <a:xfrm>
              <a:off x="4759" y="1318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12</a:t>
              </a:r>
            </a:p>
          </p:txBody>
        </p:sp>
      </p:grpSp>
      <p:sp>
        <p:nvSpPr>
          <p:cNvPr id="213065" name="Freeform 73"/>
          <p:cNvSpPr>
            <a:spLocks/>
          </p:cNvSpPr>
          <p:nvPr/>
        </p:nvSpPr>
        <p:spPr bwMode="auto">
          <a:xfrm>
            <a:off x="885825" y="2127250"/>
            <a:ext cx="1268413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66" name="Freeform 74"/>
          <p:cNvSpPr>
            <a:spLocks/>
          </p:cNvSpPr>
          <p:nvPr/>
        </p:nvSpPr>
        <p:spPr bwMode="auto">
          <a:xfrm>
            <a:off x="3348038" y="3292475"/>
            <a:ext cx="674687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67" name="Freeform 75"/>
          <p:cNvSpPr>
            <a:spLocks/>
          </p:cNvSpPr>
          <p:nvPr/>
        </p:nvSpPr>
        <p:spPr bwMode="auto">
          <a:xfrm>
            <a:off x="2482850" y="3735388"/>
            <a:ext cx="598488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68" name="Freeform 76"/>
          <p:cNvSpPr>
            <a:spLocks/>
          </p:cNvSpPr>
          <p:nvPr/>
        </p:nvSpPr>
        <p:spPr bwMode="auto">
          <a:xfrm>
            <a:off x="1747838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69" name="Freeform 77"/>
          <p:cNvSpPr>
            <a:spLocks/>
          </p:cNvSpPr>
          <p:nvPr/>
        </p:nvSpPr>
        <p:spPr bwMode="auto">
          <a:xfrm>
            <a:off x="752475" y="3262313"/>
            <a:ext cx="630238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70" name="Text Box 78"/>
          <p:cNvSpPr txBox="1">
            <a:spLocks noChangeArrowheads="1"/>
          </p:cNvSpPr>
          <p:nvPr/>
        </p:nvSpPr>
        <p:spPr bwMode="auto">
          <a:xfrm>
            <a:off x="2832100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3071" name="Text Box 79"/>
          <p:cNvSpPr txBox="1">
            <a:spLocks noChangeArrowheads="1"/>
          </p:cNvSpPr>
          <p:nvPr/>
        </p:nvSpPr>
        <p:spPr bwMode="auto">
          <a:xfrm>
            <a:off x="3257550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13072" name="Text Box 80"/>
          <p:cNvSpPr txBox="1">
            <a:spLocks noChangeArrowheads="1"/>
          </p:cNvSpPr>
          <p:nvPr/>
        </p:nvSpPr>
        <p:spPr bwMode="auto">
          <a:xfrm>
            <a:off x="1282700" y="2068513"/>
            <a:ext cx="407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13073" name="Text Box 81"/>
          <p:cNvSpPr txBox="1">
            <a:spLocks noChangeArrowheads="1"/>
          </p:cNvSpPr>
          <p:nvPr/>
        </p:nvSpPr>
        <p:spPr bwMode="auto">
          <a:xfrm>
            <a:off x="1501775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13074" name="Text Box 82"/>
          <p:cNvSpPr txBox="1">
            <a:spLocks noChangeArrowheads="1"/>
          </p:cNvSpPr>
          <p:nvPr/>
        </p:nvSpPr>
        <p:spPr bwMode="auto">
          <a:xfrm>
            <a:off x="2951163" y="28511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13075" name="Text Box 83"/>
          <p:cNvSpPr txBox="1">
            <a:spLocks noChangeArrowheads="1"/>
          </p:cNvSpPr>
          <p:nvPr/>
        </p:nvSpPr>
        <p:spPr bwMode="auto">
          <a:xfrm>
            <a:off x="627063" y="3767138"/>
            <a:ext cx="40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13076" name="Text Box 84"/>
          <p:cNvSpPr txBox="1">
            <a:spLocks noChangeArrowheads="1"/>
          </p:cNvSpPr>
          <p:nvPr/>
        </p:nvSpPr>
        <p:spPr bwMode="auto">
          <a:xfrm>
            <a:off x="3775075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13077" name="Text Box 85"/>
          <p:cNvSpPr txBox="1">
            <a:spLocks noChangeArrowheads="1"/>
          </p:cNvSpPr>
          <p:nvPr/>
        </p:nvSpPr>
        <p:spPr bwMode="auto">
          <a:xfrm>
            <a:off x="2219325" y="49466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13078" name="Text Box 86"/>
          <p:cNvSpPr txBox="1">
            <a:spLocks noChangeArrowheads="1"/>
          </p:cNvSpPr>
          <p:nvPr/>
        </p:nvSpPr>
        <p:spPr bwMode="auto">
          <a:xfrm>
            <a:off x="1516063" y="3862388"/>
            <a:ext cx="41116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3079" name="Freeform 87"/>
          <p:cNvSpPr>
            <a:spLocks/>
          </p:cNvSpPr>
          <p:nvPr/>
        </p:nvSpPr>
        <p:spPr bwMode="auto">
          <a:xfrm>
            <a:off x="1603375" y="3738563"/>
            <a:ext cx="630238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80" name="Freeform 88"/>
          <p:cNvSpPr>
            <a:spLocks/>
          </p:cNvSpPr>
          <p:nvPr/>
        </p:nvSpPr>
        <p:spPr bwMode="auto">
          <a:xfrm>
            <a:off x="2578100" y="3079750"/>
            <a:ext cx="1293813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81" name="Freeform 89"/>
          <p:cNvSpPr>
            <a:spLocks/>
          </p:cNvSpPr>
          <p:nvPr/>
        </p:nvSpPr>
        <p:spPr bwMode="auto">
          <a:xfrm>
            <a:off x="2630488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82" name="Freeform 90"/>
          <p:cNvSpPr>
            <a:spLocks/>
          </p:cNvSpPr>
          <p:nvPr/>
        </p:nvSpPr>
        <p:spPr bwMode="auto">
          <a:xfrm>
            <a:off x="885825" y="3079750"/>
            <a:ext cx="1230313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83" name="Oval 91"/>
          <p:cNvSpPr>
            <a:spLocks noChangeArrowheads="1"/>
          </p:cNvSpPr>
          <p:nvPr/>
        </p:nvSpPr>
        <p:spPr bwMode="auto">
          <a:xfrm>
            <a:off x="395288" y="281305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84" name="Text Box 92"/>
          <p:cNvSpPr txBox="1">
            <a:spLocks noChangeArrowheads="1"/>
          </p:cNvSpPr>
          <p:nvPr/>
        </p:nvSpPr>
        <p:spPr bwMode="auto">
          <a:xfrm>
            <a:off x="461963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3085" name="Oval 93"/>
          <p:cNvSpPr>
            <a:spLocks noChangeArrowheads="1"/>
          </p:cNvSpPr>
          <p:nvPr/>
        </p:nvSpPr>
        <p:spPr bwMode="auto">
          <a:xfrm>
            <a:off x="2130425" y="18542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86" name="Text Box 94"/>
          <p:cNvSpPr txBox="1">
            <a:spLocks noChangeArrowheads="1"/>
          </p:cNvSpPr>
          <p:nvPr/>
        </p:nvSpPr>
        <p:spPr bwMode="auto">
          <a:xfrm>
            <a:off x="2197100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3087" name="Oval 95"/>
          <p:cNvSpPr>
            <a:spLocks noChangeArrowheads="1"/>
          </p:cNvSpPr>
          <p:nvPr/>
        </p:nvSpPr>
        <p:spPr bwMode="auto">
          <a:xfrm>
            <a:off x="3824288" y="28289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88" name="Text Box 96"/>
          <p:cNvSpPr txBox="1">
            <a:spLocks noChangeArrowheads="1"/>
          </p:cNvSpPr>
          <p:nvPr/>
        </p:nvSpPr>
        <p:spPr bwMode="auto">
          <a:xfrm>
            <a:off x="3890963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3089" name="Oval 97"/>
          <p:cNvSpPr>
            <a:spLocks noChangeArrowheads="1"/>
          </p:cNvSpPr>
          <p:nvPr/>
        </p:nvSpPr>
        <p:spPr bwMode="auto">
          <a:xfrm>
            <a:off x="2971800" y="46736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90" name="Text Box 98"/>
          <p:cNvSpPr txBox="1">
            <a:spLocks noChangeArrowheads="1"/>
          </p:cNvSpPr>
          <p:nvPr/>
        </p:nvSpPr>
        <p:spPr bwMode="auto">
          <a:xfrm>
            <a:off x="3038475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3091" name="Oval 99"/>
          <p:cNvSpPr>
            <a:spLocks noChangeArrowheads="1"/>
          </p:cNvSpPr>
          <p:nvPr/>
        </p:nvSpPr>
        <p:spPr bwMode="auto">
          <a:xfrm>
            <a:off x="1233488" y="46116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92" name="Text Box 100"/>
          <p:cNvSpPr txBox="1">
            <a:spLocks noChangeArrowheads="1"/>
          </p:cNvSpPr>
          <p:nvPr/>
        </p:nvSpPr>
        <p:spPr bwMode="auto">
          <a:xfrm>
            <a:off x="1300163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3093" name="Oval 101"/>
          <p:cNvSpPr>
            <a:spLocks noChangeArrowheads="1"/>
          </p:cNvSpPr>
          <p:nvPr/>
        </p:nvSpPr>
        <p:spPr bwMode="auto">
          <a:xfrm>
            <a:off x="2103438" y="3271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94" name="Text Box 102"/>
          <p:cNvSpPr txBox="1">
            <a:spLocks noChangeArrowheads="1"/>
          </p:cNvSpPr>
          <p:nvPr/>
        </p:nvSpPr>
        <p:spPr bwMode="auto">
          <a:xfrm>
            <a:off x="2170113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3095" name="Oval 103"/>
          <p:cNvSpPr>
            <a:spLocks noChangeArrowheads="1"/>
          </p:cNvSpPr>
          <p:nvPr/>
        </p:nvSpPr>
        <p:spPr bwMode="auto">
          <a:xfrm>
            <a:off x="4937125" y="2636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96" name="Text Box 104"/>
          <p:cNvSpPr txBox="1">
            <a:spLocks noChangeArrowheads="1"/>
          </p:cNvSpPr>
          <p:nvPr/>
        </p:nvSpPr>
        <p:spPr bwMode="auto">
          <a:xfrm>
            <a:off x="5003800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3097" name="Oval 105"/>
          <p:cNvSpPr>
            <a:spLocks noChangeArrowheads="1"/>
          </p:cNvSpPr>
          <p:nvPr/>
        </p:nvSpPr>
        <p:spPr bwMode="auto">
          <a:xfrm>
            <a:off x="6672263" y="16779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098" name="Text Box 106"/>
          <p:cNvSpPr txBox="1">
            <a:spLocks noChangeArrowheads="1"/>
          </p:cNvSpPr>
          <p:nvPr/>
        </p:nvSpPr>
        <p:spPr bwMode="auto">
          <a:xfrm>
            <a:off x="6738938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3099" name="Oval 107"/>
          <p:cNvSpPr>
            <a:spLocks noChangeArrowheads="1"/>
          </p:cNvSpPr>
          <p:nvPr/>
        </p:nvSpPr>
        <p:spPr bwMode="auto">
          <a:xfrm>
            <a:off x="8366125" y="26527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100" name="Text Box 108"/>
          <p:cNvSpPr txBox="1">
            <a:spLocks noChangeArrowheads="1"/>
          </p:cNvSpPr>
          <p:nvPr/>
        </p:nvSpPr>
        <p:spPr bwMode="auto">
          <a:xfrm>
            <a:off x="8432800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3101" name="Oval 109"/>
          <p:cNvSpPr>
            <a:spLocks noChangeArrowheads="1"/>
          </p:cNvSpPr>
          <p:nvPr/>
        </p:nvSpPr>
        <p:spPr bwMode="auto">
          <a:xfrm>
            <a:off x="7513638" y="44973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102" name="Text Box 110"/>
          <p:cNvSpPr txBox="1">
            <a:spLocks noChangeArrowheads="1"/>
          </p:cNvSpPr>
          <p:nvPr/>
        </p:nvSpPr>
        <p:spPr bwMode="auto">
          <a:xfrm>
            <a:off x="7580313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3103" name="Oval 111"/>
          <p:cNvSpPr>
            <a:spLocks noChangeArrowheads="1"/>
          </p:cNvSpPr>
          <p:nvPr/>
        </p:nvSpPr>
        <p:spPr bwMode="auto">
          <a:xfrm>
            <a:off x="5775325" y="44354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104" name="Text Box 112"/>
          <p:cNvSpPr txBox="1">
            <a:spLocks noChangeArrowheads="1"/>
          </p:cNvSpPr>
          <p:nvPr/>
        </p:nvSpPr>
        <p:spPr bwMode="auto">
          <a:xfrm>
            <a:off x="5842000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3105" name="Oval 113"/>
          <p:cNvSpPr>
            <a:spLocks noChangeArrowheads="1"/>
          </p:cNvSpPr>
          <p:nvPr/>
        </p:nvSpPr>
        <p:spPr bwMode="auto">
          <a:xfrm>
            <a:off x="6645275" y="30956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3106" name="Text Box 114"/>
          <p:cNvSpPr txBox="1">
            <a:spLocks noChangeArrowheads="1"/>
          </p:cNvSpPr>
          <p:nvPr/>
        </p:nvSpPr>
        <p:spPr bwMode="auto">
          <a:xfrm>
            <a:off x="6711950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3108" name="Text Box 116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 ,F}, {B, E}, {C, D} 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0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D4170-E4A3-4031-AAF1-ADDA5A335CBA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214054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214082" name="Group 66"/>
          <p:cNvGrpSpPr>
            <a:grpSpLocks/>
          </p:cNvGrpSpPr>
          <p:nvPr/>
        </p:nvGrpSpPr>
        <p:grpSpPr bwMode="auto">
          <a:xfrm>
            <a:off x="6084888" y="3573463"/>
            <a:ext cx="765175" cy="915987"/>
            <a:chOff x="3662" y="2387"/>
            <a:chExt cx="482" cy="577"/>
          </a:xfrm>
        </p:grpSpPr>
        <p:sp>
          <p:nvSpPr>
            <p:cNvPr id="214083" name="Text Box 67"/>
            <p:cNvSpPr txBox="1">
              <a:spLocks noChangeArrowheads="1"/>
            </p:cNvSpPr>
            <p:nvPr/>
          </p:nvSpPr>
          <p:spPr bwMode="auto">
            <a:xfrm>
              <a:off x="3662" y="2485"/>
              <a:ext cx="259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25</a:t>
              </a:r>
            </a:p>
          </p:txBody>
        </p:sp>
        <p:sp>
          <p:nvSpPr>
            <p:cNvPr id="214084" name="Freeform 68"/>
            <p:cNvSpPr>
              <a:spLocks/>
            </p:cNvSpPr>
            <p:nvPr/>
          </p:nvSpPr>
          <p:spPr bwMode="auto">
            <a:xfrm>
              <a:off x="3747" y="2387"/>
              <a:ext cx="397" cy="577"/>
            </a:xfrm>
            <a:custGeom>
              <a:avLst/>
              <a:gdLst>
                <a:gd name="T0" fmla="*/ 321 w 321"/>
                <a:gd name="T1" fmla="*/ 0 h 521"/>
                <a:gd name="T2" fmla="*/ 0 w 321"/>
                <a:gd name="T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521">
                  <a:moveTo>
                    <a:pt x="321" y="0"/>
                  </a:moveTo>
                  <a:lnTo>
                    <a:pt x="0" y="521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085" name="Group 69"/>
          <p:cNvGrpSpPr>
            <a:grpSpLocks/>
          </p:cNvGrpSpPr>
          <p:nvPr/>
        </p:nvGrpSpPr>
        <p:grpSpPr bwMode="auto">
          <a:xfrm>
            <a:off x="5432425" y="2636838"/>
            <a:ext cx="1230313" cy="681037"/>
            <a:chOff x="3284" y="1827"/>
            <a:chExt cx="775" cy="429"/>
          </a:xfrm>
        </p:grpSpPr>
        <p:sp>
          <p:nvSpPr>
            <p:cNvPr id="214086" name="Text Box 70"/>
            <p:cNvSpPr txBox="1">
              <a:spLocks noChangeArrowheads="1"/>
            </p:cNvSpPr>
            <p:nvPr/>
          </p:nvSpPr>
          <p:spPr bwMode="auto">
            <a:xfrm>
              <a:off x="3672" y="1827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19</a:t>
              </a:r>
            </a:p>
          </p:txBody>
        </p:sp>
        <p:sp>
          <p:nvSpPr>
            <p:cNvPr id="214087" name="Freeform 71"/>
            <p:cNvSpPr>
              <a:spLocks/>
            </p:cNvSpPr>
            <p:nvPr/>
          </p:nvSpPr>
          <p:spPr bwMode="auto">
            <a:xfrm>
              <a:off x="3284" y="1972"/>
              <a:ext cx="775" cy="284"/>
            </a:xfrm>
            <a:custGeom>
              <a:avLst/>
              <a:gdLst>
                <a:gd name="T0" fmla="*/ 630 w 630"/>
                <a:gd name="T1" fmla="*/ 255 h 255"/>
                <a:gd name="T2" fmla="*/ 0 w 630"/>
                <a:gd name="T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255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088" name="Group 72"/>
          <p:cNvGrpSpPr>
            <a:grpSpLocks/>
          </p:cNvGrpSpPr>
          <p:nvPr/>
        </p:nvGrpSpPr>
        <p:grpSpPr bwMode="auto">
          <a:xfrm>
            <a:off x="6297613" y="4725988"/>
            <a:ext cx="1241425" cy="617537"/>
            <a:chOff x="3817" y="3142"/>
            <a:chExt cx="782" cy="389"/>
          </a:xfrm>
        </p:grpSpPr>
        <p:sp>
          <p:nvSpPr>
            <p:cNvPr id="214089" name="Freeform 73"/>
            <p:cNvSpPr>
              <a:spLocks/>
            </p:cNvSpPr>
            <p:nvPr/>
          </p:nvSpPr>
          <p:spPr bwMode="auto">
            <a:xfrm>
              <a:off x="3817" y="3142"/>
              <a:ext cx="782" cy="1"/>
            </a:xfrm>
            <a:custGeom>
              <a:avLst/>
              <a:gdLst>
                <a:gd name="T0" fmla="*/ 636 w 636"/>
                <a:gd name="T1" fmla="*/ 7 h 7"/>
                <a:gd name="T2" fmla="*/ 0 w 63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6" h="7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0" name="Text Box 74"/>
            <p:cNvSpPr txBox="1">
              <a:spLocks noChangeArrowheads="1"/>
            </p:cNvSpPr>
            <p:nvPr/>
          </p:nvSpPr>
          <p:spPr bwMode="auto">
            <a:xfrm>
              <a:off x="4114" y="3187"/>
              <a:ext cx="25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17</a:t>
              </a:r>
            </a:p>
          </p:txBody>
        </p:sp>
      </p:grpSp>
      <p:grpSp>
        <p:nvGrpSpPr>
          <p:cNvPr id="214091" name="Group 75"/>
          <p:cNvGrpSpPr>
            <a:grpSpLocks/>
          </p:cNvGrpSpPr>
          <p:nvPr/>
        </p:nvGrpSpPr>
        <p:grpSpPr bwMode="auto">
          <a:xfrm>
            <a:off x="7161213" y="1916113"/>
            <a:ext cx="1314450" cy="882650"/>
            <a:chOff x="4383" y="1318"/>
            <a:chExt cx="828" cy="556"/>
          </a:xfrm>
        </p:grpSpPr>
        <p:sp>
          <p:nvSpPr>
            <p:cNvPr id="214092" name="Freeform 76"/>
            <p:cNvSpPr>
              <a:spLocks/>
            </p:cNvSpPr>
            <p:nvPr/>
          </p:nvSpPr>
          <p:spPr bwMode="auto">
            <a:xfrm>
              <a:off x="4383" y="1379"/>
              <a:ext cx="828" cy="495"/>
            </a:xfrm>
            <a:custGeom>
              <a:avLst/>
              <a:gdLst>
                <a:gd name="T0" fmla="*/ 0 w 633"/>
                <a:gd name="T1" fmla="*/ 0 h 420"/>
                <a:gd name="T2" fmla="*/ 633 w 63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2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3" name="Text Box 77"/>
            <p:cNvSpPr txBox="1">
              <a:spLocks noChangeArrowheads="1"/>
            </p:cNvSpPr>
            <p:nvPr/>
          </p:nvSpPr>
          <p:spPr bwMode="auto">
            <a:xfrm>
              <a:off x="4759" y="1318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12</a:t>
              </a:r>
            </a:p>
          </p:txBody>
        </p:sp>
      </p:grpSp>
      <p:sp>
        <p:nvSpPr>
          <p:cNvPr id="214095" name="Freeform 79"/>
          <p:cNvSpPr>
            <a:spLocks/>
          </p:cNvSpPr>
          <p:nvPr/>
        </p:nvSpPr>
        <p:spPr bwMode="auto">
          <a:xfrm>
            <a:off x="882650" y="2127250"/>
            <a:ext cx="1268413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96" name="Freeform 80"/>
          <p:cNvSpPr>
            <a:spLocks/>
          </p:cNvSpPr>
          <p:nvPr/>
        </p:nvSpPr>
        <p:spPr bwMode="auto">
          <a:xfrm>
            <a:off x="3344863" y="3292475"/>
            <a:ext cx="674687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97" name="Freeform 81"/>
          <p:cNvSpPr>
            <a:spLocks/>
          </p:cNvSpPr>
          <p:nvPr/>
        </p:nvSpPr>
        <p:spPr bwMode="auto">
          <a:xfrm>
            <a:off x="2479675" y="3735388"/>
            <a:ext cx="598488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98" name="Freeform 82"/>
          <p:cNvSpPr>
            <a:spLocks/>
          </p:cNvSpPr>
          <p:nvPr/>
        </p:nvSpPr>
        <p:spPr bwMode="auto">
          <a:xfrm>
            <a:off x="1744663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99" name="Freeform 83"/>
          <p:cNvSpPr>
            <a:spLocks/>
          </p:cNvSpPr>
          <p:nvPr/>
        </p:nvSpPr>
        <p:spPr bwMode="auto">
          <a:xfrm>
            <a:off x="749300" y="3262313"/>
            <a:ext cx="630238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100" name="Text Box 84"/>
          <p:cNvSpPr txBox="1">
            <a:spLocks noChangeArrowheads="1"/>
          </p:cNvSpPr>
          <p:nvPr/>
        </p:nvSpPr>
        <p:spPr bwMode="auto">
          <a:xfrm>
            <a:off x="2828925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4101" name="Text Box 85"/>
          <p:cNvSpPr txBox="1">
            <a:spLocks noChangeArrowheads="1"/>
          </p:cNvSpPr>
          <p:nvPr/>
        </p:nvSpPr>
        <p:spPr bwMode="auto">
          <a:xfrm>
            <a:off x="3254375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14102" name="Text Box 86"/>
          <p:cNvSpPr txBox="1">
            <a:spLocks noChangeArrowheads="1"/>
          </p:cNvSpPr>
          <p:nvPr/>
        </p:nvSpPr>
        <p:spPr bwMode="auto">
          <a:xfrm>
            <a:off x="1279525" y="2068513"/>
            <a:ext cx="407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14103" name="Text Box 87"/>
          <p:cNvSpPr txBox="1">
            <a:spLocks noChangeArrowheads="1"/>
          </p:cNvSpPr>
          <p:nvPr/>
        </p:nvSpPr>
        <p:spPr bwMode="auto">
          <a:xfrm>
            <a:off x="1498600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14104" name="Text Box 88"/>
          <p:cNvSpPr txBox="1">
            <a:spLocks noChangeArrowheads="1"/>
          </p:cNvSpPr>
          <p:nvPr/>
        </p:nvSpPr>
        <p:spPr bwMode="auto">
          <a:xfrm>
            <a:off x="2947988" y="28511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14105" name="Text Box 89"/>
          <p:cNvSpPr txBox="1">
            <a:spLocks noChangeArrowheads="1"/>
          </p:cNvSpPr>
          <p:nvPr/>
        </p:nvSpPr>
        <p:spPr bwMode="auto">
          <a:xfrm>
            <a:off x="623888" y="3767138"/>
            <a:ext cx="40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14106" name="Text Box 90"/>
          <p:cNvSpPr txBox="1">
            <a:spLocks noChangeArrowheads="1"/>
          </p:cNvSpPr>
          <p:nvPr/>
        </p:nvSpPr>
        <p:spPr bwMode="auto">
          <a:xfrm>
            <a:off x="3771900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14107" name="Text Box 91"/>
          <p:cNvSpPr txBox="1">
            <a:spLocks noChangeArrowheads="1"/>
          </p:cNvSpPr>
          <p:nvPr/>
        </p:nvSpPr>
        <p:spPr bwMode="auto">
          <a:xfrm>
            <a:off x="2216150" y="49466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14108" name="Text Box 92"/>
          <p:cNvSpPr txBox="1">
            <a:spLocks noChangeArrowheads="1"/>
          </p:cNvSpPr>
          <p:nvPr/>
        </p:nvSpPr>
        <p:spPr bwMode="auto">
          <a:xfrm>
            <a:off x="1512888" y="3862388"/>
            <a:ext cx="41116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4109" name="Freeform 93"/>
          <p:cNvSpPr>
            <a:spLocks/>
          </p:cNvSpPr>
          <p:nvPr/>
        </p:nvSpPr>
        <p:spPr bwMode="auto">
          <a:xfrm>
            <a:off x="1600200" y="3738563"/>
            <a:ext cx="630238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110" name="Freeform 94"/>
          <p:cNvSpPr>
            <a:spLocks/>
          </p:cNvSpPr>
          <p:nvPr/>
        </p:nvSpPr>
        <p:spPr bwMode="auto">
          <a:xfrm>
            <a:off x="2574925" y="3079750"/>
            <a:ext cx="1293813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111" name="Freeform 95"/>
          <p:cNvSpPr>
            <a:spLocks/>
          </p:cNvSpPr>
          <p:nvPr/>
        </p:nvSpPr>
        <p:spPr bwMode="auto">
          <a:xfrm>
            <a:off x="2627313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112" name="Freeform 96"/>
          <p:cNvSpPr>
            <a:spLocks/>
          </p:cNvSpPr>
          <p:nvPr/>
        </p:nvSpPr>
        <p:spPr bwMode="auto">
          <a:xfrm>
            <a:off x="882650" y="3079750"/>
            <a:ext cx="1230313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113" name="Oval 97"/>
          <p:cNvSpPr>
            <a:spLocks noChangeArrowheads="1"/>
          </p:cNvSpPr>
          <p:nvPr/>
        </p:nvSpPr>
        <p:spPr bwMode="auto">
          <a:xfrm>
            <a:off x="392113" y="281305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14" name="Text Box 98"/>
          <p:cNvSpPr txBox="1">
            <a:spLocks noChangeArrowheads="1"/>
          </p:cNvSpPr>
          <p:nvPr/>
        </p:nvSpPr>
        <p:spPr bwMode="auto">
          <a:xfrm>
            <a:off x="458788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4115" name="Oval 99"/>
          <p:cNvSpPr>
            <a:spLocks noChangeArrowheads="1"/>
          </p:cNvSpPr>
          <p:nvPr/>
        </p:nvSpPr>
        <p:spPr bwMode="auto">
          <a:xfrm>
            <a:off x="2127250" y="18542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16" name="Text Box 100"/>
          <p:cNvSpPr txBox="1">
            <a:spLocks noChangeArrowheads="1"/>
          </p:cNvSpPr>
          <p:nvPr/>
        </p:nvSpPr>
        <p:spPr bwMode="auto">
          <a:xfrm>
            <a:off x="2193925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4117" name="Oval 101"/>
          <p:cNvSpPr>
            <a:spLocks noChangeArrowheads="1"/>
          </p:cNvSpPr>
          <p:nvPr/>
        </p:nvSpPr>
        <p:spPr bwMode="auto">
          <a:xfrm>
            <a:off x="3821113" y="28289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18" name="Text Box 102"/>
          <p:cNvSpPr txBox="1">
            <a:spLocks noChangeArrowheads="1"/>
          </p:cNvSpPr>
          <p:nvPr/>
        </p:nvSpPr>
        <p:spPr bwMode="auto">
          <a:xfrm>
            <a:off x="3887788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4119" name="Oval 103"/>
          <p:cNvSpPr>
            <a:spLocks noChangeArrowheads="1"/>
          </p:cNvSpPr>
          <p:nvPr/>
        </p:nvSpPr>
        <p:spPr bwMode="auto">
          <a:xfrm>
            <a:off x="2968625" y="467360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20" name="Text Box 104"/>
          <p:cNvSpPr txBox="1">
            <a:spLocks noChangeArrowheads="1"/>
          </p:cNvSpPr>
          <p:nvPr/>
        </p:nvSpPr>
        <p:spPr bwMode="auto">
          <a:xfrm>
            <a:off x="3035300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4121" name="Oval 105"/>
          <p:cNvSpPr>
            <a:spLocks noChangeArrowheads="1"/>
          </p:cNvSpPr>
          <p:nvPr/>
        </p:nvSpPr>
        <p:spPr bwMode="auto">
          <a:xfrm>
            <a:off x="1230313" y="46116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22" name="Text Box 106"/>
          <p:cNvSpPr txBox="1">
            <a:spLocks noChangeArrowheads="1"/>
          </p:cNvSpPr>
          <p:nvPr/>
        </p:nvSpPr>
        <p:spPr bwMode="auto">
          <a:xfrm>
            <a:off x="1296988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4123" name="Oval 107"/>
          <p:cNvSpPr>
            <a:spLocks noChangeArrowheads="1"/>
          </p:cNvSpPr>
          <p:nvPr/>
        </p:nvSpPr>
        <p:spPr bwMode="auto">
          <a:xfrm>
            <a:off x="2100263" y="3271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24" name="Text Box 108"/>
          <p:cNvSpPr txBox="1">
            <a:spLocks noChangeArrowheads="1"/>
          </p:cNvSpPr>
          <p:nvPr/>
        </p:nvSpPr>
        <p:spPr bwMode="auto">
          <a:xfrm>
            <a:off x="2166938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125" name="Oval 109"/>
          <p:cNvSpPr>
            <a:spLocks noChangeArrowheads="1"/>
          </p:cNvSpPr>
          <p:nvPr/>
        </p:nvSpPr>
        <p:spPr bwMode="auto">
          <a:xfrm>
            <a:off x="4933950" y="2636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26" name="Text Box 110"/>
          <p:cNvSpPr txBox="1">
            <a:spLocks noChangeArrowheads="1"/>
          </p:cNvSpPr>
          <p:nvPr/>
        </p:nvSpPr>
        <p:spPr bwMode="auto">
          <a:xfrm>
            <a:off x="5000625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4127" name="Oval 111"/>
          <p:cNvSpPr>
            <a:spLocks noChangeArrowheads="1"/>
          </p:cNvSpPr>
          <p:nvPr/>
        </p:nvSpPr>
        <p:spPr bwMode="auto">
          <a:xfrm>
            <a:off x="6669088" y="16779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28" name="Text Box 112"/>
          <p:cNvSpPr txBox="1">
            <a:spLocks noChangeArrowheads="1"/>
          </p:cNvSpPr>
          <p:nvPr/>
        </p:nvSpPr>
        <p:spPr bwMode="auto">
          <a:xfrm>
            <a:off x="6735763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4129" name="Oval 113"/>
          <p:cNvSpPr>
            <a:spLocks noChangeArrowheads="1"/>
          </p:cNvSpPr>
          <p:nvPr/>
        </p:nvSpPr>
        <p:spPr bwMode="auto">
          <a:xfrm>
            <a:off x="8362950" y="2652713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30" name="Text Box 114"/>
          <p:cNvSpPr txBox="1">
            <a:spLocks noChangeArrowheads="1"/>
          </p:cNvSpPr>
          <p:nvPr/>
        </p:nvSpPr>
        <p:spPr bwMode="auto">
          <a:xfrm>
            <a:off x="8429625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4131" name="Oval 115"/>
          <p:cNvSpPr>
            <a:spLocks noChangeArrowheads="1"/>
          </p:cNvSpPr>
          <p:nvPr/>
        </p:nvSpPr>
        <p:spPr bwMode="auto">
          <a:xfrm>
            <a:off x="7510463" y="449738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32" name="Text Box 116"/>
          <p:cNvSpPr txBox="1">
            <a:spLocks noChangeArrowheads="1"/>
          </p:cNvSpPr>
          <p:nvPr/>
        </p:nvSpPr>
        <p:spPr bwMode="auto">
          <a:xfrm>
            <a:off x="7577138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4133" name="Oval 117"/>
          <p:cNvSpPr>
            <a:spLocks noChangeArrowheads="1"/>
          </p:cNvSpPr>
          <p:nvPr/>
        </p:nvSpPr>
        <p:spPr bwMode="auto">
          <a:xfrm>
            <a:off x="5772150" y="443547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34" name="Text Box 118"/>
          <p:cNvSpPr txBox="1">
            <a:spLocks noChangeArrowheads="1"/>
          </p:cNvSpPr>
          <p:nvPr/>
        </p:nvSpPr>
        <p:spPr bwMode="auto">
          <a:xfrm>
            <a:off x="5838825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4135" name="Oval 119"/>
          <p:cNvSpPr>
            <a:spLocks noChangeArrowheads="1"/>
          </p:cNvSpPr>
          <p:nvPr/>
        </p:nvSpPr>
        <p:spPr bwMode="auto">
          <a:xfrm>
            <a:off x="6642100" y="30956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4136" name="Text Box 120"/>
          <p:cNvSpPr txBox="1">
            <a:spLocks noChangeArrowheads="1"/>
          </p:cNvSpPr>
          <p:nvPr/>
        </p:nvSpPr>
        <p:spPr bwMode="auto">
          <a:xfrm>
            <a:off x="6708775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138" name="Text Box 122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 ,F, C, D}, {B, E} 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3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19D34-E2C6-4257-9A3A-67BC0C1A5DD0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215078" name="Text Box 38"/>
          <p:cNvSpPr txBox="1">
            <a:spLocks noChangeArrowheads="1"/>
          </p:cNvSpPr>
          <p:nvPr/>
        </p:nvSpPr>
        <p:spPr bwMode="auto">
          <a:xfrm>
            <a:off x="1752600" y="381000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7.4.1 </a:t>
            </a:r>
            <a:r>
              <a:rPr kumimoji="0" lang="zh-CN" altLang="en-US" sz="3600" dirty="0">
                <a:solidFill>
                  <a:srgbClr val="FFFF00"/>
                </a:solidFill>
              </a:rPr>
              <a:t>最小生成树</a:t>
            </a:r>
          </a:p>
        </p:txBody>
      </p:sp>
      <p:grpSp>
        <p:nvGrpSpPr>
          <p:cNvPr id="215109" name="Group 69"/>
          <p:cNvGrpSpPr>
            <a:grpSpLocks/>
          </p:cNvGrpSpPr>
          <p:nvPr/>
        </p:nvGrpSpPr>
        <p:grpSpPr bwMode="auto">
          <a:xfrm>
            <a:off x="7092950" y="2708275"/>
            <a:ext cx="1263650" cy="690563"/>
            <a:chOff x="4370" y="1838"/>
            <a:chExt cx="796" cy="435"/>
          </a:xfrm>
        </p:grpSpPr>
        <p:sp>
          <p:nvSpPr>
            <p:cNvPr id="215110" name="Text Box 70"/>
            <p:cNvSpPr txBox="1">
              <a:spLocks noChangeArrowheads="1"/>
            </p:cNvSpPr>
            <p:nvPr/>
          </p:nvSpPr>
          <p:spPr bwMode="auto">
            <a:xfrm>
              <a:off x="4595" y="1838"/>
              <a:ext cx="25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26</a:t>
              </a:r>
            </a:p>
          </p:txBody>
        </p:sp>
        <p:sp>
          <p:nvSpPr>
            <p:cNvPr id="215111" name="Freeform 71"/>
            <p:cNvSpPr>
              <a:spLocks/>
            </p:cNvSpPr>
            <p:nvPr/>
          </p:nvSpPr>
          <p:spPr bwMode="auto">
            <a:xfrm>
              <a:off x="4370" y="1992"/>
              <a:ext cx="796" cy="281"/>
            </a:xfrm>
            <a:custGeom>
              <a:avLst/>
              <a:gdLst>
                <a:gd name="T0" fmla="*/ 615 w 615"/>
                <a:gd name="T1" fmla="*/ 0 h 270"/>
                <a:gd name="T2" fmla="*/ 0 w 615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270">
                  <a:moveTo>
                    <a:pt x="615" y="0"/>
                  </a:moveTo>
                  <a:lnTo>
                    <a:pt x="0" y="27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66" name="Group 126"/>
          <p:cNvGrpSpPr>
            <a:grpSpLocks/>
          </p:cNvGrpSpPr>
          <p:nvPr/>
        </p:nvGrpSpPr>
        <p:grpSpPr bwMode="auto">
          <a:xfrm>
            <a:off x="6092825" y="3573463"/>
            <a:ext cx="765175" cy="915987"/>
            <a:chOff x="3662" y="2387"/>
            <a:chExt cx="482" cy="577"/>
          </a:xfrm>
        </p:grpSpPr>
        <p:sp>
          <p:nvSpPr>
            <p:cNvPr id="215167" name="Text Box 127"/>
            <p:cNvSpPr txBox="1">
              <a:spLocks noChangeArrowheads="1"/>
            </p:cNvSpPr>
            <p:nvPr/>
          </p:nvSpPr>
          <p:spPr bwMode="auto">
            <a:xfrm>
              <a:off x="3662" y="2485"/>
              <a:ext cx="259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25</a:t>
              </a:r>
            </a:p>
          </p:txBody>
        </p:sp>
        <p:sp>
          <p:nvSpPr>
            <p:cNvPr id="215168" name="Freeform 128"/>
            <p:cNvSpPr>
              <a:spLocks/>
            </p:cNvSpPr>
            <p:nvPr/>
          </p:nvSpPr>
          <p:spPr bwMode="auto">
            <a:xfrm>
              <a:off x="3747" y="2387"/>
              <a:ext cx="397" cy="577"/>
            </a:xfrm>
            <a:custGeom>
              <a:avLst/>
              <a:gdLst>
                <a:gd name="T0" fmla="*/ 321 w 321"/>
                <a:gd name="T1" fmla="*/ 0 h 521"/>
                <a:gd name="T2" fmla="*/ 0 w 321"/>
                <a:gd name="T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521">
                  <a:moveTo>
                    <a:pt x="321" y="0"/>
                  </a:moveTo>
                  <a:lnTo>
                    <a:pt x="0" y="521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69" name="Group 129"/>
          <p:cNvGrpSpPr>
            <a:grpSpLocks/>
          </p:cNvGrpSpPr>
          <p:nvPr/>
        </p:nvGrpSpPr>
        <p:grpSpPr bwMode="auto">
          <a:xfrm>
            <a:off x="5440363" y="2636838"/>
            <a:ext cx="1230312" cy="681037"/>
            <a:chOff x="3284" y="1827"/>
            <a:chExt cx="775" cy="429"/>
          </a:xfrm>
        </p:grpSpPr>
        <p:sp>
          <p:nvSpPr>
            <p:cNvPr id="215170" name="Text Box 130"/>
            <p:cNvSpPr txBox="1">
              <a:spLocks noChangeArrowheads="1"/>
            </p:cNvSpPr>
            <p:nvPr/>
          </p:nvSpPr>
          <p:spPr bwMode="auto">
            <a:xfrm>
              <a:off x="3672" y="1827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19</a:t>
              </a:r>
            </a:p>
          </p:txBody>
        </p:sp>
        <p:sp>
          <p:nvSpPr>
            <p:cNvPr id="215171" name="Freeform 131"/>
            <p:cNvSpPr>
              <a:spLocks/>
            </p:cNvSpPr>
            <p:nvPr/>
          </p:nvSpPr>
          <p:spPr bwMode="auto">
            <a:xfrm>
              <a:off x="3284" y="1972"/>
              <a:ext cx="775" cy="284"/>
            </a:xfrm>
            <a:custGeom>
              <a:avLst/>
              <a:gdLst>
                <a:gd name="T0" fmla="*/ 630 w 630"/>
                <a:gd name="T1" fmla="*/ 255 h 255"/>
                <a:gd name="T2" fmla="*/ 0 w 630"/>
                <a:gd name="T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255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72" name="Group 132"/>
          <p:cNvGrpSpPr>
            <a:grpSpLocks/>
          </p:cNvGrpSpPr>
          <p:nvPr/>
        </p:nvGrpSpPr>
        <p:grpSpPr bwMode="auto">
          <a:xfrm>
            <a:off x="6305550" y="4725988"/>
            <a:ext cx="1241425" cy="617537"/>
            <a:chOff x="3817" y="3142"/>
            <a:chExt cx="782" cy="389"/>
          </a:xfrm>
        </p:grpSpPr>
        <p:sp>
          <p:nvSpPr>
            <p:cNvPr id="215173" name="Freeform 133"/>
            <p:cNvSpPr>
              <a:spLocks/>
            </p:cNvSpPr>
            <p:nvPr/>
          </p:nvSpPr>
          <p:spPr bwMode="auto">
            <a:xfrm>
              <a:off x="3817" y="3142"/>
              <a:ext cx="782" cy="1"/>
            </a:xfrm>
            <a:custGeom>
              <a:avLst/>
              <a:gdLst>
                <a:gd name="T0" fmla="*/ 636 w 636"/>
                <a:gd name="T1" fmla="*/ 7 h 7"/>
                <a:gd name="T2" fmla="*/ 0 w 63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6" h="7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4" name="Text Box 134"/>
            <p:cNvSpPr txBox="1">
              <a:spLocks noChangeArrowheads="1"/>
            </p:cNvSpPr>
            <p:nvPr/>
          </p:nvSpPr>
          <p:spPr bwMode="auto">
            <a:xfrm>
              <a:off x="4114" y="3187"/>
              <a:ext cx="25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17</a:t>
              </a:r>
            </a:p>
          </p:txBody>
        </p:sp>
      </p:grpSp>
      <p:grpSp>
        <p:nvGrpSpPr>
          <p:cNvPr id="215175" name="Group 135"/>
          <p:cNvGrpSpPr>
            <a:grpSpLocks/>
          </p:cNvGrpSpPr>
          <p:nvPr/>
        </p:nvGrpSpPr>
        <p:grpSpPr bwMode="auto">
          <a:xfrm>
            <a:off x="7169150" y="1916113"/>
            <a:ext cx="1314450" cy="882650"/>
            <a:chOff x="4383" y="1318"/>
            <a:chExt cx="828" cy="556"/>
          </a:xfrm>
        </p:grpSpPr>
        <p:sp>
          <p:nvSpPr>
            <p:cNvPr id="215176" name="Freeform 136"/>
            <p:cNvSpPr>
              <a:spLocks/>
            </p:cNvSpPr>
            <p:nvPr/>
          </p:nvSpPr>
          <p:spPr bwMode="auto">
            <a:xfrm>
              <a:off x="4383" y="1379"/>
              <a:ext cx="828" cy="495"/>
            </a:xfrm>
            <a:custGeom>
              <a:avLst/>
              <a:gdLst>
                <a:gd name="T0" fmla="*/ 0 w 633"/>
                <a:gd name="T1" fmla="*/ 0 h 420"/>
                <a:gd name="T2" fmla="*/ 633 w 63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2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7" name="Text Box 137"/>
            <p:cNvSpPr txBox="1">
              <a:spLocks noChangeArrowheads="1"/>
            </p:cNvSpPr>
            <p:nvPr/>
          </p:nvSpPr>
          <p:spPr bwMode="auto">
            <a:xfrm>
              <a:off x="4759" y="1318"/>
              <a:ext cx="26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12</a:t>
              </a:r>
            </a:p>
          </p:txBody>
        </p:sp>
      </p:grpSp>
      <p:sp>
        <p:nvSpPr>
          <p:cNvPr id="215178" name="Freeform 138"/>
          <p:cNvSpPr>
            <a:spLocks/>
          </p:cNvSpPr>
          <p:nvPr/>
        </p:nvSpPr>
        <p:spPr bwMode="auto">
          <a:xfrm>
            <a:off x="890588" y="2127250"/>
            <a:ext cx="1268412" cy="827088"/>
          </a:xfrm>
          <a:custGeom>
            <a:avLst/>
            <a:gdLst>
              <a:gd name="T0" fmla="*/ 666 w 666"/>
              <a:gd name="T1" fmla="*/ 0 h 426"/>
              <a:gd name="T2" fmla="*/ 0 w 666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426">
                <a:moveTo>
                  <a:pt x="666" y="0"/>
                </a:moveTo>
                <a:lnTo>
                  <a:pt x="0" y="426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79" name="Freeform 139"/>
          <p:cNvSpPr>
            <a:spLocks/>
          </p:cNvSpPr>
          <p:nvPr/>
        </p:nvSpPr>
        <p:spPr bwMode="auto">
          <a:xfrm>
            <a:off x="3352800" y="3292475"/>
            <a:ext cx="674688" cy="1420813"/>
          </a:xfrm>
          <a:custGeom>
            <a:avLst/>
            <a:gdLst>
              <a:gd name="T0" fmla="*/ 345 w 345"/>
              <a:gd name="T1" fmla="*/ 0 h 810"/>
              <a:gd name="T2" fmla="*/ 0 w 345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810">
                <a:moveTo>
                  <a:pt x="345" y="0"/>
                </a:moveTo>
                <a:lnTo>
                  <a:pt x="0" y="81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0" name="Freeform 140"/>
          <p:cNvSpPr>
            <a:spLocks/>
          </p:cNvSpPr>
          <p:nvPr/>
        </p:nvSpPr>
        <p:spPr bwMode="auto">
          <a:xfrm>
            <a:off x="2487613" y="3735388"/>
            <a:ext cx="598487" cy="1004887"/>
          </a:xfrm>
          <a:custGeom>
            <a:avLst/>
            <a:gdLst>
              <a:gd name="T0" fmla="*/ 291 w 291"/>
              <a:gd name="T1" fmla="*/ 556 h 556"/>
              <a:gd name="T2" fmla="*/ 0 w 291"/>
              <a:gd name="T3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" h="556">
                <a:moveTo>
                  <a:pt x="291" y="556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1" name="Freeform 141"/>
          <p:cNvSpPr>
            <a:spLocks/>
          </p:cNvSpPr>
          <p:nvPr/>
        </p:nvSpPr>
        <p:spPr bwMode="auto">
          <a:xfrm>
            <a:off x="1752600" y="4875213"/>
            <a:ext cx="1241425" cy="1587"/>
          </a:xfrm>
          <a:custGeom>
            <a:avLst/>
            <a:gdLst>
              <a:gd name="T0" fmla="*/ 636 w 636"/>
              <a:gd name="T1" fmla="*/ 7 h 7"/>
              <a:gd name="T2" fmla="*/ 0 w 636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7">
                <a:moveTo>
                  <a:pt x="636" y="7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2" name="Freeform 142"/>
          <p:cNvSpPr>
            <a:spLocks/>
          </p:cNvSpPr>
          <p:nvPr/>
        </p:nvSpPr>
        <p:spPr bwMode="auto">
          <a:xfrm>
            <a:off x="757238" y="3262313"/>
            <a:ext cx="630237" cy="1376362"/>
          </a:xfrm>
          <a:custGeom>
            <a:avLst/>
            <a:gdLst>
              <a:gd name="T0" fmla="*/ 0 w 309"/>
              <a:gd name="T1" fmla="*/ 0 h 758"/>
              <a:gd name="T2" fmla="*/ 309 w 309"/>
              <a:gd name="T3" fmla="*/ 758 h 7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9" h="758">
                <a:moveTo>
                  <a:pt x="0" y="0"/>
                </a:moveTo>
                <a:lnTo>
                  <a:pt x="309" y="758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3" name="Text Box 143"/>
          <p:cNvSpPr txBox="1">
            <a:spLocks noChangeArrowheads="1"/>
          </p:cNvSpPr>
          <p:nvPr/>
        </p:nvSpPr>
        <p:spPr bwMode="auto">
          <a:xfrm>
            <a:off x="2836863" y="3856038"/>
            <a:ext cx="4127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5184" name="Text Box 144"/>
          <p:cNvSpPr txBox="1">
            <a:spLocks noChangeArrowheads="1"/>
          </p:cNvSpPr>
          <p:nvPr/>
        </p:nvSpPr>
        <p:spPr bwMode="auto">
          <a:xfrm>
            <a:off x="3262313" y="2039938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12</a:t>
            </a:r>
          </a:p>
        </p:txBody>
      </p:sp>
      <p:sp>
        <p:nvSpPr>
          <p:cNvPr id="215185" name="Text Box 145"/>
          <p:cNvSpPr txBox="1">
            <a:spLocks noChangeArrowheads="1"/>
          </p:cNvSpPr>
          <p:nvPr/>
        </p:nvSpPr>
        <p:spPr bwMode="auto">
          <a:xfrm>
            <a:off x="1287463" y="2068513"/>
            <a:ext cx="4079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34</a:t>
            </a:r>
          </a:p>
        </p:txBody>
      </p:sp>
      <p:sp>
        <p:nvSpPr>
          <p:cNvPr id="215186" name="Text Box 146"/>
          <p:cNvSpPr txBox="1">
            <a:spLocks noChangeArrowheads="1"/>
          </p:cNvSpPr>
          <p:nvPr/>
        </p:nvSpPr>
        <p:spPr bwMode="auto">
          <a:xfrm>
            <a:off x="1506538" y="2849563"/>
            <a:ext cx="4127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19</a:t>
            </a:r>
          </a:p>
        </p:txBody>
      </p:sp>
      <p:sp>
        <p:nvSpPr>
          <p:cNvPr id="215187" name="Text Box 147"/>
          <p:cNvSpPr txBox="1">
            <a:spLocks noChangeArrowheads="1"/>
          </p:cNvSpPr>
          <p:nvPr/>
        </p:nvSpPr>
        <p:spPr bwMode="auto">
          <a:xfrm>
            <a:off x="2955925" y="2851150"/>
            <a:ext cx="411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26</a:t>
            </a:r>
          </a:p>
        </p:txBody>
      </p:sp>
      <p:sp>
        <p:nvSpPr>
          <p:cNvPr id="215188" name="Text Box 148"/>
          <p:cNvSpPr txBox="1">
            <a:spLocks noChangeArrowheads="1"/>
          </p:cNvSpPr>
          <p:nvPr/>
        </p:nvSpPr>
        <p:spPr bwMode="auto">
          <a:xfrm>
            <a:off x="631825" y="3767138"/>
            <a:ext cx="40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46</a:t>
            </a:r>
          </a:p>
        </p:txBody>
      </p:sp>
      <p:sp>
        <p:nvSpPr>
          <p:cNvPr id="215189" name="Text Box 149"/>
          <p:cNvSpPr txBox="1">
            <a:spLocks noChangeArrowheads="1"/>
          </p:cNvSpPr>
          <p:nvPr/>
        </p:nvSpPr>
        <p:spPr bwMode="auto">
          <a:xfrm>
            <a:off x="3779838" y="3829050"/>
            <a:ext cx="4064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38</a:t>
            </a:r>
          </a:p>
        </p:txBody>
      </p:sp>
      <p:sp>
        <p:nvSpPr>
          <p:cNvPr id="215190" name="Text Box 150"/>
          <p:cNvSpPr txBox="1">
            <a:spLocks noChangeArrowheads="1"/>
          </p:cNvSpPr>
          <p:nvPr/>
        </p:nvSpPr>
        <p:spPr bwMode="auto">
          <a:xfrm>
            <a:off x="2224088" y="4946650"/>
            <a:ext cx="411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17</a:t>
            </a:r>
          </a:p>
        </p:txBody>
      </p:sp>
      <p:sp>
        <p:nvSpPr>
          <p:cNvPr id="215191" name="Text Box 151"/>
          <p:cNvSpPr txBox="1">
            <a:spLocks noChangeArrowheads="1"/>
          </p:cNvSpPr>
          <p:nvPr/>
        </p:nvSpPr>
        <p:spPr bwMode="auto">
          <a:xfrm>
            <a:off x="1520825" y="3862388"/>
            <a:ext cx="4111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/>
              <a:t>25</a:t>
            </a:r>
          </a:p>
        </p:txBody>
      </p:sp>
      <p:sp>
        <p:nvSpPr>
          <p:cNvPr id="215192" name="Freeform 152"/>
          <p:cNvSpPr>
            <a:spLocks/>
          </p:cNvSpPr>
          <p:nvPr/>
        </p:nvSpPr>
        <p:spPr bwMode="auto">
          <a:xfrm>
            <a:off x="1608138" y="3738563"/>
            <a:ext cx="630237" cy="915987"/>
          </a:xfrm>
          <a:custGeom>
            <a:avLst/>
            <a:gdLst>
              <a:gd name="T0" fmla="*/ 321 w 321"/>
              <a:gd name="T1" fmla="*/ 0 h 521"/>
              <a:gd name="T2" fmla="*/ 0 w 321"/>
              <a:gd name="T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" h="521">
                <a:moveTo>
                  <a:pt x="321" y="0"/>
                </a:moveTo>
                <a:lnTo>
                  <a:pt x="0" y="521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3" name="Freeform 153"/>
          <p:cNvSpPr>
            <a:spLocks/>
          </p:cNvSpPr>
          <p:nvPr/>
        </p:nvSpPr>
        <p:spPr bwMode="auto">
          <a:xfrm>
            <a:off x="2582863" y="3079750"/>
            <a:ext cx="1293812" cy="492125"/>
          </a:xfrm>
          <a:custGeom>
            <a:avLst/>
            <a:gdLst>
              <a:gd name="T0" fmla="*/ 615 w 615"/>
              <a:gd name="T1" fmla="*/ 0 h 270"/>
              <a:gd name="T2" fmla="*/ 0 w 615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5" h="27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4" name="Freeform 154"/>
          <p:cNvSpPr>
            <a:spLocks/>
          </p:cNvSpPr>
          <p:nvPr/>
        </p:nvSpPr>
        <p:spPr bwMode="auto">
          <a:xfrm>
            <a:off x="2635250" y="2122488"/>
            <a:ext cx="1314450" cy="785812"/>
          </a:xfrm>
          <a:custGeom>
            <a:avLst/>
            <a:gdLst>
              <a:gd name="T0" fmla="*/ 0 w 633"/>
              <a:gd name="T1" fmla="*/ 0 h 420"/>
              <a:gd name="T2" fmla="*/ 633 w 633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3" h="420">
                <a:moveTo>
                  <a:pt x="0" y="0"/>
                </a:moveTo>
                <a:lnTo>
                  <a:pt x="633" y="42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5" name="Freeform 155"/>
          <p:cNvSpPr>
            <a:spLocks/>
          </p:cNvSpPr>
          <p:nvPr/>
        </p:nvSpPr>
        <p:spPr bwMode="auto">
          <a:xfrm>
            <a:off x="890588" y="3079750"/>
            <a:ext cx="1230312" cy="450850"/>
          </a:xfrm>
          <a:custGeom>
            <a:avLst/>
            <a:gdLst>
              <a:gd name="T0" fmla="*/ 630 w 630"/>
              <a:gd name="T1" fmla="*/ 255 h 255"/>
              <a:gd name="T2" fmla="*/ 0 w 630"/>
              <a:gd name="T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255">
                <a:moveTo>
                  <a:pt x="630" y="255"/>
                </a:moveTo>
                <a:lnTo>
                  <a:pt x="0" y="0"/>
                </a:lnTo>
              </a:path>
            </a:pathLst>
          </a:custGeom>
          <a:solidFill>
            <a:schemeClr val="tx2"/>
          </a:solidFill>
          <a:ln w="38100" cmpd="sng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6" name="Oval 156"/>
          <p:cNvSpPr>
            <a:spLocks noChangeArrowheads="1"/>
          </p:cNvSpPr>
          <p:nvPr/>
        </p:nvSpPr>
        <p:spPr bwMode="auto">
          <a:xfrm>
            <a:off x="2135188" y="185420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197" name="Text Box 157"/>
          <p:cNvSpPr txBox="1">
            <a:spLocks noChangeArrowheads="1"/>
          </p:cNvSpPr>
          <p:nvPr/>
        </p:nvSpPr>
        <p:spPr bwMode="auto">
          <a:xfrm>
            <a:off x="2201863" y="18049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5198" name="Oval 158"/>
          <p:cNvSpPr>
            <a:spLocks noChangeArrowheads="1"/>
          </p:cNvSpPr>
          <p:nvPr/>
        </p:nvSpPr>
        <p:spPr bwMode="auto">
          <a:xfrm>
            <a:off x="3829050" y="2828925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199" name="Text Box 159"/>
          <p:cNvSpPr txBox="1">
            <a:spLocks noChangeArrowheads="1"/>
          </p:cNvSpPr>
          <p:nvPr/>
        </p:nvSpPr>
        <p:spPr bwMode="auto">
          <a:xfrm>
            <a:off x="3895725" y="27797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5200" name="Oval 160"/>
          <p:cNvSpPr>
            <a:spLocks noChangeArrowheads="1"/>
          </p:cNvSpPr>
          <p:nvPr/>
        </p:nvSpPr>
        <p:spPr bwMode="auto">
          <a:xfrm>
            <a:off x="2976563" y="4673600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01" name="Text Box 161"/>
          <p:cNvSpPr txBox="1">
            <a:spLocks noChangeArrowheads="1"/>
          </p:cNvSpPr>
          <p:nvPr/>
        </p:nvSpPr>
        <p:spPr bwMode="auto">
          <a:xfrm>
            <a:off x="3043238" y="462438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202" name="Oval 162"/>
          <p:cNvSpPr>
            <a:spLocks noChangeArrowheads="1"/>
          </p:cNvSpPr>
          <p:nvPr/>
        </p:nvSpPr>
        <p:spPr bwMode="auto">
          <a:xfrm>
            <a:off x="1238250" y="461168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03" name="Text Box 163"/>
          <p:cNvSpPr txBox="1">
            <a:spLocks noChangeArrowheads="1"/>
          </p:cNvSpPr>
          <p:nvPr/>
        </p:nvSpPr>
        <p:spPr bwMode="auto">
          <a:xfrm>
            <a:off x="1304925" y="45624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5204" name="Oval 164"/>
          <p:cNvSpPr>
            <a:spLocks noChangeArrowheads="1"/>
          </p:cNvSpPr>
          <p:nvPr/>
        </p:nvSpPr>
        <p:spPr bwMode="auto">
          <a:xfrm>
            <a:off x="2108200" y="327183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05" name="Text Box 165"/>
          <p:cNvSpPr txBox="1">
            <a:spLocks noChangeArrowheads="1"/>
          </p:cNvSpPr>
          <p:nvPr/>
        </p:nvSpPr>
        <p:spPr bwMode="auto">
          <a:xfrm>
            <a:off x="2174875" y="3222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206" name="Oval 166"/>
          <p:cNvSpPr>
            <a:spLocks noChangeArrowheads="1"/>
          </p:cNvSpPr>
          <p:nvPr/>
        </p:nvSpPr>
        <p:spPr bwMode="auto">
          <a:xfrm>
            <a:off x="4941888" y="2636838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07" name="Text Box 167"/>
          <p:cNvSpPr txBox="1">
            <a:spLocks noChangeArrowheads="1"/>
          </p:cNvSpPr>
          <p:nvPr/>
        </p:nvSpPr>
        <p:spPr bwMode="auto">
          <a:xfrm>
            <a:off x="5008563" y="258762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5208" name="Oval 168"/>
          <p:cNvSpPr>
            <a:spLocks noChangeArrowheads="1"/>
          </p:cNvSpPr>
          <p:nvPr/>
        </p:nvSpPr>
        <p:spPr bwMode="auto">
          <a:xfrm>
            <a:off x="6677025" y="167798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09" name="Text Box 169"/>
          <p:cNvSpPr txBox="1">
            <a:spLocks noChangeArrowheads="1"/>
          </p:cNvSpPr>
          <p:nvPr/>
        </p:nvSpPr>
        <p:spPr bwMode="auto">
          <a:xfrm>
            <a:off x="6743700" y="16287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5210" name="Oval 170"/>
          <p:cNvSpPr>
            <a:spLocks noChangeArrowheads="1"/>
          </p:cNvSpPr>
          <p:nvPr/>
        </p:nvSpPr>
        <p:spPr bwMode="auto">
          <a:xfrm>
            <a:off x="8370888" y="2652713"/>
            <a:ext cx="503237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11" name="Text Box 171"/>
          <p:cNvSpPr txBox="1">
            <a:spLocks noChangeArrowheads="1"/>
          </p:cNvSpPr>
          <p:nvPr/>
        </p:nvSpPr>
        <p:spPr bwMode="auto">
          <a:xfrm>
            <a:off x="8437563" y="260350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5212" name="Oval 172"/>
          <p:cNvSpPr>
            <a:spLocks noChangeArrowheads="1"/>
          </p:cNvSpPr>
          <p:nvPr/>
        </p:nvSpPr>
        <p:spPr bwMode="auto">
          <a:xfrm>
            <a:off x="7518400" y="4497388"/>
            <a:ext cx="503238" cy="50323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13" name="Text Box 173"/>
          <p:cNvSpPr txBox="1">
            <a:spLocks noChangeArrowheads="1"/>
          </p:cNvSpPr>
          <p:nvPr/>
        </p:nvSpPr>
        <p:spPr bwMode="auto">
          <a:xfrm>
            <a:off x="7585075" y="444817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214" name="Oval 174"/>
          <p:cNvSpPr>
            <a:spLocks noChangeArrowheads="1"/>
          </p:cNvSpPr>
          <p:nvPr/>
        </p:nvSpPr>
        <p:spPr bwMode="auto">
          <a:xfrm>
            <a:off x="5780088" y="443547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15" name="Text Box 175"/>
          <p:cNvSpPr txBox="1">
            <a:spLocks noChangeArrowheads="1"/>
          </p:cNvSpPr>
          <p:nvPr/>
        </p:nvSpPr>
        <p:spPr bwMode="auto">
          <a:xfrm>
            <a:off x="5846763" y="438626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5216" name="Oval 176"/>
          <p:cNvSpPr>
            <a:spLocks noChangeArrowheads="1"/>
          </p:cNvSpPr>
          <p:nvPr/>
        </p:nvSpPr>
        <p:spPr bwMode="auto">
          <a:xfrm>
            <a:off x="6650038" y="3095625"/>
            <a:ext cx="503237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17" name="Text Box 177"/>
          <p:cNvSpPr txBox="1">
            <a:spLocks noChangeArrowheads="1"/>
          </p:cNvSpPr>
          <p:nvPr/>
        </p:nvSpPr>
        <p:spPr bwMode="auto">
          <a:xfrm>
            <a:off x="6716713" y="304641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218" name="Text Box 178"/>
          <p:cNvSpPr txBox="1">
            <a:spLocks noChangeArrowheads="1"/>
          </p:cNvSpPr>
          <p:nvPr/>
        </p:nvSpPr>
        <p:spPr bwMode="auto">
          <a:xfrm>
            <a:off x="250825" y="25479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5219" name="Oval 179"/>
          <p:cNvSpPr>
            <a:spLocks noChangeArrowheads="1"/>
          </p:cNvSpPr>
          <p:nvPr/>
        </p:nvSpPr>
        <p:spPr bwMode="auto">
          <a:xfrm>
            <a:off x="400050" y="2813050"/>
            <a:ext cx="503238" cy="503238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/>
            <a:endParaRPr kumimoji="0" lang="zh-CN" altLang="en-US" sz="1800" b="0">
              <a:solidFill>
                <a:schemeClr val="bg1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215220" name="Text Box 180"/>
          <p:cNvSpPr txBox="1">
            <a:spLocks noChangeArrowheads="1"/>
          </p:cNvSpPr>
          <p:nvPr/>
        </p:nvSpPr>
        <p:spPr bwMode="auto">
          <a:xfrm>
            <a:off x="466725" y="276383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54000" rIns="0" bIns="10800"/>
          <a:lstStyle/>
          <a:p>
            <a:pPr algn="just" eaLnBrk="0" hangingPunct="0"/>
            <a:r>
              <a:rPr kumimoji="0" lang="en-US" altLang="zh-CN" i="1">
                <a:solidFill>
                  <a:schemeClr val="bg1"/>
                </a:solidFill>
              </a:rPr>
              <a:t>A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215223" name="Text Box 183"/>
          <p:cNvSpPr txBox="1">
            <a:spLocks noChangeArrowheads="1"/>
          </p:cNvSpPr>
          <p:nvPr/>
        </p:nvSpPr>
        <p:spPr bwMode="auto">
          <a:xfrm>
            <a:off x="1979613" y="5805488"/>
            <a:ext cx="638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/>
              <a:t>连通分量＝</a:t>
            </a:r>
            <a:r>
              <a:rPr kumimoji="0" lang="en-US" altLang="zh-CN"/>
              <a:t>{ {A ,B ,C ,D ,E ,F} 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500A-C7CE-447F-9640-FE2A322F15D0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69325" cy="981075"/>
          </a:xfrm>
        </p:spPr>
        <p:txBody>
          <a:bodyPr/>
          <a:lstStyle/>
          <a:p>
            <a:r>
              <a:rPr lang="zh-CN" altLang="en-US" sz="3200" dirty="0"/>
              <a:t>练习：请写出一下图的最小生成树</a:t>
            </a:r>
            <a:r>
              <a:rPr lang="zh-CN" altLang="en-US" sz="3200" dirty="0" smtClean="0"/>
              <a:t>的克鲁斯卡尔</a:t>
            </a:r>
            <a:r>
              <a:rPr lang="zh-CN" altLang="en-US" sz="3200" dirty="0"/>
              <a:t>算法的构造过程</a:t>
            </a:r>
          </a:p>
        </p:txBody>
      </p:sp>
      <p:graphicFrame>
        <p:nvGraphicFramePr>
          <p:cNvPr id="218117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57200" y="1436688"/>
          <a:ext cx="82296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1" name="Visio" r:id="rId3" imgW="2869997" imgH="1690051" progId="Visio.Drawing.11">
                  <p:embed/>
                </p:oleObj>
              </mc:Choice>
              <mc:Fallback>
                <p:oleObj name="Visio" r:id="rId3" imgW="2869997" imgH="169005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6688"/>
                        <a:ext cx="8229600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7.4.2 </a:t>
            </a:r>
            <a:r>
              <a:rPr lang="zh-CN" altLang="en-US" dirty="0" smtClean="0"/>
              <a:t>有向无环图的应用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84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395536" y="980728"/>
            <a:ext cx="8353425" cy="1439674"/>
            <a:chOff x="395288" y="1578511"/>
            <a:chExt cx="8353425" cy="1758289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95288" y="1578511"/>
              <a:ext cx="8353425" cy="1741036"/>
              <a:chOff x="249" y="445"/>
              <a:chExt cx="5262" cy="1327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gray">
              <a:xfrm>
                <a:off x="249" y="445"/>
                <a:ext cx="5262" cy="1327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386" y="710"/>
                <a:ext cx="1133" cy="673"/>
                <a:chOff x="295" y="2389"/>
                <a:chExt cx="1133" cy="673"/>
              </a:xfrm>
            </p:grpSpPr>
            <p:grpSp>
              <p:nvGrpSpPr>
                <p:cNvPr id="10" name="Group 7"/>
                <p:cNvGrpSpPr>
                  <a:grpSpLocks/>
                </p:cNvGrpSpPr>
                <p:nvPr/>
              </p:nvGrpSpPr>
              <p:grpSpPr bwMode="auto">
                <a:xfrm>
                  <a:off x="312" y="2389"/>
                  <a:ext cx="1043" cy="673"/>
                  <a:chOff x="266" y="2389"/>
                  <a:chExt cx="1043" cy="673"/>
                </a:xfrm>
              </p:grpSpPr>
              <p:sp>
                <p:nvSpPr>
                  <p:cNvPr id="12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66" y="2389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113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ＡＯＶ网</a:t>
                  </a: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2285999" y="1645291"/>
              <a:ext cx="6462713" cy="169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Activity On Vertex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：用</a:t>
              </a:r>
              <a:r>
                <a:rPr lang="zh-CN" altLang="en-US" dirty="0">
                  <a:solidFill>
                    <a:schemeClr val="bg1"/>
                  </a:solidFill>
                </a:rPr>
                <a:t>顶点表示活动，用弧表示活动间的优先关系的有向无环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图。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61995" y="3501008"/>
            <a:ext cx="35227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例如：计算机系学生的一些必修课集其先修课程的关系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36369"/>
              </p:ext>
            </p:extLst>
          </p:nvPr>
        </p:nvGraphicFramePr>
        <p:xfrm>
          <a:off x="3884712" y="2636912"/>
          <a:ext cx="511256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607"/>
                <a:gridCol w="2221353"/>
                <a:gridCol w="1445607"/>
              </a:tblGrid>
              <a:tr h="360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课程编号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课程名称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先修课程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高等数学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无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程序设计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无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C3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离散数学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C1,C2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C4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数据结构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C2,C3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C5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算法语言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C2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编译技术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C4,C5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操作系统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C4,C9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C8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普通物理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C1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13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C9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计算机原理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C8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71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</a:t>
            </a:r>
            <a:r>
              <a:rPr lang="zh-CN" altLang="en-US" dirty="0"/>
              <a:t>有向无环图的应用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392" y="6381750"/>
            <a:ext cx="2133600" cy="476250"/>
          </a:xfrm>
        </p:spPr>
        <p:txBody>
          <a:bodyPr/>
          <a:lstStyle/>
          <a:p>
            <a:fld id="{DA3DEE08-C8E3-463E-9E51-479063EDC6D6}" type="slidenum">
              <a:rPr lang="zh-CN" altLang="en-US" smtClean="0"/>
              <a:pPr/>
              <a:t>85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23985"/>
              </p:ext>
            </p:extLst>
          </p:nvPr>
        </p:nvGraphicFramePr>
        <p:xfrm>
          <a:off x="251520" y="1629698"/>
          <a:ext cx="417646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281316"/>
                <a:gridCol w="959044"/>
              </a:tblGrid>
              <a:tr h="422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课程编号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课程名称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先修课程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高等数学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程序设计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离散数学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C1,C2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数据结构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C2,C3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算法语言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编译技术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C4,C5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操作系统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C4,C9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普通物理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09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计算机原理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C8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4572000" y="2996952"/>
            <a:ext cx="4575704" cy="3821413"/>
            <a:chOff x="4427984" y="2276872"/>
            <a:chExt cx="4575704" cy="3821413"/>
          </a:xfrm>
        </p:grpSpPr>
        <p:grpSp>
          <p:nvGrpSpPr>
            <p:cNvPr id="9" name="组合 8"/>
            <p:cNvGrpSpPr/>
            <p:nvPr/>
          </p:nvGrpSpPr>
          <p:grpSpPr>
            <a:xfrm>
              <a:off x="4427984" y="2276872"/>
              <a:ext cx="4575704" cy="3336087"/>
              <a:chOff x="683568" y="2587773"/>
              <a:chExt cx="5325416" cy="3670088"/>
            </a:xfrm>
          </p:grpSpPr>
          <p:sp>
            <p:nvSpPr>
              <p:cNvPr id="10" name="椭圆 9"/>
              <p:cNvSpPr/>
              <p:nvPr/>
            </p:nvSpPr>
            <p:spPr bwMode="auto">
              <a:xfrm>
                <a:off x="2721635" y="2587773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768206" y="3590704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3081675" y="3695583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5132248" y="3256394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2240306" y="4653136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4412168" y="5589240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683568" y="5589240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2827088" y="5589239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8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5288904" y="4520996"/>
                <a:ext cx="720080" cy="6686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kumimoji="1" lang="en-US" altLang="zh-CN" sz="28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9" name="直接箭头连接符 18"/>
              <p:cNvCxnSpPr>
                <a:stCxn id="11" idx="7"/>
                <a:endCxn id="10" idx="3"/>
              </p:cNvCxnSpPr>
              <p:nvPr/>
            </p:nvCxnSpPr>
            <p:spPr bwMode="auto">
              <a:xfrm flipV="1">
                <a:off x="1382833" y="3158477"/>
                <a:ext cx="1444255" cy="53014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1" idx="6"/>
                <a:endCxn id="12" idx="2"/>
              </p:cNvCxnSpPr>
              <p:nvPr/>
            </p:nvCxnSpPr>
            <p:spPr bwMode="auto">
              <a:xfrm>
                <a:off x="1488286" y="3925015"/>
                <a:ext cx="1593389" cy="10487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箭头连接符 20"/>
              <p:cNvCxnSpPr>
                <a:endCxn id="13" idx="2"/>
              </p:cNvCxnSpPr>
              <p:nvPr/>
            </p:nvCxnSpPr>
            <p:spPr bwMode="auto">
              <a:xfrm>
                <a:off x="3441715" y="2996952"/>
                <a:ext cx="1690533" cy="5937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箭头连接符 21"/>
              <p:cNvCxnSpPr>
                <a:stCxn id="12" idx="6"/>
                <a:endCxn id="13" idx="3"/>
              </p:cNvCxnSpPr>
              <p:nvPr/>
            </p:nvCxnSpPr>
            <p:spPr bwMode="auto">
              <a:xfrm flipV="1">
                <a:off x="3801755" y="3827098"/>
                <a:ext cx="1435946" cy="20279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箭头连接符 22"/>
              <p:cNvCxnSpPr>
                <a:stCxn id="11" idx="5"/>
                <a:endCxn id="14" idx="1"/>
              </p:cNvCxnSpPr>
              <p:nvPr/>
            </p:nvCxnSpPr>
            <p:spPr bwMode="auto">
              <a:xfrm>
                <a:off x="1382833" y="4161408"/>
                <a:ext cx="962926" cy="58964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23"/>
              <p:cNvCxnSpPr>
                <a:stCxn id="16" idx="7"/>
              </p:cNvCxnSpPr>
              <p:nvPr/>
            </p:nvCxnSpPr>
            <p:spPr bwMode="auto">
              <a:xfrm flipV="1">
                <a:off x="1298195" y="5157192"/>
                <a:ext cx="967940" cy="52996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/>
              <p:cNvCxnSpPr>
                <a:stCxn id="16" idx="6"/>
                <a:endCxn id="17" idx="2"/>
              </p:cNvCxnSpPr>
              <p:nvPr/>
            </p:nvCxnSpPr>
            <p:spPr bwMode="auto">
              <a:xfrm flipV="1">
                <a:off x="1403648" y="5923550"/>
                <a:ext cx="1423440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箭头连接符 25"/>
              <p:cNvCxnSpPr>
                <a:stCxn id="17" idx="6"/>
                <a:endCxn id="15" idx="2"/>
              </p:cNvCxnSpPr>
              <p:nvPr/>
            </p:nvCxnSpPr>
            <p:spPr bwMode="auto">
              <a:xfrm>
                <a:off x="3547168" y="5923550"/>
                <a:ext cx="865000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箭头连接符 26"/>
              <p:cNvCxnSpPr>
                <a:stCxn id="12" idx="5"/>
                <a:endCxn id="18" idx="1"/>
              </p:cNvCxnSpPr>
              <p:nvPr/>
            </p:nvCxnSpPr>
            <p:spPr bwMode="auto">
              <a:xfrm>
                <a:off x="3696302" y="4266287"/>
                <a:ext cx="1698055" cy="35262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箭头连接符 27"/>
              <p:cNvCxnSpPr>
                <a:stCxn id="14" idx="7"/>
                <a:endCxn id="12" idx="3"/>
              </p:cNvCxnSpPr>
              <p:nvPr/>
            </p:nvCxnSpPr>
            <p:spPr bwMode="auto">
              <a:xfrm flipV="1">
                <a:off x="2854933" y="4266287"/>
                <a:ext cx="332195" cy="48476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箭头连接符 28"/>
              <p:cNvCxnSpPr>
                <a:stCxn id="15" idx="7"/>
                <a:endCxn id="18" idx="4"/>
              </p:cNvCxnSpPr>
              <p:nvPr/>
            </p:nvCxnSpPr>
            <p:spPr bwMode="auto">
              <a:xfrm flipV="1">
                <a:off x="5026795" y="5189617"/>
                <a:ext cx="622149" cy="4975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矩形 30"/>
            <p:cNvSpPr/>
            <p:nvPr/>
          </p:nvSpPr>
          <p:spPr>
            <a:xfrm>
              <a:off x="5442488" y="5575065"/>
              <a:ext cx="2425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/>
                <a:t>课程的</a:t>
              </a:r>
              <a:r>
                <a:rPr lang="en-US" altLang="zh-CN" dirty="0" smtClean="0"/>
                <a:t>AOV</a:t>
              </a:r>
              <a:r>
                <a:rPr lang="zh-CN" altLang="en-US" dirty="0" smtClean="0"/>
                <a:t>网</a:t>
              </a:r>
              <a:endParaRPr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4450472" y="1817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用顶点表示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弧</a:t>
            </a:r>
            <a:r>
              <a:rPr lang="zh-CN" altLang="en-US" dirty="0"/>
              <a:t>表示活动间的优先关系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102564" y="3368893"/>
            <a:ext cx="3320876" cy="2990613"/>
            <a:chOff x="1163132" y="3342425"/>
            <a:chExt cx="3320876" cy="2990613"/>
          </a:xfrm>
        </p:grpSpPr>
        <p:sp>
          <p:nvSpPr>
            <p:cNvPr id="30" name="云形 29"/>
            <p:cNvSpPr/>
            <p:nvPr/>
          </p:nvSpPr>
          <p:spPr bwMode="auto">
            <a:xfrm>
              <a:off x="1163132" y="4448937"/>
              <a:ext cx="3320876" cy="1884101"/>
            </a:xfrm>
            <a:prstGeom prst="cloud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以怎样的顺序开设课程才合理？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342425"/>
              <a:ext cx="1467976" cy="146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3742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80988" y="3501008"/>
            <a:ext cx="42291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0" dirty="0" smtClean="0"/>
              <a:t>例如：右图的拓扑序列：</a:t>
            </a:r>
            <a:endParaRPr lang="en-US" altLang="zh-CN" b="0" dirty="0" smtClean="0"/>
          </a:p>
          <a:p>
            <a:pPr algn="just">
              <a:spcBef>
                <a:spcPct val="50000"/>
              </a:spcBef>
            </a:pPr>
            <a:r>
              <a:rPr lang="en-US" altLang="zh-CN" b="0" dirty="0" smtClean="0"/>
              <a:t>C</a:t>
            </a:r>
            <a:r>
              <a:rPr lang="en-US" altLang="zh-CN" b="0" baseline="-25000" dirty="0" smtClean="0"/>
              <a:t>1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2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3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4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5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8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9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7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6</a:t>
            </a:r>
          </a:p>
          <a:p>
            <a:pPr algn="just">
              <a:spcBef>
                <a:spcPct val="50000"/>
              </a:spcBef>
            </a:pPr>
            <a:r>
              <a:rPr lang="en-US" altLang="zh-CN" b="0" dirty="0" smtClean="0"/>
              <a:t>C</a:t>
            </a:r>
            <a:r>
              <a:rPr lang="en-US" altLang="zh-CN" b="0" baseline="-25000" dirty="0" smtClean="0"/>
              <a:t>2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1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8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3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4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5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6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9</a:t>
            </a:r>
            <a:r>
              <a:rPr lang="en-US" altLang="zh-CN" b="0" dirty="0" smtClean="0"/>
              <a:t>,C</a:t>
            </a:r>
            <a:r>
              <a:rPr lang="en-US" altLang="zh-CN" b="0" baseline="-25000" dirty="0" smtClean="0"/>
              <a:t>7</a:t>
            </a:r>
            <a:endParaRPr lang="en-US" altLang="zh-CN" b="0" baseline="-25000" dirty="0"/>
          </a:p>
          <a:p>
            <a:pPr algn="just">
              <a:spcBef>
                <a:spcPct val="50000"/>
              </a:spcBef>
            </a:pPr>
            <a:endParaRPr lang="zh-CN" altLang="en-US" b="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520" y="908720"/>
            <a:ext cx="8353425" cy="2376264"/>
            <a:chOff x="395288" y="1616559"/>
            <a:chExt cx="8353425" cy="295202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95288" y="1616559"/>
              <a:ext cx="8353425" cy="2952020"/>
              <a:chOff x="249" y="474"/>
              <a:chExt cx="5262" cy="2250"/>
            </a:xfrm>
          </p:grpSpPr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>
                <a:off x="249" y="474"/>
                <a:ext cx="5262" cy="2250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386" y="710"/>
                <a:ext cx="1133" cy="673"/>
                <a:chOff x="295" y="2389"/>
                <a:chExt cx="1133" cy="673"/>
              </a:xfrm>
            </p:grpSpPr>
            <p:grpSp>
              <p:nvGrpSpPr>
                <p:cNvPr id="9" name="Group 7"/>
                <p:cNvGrpSpPr>
                  <a:grpSpLocks/>
                </p:cNvGrpSpPr>
                <p:nvPr/>
              </p:nvGrpSpPr>
              <p:grpSpPr bwMode="auto">
                <a:xfrm>
                  <a:off x="312" y="2389"/>
                  <a:ext cx="1043" cy="673"/>
                  <a:chOff x="266" y="2389"/>
                  <a:chExt cx="1043" cy="673"/>
                </a:xfrm>
              </p:grpSpPr>
              <p:sp>
                <p:nvSpPr>
                  <p:cNvPr id="11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66" y="2389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113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拓扑序列</a:t>
                  </a: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矩形 5"/>
            <p:cNvSpPr/>
            <p:nvPr/>
          </p:nvSpPr>
          <p:spPr>
            <a:xfrm>
              <a:off x="2285999" y="1665861"/>
              <a:ext cx="6462713" cy="274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在有向图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G=(V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E</a:t>
              </a:r>
              <a:r>
                <a:rPr lang="en-US" altLang="zh-CN" dirty="0">
                  <a:solidFill>
                    <a:schemeClr val="bg1"/>
                  </a:solidFill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中</a:t>
              </a:r>
              <a:r>
                <a:rPr lang="zh-CN" altLang="en-US" dirty="0">
                  <a:solidFill>
                    <a:schemeClr val="bg1"/>
                  </a:solidFill>
                </a:rPr>
                <a:t>， 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zh-CN" altLang="en-US" dirty="0">
                  <a:solidFill>
                    <a:schemeClr val="bg1"/>
                  </a:solidFill>
                </a:rPr>
                <a:t>中顶点的线性序列（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i1</a:t>
              </a:r>
              <a:r>
                <a:rPr lang="en-US" altLang="zh-CN" dirty="0">
                  <a:solidFill>
                    <a:schemeClr val="bg1"/>
                  </a:solidFill>
                </a:rPr>
                <a:t>, 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i2</a:t>
              </a:r>
              <a:r>
                <a:rPr lang="en-US" altLang="zh-CN" dirty="0">
                  <a:solidFill>
                    <a:schemeClr val="bg1"/>
                  </a:solidFill>
                </a:rPr>
                <a:t>,  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i3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Courier New"/>
                </a:rPr>
                <a:t>…</a:t>
              </a:r>
              <a:r>
                <a:rPr lang="zh-CN" altLang="en-US" dirty="0">
                  <a:solidFill>
                    <a:schemeClr val="bg1"/>
                  </a:solidFill>
                </a:rPr>
                <a:t>，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）满足条件</a:t>
              </a:r>
              <a:r>
                <a:rPr lang="zh-CN" altLang="en-US" dirty="0">
                  <a:solidFill>
                    <a:schemeClr val="bg1"/>
                  </a:solidFill>
                </a:rPr>
                <a:t>： 对序列中任意两个顶点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</a:t>
              </a:r>
              <a:r>
                <a:rPr lang="zh-CN" altLang="en-US" dirty="0">
                  <a:solidFill>
                    <a:schemeClr val="bg1"/>
                  </a:solidFill>
                </a:rPr>
                <a:t>、</a:t>
              </a:r>
              <a:r>
                <a:rPr lang="en-US" altLang="zh-CN" dirty="0" err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 err="1">
                  <a:solidFill>
                    <a:schemeClr val="bg1"/>
                  </a:solidFill>
                </a:rPr>
                <a:t>j</a:t>
              </a:r>
              <a:r>
                <a:rPr lang="zh-CN" altLang="en-US" dirty="0">
                  <a:solidFill>
                    <a:schemeClr val="bg1"/>
                  </a:solidFill>
                </a:rPr>
                <a:t>，在</a:t>
              </a:r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r>
                <a:rPr lang="zh-CN" altLang="en-US" dirty="0">
                  <a:solidFill>
                    <a:schemeClr val="bg1"/>
                  </a:solidFill>
                </a:rPr>
                <a:t>中有一条从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</a:t>
              </a:r>
              <a:r>
                <a:rPr lang="zh-CN" altLang="en-US" dirty="0">
                  <a:solidFill>
                    <a:schemeClr val="bg1"/>
                  </a:solidFill>
                </a:rPr>
                <a:t>到</a:t>
              </a:r>
              <a:r>
                <a:rPr lang="en-US" altLang="zh-CN" dirty="0" err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 err="1">
                  <a:solidFill>
                    <a:schemeClr val="bg1"/>
                  </a:solidFill>
                </a:rPr>
                <a:t>j</a:t>
              </a:r>
              <a:r>
                <a:rPr lang="zh-CN" altLang="en-US" dirty="0">
                  <a:solidFill>
                    <a:schemeClr val="bg1"/>
                  </a:solidFill>
                </a:rPr>
                <a:t>的路径，则在序列中</a:t>
              </a:r>
              <a:r>
                <a:rPr lang="en-US" altLang="zh-CN" dirty="0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i</a:t>
              </a:r>
              <a:r>
                <a:rPr lang="zh-CN" altLang="en-US" dirty="0">
                  <a:solidFill>
                    <a:schemeClr val="bg1"/>
                  </a:solidFill>
                </a:rPr>
                <a:t>必排在</a:t>
              </a:r>
              <a:r>
                <a:rPr lang="en-US" altLang="zh-CN" dirty="0" err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 dirty="0" err="1">
                  <a:solidFill>
                    <a:schemeClr val="bg1"/>
                  </a:solidFill>
                </a:rPr>
                <a:t>j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之前，则此序列称为图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G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的拓扑序列。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8174" y="5381404"/>
            <a:ext cx="3949770" cy="1143940"/>
            <a:chOff x="118174" y="5381404"/>
            <a:chExt cx="3949770" cy="1143940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542034" y="5805264"/>
              <a:ext cx="3525910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拓扑序列不唯一！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74" y="5381404"/>
              <a:ext cx="847720" cy="84772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716016" y="3501008"/>
            <a:ext cx="4248472" cy="2929459"/>
            <a:chOff x="683568" y="2587773"/>
            <a:chExt cx="5325416" cy="3670088"/>
          </a:xfrm>
        </p:grpSpPr>
        <p:sp>
          <p:nvSpPr>
            <p:cNvPr id="18" name="椭圆 17"/>
            <p:cNvSpPr/>
            <p:nvPr/>
          </p:nvSpPr>
          <p:spPr bwMode="auto">
            <a:xfrm>
              <a:off x="2721635" y="2587773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768206" y="3590704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3081675" y="3695583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132248" y="3256394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240306" y="4653136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412168" y="5589240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683568" y="5589240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827088" y="5589239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288904" y="4520996"/>
              <a:ext cx="720080" cy="6686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19" idx="7"/>
              <a:endCxn id="18" idx="3"/>
            </p:cNvCxnSpPr>
            <p:nvPr/>
          </p:nvCxnSpPr>
          <p:spPr bwMode="auto">
            <a:xfrm flipV="1">
              <a:off x="1382833" y="3158477"/>
              <a:ext cx="1444255" cy="53014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19" idx="6"/>
              <a:endCxn id="20" idx="2"/>
            </p:cNvCxnSpPr>
            <p:nvPr/>
          </p:nvCxnSpPr>
          <p:spPr bwMode="auto">
            <a:xfrm>
              <a:off x="1488286" y="3925015"/>
              <a:ext cx="1593389" cy="1048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>
              <a:endCxn id="21" idx="2"/>
            </p:cNvCxnSpPr>
            <p:nvPr/>
          </p:nvCxnSpPr>
          <p:spPr bwMode="auto">
            <a:xfrm>
              <a:off x="3441715" y="2996952"/>
              <a:ext cx="1690533" cy="5937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stCxn id="20" idx="6"/>
              <a:endCxn id="21" idx="3"/>
            </p:cNvCxnSpPr>
            <p:nvPr/>
          </p:nvCxnSpPr>
          <p:spPr bwMode="auto">
            <a:xfrm flipV="1">
              <a:off x="3801755" y="3827098"/>
              <a:ext cx="1435946" cy="20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>
              <a:stCxn id="19" idx="5"/>
              <a:endCxn id="22" idx="1"/>
            </p:cNvCxnSpPr>
            <p:nvPr/>
          </p:nvCxnSpPr>
          <p:spPr bwMode="auto">
            <a:xfrm>
              <a:off x="1382833" y="4161408"/>
              <a:ext cx="962926" cy="58964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>
              <a:stCxn id="24" idx="7"/>
            </p:cNvCxnSpPr>
            <p:nvPr/>
          </p:nvCxnSpPr>
          <p:spPr bwMode="auto">
            <a:xfrm flipV="1">
              <a:off x="1298195" y="5157192"/>
              <a:ext cx="967940" cy="5299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>
              <a:stCxn id="24" idx="6"/>
              <a:endCxn id="25" idx="2"/>
            </p:cNvCxnSpPr>
            <p:nvPr/>
          </p:nvCxnSpPr>
          <p:spPr bwMode="auto">
            <a:xfrm flipV="1">
              <a:off x="1403648" y="5923550"/>
              <a:ext cx="1423440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>
              <a:stCxn id="25" idx="6"/>
              <a:endCxn id="23" idx="2"/>
            </p:cNvCxnSpPr>
            <p:nvPr/>
          </p:nvCxnSpPr>
          <p:spPr bwMode="auto">
            <a:xfrm>
              <a:off x="3547168" y="5923550"/>
              <a:ext cx="865000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>
              <a:stCxn id="20" idx="5"/>
              <a:endCxn id="26" idx="1"/>
            </p:cNvCxnSpPr>
            <p:nvPr/>
          </p:nvCxnSpPr>
          <p:spPr bwMode="auto">
            <a:xfrm>
              <a:off x="3696302" y="4266287"/>
              <a:ext cx="1698055" cy="3526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>
              <a:stCxn id="22" idx="7"/>
              <a:endCxn id="20" idx="3"/>
            </p:cNvCxnSpPr>
            <p:nvPr/>
          </p:nvCxnSpPr>
          <p:spPr bwMode="auto">
            <a:xfrm flipV="1">
              <a:off x="2854933" y="4266287"/>
              <a:ext cx="332195" cy="4847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>
              <a:stCxn id="23" idx="7"/>
              <a:endCxn id="26" idx="4"/>
            </p:cNvCxnSpPr>
            <p:nvPr/>
          </p:nvCxnSpPr>
          <p:spPr bwMode="auto">
            <a:xfrm flipV="1">
              <a:off x="5026795" y="5189617"/>
              <a:ext cx="622149" cy="4975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45603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87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95536" y="1126824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FF00"/>
                </a:solidFill>
              </a:rPr>
              <a:t> </a:t>
            </a:r>
            <a:r>
              <a:rPr lang="zh-CN" altLang="en-US" sz="3200" dirty="0">
                <a:solidFill>
                  <a:srgbClr val="FFFF00"/>
                </a:solidFill>
              </a:rPr>
              <a:t>拓扑排序的基本思想为</a:t>
            </a:r>
            <a:r>
              <a:rPr lang="zh-CN" altLang="en-US" sz="3200" dirty="0" smtClean="0">
                <a:solidFill>
                  <a:srgbClr val="FFFF00"/>
                </a:solidFill>
              </a:rPr>
              <a:t>：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从有向图中选一个无前驱的顶点输出</a:t>
            </a:r>
            <a:r>
              <a:rPr lang="zh-CN" altLang="en-US" dirty="0" smtClean="0"/>
              <a:t>；     </a:t>
            </a:r>
            <a:endParaRPr lang="en-US" altLang="zh-CN" dirty="0" smtClean="0"/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将此顶点和以它为起点的弧删除； 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重复（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），直到不存在无前驱的顶点； 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若此时输出的顶点数小于有向图中的顶点数，则说明有向图中存在回路，否则输出的顶点的顺序即为一个</a:t>
            </a:r>
            <a:r>
              <a:rPr lang="zh-CN" altLang="en-US" dirty="0" smtClean="0"/>
              <a:t>拓扑序列</a:t>
            </a:r>
            <a:r>
              <a:rPr lang="zh-CN" altLang="en-US" dirty="0"/>
              <a:t>。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21391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88</a:t>
            </a:fld>
            <a:endParaRPr lang="en-US" altLang="zh-CN"/>
          </a:p>
        </p:txBody>
      </p:sp>
      <p:sp>
        <p:nvSpPr>
          <p:cNvPr id="4" name="椭圆 3"/>
          <p:cNvSpPr/>
          <p:nvPr/>
        </p:nvSpPr>
        <p:spPr bwMode="auto">
          <a:xfrm>
            <a:off x="6053898" y="1075605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495506" y="1876143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341129" y="1959857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977020" y="1609297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669907" y="2724175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402560" y="3471372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427984" y="3471372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138026" y="3471371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01996" y="2618701"/>
            <a:ext cx="574460" cy="5336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5" idx="7"/>
            <a:endCxn id="4" idx="3"/>
          </p:cNvCxnSpPr>
          <p:nvPr/>
        </p:nvCxnSpPr>
        <p:spPr bwMode="auto">
          <a:xfrm flipV="1">
            <a:off x="4985839" y="1531140"/>
            <a:ext cx="1152187" cy="423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5" idx="6"/>
            <a:endCxn id="6" idx="2"/>
          </p:cNvCxnSpPr>
          <p:nvPr/>
        </p:nvCxnSpPr>
        <p:spPr bwMode="auto">
          <a:xfrm>
            <a:off x="5069966" y="2142990"/>
            <a:ext cx="1271162" cy="837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endCxn id="7" idx="2"/>
          </p:cNvCxnSpPr>
          <p:nvPr/>
        </p:nvCxnSpPr>
        <p:spPr bwMode="auto">
          <a:xfrm>
            <a:off x="6628359" y="1402211"/>
            <a:ext cx="1348661" cy="4739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6" idx="6"/>
            <a:endCxn id="7" idx="3"/>
          </p:cNvCxnSpPr>
          <p:nvPr/>
        </p:nvCxnSpPr>
        <p:spPr bwMode="auto">
          <a:xfrm flipV="1">
            <a:off x="6915589" y="2064832"/>
            <a:ext cx="1145559" cy="1618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5" idx="5"/>
            <a:endCxn id="8" idx="1"/>
          </p:cNvCxnSpPr>
          <p:nvPr/>
        </p:nvCxnSpPr>
        <p:spPr bwMode="auto">
          <a:xfrm>
            <a:off x="4985839" y="2331678"/>
            <a:ext cx="768196" cy="470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11" idx="7"/>
          </p:cNvCxnSpPr>
          <p:nvPr/>
        </p:nvCxnSpPr>
        <p:spPr bwMode="auto">
          <a:xfrm flipV="1">
            <a:off x="4918317" y="3126512"/>
            <a:ext cx="772196" cy="423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11" idx="6"/>
            <a:endCxn id="12" idx="2"/>
          </p:cNvCxnSpPr>
          <p:nvPr/>
        </p:nvCxnSpPr>
        <p:spPr bwMode="auto">
          <a:xfrm flipV="1">
            <a:off x="5002444" y="3738217"/>
            <a:ext cx="113558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>
            <a:stCxn id="12" idx="6"/>
            <a:endCxn id="9" idx="2"/>
          </p:cNvCxnSpPr>
          <p:nvPr/>
        </p:nvCxnSpPr>
        <p:spPr bwMode="auto">
          <a:xfrm>
            <a:off x="6712486" y="3738217"/>
            <a:ext cx="69007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6" idx="5"/>
            <a:endCxn id="13" idx="1"/>
          </p:cNvCxnSpPr>
          <p:nvPr/>
        </p:nvCxnSpPr>
        <p:spPr bwMode="auto">
          <a:xfrm>
            <a:off x="6831461" y="2415392"/>
            <a:ext cx="1354662" cy="2814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>
            <a:stCxn id="8" idx="7"/>
            <a:endCxn id="6" idx="3"/>
          </p:cNvCxnSpPr>
          <p:nvPr/>
        </p:nvCxnSpPr>
        <p:spPr bwMode="auto">
          <a:xfrm flipV="1">
            <a:off x="6160240" y="2415392"/>
            <a:ext cx="265016" cy="386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>
            <a:stCxn id="9" idx="7"/>
            <a:endCxn id="13" idx="4"/>
          </p:cNvCxnSpPr>
          <p:nvPr/>
        </p:nvCxnSpPr>
        <p:spPr bwMode="auto">
          <a:xfrm flipV="1">
            <a:off x="7892892" y="3152393"/>
            <a:ext cx="496334" cy="397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  <p:sp>
        <p:nvSpPr>
          <p:cNvPr id="68" name="矩形 67"/>
          <p:cNvSpPr/>
          <p:nvPr/>
        </p:nvSpPr>
        <p:spPr>
          <a:xfrm>
            <a:off x="380930" y="1122454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</a:rPr>
              <a:t>拓扑序列产生过程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179513" y="1746240"/>
            <a:ext cx="3672407" cy="1754767"/>
            <a:chOff x="169369" y="5386711"/>
            <a:chExt cx="3898575" cy="1754767"/>
          </a:xfrm>
        </p:grpSpPr>
        <p:sp>
          <p:nvSpPr>
            <p:cNvPr id="70" name="圆角矩形 69"/>
            <p:cNvSpPr/>
            <p:nvPr/>
          </p:nvSpPr>
          <p:spPr bwMode="auto">
            <a:xfrm>
              <a:off x="542034" y="5805263"/>
              <a:ext cx="3525910" cy="13362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找无前驱结顶点（入度为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），删除顶点。</a:t>
              </a:r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69" y="5386711"/>
              <a:ext cx="847720" cy="84772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18232" y="4910080"/>
            <a:ext cx="6639290" cy="1831288"/>
            <a:chOff x="418232" y="4910080"/>
            <a:chExt cx="6639290" cy="1831288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12418" y="5517232"/>
              <a:ext cx="5745104" cy="12241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如果已知个课程的学时时间，至少需要长的时间学完全部的课程？（同一时间可以学习多门课程）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32" y="4910080"/>
              <a:ext cx="1467976" cy="146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0886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0514E-6 L -0.32274 0.1892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946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6696E-6 L -0.25139 0.421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210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42018E-6 L -0.30121 0.298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149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9.90282E-7 L -0.27222 0.5384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2690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48913E-6 L -0.21701 0.4095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1" y="2047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0.11597 0.1893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946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17552 0.1893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946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972 0.4608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2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9462 0.3136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89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31076"/>
              </p:ext>
            </p:extLst>
          </p:nvPr>
        </p:nvGraphicFramePr>
        <p:xfrm>
          <a:off x="1403648" y="332656"/>
          <a:ext cx="640871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33"/>
                <a:gridCol w="2045413"/>
                <a:gridCol w="1454433"/>
                <a:gridCol w="1454433"/>
              </a:tblGrid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课程编号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课程名称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先修课程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课程学时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高等数学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程序设计基础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离散数学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C1,C2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数据结构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C2,C3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算法语言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编译技术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C4,C5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操作系统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C4,C9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普通物理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计算机原理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23528" y="5085184"/>
            <a:ext cx="8353425" cy="1439674"/>
            <a:chOff x="395288" y="1578511"/>
            <a:chExt cx="8353425" cy="175828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5288" y="1578511"/>
              <a:ext cx="8353425" cy="1741036"/>
              <a:chOff x="249" y="445"/>
              <a:chExt cx="5262" cy="132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gray">
              <a:xfrm>
                <a:off x="249" y="445"/>
                <a:ext cx="5262" cy="1327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386" y="710"/>
                <a:ext cx="1133" cy="673"/>
                <a:chOff x="295" y="2389"/>
                <a:chExt cx="1133" cy="673"/>
              </a:xfrm>
            </p:grpSpPr>
            <p:grpSp>
              <p:nvGrpSpPr>
                <p:cNvPr id="12" name="Group 7"/>
                <p:cNvGrpSpPr>
                  <a:grpSpLocks/>
                </p:cNvGrpSpPr>
                <p:nvPr/>
              </p:nvGrpSpPr>
              <p:grpSpPr bwMode="auto">
                <a:xfrm>
                  <a:off x="312" y="2389"/>
                  <a:ext cx="1043" cy="673"/>
                  <a:chOff x="266" y="2389"/>
                  <a:chExt cx="1043" cy="673"/>
                </a:xfrm>
              </p:grpSpPr>
              <p:sp>
                <p:nvSpPr>
                  <p:cNvPr id="14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66" y="2389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113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AOE</a:t>
                  </a:r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网</a:t>
                  </a: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2285999" y="1645291"/>
              <a:ext cx="6462713" cy="169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Activity On Edge  Network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</a:rPr>
                <a:t>用顶点表示事件， 用弧表示活动， 弧的权值表示活动所需要的时间。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7531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07704" y="188640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</a:rPr>
              <a:t>7.1.1 </a:t>
            </a:r>
            <a:r>
              <a:rPr lang="zh-CN" altLang="en-US" sz="4000" dirty="0">
                <a:solidFill>
                  <a:srgbClr val="FFFF00"/>
                </a:solidFill>
              </a:rPr>
              <a:t>图的定义 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069098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FFCC"/>
                </a:solidFill>
              </a:rPr>
              <a:t> ADT </a:t>
            </a:r>
            <a:r>
              <a:rPr lang="en-US" altLang="zh-CN" dirty="0" smtClean="0">
                <a:solidFill>
                  <a:srgbClr val="FFFFCC"/>
                </a:solidFill>
              </a:rPr>
              <a:t>Graph</a:t>
            </a:r>
            <a:endParaRPr lang="en-US" altLang="zh-CN" dirty="0">
              <a:solidFill>
                <a:srgbClr val="FFFFCC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en-US" dirty="0" smtClean="0"/>
              <a:t>数据表示：</a:t>
            </a:r>
            <a:endParaRPr lang="en-US" altLang="zh-CN" dirty="0" smtClean="0"/>
          </a:p>
          <a:p>
            <a:pPr algn="just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G=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）其中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是数据对象，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是数据关系。</a:t>
            </a:r>
            <a:endParaRPr lang="en-US" altLang="zh-CN" dirty="0" smtClean="0"/>
          </a:p>
          <a:p>
            <a:pPr algn="just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数据操作：</a:t>
            </a:r>
            <a:endParaRPr lang="en-US" altLang="zh-CN" dirty="0" smtClean="0"/>
          </a:p>
          <a:p>
            <a:pPr algn="just">
              <a:spcBef>
                <a:spcPct val="50000"/>
              </a:spcBef>
            </a:pPr>
            <a:r>
              <a:rPr lang="en-US" altLang="zh-CN" dirty="0" smtClean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 err="1"/>
              <a:t>CreateGraph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）： 创建图</a:t>
            </a:r>
            <a:r>
              <a:rPr lang="en-US" altLang="zh-CN" dirty="0"/>
              <a:t>G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just">
              <a:spcBef>
                <a:spcPct val="50000"/>
              </a:spcBef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 err="1"/>
              <a:t>DestoryGraph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）： 销毁图</a:t>
            </a:r>
            <a:r>
              <a:rPr lang="en-US" altLang="zh-CN" dirty="0"/>
              <a:t>G</a:t>
            </a:r>
            <a:r>
              <a:rPr lang="zh-CN" altLang="en-US" dirty="0" smtClean="0"/>
              <a:t>。              </a:t>
            </a:r>
            <a:endParaRPr lang="zh-CN" altLang="en-US" dirty="0"/>
          </a:p>
          <a:p>
            <a:pPr algn="just">
              <a:spcBef>
                <a:spcPct val="50000"/>
              </a:spcBef>
            </a:pPr>
            <a:r>
              <a:rPr lang="zh-CN" altLang="en-US" dirty="0"/>
              <a:t>    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 err="1"/>
              <a:t>LocateVertex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， 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r>
              <a:rPr lang="zh-CN" altLang="en-US" dirty="0" smtClean="0"/>
              <a:t>：查找顶点</a:t>
            </a:r>
            <a:r>
              <a:rPr lang="en-US" altLang="zh-CN" dirty="0" smtClean="0"/>
              <a:t>v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 smtClean="0"/>
              <a:t>    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 err="1"/>
              <a:t>GetVertex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， 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  <a:r>
              <a:rPr lang="zh-CN" altLang="en-US" dirty="0" smtClean="0"/>
              <a:t>：取出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中的第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8379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90</a:t>
            </a:fld>
            <a:endParaRPr lang="en-US" altLang="zh-CN"/>
          </a:p>
        </p:txBody>
      </p:sp>
      <p:sp>
        <p:nvSpPr>
          <p:cNvPr id="3" name="椭圆 2"/>
          <p:cNvSpPr/>
          <p:nvPr/>
        </p:nvSpPr>
        <p:spPr bwMode="auto">
          <a:xfrm>
            <a:off x="31877" y="3489885"/>
            <a:ext cx="1008112" cy="95087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开始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077834" y="1906128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582705" y="2772366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71344" y="3000983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385734" y="2142962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74138" y="3868491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420984" y="4732199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564797" y="4784928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951754" y="4802656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693594" y="3838834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>
            <a:stCxn id="6" idx="7"/>
            <a:endCxn id="5" idx="2"/>
          </p:cNvCxnSpPr>
          <p:nvPr/>
        </p:nvCxnSpPr>
        <p:spPr bwMode="auto">
          <a:xfrm flipV="1">
            <a:off x="2325945" y="2337982"/>
            <a:ext cx="1751889" cy="5608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6" idx="6"/>
            <a:endCxn id="7" idx="2"/>
          </p:cNvCxnSpPr>
          <p:nvPr/>
        </p:nvCxnSpPr>
        <p:spPr bwMode="auto">
          <a:xfrm>
            <a:off x="2453465" y="3204220"/>
            <a:ext cx="1717879" cy="228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endCxn id="8" idx="2"/>
          </p:cNvCxnSpPr>
          <p:nvPr/>
        </p:nvCxnSpPr>
        <p:spPr bwMode="auto">
          <a:xfrm>
            <a:off x="4943177" y="2325916"/>
            <a:ext cx="1442557" cy="248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7" idx="6"/>
            <a:endCxn id="8" idx="3"/>
          </p:cNvCxnSpPr>
          <p:nvPr/>
        </p:nvCxnSpPr>
        <p:spPr bwMode="auto">
          <a:xfrm flipV="1">
            <a:off x="5042104" y="2880183"/>
            <a:ext cx="1471150" cy="552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6" idx="5"/>
            <a:endCxn id="9" idx="1"/>
          </p:cNvCxnSpPr>
          <p:nvPr/>
        </p:nvCxnSpPr>
        <p:spPr bwMode="auto">
          <a:xfrm>
            <a:off x="2325945" y="3509587"/>
            <a:ext cx="875713" cy="4853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1" idx="7"/>
            <a:endCxn id="9" idx="3"/>
          </p:cNvCxnSpPr>
          <p:nvPr/>
        </p:nvCxnSpPr>
        <p:spPr bwMode="auto">
          <a:xfrm flipV="1">
            <a:off x="2308037" y="4605712"/>
            <a:ext cx="893621" cy="3057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11" idx="6"/>
            <a:endCxn id="12" idx="2"/>
          </p:cNvCxnSpPr>
          <p:nvPr/>
        </p:nvCxnSpPr>
        <p:spPr bwMode="auto">
          <a:xfrm>
            <a:off x="2435557" y="5216782"/>
            <a:ext cx="1516197" cy="177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12" idx="6"/>
            <a:endCxn id="10" idx="2"/>
          </p:cNvCxnSpPr>
          <p:nvPr/>
        </p:nvCxnSpPr>
        <p:spPr bwMode="auto">
          <a:xfrm flipV="1">
            <a:off x="4822514" y="5164053"/>
            <a:ext cx="598470" cy="704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042104" y="3416678"/>
            <a:ext cx="1651490" cy="8142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9" idx="7"/>
            <a:endCxn id="7" idx="3"/>
          </p:cNvCxnSpPr>
          <p:nvPr/>
        </p:nvCxnSpPr>
        <p:spPr bwMode="auto">
          <a:xfrm flipV="1">
            <a:off x="3817378" y="3738204"/>
            <a:ext cx="481486" cy="2567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10" idx="7"/>
            <a:endCxn id="13" idx="3"/>
          </p:cNvCxnSpPr>
          <p:nvPr/>
        </p:nvCxnSpPr>
        <p:spPr bwMode="auto">
          <a:xfrm flipV="1">
            <a:off x="6164224" y="4576055"/>
            <a:ext cx="656890" cy="282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/>
          <p:cNvSpPr/>
          <p:nvPr/>
        </p:nvSpPr>
        <p:spPr bwMode="auto">
          <a:xfrm>
            <a:off x="8028384" y="3219336"/>
            <a:ext cx="936104" cy="93306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结束</a:t>
            </a:r>
          </a:p>
        </p:txBody>
      </p:sp>
      <p:cxnSp>
        <p:nvCxnSpPr>
          <p:cNvPr id="35" name="直接箭头连接符 34"/>
          <p:cNvCxnSpPr>
            <a:stCxn id="3" idx="7"/>
            <a:endCxn id="6" idx="2"/>
          </p:cNvCxnSpPr>
          <p:nvPr/>
        </p:nvCxnSpPr>
        <p:spPr bwMode="auto">
          <a:xfrm flipV="1">
            <a:off x="892354" y="3204220"/>
            <a:ext cx="690351" cy="424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201276" y="260648"/>
            <a:ext cx="5811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66"/>
                </a:solidFill>
              </a:rPr>
              <a:t>顶点表示</a:t>
            </a:r>
            <a:r>
              <a:rPr lang="zh-CN" altLang="en-US" dirty="0" smtClean="0">
                <a:solidFill>
                  <a:srgbClr val="FFFF66"/>
                </a:solidFill>
              </a:rPr>
              <a:t>事件</a:t>
            </a:r>
            <a:endParaRPr lang="en-US" altLang="zh-CN" dirty="0" smtClean="0">
              <a:solidFill>
                <a:srgbClr val="FFFF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66"/>
                </a:solidFill>
              </a:rPr>
              <a:t> </a:t>
            </a:r>
            <a:r>
              <a:rPr lang="zh-CN" altLang="en-US" dirty="0">
                <a:solidFill>
                  <a:srgbClr val="FFFF66"/>
                </a:solidFill>
              </a:rPr>
              <a:t>用弧表示</a:t>
            </a:r>
            <a:r>
              <a:rPr lang="zh-CN" altLang="en-US" dirty="0" smtClean="0">
                <a:solidFill>
                  <a:srgbClr val="FFFF66"/>
                </a:solidFill>
              </a:rPr>
              <a:t>活动</a:t>
            </a:r>
            <a:endParaRPr lang="en-US" altLang="zh-CN" dirty="0" smtClean="0">
              <a:solidFill>
                <a:srgbClr val="FFFF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66"/>
                </a:solidFill>
              </a:rPr>
              <a:t>弧</a:t>
            </a:r>
            <a:r>
              <a:rPr lang="zh-CN" altLang="en-US" dirty="0">
                <a:solidFill>
                  <a:srgbClr val="FFFF66"/>
                </a:solidFill>
              </a:rPr>
              <a:t>的权值表示活动所需要的时间</a:t>
            </a:r>
          </a:p>
        </p:txBody>
      </p:sp>
      <p:cxnSp>
        <p:nvCxnSpPr>
          <p:cNvPr id="64" name="直接箭头连接符 63"/>
          <p:cNvCxnSpPr>
            <a:stCxn id="3" idx="5"/>
            <a:endCxn id="11" idx="1"/>
          </p:cNvCxnSpPr>
          <p:nvPr/>
        </p:nvCxnSpPr>
        <p:spPr bwMode="auto">
          <a:xfrm>
            <a:off x="892354" y="4301504"/>
            <a:ext cx="799963" cy="6099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>
            <a:stCxn id="8" idx="5"/>
            <a:endCxn id="34" idx="1"/>
          </p:cNvCxnSpPr>
          <p:nvPr/>
        </p:nvCxnSpPr>
        <p:spPr bwMode="auto">
          <a:xfrm>
            <a:off x="7128974" y="2880183"/>
            <a:ext cx="1036499" cy="475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endCxn id="34" idx="3"/>
          </p:cNvCxnSpPr>
          <p:nvPr/>
        </p:nvCxnSpPr>
        <p:spPr bwMode="auto">
          <a:xfrm flipV="1">
            <a:off x="7564354" y="4015760"/>
            <a:ext cx="601119" cy="2549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矩形 83"/>
          <p:cNvSpPr/>
          <p:nvPr/>
        </p:nvSpPr>
        <p:spPr>
          <a:xfrm>
            <a:off x="1210025" y="41552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46469" y="29426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653001" y="33675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399709" y="441681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052527" y="48691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4932040" y="47971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804605" y="21727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327416" y="276983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41527" y="347659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6112103" y="3612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6362098" y="42418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550964" y="198884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459000" y="2739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623400" y="271487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623400" y="36969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626859" y="609329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课程的</a:t>
            </a:r>
            <a:r>
              <a:rPr lang="en-US" altLang="zh-CN" dirty="0" smtClean="0"/>
              <a:t>AOE</a:t>
            </a:r>
            <a:r>
              <a:rPr lang="zh-CN" altLang="en-US" dirty="0" smtClean="0"/>
              <a:t>网</a:t>
            </a:r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5823202" y="4469942"/>
            <a:ext cx="3320876" cy="2388058"/>
            <a:chOff x="1163132" y="3433802"/>
            <a:chExt cx="3320876" cy="2388058"/>
          </a:xfrm>
        </p:grpSpPr>
        <p:sp>
          <p:nvSpPr>
            <p:cNvPr id="106" name="云形 105"/>
            <p:cNvSpPr/>
            <p:nvPr/>
          </p:nvSpPr>
          <p:spPr bwMode="auto">
            <a:xfrm>
              <a:off x="1163132" y="4448938"/>
              <a:ext cx="3320876" cy="1372922"/>
            </a:xfrm>
            <a:prstGeom prst="cloud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至少要多少学时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153" y="3433802"/>
              <a:ext cx="1467976" cy="1467976"/>
            </a:xfrm>
            <a:prstGeom prst="rect">
              <a:avLst/>
            </a:prstGeom>
          </p:spPr>
        </p:pic>
      </p:grpSp>
      <p:grpSp>
        <p:nvGrpSpPr>
          <p:cNvPr id="132" name="组合 131"/>
          <p:cNvGrpSpPr/>
          <p:nvPr/>
        </p:nvGrpSpPr>
        <p:grpSpPr>
          <a:xfrm>
            <a:off x="133972" y="2246616"/>
            <a:ext cx="906017" cy="1170062"/>
            <a:chOff x="133972" y="2246616"/>
            <a:chExt cx="906017" cy="1170062"/>
          </a:xfrm>
        </p:grpSpPr>
        <p:sp>
          <p:nvSpPr>
            <p:cNvPr id="127" name="下箭头 126"/>
            <p:cNvSpPr/>
            <p:nvPr/>
          </p:nvSpPr>
          <p:spPr bwMode="auto">
            <a:xfrm>
              <a:off x="323528" y="2880183"/>
              <a:ext cx="432048" cy="53649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33972" y="2246616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66"/>
                  </a:solidFill>
                </a:rPr>
                <a:t>源点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8123422" y="1961770"/>
            <a:ext cx="906017" cy="1170062"/>
            <a:chOff x="133972" y="2246616"/>
            <a:chExt cx="906017" cy="1170062"/>
          </a:xfrm>
        </p:grpSpPr>
        <p:sp>
          <p:nvSpPr>
            <p:cNvPr id="134" name="下箭头 133"/>
            <p:cNvSpPr/>
            <p:nvPr/>
          </p:nvSpPr>
          <p:spPr bwMode="auto">
            <a:xfrm>
              <a:off x="323528" y="2880183"/>
              <a:ext cx="432048" cy="53649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33972" y="2246616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FF66"/>
                  </a:solidFill>
                </a:rPr>
                <a:t>汇点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4251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4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/>
      <p:bldP spid="96" grpId="0"/>
      <p:bldP spid="100" grpId="0"/>
      <p:bldP spid="101" grpId="0"/>
      <p:bldP spid="102" grpId="0"/>
      <p:bldP spid="103" grpId="0"/>
      <p:bldP spid="10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91</a:t>
            </a:fld>
            <a:endParaRPr lang="en-US" altLang="zh-CN"/>
          </a:p>
        </p:txBody>
      </p:sp>
      <p:sp>
        <p:nvSpPr>
          <p:cNvPr id="67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3375" y="908720"/>
            <a:ext cx="8353425" cy="1870561"/>
            <a:chOff x="395288" y="1578511"/>
            <a:chExt cx="8353425" cy="2284536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395288" y="1578511"/>
              <a:ext cx="8353425" cy="2284208"/>
              <a:chOff x="249" y="445"/>
              <a:chExt cx="5262" cy="1741"/>
            </a:xfrm>
          </p:grpSpPr>
          <p:sp>
            <p:nvSpPr>
              <p:cNvPr id="38" name="AutoShape 5"/>
              <p:cNvSpPr>
                <a:spLocks noChangeArrowheads="1"/>
              </p:cNvSpPr>
              <p:nvPr/>
            </p:nvSpPr>
            <p:spPr bwMode="gray">
              <a:xfrm>
                <a:off x="249" y="445"/>
                <a:ext cx="5262" cy="1741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>
                      <a:gamma/>
                      <a:tint val="5137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Group 6"/>
              <p:cNvGrpSpPr>
                <a:grpSpLocks/>
              </p:cNvGrpSpPr>
              <p:nvPr/>
            </p:nvGrpSpPr>
            <p:grpSpPr bwMode="auto">
              <a:xfrm>
                <a:off x="386" y="710"/>
                <a:ext cx="1133" cy="673"/>
                <a:chOff x="295" y="2389"/>
                <a:chExt cx="1133" cy="673"/>
              </a:xfrm>
            </p:grpSpPr>
            <p:grpSp>
              <p:nvGrpSpPr>
                <p:cNvPr id="40" name="Group 7"/>
                <p:cNvGrpSpPr>
                  <a:grpSpLocks/>
                </p:cNvGrpSpPr>
                <p:nvPr/>
              </p:nvGrpSpPr>
              <p:grpSpPr bwMode="auto">
                <a:xfrm>
                  <a:off x="312" y="2389"/>
                  <a:ext cx="1043" cy="673"/>
                  <a:chOff x="266" y="2389"/>
                  <a:chExt cx="1043" cy="673"/>
                </a:xfrm>
              </p:grpSpPr>
              <p:sp>
                <p:nvSpPr>
                  <p:cNvPr id="43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266" y="2389"/>
                    <a:ext cx="1043" cy="673"/>
                  </a:xfrm>
                  <a:prstGeom prst="roundRect">
                    <a:avLst>
                      <a:gd name="adj" fmla="val 11921"/>
                    </a:avLst>
                  </a:prstGeom>
                  <a:gradFill rotWithShape="1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"/>
                  <p:cNvSpPr>
                    <a:spLocks/>
                  </p:cNvSpPr>
                  <p:nvPr/>
                </p:nvSpPr>
                <p:spPr bwMode="gray">
                  <a:xfrm>
                    <a:off x="295" y="2441"/>
                    <a:ext cx="337" cy="337"/>
                  </a:xfrm>
                  <a:custGeom>
                    <a:avLst/>
                    <a:gdLst>
                      <a:gd name="T0" fmla="*/ 118 w 596"/>
                      <a:gd name="T1" fmla="*/ 0 h 598"/>
                      <a:gd name="T2" fmla="*/ 0 w 596"/>
                      <a:gd name="T3" fmla="*/ 118 h 598"/>
                      <a:gd name="T4" fmla="*/ 0 w 596"/>
                      <a:gd name="T5" fmla="*/ 589 h 598"/>
                      <a:gd name="T6" fmla="*/ 161 w 596"/>
                      <a:gd name="T7" fmla="*/ 174 h 598"/>
                      <a:gd name="T8" fmla="*/ 589 w 596"/>
                      <a:gd name="T9" fmla="*/ 0 h 598"/>
                      <a:gd name="T10" fmla="*/ 118 w 596"/>
                      <a:gd name="T11" fmla="*/ 0 h 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6" h="598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lnTo>
                          <a:pt x="0" y="589"/>
                        </a:lnTo>
                        <a:cubicBezTo>
                          <a:pt x="27" y="598"/>
                          <a:pt x="12" y="309"/>
                          <a:pt x="161" y="174"/>
                        </a:cubicBezTo>
                        <a:cubicBezTo>
                          <a:pt x="310" y="39"/>
                          <a:pt x="596" y="29"/>
                          <a:pt x="589" y="0"/>
                        </a:cubicBezTo>
                        <a:lnTo>
                          <a:pt x="118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9999">
                          <a:gamma/>
                          <a:tint val="42353"/>
                          <a:invGamma/>
                        </a:srgbClr>
                      </a:gs>
                      <a:gs pos="100000">
                        <a:srgbClr val="009999">
                          <a:alpha val="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295" y="2478"/>
                  <a:ext cx="113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关键路径</a:t>
                  </a: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2285999" y="1645291"/>
              <a:ext cx="6462713" cy="2217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从源点到汇点的</a:t>
              </a:r>
              <a:r>
                <a:rPr lang="zh-CN" altLang="en-US" dirty="0">
                  <a:solidFill>
                    <a:srgbClr val="FF0000"/>
                  </a:solidFill>
                </a:rPr>
                <a:t>最长路径</a:t>
              </a:r>
              <a:r>
                <a:rPr lang="zh-CN" altLang="en-US" dirty="0">
                  <a:solidFill>
                    <a:schemeClr val="bg1"/>
                  </a:solidFill>
                </a:rPr>
                <a:t>的长度即为完成整个工程任务所需的时间，该路径叫做关键路径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。</a:t>
              </a:r>
              <a:r>
                <a:rPr lang="zh-CN" altLang="en-US" dirty="0">
                  <a:solidFill>
                    <a:schemeClr val="bg1"/>
                  </a:solidFill>
                </a:rPr>
                <a:t>关键路径上的活动叫做关键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活动。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6" name="椭圆 45"/>
          <p:cNvSpPr/>
          <p:nvPr/>
        </p:nvSpPr>
        <p:spPr bwMode="auto">
          <a:xfrm>
            <a:off x="31877" y="4436693"/>
            <a:ext cx="1008112" cy="950871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开始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4077834" y="2852936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582705" y="3719174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171344" y="3947791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6385734" y="3089770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074138" y="4815299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5420984" y="5679007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564797" y="5731736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sp>
        <p:nvSpPr>
          <p:cNvPr id="55" name="椭圆 54"/>
          <p:cNvSpPr/>
          <p:nvPr/>
        </p:nvSpPr>
        <p:spPr bwMode="auto">
          <a:xfrm>
            <a:off x="3951754" y="5749464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693594" y="4785642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49" idx="7"/>
            <a:endCxn id="48" idx="2"/>
          </p:cNvCxnSpPr>
          <p:nvPr/>
        </p:nvCxnSpPr>
        <p:spPr bwMode="auto">
          <a:xfrm flipV="1">
            <a:off x="2325945" y="3284790"/>
            <a:ext cx="1751889" cy="5608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>
            <a:stCxn id="49" idx="6"/>
            <a:endCxn id="50" idx="2"/>
          </p:cNvCxnSpPr>
          <p:nvPr/>
        </p:nvCxnSpPr>
        <p:spPr bwMode="auto">
          <a:xfrm>
            <a:off x="2453465" y="4151028"/>
            <a:ext cx="1717879" cy="228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endCxn id="51" idx="2"/>
          </p:cNvCxnSpPr>
          <p:nvPr/>
        </p:nvCxnSpPr>
        <p:spPr bwMode="auto">
          <a:xfrm>
            <a:off x="4943177" y="3272724"/>
            <a:ext cx="1442557" cy="248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50" idx="6"/>
            <a:endCxn id="51" idx="3"/>
          </p:cNvCxnSpPr>
          <p:nvPr/>
        </p:nvCxnSpPr>
        <p:spPr bwMode="auto">
          <a:xfrm flipV="1">
            <a:off x="5042104" y="3826991"/>
            <a:ext cx="1471150" cy="552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/>
          <p:cNvCxnSpPr>
            <a:stCxn id="49" idx="5"/>
            <a:endCxn id="52" idx="1"/>
          </p:cNvCxnSpPr>
          <p:nvPr/>
        </p:nvCxnSpPr>
        <p:spPr bwMode="auto">
          <a:xfrm>
            <a:off x="2325945" y="4456395"/>
            <a:ext cx="875713" cy="4853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stCxn id="54" idx="7"/>
            <a:endCxn id="52" idx="3"/>
          </p:cNvCxnSpPr>
          <p:nvPr/>
        </p:nvCxnSpPr>
        <p:spPr bwMode="auto">
          <a:xfrm flipV="1">
            <a:off x="2308037" y="5552520"/>
            <a:ext cx="893621" cy="3057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>
            <a:stCxn id="54" idx="6"/>
            <a:endCxn id="55" idx="2"/>
          </p:cNvCxnSpPr>
          <p:nvPr/>
        </p:nvCxnSpPr>
        <p:spPr bwMode="auto">
          <a:xfrm>
            <a:off x="2435557" y="6163590"/>
            <a:ext cx="1516197" cy="177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>
            <a:stCxn id="55" idx="6"/>
            <a:endCxn id="53" idx="2"/>
          </p:cNvCxnSpPr>
          <p:nvPr/>
        </p:nvCxnSpPr>
        <p:spPr bwMode="auto">
          <a:xfrm flipV="1">
            <a:off x="4822514" y="6110861"/>
            <a:ext cx="598470" cy="704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>
            <a:off x="5042104" y="4363486"/>
            <a:ext cx="1651490" cy="8142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65"/>
          <p:cNvCxnSpPr>
            <a:stCxn id="52" idx="7"/>
            <a:endCxn id="50" idx="3"/>
          </p:cNvCxnSpPr>
          <p:nvPr/>
        </p:nvCxnSpPr>
        <p:spPr bwMode="auto">
          <a:xfrm flipV="1">
            <a:off x="3817378" y="4685012"/>
            <a:ext cx="481486" cy="2567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53" idx="7"/>
            <a:endCxn id="56" idx="3"/>
          </p:cNvCxnSpPr>
          <p:nvPr/>
        </p:nvCxnSpPr>
        <p:spPr bwMode="auto">
          <a:xfrm flipV="1">
            <a:off x="6164224" y="5522863"/>
            <a:ext cx="656890" cy="282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椭圆 72"/>
          <p:cNvSpPr/>
          <p:nvPr/>
        </p:nvSpPr>
        <p:spPr bwMode="auto">
          <a:xfrm>
            <a:off x="8028384" y="4166144"/>
            <a:ext cx="936104" cy="933069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结束</a:t>
            </a:r>
          </a:p>
        </p:txBody>
      </p:sp>
      <p:cxnSp>
        <p:nvCxnSpPr>
          <p:cNvPr id="74" name="直接箭头连接符 73"/>
          <p:cNvCxnSpPr>
            <a:stCxn id="46" idx="7"/>
            <a:endCxn id="49" idx="2"/>
          </p:cNvCxnSpPr>
          <p:nvPr/>
        </p:nvCxnSpPr>
        <p:spPr bwMode="auto">
          <a:xfrm flipV="1">
            <a:off x="892354" y="4151028"/>
            <a:ext cx="690351" cy="424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46" idx="5"/>
            <a:endCxn id="54" idx="1"/>
          </p:cNvCxnSpPr>
          <p:nvPr/>
        </p:nvCxnSpPr>
        <p:spPr bwMode="auto">
          <a:xfrm>
            <a:off x="892354" y="5248312"/>
            <a:ext cx="799963" cy="6099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/>
          <p:cNvCxnSpPr>
            <a:stCxn id="51" idx="5"/>
            <a:endCxn id="73" idx="1"/>
          </p:cNvCxnSpPr>
          <p:nvPr/>
        </p:nvCxnSpPr>
        <p:spPr bwMode="auto">
          <a:xfrm>
            <a:off x="7128974" y="3826991"/>
            <a:ext cx="1036499" cy="475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>
            <a:endCxn id="73" idx="3"/>
          </p:cNvCxnSpPr>
          <p:nvPr/>
        </p:nvCxnSpPr>
        <p:spPr bwMode="auto">
          <a:xfrm flipV="1">
            <a:off x="7564354" y="4962568"/>
            <a:ext cx="601119" cy="2549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矩形 77"/>
          <p:cNvSpPr/>
          <p:nvPr/>
        </p:nvSpPr>
        <p:spPr>
          <a:xfrm>
            <a:off x="1210025" y="5102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946469" y="388941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653001" y="431433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399709" y="53636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052527" y="58159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4932040" y="57439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804605" y="311953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27416" y="371664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841527" y="442340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112103" y="4558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362098" y="518861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550964" y="293564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459000" y="368618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623400" y="36616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623400" y="464376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5823202" y="4469942"/>
            <a:ext cx="3320876" cy="2388058"/>
            <a:chOff x="1163132" y="3433802"/>
            <a:chExt cx="3320876" cy="2388058"/>
          </a:xfrm>
        </p:grpSpPr>
        <p:sp>
          <p:nvSpPr>
            <p:cNvPr id="100" name="云形 99"/>
            <p:cNvSpPr/>
            <p:nvPr/>
          </p:nvSpPr>
          <p:spPr bwMode="auto">
            <a:xfrm>
              <a:off x="1163132" y="4448938"/>
              <a:ext cx="3320876" cy="1372922"/>
            </a:xfrm>
            <a:prstGeom prst="cloud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怎样求关键路径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153" y="3433802"/>
              <a:ext cx="1467976" cy="146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035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92</a:t>
            </a:fld>
            <a:endParaRPr lang="en-US" altLang="zh-CN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EEE92F9B-6F4A-49F0-A9E6-C0690D1456AC}" type="slidenum">
              <a:rPr lang="zh-CN" altLang="en-US" smtClean="0"/>
              <a:pPr/>
              <a:t>92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4027438" y="2348880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796136" y="2966105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73682" y="3823084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6" idx="6"/>
            <a:endCxn id="9" idx="1"/>
          </p:cNvCxnSpPr>
          <p:nvPr/>
        </p:nvCxnSpPr>
        <p:spPr bwMode="auto">
          <a:xfrm>
            <a:off x="4898198" y="2780734"/>
            <a:ext cx="1025458" cy="3118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1" idx="6"/>
            <a:endCxn id="9" idx="3"/>
          </p:cNvCxnSpPr>
          <p:nvPr/>
        </p:nvCxnSpPr>
        <p:spPr bwMode="auto">
          <a:xfrm flipV="1">
            <a:off x="4844442" y="3703326"/>
            <a:ext cx="1079214" cy="5516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55" idx="7"/>
            <a:endCxn id="6" idx="2"/>
          </p:cNvCxnSpPr>
          <p:nvPr/>
        </p:nvCxnSpPr>
        <p:spPr bwMode="auto">
          <a:xfrm flipV="1">
            <a:off x="2794960" y="2780734"/>
            <a:ext cx="1232478" cy="318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55" idx="5"/>
          </p:cNvCxnSpPr>
          <p:nvPr/>
        </p:nvCxnSpPr>
        <p:spPr bwMode="auto">
          <a:xfrm>
            <a:off x="2794960" y="3710056"/>
            <a:ext cx="1224000" cy="439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3279370" y="39295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66436" y="2519124"/>
            <a:ext cx="825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84049" y="243842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28826" y="3979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 bwMode="auto">
          <a:xfrm>
            <a:off x="2051720" y="2972835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187624" y="980728"/>
            <a:ext cx="7848872" cy="132694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、下图的关键路径是什么？所需的时间是多少？</a:t>
            </a:r>
            <a:endParaRPr kumimoji="1" lang="en-US" altLang="zh-CN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、事件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BC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的最早和最晚完成时间是多少？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" y="951796"/>
            <a:ext cx="1296144" cy="12961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97142" y="4626983"/>
            <a:ext cx="7471202" cy="1992892"/>
            <a:chOff x="197142" y="4626983"/>
            <a:chExt cx="7471202" cy="1992892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574035" y="5045535"/>
              <a:ext cx="7094309" cy="15743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、关键活动的最早和最晚时间是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一致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的</a:t>
              </a:r>
              <a:endPara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、关键路径上的活动时间减少，则工程就可以提前，反之亦然！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42" y="4626983"/>
              <a:ext cx="857339" cy="84772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5754322" y="2519124"/>
            <a:ext cx="3412106" cy="2568965"/>
            <a:chOff x="1163132" y="3252895"/>
            <a:chExt cx="3412106" cy="2568965"/>
          </a:xfrm>
        </p:grpSpPr>
        <p:sp>
          <p:nvSpPr>
            <p:cNvPr id="28" name="云形 27"/>
            <p:cNvSpPr/>
            <p:nvPr/>
          </p:nvSpPr>
          <p:spPr bwMode="auto">
            <a:xfrm>
              <a:off x="1163132" y="4448938"/>
              <a:ext cx="3320876" cy="1372922"/>
            </a:xfrm>
            <a:prstGeom prst="cloud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怎样求活动的最早最晚时间</a:t>
              </a:r>
              <a:r>
                <a:rPr lang="en-US" altLang="zh-CN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2" y="3252895"/>
              <a:ext cx="1467976" cy="146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66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</a:t>
            </a:r>
            <a:r>
              <a:rPr lang="zh-CN" altLang="en-US" dirty="0"/>
              <a:t>有向无环图的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32765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sz="2800" dirty="0" smtClean="0"/>
              <a:t>事件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的最早发生时间</a:t>
            </a:r>
            <a:r>
              <a:rPr lang="en-US" altLang="zh-CN" sz="2800" dirty="0" err="1"/>
              <a:t>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：从源点到顶点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的最长路径的</a:t>
            </a:r>
            <a:r>
              <a:rPr lang="zh-CN" altLang="en-US" sz="2800" dirty="0" smtClean="0"/>
              <a:t>长度。</a:t>
            </a:r>
            <a:endParaRPr lang="en-US" altLang="zh-CN" sz="2800" dirty="0" smtClean="0"/>
          </a:p>
          <a:p>
            <a:pPr algn="just">
              <a:spcBef>
                <a:spcPct val="50000"/>
              </a:spcBef>
            </a:pPr>
            <a:r>
              <a:rPr lang="zh-CN" altLang="en-US" sz="2800" dirty="0" smtClean="0"/>
              <a:t>设</a:t>
            </a:r>
            <a:r>
              <a:rPr lang="en-US" altLang="zh-CN" sz="2800" dirty="0" smtClean="0"/>
              <a:t>AVO</a:t>
            </a:r>
            <a:r>
              <a:rPr lang="zh-CN" altLang="en-US" sz="2800" dirty="0" smtClean="0"/>
              <a:t>网的拓扑序列是</a:t>
            </a:r>
            <a:r>
              <a:rPr lang="en-US" altLang="zh-CN" sz="2800" dirty="0" smtClean="0"/>
              <a:t>v0,v1,v2,……,</a:t>
            </a:r>
            <a:r>
              <a:rPr lang="en-US" altLang="zh-CN" sz="2800" dirty="0" err="1" smtClean="0"/>
              <a:t>vn</a:t>
            </a:r>
            <a:r>
              <a:rPr lang="zh-CN" altLang="en-US" sz="2800" dirty="0" smtClean="0"/>
              <a:t>，则按拓扑序列进行递推：</a:t>
            </a:r>
            <a:endParaRPr lang="en-US" altLang="zh-CN" sz="2800" dirty="0" smtClean="0"/>
          </a:p>
          <a:p>
            <a:pPr marL="400050" lvl="1" indent="0" algn="just">
              <a:spcBef>
                <a:spcPct val="50000"/>
              </a:spcBef>
              <a:buNone/>
            </a:pPr>
            <a:r>
              <a:rPr lang="en-US" altLang="zh-CN" dirty="0" err="1" smtClean="0"/>
              <a:t>ve</a:t>
            </a:r>
            <a:r>
              <a:rPr lang="en-US" altLang="zh-CN" dirty="0" smtClean="0"/>
              <a:t>(0)=0;</a:t>
            </a:r>
          </a:p>
          <a:p>
            <a:pPr marL="400050" lvl="1" indent="0" algn="just">
              <a:spcBef>
                <a:spcPct val="50000"/>
              </a:spcBef>
              <a:buNone/>
            </a:pPr>
            <a:r>
              <a:rPr lang="en-US" altLang="zh-CN" dirty="0" err="1" smtClean="0"/>
              <a:t>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(k)+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(&lt;</a:t>
            </a:r>
            <a:r>
              <a:rPr lang="en-US" altLang="zh-CN" dirty="0" err="1" smtClean="0"/>
              <a:t>k,i</a:t>
            </a:r>
            <a:r>
              <a:rPr lang="en-US" altLang="zh-CN" dirty="0" smtClean="0"/>
              <a:t>&gt;)}&lt;</a:t>
            </a:r>
            <a:r>
              <a:rPr lang="en-US" altLang="zh-CN" dirty="0" err="1" smtClean="0"/>
              <a:t>k,i</a:t>
            </a:r>
            <a:r>
              <a:rPr lang="en-US" altLang="zh-CN" dirty="0" smtClean="0"/>
              <a:t>&gt;∈T,1≤i≤n-1;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其中</a:t>
            </a:r>
            <a:r>
              <a:rPr lang="en-US" altLang="zh-CN" sz="2800" dirty="0" smtClean="0"/>
              <a:t>, T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所有以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为头的弧</a:t>
            </a:r>
            <a:r>
              <a:rPr lang="en-US" altLang="zh-CN" sz="2800" dirty="0"/>
              <a:t>&lt;k,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</a:t>
            </a:r>
            <a:r>
              <a:rPr lang="zh-CN" altLang="en-US" sz="2800" dirty="0"/>
              <a:t>的集合，</a:t>
            </a:r>
            <a:r>
              <a:rPr lang="en-US" altLang="zh-CN" sz="2800" dirty="0" err="1"/>
              <a:t>dut</a:t>
            </a:r>
            <a:r>
              <a:rPr lang="zh-CN" altLang="en-US" sz="2800" dirty="0"/>
              <a:t>（</a:t>
            </a:r>
            <a:r>
              <a:rPr lang="en-US" altLang="zh-CN" sz="2800" dirty="0"/>
              <a:t>&lt;k,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</a:t>
            </a:r>
            <a:r>
              <a:rPr lang="zh-CN" altLang="en-US" sz="2800" dirty="0"/>
              <a:t>）表示与弧</a:t>
            </a:r>
            <a:r>
              <a:rPr lang="en-US" altLang="zh-CN" sz="2800" dirty="0"/>
              <a:t>&lt;k,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</a:t>
            </a:r>
            <a:r>
              <a:rPr lang="zh-CN" altLang="en-US" sz="2800" dirty="0"/>
              <a:t>对应的活动的持续时间。 </a:t>
            </a:r>
          </a:p>
          <a:p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92F9B-6F4A-49F0-A9E6-C0690D1456AC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552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36" y="4149080"/>
            <a:ext cx="8784976" cy="115212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dirty="0" smtClean="0"/>
              <a:t>拓扑序列：开始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6</a:t>
            </a:r>
            <a:r>
              <a:rPr lang="zh-CN" altLang="en-US" b="0" dirty="0" smtClean="0"/>
              <a:t>结束</a:t>
            </a:r>
            <a:endParaRPr lang="en-US" altLang="zh-CN" b="0" dirty="0"/>
          </a:p>
          <a:p>
            <a:r>
              <a:rPr lang="zh-CN" altLang="en-US" dirty="0" smtClean="0"/>
              <a:t>活动</a:t>
            </a:r>
            <a:r>
              <a:rPr lang="zh-CN" altLang="en-US" dirty="0" smtClean="0">
                <a:solidFill>
                  <a:srgbClr val="FF0000"/>
                </a:solidFill>
              </a:rPr>
              <a:t>最早</a:t>
            </a:r>
            <a:r>
              <a:rPr lang="zh-CN" altLang="en-US" dirty="0" smtClean="0"/>
              <a:t>开始时间：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94</a:t>
            </a:fld>
            <a:endParaRPr lang="en-US" altLang="zh-CN" dirty="0"/>
          </a:p>
        </p:txBody>
      </p:sp>
      <p:sp>
        <p:nvSpPr>
          <p:cNvPr id="5" name="椭圆 4"/>
          <p:cNvSpPr/>
          <p:nvPr/>
        </p:nvSpPr>
        <p:spPr bwMode="auto">
          <a:xfrm>
            <a:off x="31877" y="1772397"/>
            <a:ext cx="1008112" cy="950871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开始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077834" y="188640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82705" y="1054878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171344" y="1283495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385734" y="425474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74138" y="2151003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420984" y="3014711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564797" y="3067440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3951754" y="3085168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kumimoji="1" lang="zh-CN" altLang="en-US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693594" y="2121346"/>
            <a:ext cx="870760" cy="863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结束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7" idx="7"/>
            <a:endCxn id="6" idx="2"/>
          </p:cNvCxnSpPr>
          <p:nvPr/>
        </p:nvCxnSpPr>
        <p:spPr bwMode="auto">
          <a:xfrm flipV="1">
            <a:off x="2325945" y="620494"/>
            <a:ext cx="1751889" cy="5608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7" idx="6"/>
            <a:endCxn id="8" idx="2"/>
          </p:cNvCxnSpPr>
          <p:nvPr/>
        </p:nvCxnSpPr>
        <p:spPr bwMode="auto">
          <a:xfrm>
            <a:off x="2453465" y="1486732"/>
            <a:ext cx="1717879" cy="228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9" idx="2"/>
          </p:cNvCxnSpPr>
          <p:nvPr/>
        </p:nvCxnSpPr>
        <p:spPr bwMode="auto">
          <a:xfrm>
            <a:off x="4943177" y="608428"/>
            <a:ext cx="1442557" cy="248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8" idx="6"/>
            <a:endCxn id="9" idx="3"/>
          </p:cNvCxnSpPr>
          <p:nvPr/>
        </p:nvCxnSpPr>
        <p:spPr bwMode="auto">
          <a:xfrm flipV="1">
            <a:off x="5042104" y="1162695"/>
            <a:ext cx="1471150" cy="552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7" idx="5"/>
            <a:endCxn id="10" idx="1"/>
          </p:cNvCxnSpPr>
          <p:nvPr/>
        </p:nvCxnSpPr>
        <p:spPr bwMode="auto">
          <a:xfrm>
            <a:off x="2325945" y="1792099"/>
            <a:ext cx="875713" cy="4853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12" idx="7"/>
            <a:endCxn id="10" idx="3"/>
          </p:cNvCxnSpPr>
          <p:nvPr/>
        </p:nvCxnSpPr>
        <p:spPr bwMode="auto">
          <a:xfrm flipV="1">
            <a:off x="2308037" y="2888224"/>
            <a:ext cx="893621" cy="3057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12" idx="6"/>
            <a:endCxn id="13" idx="2"/>
          </p:cNvCxnSpPr>
          <p:nvPr/>
        </p:nvCxnSpPr>
        <p:spPr bwMode="auto">
          <a:xfrm>
            <a:off x="2435557" y="3499294"/>
            <a:ext cx="1516197" cy="177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13" idx="6"/>
            <a:endCxn id="11" idx="2"/>
          </p:cNvCxnSpPr>
          <p:nvPr/>
        </p:nvCxnSpPr>
        <p:spPr bwMode="auto">
          <a:xfrm flipV="1">
            <a:off x="4822514" y="3446565"/>
            <a:ext cx="598470" cy="704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5042104" y="1699190"/>
            <a:ext cx="1651490" cy="8142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10" idx="7"/>
            <a:endCxn id="8" idx="3"/>
          </p:cNvCxnSpPr>
          <p:nvPr/>
        </p:nvCxnSpPr>
        <p:spPr bwMode="auto">
          <a:xfrm flipV="1">
            <a:off x="3817378" y="2020716"/>
            <a:ext cx="481486" cy="2567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11" idx="7"/>
            <a:endCxn id="14" idx="3"/>
          </p:cNvCxnSpPr>
          <p:nvPr/>
        </p:nvCxnSpPr>
        <p:spPr bwMode="auto">
          <a:xfrm flipV="1">
            <a:off x="6164224" y="2858567"/>
            <a:ext cx="656890" cy="282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 bwMode="auto">
          <a:xfrm>
            <a:off x="8028384" y="1501848"/>
            <a:ext cx="936104" cy="933069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结束</a:t>
            </a:r>
          </a:p>
        </p:txBody>
      </p:sp>
      <p:cxnSp>
        <p:nvCxnSpPr>
          <p:cNvPr id="27" name="直接箭头连接符 26"/>
          <p:cNvCxnSpPr>
            <a:stCxn id="5" idx="7"/>
            <a:endCxn id="7" idx="2"/>
          </p:cNvCxnSpPr>
          <p:nvPr/>
        </p:nvCxnSpPr>
        <p:spPr bwMode="auto">
          <a:xfrm flipV="1">
            <a:off x="892354" y="1486732"/>
            <a:ext cx="690351" cy="424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5" idx="5"/>
            <a:endCxn id="12" idx="1"/>
          </p:cNvCxnSpPr>
          <p:nvPr/>
        </p:nvCxnSpPr>
        <p:spPr bwMode="auto">
          <a:xfrm>
            <a:off x="892354" y="2584016"/>
            <a:ext cx="799963" cy="6099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9" idx="5"/>
            <a:endCxn id="26" idx="1"/>
          </p:cNvCxnSpPr>
          <p:nvPr/>
        </p:nvCxnSpPr>
        <p:spPr bwMode="auto">
          <a:xfrm>
            <a:off x="7128974" y="1162695"/>
            <a:ext cx="1036499" cy="475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endCxn id="26" idx="3"/>
          </p:cNvCxnSpPr>
          <p:nvPr/>
        </p:nvCxnSpPr>
        <p:spPr bwMode="auto">
          <a:xfrm flipV="1">
            <a:off x="7564354" y="2298272"/>
            <a:ext cx="601119" cy="2549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1210025" y="243771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46469" y="1225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653001" y="165003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399709" y="269932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052527" y="315167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932040" y="30796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804605" y="45524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27416" y="105234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41527" y="17591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112103" y="18945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362098" y="25243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50964" y="2713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9000" y="102188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623400" y="99738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623400" y="197947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15530"/>
              </p:ext>
            </p:extLst>
          </p:nvPr>
        </p:nvGraphicFramePr>
        <p:xfrm>
          <a:off x="539552" y="5345008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127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63498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98824" y="58899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15544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4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74138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85180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69533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6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50415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16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5889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17102" y="5889963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14927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84368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84122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8497192" cy="517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的最晚发生时间</a:t>
            </a:r>
            <a:r>
              <a:rPr lang="en-US" altLang="zh-CN" dirty="0" err="1"/>
              <a:t>vl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： 在保证汇点按其</a:t>
            </a:r>
            <a:r>
              <a:rPr lang="zh-CN" altLang="en-US" dirty="0" smtClean="0"/>
              <a:t>最早发生</a:t>
            </a:r>
            <a:r>
              <a:rPr lang="zh-CN" altLang="en-US" dirty="0"/>
              <a:t>时间</a:t>
            </a:r>
            <a:r>
              <a:rPr lang="zh-CN" altLang="en-US" dirty="0" smtClean="0"/>
              <a:t>发生</a:t>
            </a:r>
            <a:r>
              <a:rPr lang="zh-CN" altLang="en-US" dirty="0"/>
              <a:t>的</a:t>
            </a:r>
            <a:r>
              <a:rPr lang="zh-CN" altLang="en-US" dirty="0" smtClean="0"/>
              <a:t>前提</a:t>
            </a:r>
            <a:r>
              <a:rPr lang="zh-CN" altLang="en-US" dirty="0"/>
              <a:t>下，求事件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的最晚发生时间。 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AVO</a:t>
            </a:r>
            <a:r>
              <a:rPr lang="zh-CN" altLang="en-US" dirty="0"/>
              <a:t>网的拓扑序列是</a:t>
            </a:r>
            <a:r>
              <a:rPr lang="en-US" altLang="zh-CN" dirty="0"/>
              <a:t>v0,v1,v2,……,</a:t>
            </a:r>
            <a:r>
              <a:rPr lang="en-US" altLang="zh-CN" dirty="0" err="1"/>
              <a:t>vn</a:t>
            </a:r>
            <a:r>
              <a:rPr lang="zh-CN" altLang="en-US" dirty="0"/>
              <a:t>，则</a:t>
            </a:r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FF0000"/>
                </a:solidFill>
              </a:rPr>
              <a:t>逆拓扑</a:t>
            </a:r>
            <a:r>
              <a:rPr lang="zh-CN" altLang="en-US" dirty="0"/>
              <a:t>序列进行递推：</a:t>
            </a:r>
            <a:endParaRPr lang="en-US" altLang="zh-CN" dirty="0"/>
          </a:p>
          <a:p>
            <a:pPr lvl="1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err="1" smtClean="0"/>
              <a:t>vl</a:t>
            </a:r>
            <a:r>
              <a:rPr lang="en-US" altLang="zh-CN" dirty="0" smtClean="0"/>
              <a:t>(n)=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err="1"/>
              <a:t>vl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vl</a:t>
            </a:r>
            <a:r>
              <a:rPr lang="en-US" altLang="zh-CN" dirty="0" smtClean="0"/>
              <a:t>(k</a:t>
            </a:r>
            <a:r>
              <a:rPr lang="en-US" altLang="zh-CN" dirty="0" smtClean="0"/>
              <a:t>)-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(&lt;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&gt;)} &lt;</a:t>
            </a:r>
            <a:r>
              <a:rPr lang="en-US" altLang="zh-CN" dirty="0" err="1" smtClean="0"/>
              <a:t>i,k</a:t>
            </a:r>
            <a:r>
              <a:rPr lang="en-US" altLang="zh-CN" dirty="0"/>
              <a:t>&gt;∈S, 0≤i≤</a:t>
            </a:r>
            <a:r>
              <a:rPr lang="en-US" altLang="zh-CN" dirty="0" smtClean="0"/>
              <a:t>n-1; 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其中，</a:t>
            </a:r>
            <a:r>
              <a:rPr lang="en-US" altLang="zh-CN" dirty="0"/>
              <a:t>S</a:t>
            </a:r>
            <a:r>
              <a:rPr lang="zh-CN" altLang="en-US" dirty="0"/>
              <a:t>为所有以</a:t>
            </a:r>
            <a:r>
              <a:rPr lang="en-US" altLang="zh-CN" dirty="0" err="1"/>
              <a:t>i</a:t>
            </a:r>
            <a:r>
              <a:rPr lang="zh-CN" altLang="en-US" dirty="0"/>
              <a:t>为尾的弧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, k&gt;</a:t>
            </a:r>
            <a:r>
              <a:rPr lang="zh-CN" altLang="en-US" dirty="0"/>
              <a:t>的集合，</a:t>
            </a:r>
            <a:r>
              <a:rPr lang="en-US" altLang="zh-CN" dirty="0" err="1"/>
              <a:t>dut</a:t>
            </a:r>
            <a:r>
              <a:rPr lang="zh-CN" altLang="en-US" dirty="0"/>
              <a:t>（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, k&gt;</a:t>
            </a:r>
            <a:r>
              <a:rPr lang="zh-CN" altLang="en-US" dirty="0"/>
              <a:t>）表示与弧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, k&gt;</a:t>
            </a:r>
            <a:r>
              <a:rPr lang="zh-CN" altLang="en-US" dirty="0"/>
              <a:t>对应的活动的持续时间。 </a:t>
            </a:r>
          </a:p>
        </p:txBody>
      </p:sp>
      <p:sp>
        <p:nvSpPr>
          <p:cNvPr id="3" name="标题 8"/>
          <p:cNvSpPr txBox="1">
            <a:spLocks/>
          </p:cNvSpPr>
          <p:nvPr/>
        </p:nvSpPr>
        <p:spPr>
          <a:xfrm>
            <a:off x="395288" y="144463"/>
            <a:ext cx="8229600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7.4.2 </a:t>
            </a:r>
            <a:r>
              <a:rPr kumimoji="0" lang="zh-CN" altLang="en-US" kern="0" dirty="0" smtClean="0"/>
              <a:t>有向无环图的应用</a:t>
            </a:r>
            <a:endParaRPr kumimoji="0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13327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36" y="4149080"/>
            <a:ext cx="8784976" cy="115212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dirty="0" smtClean="0"/>
              <a:t>拓扑序列：开始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6</a:t>
            </a:r>
            <a:r>
              <a:rPr lang="zh-CN" altLang="en-US" b="0" dirty="0" smtClean="0"/>
              <a:t>结束</a:t>
            </a:r>
            <a:endParaRPr lang="en-US" altLang="zh-CN" b="0" dirty="0"/>
          </a:p>
          <a:p>
            <a:r>
              <a:rPr lang="zh-CN" altLang="en-US" dirty="0" smtClean="0"/>
              <a:t>活动</a:t>
            </a:r>
            <a:r>
              <a:rPr lang="zh-CN" altLang="en-US" dirty="0" smtClean="0">
                <a:solidFill>
                  <a:srgbClr val="FF0000"/>
                </a:solidFill>
              </a:rPr>
              <a:t>最晚</a:t>
            </a:r>
            <a:r>
              <a:rPr lang="zh-CN" altLang="en-US" dirty="0" smtClean="0"/>
              <a:t>开始时间：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96</a:t>
            </a:fld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31877" y="188640"/>
            <a:ext cx="8932611" cy="3760236"/>
            <a:chOff x="31877" y="188640"/>
            <a:chExt cx="8932611" cy="3760236"/>
          </a:xfrm>
        </p:grpSpPr>
        <p:sp>
          <p:nvSpPr>
            <p:cNvPr id="5" name="椭圆 4"/>
            <p:cNvSpPr/>
            <p:nvPr/>
          </p:nvSpPr>
          <p:spPr bwMode="auto">
            <a:xfrm>
              <a:off x="31877" y="1772397"/>
              <a:ext cx="1008112" cy="950871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开始</a:t>
              </a:r>
              <a:endPara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077834" y="188640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582705" y="1054878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171344" y="1283495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85734" y="425474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074138" y="2151003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420984" y="3014711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564797" y="3067440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zh-CN" altLang="en-US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结束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951754" y="3085168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kumimoji="1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693594" y="2121346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lang="zh-CN" altLang="en-US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7" idx="7"/>
              <a:endCxn id="6" idx="2"/>
            </p:cNvCxnSpPr>
            <p:nvPr/>
          </p:nvCxnSpPr>
          <p:spPr bwMode="auto">
            <a:xfrm flipV="1">
              <a:off x="2325945" y="620494"/>
              <a:ext cx="1751889" cy="5608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>
              <a:stCxn id="7" idx="6"/>
              <a:endCxn id="8" idx="2"/>
            </p:cNvCxnSpPr>
            <p:nvPr/>
          </p:nvCxnSpPr>
          <p:spPr bwMode="auto">
            <a:xfrm>
              <a:off x="2453465" y="1486732"/>
              <a:ext cx="1717879" cy="2286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 bwMode="auto">
            <a:xfrm>
              <a:off x="4943177" y="608428"/>
              <a:ext cx="1442557" cy="248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8" idx="6"/>
              <a:endCxn id="9" idx="3"/>
            </p:cNvCxnSpPr>
            <p:nvPr/>
          </p:nvCxnSpPr>
          <p:spPr bwMode="auto">
            <a:xfrm flipV="1">
              <a:off x="5042104" y="1162695"/>
              <a:ext cx="1471150" cy="55265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7" idx="5"/>
              <a:endCxn id="10" idx="1"/>
            </p:cNvCxnSpPr>
            <p:nvPr/>
          </p:nvCxnSpPr>
          <p:spPr bwMode="auto">
            <a:xfrm>
              <a:off x="2325945" y="1792099"/>
              <a:ext cx="875713" cy="4853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stCxn id="12" idx="7"/>
              <a:endCxn id="10" idx="3"/>
            </p:cNvCxnSpPr>
            <p:nvPr/>
          </p:nvCxnSpPr>
          <p:spPr bwMode="auto">
            <a:xfrm flipV="1">
              <a:off x="2308037" y="2888224"/>
              <a:ext cx="893621" cy="3057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stCxn id="12" idx="6"/>
              <a:endCxn id="13" idx="2"/>
            </p:cNvCxnSpPr>
            <p:nvPr/>
          </p:nvCxnSpPr>
          <p:spPr bwMode="auto">
            <a:xfrm>
              <a:off x="2435557" y="3499294"/>
              <a:ext cx="1516197" cy="177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13" idx="6"/>
              <a:endCxn id="11" idx="2"/>
            </p:cNvCxnSpPr>
            <p:nvPr/>
          </p:nvCxnSpPr>
          <p:spPr bwMode="auto">
            <a:xfrm flipV="1">
              <a:off x="4822514" y="3446565"/>
              <a:ext cx="598470" cy="70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5042104" y="1699190"/>
              <a:ext cx="1651490" cy="8142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10" idx="7"/>
              <a:endCxn id="8" idx="3"/>
            </p:cNvCxnSpPr>
            <p:nvPr/>
          </p:nvCxnSpPr>
          <p:spPr bwMode="auto">
            <a:xfrm flipV="1">
              <a:off x="3817378" y="2020716"/>
              <a:ext cx="481486" cy="2567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>
              <a:stCxn id="11" idx="7"/>
              <a:endCxn id="14" idx="3"/>
            </p:cNvCxnSpPr>
            <p:nvPr/>
          </p:nvCxnSpPr>
          <p:spPr bwMode="auto">
            <a:xfrm flipV="1">
              <a:off x="6164224" y="2858567"/>
              <a:ext cx="656890" cy="28263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椭圆 25"/>
            <p:cNvSpPr/>
            <p:nvPr/>
          </p:nvSpPr>
          <p:spPr bwMode="auto">
            <a:xfrm>
              <a:off x="8028384" y="1501848"/>
              <a:ext cx="936104" cy="933069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结束</a:t>
              </a:r>
            </a:p>
          </p:txBody>
        </p:sp>
        <p:cxnSp>
          <p:nvCxnSpPr>
            <p:cNvPr id="27" name="直接箭头连接符 26"/>
            <p:cNvCxnSpPr>
              <a:stCxn id="5" idx="7"/>
              <a:endCxn id="7" idx="2"/>
            </p:cNvCxnSpPr>
            <p:nvPr/>
          </p:nvCxnSpPr>
          <p:spPr bwMode="auto">
            <a:xfrm flipV="1">
              <a:off x="892354" y="1486732"/>
              <a:ext cx="690351" cy="4249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5" idx="5"/>
              <a:endCxn id="12" idx="1"/>
            </p:cNvCxnSpPr>
            <p:nvPr/>
          </p:nvCxnSpPr>
          <p:spPr bwMode="auto">
            <a:xfrm>
              <a:off x="892354" y="2584016"/>
              <a:ext cx="799963" cy="6099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>
              <a:stCxn id="9" idx="5"/>
              <a:endCxn id="26" idx="1"/>
            </p:cNvCxnSpPr>
            <p:nvPr/>
          </p:nvCxnSpPr>
          <p:spPr bwMode="auto">
            <a:xfrm>
              <a:off x="7128974" y="1162695"/>
              <a:ext cx="1036499" cy="4757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endCxn id="26" idx="3"/>
            </p:cNvCxnSpPr>
            <p:nvPr/>
          </p:nvCxnSpPr>
          <p:spPr bwMode="auto">
            <a:xfrm flipV="1">
              <a:off x="7564354" y="2298272"/>
              <a:ext cx="601119" cy="2549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矩形 30"/>
            <p:cNvSpPr/>
            <p:nvPr/>
          </p:nvSpPr>
          <p:spPr>
            <a:xfrm>
              <a:off x="1210025" y="2437716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6469" y="122512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653001" y="16500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99709" y="2699326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52527" y="315167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932040" y="307966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04605" y="455240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327416" y="105234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841527" y="1759106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112103" y="18945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362098" y="252431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550964" y="27135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59000" y="1021885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623400" y="99738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623400" y="1979471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95540"/>
              </p:ext>
            </p:extLst>
          </p:nvPr>
        </p:nvGraphicFramePr>
        <p:xfrm>
          <a:off x="535933" y="5373216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-4290140" y="537321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,,,,,,,,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63498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98824" y="58899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15544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5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74138" y="5889963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85180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98199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13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50415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5889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17102" y="5889963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9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14927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17648" y="5889963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76441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3" grpId="0"/>
      <p:bldP spid="56" grpId="0"/>
      <p:bldP spid="57" grpId="0"/>
      <p:bldP spid="5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97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4236" y="116632"/>
            <a:ext cx="8784976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800" kern="0" dirty="0" smtClean="0"/>
              <a:t>拓扑序列：开始</a:t>
            </a:r>
            <a:r>
              <a:rPr kumimoji="0" lang="en-US" altLang="zh-CN" sz="2800" kern="0" dirty="0" smtClean="0"/>
              <a:t>C</a:t>
            </a:r>
            <a:r>
              <a:rPr kumimoji="0" lang="en-US" altLang="zh-CN" sz="2800" kern="0" baseline="-25000" dirty="0" smtClean="0"/>
              <a:t>1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2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3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4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5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8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9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7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6</a:t>
            </a:r>
            <a:r>
              <a:rPr kumimoji="0" lang="zh-CN" altLang="en-US" sz="2800" b="0" kern="0" dirty="0" smtClean="0"/>
              <a:t>结束</a:t>
            </a:r>
            <a:endParaRPr kumimoji="0" lang="en-US" altLang="zh-CN" sz="2800" b="0" kern="0" dirty="0" smtClean="0"/>
          </a:p>
          <a:p>
            <a:r>
              <a:rPr kumimoji="0" lang="zh-CN" altLang="en-US" sz="2800" kern="0" dirty="0" smtClean="0"/>
              <a:t>活动</a:t>
            </a:r>
            <a:r>
              <a:rPr kumimoji="0" lang="zh-CN" altLang="en-US" sz="2800" kern="0" dirty="0" smtClean="0">
                <a:solidFill>
                  <a:srgbClr val="FF0000"/>
                </a:solidFill>
              </a:rPr>
              <a:t>最早</a:t>
            </a:r>
            <a:r>
              <a:rPr kumimoji="0" lang="zh-CN" altLang="en-US" sz="2800" kern="0" dirty="0" smtClean="0"/>
              <a:t>开始时间：</a:t>
            </a:r>
            <a:endParaRPr kumimoji="0" lang="en-US" altLang="zh-CN" sz="2800" kern="0" dirty="0" smtClean="0"/>
          </a:p>
          <a:p>
            <a:endParaRPr kumimoji="0" lang="en-US" altLang="zh-CN" sz="2800" kern="0" dirty="0"/>
          </a:p>
          <a:p>
            <a:endParaRPr kumimoji="0" lang="en-US" altLang="zh-CN" sz="2800" kern="0" dirty="0" smtClean="0"/>
          </a:p>
          <a:p>
            <a:r>
              <a:rPr lang="zh-CN" altLang="en-US" sz="2800" dirty="0"/>
              <a:t>活动</a:t>
            </a:r>
            <a:r>
              <a:rPr lang="zh-CN" altLang="en-US" sz="2800" dirty="0">
                <a:solidFill>
                  <a:srgbClr val="FF0000"/>
                </a:solidFill>
              </a:rPr>
              <a:t>最晚</a:t>
            </a:r>
            <a:r>
              <a:rPr lang="zh-CN" altLang="en-US" sz="2800" dirty="0"/>
              <a:t>开始时间：</a:t>
            </a:r>
          </a:p>
          <a:p>
            <a:endParaRPr kumimoji="0" lang="zh-CN" altLang="en-US" sz="280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09865"/>
              </p:ext>
            </p:extLst>
          </p:nvPr>
        </p:nvGraphicFramePr>
        <p:xfrm>
          <a:off x="539552" y="1124744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127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3498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8824" y="16288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5544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4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4138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5180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9533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6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50415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16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5889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7102" y="1628800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4927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84368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54206"/>
              </p:ext>
            </p:extLst>
          </p:nvPr>
        </p:nvGraphicFramePr>
        <p:xfrm>
          <a:off x="515348" y="2636912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42913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8239" y="31409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94959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5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53553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64595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77614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13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9830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5304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96517" y="3140968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9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4342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97063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9909" y="3717032"/>
            <a:ext cx="7996507" cy="3091548"/>
            <a:chOff x="31877" y="188640"/>
            <a:chExt cx="8932611" cy="3760236"/>
          </a:xfrm>
        </p:grpSpPr>
        <p:sp>
          <p:nvSpPr>
            <p:cNvPr id="31" name="椭圆 30"/>
            <p:cNvSpPr/>
            <p:nvPr/>
          </p:nvSpPr>
          <p:spPr bwMode="auto">
            <a:xfrm>
              <a:off x="31877" y="1772397"/>
              <a:ext cx="1008112" cy="950871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开始</a:t>
              </a:r>
              <a:endPara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4077834" y="188640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582705" y="1054878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4171344" y="1283495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6385734" y="425474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3074138" y="2151003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5420984" y="3014711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564797" y="3067440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zh-CN" altLang="en-US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结束</a:t>
              </a: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3951754" y="3085168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kumimoji="1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6693594" y="2121346"/>
              <a:ext cx="870760" cy="863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lang="zh-CN" altLang="en-US" sz="24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结束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3" idx="7"/>
              <a:endCxn id="32" idx="2"/>
            </p:cNvCxnSpPr>
            <p:nvPr/>
          </p:nvCxnSpPr>
          <p:spPr bwMode="auto">
            <a:xfrm flipV="1">
              <a:off x="2325945" y="620494"/>
              <a:ext cx="1751889" cy="5608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>
              <a:stCxn id="33" idx="6"/>
              <a:endCxn id="34" idx="2"/>
            </p:cNvCxnSpPr>
            <p:nvPr/>
          </p:nvCxnSpPr>
          <p:spPr bwMode="auto">
            <a:xfrm>
              <a:off x="2453465" y="1486732"/>
              <a:ext cx="1717879" cy="2286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>
              <a:endCxn id="35" idx="2"/>
            </p:cNvCxnSpPr>
            <p:nvPr/>
          </p:nvCxnSpPr>
          <p:spPr bwMode="auto">
            <a:xfrm>
              <a:off x="4943177" y="608428"/>
              <a:ext cx="1442557" cy="248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3"/>
            <p:cNvCxnSpPr>
              <a:stCxn id="34" idx="6"/>
              <a:endCxn id="35" idx="3"/>
            </p:cNvCxnSpPr>
            <p:nvPr/>
          </p:nvCxnSpPr>
          <p:spPr bwMode="auto">
            <a:xfrm flipV="1">
              <a:off x="5042104" y="1162695"/>
              <a:ext cx="1471150" cy="55265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33" idx="5"/>
              <a:endCxn id="36" idx="1"/>
            </p:cNvCxnSpPr>
            <p:nvPr/>
          </p:nvCxnSpPr>
          <p:spPr bwMode="auto">
            <a:xfrm>
              <a:off x="2325945" y="1792099"/>
              <a:ext cx="875713" cy="4853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>
              <a:stCxn id="38" idx="7"/>
              <a:endCxn id="36" idx="3"/>
            </p:cNvCxnSpPr>
            <p:nvPr/>
          </p:nvCxnSpPr>
          <p:spPr bwMode="auto">
            <a:xfrm flipV="1">
              <a:off x="2308037" y="2888224"/>
              <a:ext cx="893621" cy="3057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箭头连接符 46"/>
            <p:cNvCxnSpPr>
              <a:stCxn id="38" idx="6"/>
              <a:endCxn id="39" idx="2"/>
            </p:cNvCxnSpPr>
            <p:nvPr/>
          </p:nvCxnSpPr>
          <p:spPr bwMode="auto">
            <a:xfrm>
              <a:off x="2435557" y="3499294"/>
              <a:ext cx="1516197" cy="177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39" idx="6"/>
              <a:endCxn id="37" idx="2"/>
            </p:cNvCxnSpPr>
            <p:nvPr/>
          </p:nvCxnSpPr>
          <p:spPr bwMode="auto">
            <a:xfrm flipV="1">
              <a:off x="4822514" y="3446565"/>
              <a:ext cx="598470" cy="70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5042104" y="1699190"/>
              <a:ext cx="1651490" cy="8142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/>
            <p:cNvCxnSpPr>
              <a:stCxn id="36" idx="7"/>
              <a:endCxn id="34" idx="3"/>
            </p:cNvCxnSpPr>
            <p:nvPr/>
          </p:nvCxnSpPr>
          <p:spPr bwMode="auto">
            <a:xfrm flipV="1">
              <a:off x="3817378" y="2020716"/>
              <a:ext cx="481486" cy="2567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>
              <a:stCxn id="37" idx="7"/>
              <a:endCxn id="40" idx="3"/>
            </p:cNvCxnSpPr>
            <p:nvPr/>
          </p:nvCxnSpPr>
          <p:spPr bwMode="auto">
            <a:xfrm flipV="1">
              <a:off x="6164224" y="2858567"/>
              <a:ext cx="656890" cy="28263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椭圆 51"/>
            <p:cNvSpPr/>
            <p:nvPr/>
          </p:nvSpPr>
          <p:spPr bwMode="auto">
            <a:xfrm>
              <a:off x="8028384" y="1501848"/>
              <a:ext cx="936104" cy="933069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结束</a:t>
              </a:r>
            </a:p>
          </p:txBody>
        </p:sp>
        <p:cxnSp>
          <p:nvCxnSpPr>
            <p:cNvPr id="53" name="直接箭头连接符 52"/>
            <p:cNvCxnSpPr>
              <a:stCxn id="31" idx="7"/>
              <a:endCxn id="33" idx="2"/>
            </p:cNvCxnSpPr>
            <p:nvPr/>
          </p:nvCxnSpPr>
          <p:spPr bwMode="auto">
            <a:xfrm flipV="1">
              <a:off x="892354" y="1486732"/>
              <a:ext cx="690351" cy="4249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/>
            <p:cNvCxnSpPr>
              <a:stCxn id="31" idx="5"/>
              <a:endCxn id="38" idx="1"/>
            </p:cNvCxnSpPr>
            <p:nvPr/>
          </p:nvCxnSpPr>
          <p:spPr bwMode="auto">
            <a:xfrm>
              <a:off x="892354" y="2584016"/>
              <a:ext cx="799963" cy="6099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/>
            <p:cNvCxnSpPr>
              <a:stCxn id="35" idx="5"/>
              <a:endCxn id="52" idx="1"/>
            </p:cNvCxnSpPr>
            <p:nvPr/>
          </p:nvCxnSpPr>
          <p:spPr bwMode="auto">
            <a:xfrm>
              <a:off x="7128974" y="1162695"/>
              <a:ext cx="1036499" cy="4757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/>
            <p:cNvCxnSpPr>
              <a:endCxn id="52" idx="3"/>
            </p:cNvCxnSpPr>
            <p:nvPr/>
          </p:nvCxnSpPr>
          <p:spPr bwMode="auto">
            <a:xfrm flipV="1">
              <a:off x="7564354" y="2298272"/>
              <a:ext cx="601119" cy="2549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矩形 56"/>
            <p:cNvSpPr/>
            <p:nvPr/>
          </p:nvSpPr>
          <p:spPr>
            <a:xfrm>
              <a:off x="1203033" y="2437716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939476" y="1225122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646008" y="1650039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92716" y="2699326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045534" y="3151672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925047" y="3079664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2797613" y="455240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3320423" y="1052348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34534" y="1759106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105110" y="1894524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6355106" y="2524319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543971" y="271352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52007" y="1021885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7616407" y="997382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616407" y="1979471"/>
              <a:ext cx="378188" cy="5615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1980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7" grpId="0"/>
      <p:bldP spid="19" grpId="0"/>
      <p:bldP spid="20" grpId="0"/>
      <p:bldP spid="22" grpId="0"/>
      <p:bldP spid="23" grpId="0"/>
      <p:bldP spid="26" grpId="0"/>
      <p:bldP spid="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98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4236" y="116632"/>
            <a:ext cx="8784976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800" kern="0" dirty="0" smtClean="0"/>
              <a:t>拓扑序列：开始</a:t>
            </a:r>
            <a:r>
              <a:rPr kumimoji="0" lang="en-US" altLang="zh-CN" sz="2800" kern="0" dirty="0" smtClean="0"/>
              <a:t>C</a:t>
            </a:r>
            <a:r>
              <a:rPr kumimoji="0" lang="en-US" altLang="zh-CN" sz="2800" kern="0" baseline="-25000" dirty="0" smtClean="0"/>
              <a:t>1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2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3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4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5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8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9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7</a:t>
            </a:r>
            <a:r>
              <a:rPr kumimoji="0" lang="en-US" altLang="zh-CN" sz="2800" kern="0" dirty="0" smtClean="0"/>
              <a:t>,C</a:t>
            </a:r>
            <a:r>
              <a:rPr kumimoji="0" lang="en-US" altLang="zh-CN" sz="2800" kern="0" baseline="-25000" dirty="0" smtClean="0"/>
              <a:t>6</a:t>
            </a:r>
            <a:r>
              <a:rPr kumimoji="0" lang="zh-CN" altLang="en-US" sz="2800" b="0" kern="0" dirty="0" smtClean="0"/>
              <a:t>结束</a:t>
            </a:r>
            <a:endParaRPr kumimoji="0" lang="en-US" altLang="zh-CN" sz="2800" b="0" kern="0" dirty="0" smtClean="0"/>
          </a:p>
          <a:p>
            <a:r>
              <a:rPr kumimoji="0" lang="zh-CN" altLang="en-US" sz="2800" kern="0" dirty="0" smtClean="0"/>
              <a:t>活动</a:t>
            </a:r>
            <a:r>
              <a:rPr kumimoji="0" lang="zh-CN" altLang="en-US" sz="2800" kern="0" dirty="0" smtClean="0">
                <a:solidFill>
                  <a:srgbClr val="FF0000"/>
                </a:solidFill>
              </a:rPr>
              <a:t>最早</a:t>
            </a:r>
            <a:r>
              <a:rPr kumimoji="0" lang="zh-CN" altLang="en-US" sz="2800" kern="0" dirty="0" smtClean="0"/>
              <a:t>开始时间：</a:t>
            </a:r>
            <a:endParaRPr kumimoji="0" lang="en-US" altLang="zh-CN" sz="2800" kern="0" dirty="0" smtClean="0"/>
          </a:p>
          <a:p>
            <a:endParaRPr kumimoji="0" lang="en-US" altLang="zh-CN" sz="2800" kern="0" dirty="0"/>
          </a:p>
          <a:p>
            <a:endParaRPr kumimoji="0" lang="en-US" altLang="zh-CN" sz="2800" kern="0" dirty="0" smtClean="0"/>
          </a:p>
          <a:p>
            <a:r>
              <a:rPr lang="zh-CN" altLang="en-US" sz="2800" dirty="0"/>
              <a:t>活动</a:t>
            </a:r>
            <a:r>
              <a:rPr lang="zh-CN" altLang="en-US" sz="2800" dirty="0">
                <a:solidFill>
                  <a:srgbClr val="FF0000"/>
                </a:solidFill>
              </a:rPr>
              <a:t>最晚</a:t>
            </a:r>
            <a:r>
              <a:rPr lang="zh-CN" altLang="en-US" sz="2800" dirty="0"/>
              <a:t>开始时间：</a:t>
            </a:r>
          </a:p>
          <a:p>
            <a:endParaRPr kumimoji="0" lang="zh-CN" altLang="en-US" sz="280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36763"/>
              </p:ext>
            </p:extLst>
          </p:nvPr>
        </p:nvGraphicFramePr>
        <p:xfrm>
          <a:off x="539552" y="1124744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127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3498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8824" y="16288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5544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rgbClr val="FF0000"/>
                </a:solidFill>
                <a:latin typeface="Garamond"/>
                <a:ea typeface="宋体"/>
              </a:rPr>
              <a:t>4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4138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5180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9533" y="1628800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rgbClr val="FF0000"/>
                </a:solidFill>
                <a:latin typeface="Garamond"/>
                <a:ea typeface="宋体"/>
              </a:rPr>
              <a:t>6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50415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16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5889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7102" y="1628800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7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4927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10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84368" y="162880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3690"/>
              </p:ext>
            </p:extLst>
          </p:nvPr>
        </p:nvGraphicFramePr>
        <p:xfrm>
          <a:off x="515348" y="2636912"/>
          <a:ext cx="81827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690049"/>
                <a:gridCol w="986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结束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42913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0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8239" y="31409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94959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5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53553" y="3140968"/>
            <a:ext cx="352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8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64595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77614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13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9830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5304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96517" y="3140968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9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4342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 smtClean="0">
                <a:solidFill>
                  <a:srgbClr val="FF0000"/>
                </a:solidFill>
                <a:latin typeface="Garamond"/>
                <a:ea typeface="宋体"/>
              </a:rPr>
              <a:t>12</a:t>
            </a:r>
            <a:endParaRPr kumimoji="0" lang="zh-CN" altLang="en-US" dirty="0">
              <a:solidFill>
                <a:srgbClr val="FF0000"/>
              </a:solidFill>
              <a:latin typeface="Garamond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97063" y="3140968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schemeClr val="bg1"/>
                </a:solidFill>
                <a:latin typeface="Garamond"/>
                <a:ea typeface="宋体"/>
              </a:rPr>
              <a:t>17</a:t>
            </a:r>
            <a:endParaRPr kumimoji="0" lang="zh-CN" altLang="en-US" dirty="0">
              <a:solidFill>
                <a:schemeClr val="bg1"/>
              </a:solidFill>
              <a:latin typeface="Garamond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752" y="4005064"/>
            <a:ext cx="8495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66"/>
                </a:solidFill>
              </a:rPr>
              <a:t>活动</a:t>
            </a:r>
            <a:r>
              <a:rPr lang="en-US" altLang="zh-CN" dirty="0" err="1">
                <a:solidFill>
                  <a:srgbClr val="FFFF66"/>
                </a:solidFill>
              </a:rPr>
              <a:t>a</a:t>
            </a:r>
            <a:r>
              <a:rPr lang="en-US" altLang="zh-CN" baseline="-25000" dirty="0" err="1">
                <a:solidFill>
                  <a:srgbClr val="FFFF66"/>
                </a:solidFill>
              </a:rPr>
              <a:t>i</a:t>
            </a:r>
            <a:r>
              <a:rPr lang="zh-CN" altLang="en-US" dirty="0">
                <a:solidFill>
                  <a:srgbClr val="FFFF66"/>
                </a:solidFill>
              </a:rPr>
              <a:t>的松弛时间</a:t>
            </a:r>
            <a:r>
              <a:rPr lang="zh-CN" altLang="en-US" dirty="0"/>
              <a:t>（时间余量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/>
              <a:t>的最晚开始时间与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的最早开始时间之</a:t>
            </a:r>
            <a:r>
              <a:rPr lang="zh-CN" altLang="en-US" dirty="0" smtClean="0"/>
              <a:t>差：</a:t>
            </a:r>
            <a:r>
              <a:rPr lang="en-US" altLang="zh-CN" dirty="0" smtClean="0"/>
              <a:t>   {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)-e(</a:t>
            </a:r>
            <a:r>
              <a:rPr lang="en-US" altLang="zh-CN" dirty="0" err="1"/>
              <a:t>i</a:t>
            </a:r>
            <a:r>
              <a:rPr lang="en-US" altLang="zh-CN" dirty="0"/>
              <a:t>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826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7" grpId="0"/>
      <p:bldP spid="19" grpId="0"/>
      <p:bldP spid="20" grpId="0"/>
      <p:bldP spid="22" grpId="0"/>
      <p:bldP spid="23" grpId="0"/>
      <p:bldP spid="26" grpId="0"/>
      <p:bldP spid="2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求以下</a:t>
            </a:r>
            <a:r>
              <a:rPr lang="en-US" altLang="zh-CN" dirty="0" smtClean="0"/>
              <a:t>AOE</a:t>
            </a:r>
            <a:r>
              <a:rPr lang="zh-CN" altLang="en-US" dirty="0" smtClean="0"/>
              <a:t>网的关键路径，并估算工程的的最短的完成时间。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DEE08-C8E3-463E-9E51-479063EDC6D6}" type="slidenum">
              <a:rPr lang="zh-CN" altLang="en-US" smtClean="0"/>
              <a:pPr/>
              <a:t>99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2780980" y="2479344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65513" y="3468299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lang="zh-CN" altLang="en-US" sz="2400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59502" y="3322888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36700" y="2531341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348628" y="4093487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lang="zh-CN" altLang="en-US" sz="2400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241424" y="4712128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240753" y="4428433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343878" y="4880216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380312" y="3632469"/>
            <a:ext cx="779508" cy="7101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8" idx="7"/>
            <a:endCxn id="7" idx="2"/>
          </p:cNvCxnSpPr>
          <p:nvPr/>
        </p:nvCxnSpPr>
        <p:spPr bwMode="auto">
          <a:xfrm flipV="1">
            <a:off x="1130865" y="2834401"/>
            <a:ext cx="1650115" cy="7378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 bwMode="auto">
          <a:xfrm flipV="1">
            <a:off x="1245021" y="3677945"/>
            <a:ext cx="3214481" cy="1454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7" idx="6"/>
            <a:endCxn id="10" idx="2"/>
          </p:cNvCxnSpPr>
          <p:nvPr/>
        </p:nvCxnSpPr>
        <p:spPr bwMode="auto">
          <a:xfrm>
            <a:off x="3560488" y="2834401"/>
            <a:ext cx="2076212" cy="519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10" idx="3"/>
          </p:cNvCxnSpPr>
          <p:nvPr/>
        </p:nvCxnSpPr>
        <p:spPr bwMode="auto">
          <a:xfrm flipV="1">
            <a:off x="5239010" y="3137461"/>
            <a:ext cx="511846" cy="3708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endCxn id="13" idx="1"/>
          </p:cNvCxnSpPr>
          <p:nvPr/>
        </p:nvCxnSpPr>
        <p:spPr bwMode="auto">
          <a:xfrm>
            <a:off x="1130865" y="4117577"/>
            <a:ext cx="224044" cy="4148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14" idx="7"/>
            <a:endCxn id="11" idx="3"/>
          </p:cNvCxnSpPr>
          <p:nvPr/>
        </p:nvCxnSpPr>
        <p:spPr bwMode="auto">
          <a:xfrm flipV="1">
            <a:off x="3009230" y="4699607"/>
            <a:ext cx="453554" cy="2846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13" idx="5"/>
            <a:endCxn id="14" idx="2"/>
          </p:cNvCxnSpPr>
          <p:nvPr/>
        </p:nvCxnSpPr>
        <p:spPr bwMode="auto">
          <a:xfrm>
            <a:off x="1906105" y="5034553"/>
            <a:ext cx="437773" cy="2007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14" idx="6"/>
            <a:endCxn id="12" idx="2"/>
          </p:cNvCxnSpPr>
          <p:nvPr/>
        </p:nvCxnSpPr>
        <p:spPr bwMode="auto">
          <a:xfrm flipV="1">
            <a:off x="3123386" y="5067185"/>
            <a:ext cx="2118038" cy="168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9" idx="5"/>
            <a:endCxn id="12" idx="0"/>
          </p:cNvCxnSpPr>
          <p:nvPr/>
        </p:nvCxnSpPr>
        <p:spPr bwMode="auto">
          <a:xfrm>
            <a:off x="5124854" y="3929008"/>
            <a:ext cx="506324" cy="783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endCxn id="9" idx="3"/>
          </p:cNvCxnSpPr>
          <p:nvPr/>
        </p:nvCxnSpPr>
        <p:spPr bwMode="auto">
          <a:xfrm flipV="1">
            <a:off x="4128136" y="3929008"/>
            <a:ext cx="445522" cy="3089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12" idx="7"/>
            <a:endCxn id="15" idx="3"/>
          </p:cNvCxnSpPr>
          <p:nvPr/>
        </p:nvCxnSpPr>
        <p:spPr bwMode="auto">
          <a:xfrm flipV="1">
            <a:off x="5906776" y="4238589"/>
            <a:ext cx="1587692" cy="5775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10" idx="5"/>
            <a:endCxn id="15" idx="1"/>
          </p:cNvCxnSpPr>
          <p:nvPr/>
        </p:nvCxnSpPr>
        <p:spPr bwMode="auto">
          <a:xfrm>
            <a:off x="6302052" y="3137461"/>
            <a:ext cx="1192416" cy="5990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>
          <a:xfrm>
            <a:off x="2533603" y="332948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13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246292" y="4033002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704383" y="230050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301072" y="3915369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13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792310" y="4237942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897452" y="4418551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6976808" y="3010622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717754" y="4481295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1850983" y="2675796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4211940" y="51385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736828" y="509377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086606" y="2907703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smtClean="0"/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1567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eam">
  <a:themeElements>
    <a:clrScheme name="1_Stream 10">
      <a:dk1>
        <a:srgbClr val="000514"/>
      </a:dk1>
      <a:lt1>
        <a:srgbClr val="FFFFFF"/>
      </a:lt1>
      <a:dk2>
        <a:srgbClr val="000036"/>
      </a:dk2>
      <a:lt2>
        <a:srgbClr val="E5E5FF"/>
      </a:lt2>
      <a:accent1>
        <a:srgbClr val="0099CC"/>
      </a:accent1>
      <a:accent2>
        <a:srgbClr val="A886E0"/>
      </a:accent2>
      <a:accent3>
        <a:srgbClr val="AAAAAE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514"/>
        </a:dk1>
        <a:lt1>
          <a:srgbClr val="FFFFFF"/>
        </a:lt1>
        <a:dk2>
          <a:srgbClr val="000036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AAE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23656</TotalTime>
  <Words>8032</Words>
  <Application>Microsoft Office PowerPoint</Application>
  <PresentationFormat>全屏显示(4:3)</PresentationFormat>
  <Paragraphs>2041</Paragraphs>
  <Slides>117</Slides>
  <Notes>17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117</vt:i4>
      </vt:variant>
      <vt:variant>
        <vt:lpstr>自定义放映</vt:lpstr>
      </vt:variant>
      <vt:variant>
        <vt:i4>1</vt:i4>
      </vt:variant>
    </vt:vector>
  </HeadingPairs>
  <TitlesOfParts>
    <vt:vector size="124" baseType="lpstr">
      <vt:lpstr>1_Stream</vt:lpstr>
      <vt:lpstr>Visio</vt:lpstr>
      <vt:lpstr>VISIO</vt:lpstr>
      <vt:lpstr>Equation</vt:lpstr>
      <vt:lpstr>公式</vt:lpstr>
      <vt:lpstr>Clip</vt:lpstr>
      <vt:lpstr>第7章　图</vt:lpstr>
      <vt:lpstr>教学要求</vt:lpstr>
      <vt:lpstr>图的应用例子</vt:lpstr>
      <vt:lpstr>第7章  图</vt:lpstr>
      <vt:lpstr>7.1 图的定义与基本术语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图的基本术语</vt:lpstr>
      <vt:lpstr>7.1.2 图的基本术语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7.3  图 的 遍 历 </vt:lpstr>
      <vt:lpstr>7.3  图 的 遍 历 </vt:lpstr>
      <vt:lpstr>7.3.1  深度优先搜索</vt:lpstr>
      <vt:lpstr>PowerPoint 演示文稿</vt:lpstr>
      <vt:lpstr>PowerPoint 演示文稿</vt:lpstr>
      <vt:lpstr>练习</vt:lpstr>
      <vt:lpstr>7.3.1  深度优先搜索</vt:lpstr>
      <vt:lpstr>7.3.1  深度优先搜索</vt:lpstr>
      <vt:lpstr>7.3.1  深度优先搜索</vt:lpstr>
      <vt:lpstr>7.3.1  深度优先搜索</vt:lpstr>
      <vt:lpstr>PowerPoint 演示文稿</vt:lpstr>
      <vt:lpstr>7.3.1  深度优先搜索</vt:lpstr>
      <vt:lpstr>7.3.1  深度优先搜索</vt:lpstr>
      <vt:lpstr>7.3.2  广度优先搜索</vt:lpstr>
      <vt:lpstr>PowerPoint 演示文稿</vt:lpstr>
      <vt:lpstr>练习</vt:lpstr>
      <vt:lpstr>PowerPoint 演示文稿</vt:lpstr>
      <vt:lpstr>复习</vt:lpstr>
      <vt:lpstr>7.4 图的应用</vt:lpstr>
      <vt:lpstr>7.4.1  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练习：请写出一下图的最小生成树的普利姆算法构造过程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练习：请写出一下图的最小生成树的克鲁斯卡尔算法的构造过程</vt:lpstr>
      <vt:lpstr>7.4.2 有向无环图的应用</vt:lpstr>
      <vt:lpstr>7.4.2 有向无环图的应用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7.4.2 有向无环图的应用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7.4.3 最短路径</vt:lpstr>
      <vt:lpstr>两点A,B之间边数最少的路径</vt:lpstr>
      <vt:lpstr>7.4.3 最短路径</vt:lpstr>
      <vt:lpstr>PowerPoint 演示文稿</vt:lpstr>
      <vt:lpstr>7.4.3 最短路径</vt:lpstr>
      <vt:lpstr>7.4.3 最短路径</vt:lpstr>
      <vt:lpstr>7.4.3 最短路径</vt:lpstr>
      <vt:lpstr>7.4.3 最短路径</vt:lpstr>
      <vt:lpstr>7.4.3 最短路径</vt:lpstr>
      <vt:lpstr>7.4.3 最短路径</vt:lpstr>
      <vt:lpstr>7.4.3 最短路径</vt:lpstr>
      <vt:lpstr>PowerPoint 演示文稿</vt:lpstr>
      <vt:lpstr>PowerPoint 演示文稿</vt:lpstr>
      <vt:lpstr>PowerPoint 演示文稿</vt:lpstr>
      <vt:lpstr>PowerPoint 演示文稿</vt:lpstr>
      <vt:lpstr>练习：求下图顶点A到其余各顶点的最短路径，写出求解过程</vt:lpstr>
      <vt:lpstr>本章小结 </vt:lpstr>
      <vt:lpstr>课外阅读</vt:lpstr>
      <vt:lpstr>自定义放映1</vt:lpstr>
    </vt:vector>
  </TitlesOfParts>
  <Company>电子科技大学中山学院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　图</dc:title>
  <dc:creator>梁烨</dc:creator>
  <cp:lastModifiedBy>梁烨</cp:lastModifiedBy>
  <cp:revision>725</cp:revision>
  <dcterms:created xsi:type="dcterms:W3CDTF">1601-01-01T00:00:00Z</dcterms:created>
  <dcterms:modified xsi:type="dcterms:W3CDTF">2016-12-05T08:59:48Z</dcterms:modified>
</cp:coreProperties>
</file>