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82"/>
  </p:notesMasterIdLst>
  <p:sldIdLst>
    <p:sldId id="367" r:id="rId2"/>
    <p:sldId id="368" r:id="rId3"/>
    <p:sldId id="510" r:id="rId4"/>
    <p:sldId id="511" r:id="rId5"/>
    <p:sldId id="383" r:id="rId6"/>
    <p:sldId id="315" r:id="rId7"/>
    <p:sldId id="316" r:id="rId8"/>
    <p:sldId id="317" r:id="rId9"/>
    <p:sldId id="512" r:id="rId10"/>
    <p:sldId id="318" r:id="rId11"/>
    <p:sldId id="298" r:id="rId12"/>
    <p:sldId id="356" r:id="rId13"/>
    <p:sldId id="301" r:id="rId14"/>
    <p:sldId id="302" r:id="rId15"/>
    <p:sldId id="319" r:id="rId16"/>
    <p:sldId id="468" r:id="rId17"/>
    <p:sldId id="303" r:id="rId18"/>
    <p:sldId id="304" r:id="rId19"/>
    <p:sldId id="469" r:id="rId20"/>
    <p:sldId id="470" r:id="rId21"/>
    <p:sldId id="471" r:id="rId22"/>
    <p:sldId id="384" r:id="rId23"/>
    <p:sldId id="385" r:id="rId24"/>
    <p:sldId id="505" r:id="rId25"/>
    <p:sldId id="387" r:id="rId26"/>
    <p:sldId id="534" r:id="rId27"/>
    <p:sldId id="514" r:id="rId28"/>
    <p:sldId id="515" r:id="rId29"/>
    <p:sldId id="516" r:id="rId30"/>
    <p:sldId id="517" r:id="rId31"/>
    <p:sldId id="518" r:id="rId32"/>
    <p:sldId id="519" r:id="rId33"/>
    <p:sldId id="520" r:id="rId34"/>
    <p:sldId id="521" r:id="rId35"/>
    <p:sldId id="523" r:id="rId36"/>
    <p:sldId id="524" r:id="rId37"/>
    <p:sldId id="525" r:id="rId38"/>
    <p:sldId id="526" r:id="rId39"/>
    <p:sldId id="527" r:id="rId40"/>
    <p:sldId id="528" r:id="rId41"/>
    <p:sldId id="529" r:id="rId42"/>
    <p:sldId id="535" r:id="rId43"/>
    <p:sldId id="530" r:id="rId44"/>
    <p:sldId id="531" r:id="rId45"/>
    <p:sldId id="532" r:id="rId46"/>
    <p:sldId id="533" r:id="rId47"/>
    <p:sldId id="473" r:id="rId48"/>
    <p:sldId id="474" r:id="rId49"/>
    <p:sldId id="475" r:id="rId50"/>
    <p:sldId id="476" r:id="rId51"/>
    <p:sldId id="477" r:id="rId52"/>
    <p:sldId id="478" r:id="rId53"/>
    <p:sldId id="479" r:id="rId54"/>
    <p:sldId id="480" r:id="rId55"/>
    <p:sldId id="481" r:id="rId56"/>
    <p:sldId id="482" r:id="rId57"/>
    <p:sldId id="483" r:id="rId58"/>
    <p:sldId id="484" r:id="rId59"/>
    <p:sldId id="485" r:id="rId60"/>
    <p:sldId id="486" r:id="rId61"/>
    <p:sldId id="487" r:id="rId62"/>
    <p:sldId id="488" r:id="rId63"/>
    <p:sldId id="489" r:id="rId64"/>
    <p:sldId id="508" r:id="rId65"/>
    <p:sldId id="506" r:id="rId66"/>
    <p:sldId id="507" r:id="rId67"/>
    <p:sldId id="491" r:id="rId68"/>
    <p:sldId id="492" r:id="rId69"/>
    <p:sldId id="493" r:id="rId70"/>
    <p:sldId id="494" r:id="rId71"/>
    <p:sldId id="495" r:id="rId72"/>
    <p:sldId id="496" r:id="rId73"/>
    <p:sldId id="499" r:id="rId74"/>
    <p:sldId id="500" r:id="rId75"/>
    <p:sldId id="501" r:id="rId76"/>
    <p:sldId id="502" r:id="rId77"/>
    <p:sldId id="503" r:id="rId78"/>
    <p:sldId id="472" r:id="rId79"/>
    <p:sldId id="371" r:id="rId80"/>
    <p:sldId id="375" r:id="rId81"/>
  </p:sldIdLst>
  <p:sldSz cx="9144000" cy="6858000" type="screen4x3"/>
  <p:notesSz cx="6858000" cy="9144000"/>
  <p:defaultTextStyle>
    <a:defPPr>
      <a:defRPr lang="zh-CN"/>
    </a:defPPr>
    <a:lvl1pPr algn="ctr" rtl="0" fontAlgn="base">
      <a:spcBef>
        <a:spcPct val="0"/>
      </a:spcBef>
      <a:spcAft>
        <a:spcPct val="0"/>
      </a:spcAft>
      <a:defRPr kumimoji="1" sz="3200" kern="1200">
        <a:solidFill>
          <a:schemeClr val="tx1"/>
        </a:solidFill>
        <a:latin typeface="Times New Roman" pitchFamily="18" charset="0"/>
        <a:ea typeface="宋体" charset="-122"/>
        <a:cs typeface="+mn-cs"/>
      </a:defRPr>
    </a:lvl1pPr>
    <a:lvl2pPr marL="457200" algn="ctr" rtl="0" fontAlgn="base">
      <a:spcBef>
        <a:spcPct val="0"/>
      </a:spcBef>
      <a:spcAft>
        <a:spcPct val="0"/>
      </a:spcAft>
      <a:defRPr kumimoji="1" sz="3200" kern="1200">
        <a:solidFill>
          <a:schemeClr val="tx1"/>
        </a:solidFill>
        <a:latin typeface="Times New Roman" pitchFamily="18" charset="0"/>
        <a:ea typeface="宋体" charset="-122"/>
        <a:cs typeface="+mn-cs"/>
      </a:defRPr>
    </a:lvl2pPr>
    <a:lvl3pPr marL="914400" algn="ctr" rtl="0" fontAlgn="base">
      <a:spcBef>
        <a:spcPct val="0"/>
      </a:spcBef>
      <a:spcAft>
        <a:spcPct val="0"/>
      </a:spcAft>
      <a:defRPr kumimoji="1" sz="3200" kern="1200">
        <a:solidFill>
          <a:schemeClr val="tx1"/>
        </a:solidFill>
        <a:latin typeface="Times New Roman" pitchFamily="18" charset="0"/>
        <a:ea typeface="宋体" charset="-122"/>
        <a:cs typeface="+mn-cs"/>
      </a:defRPr>
    </a:lvl3pPr>
    <a:lvl4pPr marL="1371600" algn="ctr" rtl="0" fontAlgn="base">
      <a:spcBef>
        <a:spcPct val="0"/>
      </a:spcBef>
      <a:spcAft>
        <a:spcPct val="0"/>
      </a:spcAft>
      <a:defRPr kumimoji="1" sz="3200" kern="1200">
        <a:solidFill>
          <a:schemeClr val="tx1"/>
        </a:solidFill>
        <a:latin typeface="Times New Roman" pitchFamily="18" charset="0"/>
        <a:ea typeface="宋体" charset="-122"/>
        <a:cs typeface="+mn-cs"/>
      </a:defRPr>
    </a:lvl4pPr>
    <a:lvl5pPr marL="1828800" algn="ctr" rtl="0" fontAlgn="base">
      <a:spcBef>
        <a:spcPct val="0"/>
      </a:spcBef>
      <a:spcAft>
        <a:spcPct val="0"/>
      </a:spcAft>
      <a:defRPr kumimoji="1" sz="3200" kern="1200">
        <a:solidFill>
          <a:schemeClr val="tx1"/>
        </a:solidFill>
        <a:latin typeface="Times New Roman" pitchFamily="18" charset="0"/>
        <a:ea typeface="宋体" charset="-122"/>
        <a:cs typeface="+mn-cs"/>
      </a:defRPr>
    </a:lvl5pPr>
    <a:lvl6pPr marL="2286000" algn="l" defTabSz="914400" rtl="0" eaLnBrk="1" latinLnBrk="0" hangingPunct="1">
      <a:defRPr kumimoji="1" sz="3200" kern="1200">
        <a:solidFill>
          <a:schemeClr val="tx1"/>
        </a:solidFill>
        <a:latin typeface="Times New Roman" pitchFamily="18" charset="0"/>
        <a:ea typeface="宋体" charset="-122"/>
        <a:cs typeface="+mn-cs"/>
      </a:defRPr>
    </a:lvl6pPr>
    <a:lvl7pPr marL="2743200" algn="l" defTabSz="914400" rtl="0" eaLnBrk="1" latinLnBrk="0" hangingPunct="1">
      <a:defRPr kumimoji="1" sz="3200" kern="1200">
        <a:solidFill>
          <a:schemeClr val="tx1"/>
        </a:solidFill>
        <a:latin typeface="Times New Roman" pitchFamily="18" charset="0"/>
        <a:ea typeface="宋体" charset="-122"/>
        <a:cs typeface="+mn-cs"/>
      </a:defRPr>
    </a:lvl7pPr>
    <a:lvl8pPr marL="3200400" algn="l" defTabSz="914400" rtl="0" eaLnBrk="1" latinLnBrk="0" hangingPunct="1">
      <a:defRPr kumimoji="1" sz="3200" kern="1200">
        <a:solidFill>
          <a:schemeClr val="tx1"/>
        </a:solidFill>
        <a:latin typeface="Times New Roman" pitchFamily="18" charset="0"/>
        <a:ea typeface="宋体" charset="-122"/>
        <a:cs typeface="+mn-cs"/>
      </a:defRPr>
    </a:lvl8pPr>
    <a:lvl9pPr marL="3657600" algn="l" defTabSz="914400" rtl="0" eaLnBrk="1" latinLnBrk="0" hangingPunct="1">
      <a:defRPr kumimoji="1" sz="3200" kern="1200">
        <a:solidFill>
          <a:schemeClr val="tx1"/>
        </a:solidFill>
        <a:latin typeface="Times New Roman" pitchFamily="18"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66FF"/>
    <a:srgbClr val="ECE703"/>
    <a:srgbClr val="00FF00"/>
    <a:srgbClr val="FF0000"/>
    <a:srgbClr val="66FF66"/>
    <a:srgbClr val="FFFF66"/>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8" autoAdjust="0"/>
    <p:restoredTop sz="81100" autoAdjust="0"/>
  </p:normalViewPr>
  <p:slideViewPr>
    <p:cSldViewPr>
      <p:cViewPr>
        <p:scale>
          <a:sx n="50" d="100"/>
          <a:sy n="50" d="100"/>
        </p:scale>
        <p:origin x="-1661" y="-115"/>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zh-CN"/>
          </a:p>
        </p:txBody>
      </p:sp>
      <p:sp>
        <p:nvSpPr>
          <p:cNvPr id="1126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27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zh-CN"/>
          </a:p>
        </p:txBody>
      </p:sp>
      <p:sp>
        <p:nvSpPr>
          <p:cNvPr id="1127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DC78453-6D78-4565-B6BC-93A8C14D19EC}" type="slidenum">
              <a:rPr lang="en-US" altLang="zh-CN"/>
              <a:pPr/>
              <a:t>‹#›</a:t>
            </a:fld>
            <a:endParaRPr lang="en-US" altLang="zh-CN"/>
          </a:p>
        </p:txBody>
      </p:sp>
    </p:spTree>
    <p:extLst>
      <p:ext uri="{BB962C8B-B14F-4D97-AF65-F5344CB8AC3E}">
        <p14:creationId xmlns:p14="http://schemas.microsoft.com/office/powerpoint/2010/main" val="167356939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C78453-6D78-4565-B6BC-93A8C14D19EC}" type="slidenum">
              <a:rPr lang="en-US" altLang="zh-CN" smtClean="0"/>
              <a:pPr/>
              <a:t>4</a:t>
            </a:fld>
            <a:endParaRPr lang="en-US" altLang="zh-CN"/>
          </a:p>
        </p:txBody>
      </p:sp>
    </p:spTree>
    <p:extLst>
      <p:ext uri="{BB962C8B-B14F-4D97-AF65-F5344CB8AC3E}">
        <p14:creationId xmlns:p14="http://schemas.microsoft.com/office/powerpoint/2010/main" val="4050825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15 </a:t>
            </a:r>
            <a:r>
              <a:rPr lang="zh-CN" altLang="en-US" dirty="0" smtClean="0"/>
              <a:t>嵌入式</a:t>
            </a:r>
            <a:r>
              <a:rPr lang="en-US" altLang="zh-CN" dirty="0" smtClean="0"/>
              <a:t>A</a:t>
            </a:r>
            <a:r>
              <a:rPr lang="en-US" altLang="zh-CN" baseline="0" dirty="0" smtClean="0"/>
              <a:t> </a:t>
            </a:r>
            <a:r>
              <a:rPr lang="zh-CN" altLang="en-US" baseline="0" dirty="0" smtClean="0"/>
              <a:t>第</a:t>
            </a:r>
            <a:r>
              <a:rPr lang="en-US" altLang="zh-CN" baseline="0" dirty="0" smtClean="0"/>
              <a:t>21</a:t>
            </a:r>
            <a:r>
              <a:rPr lang="zh-CN" altLang="en-US" baseline="0" smtClean="0"/>
              <a:t>讲</a:t>
            </a:r>
            <a:endParaRPr lang="zh-CN" altLang="en-US"/>
          </a:p>
        </p:txBody>
      </p:sp>
      <p:sp>
        <p:nvSpPr>
          <p:cNvPr id="4" name="灯片编号占位符 3"/>
          <p:cNvSpPr>
            <a:spLocks noGrp="1"/>
          </p:cNvSpPr>
          <p:nvPr>
            <p:ph type="sldNum" sz="quarter" idx="10"/>
          </p:nvPr>
        </p:nvSpPr>
        <p:spPr/>
        <p:txBody>
          <a:bodyPr/>
          <a:lstStyle/>
          <a:p>
            <a:fld id="{3DC78453-6D78-4565-B6BC-93A8C14D19EC}" type="slidenum">
              <a:rPr lang="en-US" altLang="zh-CN" smtClean="0"/>
              <a:pPr/>
              <a:t>9</a:t>
            </a:fld>
            <a:endParaRPr lang="en-US" altLang="zh-CN"/>
          </a:p>
        </p:txBody>
      </p:sp>
    </p:spTree>
    <p:extLst>
      <p:ext uri="{BB962C8B-B14F-4D97-AF65-F5344CB8AC3E}">
        <p14:creationId xmlns:p14="http://schemas.microsoft.com/office/powerpoint/2010/main" val="4285725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DAF14D-11CE-436D-915F-F9602A97E5C5}" type="slidenum">
              <a:rPr lang="en-US" altLang="zh-CN"/>
              <a:pPr/>
              <a:t>12</a:t>
            </a:fld>
            <a:endParaRPr lang="en-US" altLang="zh-CN"/>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r>
              <a:rPr lang="en-US" altLang="zh-CN"/>
              <a:t>12</a:t>
            </a:r>
            <a:r>
              <a:rPr lang="zh-CN" altLang="en-US"/>
              <a:t>游戏，</a:t>
            </a:r>
            <a:r>
              <a:rPr lang="en-US" altLang="zh-CN"/>
              <a:t>12</a:t>
            </a:r>
            <a:r>
              <a:rPr lang="zh-CN" altLang="en-US"/>
              <a:t>软件</a:t>
            </a:r>
            <a:r>
              <a:rPr lang="en-US" altLang="zh-CN"/>
              <a:t>B</a:t>
            </a:r>
          </a:p>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0DC6D2-6F06-4C89-8EB8-F159B8D069C1}" type="slidenum">
              <a:rPr lang="en-US" altLang="zh-CN"/>
              <a:pPr/>
              <a:t>55</a:t>
            </a:fld>
            <a:endParaRPr lang="en-US" altLang="zh-CN"/>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r>
              <a:rPr lang="en-US" altLang="zh-CN"/>
              <a:t>12</a:t>
            </a:r>
            <a:r>
              <a:rPr lang="zh-CN" altLang="en-US"/>
              <a:t>游戏</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0B236C-011C-42F7-B450-FAC16255077A}" type="slidenum">
              <a:rPr lang="en-US" altLang="zh-CN"/>
              <a:pPr/>
              <a:t>74</a:t>
            </a:fld>
            <a:endParaRPr lang="en-US" altLang="zh-CN"/>
          </a:p>
        </p:txBody>
      </p:sp>
      <p:sp>
        <p:nvSpPr>
          <p:cNvPr id="297986" name="Rectangle 2"/>
          <p:cNvSpPr>
            <a:spLocks noGrp="1" noRot="1" noChangeAspect="1" noChangeArrowheads="1" noTextEdit="1"/>
          </p:cNvSpPr>
          <p:nvPr>
            <p:ph type="sldImg"/>
          </p:nvPr>
        </p:nvSpPr>
        <p:spPr>
          <a:ln/>
        </p:spPr>
      </p:sp>
      <p:sp>
        <p:nvSpPr>
          <p:cNvPr id="297987" name="Rectangle 3"/>
          <p:cNvSpPr>
            <a:spLocks noGrp="1" noChangeArrowheads="1"/>
          </p:cNvSpPr>
          <p:nvPr>
            <p:ph type="body" idx="1"/>
          </p:nvPr>
        </p:nvSpPr>
        <p:spPr/>
        <p:txBody>
          <a:bodyPr/>
          <a:lstStyle/>
          <a:p>
            <a:r>
              <a:rPr lang="en-US" altLang="zh-CN"/>
              <a:t>13 </a:t>
            </a:r>
            <a:r>
              <a:rPr lang="zh-CN" altLang="en-US"/>
              <a:t>软件</a:t>
            </a:r>
            <a:r>
              <a:rPr lang="en-US" altLang="zh-CN"/>
              <a:t>A </a:t>
            </a:r>
            <a:r>
              <a:rPr lang="zh-CN" altLang="en-US"/>
              <a:t>第</a:t>
            </a:r>
            <a:r>
              <a:rPr lang="en-US" altLang="zh-CN"/>
              <a:t>21</a:t>
            </a:r>
            <a:r>
              <a:rPr lang="zh-CN" altLang="en-US"/>
              <a:t>讲完</a:t>
            </a:r>
          </a:p>
          <a:p>
            <a:r>
              <a:rPr lang="en-US" altLang="zh-CN"/>
              <a:t>13 </a:t>
            </a:r>
            <a:r>
              <a:rPr lang="zh-CN" altLang="en-US"/>
              <a:t>游戏 第</a:t>
            </a:r>
            <a:r>
              <a:rPr lang="en-US" altLang="zh-CN"/>
              <a:t>21</a:t>
            </a:r>
            <a:r>
              <a:rPr lang="zh-CN" altLang="en-US"/>
              <a:t>讲完</a:t>
            </a:r>
          </a:p>
          <a:p>
            <a:r>
              <a:rPr lang="en-US" altLang="zh-CN"/>
              <a:t>13 </a:t>
            </a:r>
            <a:r>
              <a:rPr lang="zh-CN" altLang="en-US"/>
              <a:t>软件</a:t>
            </a:r>
            <a:r>
              <a:rPr lang="en-US" altLang="zh-CN"/>
              <a:t>B </a:t>
            </a:r>
            <a:r>
              <a:rPr lang="zh-CN" altLang="en-US"/>
              <a:t>第</a:t>
            </a:r>
            <a:r>
              <a:rPr lang="en-US" altLang="zh-CN"/>
              <a:t>21</a:t>
            </a:r>
            <a:r>
              <a:rPr lang="zh-CN" altLang="en-US"/>
              <a:t>讲完</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12F320-5746-4A28-8EFB-6953A6C4D5BE}" type="slidenum">
              <a:rPr lang="en-US" altLang="zh-CN"/>
              <a:pPr/>
              <a:t>79</a:t>
            </a:fld>
            <a:endParaRPr lang="en-US" altLang="zh-CN"/>
          </a:p>
        </p:txBody>
      </p:sp>
      <p:sp>
        <p:nvSpPr>
          <p:cNvPr id="300034" name="Rectangle 2"/>
          <p:cNvSpPr>
            <a:spLocks noGrp="1" noRot="1" noChangeAspect="1" noChangeArrowheads="1" noTextEdit="1"/>
          </p:cNvSpPr>
          <p:nvPr>
            <p:ph type="sldImg"/>
          </p:nvPr>
        </p:nvSpPr>
        <p:spPr>
          <a:ln/>
        </p:spPr>
      </p:sp>
      <p:sp>
        <p:nvSpPr>
          <p:cNvPr id="300035" name="Rectangle 3"/>
          <p:cNvSpPr>
            <a:spLocks noGrp="1" noChangeArrowheads="1"/>
          </p:cNvSpPr>
          <p:nvPr>
            <p:ph type="body" idx="1"/>
          </p:nvPr>
        </p:nvSpPr>
        <p:spPr/>
        <p:txBody>
          <a:bodyPr/>
          <a:lstStyle/>
          <a:p>
            <a:r>
              <a:rPr lang="en-US" altLang="zh-CN"/>
              <a:t>13 </a:t>
            </a:r>
            <a:r>
              <a:rPr lang="zh-CN" altLang="en-US"/>
              <a:t>软件</a:t>
            </a:r>
            <a:r>
              <a:rPr lang="en-US" altLang="zh-CN"/>
              <a:t>A </a:t>
            </a:r>
            <a:r>
              <a:rPr lang="zh-CN" altLang="en-US"/>
              <a:t>第</a:t>
            </a:r>
            <a:r>
              <a:rPr lang="en-US" altLang="zh-CN"/>
              <a:t>22</a:t>
            </a:r>
            <a:r>
              <a:rPr lang="zh-CN" altLang="en-US"/>
              <a:t>讲 结束，已讲题型</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51554" name="Group 2"/>
          <p:cNvGrpSpPr>
            <a:grpSpLocks/>
          </p:cNvGrpSpPr>
          <p:nvPr/>
        </p:nvGrpSpPr>
        <p:grpSpPr bwMode="auto">
          <a:xfrm>
            <a:off x="0" y="0"/>
            <a:ext cx="9140825" cy="6850063"/>
            <a:chOff x="0" y="0"/>
            <a:chExt cx="5758" cy="4315"/>
          </a:xfrm>
        </p:grpSpPr>
        <p:grpSp>
          <p:nvGrpSpPr>
            <p:cNvPr id="151555" name="Group 3"/>
            <p:cNvGrpSpPr>
              <a:grpSpLocks/>
            </p:cNvGrpSpPr>
            <p:nvPr userDrawn="1"/>
          </p:nvGrpSpPr>
          <p:grpSpPr bwMode="auto">
            <a:xfrm>
              <a:off x="1728" y="2230"/>
              <a:ext cx="4027" cy="2085"/>
              <a:chOff x="1728" y="2230"/>
              <a:chExt cx="4027" cy="2085"/>
            </a:xfrm>
          </p:grpSpPr>
          <p:sp>
            <p:nvSpPr>
              <p:cNvPr id="151556" name="Freeform 4"/>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1557" name="Freeform 5"/>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1558" name="Freeform 6"/>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1559" name="Freeform 7"/>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1560" name="Freeform 8"/>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51561" name="Freeform 9"/>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1562" name="Freeform 10"/>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51563" name="Rectangle 11"/>
          <p:cNvSpPr>
            <a:spLocks noGrp="1" noChangeArrowheads="1"/>
          </p:cNvSpPr>
          <p:nvPr>
            <p:ph type="ctrTitle" sz="quarter"/>
          </p:nvPr>
        </p:nvSpPr>
        <p:spPr>
          <a:xfrm>
            <a:off x="685800" y="1736725"/>
            <a:ext cx="7772400" cy="1920875"/>
          </a:xfrm>
        </p:spPr>
        <p:txBody>
          <a:bodyPr/>
          <a:lstStyle>
            <a:lvl1pPr>
              <a:defRPr sz="6000"/>
            </a:lvl1pPr>
          </a:lstStyle>
          <a:p>
            <a:pPr lvl="0"/>
            <a:r>
              <a:rPr lang="zh-CN" altLang="en-US" noProof="0" smtClean="0"/>
              <a:t>单击此处编辑母版标题样式</a:t>
            </a:r>
          </a:p>
        </p:txBody>
      </p:sp>
      <p:sp>
        <p:nvSpPr>
          <p:cNvPr id="151564"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51565" name="Rectangle 13"/>
          <p:cNvSpPr>
            <a:spLocks noGrp="1" noChangeArrowheads="1"/>
          </p:cNvSpPr>
          <p:nvPr>
            <p:ph type="dt" sz="quarter" idx="2"/>
          </p:nvPr>
        </p:nvSpPr>
        <p:spPr bwMode="auto">
          <a:xfrm>
            <a:off x="457200" y="6248400"/>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kumimoji="0" sz="1200">
                <a:latin typeface="Arial" charset="0"/>
              </a:defRPr>
            </a:lvl1pPr>
          </a:lstStyle>
          <a:p>
            <a:endParaRPr lang="en-US" altLang="zh-CN"/>
          </a:p>
        </p:txBody>
      </p:sp>
    </p:spTree>
  </p:cSld>
  <p:clrMapOvr>
    <a:masterClrMapping/>
  </p:clrMapOvr>
  <p:transition spd="med">
    <p:zo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A400D0A8-0677-4F1D-8C29-F51B6E529A23}" type="slidenum">
              <a:rPr lang="en-US" altLang="zh-CN"/>
              <a:pPr/>
              <a:t>‹#›</a:t>
            </a:fld>
            <a:endParaRPr lang="en-US" altLang="zh-CN"/>
          </a:p>
        </p:txBody>
      </p:sp>
    </p:spTree>
    <p:extLst>
      <p:ext uri="{BB962C8B-B14F-4D97-AF65-F5344CB8AC3E}">
        <p14:creationId xmlns:p14="http://schemas.microsoft.com/office/powerpoint/2010/main" val="2461075597"/>
      </p:ext>
    </p:extLst>
  </p:cSld>
  <p:clrMapOvr>
    <a:masterClrMapping/>
  </p:clrMapOvr>
  <p:transition spd="med">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5113" y="144463"/>
            <a:ext cx="2071687" cy="63801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5288" y="144463"/>
            <a:ext cx="6067425" cy="63801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8E5AC3FD-A46F-4DE9-B902-31C8C598167B}" type="slidenum">
              <a:rPr lang="en-US" altLang="zh-CN"/>
              <a:pPr/>
              <a:t>‹#›</a:t>
            </a:fld>
            <a:endParaRPr lang="en-US" altLang="zh-CN"/>
          </a:p>
        </p:txBody>
      </p:sp>
    </p:spTree>
    <p:extLst>
      <p:ext uri="{BB962C8B-B14F-4D97-AF65-F5344CB8AC3E}">
        <p14:creationId xmlns:p14="http://schemas.microsoft.com/office/powerpoint/2010/main" val="3477770299"/>
      </p:ext>
    </p:extLst>
  </p:cSld>
  <p:clrMapOvr>
    <a:masterClrMapping/>
  </p:clrMapOvr>
  <p:transition spd="med">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95288" y="144463"/>
            <a:ext cx="8291512" cy="6380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灯片编号占位符 2"/>
          <p:cNvSpPr>
            <a:spLocks noGrp="1"/>
          </p:cNvSpPr>
          <p:nvPr>
            <p:ph type="sldNum" sz="quarter" idx="10"/>
          </p:nvPr>
        </p:nvSpPr>
        <p:spPr>
          <a:xfrm>
            <a:off x="7010400" y="6381750"/>
            <a:ext cx="2133600" cy="476250"/>
          </a:xfrm>
        </p:spPr>
        <p:txBody>
          <a:bodyPr/>
          <a:lstStyle>
            <a:lvl1pPr>
              <a:defRPr/>
            </a:lvl1pPr>
          </a:lstStyle>
          <a:p>
            <a:fld id="{CD338C18-1B21-422D-96A6-3B7AE342D601}" type="slidenum">
              <a:rPr lang="en-US" altLang="zh-CN"/>
              <a:pPr/>
              <a:t>‹#›</a:t>
            </a:fld>
            <a:endParaRPr lang="en-US" altLang="zh-CN"/>
          </a:p>
        </p:txBody>
      </p:sp>
    </p:spTree>
    <p:extLst>
      <p:ext uri="{BB962C8B-B14F-4D97-AF65-F5344CB8AC3E}">
        <p14:creationId xmlns:p14="http://schemas.microsoft.com/office/powerpoint/2010/main" val="3039282220"/>
      </p:ext>
    </p:extLst>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5861FCC1-2B46-4C62-AD3D-D4DEC5CDE7E2}" type="slidenum">
              <a:rPr lang="en-US" altLang="zh-CN"/>
              <a:pPr/>
              <a:t>‹#›</a:t>
            </a:fld>
            <a:endParaRPr lang="en-US" altLang="zh-CN"/>
          </a:p>
        </p:txBody>
      </p:sp>
    </p:spTree>
    <p:extLst>
      <p:ext uri="{BB962C8B-B14F-4D97-AF65-F5344CB8AC3E}">
        <p14:creationId xmlns:p14="http://schemas.microsoft.com/office/powerpoint/2010/main" val="240475084"/>
      </p:ext>
    </p:extLst>
  </p:cSld>
  <p:clrMapOvr>
    <a:masterClrMapping/>
  </p:clrMapOvr>
  <p:transition spd="med">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fld id="{9B20611E-8CA5-45BE-AA85-452DE3ADEEDB}" type="slidenum">
              <a:rPr lang="en-US" altLang="zh-CN"/>
              <a:pPr/>
              <a:t>‹#›</a:t>
            </a:fld>
            <a:endParaRPr lang="en-US" altLang="zh-CN"/>
          </a:p>
        </p:txBody>
      </p:sp>
    </p:spTree>
    <p:extLst>
      <p:ext uri="{BB962C8B-B14F-4D97-AF65-F5344CB8AC3E}">
        <p14:creationId xmlns:p14="http://schemas.microsoft.com/office/powerpoint/2010/main" val="530814558"/>
      </p:ext>
    </p:extLst>
  </p:cSld>
  <p:clrMapOvr>
    <a:masterClrMapping/>
  </p:clrMapOvr>
  <p:transition spd="med">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96975"/>
            <a:ext cx="4038600"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96975"/>
            <a:ext cx="4038600"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C7DE6AD2-0997-4239-B735-64665AE03EDF}" type="slidenum">
              <a:rPr lang="en-US" altLang="zh-CN"/>
              <a:pPr/>
              <a:t>‹#›</a:t>
            </a:fld>
            <a:endParaRPr lang="en-US" altLang="zh-CN"/>
          </a:p>
        </p:txBody>
      </p:sp>
    </p:spTree>
    <p:extLst>
      <p:ext uri="{BB962C8B-B14F-4D97-AF65-F5344CB8AC3E}">
        <p14:creationId xmlns:p14="http://schemas.microsoft.com/office/powerpoint/2010/main" val="2655394791"/>
      </p:ext>
    </p:extLst>
  </p:cSld>
  <p:clrMapOvr>
    <a:masterClrMapping/>
  </p:clrMapOvr>
  <p:transition spd="med">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CEF3AE8B-8536-409B-AE73-6F099923C79D}" type="slidenum">
              <a:rPr lang="en-US" altLang="zh-CN"/>
              <a:pPr/>
              <a:t>‹#›</a:t>
            </a:fld>
            <a:endParaRPr lang="en-US" altLang="zh-CN"/>
          </a:p>
        </p:txBody>
      </p:sp>
    </p:spTree>
    <p:extLst>
      <p:ext uri="{BB962C8B-B14F-4D97-AF65-F5344CB8AC3E}">
        <p14:creationId xmlns:p14="http://schemas.microsoft.com/office/powerpoint/2010/main" val="2489021898"/>
      </p:ext>
    </p:extLst>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E130E02A-2EA5-4CCE-8504-AD7B045F5B34}" type="slidenum">
              <a:rPr lang="en-US" altLang="zh-CN"/>
              <a:pPr/>
              <a:t>‹#›</a:t>
            </a:fld>
            <a:endParaRPr lang="en-US" altLang="zh-CN"/>
          </a:p>
        </p:txBody>
      </p:sp>
    </p:spTree>
    <p:extLst>
      <p:ext uri="{BB962C8B-B14F-4D97-AF65-F5344CB8AC3E}">
        <p14:creationId xmlns:p14="http://schemas.microsoft.com/office/powerpoint/2010/main" val="2356883627"/>
      </p:ext>
    </p:extLst>
  </p:cSld>
  <p:clrMapOvr>
    <a:masterClrMapping/>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4E9BE3BB-3063-4D65-804B-A918AFB7A704}" type="slidenum">
              <a:rPr lang="en-US" altLang="zh-CN"/>
              <a:pPr/>
              <a:t>‹#›</a:t>
            </a:fld>
            <a:endParaRPr lang="en-US" altLang="zh-CN"/>
          </a:p>
        </p:txBody>
      </p:sp>
    </p:spTree>
    <p:extLst>
      <p:ext uri="{BB962C8B-B14F-4D97-AF65-F5344CB8AC3E}">
        <p14:creationId xmlns:p14="http://schemas.microsoft.com/office/powerpoint/2010/main" val="662456138"/>
      </p:ext>
    </p:extLst>
  </p:cSld>
  <p:clrMapOvr>
    <a:masterClrMapping/>
  </p:clrMapOvr>
  <p:transition spd="med">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8F90DFA4-F4A5-4EDA-9A38-AA202DD61BA1}" type="slidenum">
              <a:rPr lang="en-US" altLang="zh-CN"/>
              <a:pPr/>
              <a:t>‹#›</a:t>
            </a:fld>
            <a:endParaRPr lang="en-US" altLang="zh-CN"/>
          </a:p>
        </p:txBody>
      </p:sp>
    </p:spTree>
    <p:extLst>
      <p:ext uri="{BB962C8B-B14F-4D97-AF65-F5344CB8AC3E}">
        <p14:creationId xmlns:p14="http://schemas.microsoft.com/office/powerpoint/2010/main" val="3333966081"/>
      </p:ext>
    </p:extLst>
  </p:cSld>
  <p:clrMapOvr>
    <a:masterClrMapping/>
  </p:clrMapOvr>
  <p:transition spd="med">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25B9E55F-4207-417F-8CA9-2F1ED94D9115}" type="slidenum">
              <a:rPr lang="en-US" altLang="zh-CN"/>
              <a:pPr/>
              <a:t>‹#›</a:t>
            </a:fld>
            <a:endParaRPr lang="en-US" altLang="zh-CN"/>
          </a:p>
        </p:txBody>
      </p:sp>
    </p:spTree>
    <p:extLst>
      <p:ext uri="{BB962C8B-B14F-4D97-AF65-F5344CB8AC3E}">
        <p14:creationId xmlns:p14="http://schemas.microsoft.com/office/powerpoint/2010/main" val="2544570697"/>
      </p:ext>
    </p:extLst>
  </p:cSld>
  <p:clrMapOvr>
    <a:masterClrMapping/>
  </p:clrMapOvr>
  <p:transition spd="med">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50530" name="Group 2"/>
          <p:cNvGrpSpPr>
            <a:grpSpLocks/>
          </p:cNvGrpSpPr>
          <p:nvPr/>
        </p:nvGrpSpPr>
        <p:grpSpPr bwMode="auto">
          <a:xfrm>
            <a:off x="0" y="0"/>
            <a:ext cx="9140825" cy="6850063"/>
            <a:chOff x="0" y="0"/>
            <a:chExt cx="5758" cy="4315"/>
          </a:xfrm>
        </p:grpSpPr>
        <p:grpSp>
          <p:nvGrpSpPr>
            <p:cNvPr id="150531" name="Group 3"/>
            <p:cNvGrpSpPr>
              <a:grpSpLocks/>
            </p:cNvGrpSpPr>
            <p:nvPr userDrawn="1"/>
          </p:nvGrpSpPr>
          <p:grpSpPr bwMode="auto">
            <a:xfrm>
              <a:off x="1728" y="2230"/>
              <a:ext cx="4027" cy="2085"/>
              <a:chOff x="1728" y="2230"/>
              <a:chExt cx="4027" cy="2085"/>
            </a:xfrm>
          </p:grpSpPr>
          <p:sp>
            <p:nvSpPr>
              <p:cNvPr id="150532" name="Freeform 4"/>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0533" name="Freeform 5"/>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0534" name="Freeform 6"/>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0535" name="Freeform 7"/>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0536" name="Freeform 8"/>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50537" name="Freeform 9"/>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0538" name="Freeform 10"/>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50539" name="Rectangle 11"/>
          <p:cNvSpPr>
            <a:spLocks noGrp="1" noRot="1" noChangeArrowheads="1"/>
          </p:cNvSpPr>
          <p:nvPr>
            <p:ph type="title"/>
          </p:nvPr>
        </p:nvSpPr>
        <p:spPr bwMode="auto">
          <a:xfrm>
            <a:off x="395288" y="144463"/>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50540" name="Rectangle 12"/>
          <p:cNvSpPr>
            <a:spLocks noGrp="1" noChangeArrowheads="1"/>
          </p:cNvSpPr>
          <p:nvPr>
            <p:ph type="body" idx="1"/>
          </p:nvPr>
        </p:nvSpPr>
        <p:spPr bwMode="auto">
          <a:xfrm>
            <a:off x="457200" y="1196975"/>
            <a:ext cx="8229600" cy="532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0541" name="Rectangle 13"/>
          <p:cNvSpPr>
            <a:spLocks noGrp="1" noChangeArrowheads="1"/>
          </p:cNvSpPr>
          <p:nvPr>
            <p:ph type="sldNum" sz="quarter" idx="4"/>
          </p:nvPr>
        </p:nvSpPr>
        <p:spPr bwMode="auto">
          <a:xfrm>
            <a:off x="7010400" y="638175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200">
                <a:latin typeface="Arial" charset="0"/>
              </a:defRPr>
            </a:lvl1pPr>
          </a:lstStyle>
          <a:p>
            <a:fld id="{D093AD0B-7AB5-4764-9139-0BF8E8F4494B}"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Lst>
  <p:transition spd="med">
    <p:zoom/>
  </p:transition>
  <p:timing>
    <p:tnLst>
      <p:par>
        <p:cTn id="1" dur="indefinite" restart="never" nodeType="tmRoot"/>
      </p:par>
    </p:tnLst>
  </p:timing>
  <p:hf hdr="0" ftr="0" dt="0"/>
  <p:txStyles>
    <p:titleStyle>
      <a:lvl1pPr algn="ctr" rtl="0" fontAlgn="base">
        <a:spcBef>
          <a:spcPct val="0"/>
        </a:spcBef>
        <a:spcAft>
          <a:spcPct val="0"/>
        </a:spcAft>
        <a:defRPr sz="4400" b="1">
          <a:solidFill>
            <a:srgbClr val="F1F62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2pPr>
      <a:lvl3pPr algn="ctr" rtl="0"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3pPr>
      <a:lvl4pPr algn="ctr" rtl="0"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4pPr>
      <a:lvl5pPr algn="ctr" rtl="0"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5pPr>
      <a:lvl6pPr marL="457200" algn="ctr" rtl="0"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6pPr>
      <a:lvl7pPr marL="914400" algn="ctr" rtl="0"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7pPr>
      <a:lvl8pPr marL="1371600" algn="ctr" rtl="0"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8pPr>
      <a:lvl9pPr marL="1828800" algn="ctr" rtl="0"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9pPr>
    </p:titleStyle>
    <p:bodyStyle>
      <a:lvl1pPr marL="342900" indent="-342900" algn="l" rtl="0" fontAlgn="base">
        <a:spcBef>
          <a:spcPct val="20000"/>
        </a:spcBef>
        <a:spcAft>
          <a:spcPct val="0"/>
        </a:spcAft>
        <a:buClr>
          <a:schemeClr val="hlink"/>
        </a:buClr>
        <a:buFont typeface="Wingdings" pitchFamily="2" charset="2"/>
        <a:buChar char="Ø"/>
        <a:defRPr sz="3200" b="1">
          <a:solidFill>
            <a:schemeClr val="tx1"/>
          </a:solidFill>
          <a:latin typeface="+mn-lt"/>
          <a:ea typeface="+mn-ea"/>
          <a:cs typeface="+mn-cs"/>
        </a:defRPr>
      </a:lvl1pPr>
      <a:lvl2pPr marL="742950" indent="-285750" algn="l" rtl="0" fontAlgn="base">
        <a:spcBef>
          <a:spcPct val="20000"/>
        </a:spcBef>
        <a:spcAft>
          <a:spcPct val="0"/>
        </a:spcAft>
        <a:buClr>
          <a:schemeClr val="accent2"/>
        </a:buClr>
        <a:buFont typeface="Wingdings" pitchFamily="2" charset="2"/>
        <a:buChar char="Ø"/>
        <a:defRPr sz="2800" b="1">
          <a:solidFill>
            <a:schemeClr val="tx1"/>
          </a:solidFill>
          <a:latin typeface="+mn-lt"/>
          <a:ea typeface="+mn-ea"/>
        </a:defRPr>
      </a:lvl2pPr>
      <a:lvl3pPr marL="1143000" indent="-228600" algn="l" rtl="0" fontAlgn="base">
        <a:spcBef>
          <a:spcPct val="20000"/>
        </a:spcBef>
        <a:spcAft>
          <a:spcPct val="0"/>
        </a:spcAft>
        <a:buClr>
          <a:schemeClr val="tx2"/>
        </a:buClr>
        <a:buFont typeface="Wingdings" pitchFamily="2" charset="2"/>
        <a:buChar char="Ø"/>
        <a:defRPr sz="2400" b="1">
          <a:solidFill>
            <a:schemeClr val="tx1"/>
          </a:solidFill>
          <a:latin typeface="+mn-lt"/>
          <a:ea typeface="+mn-ea"/>
        </a:defRPr>
      </a:lvl3pPr>
      <a:lvl4pPr marL="1600200" indent="-228600" algn="l" rtl="0" fontAlgn="base">
        <a:spcBef>
          <a:spcPct val="20000"/>
        </a:spcBef>
        <a:spcAft>
          <a:spcPct val="0"/>
        </a:spcAft>
        <a:buClr>
          <a:schemeClr val="accent2"/>
        </a:buClr>
        <a:buFont typeface="Wingdings" pitchFamily="2" charset="2"/>
        <a:buChar char="Ø"/>
        <a:defRPr sz="2000" b="1">
          <a:solidFill>
            <a:schemeClr val="tx1"/>
          </a:solidFill>
          <a:latin typeface="+mn-lt"/>
          <a:ea typeface="+mn-ea"/>
        </a:defRPr>
      </a:lvl4pPr>
      <a:lvl5pPr marL="2057400" indent="-228600" algn="l" rtl="0" fontAlgn="base">
        <a:spcBef>
          <a:spcPct val="20000"/>
        </a:spcBef>
        <a:spcAft>
          <a:spcPct val="0"/>
        </a:spcAft>
        <a:buClr>
          <a:schemeClr val="hlink"/>
        </a:buClr>
        <a:buFont typeface="Wingdings" pitchFamily="2" charset="2"/>
        <a:buChar char="Ø"/>
        <a:defRPr sz="2000" b="1">
          <a:solidFill>
            <a:schemeClr val="tx1"/>
          </a:solidFill>
          <a:latin typeface="+mn-lt"/>
          <a:ea typeface="+mn-ea"/>
        </a:defRPr>
      </a:lvl5pPr>
      <a:lvl6pPr marL="2514600" indent="-228600" algn="l" rtl="0" fontAlgn="base">
        <a:spcBef>
          <a:spcPct val="20000"/>
        </a:spcBef>
        <a:spcAft>
          <a:spcPct val="0"/>
        </a:spcAft>
        <a:buClr>
          <a:schemeClr val="hlink"/>
        </a:buClr>
        <a:buFont typeface="Wingdings" pitchFamily="2" charset="2"/>
        <a:buChar char="Ø"/>
        <a:defRPr sz="2000" b="1">
          <a:solidFill>
            <a:schemeClr val="tx1"/>
          </a:solidFill>
          <a:latin typeface="+mn-lt"/>
          <a:ea typeface="+mn-ea"/>
        </a:defRPr>
      </a:lvl6pPr>
      <a:lvl7pPr marL="2971800" indent="-228600" algn="l" rtl="0" fontAlgn="base">
        <a:spcBef>
          <a:spcPct val="20000"/>
        </a:spcBef>
        <a:spcAft>
          <a:spcPct val="0"/>
        </a:spcAft>
        <a:buClr>
          <a:schemeClr val="hlink"/>
        </a:buClr>
        <a:buFont typeface="Wingdings" pitchFamily="2" charset="2"/>
        <a:buChar char="Ø"/>
        <a:defRPr sz="2000" b="1">
          <a:solidFill>
            <a:schemeClr val="tx1"/>
          </a:solidFill>
          <a:latin typeface="+mn-lt"/>
          <a:ea typeface="+mn-ea"/>
        </a:defRPr>
      </a:lvl7pPr>
      <a:lvl8pPr marL="3429000" indent="-228600" algn="l" rtl="0" fontAlgn="base">
        <a:spcBef>
          <a:spcPct val="20000"/>
        </a:spcBef>
        <a:spcAft>
          <a:spcPct val="0"/>
        </a:spcAft>
        <a:buClr>
          <a:schemeClr val="hlink"/>
        </a:buClr>
        <a:buFont typeface="Wingdings" pitchFamily="2" charset="2"/>
        <a:buChar char="Ø"/>
        <a:defRPr sz="2000" b="1">
          <a:solidFill>
            <a:schemeClr val="tx1"/>
          </a:solidFill>
          <a:latin typeface="+mn-lt"/>
          <a:ea typeface="+mn-ea"/>
        </a:defRPr>
      </a:lvl8pPr>
      <a:lvl9pPr marL="3886200" indent="-228600" algn="l" rtl="0" fontAlgn="base">
        <a:spcBef>
          <a:spcPct val="20000"/>
        </a:spcBef>
        <a:spcAft>
          <a:spcPct val="0"/>
        </a:spcAft>
        <a:buClr>
          <a:schemeClr val="hlink"/>
        </a:buClr>
        <a:buFont typeface="Wingdings" pitchFamily="2" charset="2"/>
        <a:buChar char="Ø"/>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35838;&#20214;&#22791;&#20221;/&#25968;&#25454;&#32467;&#26500;PPT/&#28304;&#31243;&#24207;(CLI)/ch10/binsearch.cp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ctrTitle"/>
          </p:nvPr>
        </p:nvSpPr>
        <p:spPr>
          <a:xfrm>
            <a:off x="228600" y="1295400"/>
            <a:ext cx="8763000" cy="1600200"/>
          </a:xfrm>
        </p:spPr>
        <p:txBody>
          <a:bodyPr/>
          <a:lstStyle/>
          <a:p>
            <a:r>
              <a:rPr lang="zh-CN" altLang="en-US" sz="6600"/>
              <a:t>第</a:t>
            </a:r>
            <a:r>
              <a:rPr lang="en-US" altLang="zh-CN" sz="6600"/>
              <a:t>8</a:t>
            </a:r>
            <a:r>
              <a:rPr lang="zh-CN" altLang="en-US" sz="6600"/>
              <a:t>章　查找</a:t>
            </a:r>
          </a:p>
        </p:txBody>
      </p:sp>
      <p:sp>
        <p:nvSpPr>
          <p:cNvPr id="133126" name="Rectangle 6"/>
          <p:cNvSpPr>
            <a:spLocks noGrp="1" noChangeArrowheads="1"/>
          </p:cNvSpPr>
          <p:nvPr>
            <p:ph type="subTitle" idx="1"/>
          </p:nvPr>
        </p:nvSpPr>
        <p:spPr>
          <a:noFill/>
          <a:ln/>
        </p:spPr>
        <p:txBody>
          <a:bodyPr/>
          <a:lstStyle/>
          <a:p>
            <a:r>
              <a:rPr lang="zh-CN" altLang="en-US"/>
              <a:t>主讲：梁宝兰</a:t>
            </a:r>
          </a:p>
        </p:txBody>
      </p:sp>
    </p:spTree>
  </p:cSld>
  <p:clrMapOvr>
    <a:masterClrMapping/>
  </p:clrMapOvr>
  <p:transition spd="med">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3"/>
          <p:cNvSpPr>
            <a:spLocks noGrp="1"/>
          </p:cNvSpPr>
          <p:nvPr>
            <p:ph type="sldNum" sz="quarter" idx="10"/>
          </p:nvPr>
        </p:nvSpPr>
        <p:spPr/>
        <p:txBody>
          <a:bodyPr/>
          <a:lstStyle/>
          <a:p>
            <a:fld id="{3E308DF2-F88D-4D5F-A7F4-689601AF0E3C}" type="slidenum">
              <a:rPr lang="en-US" altLang="zh-CN"/>
              <a:pPr/>
              <a:t>10</a:t>
            </a:fld>
            <a:endParaRPr lang="en-US" altLang="zh-CN"/>
          </a:p>
        </p:txBody>
      </p:sp>
      <p:sp>
        <p:nvSpPr>
          <p:cNvPr id="77826" name="Rectangle 2"/>
          <p:cNvSpPr>
            <a:spLocks noGrp="1" noRot="1" noChangeArrowheads="1"/>
          </p:cNvSpPr>
          <p:nvPr>
            <p:ph type="title"/>
          </p:nvPr>
        </p:nvSpPr>
        <p:spPr>
          <a:xfrm>
            <a:off x="395288" y="144463"/>
            <a:ext cx="8229600" cy="763587"/>
          </a:xfrm>
        </p:spPr>
        <p:txBody>
          <a:bodyPr/>
          <a:lstStyle/>
          <a:p>
            <a:r>
              <a:rPr lang="en-US" altLang="zh-CN" dirty="0" smtClean="0"/>
              <a:t>8.2.1 </a:t>
            </a:r>
            <a:r>
              <a:rPr lang="zh-CN" altLang="en-US" dirty="0" smtClean="0"/>
              <a:t>顺序查找法</a:t>
            </a:r>
            <a:endParaRPr lang="zh-CN" altLang="en-US" dirty="0"/>
          </a:p>
        </p:txBody>
      </p:sp>
      <p:sp>
        <p:nvSpPr>
          <p:cNvPr id="77827" name="Rectangle 3"/>
          <p:cNvSpPr>
            <a:spLocks noGrp="1" noChangeArrowheads="1"/>
          </p:cNvSpPr>
          <p:nvPr>
            <p:ph type="body" idx="1"/>
          </p:nvPr>
        </p:nvSpPr>
        <p:spPr>
          <a:xfrm>
            <a:off x="468313" y="1125538"/>
            <a:ext cx="8229600" cy="5327650"/>
          </a:xfrm>
        </p:spPr>
        <p:txBody>
          <a:bodyPr/>
          <a:lstStyle/>
          <a:p>
            <a:pPr marL="0" indent="0">
              <a:lnSpc>
                <a:spcPct val="90000"/>
              </a:lnSpc>
              <a:buFont typeface="Wingdings" pitchFamily="2" charset="2"/>
              <a:buNone/>
            </a:pPr>
            <a:r>
              <a:rPr lang="zh-CN" altLang="en-US" sz="3600">
                <a:solidFill>
                  <a:srgbClr val="FFFF00"/>
                </a:solidFill>
                <a:latin typeface="宋体" charset="-122"/>
              </a:rPr>
              <a:t>一、无序顺序表的查找</a:t>
            </a:r>
          </a:p>
          <a:p>
            <a:pPr marL="0" indent="0">
              <a:lnSpc>
                <a:spcPct val="90000"/>
              </a:lnSpc>
              <a:buFont typeface="Wingdings" pitchFamily="2" charset="2"/>
              <a:buNone/>
            </a:pPr>
            <a:r>
              <a:rPr lang="en-US" altLang="zh-CN" sz="2800">
                <a:solidFill>
                  <a:srgbClr val="FFFF00"/>
                </a:solidFill>
                <a:latin typeface="宋体" charset="-122"/>
              </a:rPr>
              <a:t>1.</a:t>
            </a:r>
            <a:r>
              <a:rPr lang="zh-CN" altLang="en-US" sz="2800">
                <a:solidFill>
                  <a:srgbClr val="FFFF00"/>
                </a:solidFill>
                <a:latin typeface="宋体" charset="-122"/>
              </a:rPr>
              <a:t>顺序查找的基本思想</a:t>
            </a:r>
            <a:r>
              <a:rPr lang="en-US" altLang="zh-CN" sz="2800">
                <a:solidFill>
                  <a:srgbClr val="FFFF00"/>
                </a:solidFill>
                <a:latin typeface="宋体" charset="-122"/>
              </a:rPr>
              <a:t>:</a:t>
            </a:r>
          </a:p>
          <a:p>
            <a:pPr marL="0" indent="0">
              <a:spcBef>
                <a:spcPct val="0"/>
              </a:spcBef>
              <a:buClrTx/>
              <a:buFontTx/>
              <a:buNone/>
            </a:pPr>
            <a:r>
              <a:rPr lang="en-US" altLang="zh-CN" sz="2800"/>
              <a:t>     </a:t>
            </a:r>
            <a:r>
              <a:rPr lang="zh-CN" altLang="en-US" sz="2800"/>
              <a:t>从线性表的一端向另一端逐个将关键码与给定值进行比较，若相等，则查找成功，给出该记录在表中的位置；若整个表检测完仍未找到与给定值相等的关键码，则查找失败，给出失败信息。</a:t>
            </a:r>
          </a:p>
        </p:txBody>
      </p:sp>
      <p:sp>
        <p:nvSpPr>
          <p:cNvPr id="77828" name="Text Box 4"/>
          <p:cNvSpPr txBox="1">
            <a:spLocks noChangeArrowheads="1"/>
          </p:cNvSpPr>
          <p:nvPr/>
        </p:nvSpPr>
        <p:spPr bwMode="auto">
          <a:xfrm>
            <a:off x="1035050" y="5334000"/>
            <a:ext cx="6938963" cy="668338"/>
          </a:xfrm>
          <a:prstGeom prst="rect">
            <a:avLst/>
          </a:prstGeom>
          <a:solidFill>
            <a:srgbClr val="FFFF00"/>
          </a:solidFill>
          <a:ln w="28575">
            <a:solidFill>
              <a:srgbClr val="000000"/>
            </a:solidFill>
            <a:miter lim="800000"/>
            <a:headEnd/>
            <a:tailEnd/>
          </a:ln>
        </p:spPr>
        <p:txBody>
          <a:bodyPr lIns="90000" tIns="10800" bIns="10800"/>
          <a:lstStyle/>
          <a:p>
            <a:pPr algn="l" eaLnBrk="0" hangingPunct="0"/>
            <a:r>
              <a:rPr kumimoji="0" lang="en-US" altLang="zh-CN" sz="3600">
                <a:solidFill>
                  <a:schemeClr val="bg1"/>
                </a:solidFill>
              </a:rPr>
              <a:t>8</a:t>
            </a:r>
            <a:r>
              <a:rPr kumimoji="0" lang="en-US" altLang="zh-CN" sz="3600"/>
              <a:t>   </a:t>
            </a:r>
            <a:r>
              <a:rPr kumimoji="0" lang="en-US" altLang="zh-CN" b="1">
                <a:solidFill>
                  <a:schemeClr val="bg1"/>
                </a:solidFill>
              </a:rPr>
              <a:t>10   15   24    6   12   35   40   98   55</a:t>
            </a:r>
          </a:p>
        </p:txBody>
      </p:sp>
      <p:sp>
        <p:nvSpPr>
          <p:cNvPr id="77829" name="Line 5"/>
          <p:cNvSpPr>
            <a:spLocks noChangeShapeType="1"/>
          </p:cNvSpPr>
          <p:nvPr/>
        </p:nvSpPr>
        <p:spPr bwMode="auto">
          <a:xfrm>
            <a:off x="1695450" y="5334000"/>
            <a:ext cx="1588" cy="6492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0" name="Line 6"/>
          <p:cNvSpPr>
            <a:spLocks noChangeShapeType="1"/>
          </p:cNvSpPr>
          <p:nvPr/>
        </p:nvSpPr>
        <p:spPr bwMode="auto">
          <a:xfrm>
            <a:off x="2384425" y="5334000"/>
            <a:ext cx="1588" cy="6492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1" name="Line 7"/>
          <p:cNvSpPr>
            <a:spLocks noChangeShapeType="1"/>
          </p:cNvSpPr>
          <p:nvPr/>
        </p:nvSpPr>
        <p:spPr bwMode="auto">
          <a:xfrm>
            <a:off x="3105150" y="5334000"/>
            <a:ext cx="1588" cy="6492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2" name="Line 8"/>
          <p:cNvSpPr>
            <a:spLocks noChangeShapeType="1"/>
          </p:cNvSpPr>
          <p:nvPr/>
        </p:nvSpPr>
        <p:spPr bwMode="auto">
          <a:xfrm>
            <a:off x="3838575" y="5334000"/>
            <a:ext cx="1588" cy="6492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3" name="Line 9"/>
          <p:cNvSpPr>
            <a:spLocks noChangeShapeType="1"/>
          </p:cNvSpPr>
          <p:nvPr/>
        </p:nvSpPr>
        <p:spPr bwMode="auto">
          <a:xfrm>
            <a:off x="4456113" y="5334000"/>
            <a:ext cx="1587" cy="6492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4" name="Line 10"/>
          <p:cNvSpPr>
            <a:spLocks noChangeShapeType="1"/>
          </p:cNvSpPr>
          <p:nvPr/>
        </p:nvSpPr>
        <p:spPr bwMode="auto">
          <a:xfrm>
            <a:off x="5129213" y="5334000"/>
            <a:ext cx="1587" cy="6492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5" name="Line 11"/>
          <p:cNvSpPr>
            <a:spLocks noChangeShapeType="1"/>
          </p:cNvSpPr>
          <p:nvPr/>
        </p:nvSpPr>
        <p:spPr bwMode="auto">
          <a:xfrm>
            <a:off x="5861050" y="5334000"/>
            <a:ext cx="1588" cy="6492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6" name="Line 12"/>
          <p:cNvSpPr>
            <a:spLocks noChangeShapeType="1"/>
          </p:cNvSpPr>
          <p:nvPr/>
        </p:nvSpPr>
        <p:spPr bwMode="auto">
          <a:xfrm>
            <a:off x="7273925" y="5334000"/>
            <a:ext cx="1588" cy="6492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7" name="Line 13"/>
          <p:cNvSpPr>
            <a:spLocks noChangeShapeType="1"/>
          </p:cNvSpPr>
          <p:nvPr/>
        </p:nvSpPr>
        <p:spPr bwMode="auto">
          <a:xfrm>
            <a:off x="6573838" y="5334000"/>
            <a:ext cx="1587" cy="6492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8" name="Text Box 14"/>
          <p:cNvSpPr txBox="1">
            <a:spLocks noChangeArrowheads="1"/>
          </p:cNvSpPr>
          <p:nvPr/>
        </p:nvSpPr>
        <p:spPr bwMode="auto">
          <a:xfrm>
            <a:off x="1176338" y="4859338"/>
            <a:ext cx="690562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0" bIns="10800"/>
          <a:lstStyle/>
          <a:p>
            <a:pPr algn="just" eaLnBrk="0" hangingPunct="0"/>
            <a:r>
              <a:rPr kumimoji="0" lang="en-US" altLang="zh-CN" sz="2800" b="1"/>
              <a:t>0     1      2      3      4      5      6      7      8      9   </a:t>
            </a:r>
          </a:p>
        </p:txBody>
      </p:sp>
      <p:grpSp>
        <p:nvGrpSpPr>
          <p:cNvPr id="77839" name="Group 15"/>
          <p:cNvGrpSpPr>
            <a:grpSpLocks/>
          </p:cNvGrpSpPr>
          <p:nvPr/>
        </p:nvGrpSpPr>
        <p:grpSpPr bwMode="auto">
          <a:xfrm>
            <a:off x="7626350" y="6029325"/>
            <a:ext cx="474663" cy="568325"/>
            <a:chOff x="4780" y="3266"/>
            <a:chExt cx="299" cy="358"/>
          </a:xfrm>
        </p:grpSpPr>
        <p:sp>
          <p:nvSpPr>
            <p:cNvPr id="77840" name="Text Box 16"/>
            <p:cNvSpPr txBox="1">
              <a:spLocks noChangeArrowheads="1"/>
            </p:cNvSpPr>
            <p:nvPr/>
          </p:nvSpPr>
          <p:spPr bwMode="auto">
            <a:xfrm>
              <a:off x="4836" y="3351"/>
              <a:ext cx="243"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2800" i="1"/>
                <a:t>i</a:t>
              </a:r>
            </a:p>
          </p:txBody>
        </p:sp>
        <p:sp>
          <p:nvSpPr>
            <p:cNvPr id="77841" name="Line 17"/>
            <p:cNvSpPr>
              <a:spLocks noChangeShapeType="1"/>
            </p:cNvSpPr>
            <p:nvPr/>
          </p:nvSpPr>
          <p:spPr bwMode="auto">
            <a:xfrm flipV="1">
              <a:off x="4780" y="3266"/>
              <a:ext cx="0" cy="311"/>
            </a:xfrm>
            <a:prstGeom prst="line">
              <a:avLst/>
            </a:prstGeom>
            <a:noFill/>
            <a:ln w="381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7842" name="Text Box 18"/>
          <p:cNvSpPr txBox="1">
            <a:spLocks noChangeArrowheads="1"/>
          </p:cNvSpPr>
          <p:nvPr/>
        </p:nvSpPr>
        <p:spPr bwMode="auto">
          <a:xfrm>
            <a:off x="411163" y="4048125"/>
            <a:ext cx="68976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l">
              <a:spcBef>
                <a:spcPct val="50000"/>
              </a:spcBef>
            </a:pPr>
            <a:r>
              <a:rPr kumimoji="0" lang="zh-CN" altLang="en-US" sz="2800" b="1"/>
              <a:t>例：查找</a:t>
            </a:r>
            <a:r>
              <a:rPr kumimoji="0" lang="en-US" altLang="zh-CN" sz="2800" b="1"/>
              <a:t>k</a:t>
            </a:r>
            <a:r>
              <a:rPr kumimoji="0" lang="zh-CN" altLang="en-US" sz="2800" b="1"/>
              <a:t>＝</a:t>
            </a:r>
            <a:r>
              <a:rPr kumimoji="0" lang="en-US" altLang="zh-CN" sz="2800" b="1"/>
              <a:t>35</a:t>
            </a:r>
            <a:r>
              <a:rPr kumimoji="0" lang="zh-CN" altLang="en-US" sz="2800" b="1"/>
              <a:t>（从后往前查找）</a:t>
            </a:r>
          </a:p>
        </p:txBody>
      </p:sp>
      <p:grpSp>
        <p:nvGrpSpPr>
          <p:cNvPr id="77843" name="Group 19"/>
          <p:cNvGrpSpPr>
            <a:grpSpLocks/>
          </p:cNvGrpSpPr>
          <p:nvPr/>
        </p:nvGrpSpPr>
        <p:grpSpPr bwMode="auto">
          <a:xfrm>
            <a:off x="6891338" y="6029325"/>
            <a:ext cx="474662" cy="568325"/>
            <a:chOff x="4780" y="3266"/>
            <a:chExt cx="299" cy="358"/>
          </a:xfrm>
        </p:grpSpPr>
        <p:sp>
          <p:nvSpPr>
            <p:cNvPr id="77844" name="Text Box 20"/>
            <p:cNvSpPr txBox="1">
              <a:spLocks noChangeArrowheads="1"/>
            </p:cNvSpPr>
            <p:nvPr/>
          </p:nvSpPr>
          <p:spPr bwMode="auto">
            <a:xfrm>
              <a:off x="4836" y="3351"/>
              <a:ext cx="243"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2800" i="1"/>
                <a:t>i</a:t>
              </a:r>
            </a:p>
          </p:txBody>
        </p:sp>
        <p:sp>
          <p:nvSpPr>
            <p:cNvPr id="77845" name="Line 21"/>
            <p:cNvSpPr>
              <a:spLocks noChangeShapeType="1"/>
            </p:cNvSpPr>
            <p:nvPr/>
          </p:nvSpPr>
          <p:spPr bwMode="auto">
            <a:xfrm flipV="1">
              <a:off x="4780" y="3266"/>
              <a:ext cx="0" cy="311"/>
            </a:xfrm>
            <a:prstGeom prst="line">
              <a:avLst/>
            </a:prstGeom>
            <a:noFill/>
            <a:ln w="381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7846" name="Group 22"/>
          <p:cNvGrpSpPr>
            <a:grpSpLocks/>
          </p:cNvGrpSpPr>
          <p:nvPr/>
        </p:nvGrpSpPr>
        <p:grpSpPr bwMode="auto">
          <a:xfrm>
            <a:off x="6126163" y="6029325"/>
            <a:ext cx="474662" cy="568325"/>
            <a:chOff x="4780" y="3266"/>
            <a:chExt cx="299" cy="358"/>
          </a:xfrm>
        </p:grpSpPr>
        <p:sp>
          <p:nvSpPr>
            <p:cNvPr id="77847" name="Text Box 23"/>
            <p:cNvSpPr txBox="1">
              <a:spLocks noChangeArrowheads="1"/>
            </p:cNvSpPr>
            <p:nvPr/>
          </p:nvSpPr>
          <p:spPr bwMode="auto">
            <a:xfrm>
              <a:off x="4836" y="3351"/>
              <a:ext cx="243"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2800" i="1"/>
                <a:t>i</a:t>
              </a:r>
            </a:p>
          </p:txBody>
        </p:sp>
        <p:sp>
          <p:nvSpPr>
            <p:cNvPr id="77848" name="Line 24"/>
            <p:cNvSpPr>
              <a:spLocks noChangeShapeType="1"/>
            </p:cNvSpPr>
            <p:nvPr/>
          </p:nvSpPr>
          <p:spPr bwMode="auto">
            <a:xfrm flipV="1">
              <a:off x="4780" y="3266"/>
              <a:ext cx="0" cy="311"/>
            </a:xfrm>
            <a:prstGeom prst="line">
              <a:avLst/>
            </a:prstGeom>
            <a:noFill/>
            <a:ln w="381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7849" name="Group 25"/>
          <p:cNvGrpSpPr>
            <a:grpSpLocks/>
          </p:cNvGrpSpPr>
          <p:nvPr/>
        </p:nvGrpSpPr>
        <p:grpSpPr bwMode="auto">
          <a:xfrm>
            <a:off x="5495925" y="6029325"/>
            <a:ext cx="474663" cy="568325"/>
            <a:chOff x="4780" y="3266"/>
            <a:chExt cx="299" cy="358"/>
          </a:xfrm>
        </p:grpSpPr>
        <p:sp>
          <p:nvSpPr>
            <p:cNvPr id="77850" name="Text Box 26"/>
            <p:cNvSpPr txBox="1">
              <a:spLocks noChangeArrowheads="1"/>
            </p:cNvSpPr>
            <p:nvPr/>
          </p:nvSpPr>
          <p:spPr bwMode="auto">
            <a:xfrm>
              <a:off x="4836" y="3351"/>
              <a:ext cx="243"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2800" i="1"/>
                <a:t>i</a:t>
              </a:r>
            </a:p>
          </p:txBody>
        </p:sp>
        <p:sp>
          <p:nvSpPr>
            <p:cNvPr id="77851" name="Line 27"/>
            <p:cNvSpPr>
              <a:spLocks noChangeShapeType="1"/>
            </p:cNvSpPr>
            <p:nvPr/>
          </p:nvSpPr>
          <p:spPr bwMode="auto">
            <a:xfrm flipV="1">
              <a:off x="4780" y="3266"/>
              <a:ext cx="0" cy="311"/>
            </a:xfrm>
            <a:prstGeom prst="line">
              <a:avLst/>
            </a:prstGeom>
            <a:noFill/>
            <a:ln w="381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7828"/>
                                        </p:tgtEl>
                                        <p:attrNameLst>
                                          <p:attrName>style.visibility</p:attrName>
                                        </p:attrNameLst>
                                      </p:cBhvr>
                                      <p:to>
                                        <p:strVal val="visible"/>
                                      </p:to>
                                    </p:set>
                                    <p:anim calcmode="lin" valueType="num">
                                      <p:cBhvr additive="base">
                                        <p:cTn id="7" dur="500" fill="hold"/>
                                        <p:tgtEl>
                                          <p:spTgt spid="77828"/>
                                        </p:tgtEl>
                                        <p:attrNameLst>
                                          <p:attrName>ppt_x</p:attrName>
                                        </p:attrNameLst>
                                      </p:cBhvr>
                                      <p:tavLst>
                                        <p:tav tm="0">
                                          <p:val>
                                            <p:strVal val="#ppt_x"/>
                                          </p:val>
                                        </p:tav>
                                        <p:tav tm="100000">
                                          <p:val>
                                            <p:strVal val="#ppt_x"/>
                                          </p:val>
                                        </p:tav>
                                      </p:tavLst>
                                    </p:anim>
                                    <p:anim calcmode="lin" valueType="num">
                                      <p:cBhvr additive="base">
                                        <p:cTn id="8" dur="500" fill="hold"/>
                                        <p:tgtEl>
                                          <p:spTgt spid="778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7829"/>
                                        </p:tgtEl>
                                        <p:attrNameLst>
                                          <p:attrName>style.visibility</p:attrName>
                                        </p:attrNameLst>
                                      </p:cBhvr>
                                      <p:to>
                                        <p:strVal val="visible"/>
                                      </p:to>
                                    </p:set>
                                    <p:anim calcmode="lin" valueType="num">
                                      <p:cBhvr additive="base">
                                        <p:cTn id="11" dur="500" fill="hold"/>
                                        <p:tgtEl>
                                          <p:spTgt spid="77829"/>
                                        </p:tgtEl>
                                        <p:attrNameLst>
                                          <p:attrName>ppt_x</p:attrName>
                                        </p:attrNameLst>
                                      </p:cBhvr>
                                      <p:tavLst>
                                        <p:tav tm="0">
                                          <p:val>
                                            <p:strVal val="#ppt_x"/>
                                          </p:val>
                                        </p:tav>
                                        <p:tav tm="100000">
                                          <p:val>
                                            <p:strVal val="#ppt_x"/>
                                          </p:val>
                                        </p:tav>
                                      </p:tavLst>
                                    </p:anim>
                                    <p:anim calcmode="lin" valueType="num">
                                      <p:cBhvr additive="base">
                                        <p:cTn id="12" dur="500" fill="hold"/>
                                        <p:tgtEl>
                                          <p:spTgt spid="7782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7830"/>
                                        </p:tgtEl>
                                        <p:attrNameLst>
                                          <p:attrName>style.visibility</p:attrName>
                                        </p:attrNameLst>
                                      </p:cBhvr>
                                      <p:to>
                                        <p:strVal val="visible"/>
                                      </p:to>
                                    </p:set>
                                    <p:anim calcmode="lin" valueType="num">
                                      <p:cBhvr additive="base">
                                        <p:cTn id="15" dur="500" fill="hold"/>
                                        <p:tgtEl>
                                          <p:spTgt spid="77830"/>
                                        </p:tgtEl>
                                        <p:attrNameLst>
                                          <p:attrName>ppt_x</p:attrName>
                                        </p:attrNameLst>
                                      </p:cBhvr>
                                      <p:tavLst>
                                        <p:tav tm="0">
                                          <p:val>
                                            <p:strVal val="#ppt_x"/>
                                          </p:val>
                                        </p:tav>
                                        <p:tav tm="100000">
                                          <p:val>
                                            <p:strVal val="#ppt_x"/>
                                          </p:val>
                                        </p:tav>
                                      </p:tavLst>
                                    </p:anim>
                                    <p:anim calcmode="lin" valueType="num">
                                      <p:cBhvr additive="base">
                                        <p:cTn id="16" dur="500" fill="hold"/>
                                        <p:tgtEl>
                                          <p:spTgt spid="7783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7831"/>
                                        </p:tgtEl>
                                        <p:attrNameLst>
                                          <p:attrName>style.visibility</p:attrName>
                                        </p:attrNameLst>
                                      </p:cBhvr>
                                      <p:to>
                                        <p:strVal val="visible"/>
                                      </p:to>
                                    </p:set>
                                    <p:anim calcmode="lin" valueType="num">
                                      <p:cBhvr additive="base">
                                        <p:cTn id="19" dur="500" fill="hold"/>
                                        <p:tgtEl>
                                          <p:spTgt spid="77831"/>
                                        </p:tgtEl>
                                        <p:attrNameLst>
                                          <p:attrName>ppt_x</p:attrName>
                                        </p:attrNameLst>
                                      </p:cBhvr>
                                      <p:tavLst>
                                        <p:tav tm="0">
                                          <p:val>
                                            <p:strVal val="#ppt_x"/>
                                          </p:val>
                                        </p:tav>
                                        <p:tav tm="100000">
                                          <p:val>
                                            <p:strVal val="#ppt_x"/>
                                          </p:val>
                                        </p:tav>
                                      </p:tavLst>
                                    </p:anim>
                                    <p:anim calcmode="lin" valueType="num">
                                      <p:cBhvr additive="base">
                                        <p:cTn id="20" dur="500" fill="hold"/>
                                        <p:tgtEl>
                                          <p:spTgt spid="7783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7832"/>
                                        </p:tgtEl>
                                        <p:attrNameLst>
                                          <p:attrName>style.visibility</p:attrName>
                                        </p:attrNameLst>
                                      </p:cBhvr>
                                      <p:to>
                                        <p:strVal val="visible"/>
                                      </p:to>
                                    </p:set>
                                    <p:anim calcmode="lin" valueType="num">
                                      <p:cBhvr additive="base">
                                        <p:cTn id="23" dur="500" fill="hold"/>
                                        <p:tgtEl>
                                          <p:spTgt spid="77832"/>
                                        </p:tgtEl>
                                        <p:attrNameLst>
                                          <p:attrName>ppt_x</p:attrName>
                                        </p:attrNameLst>
                                      </p:cBhvr>
                                      <p:tavLst>
                                        <p:tav tm="0">
                                          <p:val>
                                            <p:strVal val="#ppt_x"/>
                                          </p:val>
                                        </p:tav>
                                        <p:tav tm="100000">
                                          <p:val>
                                            <p:strVal val="#ppt_x"/>
                                          </p:val>
                                        </p:tav>
                                      </p:tavLst>
                                    </p:anim>
                                    <p:anim calcmode="lin" valueType="num">
                                      <p:cBhvr additive="base">
                                        <p:cTn id="24" dur="500" fill="hold"/>
                                        <p:tgtEl>
                                          <p:spTgt spid="7783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7833"/>
                                        </p:tgtEl>
                                        <p:attrNameLst>
                                          <p:attrName>style.visibility</p:attrName>
                                        </p:attrNameLst>
                                      </p:cBhvr>
                                      <p:to>
                                        <p:strVal val="visible"/>
                                      </p:to>
                                    </p:set>
                                    <p:anim calcmode="lin" valueType="num">
                                      <p:cBhvr additive="base">
                                        <p:cTn id="27" dur="500" fill="hold"/>
                                        <p:tgtEl>
                                          <p:spTgt spid="77833"/>
                                        </p:tgtEl>
                                        <p:attrNameLst>
                                          <p:attrName>ppt_x</p:attrName>
                                        </p:attrNameLst>
                                      </p:cBhvr>
                                      <p:tavLst>
                                        <p:tav tm="0">
                                          <p:val>
                                            <p:strVal val="#ppt_x"/>
                                          </p:val>
                                        </p:tav>
                                        <p:tav tm="100000">
                                          <p:val>
                                            <p:strVal val="#ppt_x"/>
                                          </p:val>
                                        </p:tav>
                                      </p:tavLst>
                                    </p:anim>
                                    <p:anim calcmode="lin" valueType="num">
                                      <p:cBhvr additive="base">
                                        <p:cTn id="28" dur="500" fill="hold"/>
                                        <p:tgtEl>
                                          <p:spTgt spid="7783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7834"/>
                                        </p:tgtEl>
                                        <p:attrNameLst>
                                          <p:attrName>style.visibility</p:attrName>
                                        </p:attrNameLst>
                                      </p:cBhvr>
                                      <p:to>
                                        <p:strVal val="visible"/>
                                      </p:to>
                                    </p:set>
                                    <p:anim calcmode="lin" valueType="num">
                                      <p:cBhvr additive="base">
                                        <p:cTn id="31" dur="500" fill="hold"/>
                                        <p:tgtEl>
                                          <p:spTgt spid="77834"/>
                                        </p:tgtEl>
                                        <p:attrNameLst>
                                          <p:attrName>ppt_x</p:attrName>
                                        </p:attrNameLst>
                                      </p:cBhvr>
                                      <p:tavLst>
                                        <p:tav tm="0">
                                          <p:val>
                                            <p:strVal val="#ppt_x"/>
                                          </p:val>
                                        </p:tav>
                                        <p:tav tm="100000">
                                          <p:val>
                                            <p:strVal val="#ppt_x"/>
                                          </p:val>
                                        </p:tav>
                                      </p:tavLst>
                                    </p:anim>
                                    <p:anim calcmode="lin" valueType="num">
                                      <p:cBhvr additive="base">
                                        <p:cTn id="32" dur="500" fill="hold"/>
                                        <p:tgtEl>
                                          <p:spTgt spid="7783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7835"/>
                                        </p:tgtEl>
                                        <p:attrNameLst>
                                          <p:attrName>style.visibility</p:attrName>
                                        </p:attrNameLst>
                                      </p:cBhvr>
                                      <p:to>
                                        <p:strVal val="visible"/>
                                      </p:to>
                                    </p:set>
                                    <p:anim calcmode="lin" valueType="num">
                                      <p:cBhvr additive="base">
                                        <p:cTn id="35" dur="500" fill="hold"/>
                                        <p:tgtEl>
                                          <p:spTgt spid="77835"/>
                                        </p:tgtEl>
                                        <p:attrNameLst>
                                          <p:attrName>ppt_x</p:attrName>
                                        </p:attrNameLst>
                                      </p:cBhvr>
                                      <p:tavLst>
                                        <p:tav tm="0">
                                          <p:val>
                                            <p:strVal val="#ppt_x"/>
                                          </p:val>
                                        </p:tav>
                                        <p:tav tm="100000">
                                          <p:val>
                                            <p:strVal val="#ppt_x"/>
                                          </p:val>
                                        </p:tav>
                                      </p:tavLst>
                                    </p:anim>
                                    <p:anim calcmode="lin" valueType="num">
                                      <p:cBhvr additive="base">
                                        <p:cTn id="36" dur="500" fill="hold"/>
                                        <p:tgtEl>
                                          <p:spTgt spid="7783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77836"/>
                                        </p:tgtEl>
                                        <p:attrNameLst>
                                          <p:attrName>style.visibility</p:attrName>
                                        </p:attrNameLst>
                                      </p:cBhvr>
                                      <p:to>
                                        <p:strVal val="visible"/>
                                      </p:to>
                                    </p:set>
                                    <p:anim calcmode="lin" valueType="num">
                                      <p:cBhvr additive="base">
                                        <p:cTn id="39" dur="500" fill="hold"/>
                                        <p:tgtEl>
                                          <p:spTgt spid="77836"/>
                                        </p:tgtEl>
                                        <p:attrNameLst>
                                          <p:attrName>ppt_x</p:attrName>
                                        </p:attrNameLst>
                                      </p:cBhvr>
                                      <p:tavLst>
                                        <p:tav tm="0">
                                          <p:val>
                                            <p:strVal val="#ppt_x"/>
                                          </p:val>
                                        </p:tav>
                                        <p:tav tm="100000">
                                          <p:val>
                                            <p:strVal val="#ppt_x"/>
                                          </p:val>
                                        </p:tav>
                                      </p:tavLst>
                                    </p:anim>
                                    <p:anim calcmode="lin" valueType="num">
                                      <p:cBhvr additive="base">
                                        <p:cTn id="40" dur="500" fill="hold"/>
                                        <p:tgtEl>
                                          <p:spTgt spid="7783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7837"/>
                                        </p:tgtEl>
                                        <p:attrNameLst>
                                          <p:attrName>style.visibility</p:attrName>
                                        </p:attrNameLst>
                                      </p:cBhvr>
                                      <p:to>
                                        <p:strVal val="visible"/>
                                      </p:to>
                                    </p:set>
                                    <p:anim calcmode="lin" valueType="num">
                                      <p:cBhvr additive="base">
                                        <p:cTn id="43" dur="500" fill="hold"/>
                                        <p:tgtEl>
                                          <p:spTgt spid="77837"/>
                                        </p:tgtEl>
                                        <p:attrNameLst>
                                          <p:attrName>ppt_x</p:attrName>
                                        </p:attrNameLst>
                                      </p:cBhvr>
                                      <p:tavLst>
                                        <p:tav tm="0">
                                          <p:val>
                                            <p:strVal val="#ppt_x"/>
                                          </p:val>
                                        </p:tav>
                                        <p:tav tm="100000">
                                          <p:val>
                                            <p:strVal val="#ppt_x"/>
                                          </p:val>
                                        </p:tav>
                                      </p:tavLst>
                                    </p:anim>
                                    <p:anim calcmode="lin" valueType="num">
                                      <p:cBhvr additive="base">
                                        <p:cTn id="44" dur="500" fill="hold"/>
                                        <p:tgtEl>
                                          <p:spTgt spid="7783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7838"/>
                                        </p:tgtEl>
                                        <p:attrNameLst>
                                          <p:attrName>style.visibility</p:attrName>
                                        </p:attrNameLst>
                                      </p:cBhvr>
                                      <p:to>
                                        <p:strVal val="visible"/>
                                      </p:to>
                                    </p:set>
                                    <p:anim calcmode="lin" valueType="num">
                                      <p:cBhvr additive="base">
                                        <p:cTn id="47" dur="500" fill="hold"/>
                                        <p:tgtEl>
                                          <p:spTgt spid="77838"/>
                                        </p:tgtEl>
                                        <p:attrNameLst>
                                          <p:attrName>ppt_x</p:attrName>
                                        </p:attrNameLst>
                                      </p:cBhvr>
                                      <p:tavLst>
                                        <p:tav tm="0">
                                          <p:val>
                                            <p:strVal val="#ppt_x"/>
                                          </p:val>
                                        </p:tav>
                                        <p:tav tm="100000">
                                          <p:val>
                                            <p:strVal val="#ppt_x"/>
                                          </p:val>
                                        </p:tav>
                                      </p:tavLst>
                                    </p:anim>
                                    <p:anim calcmode="lin" valueType="num">
                                      <p:cBhvr additive="base">
                                        <p:cTn id="48" dur="500" fill="hold"/>
                                        <p:tgtEl>
                                          <p:spTgt spid="7783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77842"/>
                                        </p:tgtEl>
                                        <p:attrNameLst>
                                          <p:attrName>style.visibility</p:attrName>
                                        </p:attrNameLst>
                                      </p:cBhvr>
                                      <p:to>
                                        <p:strVal val="visible"/>
                                      </p:to>
                                    </p:set>
                                    <p:anim calcmode="lin" valueType="num">
                                      <p:cBhvr additive="base">
                                        <p:cTn id="51" dur="500" fill="hold"/>
                                        <p:tgtEl>
                                          <p:spTgt spid="77842"/>
                                        </p:tgtEl>
                                        <p:attrNameLst>
                                          <p:attrName>ppt_x</p:attrName>
                                        </p:attrNameLst>
                                      </p:cBhvr>
                                      <p:tavLst>
                                        <p:tav tm="0">
                                          <p:val>
                                            <p:strVal val="#ppt_x"/>
                                          </p:val>
                                        </p:tav>
                                        <p:tav tm="100000">
                                          <p:val>
                                            <p:strVal val="#ppt_x"/>
                                          </p:val>
                                        </p:tav>
                                      </p:tavLst>
                                    </p:anim>
                                    <p:anim calcmode="lin" valueType="num">
                                      <p:cBhvr additive="base">
                                        <p:cTn id="52" dur="500" fill="hold"/>
                                        <p:tgtEl>
                                          <p:spTgt spid="77842"/>
                                        </p:tgtEl>
                                        <p:attrNameLst>
                                          <p:attrName>ppt_y</p:attrName>
                                        </p:attrNameLst>
                                      </p:cBhvr>
                                      <p:tavLst>
                                        <p:tav tm="0">
                                          <p:val>
                                            <p:strVal val="1+#ppt_h/2"/>
                                          </p:val>
                                        </p:tav>
                                        <p:tav tm="100000">
                                          <p:val>
                                            <p:strVal val="#ppt_y"/>
                                          </p:val>
                                        </p:tav>
                                      </p:tavLst>
                                    </p:anim>
                                  </p:childTnLst>
                                </p:cTn>
                              </p:par>
                            </p:childTnLst>
                          </p:cTn>
                        </p:par>
                        <p:par>
                          <p:cTn id="53" fill="hold" nodeType="afterGroup">
                            <p:stCondLst>
                              <p:cond delay="500"/>
                            </p:stCondLst>
                            <p:childTnLst>
                              <p:par>
                                <p:cTn id="54" presetID="1" presetClass="entr" presetSubtype="0" fill="hold" nodeType="afterEffect">
                                  <p:stCondLst>
                                    <p:cond delay="0"/>
                                  </p:stCondLst>
                                  <p:childTnLst>
                                    <p:set>
                                      <p:cBhvr>
                                        <p:cTn id="55" dur="1" fill="hold">
                                          <p:stCondLst>
                                            <p:cond delay="0"/>
                                          </p:stCondLst>
                                        </p:cTn>
                                        <p:tgtEl>
                                          <p:spTgt spid="77839"/>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xit" presetSubtype="0" fill="hold" nodeType="clickEffect">
                                  <p:stCondLst>
                                    <p:cond delay="0"/>
                                  </p:stCondLst>
                                  <p:childTnLst>
                                    <p:set>
                                      <p:cBhvr>
                                        <p:cTn id="59" dur="1" fill="hold">
                                          <p:stCondLst>
                                            <p:cond delay="0"/>
                                          </p:stCondLst>
                                        </p:cTn>
                                        <p:tgtEl>
                                          <p:spTgt spid="77839"/>
                                        </p:tgtEl>
                                        <p:attrNameLst>
                                          <p:attrName>style.visibility</p:attrName>
                                        </p:attrNameLst>
                                      </p:cBhvr>
                                      <p:to>
                                        <p:strVal val="hidden"/>
                                      </p:to>
                                    </p:set>
                                  </p:childTnLst>
                                </p:cTn>
                              </p:par>
                            </p:childTnLst>
                          </p:cTn>
                        </p:par>
                        <p:par>
                          <p:cTn id="60" fill="hold" nodeType="afterGroup">
                            <p:stCondLst>
                              <p:cond delay="0"/>
                            </p:stCondLst>
                            <p:childTnLst>
                              <p:par>
                                <p:cTn id="61" presetID="22" presetClass="entr" presetSubtype="4" fill="hold" nodeType="afterEffect">
                                  <p:stCondLst>
                                    <p:cond delay="0"/>
                                  </p:stCondLst>
                                  <p:childTnLst>
                                    <p:set>
                                      <p:cBhvr>
                                        <p:cTn id="62" dur="1" fill="hold">
                                          <p:stCondLst>
                                            <p:cond delay="0"/>
                                          </p:stCondLst>
                                        </p:cTn>
                                        <p:tgtEl>
                                          <p:spTgt spid="77843"/>
                                        </p:tgtEl>
                                        <p:attrNameLst>
                                          <p:attrName>style.visibility</p:attrName>
                                        </p:attrNameLst>
                                      </p:cBhvr>
                                      <p:to>
                                        <p:strVal val="visible"/>
                                      </p:to>
                                    </p:set>
                                    <p:animEffect transition="in" filter="wipe(down)">
                                      <p:cBhvr>
                                        <p:cTn id="63" dur="500"/>
                                        <p:tgtEl>
                                          <p:spTgt spid="7784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xit" presetSubtype="0" fill="hold" nodeType="clickEffect">
                                  <p:stCondLst>
                                    <p:cond delay="0"/>
                                  </p:stCondLst>
                                  <p:childTnLst>
                                    <p:set>
                                      <p:cBhvr>
                                        <p:cTn id="67" dur="1" fill="hold">
                                          <p:stCondLst>
                                            <p:cond delay="0"/>
                                          </p:stCondLst>
                                        </p:cTn>
                                        <p:tgtEl>
                                          <p:spTgt spid="77843"/>
                                        </p:tgtEl>
                                        <p:attrNameLst>
                                          <p:attrName>style.visibility</p:attrName>
                                        </p:attrNameLst>
                                      </p:cBhvr>
                                      <p:to>
                                        <p:strVal val="hidden"/>
                                      </p:to>
                                    </p:set>
                                  </p:childTnLst>
                                </p:cTn>
                              </p:par>
                            </p:childTnLst>
                          </p:cTn>
                        </p:par>
                        <p:par>
                          <p:cTn id="68" fill="hold" nodeType="afterGroup">
                            <p:stCondLst>
                              <p:cond delay="0"/>
                            </p:stCondLst>
                            <p:childTnLst>
                              <p:par>
                                <p:cTn id="69" presetID="22" presetClass="entr" presetSubtype="4" fill="hold" nodeType="afterEffect">
                                  <p:stCondLst>
                                    <p:cond delay="0"/>
                                  </p:stCondLst>
                                  <p:childTnLst>
                                    <p:set>
                                      <p:cBhvr>
                                        <p:cTn id="70" dur="1" fill="hold">
                                          <p:stCondLst>
                                            <p:cond delay="0"/>
                                          </p:stCondLst>
                                        </p:cTn>
                                        <p:tgtEl>
                                          <p:spTgt spid="77846"/>
                                        </p:tgtEl>
                                        <p:attrNameLst>
                                          <p:attrName>style.visibility</p:attrName>
                                        </p:attrNameLst>
                                      </p:cBhvr>
                                      <p:to>
                                        <p:strVal val="visible"/>
                                      </p:to>
                                    </p:set>
                                    <p:animEffect transition="in" filter="wipe(down)">
                                      <p:cBhvr>
                                        <p:cTn id="71" dur="500"/>
                                        <p:tgtEl>
                                          <p:spTgt spid="77846"/>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xit" presetSubtype="0" fill="hold" nodeType="clickEffect">
                                  <p:stCondLst>
                                    <p:cond delay="0"/>
                                  </p:stCondLst>
                                  <p:childTnLst>
                                    <p:set>
                                      <p:cBhvr>
                                        <p:cTn id="75" dur="1" fill="hold">
                                          <p:stCondLst>
                                            <p:cond delay="0"/>
                                          </p:stCondLst>
                                        </p:cTn>
                                        <p:tgtEl>
                                          <p:spTgt spid="77846"/>
                                        </p:tgtEl>
                                        <p:attrNameLst>
                                          <p:attrName>style.visibility</p:attrName>
                                        </p:attrNameLst>
                                      </p:cBhvr>
                                      <p:to>
                                        <p:strVal val="hidden"/>
                                      </p:to>
                                    </p:set>
                                  </p:childTnLst>
                                </p:cTn>
                              </p:par>
                            </p:childTnLst>
                          </p:cTn>
                        </p:par>
                        <p:par>
                          <p:cTn id="76" fill="hold" nodeType="afterGroup">
                            <p:stCondLst>
                              <p:cond delay="0"/>
                            </p:stCondLst>
                            <p:childTnLst>
                              <p:par>
                                <p:cTn id="77" presetID="22" presetClass="entr" presetSubtype="4" fill="hold" nodeType="afterEffect">
                                  <p:stCondLst>
                                    <p:cond delay="0"/>
                                  </p:stCondLst>
                                  <p:childTnLst>
                                    <p:set>
                                      <p:cBhvr>
                                        <p:cTn id="78" dur="1" fill="hold">
                                          <p:stCondLst>
                                            <p:cond delay="0"/>
                                          </p:stCondLst>
                                        </p:cTn>
                                        <p:tgtEl>
                                          <p:spTgt spid="77849"/>
                                        </p:tgtEl>
                                        <p:attrNameLst>
                                          <p:attrName>style.visibility</p:attrName>
                                        </p:attrNameLst>
                                      </p:cBhvr>
                                      <p:to>
                                        <p:strVal val="visible"/>
                                      </p:to>
                                    </p:set>
                                    <p:animEffect transition="in" filter="wipe(down)">
                                      <p:cBhvr>
                                        <p:cTn id="79" dur="500"/>
                                        <p:tgtEl>
                                          <p:spTgt spid="77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 grpId="0" animBg="1"/>
      <p:bldP spid="77829" grpId="0" animBg="1"/>
      <p:bldP spid="77830" grpId="0" animBg="1"/>
      <p:bldP spid="77831" grpId="0" animBg="1"/>
      <p:bldP spid="77832" grpId="0" animBg="1"/>
      <p:bldP spid="77833" grpId="0" animBg="1"/>
      <p:bldP spid="77834" grpId="0" animBg="1"/>
      <p:bldP spid="77835" grpId="0" animBg="1"/>
      <p:bldP spid="77836" grpId="0" animBg="1"/>
      <p:bldP spid="77837" grpId="0" animBg="1"/>
      <p:bldP spid="77838" grpId="0"/>
      <p:bldP spid="7784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2BECAF0-8406-49AB-90DD-16F10A063552}" type="slidenum">
              <a:rPr lang="en-US" altLang="zh-CN"/>
              <a:pPr/>
              <a:t>11</a:t>
            </a:fld>
            <a:endParaRPr lang="en-US" altLang="zh-CN"/>
          </a:p>
        </p:txBody>
      </p:sp>
      <p:sp>
        <p:nvSpPr>
          <p:cNvPr id="56323" name="Rectangle 3"/>
          <p:cNvSpPr>
            <a:spLocks noGrp="1" noChangeArrowheads="1"/>
          </p:cNvSpPr>
          <p:nvPr>
            <p:ph type="body" idx="1"/>
          </p:nvPr>
        </p:nvSpPr>
        <p:spPr>
          <a:xfrm>
            <a:off x="457200" y="762000"/>
            <a:ext cx="8153400" cy="5454650"/>
          </a:xfrm>
        </p:spPr>
        <p:txBody>
          <a:bodyPr/>
          <a:lstStyle/>
          <a:p>
            <a:pPr marL="457200" indent="-457200">
              <a:lnSpc>
                <a:spcPct val="110000"/>
              </a:lnSpc>
              <a:buFont typeface="Wingdings" pitchFamily="2" charset="2"/>
              <a:buAutoNum type="arabicPeriod" startAt="2"/>
            </a:pPr>
            <a:r>
              <a:rPr lang="zh-CN" altLang="en-US">
                <a:solidFill>
                  <a:srgbClr val="FFFF00"/>
                </a:solidFill>
              </a:rPr>
              <a:t>顺序表查找的实现</a:t>
            </a:r>
          </a:p>
          <a:p>
            <a:pPr marL="457200" indent="-457200">
              <a:lnSpc>
                <a:spcPct val="110000"/>
              </a:lnSpc>
            </a:pPr>
            <a:r>
              <a:rPr lang="zh-CN" altLang="en-US"/>
              <a:t>首先定义查找表中数据元素类型</a:t>
            </a:r>
          </a:p>
          <a:p>
            <a:pPr marL="457200" indent="-457200" algn="just">
              <a:lnSpc>
                <a:spcPct val="110000"/>
              </a:lnSpc>
              <a:spcBef>
                <a:spcPct val="50000"/>
              </a:spcBef>
              <a:buClrTx/>
              <a:buFontTx/>
              <a:buNone/>
            </a:pPr>
            <a:r>
              <a:rPr lang="en-US" altLang="zh-CN" sz="2800"/>
              <a:t>#define DataType  int</a:t>
            </a:r>
          </a:p>
          <a:p>
            <a:pPr marL="457200" indent="-457200" algn="just">
              <a:lnSpc>
                <a:spcPct val="110000"/>
              </a:lnSpc>
              <a:spcBef>
                <a:spcPct val="50000"/>
              </a:spcBef>
              <a:buClrTx/>
              <a:buFontTx/>
              <a:buNone/>
            </a:pPr>
            <a:r>
              <a:rPr lang="en-US" altLang="zh-CN" sz="2800"/>
              <a:t>struct   Node {</a:t>
            </a:r>
          </a:p>
          <a:p>
            <a:pPr marL="457200" indent="-457200" algn="just">
              <a:lnSpc>
                <a:spcPct val="110000"/>
              </a:lnSpc>
              <a:spcBef>
                <a:spcPct val="50000"/>
              </a:spcBef>
              <a:buClrTx/>
              <a:buFontTx/>
              <a:buNone/>
            </a:pPr>
            <a:r>
              <a:rPr lang="en-US" altLang="zh-CN" sz="2800"/>
              <a:t>    </a:t>
            </a:r>
            <a:r>
              <a:rPr lang="en-US" altLang="zh-CN" sz="2800">
                <a:latin typeface="Arial"/>
              </a:rPr>
              <a:t>…</a:t>
            </a:r>
            <a:r>
              <a:rPr lang="en-US" altLang="zh-CN" sz="2800"/>
              <a:t>;</a:t>
            </a:r>
          </a:p>
          <a:p>
            <a:pPr marL="457200" indent="-457200" algn="just">
              <a:lnSpc>
                <a:spcPct val="110000"/>
              </a:lnSpc>
              <a:spcBef>
                <a:spcPct val="50000"/>
              </a:spcBef>
              <a:buClrTx/>
              <a:buFontTx/>
              <a:buNone/>
            </a:pPr>
            <a:r>
              <a:rPr lang="en-US" altLang="zh-CN" sz="2800"/>
              <a:t>   DataType   key;       //key</a:t>
            </a:r>
            <a:r>
              <a:rPr lang="zh-CN" altLang="en-US" sz="2800"/>
              <a:t>为关键字</a:t>
            </a:r>
          </a:p>
          <a:p>
            <a:pPr marL="457200" indent="-457200" algn="just">
              <a:lnSpc>
                <a:spcPct val="110000"/>
              </a:lnSpc>
              <a:spcBef>
                <a:spcPct val="50000"/>
              </a:spcBef>
              <a:buClrTx/>
              <a:buFontTx/>
              <a:buNone/>
            </a:pPr>
            <a:r>
              <a:rPr lang="en-US" altLang="zh-CN" sz="2800"/>
              <a:t>}; </a:t>
            </a:r>
          </a:p>
        </p:txBody>
      </p:sp>
      <p:sp>
        <p:nvSpPr>
          <p:cNvPr id="56324" name="Rectangle 4"/>
          <p:cNvSpPr>
            <a:spLocks noGrp="1" noRot="1" noChangeArrowheads="1"/>
          </p:cNvSpPr>
          <p:nvPr>
            <p:ph type="title"/>
          </p:nvPr>
        </p:nvSpPr>
        <p:spPr>
          <a:xfrm>
            <a:off x="395288" y="144463"/>
            <a:ext cx="8229600" cy="763587"/>
          </a:xfrm>
          <a:noFill/>
          <a:ln/>
        </p:spPr>
        <p:txBody>
          <a:bodyPr/>
          <a:lstStyle/>
          <a:p>
            <a:r>
              <a:rPr lang="en-US" altLang="zh-CN" dirty="0" smtClean="0"/>
              <a:t>8.2.1 </a:t>
            </a:r>
            <a:r>
              <a:rPr lang="zh-CN" altLang="en-US" dirty="0" smtClean="0"/>
              <a:t>顺序查找法</a:t>
            </a:r>
            <a:endParaRPr lang="zh-CN" altLang="en-US" dirty="0"/>
          </a:p>
        </p:txBody>
      </p:sp>
    </p:spTree>
  </p:cSld>
  <p:clrMapOvr>
    <a:masterClrMapping/>
  </p:clrMapOvr>
  <p:transition spd="med">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F01508D-9448-4958-8326-D551C3F251A4}" type="slidenum">
              <a:rPr lang="en-US" altLang="zh-CN"/>
              <a:pPr/>
              <a:t>12</a:t>
            </a:fld>
            <a:endParaRPr lang="en-US" altLang="zh-CN"/>
          </a:p>
        </p:txBody>
      </p:sp>
      <p:sp>
        <p:nvSpPr>
          <p:cNvPr id="121859" name="Rectangle 3"/>
          <p:cNvSpPr>
            <a:spLocks noGrp="1" noChangeArrowheads="1"/>
          </p:cNvSpPr>
          <p:nvPr>
            <p:ph type="body" idx="1"/>
          </p:nvPr>
        </p:nvSpPr>
        <p:spPr>
          <a:xfrm>
            <a:off x="304800" y="620713"/>
            <a:ext cx="8534400" cy="5761037"/>
          </a:xfrm>
        </p:spPr>
        <p:txBody>
          <a:bodyPr/>
          <a:lstStyle/>
          <a:p>
            <a:pPr>
              <a:lnSpc>
                <a:spcPct val="120000"/>
              </a:lnSpc>
              <a:buFont typeface="Wingdings" pitchFamily="2" charset="2"/>
              <a:buNone/>
            </a:pPr>
            <a:r>
              <a:rPr lang="zh-CN" altLang="en-US" sz="2800">
                <a:solidFill>
                  <a:srgbClr val="66FF33"/>
                </a:solidFill>
              </a:rPr>
              <a:t>算法一：</a:t>
            </a:r>
            <a:r>
              <a:rPr lang="en-US" altLang="zh-CN" sz="2800">
                <a:solidFill>
                  <a:srgbClr val="66FF33"/>
                </a:solidFill>
              </a:rPr>
              <a:t>//</a:t>
            </a:r>
            <a:r>
              <a:rPr lang="zh-CN" altLang="en-US" sz="2800">
                <a:solidFill>
                  <a:srgbClr val="66FF33"/>
                </a:solidFill>
              </a:rPr>
              <a:t>在表中查找关键字值</a:t>
            </a:r>
            <a:r>
              <a:rPr lang="en-US" altLang="zh-CN" sz="2800">
                <a:solidFill>
                  <a:srgbClr val="66FF33"/>
                </a:solidFill>
              </a:rPr>
              <a:t>k,</a:t>
            </a:r>
          </a:p>
          <a:p>
            <a:pPr>
              <a:lnSpc>
                <a:spcPct val="120000"/>
              </a:lnSpc>
              <a:buFont typeface="Wingdings" pitchFamily="2" charset="2"/>
              <a:buNone/>
            </a:pPr>
            <a:r>
              <a:rPr lang="en-US" altLang="zh-CN" sz="2800"/>
              <a:t>int  SeqSearch (Node r[ ],int n, DataType   k) {    </a:t>
            </a:r>
          </a:p>
          <a:p>
            <a:pPr>
              <a:lnSpc>
                <a:spcPct val="120000"/>
              </a:lnSpc>
              <a:buFont typeface="Wingdings" pitchFamily="2" charset="2"/>
              <a:buNone/>
            </a:pPr>
            <a:r>
              <a:rPr lang="en-US" altLang="zh-CN" sz="2800"/>
              <a:t>      int i = n-1;      </a:t>
            </a:r>
          </a:p>
          <a:p>
            <a:pPr algn="just">
              <a:lnSpc>
                <a:spcPct val="120000"/>
              </a:lnSpc>
              <a:spcBef>
                <a:spcPct val="50000"/>
              </a:spcBef>
              <a:buClrTx/>
              <a:buFontTx/>
              <a:buNone/>
            </a:pPr>
            <a:r>
              <a:rPr lang="en-US" altLang="zh-CN" sz="2800"/>
              <a:t>      while ((i &gt;=0) &amp;&amp; (r[i].key!=k))  </a:t>
            </a:r>
            <a:r>
              <a:rPr lang="en-US" altLang="zh-CN" sz="2800">
                <a:solidFill>
                  <a:srgbClr val="66FF66"/>
                </a:solidFill>
              </a:rPr>
              <a:t>//</a:t>
            </a:r>
            <a:r>
              <a:rPr lang="zh-CN" altLang="en-US" sz="2800">
                <a:solidFill>
                  <a:srgbClr val="66FF66"/>
                </a:solidFill>
              </a:rPr>
              <a:t>从后往前查找</a:t>
            </a:r>
          </a:p>
          <a:p>
            <a:pPr algn="just">
              <a:lnSpc>
                <a:spcPct val="120000"/>
              </a:lnSpc>
              <a:spcBef>
                <a:spcPct val="50000"/>
              </a:spcBef>
              <a:buClrTx/>
              <a:buFontTx/>
              <a:buNone/>
            </a:pPr>
            <a:r>
              <a:rPr lang="zh-CN" altLang="en-US" sz="2800"/>
              <a:t>                       </a:t>
            </a:r>
            <a:r>
              <a:rPr lang="en-US" altLang="zh-CN" sz="2800"/>
              <a:t>i--;   </a:t>
            </a:r>
          </a:p>
          <a:p>
            <a:pPr algn="just">
              <a:lnSpc>
                <a:spcPct val="120000"/>
              </a:lnSpc>
              <a:spcBef>
                <a:spcPct val="50000"/>
              </a:spcBef>
              <a:buClrTx/>
              <a:buFontTx/>
              <a:buNone/>
            </a:pPr>
            <a:r>
              <a:rPr lang="en-US" altLang="zh-CN" sz="2800"/>
              <a:t>      if(i&lt;n)  return i;</a:t>
            </a:r>
          </a:p>
          <a:p>
            <a:pPr algn="just">
              <a:lnSpc>
                <a:spcPct val="120000"/>
              </a:lnSpc>
              <a:spcBef>
                <a:spcPct val="50000"/>
              </a:spcBef>
              <a:buClrTx/>
              <a:buFontTx/>
              <a:buNone/>
            </a:pPr>
            <a:r>
              <a:rPr lang="en-US" altLang="zh-CN" sz="2800"/>
              <a:t>     else  retur(-1);</a:t>
            </a:r>
          </a:p>
          <a:p>
            <a:pPr algn="just">
              <a:lnSpc>
                <a:spcPct val="120000"/>
              </a:lnSpc>
              <a:spcBef>
                <a:spcPct val="50000"/>
              </a:spcBef>
              <a:buClrTx/>
              <a:buFontTx/>
              <a:buNone/>
            </a:pPr>
            <a:r>
              <a:rPr lang="en-US" altLang="zh-CN" sz="2800"/>
              <a:t>}</a:t>
            </a:r>
          </a:p>
        </p:txBody>
      </p:sp>
    </p:spTree>
  </p:cSld>
  <p:clrMapOvr>
    <a:masterClrMapping/>
  </p:clrMapOvr>
  <p:transition spd="med">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8.2.1 </a:t>
            </a:r>
            <a:r>
              <a:rPr lang="zh-CN" altLang="en-US" dirty="0" smtClean="0"/>
              <a:t>顺序查找法</a:t>
            </a:r>
            <a:endParaRPr lang="zh-CN" altLang="en-US" dirty="0"/>
          </a:p>
        </p:txBody>
      </p:sp>
      <p:sp>
        <p:nvSpPr>
          <p:cNvPr id="59395" name="Rectangle 3"/>
          <p:cNvSpPr>
            <a:spLocks noGrp="1" noChangeArrowheads="1"/>
          </p:cNvSpPr>
          <p:nvPr>
            <p:ph idx="1"/>
          </p:nvPr>
        </p:nvSpPr>
        <p:spPr/>
        <p:txBody>
          <a:bodyPr/>
          <a:lstStyle/>
          <a:p>
            <a:pPr marL="457200" indent="-457200">
              <a:lnSpc>
                <a:spcPct val="120000"/>
              </a:lnSpc>
              <a:buFont typeface="Wingdings" pitchFamily="2" charset="2"/>
              <a:buAutoNum type="arabicPeriod" startAt="3"/>
            </a:pPr>
            <a:r>
              <a:rPr lang="zh-CN" altLang="en-US" sz="2800">
                <a:solidFill>
                  <a:srgbClr val="FFFF00"/>
                </a:solidFill>
              </a:rPr>
              <a:t>算法分析</a:t>
            </a:r>
            <a:r>
              <a:rPr lang="zh-CN" altLang="en-US" sz="2800"/>
              <a:t>：</a:t>
            </a:r>
          </a:p>
          <a:p>
            <a:pPr marL="914400" lvl="1" indent="-457200">
              <a:lnSpc>
                <a:spcPct val="120000"/>
              </a:lnSpc>
            </a:pPr>
            <a:r>
              <a:rPr lang="zh-CN" altLang="en-US"/>
              <a:t>最大查找长度</a:t>
            </a:r>
            <a:r>
              <a:rPr lang="zh-CN" altLang="en-US">
                <a:sym typeface="Wingdings" pitchFamily="2" charset="2"/>
              </a:rPr>
              <a:t>：</a:t>
            </a:r>
            <a:r>
              <a:rPr lang="en-US" altLang="zh-CN">
                <a:sym typeface="Wingdings" pitchFamily="2" charset="2"/>
              </a:rPr>
              <a:t>n</a:t>
            </a:r>
            <a:endParaRPr lang="en-US" altLang="zh-CN"/>
          </a:p>
          <a:p>
            <a:pPr marL="914400" lvl="1" indent="-457200">
              <a:lnSpc>
                <a:spcPct val="120000"/>
              </a:lnSpc>
            </a:pPr>
            <a:r>
              <a:rPr lang="zh-CN" altLang="en-US"/>
              <a:t>平均查找长度：</a:t>
            </a:r>
            <a:r>
              <a:rPr lang="en-US" altLang="zh-CN">
                <a:sym typeface="Wingdings" pitchFamily="2" charset="2"/>
              </a:rPr>
              <a:t>(n+1)/2</a:t>
            </a:r>
            <a:endParaRPr lang="en-US" altLang="zh-CN"/>
          </a:p>
          <a:p>
            <a:pPr marL="457200" indent="-457200">
              <a:lnSpc>
                <a:spcPct val="120000"/>
              </a:lnSpc>
              <a:buFont typeface="Wingdings" pitchFamily="2" charset="2"/>
              <a:buNone/>
            </a:pPr>
            <a:r>
              <a:rPr lang="en-US" altLang="zh-CN" sz="2800"/>
              <a:t>       </a:t>
            </a:r>
            <a:r>
              <a:rPr lang="zh-CN" altLang="en-US" sz="2800"/>
              <a:t>顺序查找的优点是算法简单，</a:t>
            </a:r>
            <a:r>
              <a:rPr lang="zh-CN" altLang="en-US" sz="2800">
                <a:solidFill>
                  <a:srgbClr val="FFFF00"/>
                </a:solidFill>
              </a:rPr>
              <a:t>对表结构无任何要求</a:t>
            </a:r>
            <a:r>
              <a:rPr lang="zh-CN" altLang="en-US" sz="2800"/>
              <a:t>，无论</a:t>
            </a:r>
            <a:r>
              <a:rPr lang="zh-CN" altLang="en-US" sz="2800">
                <a:solidFill>
                  <a:srgbClr val="FFFF00"/>
                </a:solidFill>
              </a:rPr>
              <a:t>是用数组还是用链表</a:t>
            </a:r>
            <a:r>
              <a:rPr lang="zh-CN" altLang="en-US" sz="2800"/>
              <a:t>来存放结点，也无论</a:t>
            </a:r>
            <a:r>
              <a:rPr lang="zh-CN" altLang="en-US" sz="2800">
                <a:solidFill>
                  <a:srgbClr val="FFFF00"/>
                </a:solidFill>
              </a:rPr>
              <a:t>结点之间是否按关键字有序或无序</a:t>
            </a:r>
            <a:r>
              <a:rPr lang="zh-CN" altLang="en-US" sz="2800"/>
              <a:t>，它都同样适用。顺序查找的缺点是查找效率低，当 </a:t>
            </a:r>
            <a:r>
              <a:rPr lang="en-US" altLang="zh-CN" sz="2800"/>
              <a:t>n </a:t>
            </a:r>
            <a:r>
              <a:rPr lang="zh-CN" altLang="en-US" sz="2800"/>
              <a:t>较大时，不宜采用顺序查找，而必须寻求更好的查找方法。</a:t>
            </a:r>
          </a:p>
        </p:txBody>
      </p:sp>
      <p:sp>
        <p:nvSpPr>
          <p:cNvPr id="4" name="灯片编号占位符 3"/>
          <p:cNvSpPr>
            <a:spLocks noGrp="1"/>
          </p:cNvSpPr>
          <p:nvPr>
            <p:ph type="sldNum" sz="quarter" idx="10"/>
          </p:nvPr>
        </p:nvSpPr>
        <p:spPr/>
        <p:txBody>
          <a:bodyPr/>
          <a:lstStyle/>
          <a:p>
            <a:fld id="{41449405-DA42-4C93-9C6C-D052B3954879}" type="slidenum">
              <a:rPr lang="en-US" altLang="zh-CN"/>
              <a:pPr/>
              <a:t>13</a:t>
            </a:fld>
            <a:endParaRPr lang="en-US" altLang="zh-CN"/>
          </a:p>
        </p:txBody>
      </p:sp>
    </p:spTree>
  </p:cSld>
  <p:clrMapOvr>
    <a:masterClrMapping/>
  </p:clrMapOvr>
  <p:transition spd="med">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8.2.2 </a:t>
            </a:r>
            <a:r>
              <a:rPr lang="zh-CN" altLang="en-US" dirty="0" smtClean="0"/>
              <a:t>折半查找法</a:t>
            </a:r>
            <a:endParaRPr lang="zh-CN" altLang="en-US" dirty="0"/>
          </a:p>
        </p:txBody>
      </p:sp>
      <p:sp>
        <p:nvSpPr>
          <p:cNvPr id="60419" name="Rectangle 3"/>
          <p:cNvSpPr>
            <a:spLocks noGrp="1" noChangeArrowheads="1"/>
          </p:cNvSpPr>
          <p:nvPr>
            <p:ph idx="1"/>
          </p:nvPr>
        </p:nvSpPr>
        <p:spPr/>
        <p:txBody>
          <a:bodyPr/>
          <a:lstStyle/>
          <a:p>
            <a:pPr marL="0" indent="0">
              <a:buFont typeface="Wingdings" pitchFamily="2" charset="2"/>
              <a:buAutoNum type="arabicPeriod"/>
            </a:pPr>
            <a:r>
              <a:rPr lang="zh-CN" altLang="en-US" sz="2800">
                <a:solidFill>
                  <a:srgbClr val="FFFF00"/>
                </a:solidFill>
              </a:rPr>
              <a:t>二分查找法的算法思想</a:t>
            </a:r>
          </a:p>
          <a:p>
            <a:pPr marL="0" indent="0" algn="just">
              <a:buFont typeface="Wingdings" pitchFamily="2" charset="2"/>
              <a:buNone/>
            </a:pPr>
            <a:r>
              <a:rPr lang="zh-CN" altLang="en-US" sz="2800"/>
              <a:t> 二分查找</a:t>
            </a:r>
            <a:r>
              <a:rPr lang="en-US" altLang="zh-CN" sz="2800"/>
              <a:t>(</a:t>
            </a:r>
            <a:r>
              <a:rPr lang="zh-CN" altLang="en-US" sz="2800"/>
              <a:t>折半查找</a:t>
            </a:r>
            <a:r>
              <a:rPr lang="en-US" altLang="zh-CN" sz="2800"/>
              <a:t>)</a:t>
            </a:r>
            <a:r>
              <a:rPr lang="zh-CN" altLang="en-US" sz="2800"/>
              <a:t>，是一种高效率的查找方法。但要求表中</a:t>
            </a:r>
            <a:r>
              <a:rPr lang="zh-CN" altLang="en-US" sz="2800">
                <a:solidFill>
                  <a:srgbClr val="FFFF00"/>
                </a:solidFill>
              </a:rPr>
              <a:t>元素必须按关键字有序</a:t>
            </a:r>
            <a:r>
              <a:rPr lang="en-US" altLang="zh-CN" sz="2800">
                <a:solidFill>
                  <a:srgbClr val="FFFF00"/>
                </a:solidFill>
              </a:rPr>
              <a:t>(</a:t>
            </a:r>
            <a:r>
              <a:rPr lang="zh-CN" altLang="en-US" sz="2800">
                <a:solidFill>
                  <a:srgbClr val="FFFF00"/>
                </a:solidFill>
              </a:rPr>
              <a:t>假设为升序</a:t>
            </a:r>
            <a:r>
              <a:rPr lang="en-US" altLang="zh-CN" sz="2800">
                <a:solidFill>
                  <a:srgbClr val="FFFF00"/>
                </a:solidFill>
              </a:rPr>
              <a:t>)</a:t>
            </a:r>
            <a:r>
              <a:rPr lang="zh-CN" altLang="en-US" sz="2800">
                <a:solidFill>
                  <a:schemeClr val="tx2"/>
                </a:solidFill>
              </a:rPr>
              <a:t>。</a:t>
            </a:r>
          </a:p>
          <a:p>
            <a:pPr marL="0" indent="0">
              <a:lnSpc>
                <a:spcPct val="120000"/>
              </a:lnSpc>
            </a:pPr>
            <a:r>
              <a:rPr lang="zh-CN" altLang="en-US" sz="2800">
                <a:solidFill>
                  <a:srgbClr val="FFFF66"/>
                </a:solidFill>
              </a:rPr>
              <a:t>基本思想：</a:t>
            </a:r>
          </a:p>
          <a:p>
            <a:pPr marL="0" indent="0">
              <a:lnSpc>
                <a:spcPct val="120000"/>
              </a:lnSpc>
              <a:buFont typeface="Wingdings" pitchFamily="2" charset="2"/>
              <a:buNone/>
            </a:pPr>
            <a:r>
              <a:rPr lang="zh-CN" altLang="en-US" sz="2800">
                <a:solidFill>
                  <a:schemeClr val="tx2"/>
                </a:solidFill>
              </a:rPr>
              <a:t>        </a:t>
            </a:r>
            <a:r>
              <a:rPr lang="zh-CN" altLang="en-US" sz="2800"/>
              <a:t>首先将待查值</a:t>
            </a:r>
            <a:r>
              <a:rPr lang="en-US" altLang="zh-CN" sz="2800"/>
              <a:t>K</a:t>
            </a:r>
            <a:r>
              <a:rPr lang="zh-CN" altLang="en-US" sz="2800"/>
              <a:t>与有序表</a:t>
            </a:r>
            <a:r>
              <a:rPr lang="en-US" altLang="zh-CN" sz="2800"/>
              <a:t>r[0]</a:t>
            </a:r>
            <a:r>
              <a:rPr lang="zh-CN" altLang="en-US" sz="2800"/>
              <a:t>到</a:t>
            </a:r>
            <a:r>
              <a:rPr lang="en-US" altLang="zh-CN" sz="2800"/>
              <a:t>r[n-1]</a:t>
            </a:r>
            <a:r>
              <a:rPr lang="zh-CN" altLang="en-US" sz="2800"/>
              <a:t>的中点</a:t>
            </a:r>
            <a:r>
              <a:rPr lang="en-US" altLang="zh-CN" sz="2800"/>
              <a:t>mid</a:t>
            </a:r>
            <a:r>
              <a:rPr lang="zh-CN" altLang="en-US" sz="2800"/>
              <a:t>上的关键字</a:t>
            </a:r>
            <a:r>
              <a:rPr lang="en-US" altLang="zh-CN" sz="2800"/>
              <a:t>r[mid].key</a:t>
            </a:r>
            <a:r>
              <a:rPr lang="zh-CN" altLang="en-US" sz="2800"/>
              <a:t>进行比较，若相等，则查找成功；否则，若</a:t>
            </a:r>
            <a:r>
              <a:rPr lang="en-US" altLang="zh-CN" sz="2800"/>
              <a:t>r[mid].key&gt;k  </a:t>
            </a:r>
            <a:r>
              <a:rPr lang="zh-CN" altLang="en-US" sz="2800"/>
              <a:t>， 则在</a:t>
            </a:r>
            <a:r>
              <a:rPr lang="en-US" altLang="zh-CN" sz="2800"/>
              <a:t>r[0]</a:t>
            </a:r>
            <a:r>
              <a:rPr lang="zh-CN" altLang="en-US" sz="2800"/>
              <a:t>到</a:t>
            </a:r>
            <a:r>
              <a:rPr lang="en-US" altLang="zh-CN" sz="2800"/>
              <a:t>r[mid-1]</a:t>
            </a:r>
            <a:r>
              <a:rPr lang="zh-CN" altLang="en-US" sz="2800"/>
              <a:t>中继续查找，若有</a:t>
            </a:r>
            <a:r>
              <a:rPr lang="en-US" altLang="zh-CN" sz="2800"/>
              <a:t>r[mid].key&lt;k </a:t>
            </a:r>
            <a:r>
              <a:rPr lang="zh-CN" altLang="en-US" sz="2800"/>
              <a:t>， 则在</a:t>
            </a:r>
            <a:r>
              <a:rPr lang="en-US" altLang="zh-CN" sz="2800"/>
              <a:t>r[mid+1]</a:t>
            </a:r>
            <a:r>
              <a:rPr lang="zh-CN" altLang="en-US" sz="2800"/>
              <a:t>到</a:t>
            </a:r>
            <a:r>
              <a:rPr lang="en-US" altLang="zh-CN" sz="2800"/>
              <a:t>r[n-1]</a:t>
            </a:r>
            <a:r>
              <a:rPr lang="zh-CN" altLang="en-US" sz="2800"/>
              <a:t>中继续查找。</a:t>
            </a:r>
          </a:p>
        </p:txBody>
      </p:sp>
      <p:sp>
        <p:nvSpPr>
          <p:cNvPr id="4" name="灯片编号占位符 3"/>
          <p:cNvSpPr>
            <a:spLocks noGrp="1"/>
          </p:cNvSpPr>
          <p:nvPr>
            <p:ph type="sldNum" sz="quarter" idx="10"/>
          </p:nvPr>
        </p:nvSpPr>
        <p:spPr/>
        <p:txBody>
          <a:bodyPr/>
          <a:lstStyle/>
          <a:p>
            <a:fld id="{8711A21A-8DD4-45D6-B2F3-C661675344F4}" type="slidenum">
              <a:rPr lang="en-US" altLang="zh-CN"/>
              <a:pPr/>
              <a:t>14</a:t>
            </a:fld>
            <a:endParaRPr lang="en-US" altLang="zh-CN"/>
          </a:p>
        </p:txBody>
      </p:sp>
    </p:spTree>
  </p:cSld>
  <p:clrMapOvr>
    <a:masterClrMapping/>
  </p:clrMapOvr>
  <p:transition spd="med">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灯片编号占位符 3"/>
          <p:cNvSpPr>
            <a:spLocks noGrp="1"/>
          </p:cNvSpPr>
          <p:nvPr>
            <p:ph type="sldNum" sz="quarter" idx="10"/>
          </p:nvPr>
        </p:nvSpPr>
        <p:spPr/>
        <p:txBody>
          <a:bodyPr/>
          <a:lstStyle/>
          <a:p>
            <a:fld id="{31120B50-EBA7-4966-B417-D9D5CD132DB8}" type="slidenum">
              <a:rPr lang="en-US" altLang="zh-CN"/>
              <a:pPr/>
              <a:t>15</a:t>
            </a:fld>
            <a:endParaRPr lang="en-US" altLang="zh-CN"/>
          </a:p>
        </p:txBody>
      </p:sp>
      <p:sp>
        <p:nvSpPr>
          <p:cNvPr id="79875" name="Rectangle 1027"/>
          <p:cNvSpPr>
            <a:spLocks noGrp="1" noChangeArrowheads="1"/>
          </p:cNvSpPr>
          <p:nvPr>
            <p:ph type="body" idx="1"/>
          </p:nvPr>
        </p:nvSpPr>
        <p:spPr>
          <a:xfrm>
            <a:off x="179388" y="404813"/>
            <a:ext cx="8305800" cy="1235075"/>
          </a:xfrm>
        </p:spPr>
        <p:txBody>
          <a:bodyPr/>
          <a:lstStyle/>
          <a:p>
            <a:pPr>
              <a:spcBef>
                <a:spcPct val="0"/>
              </a:spcBef>
            </a:pPr>
            <a:r>
              <a:rPr lang="zh-CN" altLang="en-US" sz="2800"/>
              <a:t>示例：在以下有序表中查找</a:t>
            </a:r>
            <a:r>
              <a:rPr lang="en-US" altLang="zh-CN" sz="2800"/>
              <a:t>21</a:t>
            </a:r>
            <a:r>
              <a:rPr lang="zh-CN" altLang="en-US" sz="2800"/>
              <a:t>和</a:t>
            </a:r>
            <a:r>
              <a:rPr lang="en-US" altLang="zh-CN" sz="2800"/>
              <a:t>85</a:t>
            </a:r>
          </a:p>
          <a:p>
            <a:pPr>
              <a:spcBef>
                <a:spcPct val="0"/>
              </a:spcBef>
            </a:pPr>
            <a:r>
              <a:rPr lang="en-US" altLang="zh-CN" sz="2800"/>
              <a:t>05</a:t>
            </a:r>
            <a:r>
              <a:rPr lang="zh-CN" altLang="en-US" sz="2800"/>
              <a:t>，</a:t>
            </a:r>
            <a:r>
              <a:rPr lang="en-US" altLang="zh-CN" sz="2800"/>
              <a:t>13</a:t>
            </a:r>
            <a:r>
              <a:rPr lang="zh-CN" altLang="en-US" sz="2800"/>
              <a:t>，</a:t>
            </a:r>
            <a:r>
              <a:rPr lang="en-US" altLang="zh-CN" sz="2800"/>
              <a:t>19</a:t>
            </a:r>
            <a:r>
              <a:rPr lang="zh-CN" altLang="en-US" sz="2800"/>
              <a:t>，</a:t>
            </a:r>
            <a:r>
              <a:rPr lang="en-US" altLang="zh-CN" sz="2800"/>
              <a:t>21</a:t>
            </a:r>
            <a:r>
              <a:rPr lang="zh-CN" altLang="en-US" sz="2800"/>
              <a:t>，</a:t>
            </a:r>
            <a:r>
              <a:rPr lang="en-US" altLang="zh-CN" sz="2800"/>
              <a:t>37</a:t>
            </a:r>
            <a:r>
              <a:rPr lang="zh-CN" altLang="en-US" sz="2800"/>
              <a:t>，</a:t>
            </a:r>
            <a:r>
              <a:rPr lang="en-US" altLang="zh-CN" sz="2800"/>
              <a:t>56</a:t>
            </a:r>
            <a:r>
              <a:rPr lang="zh-CN" altLang="en-US" sz="2800"/>
              <a:t>，</a:t>
            </a:r>
            <a:r>
              <a:rPr lang="en-US" altLang="zh-CN" sz="2800"/>
              <a:t>64</a:t>
            </a:r>
            <a:r>
              <a:rPr lang="zh-CN" altLang="en-US" sz="2800"/>
              <a:t>，</a:t>
            </a:r>
            <a:r>
              <a:rPr lang="en-US" altLang="zh-CN" sz="2800"/>
              <a:t>74</a:t>
            </a:r>
            <a:r>
              <a:rPr lang="zh-CN" altLang="en-US" sz="2800"/>
              <a:t>，</a:t>
            </a:r>
            <a:r>
              <a:rPr lang="en-US" altLang="zh-CN" sz="2800"/>
              <a:t>80</a:t>
            </a:r>
            <a:r>
              <a:rPr lang="zh-CN" altLang="en-US" sz="2800"/>
              <a:t>，</a:t>
            </a:r>
            <a:r>
              <a:rPr lang="en-US" altLang="zh-CN" sz="2800"/>
              <a:t>88</a:t>
            </a:r>
            <a:r>
              <a:rPr lang="zh-CN" altLang="en-US" sz="2800"/>
              <a:t>，</a:t>
            </a:r>
            <a:r>
              <a:rPr lang="en-US" altLang="zh-CN" sz="2800"/>
              <a:t>92</a:t>
            </a:r>
            <a:r>
              <a:rPr lang="zh-CN" altLang="en-US" sz="2800"/>
              <a:t>，</a:t>
            </a:r>
          </a:p>
        </p:txBody>
      </p:sp>
      <p:sp>
        <p:nvSpPr>
          <p:cNvPr id="79877" name="Text Box 1029"/>
          <p:cNvSpPr txBox="1">
            <a:spLocks noChangeArrowheads="1"/>
          </p:cNvSpPr>
          <p:nvPr/>
        </p:nvSpPr>
        <p:spPr bwMode="auto">
          <a:xfrm>
            <a:off x="1476375" y="1557338"/>
            <a:ext cx="770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b="1">
                <a:solidFill>
                  <a:srgbClr val="FFFF00"/>
                </a:solidFill>
              </a:rPr>
              <a:t>  </a:t>
            </a:r>
            <a:r>
              <a:rPr kumimoji="0" lang="en-US" altLang="zh-CN">
                <a:solidFill>
                  <a:srgbClr val="FFFF00"/>
                </a:solidFill>
              </a:rPr>
              <a:t>0    1     2    3    4    5     6     7     8    9   10</a:t>
            </a:r>
          </a:p>
        </p:txBody>
      </p:sp>
      <p:sp>
        <p:nvSpPr>
          <p:cNvPr id="79880" name="Text Box 1032"/>
          <p:cNvSpPr txBox="1">
            <a:spLocks noChangeArrowheads="1"/>
          </p:cNvSpPr>
          <p:nvPr/>
        </p:nvSpPr>
        <p:spPr bwMode="auto">
          <a:xfrm>
            <a:off x="144463" y="2133600"/>
            <a:ext cx="16557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a:t>有序表：</a:t>
            </a:r>
          </a:p>
        </p:txBody>
      </p:sp>
      <p:sp>
        <p:nvSpPr>
          <p:cNvPr id="79883" name="Rectangle 1035"/>
          <p:cNvSpPr>
            <a:spLocks noChangeArrowheads="1"/>
          </p:cNvSpPr>
          <p:nvPr/>
        </p:nvSpPr>
        <p:spPr bwMode="auto">
          <a:xfrm>
            <a:off x="3059113" y="6021388"/>
            <a:ext cx="31623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b="1"/>
              <a:t>查找</a:t>
            </a:r>
            <a:r>
              <a:rPr lang="en-US" altLang="zh-CN" sz="2800" b="1"/>
              <a:t>K=21</a:t>
            </a:r>
            <a:r>
              <a:rPr lang="zh-CN" altLang="en-US" sz="2800" b="1"/>
              <a:t>的示意图</a:t>
            </a:r>
          </a:p>
        </p:txBody>
      </p:sp>
      <p:sp>
        <p:nvSpPr>
          <p:cNvPr id="79924" name="Rectangle 1076"/>
          <p:cNvSpPr>
            <a:spLocks noChangeArrowheads="1"/>
          </p:cNvSpPr>
          <p:nvPr/>
        </p:nvSpPr>
        <p:spPr bwMode="auto">
          <a:xfrm>
            <a:off x="1327150" y="5757863"/>
            <a:ext cx="8572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700"/>
              <a:t> </a:t>
            </a:r>
            <a:endParaRPr lang="en-US" altLang="zh-CN" sz="2800"/>
          </a:p>
        </p:txBody>
      </p:sp>
      <p:sp>
        <p:nvSpPr>
          <p:cNvPr id="79927" name="Rectangle 1079"/>
          <p:cNvSpPr>
            <a:spLocks noChangeArrowheads="1"/>
          </p:cNvSpPr>
          <p:nvPr/>
        </p:nvSpPr>
        <p:spPr bwMode="auto">
          <a:xfrm>
            <a:off x="2297113" y="1838325"/>
            <a:ext cx="889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l"/>
            <a:r>
              <a:rPr lang="en-US" altLang="zh-CN" sz="2800"/>
              <a:t> </a:t>
            </a:r>
          </a:p>
        </p:txBody>
      </p:sp>
      <p:sp>
        <p:nvSpPr>
          <p:cNvPr id="79930" name="Rectangle 1082"/>
          <p:cNvSpPr>
            <a:spLocks noChangeArrowheads="1"/>
          </p:cNvSpPr>
          <p:nvPr/>
        </p:nvSpPr>
        <p:spPr bwMode="auto">
          <a:xfrm>
            <a:off x="2259013" y="2941638"/>
            <a:ext cx="2619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l"/>
            <a:r>
              <a:rPr lang="en-US" altLang="zh-CN" sz="2500"/>
              <a:t>                                 </a:t>
            </a:r>
            <a:endParaRPr lang="en-US" altLang="zh-CN" sz="2800"/>
          </a:p>
        </p:txBody>
      </p:sp>
      <p:sp>
        <p:nvSpPr>
          <p:cNvPr id="79934" name="Rectangle 1086"/>
          <p:cNvSpPr>
            <a:spLocks noChangeArrowheads="1"/>
          </p:cNvSpPr>
          <p:nvPr/>
        </p:nvSpPr>
        <p:spPr bwMode="auto">
          <a:xfrm>
            <a:off x="1169988" y="3681413"/>
            <a:ext cx="79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500">
                <a:solidFill>
                  <a:srgbClr val="000000"/>
                </a:solidFill>
              </a:rPr>
              <a:t> </a:t>
            </a:r>
            <a:endParaRPr lang="en-US" altLang="zh-CN" sz="2800"/>
          </a:p>
        </p:txBody>
      </p:sp>
      <p:sp>
        <p:nvSpPr>
          <p:cNvPr id="79963" name="Rectangle 1115"/>
          <p:cNvSpPr>
            <a:spLocks noChangeArrowheads="1"/>
          </p:cNvSpPr>
          <p:nvPr/>
        </p:nvSpPr>
        <p:spPr bwMode="auto">
          <a:xfrm>
            <a:off x="8262938" y="3505200"/>
            <a:ext cx="79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500">
                <a:solidFill>
                  <a:srgbClr val="000000"/>
                </a:solidFill>
              </a:rPr>
              <a:t> </a:t>
            </a:r>
            <a:endParaRPr lang="en-US" altLang="zh-CN" sz="2800"/>
          </a:p>
        </p:txBody>
      </p:sp>
      <p:graphicFrame>
        <p:nvGraphicFramePr>
          <p:cNvPr id="80021" name="Group 1173"/>
          <p:cNvGraphicFramePr>
            <a:graphicFrameLocks noGrp="1"/>
          </p:cNvGraphicFramePr>
          <p:nvPr/>
        </p:nvGraphicFramePr>
        <p:xfrm>
          <a:off x="1692275" y="2060575"/>
          <a:ext cx="7127875" cy="576263"/>
        </p:xfrm>
        <a:graphic>
          <a:graphicData uri="http://schemas.openxmlformats.org/drawingml/2006/table">
            <a:tbl>
              <a:tblPr/>
              <a:tblGrid>
                <a:gridCol w="647700"/>
                <a:gridCol w="647700"/>
                <a:gridCol w="649288"/>
                <a:gridCol w="646112"/>
                <a:gridCol w="647700"/>
                <a:gridCol w="650875"/>
                <a:gridCol w="647700"/>
                <a:gridCol w="647700"/>
                <a:gridCol w="647700"/>
                <a:gridCol w="647700"/>
                <a:gridCol w="647700"/>
              </a:tblGrid>
              <a:tr h="576263">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05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19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21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37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56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64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74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80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88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92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r>
            </a:tbl>
          </a:graphicData>
        </a:graphic>
      </p:graphicFrame>
      <p:grpSp>
        <p:nvGrpSpPr>
          <p:cNvPr id="80015" name="Group 1167"/>
          <p:cNvGrpSpPr>
            <a:grpSpLocks/>
          </p:cNvGrpSpPr>
          <p:nvPr/>
        </p:nvGrpSpPr>
        <p:grpSpPr bwMode="auto">
          <a:xfrm>
            <a:off x="8278813" y="2636838"/>
            <a:ext cx="541337" cy="919162"/>
            <a:chOff x="5148" y="1661"/>
            <a:chExt cx="341" cy="579"/>
          </a:xfrm>
        </p:grpSpPr>
        <p:sp>
          <p:nvSpPr>
            <p:cNvPr id="79961" name="Rectangle 1113"/>
            <p:cNvSpPr>
              <a:spLocks noChangeArrowheads="1"/>
            </p:cNvSpPr>
            <p:nvPr/>
          </p:nvSpPr>
          <p:spPr bwMode="auto">
            <a:xfrm>
              <a:off x="5148" y="1933"/>
              <a:ext cx="341"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l"/>
              <a:r>
                <a:rPr lang="en-US" altLang="zh-CN" b="1"/>
                <a:t>hig</a:t>
              </a:r>
            </a:p>
          </p:txBody>
        </p:sp>
        <p:sp>
          <p:nvSpPr>
            <p:cNvPr id="80013" name="Line 1165"/>
            <p:cNvSpPr>
              <a:spLocks noChangeShapeType="1"/>
            </p:cNvSpPr>
            <p:nvPr/>
          </p:nvSpPr>
          <p:spPr bwMode="auto">
            <a:xfrm flipV="1">
              <a:off x="5284" y="1661"/>
              <a:ext cx="0" cy="318"/>
            </a:xfrm>
            <a:prstGeom prst="line">
              <a:avLst/>
            </a:prstGeom>
            <a:noFill/>
            <a:ln w="38100">
              <a:solidFill>
                <a:schemeClr val="tx1"/>
              </a:solidFill>
              <a:miter lim="800000"/>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0016" name="Group 1168"/>
          <p:cNvGrpSpPr>
            <a:grpSpLocks/>
          </p:cNvGrpSpPr>
          <p:nvPr/>
        </p:nvGrpSpPr>
        <p:grpSpPr bwMode="auto">
          <a:xfrm>
            <a:off x="1746250" y="2636838"/>
            <a:ext cx="609600" cy="847725"/>
            <a:chOff x="1033" y="1661"/>
            <a:chExt cx="384" cy="534"/>
          </a:xfrm>
        </p:grpSpPr>
        <p:sp>
          <p:nvSpPr>
            <p:cNvPr id="79959" name="Rectangle 1111"/>
            <p:cNvSpPr>
              <a:spLocks noChangeArrowheads="1"/>
            </p:cNvSpPr>
            <p:nvPr/>
          </p:nvSpPr>
          <p:spPr bwMode="auto">
            <a:xfrm>
              <a:off x="1033" y="1888"/>
              <a:ext cx="384"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l"/>
              <a:r>
                <a:rPr lang="en-US" altLang="zh-CN" b="1"/>
                <a:t>low</a:t>
              </a:r>
            </a:p>
          </p:txBody>
        </p:sp>
        <p:sp>
          <p:nvSpPr>
            <p:cNvPr id="79960" name="Rectangle 1112"/>
            <p:cNvSpPr>
              <a:spLocks noChangeArrowheads="1"/>
            </p:cNvSpPr>
            <p:nvPr/>
          </p:nvSpPr>
          <p:spPr bwMode="auto">
            <a:xfrm>
              <a:off x="1333" y="1946"/>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l"/>
              <a:r>
                <a:rPr lang="en-US" altLang="zh-CN" sz="2500"/>
                <a:t> </a:t>
              </a:r>
              <a:endParaRPr lang="en-US" altLang="zh-CN" sz="2800"/>
            </a:p>
          </p:txBody>
        </p:sp>
        <p:sp>
          <p:nvSpPr>
            <p:cNvPr id="80014" name="Line 1166"/>
            <p:cNvSpPr>
              <a:spLocks noChangeShapeType="1"/>
            </p:cNvSpPr>
            <p:nvPr/>
          </p:nvSpPr>
          <p:spPr bwMode="auto">
            <a:xfrm flipV="1">
              <a:off x="1202" y="1661"/>
              <a:ext cx="0" cy="318"/>
            </a:xfrm>
            <a:prstGeom prst="line">
              <a:avLst/>
            </a:prstGeom>
            <a:noFill/>
            <a:ln w="38100">
              <a:solidFill>
                <a:schemeClr val="tx1"/>
              </a:solidFill>
              <a:miter lim="800000"/>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0017" name="Group 1169"/>
          <p:cNvGrpSpPr>
            <a:grpSpLocks/>
          </p:cNvGrpSpPr>
          <p:nvPr/>
        </p:nvGrpSpPr>
        <p:grpSpPr bwMode="auto">
          <a:xfrm>
            <a:off x="4894263" y="2636838"/>
            <a:ext cx="676275" cy="847725"/>
            <a:chOff x="1033" y="1661"/>
            <a:chExt cx="426" cy="534"/>
          </a:xfrm>
        </p:grpSpPr>
        <p:sp>
          <p:nvSpPr>
            <p:cNvPr id="80018" name="Rectangle 1170"/>
            <p:cNvSpPr>
              <a:spLocks noChangeArrowheads="1"/>
            </p:cNvSpPr>
            <p:nvPr/>
          </p:nvSpPr>
          <p:spPr bwMode="auto">
            <a:xfrm>
              <a:off x="1033" y="1888"/>
              <a:ext cx="42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l"/>
              <a:r>
                <a:rPr lang="en-US" altLang="zh-CN" b="1"/>
                <a:t>mid</a:t>
              </a:r>
            </a:p>
          </p:txBody>
        </p:sp>
        <p:sp>
          <p:nvSpPr>
            <p:cNvPr id="80019" name="Rectangle 1171"/>
            <p:cNvSpPr>
              <a:spLocks noChangeArrowheads="1"/>
            </p:cNvSpPr>
            <p:nvPr/>
          </p:nvSpPr>
          <p:spPr bwMode="auto">
            <a:xfrm>
              <a:off x="1333" y="1946"/>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l"/>
              <a:r>
                <a:rPr lang="en-US" altLang="zh-CN" sz="2500"/>
                <a:t> </a:t>
              </a:r>
              <a:endParaRPr lang="en-US" altLang="zh-CN" sz="2800"/>
            </a:p>
          </p:txBody>
        </p:sp>
        <p:sp>
          <p:nvSpPr>
            <p:cNvPr id="80020" name="Line 1172"/>
            <p:cNvSpPr>
              <a:spLocks noChangeShapeType="1"/>
            </p:cNvSpPr>
            <p:nvPr/>
          </p:nvSpPr>
          <p:spPr bwMode="auto">
            <a:xfrm flipV="1">
              <a:off x="1202" y="1661"/>
              <a:ext cx="0" cy="318"/>
            </a:xfrm>
            <a:prstGeom prst="line">
              <a:avLst/>
            </a:prstGeom>
            <a:noFill/>
            <a:ln w="38100">
              <a:solidFill>
                <a:schemeClr val="tx1"/>
              </a:solidFill>
              <a:miter lim="800000"/>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80049" name="Rectangle 1201"/>
          <p:cNvSpPr>
            <a:spLocks noChangeArrowheads="1"/>
          </p:cNvSpPr>
          <p:nvPr/>
        </p:nvSpPr>
        <p:spPr bwMode="auto">
          <a:xfrm>
            <a:off x="395288" y="4076700"/>
            <a:ext cx="8353425" cy="1635125"/>
          </a:xfrm>
          <a:prstGeom prst="rect">
            <a:avLst/>
          </a:prstGeom>
          <a:solidFill>
            <a:schemeClr val="tx1"/>
          </a:solidFill>
          <a:ln>
            <a:noFill/>
          </a:ln>
          <a:effectLst>
            <a:outerShdw dist="170861" dir="2880767" algn="ctr" rotWithShape="0">
              <a:schemeClr val="tx2">
                <a:alpha val="50000"/>
              </a:schemeClr>
            </a:outerShdw>
          </a:effectLst>
          <a:extLst>
            <a:ext uri="{91240B29-F687-4F45-9708-019B960494DF}">
              <a14:hiddenLine xmlns:a14="http://schemas.microsoft.com/office/drawing/2010/main" w="38100" algn="ctr">
                <a:solidFill>
                  <a:schemeClr val="tx1"/>
                </a:solidFill>
                <a:miter lim="800000"/>
                <a:headEnd/>
                <a:tailEnd/>
              </a14:hiddenLine>
            </a:ext>
          </a:extLst>
        </p:spPr>
        <p:txBody>
          <a:bodyPr>
            <a:spAutoFit/>
          </a:bodyPr>
          <a:lstStyle/>
          <a:p>
            <a:pPr algn="just">
              <a:lnSpc>
                <a:spcPct val="110000"/>
              </a:lnSpc>
            </a:pPr>
            <a:r>
              <a:rPr kumimoji="0" lang="zh-CN" altLang="en-US" b="1">
                <a:solidFill>
                  <a:srgbClr val="FF0000"/>
                </a:solidFill>
                <a:latin typeface="Garamond" pitchFamily="18" charset="0"/>
              </a:rPr>
              <a:t>情况</a:t>
            </a:r>
            <a:r>
              <a:rPr kumimoji="0" lang="en-US" altLang="zh-CN" b="1">
                <a:solidFill>
                  <a:srgbClr val="FF0000"/>
                </a:solidFill>
                <a:latin typeface="Garamond" pitchFamily="18" charset="0"/>
              </a:rPr>
              <a:t>1</a:t>
            </a:r>
            <a:r>
              <a:rPr kumimoji="0" lang="en-US" altLang="zh-CN" b="1">
                <a:solidFill>
                  <a:schemeClr val="bg1"/>
                </a:solidFill>
                <a:latin typeface="Garamond" pitchFamily="18" charset="0"/>
              </a:rPr>
              <a:t>:r[mid]=k</a:t>
            </a:r>
            <a:r>
              <a:rPr kumimoji="0" lang="zh-CN" altLang="en-US" b="1">
                <a:solidFill>
                  <a:schemeClr val="bg1"/>
                </a:solidFill>
                <a:latin typeface="Garamond" pitchFamily="18" charset="0"/>
              </a:rPr>
              <a:t>，找到返回</a:t>
            </a:r>
            <a:r>
              <a:rPr kumimoji="0" lang="en-US" altLang="zh-CN" b="1">
                <a:solidFill>
                  <a:schemeClr val="bg1"/>
                </a:solidFill>
                <a:latin typeface="Garamond" pitchFamily="18" charset="0"/>
              </a:rPr>
              <a:t>mid</a:t>
            </a:r>
            <a:r>
              <a:rPr kumimoji="0" lang="zh-CN" altLang="en-US" b="1">
                <a:solidFill>
                  <a:schemeClr val="bg1"/>
                </a:solidFill>
                <a:latin typeface="Garamond" pitchFamily="18" charset="0"/>
              </a:rPr>
              <a:t>；</a:t>
            </a:r>
          </a:p>
          <a:p>
            <a:pPr algn="just">
              <a:lnSpc>
                <a:spcPct val="110000"/>
              </a:lnSpc>
            </a:pPr>
            <a:r>
              <a:rPr kumimoji="0" lang="zh-CN" altLang="en-US" b="1">
                <a:solidFill>
                  <a:srgbClr val="FF0000"/>
                </a:solidFill>
                <a:latin typeface="Garamond" pitchFamily="18" charset="0"/>
              </a:rPr>
              <a:t>情况</a:t>
            </a:r>
            <a:r>
              <a:rPr kumimoji="0" lang="en-US" altLang="zh-CN" b="1">
                <a:solidFill>
                  <a:srgbClr val="FF0000"/>
                </a:solidFill>
                <a:latin typeface="Garamond" pitchFamily="18" charset="0"/>
              </a:rPr>
              <a:t>2:</a:t>
            </a:r>
            <a:r>
              <a:rPr kumimoji="0" lang="en-US" altLang="zh-CN" sz="2800" b="1">
                <a:solidFill>
                  <a:schemeClr val="bg1"/>
                </a:solidFill>
              </a:rPr>
              <a:t>r[mid]&gt;k</a:t>
            </a:r>
            <a:r>
              <a:rPr kumimoji="0" lang="zh-CN" altLang="en-US" sz="2800" b="1">
                <a:solidFill>
                  <a:schemeClr val="bg1"/>
                </a:solidFill>
              </a:rPr>
              <a:t>，在</a:t>
            </a:r>
            <a:r>
              <a:rPr kumimoji="0" lang="en-US" altLang="zh-CN" sz="2800" b="1">
                <a:solidFill>
                  <a:schemeClr val="bg1"/>
                </a:solidFill>
              </a:rPr>
              <a:t>r[low]~r[mid-1]</a:t>
            </a:r>
            <a:r>
              <a:rPr kumimoji="0" lang="zh-CN" altLang="en-US" sz="2800" b="1">
                <a:solidFill>
                  <a:schemeClr val="bg1"/>
                </a:solidFill>
              </a:rPr>
              <a:t>之间继续查找；</a:t>
            </a:r>
          </a:p>
          <a:p>
            <a:pPr algn="just">
              <a:lnSpc>
                <a:spcPct val="110000"/>
              </a:lnSpc>
            </a:pPr>
            <a:r>
              <a:rPr kumimoji="0" lang="zh-CN" altLang="en-US" sz="2800" b="1">
                <a:solidFill>
                  <a:srgbClr val="FF0000"/>
                </a:solidFill>
              </a:rPr>
              <a:t>情况</a:t>
            </a:r>
            <a:r>
              <a:rPr kumimoji="0" lang="en-US" altLang="zh-CN" sz="2800" b="1">
                <a:solidFill>
                  <a:srgbClr val="FF0000"/>
                </a:solidFill>
              </a:rPr>
              <a:t>3:</a:t>
            </a:r>
            <a:r>
              <a:rPr kumimoji="0" lang="en-US" altLang="zh-CN" sz="2800" b="1">
                <a:solidFill>
                  <a:schemeClr val="bg1"/>
                </a:solidFill>
              </a:rPr>
              <a:t>r[mid]&lt;k</a:t>
            </a:r>
            <a:r>
              <a:rPr kumimoji="0" lang="zh-CN" altLang="en-US" sz="2800" b="1">
                <a:solidFill>
                  <a:schemeClr val="bg1"/>
                </a:solidFill>
              </a:rPr>
              <a:t>，在</a:t>
            </a:r>
            <a:r>
              <a:rPr kumimoji="0" lang="en-US" altLang="zh-CN" sz="2800" b="1">
                <a:solidFill>
                  <a:schemeClr val="bg1"/>
                </a:solidFill>
              </a:rPr>
              <a:t>r[mid+1]~r[hig]</a:t>
            </a:r>
            <a:r>
              <a:rPr kumimoji="0" lang="zh-CN" altLang="en-US" sz="2800" b="1">
                <a:solidFill>
                  <a:schemeClr val="bg1"/>
                </a:solidFill>
              </a:rPr>
              <a:t>之间继续查找；</a:t>
            </a:r>
          </a:p>
        </p:txBody>
      </p:sp>
      <p:sp>
        <p:nvSpPr>
          <p:cNvPr id="80051" name="Rectangle 1203"/>
          <p:cNvSpPr>
            <a:spLocks noChangeArrowheads="1"/>
          </p:cNvSpPr>
          <p:nvPr/>
        </p:nvSpPr>
        <p:spPr bwMode="auto">
          <a:xfrm>
            <a:off x="3851275" y="3429000"/>
            <a:ext cx="27955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800" b="1"/>
              <a:t>mid=(low +hig)/2</a:t>
            </a:r>
          </a:p>
        </p:txBody>
      </p:sp>
      <p:sp>
        <p:nvSpPr>
          <p:cNvPr id="80052" name="Rectangle 1204"/>
          <p:cNvSpPr>
            <a:spLocks noChangeArrowheads="1"/>
          </p:cNvSpPr>
          <p:nvPr/>
        </p:nvSpPr>
        <p:spPr bwMode="auto">
          <a:xfrm>
            <a:off x="323850" y="4005263"/>
            <a:ext cx="82327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800" b="1"/>
              <a:t>第一次查找：因为 </a:t>
            </a:r>
            <a:r>
              <a:rPr kumimoji="0" lang="en-US" altLang="zh-CN" sz="2800" b="1"/>
              <a:t>r[mid]&gt;k</a:t>
            </a:r>
            <a:r>
              <a:rPr kumimoji="0" lang="zh-CN" altLang="en-US" sz="2800" b="1"/>
              <a:t>，所以修改</a:t>
            </a:r>
            <a:r>
              <a:rPr kumimoji="0" lang="en-US" altLang="zh-CN" sz="2800" b="1"/>
              <a:t>hig=mid-1</a:t>
            </a:r>
            <a:r>
              <a:rPr kumimoji="0" lang="zh-CN" altLang="en-US" sz="2800" b="1"/>
              <a:t>；</a:t>
            </a:r>
          </a:p>
        </p:txBody>
      </p:sp>
      <p:sp>
        <p:nvSpPr>
          <p:cNvPr id="80053" name="Rectangle 1205"/>
          <p:cNvSpPr>
            <a:spLocks noChangeArrowheads="1"/>
          </p:cNvSpPr>
          <p:nvPr/>
        </p:nvSpPr>
        <p:spPr bwMode="auto">
          <a:xfrm>
            <a:off x="300038" y="4508500"/>
            <a:ext cx="83756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800" b="1"/>
              <a:t>第二次查找：因为 </a:t>
            </a:r>
            <a:r>
              <a:rPr kumimoji="0" lang="en-US" altLang="zh-CN" sz="2800" b="1"/>
              <a:t>r[mid]&lt;k</a:t>
            </a:r>
            <a:r>
              <a:rPr kumimoji="0" lang="zh-CN" altLang="en-US" sz="2800" b="1"/>
              <a:t>，所以修改</a:t>
            </a:r>
            <a:r>
              <a:rPr kumimoji="0" lang="en-US" altLang="zh-CN" sz="2800" b="1"/>
              <a:t>low=mid+1</a:t>
            </a:r>
            <a:r>
              <a:rPr kumimoji="0" lang="zh-CN" altLang="en-US" sz="2800" b="1"/>
              <a:t>；</a:t>
            </a:r>
          </a:p>
        </p:txBody>
      </p:sp>
      <p:sp>
        <p:nvSpPr>
          <p:cNvPr id="80054" name="Rectangle 1206"/>
          <p:cNvSpPr>
            <a:spLocks noChangeArrowheads="1"/>
          </p:cNvSpPr>
          <p:nvPr/>
        </p:nvSpPr>
        <p:spPr bwMode="auto">
          <a:xfrm>
            <a:off x="274638" y="5084763"/>
            <a:ext cx="8329612"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800" b="1"/>
              <a:t>第三次查找：因为 </a:t>
            </a:r>
            <a:r>
              <a:rPr kumimoji="0" lang="en-US" altLang="zh-CN" sz="2800" b="1"/>
              <a:t>r[mid]=k</a:t>
            </a:r>
            <a:r>
              <a:rPr kumimoji="0" lang="zh-CN" altLang="en-US" sz="2800" b="1"/>
              <a:t>，查找成功，返回</a:t>
            </a:r>
            <a:r>
              <a:rPr kumimoji="0" lang="en-US" altLang="zh-CN" sz="2800" b="1"/>
              <a:t>mid</a:t>
            </a:r>
            <a:r>
              <a:rPr kumimoji="0" lang="zh-CN" altLang="en-US" sz="2800" b="1"/>
              <a:t>。</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80016"/>
                                        </p:tgtEl>
                                        <p:attrNameLst>
                                          <p:attrName>style.visibility</p:attrName>
                                        </p:attrNameLst>
                                      </p:cBhvr>
                                      <p:to>
                                        <p:strVal val="visible"/>
                                      </p:to>
                                    </p:set>
                                    <p:anim calcmode="lin" valueType="num">
                                      <p:cBhvr>
                                        <p:cTn id="7" dur="500" fill="hold"/>
                                        <p:tgtEl>
                                          <p:spTgt spid="80016"/>
                                        </p:tgtEl>
                                        <p:attrNameLst>
                                          <p:attrName>ppt_w</p:attrName>
                                        </p:attrNameLst>
                                      </p:cBhvr>
                                      <p:tavLst>
                                        <p:tav tm="0">
                                          <p:val>
                                            <p:fltVal val="0"/>
                                          </p:val>
                                        </p:tav>
                                        <p:tav tm="100000">
                                          <p:val>
                                            <p:strVal val="#ppt_w"/>
                                          </p:val>
                                        </p:tav>
                                      </p:tavLst>
                                    </p:anim>
                                    <p:anim calcmode="lin" valueType="num">
                                      <p:cBhvr>
                                        <p:cTn id="8" dur="500" fill="hold"/>
                                        <p:tgtEl>
                                          <p:spTgt spid="80016"/>
                                        </p:tgtEl>
                                        <p:attrNameLst>
                                          <p:attrName>ppt_h</p:attrName>
                                        </p:attrNameLst>
                                      </p:cBhvr>
                                      <p:tavLst>
                                        <p:tav tm="0">
                                          <p:val>
                                            <p:fltVal val="0"/>
                                          </p:val>
                                        </p:tav>
                                        <p:tav tm="100000">
                                          <p:val>
                                            <p:strVal val="#ppt_h"/>
                                          </p:val>
                                        </p:tav>
                                      </p:tavLst>
                                    </p:anim>
                                    <p:animEffect transition="in" filter="fade">
                                      <p:cBhvr>
                                        <p:cTn id="9" dur="500"/>
                                        <p:tgtEl>
                                          <p:spTgt spid="80016"/>
                                        </p:tgtEl>
                                      </p:cBhvr>
                                    </p:animEffect>
                                  </p:childTnLst>
                                </p:cTn>
                              </p:par>
                              <p:par>
                                <p:cTn id="10" presetID="53" presetClass="entr" presetSubtype="0" fill="hold" nodeType="withEffect">
                                  <p:stCondLst>
                                    <p:cond delay="0"/>
                                  </p:stCondLst>
                                  <p:childTnLst>
                                    <p:set>
                                      <p:cBhvr>
                                        <p:cTn id="11" dur="1" fill="hold">
                                          <p:stCondLst>
                                            <p:cond delay="0"/>
                                          </p:stCondLst>
                                        </p:cTn>
                                        <p:tgtEl>
                                          <p:spTgt spid="80015"/>
                                        </p:tgtEl>
                                        <p:attrNameLst>
                                          <p:attrName>style.visibility</p:attrName>
                                        </p:attrNameLst>
                                      </p:cBhvr>
                                      <p:to>
                                        <p:strVal val="visible"/>
                                      </p:to>
                                    </p:set>
                                    <p:anim calcmode="lin" valueType="num">
                                      <p:cBhvr>
                                        <p:cTn id="12" dur="500" fill="hold"/>
                                        <p:tgtEl>
                                          <p:spTgt spid="80015"/>
                                        </p:tgtEl>
                                        <p:attrNameLst>
                                          <p:attrName>ppt_w</p:attrName>
                                        </p:attrNameLst>
                                      </p:cBhvr>
                                      <p:tavLst>
                                        <p:tav tm="0">
                                          <p:val>
                                            <p:fltVal val="0"/>
                                          </p:val>
                                        </p:tav>
                                        <p:tav tm="100000">
                                          <p:val>
                                            <p:strVal val="#ppt_w"/>
                                          </p:val>
                                        </p:tav>
                                      </p:tavLst>
                                    </p:anim>
                                    <p:anim calcmode="lin" valueType="num">
                                      <p:cBhvr>
                                        <p:cTn id="13" dur="500" fill="hold"/>
                                        <p:tgtEl>
                                          <p:spTgt spid="80015"/>
                                        </p:tgtEl>
                                        <p:attrNameLst>
                                          <p:attrName>ppt_h</p:attrName>
                                        </p:attrNameLst>
                                      </p:cBhvr>
                                      <p:tavLst>
                                        <p:tav tm="0">
                                          <p:val>
                                            <p:fltVal val="0"/>
                                          </p:val>
                                        </p:tav>
                                        <p:tav tm="100000">
                                          <p:val>
                                            <p:strVal val="#ppt_h"/>
                                          </p:val>
                                        </p:tav>
                                      </p:tavLst>
                                    </p:anim>
                                    <p:animEffect transition="in" filter="fade">
                                      <p:cBhvr>
                                        <p:cTn id="14" dur="500"/>
                                        <p:tgtEl>
                                          <p:spTgt spid="8001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80051"/>
                                        </p:tgtEl>
                                        <p:attrNameLst>
                                          <p:attrName>style.visibility</p:attrName>
                                        </p:attrNameLst>
                                      </p:cBhvr>
                                      <p:to>
                                        <p:strVal val="visible"/>
                                      </p:to>
                                    </p:set>
                                    <p:anim calcmode="lin" valueType="num">
                                      <p:cBhvr>
                                        <p:cTn id="19" dur="500" fill="hold"/>
                                        <p:tgtEl>
                                          <p:spTgt spid="80051"/>
                                        </p:tgtEl>
                                        <p:attrNameLst>
                                          <p:attrName>ppt_w</p:attrName>
                                        </p:attrNameLst>
                                      </p:cBhvr>
                                      <p:tavLst>
                                        <p:tav tm="0">
                                          <p:val>
                                            <p:fltVal val="0"/>
                                          </p:val>
                                        </p:tav>
                                        <p:tav tm="100000">
                                          <p:val>
                                            <p:strVal val="#ppt_w"/>
                                          </p:val>
                                        </p:tav>
                                      </p:tavLst>
                                    </p:anim>
                                    <p:anim calcmode="lin" valueType="num">
                                      <p:cBhvr>
                                        <p:cTn id="20" dur="500" fill="hold"/>
                                        <p:tgtEl>
                                          <p:spTgt spid="80051"/>
                                        </p:tgtEl>
                                        <p:attrNameLst>
                                          <p:attrName>ppt_h</p:attrName>
                                        </p:attrNameLst>
                                      </p:cBhvr>
                                      <p:tavLst>
                                        <p:tav tm="0">
                                          <p:val>
                                            <p:fltVal val="0"/>
                                          </p:val>
                                        </p:tav>
                                        <p:tav tm="100000">
                                          <p:val>
                                            <p:strVal val="#ppt_h"/>
                                          </p:val>
                                        </p:tav>
                                      </p:tavLst>
                                    </p:anim>
                                    <p:animEffect transition="in" filter="fade">
                                      <p:cBhvr>
                                        <p:cTn id="21" dur="500"/>
                                        <p:tgtEl>
                                          <p:spTgt spid="80051"/>
                                        </p:tgtEl>
                                      </p:cBhvr>
                                    </p:animEffect>
                                  </p:childTnLst>
                                </p:cTn>
                              </p:par>
                            </p:childTnLst>
                          </p:cTn>
                        </p:par>
                        <p:par>
                          <p:cTn id="22" fill="hold" nodeType="afterGroup">
                            <p:stCondLst>
                              <p:cond delay="500"/>
                            </p:stCondLst>
                            <p:childTnLst>
                              <p:par>
                                <p:cTn id="23" presetID="2" presetClass="entr" presetSubtype="4" fill="hold" nodeType="afterEffect">
                                  <p:stCondLst>
                                    <p:cond delay="0"/>
                                  </p:stCondLst>
                                  <p:childTnLst>
                                    <p:set>
                                      <p:cBhvr>
                                        <p:cTn id="24" dur="1" fill="hold">
                                          <p:stCondLst>
                                            <p:cond delay="0"/>
                                          </p:stCondLst>
                                        </p:cTn>
                                        <p:tgtEl>
                                          <p:spTgt spid="80017"/>
                                        </p:tgtEl>
                                        <p:attrNameLst>
                                          <p:attrName>style.visibility</p:attrName>
                                        </p:attrNameLst>
                                      </p:cBhvr>
                                      <p:to>
                                        <p:strVal val="visible"/>
                                      </p:to>
                                    </p:set>
                                    <p:anim calcmode="lin" valueType="num">
                                      <p:cBhvr additive="base">
                                        <p:cTn id="25" dur="500" fill="hold"/>
                                        <p:tgtEl>
                                          <p:spTgt spid="80017"/>
                                        </p:tgtEl>
                                        <p:attrNameLst>
                                          <p:attrName>ppt_x</p:attrName>
                                        </p:attrNameLst>
                                      </p:cBhvr>
                                      <p:tavLst>
                                        <p:tav tm="0">
                                          <p:val>
                                            <p:strVal val="#ppt_x"/>
                                          </p:val>
                                        </p:tav>
                                        <p:tav tm="100000">
                                          <p:val>
                                            <p:strVal val="#ppt_x"/>
                                          </p:val>
                                        </p:tav>
                                      </p:tavLst>
                                    </p:anim>
                                    <p:anim calcmode="lin" valueType="num">
                                      <p:cBhvr additive="base">
                                        <p:cTn id="26" dur="500" fill="hold"/>
                                        <p:tgtEl>
                                          <p:spTgt spid="8001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0" fill="hold" grpId="0" nodeType="clickEffect">
                                  <p:stCondLst>
                                    <p:cond delay="0"/>
                                  </p:stCondLst>
                                  <p:childTnLst>
                                    <p:set>
                                      <p:cBhvr>
                                        <p:cTn id="30" dur="1" fill="hold">
                                          <p:stCondLst>
                                            <p:cond delay="0"/>
                                          </p:stCondLst>
                                        </p:cTn>
                                        <p:tgtEl>
                                          <p:spTgt spid="80049"/>
                                        </p:tgtEl>
                                        <p:attrNameLst>
                                          <p:attrName>style.visibility</p:attrName>
                                        </p:attrNameLst>
                                      </p:cBhvr>
                                      <p:to>
                                        <p:strVal val="visible"/>
                                      </p:to>
                                    </p:set>
                                    <p:anim calcmode="lin" valueType="num">
                                      <p:cBhvr>
                                        <p:cTn id="31" dur="500" fill="hold"/>
                                        <p:tgtEl>
                                          <p:spTgt spid="80049"/>
                                        </p:tgtEl>
                                        <p:attrNameLst>
                                          <p:attrName>ppt_w</p:attrName>
                                        </p:attrNameLst>
                                      </p:cBhvr>
                                      <p:tavLst>
                                        <p:tav tm="0">
                                          <p:val>
                                            <p:fltVal val="0"/>
                                          </p:val>
                                        </p:tav>
                                        <p:tav tm="100000">
                                          <p:val>
                                            <p:strVal val="#ppt_w"/>
                                          </p:val>
                                        </p:tav>
                                      </p:tavLst>
                                    </p:anim>
                                    <p:anim calcmode="lin" valueType="num">
                                      <p:cBhvr>
                                        <p:cTn id="32" dur="500" fill="hold"/>
                                        <p:tgtEl>
                                          <p:spTgt spid="80049"/>
                                        </p:tgtEl>
                                        <p:attrNameLst>
                                          <p:attrName>ppt_h</p:attrName>
                                        </p:attrNameLst>
                                      </p:cBhvr>
                                      <p:tavLst>
                                        <p:tav tm="0">
                                          <p:val>
                                            <p:fltVal val="0"/>
                                          </p:val>
                                        </p:tav>
                                        <p:tav tm="100000">
                                          <p:val>
                                            <p:strVal val="#ppt_h"/>
                                          </p:val>
                                        </p:tav>
                                      </p:tavLst>
                                    </p:anim>
                                    <p:animEffect transition="in" filter="fade">
                                      <p:cBhvr>
                                        <p:cTn id="33" dur="500"/>
                                        <p:tgtEl>
                                          <p:spTgt spid="8004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3" presetClass="exit" presetSubtype="0" fill="hold" grpId="1" nodeType="clickEffect">
                                  <p:stCondLst>
                                    <p:cond delay="0"/>
                                  </p:stCondLst>
                                  <p:childTnLst>
                                    <p:anim calcmode="lin" valueType="num">
                                      <p:cBhvr>
                                        <p:cTn id="37" dur="500"/>
                                        <p:tgtEl>
                                          <p:spTgt spid="80051"/>
                                        </p:tgtEl>
                                        <p:attrNameLst>
                                          <p:attrName>ppt_w</p:attrName>
                                        </p:attrNameLst>
                                      </p:cBhvr>
                                      <p:tavLst>
                                        <p:tav tm="0">
                                          <p:val>
                                            <p:strVal val="ppt_w"/>
                                          </p:val>
                                        </p:tav>
                                        <p:tav tm="100000">
                                          <p:val>
                                            <p:fltVal val="0"/>
                                          </p:val>
                                        </p:tav>
                                      </p:tavLst>
                                    </p:anim>
                                    <p:anim calcmode="lin" valueType="num">
                                      <p:cBhvr>
                                        <p:cTn id="38" dur="500"/>
                                        <p:tgtEl>
                                          <p:spTgt spid="80051"/>
                                        </p:tgtEl>
                                        <p:attrNameLst>
                                          <p:attrName>ppt_h</p:attrName>
                                        </p:attrNameLst>
                                      </p:cBhvr>
                                      <p:tavLst>
                                        <p:tav tm="0">
                                          <p:val>
                                            <p:strVal val="ppt_h"/>
                                          </p:val>
                                        </p:tav>
                                        <p:tav tm="100000">
                                          <p:val>
                                            <p:fltVal val="0"/>
                                          </p:val>
                                        </p:tav>
                                      </p:tavLst>
                                    </p:anim>
                                    <p:animEffect transition="out" filter="fade">
                                      <p:cBhvr>
                                        <p:cTn id="39" dur="500"/>
                                        <p:tgtEl>
                                          <p:spTgt spid="80051"/>
                                        </p:tgtEl>
                                      </p:cBhvr>
                                    </p:animEffect>
                                    <p:set>
                                      <p:cBhvr>
                                        <p:cTn id="40" dur="1" fill="hold">
                                          <p:stCondLst>
                                            <p:cond delay="499"/>
                                          </p:stCondLst>
                                        </p:cTn>
                                        <p:tgtEl>
                                          <p:spTgt spid="80051"/>
                                        </p:tgtEl>
                                        <p:attrNameLst>
                                          <p:attrName>style.visibility</p:attrName>
                                        </p:attrNameLst>
                                      </p:cBhvr>
                                      <p:to>
                                        <p:strVal val="hidden"/>
                                      </p:to>
                                    </p:set>
                                  </p:childTnLst>
                                </p:cTn>
                              </p:par>
                              <p:par>
                                <p:cTn id="41" presetID="53" presetClass="exit" presetSubtype="0" fill="hold" grpId="1" nodeType="withEffect">
                                  <p:stCondLst>
                                    <p:cond delay="0"/>
                                  </p:stCondLst>
                                  <p:childTnLst>
                                    <p:anim calcmode="lin" valueType="num">
                                      <p:cBhvr>
                                        <p:cTn id="42" dur="500"/>
                                        <p:tgtEl>
                                          <p:spTgt spid="80049"/>
                                        </p:tgtEl>
                                        <p:attrNameLst>
                                          <p:attrName>ppt_w</p:attrName>
                                        </p:attrNameLst>
                                      </p:cBhvr>
                                      <p:tavLst>
                                        <p:tav tm="0">
                                          <p:val>
                                            <p:strVal val="ppt_w"/>
                                          </p:val>
                                        </p:tav>
                                        <p:tav tm="100000">
                                          <p:val>
                                            <p:fltVal val="0"/>
                                          </p:val>
                                        </p:tav>
                                      </p:tavLst>
                                    </p:anim>
                                    <p:anim calcmode="lin" valueType="num">
                                      <p:cBhvr>
                                        <p:cTn id="43" dur="500"/>
                                        <p:tgtEl>
                                          <p:spTgt spid="80049"/>
                                        </p:tgtEl>
                                        <p:attrNameLst>
                                          <p:attrName>ppt_h</p:attrName>
                                        </p:attrNameLst>
                                      </p:cBhvr>
                                      <p:tavLst>
                                        <p:tav tm="0">
                                          <p:val>
                                            <p:strVal val="ppt_h"/>
                                          </p:val>
                                        </p:tav>
                                        <p:tav tm="100000">
                                          <p:val>
                                            <p:fltVal val="0"/>
                                          </p:val>
                                        </p:tav>
                                      </p:tavLst>
                                    </p:anim>
                                    <p:animEffect transition="out" filter="fade">
                                      <p:cBhvr>
                                        <p:cTn id="44" dur="500"/>
                                        <p:tgtEl>
                                          <p:spTgt spid="80049"/>
                                        </p:tgtEl>
                                      </p:cBhvr>
                                    </p:animEffect>
                                    <p:set>
                                      <p:cBhvr>
                                        <p:cTn id="45" dur="1" fill="hold">
                                          <p:stCondLst>
                                            <p:cond delay="499"/>
                                          </p:stCondLst>
                                        </p:cTn>
                                        <p:tgtEl>
                                          <p:spTgt spid="80049"/>
                                        </p:tgtEl>
                                        <p:attrNameLst>
                                          <p:attrName>style.visibility</p:attrName>
                                        </p:attrNameLst>
                                      </p:cBhvr>
                                      <p:to>
                                        <p:strVal val="hidden"/>
                                      </p:to>
                                    </p:set>
                                  </p:childTnLst>
                                </p:cTn>
                              </p:par>
                              <p:par>
                                <p:cTn id="46" presetID="53" presetClass="entr" presetSubtype="0" fill="hold" grpId="0" nodeType="withEffect">
                                  <p:stCondLst>
                                    <p:cond delay="0"/>
                                  </p:stCondLst>
                                  <p:childTnLst>
                                    <p:set>
                                      <p:cBhvr>
                                        <p:cTn id="47" dur="1" fill="hold">
                                          <p:stCondLst>
                                            <p:cond delay="0"/>
                                          </p:stCondLst>
                                        </p:cTn>
                                        <p:tgtEl>
                                          <p:spTgt spid="80052"/>
                                        </p:tgtEl>
                                        <p:attrNameLst>
                                          <p:attrName>style.visibility</p:attrName>
                                        </p:attrNameLst>
                                      </p:cBhvr>
                                      <p:to>
                                        <p:strVal val="visible"/>
                                      </p:to>
                                    </p:set>
                                    <p:anim calcmode="lin" valueType="num">
                                      <p:cBhvr>
                                        <p:cTn id="48" dur="500" fill="hold"/>
                                        <p:tgtEl>
                                          <p:spTgt spid="80052"/>
                                        </p:tgtEl>
                                        <p:attrNameLst>
                                          <p:attrName>ppt_w</p:attrName>
                                        </p:attrNameLst>
                                      </p:cBhvr>
                                      <p:tavLst>
                                        <p:tav tm="0">
                                          <p:val>
                                            <p:fltVal val="0"/>
                                          </p:val>
                                        </p:tav>
                                        <p:tav tm="100000">
                                          <p:val>
                                            <p:strVal val="#ppt_w"/>
                                          </p:val>
                                        </p:tav>
                                      </p:tavLst>
                                    </p:anim>
                                    <p:anim calcmode="lin" valueType="num">
                                      <p:cBhvr>
                                        <p:cTn id="49" dur="500" fill="hold"/>
                                        <p:tgtEl>
                                          <p:spTgt spid="80052"/>
                                        </p:tgtEl>
                                        <p:attrNameLst>
                                          <p:attrName>ppt_h</p:attrName>
                                        </p:attrNameLst>
                                      </p:cBhvr>
                                      <p:tavLst>
                                        <p:tav tm="0">
                                          <p:val>
                                            <p:fltVal val="0"/>
                                          </p:val>
                                        </p:tav>
                                        <p:tav tm="100000">
                                          <p:val>
                                            <p:strVal val="#ppt_h"/>
                                          </p:val>
                                        </p:tav>
                                      </p:tavLst>
                                    </p:anim>
                                    <p:animEffect transition="in" filter="fade">
                                      <p:cBhvr>
                                        <p:cTn id="50" dur="500"/>
                                        <p:tgtEl>
                                          <p:spTgt spid="8005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0" presetClass="path" presetSubtype="0" accel="50000" decel="50000" fill="hold" nodeType="clickEffect">
                                  <p:stCondLst>
                                    <p:cond delay="0"/>
                                  </p:stCondLst>
                                  <p:childTnLst>
                                    <p:animMotion origin="layout" path="M 4.16667E-6 3.58382E-6 L -0.4349 3.58382E-6 " pathEditMode="relative" rAng="0" ptsTypes="AA">
                                      <p:cBhvr>
                                        <p:cTn id="54" dur="2000" fill="hold"/>
                                        <p:tgtEl>
                                          <p:spTgt spid="80015"/>
                                        </p:tgtEl>
                                        <p:attrNameLst>
                                          <p:attrName>ppt_x</p:attrName>
                                          <p:attrName>ppt_y</p:attrName>
                                        </p:attrNameLst>
                                      </p:cBhvr>
                                      <p:rCtr x="-21753" y="0"/>
                                    </p:animMotion>
                                  </p:childTnLst>
                                </p:cTn>
                              </p:par>
                            </p:childTnLst>
                          </p:cTn>
                        </p:par>
                        <p:par>
                          <p:cTn id="55" fill="hold" nodeType="afterGroup">
                            <p:stCondLst>
                              <p:cond delay="2000"/>
                            </p:stCondLst>
                            <p:childTnLst>
                              <p:par>
                                <p:cTn id="56" presetID="0" presetClass="path" presetSubtype="0" accel="50000" decel="50000" fill="hold" nodeType="afterEffect">
                                  <p:stCondLst>
                                    <p:cond delay="0"/>
                                  </p:stCondLst>
                                  <p:childTnLst>
                                    <p:animMotion origin="layout" path="M -1.11111E-6 -1.44509E-6 L -0.20468 -1.44509E-6 " pathEditMode="relative" ptsTypes="AA">
                                      <p:cBhvr>
                                        <p:cTn id="57" dur="2000" fill="hold"/>
                                        <p:tgtEl>
                                          <p:spTgt spid="80017"/>
                                        </p:tgtEl>
                                        <p:attrNameLst>
                                          <p:attrName>ppt_x</p:attrName>
                                          <p:attrName>ppt_y</p:attrName>
                                        </p:attrNameLst>
                                      </p:cBhvr>
                                    </p:animMotion>
                                  </p:childTnLst>
                                </p:cTn>
                              </p:par>
                            </p:childTnLst>
                          </p:cTn>
                        </p:par>
                        <p:par>
                          <p:cTn id="58" fill="hold" nodeType="afterGroup">
                            <p:stCondLst>
                              <p:cond delay="4000"/>
                            </p:stCondLst>
                            <p:childTnLst>
                              <p:par>
                                <p:cTn id="59" presetID="53" presetClass="entr" presetSubtype="0" fill="hold" grpId="0" nodeType="afterEffect">
                                  <p:stCondLst>
                                    <p:cond delay="0"/>
                                  </p:stCondLst>
                                  <p:childTnLst>
                                    <p:set>
                                      <p:cBhvr>
                                        <p:cTn id="60" dur="1" fill="hold">
                                          <p:stCondLst>
                                            <p:cond delay="0"/>
                                          </p:stCondLst>
                                        </p:cTn>
                                        <p:tgtEl>
                                          <p:spTgt spid="80053"/>
                                        </p:tgtEl>
                                        <p:attrNameLst>
                                          <p:attrName>style.visibility</p:attrName>
                                        </p:attrNameLst>
                                      </p:cBhvr>
                                      <p:to>
                                        <p:strVal val="visible"/>
                                      </p:to>
                                    </p:set>
                                    <p:anim calcmode="lin" valueType="num">
                                      <p:cBhvr>
                                        <p:cTn id="61" dur="500" fill="hold"/>
                                        <p:tgtEl>
                                          <p:spTgt spid="80053"/>
                                        </p:tgtEl>
                                        <p:attrNameLst>
                                          <p:attrName>ppt_w</p:attrName>
                                        </p:attrNameLst>
                                      </p:cBhvr>
                                      <p:tavLst>
                                        <p:tav tm="0">
                                          <p:val>
                                            <p:fltVal val="0"/>
                                          </p:val>
                                        </p:tav>
                                        <p:tav tm="100000">
                                          <p:val>
                                            <p:strVal val="#ppt_w"/>
                                          </p:val>
                                        </p:tav>
                                      </p:tavLst>
                                    </p:anim>
                                    <p:anim calcmode="lin" valueType="num">
                                      <p:cBhvr>
                                        <p:cTn id="62" dur="500" fill="hold"/>
                                        <p:tgtEl>
                                          <p:spTgt spid="80053"/>
                                        </p:tgtEl>
                                        <p:attrNameLst>
                                          <p:attrName>ppt_h</p:attrName>
                                        </p:attrNameLst>
                                      </p:cBhvr>
                                      <p:tavLst>
                                        <p:tav tm="0">
                                          <p:val>
                                            <p:fltVal val="0"/>
                                          </p:val>
                                        </p:tav>
                                        <p:tav tm="100000">
                                          <p:val>
                                            <p:strVal val="#ppt_h"/>
                                          </p:val>
                                        </p:tav>
                                      </p:tavLst>
                                    </p:anim>
                                    <p:animEffect transition="in" filter="fade">
                                      <p:cBhvr>
                                        <p:cTn id="63" dur="500"/>
                                        <p:tgtEl>
                                          <p:spTgt spid="8005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0" presetClass="path" presetSubtype="0" accel="50000" decel="50000" fill="hold" nodeType="clickEffect">
                                  <p:stCondLst>
                                    <p:cond delay="0"/>
                                  </p:stCondLst>
                                  <p:childTnLst>
                                    <p:animMotion origin="layout" path="M 4.44444E-6 -1.44509E-6 L 0.19687 -1.44509E-6 " pathEditMode="relative" ptsTypes="AA">
                                      <p:cBhvr>
                                        <p:cTn id="67" dur="2000" fill="hold"/>
                                        <p:tgtEl>
                                          <p:spTgt spid="80016"/>
                                        </p:tgtEl>
                                        <p:attrNameLst>
                                          <p:attrName>ppt_x</p:attrName>
                                          <p:attrName>ppt_y</p:attrName>
                                        </p:attrNameLst>
                                      </p:cBhvr>
                                    </p:animMotion>
                                  </p:childTnLst>
                                </p:cTn>
                              </p:par>
                            </p:childTnLst>
                          </p:cTn>
                        </p:par>
                        <p:par>
                          <p:cTn id="68" fill="hold" nodeType="afterGroup">
                            <p:stCondLst>
                              <p:cond delay="2000"/>
                            </p:stCondLst>
                            <p:childTnLst>
                              <p:par>
                                <p:cTn id="69" presetID="0" presetClass="path" presetSubtype="0" accel="50000" decel="50000" fill="hold" nodeType="afterEffect">
                                  <p:stCondLst>
                                    <p:cond delay="0"/>
                                  </p:stCondLst>
                                  <p:childTnLst>
                                    <p:animMotion origin="layout" path="M -0.20468 3.93064E-6 L -0.13385 3.93064E-6 " pathEditMode="relative" ptsTypes="AA">
                                      <p:cBhvr>
                                        <p:cTn id="70" dur="2000" fill="hold"/>
                                        <p:tgtEl>
                                          <p:spTgt spid="80017"/>
                                        </p:tgtEl>
                                        <p:attrNameLst>
                                          <p:attrName>ppt_x</p:attrName>
                                          <p:attrName>ppt_y</p:attrName>
                                        </p:attrNameLst>
                                      </p:cBhvr>
                                    </p:animMotion>
                                  </p:childTnLst>
                                </p:cTn>
                              </p:par>
                            </p:childTnLst>
                          </p:cTn>
                        </p:par>
                        <p:par>
                          <p:cTn id="71" fill="hold" nodeType="afterGroup">
                            <p:stCondLst>
                              <p:cond delay="4000"/>
                            </p:stCondLst>
                            <p:childTnLst>
                              <p:par>
                                <p:cTn id="72" presetID="53" presetClass="entr" presetSubtype="0" fill="hold" grpId="0" nodeType="afterEffect">
                                  <p:stCondLst>
                                    <p:cond delay="0"/>
                                  </p:stCondLst>
                                  <p:childTnLst>
                                    <p:set>
                                      <p:cBhvr>
                                        <p:cTn id="73" dur="1" fill="hold">
                                          <p:stCondLst>
                                            <p:cond delay="0"/>
                                          </p:stCondLst>
                                        </p:cTn>
                                        <p:tgtEl>
                                          <p:spTgt spid="80054"/>
                                        </p:tgtEl>
                                        <p:attrNameLst>
                                          <p:attrName>style.visibility</p:attrName>
                                        </p:attrNameLst>
                                      </p:cBhvr>
                                      <p:to>
                                        <p:strVal val="visible"/>
                                      </p:to>
                                    </p:set>
                                    <p:anim calcmode="lin" valueType="num">
                                      <p:cBhvr>
                                        <p:cTn id="74" dur="500" fill="hold"/>
                                        <p:tgtEl>
                                          <p:spTgt spid="80054"/>
                                        </p:tgtEl>
                                        <p:attrNameLst>
                                          <p:attrName>ppt_w</p:attrName>
                                        </p:attrNameLst>
                                      </p:cBhvr>
                                      <p:tavLst>
                                        <p:tav tm="0">
                                          <p:val>
                                            <p:fltVal val="0"/>
                                          </p:val>
                                        </p:tav>
                                        <p:tav tm="100000">
                                          <p:val>
                                            <p:strVal val="#ppt_w"/>
                                          </p:val>
                                        </p:tav>
                                      </p:tavLst>
                                    </p:anim>
                                    <p:anim calcmode="lin" valueType="num">
                                      <p:cBhvr>
                                        <p:cTn id="75" dur="500" fill="hold"/>
                                        <p:tgtEl>
                                          <p:spTgt spid="80054"/>
                                        </p:tgtEl>
                                        <p:attrNameLst>
                                          <p:attrName>ppt_h</p:attrName>
                                        </p:attrNameLst>
                                      </p:cBhvr>
                                      <p:tavLst>
                                        <p:tav tm="0">
                                          <p:val>
                                            <p:fltVal val="0"/>
                                          </p:val>
                                        </p:tav>
                                        <p:tav tm="100000">
                                          <p:val>
                                            <p:strVal val="#ppt_h"/>
                                          </p:val>
                                        </p:tav>
                                      </p:tavLst>
                                    </p:anim>
                                    <p:animEffect transition="in" filter="fade">
                                      <p:cBhvr>
                                        <p:cTn id="76" dur="500"/>
                                        <p:tgtEl>
                                          <p:spTgt spid="80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49" grpId="0" animBg="1"/>
      <p:bldP spid="80049" grpId="1" animBg="1"/>
      <p:bldP spid="80051" grpId="0"/>
      <p:bldP spid="80051" grpId="1"/>
      <p:bldP spid="80052" grpId="0"/>
      <p:bldP spid="80053" grpId="0"/>
      <p:bldP spid="8005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灯片编号占位符 3"/>
          <p:cNvSpPr>
            <a:spLocks noGrp="1"/>
          </p:cNvSpPr>
          <p:nvPr>
            <p:ph type="sldNum" sz="quarter" idx="10"/>
          </p:nvPr>
        </p:nvSpPr>
        <p:spPr/>
        <p:txBody>
          <a:bodyPr/>
          <a:lstStyle/>
          <a:p>
            <a:fld id="{8993580E-CCCC-425F-9271-985ECEBEDBA9}" type="slidenum">
              <a:rPr lang="en-US" altLang="zh-CN"/>
              <a:pPr/>
              <a:t>16</a:t>
            </a:fld>
            <a:endParaRPr lang="en-US" altLang="zh-CN"/>
          </a:p>
        </p:txBody>
      </p:sp>
      <p:sp>
        <p:nvSpPr>
          <p:cNvPr id="249858" name="Rectangle 2"/>
          <p:cNvSpPr>
            <a:spLocks noGrp="1" noChangeArrowheads="1"/>
          </p:cNvSpPr>
          <p:nvPr>
            <p:ph type="body" idx="1"/>
          </p:nvPr>
        </p:nvSpPr>
        <p:spPr>
          <a:xfrm>
            <a:off x="179388" y="404813"/>
            <a:ext cx="8305800" cy="1235075"/>
          </a:xfrm>
        </p:spPr>
        <p:txBody>
          <a:bodyPr/>
          <a:lstStyle/>
          <a:p>
            <a:pPr>
              <a:spcBef>
                <a:spcPct val="0"/>
              </a:spcBef>
            </a:pPr>
            <a:r>
              <a:rPr lang="zh-CN" altLang="en-US" sz="2800"/>
              <a:t>示例：在以下有序表中查找</a:t>
            </a:r>
            <a:r>
              <a:rPr lang="en-US" altLang="zh-CN" sz="2800"/>
              <a:t>21</a:t>
            </a:r>
            <a:r>
              <a:rPr lang="zh-CN" altLang="en-US" sz="2800"/>
              <a:t>和</a:t>
            </a:r>
            <a:r>
              <a:rPr lang="en-US" altLang="zh-CN" sz="2800"/>
              <a:t>85</a:t>
            </a:r>
          </a:p>
          <a:p>
            <a:pPr>
              <a:spcBef>
                <a:spcPct val="0"/>
              </a:spcBef>
            </a:pPr>
            <a:r>
              <a:rPr lang="en-US" altLang="zh-CN" sz="2800"/>
              <a:t>05</a:t>
            </a:r>
            <a:r>
              <a:rPr lang="zh-CN" altLang="en-US" sz="2800"/>
              <a:t>，</a:t>
            </a:r>
            <a:r>
              <a:rPr lang="en-US" altLang="zh-CN" sz="2800"/>
              <a:t>13</a:t>
            </a:r>
            <a:r>
              <a:rPr lang="zh-CN" altLang="en-US" sz="2800"/>
              <a:t>，</a:t>
            </a:r>
            <a:r>
              <a:rPr lang="en-US" altLang="zh-CN" sz="2800"/>
              <a:t>19</a:t>
            </a:r>
            <a:r>
              <a:rPr lang="zh-CN" altLang="en-US" sz="2800"/>
              <a:t>，</a:t>
            </a:r>
            <a:r>
              <a:rPr lang="en-US" altLang="zh-CN" sz="2800"/>
              <a:t>21</a:t>
            </a:r>
            <a:r>
              <a:rPr lang="zh-CN" altLang="en-US" sz="2800"/>
              <a:t>，</a:t>
            </a:r>
            <a:r>
              <a:rPr lang="en-US" altLang="zh-CN" sz="2800"/>
              <a:t>37</a:t>
            </a:r>
            <a:r>
              <a:rPr lang="zh-CN" altLang="en-US" sz="2800"/>
              <a:t>，</a:t>
            </a:r>
            <a:r>
              <a:rPr lang="en-US" altLang="zh-CN" sz="2800"/>
              <a:t>56</a:t>
            </a:r>
            <a:r>
              <a:rPr lang="zh-CN" altLang="en-US" sz="2800"/>
              <a:t>，</a:t>
            </a:r>
            <a:r>
              <a:rPr lang="en-US" altLang="zh-CN" sz="2800"/>
              <a:t>64</a:t>
            </a:r>
            <a:r>
              <a:rPr lang="zh-CN" altLang="en-US" sz="2800"/>
              <a:t>，</a:t>
            </a:r>
            <a:r>
              <a:rPr lang="en-US" altLang="zh-CN" sz="2800"/>
              <a:t>74</a:t>
            </a:r>
            <a:r>
              <a:rPr lang="zh-CN" altLang="en-US" sz="2800"/>
              <a:t>，</a:t>
            </a:r>
            <a:r>
              <a:rPr lang="en-US" altLang="zh-CN" sz="2800"/>
              <a:t>80</a:t>
            </a:r>
            <a:r>
              <a:rPr lang="zh-CN" altLang="en-US" sz="2800"/>
              <a:t>，</a:t>
            </a:r>
            <a:r>
              <a:rPr lang="en-US" altLang="zh-CN" sz="2800"/>
              <a:t>88</a:t>
            </a:r>
            <a:r>
              <a:rPr lang="zh-CN" altLang="en-US" sz="2800"/>
              <a:t>，</a:t>
            </a:r>
            <a:r>
              <a:rPr lang="en-US" altLang="zh-CN" sz="2800"/>
              <a:t>92</a:t>
            </a:r>
            <a:r>
              <a:rPr lang="zh-CN" altLang="en-US" sz="2800"/>
              <a:t>，</a:t>
            </a:r>
          </a:p>
        </p:txBody>
      </p:sp>
      <p:sp>
        <p:nvSpPr>
          <p:cNvPr id="249860" name="Text Box 4"/>
          <p:cNvSpPr txBox="1">
            <a:spLocks noChangeArrowheads="1"/>
          </p:cNvSpPr>
          <p:nvPr/>
        </p:nvSpPr>
        <p:spPr bwMode="auto">
          <a:xfrm>
            <a:off x="144463" y="2133600"/>
            <a:ext cx="16557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a:t>有序表：</a:t>
            </a:r>
          </a:p>
        </p:txBody>
      </p:sp>
      <p:sp>
        <p:nvSpPr>
          <p:cNvPr id="249861" name="Rectangle 5"/>
          <p:cNvSpPr>
            <a:spLocks noChangeArrowheads="1"/>
          </p:cNvSpPr>
          <p:nvPr/>
        </p:nvSpPr>
        <p:spPr bwMode="auto">
          <a:xfrm>
            <a:off x="3059113" y="6021388"/>
            <a:ext cx="31623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b="1"/>
              <a:t>查找</a:t>
            </a:r>
            <a:r>
              <a:rPr lang="en-US" altLang="zh-CN" sz="2800" b="1"/>
              <a:t>K=85</a:t>
            </a:r>
            <a:r>
              <a:rPr lang="zh-CN" altLang="en-US" sz="2800" b="1"/>
              <a:t>的示意图</a:t>
            </a:r>
          </a:p>
        </p:txBody>
      </p:sp>
      <p:sp>
        <p:nvSpPr>
          <p:cNvPr id="249862" name="Rectangle 6"/>
          <p:cNvSpPr>
            <a:spLocks noChangeArrowheads="1"/>
          </p:cNvSpPr>
          <p:nvPr/>
        </p:nvSpPr>
        <p:spPr bwMode="auto">
          <a:xfrm>
            <a:off x="1327150" y="5757863"/>
            <a:ext cx="8572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700"/>
              <a:t> </a:t>
            </a:r>
            <a:endParaRPr lang="en-US" altLang="zh-CN" sz="2800"/>
          </a:p>
        </p:txBody>
      </p:sp>
      <p:sp>
        <p:nvSpPr>
          <p:cNvPr id="249863" name="Rectangle 7"/>
          <p:cNvSpPr>
            <a:spLocks noChangeArrowheads="1"/>
          </p:cNvSpPr>
          <p:nvPr/>
        </p:nvSpPr>
        <p:spPr bwMode="auto">
          <a:xfrm>
            <a:off x="2297113" y="1838325"/>
            <a:ext cx="889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l"/>
            <a:r>
              <a:rPr lang="en-US" altLang="zh-CN" sz="2800"/>
              <a:t> </a:t>
            </a:r>
          </a:p>
        </p:txBody>
      </p:sp>
      <p:sp>
        <p:nvSpPr>
          <p:cNvPr id="249864" name="Rectangle 8"/>
          <p:cNvSpPr>
            <a:spLocks noChangeArrowheads="1"/>
          </p:cNvSpPr>
          <p:nvPr/>
        </p:nvSpPr>
        <p:spPr bwMode="auto">
          <a:xfrm>
            <a:off x="2259013" y="2941638"/>
            <a:ext cx="2619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l"/>
            <a:r>
              <a:rPr lang="en-US" altLang="zh-CN" sz="2500"/>
              <a:t>                                 </a:t>
            </a:r>
            <a:endParaRPr lang="en-US" altLang="zh-CN" sz="2800"/>
          </a:p>
        </p:txBody>
      </p:sp>
      <p:sp>
        <p:nvSpPr>
          <p:cNvPr id="249865" name="Rectangle 9"/>
          <p:cNvSpPr>
            <a:spLocks noChangeArrowheads="1"/>
          </p:cNvSpPr>
          <p:nvPr/>
        </p:nvSpPr>
        <p:spPr bwMode="auto">
          <a:xfrm>
            <a:off x="1169988" y="3681413"/>
            <a:ext cx="79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500">
                <a:solidFill>
                  <a:srgbClr val="000000"/>
                </a:solidFill>
              </a:rPr>
              <a:t> </a:t>
            </a:r>
            <a:endParaRPr lang="en-US" altLang="zh-CN" sz="2800"/>
          </a:p>
        </p:txBody>
      </p:sp>
      <p:sp>
        <p:nvSpPr>
          <p:cNvPr id="249866" name="Rectangle 10"/>
          <p:cNvSpPr>
            <a:spLocks noChangeArrowheads="1"/>
          </p:cNvSpPr>
          <p:nvPr/>
        </p:nvSpPr>
        <p:spPr bwMode="auto">
          <a:xfrm>
            <a:off x="8262938" y="3505200"/>
            <a:ext cx="79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500">
                <a:solidFill>
                  <a:srgbClr val="000000"/>
                </a:solidFill>
              </a:rPr>
              <a:t> </a:t>
            </a:r>
            <a:endParaRPr lang="en-US" altLang="zh-CN" sz="2800"/>
          </a:p>
        </p:txBody>
      </p:sp>
      <p:graphicFrame>
        <p:nvGraphicFramePr>
          <p:cNvPr id="249887" name="Group 31"/>
          <p:cNvGraphicFramePr>
            <a:graphicFrameLocks noGrp="1"/>
          </p:cNvGraphicFramePr>
          <p:nvPr/>
        </p:nvGraphicFramePr>
        <p:xfrm>
          <a:off x="1692275" y="2060575"/>
          <a:ext cx="7127875" cy="576263"/>
        </p:xfrm>
        <a:graphic>
          <a:graphicData uri="http://schemas.openxmlformats.org/drawingml/2006/table">
            <a:tbl>
              <a:tblPr/>
              <a:tblGrid>
                <a:gridCol w="647700"/>
                <a:gridCol w="647700"/>
                <a:gridCol w="649288"/>
                <a:gridCol w="646112"/>
                <a:gridCol w="647700"/>
                <a:gridCol w="650875"/>
                <a:gridCol w="647700"/>
                <a:gridCol w="647700"/>
                <a:gridCol w="647700"/>
                <a:gridCol w="647700"/>
                <a:gridCol w="647700"/>
              </a:tblGrid>
              <a:tr h="576263">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05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19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21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37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56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64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74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80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88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92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r>
            </a:tbl>
          </a:graphicData>
        </a:graphic>
      </p:graphicFrame>
      <p:grpSp>
        <p:nvGrpSpPr>
          <p:cNvPr id="249913" name="Group 57"/>
          <p:cNvGrpSpPr>
            <a:grpSpLocks/>
          </p:cNvGrpSpPr>
          <p:nvPr/>
        </p:nvGrpSpPr>
        <p:grpSpPr bwMode="auto">
          <a:xfrm>
            <a:off x="8278813" y="2636838"/>
            <a:ext cx="541337" cy="919162"/>
            <a:chOff x="5148" y="1661"/>
            <a:chExt cx="341" cy="579"/>
          </a:xfrm>
        </p:grpSpPr>
        <p:sp>
          <p:nvSpPr>
            <p:cNvPr id="249914" name="Rectangle 58"/>
            <p:cNvSpPr>
              <a:spLocks noChangeArrowheads="1"/>
            </p:cNvSpPr>
            <p:nvPr/>
          </p:nvSpPr>
          <p:spPr bwMode="auto">
            <a:xfrm>
              <a:off x="5148" y="1933"/>
              <a:ext cx="341"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l"/>
              <a:r>
                <a:rPr lang="en-US" altLang="zh-CN" b="1"/>
                <a:t>hig</a:t>
              </a:r>
            </a:p>
          </p:txBody>
        </p:sp>
        <p:sp>
          <p:nvSpPr>
            <p:cNvPr id="249915" name="Line 59"/>
            <p:cNvSpPr>
              <a:spLocks noChangeShapeType="1"/>
            </p:cNvSpPr>
            <p:nvPr/>
          </p:nvSpPr>
          <p:spPr bwMode="auto">
            <a:xfrm flipV="1">
              <a:off x="5284" y="1661"/>
              <a:ext cx="0" cy="318"/>
            </a:xfrm>
            <a:prstGeom prst="line">
              <a:avLst/>
            </a:prstGeom>
            <a:noFill/>
            <a:ln w="38100">
              <a:solidFill>
                <a:schemeClr val="tx1"/>
              </a:solidFill>
              <a:miter lim="800000"/>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9916" name="Group 60"/>
          <p:cNvGrpSpPr>
            <a:grpSpLocks/>
          </p:cNvGrpSpPr>
          <p:nvPr/>
        </p:nvGrpSpPr>
        <p:grpSpPr bwMode="auto">
          <a:xfrm>
            <a:off x="1746250" y="2636838"/>
            <a:ext cx="609600" cy="847725"/>
            <a:chOff x="1033" y="1661"/>
            <a:chExt cx="384" cy="534"/>
          </a:xfrm>
        </p:grpSpPr>
        <p:sp>
          <p:nvSpPr>
            <p:cNvPr id="249917" name="Rectangle 61"/>
            <p:cNvSpPr>
              <a:spLocks noChangeArrowheads="1"/>
            </p:cNvSpPr>
            <p:nvPr/>
          </p:nvSpPr>
          <p:spPr bwMode="auto">
            <a:xfrm>
              <a:off x="1033" y="1888"/>
              <a:ext cx="384"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l"/>
              <a:r>
                <a:rPr lang="en-US" altLang="zh-CN" b="1"/>
                <a:t>low</a:t>
              </a:r>
            </a:p>
          </p:txBody>
        </p:sp>
        <p:sp>
          <p:nvSpPr>
            <p:cNvPr id="249918" name="Rectangle 62"/>
            <p:cNvSpPr>
              <a:spLocks noChangeArrowheads="1"/>
            </p:cNvSpPr>
            <p:nvPr/>
          </p:nvSpPr>
          <p:spPr bwMode="auto">
            <a:xfrm>
              <a:off x="1333" y="1946"/>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l"/>
              <a:r>
                <a:rPr lang="en-US" altLang="zh-CN" sz="2500"/>
                <a:t> </a:t>
              </a:r>
              <a:endParaRPr lang="en-US" altLang="zh-CN" sz="2800"/>
            </a:p>
          </p:txBody>
        </p:sp>
        <p:sp>
          <p:nvSpPr>
            <p:cNvPr id="249919" name="Line 63"/>
            <p:cNvSpPr>
              <a:spLocks noChangeShapeType="1"/>
            </p:cNvSpPr>
            <p:nvPr/>
          </p:nvSpPr>
          <p:spPr bwMode="auto">
            <a:xfrm flipV="1">
              <a:off x="1202" y="1661"/>
              <a:ext cx="0" cy="318"/>
            </a:xfrm>
            <a:prstGeom prst="line">
              <a:avLst/>
            </a:prstGeom>
            <a:noFill/>
            <a:ln w="38100">
              <a:solidFill>
                <a:schemeClr val="tx1"/>
              </a:solidFill>
              <a:miter lim="800000"/>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9920" name="Group 64"/>
          <p:cNvGrpSpPr>
            <a:grpSpLocks/>
          </p:cNvGrpSpPr>
          <p:nvPr/>
        </p:nvGrpSpPr>
        <p:grpSpPr bwMode="auto">
          <a:xfrm>
            <a:off x="4894263" y="2636838"/>
            <a:ext cx="676275" cy="847725"/>
            <a:chOff x="1033" y="1661"/>
            <a:chExt cx="426" cy="534"/>
          </a:xfrm>
        </p:grpSpPr>
        <p:sp>
          <p:nvSpPr>
            <p:cNvPr id="249921" name="Rectangle 65"/>
            <p:cNvSpPr>
              <a:spLocks noChangeArrowheads="1"/>
            </p:cNvSpPr>
            <p:nvPr/>
          </p:nvSpPr>
          <p:spPr bwMode="auto">
            <a:xfrm>
              <a:off x="1033" y="1888"/>
              <a:ext cx="42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l"/>
              <a:r>
                <a:rPr lang="en-US" altLang="zh-CN" b="1"/>
                <a:t>mid</a:t>
              </a:r>
            </a:p>
          </p:txBody>
        </p:sp>
        <p:sp>
          <p:nvSpPr>
            <p:cNvPr id="249922" name="Rectangle 66"/>
            <p:cNvSpPr>
              <a:spLocks noChangeArrowheads="1"/>
            </p:cNvSpPr>
            <p:nvPr/>
          </p:nvSpPr>
          <p:spPr bwMode="auto">
            <a:xfrm>
              <a:off x="1333" y="1946"/>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l"/>
              <a:r>
                <a:rPr lang="en-US" altLang="zh-CN" sz="2500"/>
                <a:t> </a:t>
              </a:r>
              <a:endParaRPr lang="en-US" altLang="zh-CN" sz="2800"/>
            </a:p>
          </p:txBody>
        </p:sp>
        <p:sp>
          <p:nvSpPr>
            <p:cNvPr id="249923" name="Line 67"/>
            <p:cNvSpPr>
              <a:spLocks noChangeShapeType="1"/>
            </p:cNvSpPr>
            <p:nvPr/>
          </p:nvSpPr>
          <p:spPr bwMode="auto">
            <a:xfrm flipV="1">
              <a:off x="1202" y="1661"/>
              <a:ext cx="0" cy="318"/>
            </a:xfrm>
            <a:prstGeom prst="line">
              <a:avLst/>
            </a:prstGeom>
            <a:noFill/>
            <a:ln w="38100">
              <a:solidFill>
                <a:schemeClr val="tx1"/>
              </a:solidFill>
              <a:miter lim="800000"/>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49926" name="Rectangle 70"/>
          <p:cNvSpPr>
            <a:spLocks noChangeArrowheads="1"/>
          </p:cNvSpPr>
          <p:nvPr/>
        </p:nvSpPr>
        <p:spPr bwMode="auto">
          <a:xfrm>
            <a:off x="252413" y="4005263"/>
            <a:ext cx="83756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800" b="1"/>
              <a:t>第一次查找：因为 </a:t>
            </a:r>
            <a:r>
              <a:rPr kumimoji="0" lang="en-US" altLang="zh-CN" sz="2800" b="1"/>
              <a:t>r[mid]&lt;k</a:t>
            </a:r>
            <a:r>
              <a:rPr kumimoji="0" lang="zh-CN" altLang="en-US" sz="2800" b="1"/>
              <a:t>，所以修改</a:t>
            </a:r>
            <a:r>
              <a:rPr kumimoji="0" lang="en-US" altLang="zh-CN" sz="2800" b="1"/>
              <a:t>low=mid+1</a:t>
            </a:r>
            <a:r>
              <a:rPr kumimoji="0" lang="zh-CN" altLang="en-US" sz="2800" b="1"/>
              <a:t>；</a:t>
            </a:r>
          </a:p>
        </p:txBody>
      </p:sp>
      <p:sp>
        <p:nvSpPr>
          <p:cNvPr id="249927" name="Rectangle 71"/>
          <p:cNvSpPr>
            <a:spLocks noChangeArrowheads="1"/>
          </p:cNvSpPr>
          <p:nvPr/>
        </p:nvSpPr>
        <p:spPr bwMode="auto">
          <a:xfrm>
            <a:off x="300038" y="4508500"/>
            <a:ext cx="83756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800" b="1"/>
              <a:t>第二次查找：因为 </a:t>
            </a:r>
            <a:r>
              <a:rPr kumimoji="0" lang="en-US" altLang="zh-CN" sz="2800" b="1"/>
              <a:t>r[mid]&lt;k</a:t>
            </a:r>
            <a:r>
              <a:rPr kumimoji="0" lang="zh-CN" altLang="en-US" sz="2800" b="1"/>
              <a:t>，所以修改</a:t>
            </a:r>
            <a:r>
              <a:rPr kumimoji="0" lang="en-US" altLang="zh-CN" sz="2800" b="1"/>
              <a:t>low=mid+1</a:t>
            </a:r>
            <a:r>
              <a:rPr kumimoji="0" lang="zh-CN" altLang="en-US" sz="2800" b="1"/>
              <a:t>；</a:t>
            </a:r>
          </a:p>
        </p:txBody>
      </p:sp>
      <p:sp>
        <p:nvSpPr>
          <p:cNvPr id="249928" name="Rectangle 72"/>
          <p:cNvSpPr>
            <a:spLocks noChangeArrowheads="1"/>
          </p:cNvSpPr>
          <p:nvPr/>
        </p:nvSpPr>
        <p:spPr bwMode="auto">
          <a:xfrm>
            <a:off x="179388" y="5084763"/>
            <a:ext cx="8428037"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b="1"/>
              <a:t>第三次查找：因为 </a:t>
            </a:r>
            <a:r>
              <a:rPr kumimoji="0" lang="en-US" altLang="zh-CN" sz="2800" b="1"/>
              <a:t>r[mid]&gt;k ,</a:t>
            </a:r>
            <a:r>
              <a:rPr kumimoji="0" lang="zh-CN" altLang="en-US" sz="2800" b="1"/>
              <a:t>所以修改</a:t>
            </a:r>
            <a:r>
              <a:rPr kumimoji="0" lang="en-US" altLang="zh-CN" sz="2800" b="1"/>
              <a:t>hig=mid-1 </a:t>
            </a:r>
            <a:r>
              <a:rPr kumimoji="0" lang="zh-CN" altLang="en-US" sz="2800" b="1"/>
              <a:t>， 因此</a:t>
            </a:r>
            <a:r>
              <a:rPr kumimoji="0" lang="en-US" altLang="zh-CN" sz="2800" b="1"/>
              <a:t>low&gt;hig</a:t>
            </a:r>
            <a:r>
              <a:rPr kumimoji="0" lang="zh-CN" altLang="en-US" sz="2800" b="1"/>
              <a:t>，查找失败。</a:t>
            </a:r>
          </a:p>
        </p:txBody>
      </p:sp>
      <p:sp>
        <p:nvSpPr>
          <p:cNvPr id="249929" name="Text Box 73"/>
          <p:cNvSpPr txBox="1">
            <a:spLocks noChangeArrowheads="1"/>
          </p:cNvSpPr>
          <p:nvPr/>
        </p:nvSpPr>
        <p:spPr bwMode="auto">
          <a:xfrm>
            <a:off x="1476375" y="1557338"/>
            <a:ext cx="770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b="1">
                <a:solidFill>
                  <a:srgbClr val="FFFF00"/>
                </a:solidFill>
              </a:rPr>
              <a:t>  </a:t>
            </a:r>
            <a:r>
              <a:rPr kumimoji="0" lang="en-US" altLang="zh-CN">
                <a:solidFill>
                  <a:srgbClr val="FFFF00"/>
                </a:solidFill>
              </a:rPr>
              <a:t>0    1     2    3    4    5     6     7     8    9   10</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249916"/>
                                        </p:tgtEl>
                                        <p:attrNameLst>
                                          <p:attrName>style.visibility</p:attrName>
                                        </p:attrNameLst>
                                      </p:cBhvr>
                                      <p:to>
                                        <p:strVal val="visible"/>
                                      </p:to>
                                    </p:set>
                                    <p:anim calcmode="lin" valueType="num">
                                      <p:cBhvr>
                                        <p:cTn id="7" dur="500" fill="hold"/>
                                        <p:tgtEl>
                                          <p:spTgt spid="249916"/>
                                        </p:tgtEl>
                                        <p:attrNameLst>
                                          <p:attrName>ppt_w</p:attrName>
                                        </p:attrNameLst>
                                      </p:cBhvr>
                                      <p:tavLst>
                                        <p:tav tm="0">
                                          <p:val>
                                            <p:fltVal val="0"/>
                                          </p:val>
                                        </p:tav>
                                        <p:tav tm="100000">
                                          <p:val>
                                            <p:strVal val="#ppt_w"/>
                                          </p:val>
                                        </p:tav>
                                      </p:tavLst>
                                    </p:anim>
                                    <p:anim calcmode="lin" valueType="num">
                                      <p:cBhvr>
                                        <p:cTn id="8" dur="500" fill="hold"/>
                                        <p:tgtEl>
                                          <p:spTgt spid="249916"/>
                                        </p:tgtEl>
                                        <p:attrNameLst>
                                          <p:attrName>ppt_h</p:attrName>
                                        </p:attrNameLst>
                                      </p:cBhvr>
                                      <p:tavLst>
                                        <p:tav tm="0">
                                          <p:val>
                                            <p:fltVal val="0"/>
                                          </p:val>
                                        </p:tav>
                                        <p:tav tm="100000">
                                          <p:val>
                                            <p:strVal val="#ppt_h"/>
                                          </p:val>
                                        </p:tav>
                                      </p:tavLst>
                                    </p:anim>
                                    <p:animEffect transition="in" filter="fade">
                                      <p:cBhvr>
                                        <p:cTn id="9" dur="500"/>
                                        <p:tgtEl>
                                          <p:spTgt spid="249916"/>
                                        </p:tgtEl>
                                      </p:cBhvr>
                                    </p:animEffect>
                                  </p:childTnLst>
                                </p:cTn>
                              </p:par>
                              <p:par>
                                <p:cTn id="10" presetID="53" presetClass="entr" presetSubtype="0" fill="hold" nodeType="withEffect">
                                  <p:stCondLst>
                                    <p:cond delay="0"/>
                                  </p:stCondLst>
                                  <p:childTnLst>
                                    <p:set>
                                      <p:cBhvr>
                                        <p:cTn id="11" dur="1" fill="hold">
                                          <p:stCondLst>
                                            <p:cond delay="0"/>
                                          </p:stCondLst>
                                        </p:cTn>
                                        <p:tgtEl>
                                          <p:spTgt spid="249913"/>
                                        </p:tgtEl>
                                        <p:attrNameLst>
                                          <p:attrName>style.visibility</p:attrName>
                                        </p:attrNameLst>
                                      </p:cBhvr>
                                      <p:to>
                                        <p:strVal val="visible"/>
                                      </p:to>
                                    </p:set>
                                    <p:anim calcmode="lin" valueType="num">
                                      <p:cBhvr>
                                        <p:cTn id="12" dur="500" fill="hold"/>
                                        <p:tgtEl>
                                          <p:spTgt spid="249913"/>
                                        </p:tgtEl>
                                        <p:attrNameLst>
                                          <p:attrName>ppt_w</p:attrName>
                                        </p:attrNameLst>
                                      </p:cBhvr>
                                      <p:tavLst>
                                        <p:tav tm="0">
                                          <p:val>
                                            <p:fltVal val="0"/>
                                          </p:val>
                                        </p:tav>
                                        <p:tav tm="100000">
                                          <p:val>
                                            <p:strVal val="#ppt_w"/>
                                          </p:val>
                                        </p:tav>
                                      </p:tavLst>
                                    </p:anim>
                                    <p:anim calcmode="lin" valueType="num">
                                      <p:cBhvr>
                                        <p:cTn id="13" dur="500" fill="hold"/>
                                        <p:tgtEl>
                                          <p:spTgt spid="249913"/>
                                        </p:tgtEl>
                                        <p:attrNameLst>
                                          <p:attrName>ppt_h</p:attrName>
                                        </p:attrNameLst>
                                      </p:cBhvr>
                                      <p:tavLst>
                                        <p:tav tm="0">
                                          <p:val>
                                            <p:fltVal val="0"/>
                                          </p:val>
                                        </p:tav>
                                        <p:tav tm="100000">
                                          <p:val>
                                            <p:strVal val="#ppt_h"/>
                                          </p:val>
                                        </p:tav>
                                      </p:tavLst>
                                    </p:anim>
                                    <p:animEffect transition="in" filter="fade">
                                      <p:cBhvr>
                                        <p:cTn id="14" dur="500"/>
                                        <p:tgtEl>
                                          <p:spTgt spid="249913"/>
                                        </p:tgtEl>
                                      </p:cBhvr>
                                    </p:animEffect>
                                  </p:childTnLst>
                                </p:cTn>
                              </p:par>
                            </p:childTnLst>
                          </p:cTn>
                        </p:par>
                        <p:par>
                          <p:cTn id="15" fill="hold" nodeType="afterGroup">
                            <p:stCondLst>
                              <p:cond delay="500"/>
                            </p:stCondLst>
                            <p:childTnLst>
                              <p:par>
                                <p:cTn id="16" presetID="2" presetClass="entr" presetSubtype="4" fill="hold" nodeType="afterEffect">
                                  <p:stCondLst>
                                    <p:cond delay="0"/>
                                  </p:stCondLst>
                                  <p:childTnLst>
                                    <p:set>
                                      <p:cBhvr>
                                        <p:cTn id="17" dur="1" fill="hold">
                                          <p:stCondLst>
                                            <p:cond delay="0"/>
                                          </p:stCondLst>
                                        </p:cTn>
                                        <p:tgtEl>
                                          <p:spTgt spid="249920"/>
                                        </p:tgtEl>
                                        <p:attrNameLst>
                                          <p:attrName>style.visibility</p:attrName>
                                        </p:attrNameLst>
                                      </p:cBhvr>
                                      <p:to>
                                        <p:strVal val="visible"/>
                                      </p:to>
                                    </p:set>
                                    <p:anim calcmode="lin" valueType="num">
                                      <p:cBhvr additive="base">
                                        <p:cTn id="18" dur="500" fill="hold"/>
                                        <p:tgtEl>
                                          <p:spTgt spid="249920"/>
                                        </p:tgtEl>
                                        <p:attrNameLst>
                                          <p:attrName>ppt_x</p:attrName>
                                        </p:attrNameLst>
                                      </p:cBhvr>
                                      <p:tavLst>
                                        <p:tav tm="0">
                                          <p:val>
                                            <p:strVal val="#ppt_x"/>
                                          </p:val>
                                        </p:tav>
                                        <p:tav tm="100000">
                                          <p:val>
                                            <p:strVal val="#ppt_x"/>
                                          </p:val>
                                        </p:tav>
                                      </p:tavLst>
                                    </p:anim>
                                    <p:anim calcmode="lin" valueType="num">
                                      <p:cBhvr additive="base">
                                        <p:cTn id="19" dur="500" fill="hold"/>
                                        <p:tgtEl>
                                          <p:spTgt spid="249920"/>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ntr" presetSubtype="0" fill="hold" grpId="0" nodeType="clickEffect">
                                  <p:stCondLst>
                                    <p:cond delay="0"/>
                                  </p:stCondLst>
                                  <p:childTnLst>
                                    <p:set>
                                      <p:cBhvr>
                                        <p:cTn id="23" dur="1" fill="hold">
                                          <p:stCondLst>
                                            <p:cond delay="0"/>
                                          </p:stCondLst>
                                        </p:cTn>
                                        <p:tgtEl>
                                          <p:spTgt spid="249926"/>
                                        </p:tgtEl>
                                        <p:attrNameLst>
                                          <p:attrName>style.visibility</p:attrName>
                                        </p:attrNameLst>
                                      </p:cBhvr>
                                      <p:to>
                                        <p:strVal val="visible"/>
                                      </p:to>
                                    </p:set>
                                    <p:anim calcmode="lin" valueType="num">
                                      <p:cBhvr>
                                        <p:cTn id="24" dur="500" fill="hold"/>
                                        <p:tgtEl>
                                          <p:spTgt spid="249926"/>
                                        </p:tgtEl>
                                        <p:attrNameLst>
                                          <p:attrName>ppt_w</p:attrName>
                                        </p:attrNameLst>
                                      </p:cBhvr>
                                      <p:tavLst>
                                        <p:tav tm="0">
                                          <p:val>
                                            <p:fltVal val="0"/>
                                          </p:val>
                                        </p:tav>
                                        <p:tav tm="100000">
                                          <p:val>
                                            <p:strVal val="#ppt_w"/>
                                          </p:val>
                                        </p:tav>
                                      </p:tavLst>
                                    </p:anim>
                                    <p:anim calcmode="lin" valueType="num">
                                      <p:cBhvr>
                                        <p:cTn id="25" dur="500" fill="hold"/>
                                        <p:tgtEl>
                                          <p:spTgt spid="249926"/>
                                        </p:tgtEl>
                                        <p:attrNameLst>
                                          <p:attrName>ppt_h</p:attrName>
                                        </p:attrNameLst>
                                      </p:cBhvr>
                                      <p:tavLst>
                                        <p:tav tm="0">
                                          <p:val>
                                            <p:fltVal val="0"/>
                                          </p:val>
                                        </p:tav>
                                        <p:tav tm="100000">
                                          <p:val>
                                            <p:strVal val="#ppt_h"/>
                                          </p:val>
                                        </p:tav>
                                      </p:tavLst>
                                    </p:anim>
                                    <p:animEffect transition="in" filter="fade">
                                      <p:cBhvr>
                                        <p:cTn id="26" dur="500"/>
                                        <p:tgtEl>
                                          <p:spTgt spid="24992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0" presetClass="path" presetSubtype="0" accel="50000" decel="50000" fill="hold" nodeType="clickEffect">
                                  <p:stCondLst>
                                    <p:cond delay="0"/>
                                  </p:stCondLst>
                                  <p:childTnLst>
                                    <p:animMotion origin="layout" path="M 4.44444E-6 4.2801E-6 L 0.41736 4.2801E-6 " pathEditMode="relative" rAng="0" ptsTypes="AA">
                                      <p:cBhvr>
                                        <p:cTn id="30" dur="2000" fill="hold"/>
                                        <p:tgtEl>
                                          <p:spTgt spid="249916"/>
                                        </p:tgtEl>
                                        <p:attrNameLst>
                                          <p:attrName>ppt_x</p:attrName>
                                          <p:attrName>ppt_y</p:attrName>
                                        </p:attrNameLst>
                                      </p:cBhvr>
                                      <p:rCtr x="0" y="0"/>
                                    </p:animMotion>
                                  </p:childTnLst>
                                </p:cTn>
                              </p:par>
                            </p:childTnLst>
                          </p:cTn>
                        </p:par>
                        <p:par>
                          <p:cTn id="31" fill="hold" nodeType="afterGroup">
                            <p:stCondLst>
                              <p:cond delay="2000"/>
                            </p:stCondLst>
                            <p:childTnLst>
                              <p:par>
                                <p:cTn id="32" presetID="0" presetClass="path" presetSubtype="0" accel="50000" decel="50000" fill="hold" nodeType="afterEffect">
                                  <p:stCondLst>
                                    <p:cond delay="0"/>
                                  </p:stCondLst>
                                  <p:childTnLst>
                                    <p:animMotion origin="layout" path="M 1.38889E-6 4.46499E-6 L 0.22049 4.46499E-6 " pathEditMode="relative" ptsTypes="AA">
                                      <p:cBhvr>
                                        <p:cTn id="33" dur="2000" fill="hold"/>
                                        <p:tgtEl>
                                          <p:spTgt spid="249920"/>
                                        </p:tgtEl>
                                        <p:attrNameLst>
                                          <p:attrName>ppt_x</p:attrName>
                                          <p:attrName>ppt_y</p:attrName>
                                        </p:attrNameLst>
                                      </p:cBhvr>
                                    </p:animMotion>
                                  </p:childTnLst>
                                </p:cTn>
                              </p:par>
                            </p:childTnLst>
                          </p:cTn>
                        </p:par>
                        <p:par>
                          <p:cTn id="34" fill="hold" nodeType="afterGroup">
                            <p:stCondLst>
                              <p:cond delay="4000"/>
                            </p:stCondLst>
                            <p:childTnLst>
                              <p:par>
                                <p:cTn id="35" presetID="53" presetClass="entr" presetSubtype="0" fill="hold" grpId="0" nodeType="afterEffect">
                                  <p:stCondLst>
                                    <p:cond delay="0"/>
                                  </p:stCondLst>
                                  <p:childTnLst>
                                    <p:set>
                                      <p:cBhvr>
                                        <p:cTn id="36" dur="1" fill="hold">
                                          <p:stCondLst>
                                            <p:cond delay="0"/>
                                          </p:stCondLst>
                                        </p:cTn>
                                        <p:tgtEl>
                                          <p:spTgt spid="249927"/>
                                        </p:tgtEl>
                                        <p:attrNameLst>
                                          <p:attrName>style.visibility</p:attrName>
                                        </p:attrNameLst>
                                      </p:cBhvr>
                                      <p:to>
                                        <p:strVal val="visible"/>
                                      </p:to>
                                    </p:set>
                                    <p:anim calcmode="lin" valueType="num">
                                      <p:cBhvr>
                                        <p:cTn id="37" dur="500" fill="hold"/>
                                        <p:tgtEl>
                                          <p:spTgt spid="249927"/>
                                        </p:tgtEl>
                                        <p:attrNameLst>
                                          <p:attrName>ppt_w</p:attrName>
                                        </p:attrNameLst>
                                      </p:cBhvr>
                                      <p:tavLst>
                                        <p:tav tm="0">
                                          <p:val>
                                            <p:fltVal val="0"/>
                                          </p:val>
                                        </p:tav>
                                        <p:tav tm="100000">
                                          <p:val>
                                            <p:strVal val="#ppt_w"/>
                                          </p:val>
                                        </p:tav>
                                      </p:tavLst>
                                    </p:anim>
                                    <p:anim calcmode="lin" valueType="num">
                                      <p:cBhvr>
                                        <p:cTn id="38" dur="500" fill="hold"/>
                                        <p:tgtEl>
                                          <p:spTgt spid="249927"/>
                                        </p:tgtEl>
                                        <p:attrNameLst>
                                          <p:attrName>ppt_h</p:attrName>
                                        </p:attrNameLst>
                                      </p:cBhvr>
                                      <p:tavLst>
                                        <p:tav tm="0">
                                          <p:val>
                                            <p:fltVal val="0"/>
                                          </p:val>
                                        </p:tav>
                                        <p:tav tm="100000">
                                          <p:val>
                                            <p:strVal val="#ppt_h"/>
                                          </p:val>
                                        </p:tav>
                                      </p:tavLst>
                                    </p:anim>
                                    <p:animEffect transition="in" filter="fade">
                                      <p:cBhvr>
                                        <p:cTn id="39" dur="500"/>
                                        <p:tgtEl>
                                          <p:spTgt spid="24992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0" presetClass="path" presetSubtype="0" accel="50000" decel="50000" fill="hold" nodeType="clickEffect">
                                  <p:stCondLst>
                                    <p:cond delay="0"/>
                                  </p:stCondLst>
                                  <p:childTnLst>
                                    <p:animMotion origin="layout" path="M 0.41736 4.46499E-6 L 0.63003 4.46499E-6 " pathEditMode="relative" ptsTypes="AA">
                                      <p:cBhvr>
                                        <p:cTn id="43" dur="2000" fill="hold"/>
                                        <p:tgtEl>
                                          <p:spTgt spid="249916"/>
                                        </p:tgtEl>
                                        <p:attrNameLst>
                                          <p:attrName>ppt_x</p:attrName>
                                          <p:attrName>ppt_y</p:attrName>
                                        </p:attrNameLst>
                                      </p:cBhvr>
                                    </p:animMotion>
                                  </p:childTnLst>
                                </p:cTn>
                              </p:par>
                            </p:childTnLst>
                          </p:cTn>
                        </p:par>
                        <p:par>
                          <p:cTn id="44" fill="hold" nodeType="afterGroup">
                            <p:stCondLst>
                              <p:cond delay="2000"/>
                            </p:stCondLst>
                            <p:childTnLst>
                              <p:par>
                                <p:cTn id="45" presetID="0" presetClass="path" presetSubtype="0" accel="50000" decel="50000" fill="hold" nodeType="afterEffect">
                                  <p:stCondLst>
                                    <p:cond delay="0"/>
                                  </p:stCondLst>
                                  <p:childTnLst>
                                    <p:animMotion origin="layout" path="M 0.22049 4.2801E-6 L 0.28351 4.2801E-6 " pathEditMode="relative" ptsTypes="AA">
                                      <p:cBhvr>
                                        <p:cTn id="46" dur="2000" fill="hold"/>
                                        <p:tgtEl>
                                          <p:spTgt spid="249920"/>
                                        </p:tgtEl>
                                        <p:attrNameLst>
                                          <p:attrName>ppt_x</p:attrName>
                                          <p:attrName>ppt_y</p:attrName>
                                        </p:attrNameLst>
                                      </p:cBhvr>
                                    </p:animMotion>
                                  </p:childTnLst>
                                </p:cTn>
                              </p:par>
                            </p:childTnLst>
                          </p:cTn>
                        </p:par>
                      </p:childTnLst>
                    </p:cTn>
                  </p:par>
                  <p:par>
                    <p:cTn id="47" fill="hold" nodeType="clickPar">
                      <p:stCondLst>
                        <p:cond delay="indefinite"/>
                      </p:stCondLst>
                      <p:childTnLst>
                        <p:par>
                          <p:cTn id="48" fill="hold" nodeType="withGroup">
                            <p:stCondLst>
                              <p:cond delay="0"/>
                            </p:stCondLst>
                            <p:childTnLst>
                              <p:par>
                                <p:cTn id="49" presetID="0" presetClass="path" presetSubtype="0" accel="50000" decel="50000" fill="hold" nodeType="clickEffect">
                                  <p:stCondLst>
                                    <p:cond delay="0"/>
                                  </p:stCondLst>
                                  <p:childTnLst>
                                    <p:animMotion origin="layout" path="M -3.88889E-6 -1.18096E-6 L -0.14965 -1.18096E-6 " pathEditMode="relative" rAng="0" ptsTypes="AA">
                                      <p:cBhvr>
                                        <p:cTn id="50" dur="2000" fill="hold"/>
                                        <p:tgtEl>
                                          <p:spTgt spid="249913"/>
                                        </p:tgtEl>
                                        <p:attrNameLst>
                                          <p:attrName>ppt_x</p:attrName>
                                          <p:attrName>ppt_y</p:attrName>
                                        </p:attrNameLst>
                                      </p:cBhvr>
                                      <p:rCtr x="0" y="0"/>
                                    </p:animMotion>
                                  </p:childTnLst>
                                </p:cTn>
                              </p:par>
                            </p:childTnLst>
                          </p:cTn>
                        </p:par>
                        <p:par>
                          <p:cTn id="51" fill="hold" nodeType="afterGroup">
                            <p:stCondLst>
                              <p:cond delay="2000"/>
                            </p:stCondLst>
                            <p:childTnLst>
                              <p:par>
                                <p:cTn id="52" presetID="53" presetClass="entr" presetSubtype="0" fill="hold" grpId="0" nodeType="afterEffect">
                                  <p:stCondLst>
                                    <p:cond delay="0"/>
                                  </p:stCondLst>
                                  <p:childTnLst>
                                    <p:set>
                                      <p:cBhvr>
                                        <p:cTn id="53" dur="1" fill="hold">
                                          <p:stCondLst>
                                            <p:cond delay="0"/>
                                          </p:stCondLst>
                                        </p:cTn>
                                        <p:tgtEl>
                                          <p:spTgt spid="249928"/>
                                        </p:tgtEl>
                                        <p:attrNameLst>
                                          <p:attrName>style.visibility</p:attrName>
                                        </p:attrNameLst>
                                      </p:cBhvr>
                                      <p:to>
                                        <p:strVal val="visible"/>
                                      </p:to>
                                    </p:set>
                                    <p:anim calcmode="lin" valueType="num">
                                      <p:cBhvr>
                                        <p:cTn id="54" dur="500" fill="hold"/>
                                        <p:tgtEl>
                                          <p:spTgt spid="249928"/>
                                        </p:tgtEl>
                                        <p:attrNameLst>
                                          <p:attrName>ppt_w</p:attrName>
                                        </p:attrNameLst>
                                      </p:cBhvr>
                                      <p:tavLst>
                                        <p:tav tm="0">
                                          <p:val>
                                            <p:fltVal val="0"/>
                                          </p:val>
                                        </p:tav>
                                        <p:tav tm="100000">
                                          <p:val>
                                            <p:strVal val="#ppt_w"/>
                                          </p:val>
                                        </p:tav>
                                      </p:tavLst>
                                    </p:anim>
                                    <p:anim calcmode="lin" valueType="num">
                                      <p:cBhvr>
                                        <p:cTn id="55" dur="500" fill="hold"/>
                                        <p:tgtEl>
                                          <p:spTgt spid="249928"/>
                                        </p:tgtEl>
                                        <p:attrNameLst>
                                          <p:attrName>ppt_h</p:attrName>
                                        </p:attrNameLst>
                                      </p:cBhvr>
                                      <p:tavLst>
                                        <p:tav tm="0">
                                          <p:val>
                                            <p:fltVal val="0"/>
                                          </p:val>
                                        </p:tav>
                                        <p:tav tm="100000">
                                          <p:val>
                                            <p:strVal val="#ppt_h"/>
                                          </p:val>
                                        </p:tav>
                                      </p:tavLst>
                                    </p:anim>
                                    <p:animEffect transition="in" filter="fade">
                                      <p:cBhvr>
                                        <p:cTn id="56" dur="500"/>
                                        <p:tgtEl>
                                          <p:spTgt spid="249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926" grpId="0"/>
      <p:bldP spid="249927" grpId="0"/>
      <p:bldP spid="2499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C51F136-192F-46A1-989C-511E8698BCF4}" type="slidenum">
              <a:rPr lang="en-US" altLang="zh-CN"/>
              <a:pPr/>
              <a:t>17</a:t>
            </a:fld>
            <a:endParaRPr lang="en-US" altLang="zh-CN"/>
          </a:p>
        </p:txBody>
      </p:sp>
      <p:sp>
        <p:nvSpPr>
          <p:cNvPr id="61443" name="Rectangle 3"/>
          <p:cNvSpPr>
            <a:spLocks noGrp="1" noChangeArrowheads="1"/>
          </p:cNvSpPr>
          <p:nvPr>
            <p:ph type="body" idx="1"/>
          </p:nvPr>
        </p:nvSpPr>
        <p:spPr>
          <a:xfrm>
            <a:off x="609600" y="620713"/>
            <a:ext cx="8229600" cy="5903912"/>
          </a:xfrm>
        </p:spPr>
        <p:txBody>
          <a:bodyPr/>
          <a:lstStyle/>
          <a:p>
            <a:pPr marL="381000" indent="-381000">
              <a:lnSpc>
                <a:spcPct val="110000"/>
              </a:lnSpc>
              <a:spcBef>
                <a:spcPct val="0"/>
              </a:spcBef>
              <a:buFont typeface="Wingdings" pitchFamily="2" charset="2"/>
              <a:buAutoNum type="arabicPeriod" startAt="2"/>
            </a:pPr>
            <a:r>
              <a:rPr lang="zh-CN" altLang="en-US" sz="2800">
                <a:solidFill>
                  <a:srgbClr val="FFFF00"/>
                </a:solidFill>
              </a:rPr>
              <a:t>二分查找法算法的实现</a:t>
            </a:r>
          </a:p>
          <a:p>
            <a:pPr marL="381000" indent="-381000" algn="just">
              <a:lnSpc>
                <a:spcPct val="110000"/>
              </a:lnSpc>
              <a:spcBef>
                <a:spcPct val="0"/>
              </a:spcBef>
              <a:buClrTx/>
              <a:buFontTx/>
              <a:buNone/>
            </a:pPr>
            <a:r>
              <a:rPr lang="en-US" altLang="zh-CN" sz="2800"/>
              <a:t>int    BiSearch (Node  r[ ],int n,DataType  k) {</a:t>
            </a:r>
          </a:p>
          <a:p>
            <a:pPr marL="381000" indent="-381000" algn="just">
              <a:lnSpc>
                <a:spcPct val="110000"/>
              </a:lnSpc>
              <a:spcBef>
                <a:spcPct val="0"/>
              </a:spcBef>
              <a:buClrTx/>
              <a:buFontTx/>
              <a:buNone/>
            </a:pPr>
            <a:r>
              <a:rPr lang="en-US" altLang="zh-CN" sz="2800"/>
              <a:t>    int low=0,hig=n-1,mid;</a:t>
            </a:r>
          </a:p>
          <a:p>
            <a:pPr marL="381000" indent="-381000" algn="just">
              <a:lnSpc>
                <a:spcPct val="110000"/>
              </a:lnSpc>
              <a:spcBef>
                <a:spcPct val="0"/>
              </a:spcBef>
              <a:buClrTx/>
              <a:buFontTx/>
              <a:buNone/>
            </a:pPr>
            <a:r>
              <a:rPr lang="en-US" altLang="zh-CN" sz="2800"/>
              <a:t>    while(low&lt;=hig)   {</a:t>
            </a:r>
          </a:p>
          <a:p>
            <a:pPr marL="381000" indent="-381000" algn="just">
              <a:lnSpc>
                <a:spcPct val="110000"/>
              </a:lnSpc>
              <a:spcBef>
                <a:spcPct val="0"/>
              </a:spcBef>
              <a:buClrTx/>
              <a:buFontTx/>
              <a:buNone/>
            </a:pPr>
            <a:r>
              <a:rPr lang="en-US" altLang="zh-CN" sz="2800"/>
              <a:t>          mid=(low +hig)/2; </a:t>
            </a:r>
            <a:r>
              <a:rPr lang="en-US" altLang="zh-CN" sz="2800">
                <a:solidFill>
                  <a:srgbClr val="66FF33"/>
                </a:solidFill>
              </a:rPr>
              <a:t>//</a:t>
            </a:r>
            <a:r>
              <a:rPr lang="zh-CN" altLang="en-US" sz="2800">
                <a:solidFill>
                  <a:srgbClr val="66FF33"/>
                </a:solidFill>
              </a:rPr>
              <a:t>取区间中点</a:t>
            </a:r>
          </a:p>
          <a:p>
            <a:pPr marL="381000" indent="-381000" algn="just">
              <a:lnSpc>
                <a:spcPct val="110000"/>
              </a:lnSpc>
              <a:spcBef>
                <a:spcPct val="0"/>
              </a:spcBef>
              <a:buClrTx/>
              <a:buFontTx/>
              <a:buNone/>
            </a:pPr>
            <a:r>
              <a:rPr lang="zh-CN" altLang="en-US" sz="2800"/>
              <a:t>          </a:t>
            </a:r>
            <a:r>
              <a:rPr lang="en-US" altLang="zh-CN" sz="2800"/>
              <a:t>if (r[mid].key= =k)  return(mid); </a:t>
            </a:r>
            <a:r>
              <a:rPr lang="en-US" altLang="zh-CN" sz="2800">
                <a:solidFill>
                  <a:srgbClr val="66FF33"/>
                </a:solidFill>
              </a:rPr>
              <a:t>//</a:t>
            </a:r>
            <a:r>
              <a:rPr lang="zh-CN" altLang="en-US" sz="2800">
                <a:solidFill>
                  <a:srgbClr val="66FF33"/>
                </a:solidFill>
              </a:rPr>
              <a:t>查找成功</a:t>
            </a:r>
          </a:p>
          <a:p>
            <a:pPr marL="381000" indent="-381000" algn="just">
              <a:lnSpc>
                <a:spcPct val="110000"/>
              </a:lnSpc>
              <a:spcBef>
                <a:spcPct val="0"/>
              </a:spcBef>
              <a:buClrTx/>
              <a:buFontTx/>
              <a:buNone/>
            </a:pPr>
            <a:r>
              <a:rPr lang="zh-CN" altLang="en-US" sz="2800"/>
              <a:t>         </a:t>
            </a:r>
            <a:r>
              <a:rPr lang="en-US" altLang="zh-CN" sz="2800"/>
              <a:t>else if (r[mid].key&gt;k)   </a:t>
            </a:r>
          </a:p>
          <a:p>
            <a:pPr marL="381000" indent="-381000" algn="just">
              <a:lnSpc>
                <a:spcPct val="110000"/>
              </a:lnSpc>
              <a:spcBef>
                <a:spcPct val="0"/>
              </a:spcBef>
              <a:buClrTx/>
              <a:buFontTx/>
              <a:buNone/>
            </a:pPr>
            <a:r>
              <a:rPr lang="en-US" altLang="zh-CN" sz="2800"/>
              <a:t>                         hig=mid-1; </a:t>
            </a:r>
            <a:r>
              <a:rPr lang="en-US" altLang="zh-CN" sz="2800">
                <a:solidFill>
                  <a:srgbClr val="66FF33"/>
                </a:solidFill>
              </a:rPr>
              <a:t>//</a:t>
            </a:r>
            <a:r>
              <a:rPr lang="zh-CN" altLang="en-US" sz="2800">
                <a:solidFill>
                  <a:srgbClr val="66FF33"/>
                </a:solidFill>
              </a:rPr>
              <a:t>在左子区间中查找</a:t>
            </a:r>
          </a:p>
          <a:p>
            <a:pPr marL="381000" indent="-381000" algn="just">
              <a:lnSpc>
                <a:spcPct val="110000"/>
              </a:lnSpc>
              <a:spcBef>
                <a:spcPct val="0"/>
              </a:spcBef>
              <a:buClrTx/>
              <a:buFontTx/>
              <a:buNone/>
            </a:pPr>
            <a:r>
              <a:rPr lang="zh-CN" altLang="en-US" sz="2800"/>
              <a:t>                </a:t>
            </a:r>
            <a:r>
              <a:rPr lang="en-US" altLang="zh-CN" sz="2800"/>
              <a:t>else  low=mid+1; </a:t>
            </a:r>
            <a:r>
              <a:rPr lang="en-US" altLang="zh-CN" sz="2800">
                <a:solidFill>
                  <a:srgbClr val="66FF33"/>
                </a:solidFill>
              </a:rPr>
              <a:t>//</a:t>
            </a:r>
            <a:r>
              <a:rPr lang="zh-CN" altLang="en-US" sz="2800">
                <a:solidFill>
                  <a:srgbClr val="66FF33"/>
                </a:solidFill>
              </a:rPr>
              <a:t>在右子区间中查找</a:t>
            </a:r>
          </a:p>
          <a:p>
            <a:pPr marL="381000" indent="-381000" algn="just">
              <a:lnSpc>
                <a:spcPct val="110000"/>
              </a:lnSpc>
              <a:spcBef>
                <a:spcPct val="0"/>
              </a:spcBef>
              <a:buClrTx/>
              <a:buFontTx/>
              <a:buNone/>
            </a:pPr>
            <a:r>
              <a:rPr lang="zh-CN" altLang="en-US" sz="2800"/>
              <a:t>    </a:t>
            </a:r>
            <a:r>
              <a:rPr lang="en-US" altLang="zh-CN" sz="2800"/>
              <a:t>}</a:t>
            </a:r>
          </a:p>
          <a:p>
            <a:pPr marL="381000" indent="-381000" algn="just">
              <a:lnSpc>
                <a:spcPct val="110000"/>
              </a:lnSpc>
              <a:spcBef>
                <a:spcPct val="0"/>
              </a:spcBef>
              <a:buClrTx/>
              <a:buFontTx/>
              <a:buNone/>
            </a:pPr>
            <a:r>
              <a:rPr lang="en-US" altLang="zh-CN" sz="2800"/>
              <a:t>    return(-1);</a:t>
            </a:r>
          </a:p>
          <a:p>
            <a:pPr marL="381000" indent="-381000" algn="just">
              <a:lnSpc>
                <a:spcPct val="110000"/>
              </a:lnSpc>
              <a:spcBef>
                <a:spcPct val="0"/>
              </a:spcBef>
              <a:buClrTx/>
              <a:buFontTx/>
              <a:buNone/>
            </a:pPr>
            <a:r>
              <a:rPr lang="en-US" altLang="zh-CN" sz="2800"/>
              <a:t>}</a:t>
            </a:r>
          </a:p>
        </p:txBody>
      </p:sp>
      <p:sp>
        <p:nvSpPr>
          <p:cNvPr id="61444" name="AutoShape 4"/>
          <p:cNvSpPr>
            <a:spLocks noChangeArrowheads="1"/>
          </p:cNvSpPr>
          <p:nvPr/>
        </p:nvSpPr>
        <p:spPr bwMode="auto">
          <a:xfrm>
            <a:off x="6191250" y="5876925"/>
            <a:ext cx="2952750" cy="792163"/>
          </a:xfrm>
          <a:prstGeom prst="bevel">
            <a:avLst>
              <a:gd name="adj" fmla="val 1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b="1">
                <a:hlinkClick r:id="rId2" action="ppaction://hlinkfile"/>
              </a:rPr>
              <a:t>二分法查找</a:t>
            </a:r>
            <a:endParaRPr lang="zh-CN" altLang="en-US" sz="2800" b="1"/>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8.2.2 </a:t>
            </a:r>
            <a:r>
              <a:rPr lang="zh-CN" altLang="en-US" dirty="0" smtClean="0"/>
              <a:t>折半查找法</a:t>
            </a:r>
            <a:endParaRPr lang="zh-CN" altLang="en-US" dirty="0"/>
          </a:p>
        </p:txBody>
      </p:sp>
      <p:sp>
        <p:nvSpPr>
          <p:cNvPr id="62467" name="Rectangle 3"/>
          <p:cNvSpPr>
            <a:spLocks noGrp="1" noChangeArrowheads="1"/>
          </p:cNvSpPr>
          <p:nvPr>
            <p:ph idx="1"/>
          </p:nvPr>
        </p:nvSpPr>
        <p:spPr/>
        <p:txBody>
          <a:bodyPr/>
          <a:lstStyle/>
          <a:p>
            <a:pPr marL="457200" indent="-457200">
              <a:lnSpc>
                <a:spcPct val="110000"/>
              </a:lnSpc>
              <a:buFont typeface="Wingdings" pitchFamily="2" charset="2"/>
              <a:buAutoNum type="arabicPeriod" startAt="3"/>
            </a:pPr>
            <a:r>
              <a:rPr lang="zh-CN" altLang="en-US" sz="2800">
                <a:solidFill>
                  <a:srgbClr val="FFFF00"/>
                </a:solidFill>
              </a:rPr>
              <a:t>二分查找算法的性能分析：</a:t>
            </a:r>
          </a:p>
          <a:p>
            <a:pPr marL="457200" indent="-457200">
              <a:lnSpc>
                <a:spcPct val="110000"/>
              </a:lnSpc>
              <a:buFont typeface="Wingdings" pitchFamily="2" charset="2"/>
              <a:buNone/>
            </a:pPr>
            <a:r>
              <a:rPr lang="zh-CN" altLang="en-US" sz="2800"/>
              <a:t>      为了分析二分查找的性能，可以用二叉树来描述二分查找过程。把当前查找区间的中点作为根结点，左子区间和右子区间分别作为根的左子树和右子树，左子区间和右子区间再按类似的方法，由此得到的二叉树称为</a:t>
            </a:r>
            <a:r>
              <a:rPr lang="zh-CN" altLang="en-US" sz="2800">
                <a:solidFill>
                  <a:srgbClr val="66FF66"/>
                </a:solidFill>
              </a:rPr>
              <a:t>二分查找的判定树</a:t>
            </a:r>
            <a:r>
              <a:rPr lang="zh-CN" altLang="en-US" sz="2800"/>
              <a:t>。</a:t>
            </a:r>
          </a:p>
          <a:p>
            <a:pPr marL="457200" indent="-457200">
              <a:lnSpc>
                <a:spcPct val="110000"/>
              </a:lnSpc>
              <a:spcBef>
                <a:spcPct val="65000"/>
              </a:spcBef>
            </a:pPr>
            <a:r>
              <a:rPr lang="zh-CN" altLang="en-US" sz="2800"/>
              <a:t>示例：给定的关键字序列</a:t>
            </a:r>
            <a:r>
              <a:rPr lang="en-US" altLang="zh-CN" sz="2800"/>
              <a:t>05,13,19,21,37,56,64,74,80,88,92</a:t>
            </a:r>
            <a:r>
              <a:rPr lang="zh-CN" altLang="en-US" sz="2800"/>
              <a:t>，的判定树如下图：</a:t>
            </a:r>
          </a:p>
        </p:txBody>
      </p:sp>
      <p:sp>
        <p:nvSpPr>
          <p:cNvPr id="4" name="灯片编号占位符 3"/>
          <p:cNvSpPr>
            <a:spLocks noGrp="1"/>
          </p:cNvSpPr>
          <p:nvPr>
            <p:ph type="sldNum" sz="quarter" idx="10"/>
          </p:nvPr>
        </p:nvSpPr>
        <p:spPr/>
        <p:txBody>
          <a:bodyPr/>
          <a:lstStyle/>
          <a:p>
            <a:fld id="{D700E75B-B46C-4FFE-88D9-497D3269DDAF}" type="slidenum">
              <a:rPr lang="en-US" altLang="zh-CN"/>
              <a:pPr/>
              <a:t>18</a:t>
            </a:fld>
            <a:endParaRPr lang="en-US" altLang="zh-CN"/>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62467">
                                            <p:txEl>
                                              <p:pRg st="2" end="2"/>
                                            </p:txEl>
                                          </p:spTgt>
                                        </p:tgtEl>
                                        <p:attrNameLst>
                                          <p:attrName>style.visibility</p:attrName>
                                        </p:attrNameLst>
                                      </p:cBhvr>
                                      <p:to>
                                        <p:strVal val="visible"/>
                                      </p:to>
                                    </p:set>
                                    <p:anim calcmode="lin" valueType="num">
                                      <p:cBhvr>
                                        <p:cTn id="7" dur="500" fill="hold"/>
                                        <p:tgtEl>
                                          <p:spTgt spid="62467">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62467">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624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灯片编号占位符 1"/>
          <p:cNvSpPr>
            <a:spLocks noGrp="1"/>
          </p:cNvSpPr>
          <p:nvPr>
            <p:ph type="sldNum" sz="quarter" idx="10"/>
          </p:nvPr>
        </p:nvSpPr>
        <p:spPr/>
        <p:txBody>
          <a:bodyPr/>
          <a:lstStyle/>
          <a:p>
            <a:fld id="{52C84C18-6814-4CC8-B911-3057DDE0D143}" type="slidenum">
              <a:rPr lang="en-US" altLang="zh-CN"/>
              <a:pPr/>
              <a:t>19</a:t>
            </a:fld>
            <a:endParaRPr lang="en-US" altLang="zh-CN"/>
          </a:p>
        </p:txBody>
      </p:sp>
      <p:grpSp>
        <p:nvGrpSpPr>
          <p:cNvPr id="250978" name="Group 98"/>
          <p:cNvGrpSpPr>
            <a:grpSpLocks/>
          </p:cNvGrpSpPr>
          <p:nvPr/>
        </p:nvGrpSpPr>
        <p:grpSpPr bwMode="auto">
          <a:xfrm>
            <a:off x="1042988" y="1412875"/>
            <a:ext cx="7058025" cy="2808288"/>
            <a:chOff x="657" y="890"/>
            <a:chExt cx="4446" cy="1769"/>
          </a:xfrm>
        </p:grpSpPr>
        <p:sp>
          <p:nvSpPr>
            <p:cNvPr id="250968" name="Line 88"/>
            <p:cNvSpPr>
              <a:spLocks noChangeShapeType="1"/>
            </p:cNvSpPr>
            <p:nvPr/>
          </p:nvSpPr>
          <p:spPr bwMode="auto">
            <a:xfrm flipH="1">
              <a:off x="1701" y="890"/>
              <a:ext cx="1088" cy="49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0969" name="Line 89"/>
            <p:cNvSpPr>
              <a:spLocks noChangeShapeType="1"/>
            </p:cNvSpPr>
            <p:nvPr/>
          </p:nvSpPr>
          <p:spPr bwMode="auto">
            <a:xfrm>
              <a:off x="2835" y="890"/>
              <a:ext cx="1134" cy="5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0970" name="Line 90"/>
            <p:cNvSpPr>
              <a:spLocks noChangeShapeType="1"/>
            </p:cNvSpPr>
            <p:nvPr/>
          </p:nvSpPr>
          <p:spPr bwMode="auto">
            <a:xfrm flipH="1">
              <a:off x="657" y="1434"/>
              <a:ext cx="908" cy="5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0971" name="Line 91"/>
            <p:cNvSpPr>
              <a:spLocks noChangeShapeType="1"/>
            </p:cNvSpPr>
            <p:nvPr/>
          </p:nvSpPr>
          <p:spPr bwMode="auto">
            <a:xfrm>
              <a:off x="1565" y="1480"/>
              <a:ext cx="453" cy="58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0972" name="Line 92"/>
            <p:cNvSpPr>
              <a:spLocks noChangeShapeType="1"/>
            </p:cNvSpPr>
            <p:nvPr/>
          </p:nvSpPr>
          <p:spPr bwMode="auto">
            <a:xfrm flipH="1">
              <a:off x="3334" y="1525"/>
              <a:ext cx="635" cy="49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0973" name="Line 93"/>
            <p:cNvSpPr>
              <a:spLocks noChangeShapeType="1"/>
            </p:cNvSpPr>
            <p:nvPr/>
          </p:nvSpPr>
          <p:spPr bwMode="auto">
            <a:xfrm>
              <a:off x="4059" y="1525"/>
              <a:ext cx="590" cy="5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0974" name="Line 94"/>
            <p:cNvSpPr>
              <a:spLocks noChangeShapeType="1"/>
            </p:cNvSpPr>
            <p:nvPr/>
          </p:nvSpPr>
          <p:spPr bwMode="auto">
            <a:xfrm>
              <a:off x="657" y="2069"/>
              <a:ext cx="318" cy="5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0975" name="Line 95"/>
            <p:cNvSpPr>
              <a:spLocks noChangeShapeType="1"/>
            </p:cNvSpPr>
            <p:nvPr/>
          </p:nvSpPr>
          <p:spPr bwMode="auto">
            <a:xfrm>
              <a:off x="2018" y="2069"/>
              <a:ext cx="408" cy="5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0976" name="Line 96"/>
            <p:cNvSpPr>
              <a:spLocks noChangeShapeType="1"/>
            </p:cNvSpPr>
            <p:nvPr/>
          </p:nvSpPr>
          <p:spPr bwMode="auto">
            <a:xfrm>
              <a:off x="3334" y="2069"/>
              <a:ext cx="408" cy="5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0977" name="Line 97"/>
            <p:cNvSpPr>
              <a:spLocks noChangeShapeType="1"/>
            </p:cNvSpPr>
            <p:nvPr/>
          </p:nvSpPr>
          <p:spPr bwMode="auto">
            <a:xfrm>
              <a:off x="4649" y="2115"/>
              <a:ext cx="454" cy="5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50882" name="Text Box 2"/>
          <p:cNvSpPr txBox="1">
            <a:spLocks noChangeArrowheads="1"/>
          </p:cNvSpPr>
          <p:nvPr/>
        </p:nvSpPr>
        <p:spPr bwMode="auto">
          <a:xfrm>
            <a:off x="-109538" y="4508500"/>
            <a:ext cx="9290051"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4000" b="1">
                <a:solidFill>
                  <a:srgbClr val="FFFF00"/>
                </a:solidFill>
              </a:rPr>
              <a:t>  </a:t>
            </a:r>
            <a:r>
              <a:rPr kumimoji="0" lang="en-US" altLang="zh-CN" sz="4000">
                <a:solidFill>
                  <a:srgbClr val="FFFF00"/>
                </a:solidFill>
              </a:rPr>
              <a:t>0    1     2    3    4    5     6     7     8    9   10</a:t>
            </a:r>
          </a:p>
        </p:txBody>
      </p:sp>
      <p:sp>
        <p:nvSpPr>
          <p:cNvPr id="250883" name="Rectangle 3"/>
          <p:cNvSpPr>
            <a:spLocks noChangeArrowheads="1"/>
          </p:cNvSpPr>
          <p:nvPr/>
        </p:nvSpPr>
        <p:spPr bwMode="auto">
          <a:xfrm>
            <a:off x="684213" y="404813"/>
            <a:ext cx="78422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800" b="1"/>
              <a:t>05,13,19,21,37,56,64,74,80,88,92</a:t>
            </a:r>
            <a:r>
              <a:rPr kumimoji="0" lang="zh-CN" altLang="en-US" sz="2800" b="1"/>
              <a:t>判定树如下所示：</a:t>
            </a:r>
          </a:p>
        </p:txBody>
      </p:sp>
      <p:sp>
        <p:nvSpPr>
          <p:cNvPr id="250884" name="AutoShape 4"/>
          <p:cNvSpPr>
            <a:spLocks noChangeAspect="1" noChangeArrowheads="1" noTextEdit="1"/>
          </p:cNvSpPr>
          <p:nvPr/>
        </p:nvSpPr>
        <p:spPr bwMode="auto">
          <a:xfrm>
            <a:off x="130175" y="5094288"/>
            <a:ext cx="8761413"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250885" name="Group 5"/>
          <p:cNvGrpSpPr>
            <a:grpSpLocks/>
          </p:cNvGrpSpPr>
          <p:nvPr/>
        </p:nvGrpSpPr>
        <p:grpSpPr bwMode="auto">
          <a:xfrm>
            <a:off x="950913" y="5110163"/>
            <a:ext cx="681037" cy="679450"/>
            <a:chOff x="690" y="3077"/>
            <a:chExt cx="429" cy="428"/>
          </a:xfrm>
        </p:grpSpPr>
        <p:sp>
          <p:nvSpPr>
            <p:cNvPr id="250886" name="Freeform 6"/>
            <p:cNvSpPr>
              <a:spLocks/>
            </p:cNvSpPr>
            <p:nvPr/>
          </p:nvSpPr>
          <p:spPr bwMode="auto">
            <a:xfrm>
              <a:off x="690" y="3077"/>
              <a:ext cx="429" cy="428"/>
            </a:xfrm>
            <a:custGeom>
              <a:avLst/>
              <a:gdLst>
                <a:gd name="T0" fmla="*/ 0 w 1143"/>
                <a:gd name="T1" fmla="*/ 571 h 1143"/>
                <a:gd name="T2" fmla="*/ 572 w 1143"/>
                <a:gd name="T3" fmla="*/ 0 h 1143"/>
                <a:gd name="T4" fmla="*/ 1143 w 1143"/>
                <a:gd name="T5" fmla="*/ 571 h 1143"/>
                <a:gd name="T6" fmla="*/ 1143 w 1143"/>
                <a:gd name="T7" fmla="*/ 571 h 1143"/>
                <a:gd name="T8" fmla="*/ 572 w 1143"/>
                <a:gd name="T9" fmla="*/ 1143 h 1143"/>
                <a:gd name="T10" fmla="*/ 0 w 1143"/>
                <a:gd name="T11" fmla="*/ 571 h 1143"/>
              </a:gdLst>
              <a:ahLst/>
              <a:cxnLst>
                <a:cxn ang="0">
                  <a:pos x="T0" y="T1"/>
                </a:cxn>
                <a:cxn ang="0">
                  <a:pos x="T2" y="T3"/>
                </a:cxn>
                <a:cxn ang="0">
                  <a:pos x="T4" y="T5"/>
                </a:cxn>
                <a:cxn ang="0">
                  <a:pos x="T6" y="T7"/>
                </a:cxn>
                <a:cxn ang="0">
                  <a:pos x="T8" y="T9"/>
                </a:cxn>
                <a:cxn ang="0">
                  <a:pos x="T10" y="T11"/>
                </a:cxn>
              </a:cxnLst>
              <a:rect l="0" t="0" r="r" b="b"/>
              <a:pathLst>
                <a:path w="1143" h="1143">
                  <a:moveTo>
                    <a:pt x="0" y="571"/>
                  </a:moveTo>
                  <a:cubicBezTo>
                    <a:pt x="0" y="256"/>
                    <a:pt x="256" y="0"/>
                    <a:pt x="572" y="0"/>
                  </a:cubicBezTo>
                  <a:cubicBezTo>
                    <a:pt x="887" y="0"/>
                    <a:pt x="1143" y="256"/>
                    <a:pt x="1143" y="571"/>
                  </a:cubicBezTo>
                  <a:cubicBezTo>
                    <a:pt x="1143" y="571"/>
                    <a:pt x="1143" y="571"/>
                    <a:pt x="1143" y="571"/>
                  </a:cubicBezTo>
                  <a:cubicBezTo>
                    <a:pt x="1143" y="887"/>
                    <a:pt x="887" y="1143"/>
                    <a:pt x="572" y="1143"/>
                  </a:cubicBezTo>
                  <a:cubicBezTo>
                    <a:pt x="256" y="1143"/>
                    <a:pt x="0" y="887"/>
                    <a:pt x="0" y="571"/>
                  </a:cubicBezTo>
                </a:path>
              </a:pathLst>
            </a:custGeom>
            <a:solidFill>
              <a:srgbClr val="E8EEF7"/>
            </a:solidFill>
            <a:ln w="0">
              <a:solidFill>
                <a:srgbClr val="000000"/>
              </a:solidFill>
              <a:prstDash val="solid"/>
              <a:round/>
              <a:headEnd/>
              <a:tailEnd/>
            </a:ln>
          </p:spPr>
          <p:txBody>
            <a:bodyPr/>
            <a:lstStyle/>
            <a:p>
              <a:endParaRPr lang="zh-CN" altLang="en-US"/>
            </a:p>
          </p:txBody>
        </p:sp>
        <p:sp>
          <p:nvSpPr>
            <p:cNvPr id="250887" name="Freeform 7"/>
            <p:cNvSpPr>
              <a:spLocks/>
            </p:cNvSpPr>
            <p:nvPr/>
          </p:nvSpPr>
          <p:spPr bwMode="auto">
            <a:xfrm>
              <a:off x="690" y="3077"/>
              <a:ext cx="429" cy="428"/>
            </a:xfrm>
            <a:custGeom>
              <a:avLst/>
              <a:gdLst>
                <a:gd name="T0" fmla="*/ 0 w 429"/>
                <a:gd name="T1" fmla="*/ 214 h 428"/>
                <a:gd name="T2" fmla="*/ 215 w 429"/>
                <a:gd name="T3" fmla="*/ 0 h 428"/>
                <a:gd name="T4" fmla="*/ 429 w 429"/>
                <a:gd name="T5" fmla="*/ 214 h 428"/>
                <a:gd name="T6" fmla="*/ 429 w 429"/>
                <a:gd name="T7" fmla="*/ 214 h 428"/>
                <a:gd name="T8" fmla="*/ 215 w 429"/>
                <a:gd name="T9" fmla="*/ 428 h 428"/>
                <a:gd name="T10" fmla="*/ 0 w 429"/>
                <a:gd name="T11" fmla="*/ 214 h 428"/>
              </a:gdLst>
              <a:ahLst/>
              <a:cxnLst>
                <a:cxn ang="0">
                  <a:pos x="T0" y="T1"/>
                </a:cxn>
                <a:cxn ang="0">
                  <a:pos x="T2" y="T3"/>
                </a:cxn>
                <a:cxn ang="0">
                  <a:pos x="T4" y="T5"/>
                </a:cxn>
                <a:cxn ang="0">
                  <a:pos x="T6" y="T7"/>
                </a:cxn>
                <a:cxn ang="0">
                  <a:pos x="T8" y="T9"/>
                </a:cxn>
                <a:cxn ang="0">
                  <a:pos x="T10" y="T11"/>
                </a:cxn>
              </a:cxnLst>
              <a:rect l="0" t="0" r="r" b="b"/>
              <a:pathLst>
                <a:path w="429" h="428">
                  <a:moveTo>
                    <a:pt x="0" y="214"/>
                  </a:moveTo>
                  <a:cubicBezTo>
                    <a:pt x="0" y="96"/>
                    <a:pt x="96" y="0"/>
                    <a:pt x="215" y="0"/>
                  </a:cubicBezTo>
                  <a:cubicBezTo>
                    <a:pt x="333" y="0"/>
                    <a:pt x="429" y="96"/>
                    <a:pt x="429" y="214"/>
                  </a:cubicBezTo>
                  <a:cubicBezTo>
                    <a:pt x="429" y="214"/>
                    <a:pt x="429" y="214"/>
                    <a:pt x="429" y="214"/>
                  </a:cubicBezTo>
                  <a:cubicBezTo>
                    <a:pt x="429" y="332"/>
                    <a:pt x="333" y="428"/>
                    <a:pt x="215" y="428"/>
                  </a:cubicBezTo>
                  <a:cubicBezTo>
                    <a:pt x="96" y="428"/>
                    <a:pt x="0" y="332"/>
                    <a:pt x="0" y="214"/>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0888" name="Rectangle 8"/>
            <p:cNvSpPr>
              <a:spLocks noChangeArrowheads="1"/>
            </p:cNvSpPr>
            <p:nvPr/>
          </p:nvSpPr>
          <p:spPr bwMode="auto">
            <a:xfrm>
              <a:off x="808" y="3133"/>
              <a:ext cx="24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600" b="1">
                  <a:solidFill>
                    <a:srgbClr val="000000"/>
                  </a:solidFill>
                  <a:latin typeface="Garamond" pitchFamily="18" charset="0"/>
                </a:rPr>
                <a:t>13</a:t>
              </a:r>
              <a:endParaRPr lang="en-US" altLang="zh-CN" sz="2800"/>
            </a:p>
          </p:txBody>
        </p:sp>
      </p:grpSp>
      <p:grpSp>
        <p:nvGrpSpPr>
          <p:cNvPr id="250889" name="Group 9"/>
          <p:cNvGrpSpPr>
            <a:grpSpLocks/>
          </p:cNvGrpSpPr>
          <p:nvPr/>
        </p:nvGrpSpPr>
        <p:grpSpPr bwMode="auto">
          <a:xfrm>
            <a:off x="1755775" y="5110163"/>
            <a:ext cx="681038" cy="679450"/>
            <a:chOff x="1197" y="3077"/>
            <a:chExt cx="429" cy="428"/>
          </a:xfrm>
        </p:grpSpPr>
        <p:sp>
          <p:nvSpPr>
            <p:cNvPr id="250890" name="Freeform 10"/>
            <p:cNvSpPr>
              <a:spLocks/>
            </p:cNvSpPr>
            <p:nvPr/>
          </p:nvSpPr>
          <p:spPr bwMode="auto">
            <a:xfrm>
              <a:off x="1197" y="3077"/>
              <a:ext cx="429" cy="428"/>
            </a:xfrm>
            <a:custGeom>
              <a:avLst/>
              <a:gdLst>
                <a:gd name="T0" fmla="*/ 0 w 1143"/>
                <a:gd name="T1" fmla="*/ 571 h 1143"/>
                <a:gd name="T2" fmla="*/ 572 w 1143"/>
                <a:gd name="T3" fmla="*/ 0 h 1143"/>
                <a:gd name="T4" fmla="*/ 1143 w 1143"/>
                <a:gd name="T5" fmla="*/ 571 h 1143"/>
                <a:gd name="T6" fmla="*/ 1143 w 1143"/>
                <a:gd name="T7" fmla="*/ 571 h 1143"/>
                <a:gd name="T8" fmla="*/ 572 w 1143"/>
                <a:gd name="T9" fmla="*/ 1143 h 1143"/>
                <a:gd name="T10" fmla="*/ 0 w 1143"/>
                <a:gd name="T11" fmla="*/ 571 h 1143"/>
              </a:gdLst>
              <a:ahLst/>
              <a:cxnLst>
                <a:cxn ang="0">
                  <a:pos x="T0" y="T1"/>
                </a:cxn>
                <a:cxn ang="0">
                  <a:pos x="T2" y="T3"/>
                </a:cxn>
                <a:cxn ang="0">
                  <a:pos x="T4" y="T5"/>
                </a:cxn>
                <a:cxn ang="0">
                  <a:pos x="T6" y="T7"/>
                </a:cxn>
                <a:cxn ang="0">
                  <a:pos x="T8" y="T9"/>
                </a:cxn>
                <a:cxn ang="0">
                  <a:pos x="T10" y="T11"/>
                </a:cxn>
              </a:cxnLst>
              <a:rect l="0" t="0" r="r" b="b"/>
              <a:pathLst>
                <a:path w="1143" h="1143">
                  <a:moveTo>
                    <a:pt x="0" y="571"/>
                  </a:moveTo>
                  <a:cubicBezTo>
                    <a:pt x="0" y="256"/>
                    <a:pt x="256" y="0"/>
                    <a:pt x="572" y="0"/>
                  </a:cubicBezTo>
                  <a:cubicBezTo>
                    <a:pt x="887" y="0"/>
                    <a:pt x="1143" y="256"/>
                    <a:pt x="1143" y="571"/>
                  </a:cubicBezTo>
                  <a:cubicBezTo>
                    <a:pt x="1143" y="571"/>
                    <a:pt x="1143" y="571"/>
                    <a:pt x="1143" y="571"/>
                  </a:cubicBezTo>
                  <a:cubicBezTo>
                    <a:pt x="1143" y="887"/>
                    <a:pt x="887" y="1143"/>
                    <a:pt x="572" y="1143"/>
                  </a:cubicBezTo>
                  <a:cubicBezTo>
                    <a:pt x="256" y="1143"/>
                    <a:pt x="0" y="887"/>
                    <a:pt x="0" y="571"/>
                  </a:cubicBezTo>
                </a:path>
              </a:pathLst>
            </a:custGeom>
            <a:solidFill>
              <a:srgbClr val="E8EEF7"/>
            </a:solidFill>
            <a:ln w="0">
              <a:solidFill>
                <a:srgbClr val="000000"/>
              </a:solidFill>
              <a:prstDash val="solid"/>
              <a:round/>
              <a:headEnd/>
              <a:tailEnd/>
            </a:ln>
          </p:spPr>
          <p:txBody>
            <a:bodyPr/>
            <a:lstStyle/>
            <a:p>
              <a:endParaRPr lang="zh-CN" altLang="en-US"/>
            </a:p>
          </p:txBody>
        </p:sp>
        <p:sp>
          <p:nvSpPr>
            <p:cNvPr id="250891" name="Freeform 11"/>
            <p:cNvSpPr>
              <a:spLocks/>
            </p:cNvSpPr>
            <p:nvPr/>
          </p:nvSpPr>
          <p:spPr bwMode="auto">
            <a:xfrm>
              <a:off x="1197" y="3077"/>
              <a:ext cx="429" cy="428"/>
            </a:xfrm>
            <a:custGeom>
              <a:avLst/>
              <a:gdLst>
                <a:gd name="T0" fmla="*/ 0 w 429"/>
                <a:gd name="T1" fmla="*/ 214 h 428"/>
                <a:gd name="T2" fmla="*/ 215 w 429"/>
                <a:gd name="T3" fmla="*/ 0 h 428"/>
                <a:gd name="T4" fmla="*/ 429 w 429"/>
                <a:gd name="T5" fmla="*/ 214 h 428"/>
                <a:gd name="T6" fmla="*/ 429 w 429"/>
                <a:gd name="T7" fmla="*/ 214 h 428"/>
                <a:gd name="T8" fmla="*/ 215 w 429"/>
                <a:gd name="T9" fmla="*/ 428 h 428"/>
                <a:gd name="T10" fmla="*/ 0 w 429"/>
                <a:gd name="T11" fmla="*/ 214 h 428"/>
              </a:gdLst>
              <a:ahLst/>
              <a:cxnLst>
                <a:cxn ang="0">
                  <a:pos x="T0" y="T1"/>
                </a:cxn>
                <a:cxn ang="0">
                  <a:pos x="T2" y="T3"/>
                </a:cxn>
                <a:cxn ang="0">
                  <a:pos x="T4" y="T5"/>
                </a:cxn>
                <a:cxn ang="0">
                  <a:pos x="T6" y="T7"/>
                </a:cxn>
                <a:cxn ang="0">
                  <a:pos x="T8" y="T9"/>
                </a:cxn>
                <a:cxn ang="0">
                  <a:pos x="T10" y="T11"/>
                </a:cxn>
              </a:cxnLst>
              <a:rect l="0" t="0" r="r" b="b"/>
              <a:pathLst>
                <a:path w="429" h="428">
                  <a:moveTo>
                    <a:pt x="0" y="214"/>
                  </a:moveTo>
                  <a:cubicBezTo>
                    <a:pt x="0" y="96"/>
                    <a:pt x="96" y="0"/>
                    <a:pt x="215" y="0"/>
                  </a:cubicBezTo>
                  <a:cubicBezTo>
                    <a:pt x="333" y="0"/>
                    <a:pt x="429" y="96"/>
                    <a:pt x="429" y="214"/>
                  </a:cubicBezTo>
                  <a:cubicBezTo>
                    <a:pt x="429" y="214"/>
                    <a:pt x="429" y="214"/>
                    <a:pt x="429" y="214"/>
                  </a:cubicBezTo>
                  <a:cubicBezTo>
                    <a:pt x="429" y="332"/>
                    <a:pt x="333" y="428"/>
                    <a:pt x="215" y="428"/>
                  </a:cubicBezTo>
                  <a:cubicBezTo>
                    <a:pt x="96" y="428"/>
                    <a:pt x="0" y="332"/>
                    <a:pt x="0" y="214"/>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0892" name="Rectangle 12"/>
            <p:cNvSpPr>
              <a:spLocks noChangeArrowheads="1"/>
            </p:cNvSpPr>
            <p:nvPr/>
          </p:nvSpPr>
          <p:spPr bwMode="auto">
            <a:xfrm>
              <a:off x="1261" y="3133"/>
              <a:ext cx="24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600" b="1">
                  <a:solidFill>
                    <a:srgbClr val="000000"/>
                  </a:solidFill>
                  <a:latin typeface="Garamond" pitchFamily="18" charset="0"/>
                </a:rPr>
                <a:t>19</a:t>
              </a:r>
              <a:endParaRPr lang="en-US" altLang="zh-CN" sz="2800"/>
            </a:p>
          </p:txBody>
        </p:sp>
      </p:grpSp>
      <p:grpSp>
        <p:nvGrpSpPr>
          <p:cNvPr id="250893" name="Group 13"/>
          <p:cNvGrpSpPr>
            <a:grpSpLocks/>
          </p:cNvGrpSpPr>
          <p:nvPr/>
        </p:nvGrpSpPr>
        <p:grpSpPr bwMode="auto">
          <a:xfrm>
            <a:off x="146050" y="5110163"/>
            <a:ext cx="681038" cy="679450"/>
            <a:chOff x="-58" y="3077"/>
            <a:chExt cx="429" cy="428"/>
          </a:xfrm>
        </p:grpSpPr>
        <p:sp>
          <p:nvSpPr>
            <p:cNvPr id="250894" name="Freeform 14"/>
            <p:cNvSpPr>
              <a:spLocks/>
            </p:cNvSpPr>
            <p:nvPr/>
          </p:nvSpPr>
          <p:spPr bwMode="auto">
            <a:xfrm>
              <a:off x="-58" y="3077"/>
              <a:ext cx="429" cy="428"/>
            </a:xfrm>
            <a:custGeom>
              <a:avLst/>
              <a:gdLst>
                <a:gd name="T0" fmla="*/ 0 w 1143"/>
                <a:gd name="T1" fmla="*/ 571 h 1143"/>
                <a:gd name="T2" fmla="*/ 571 w 1143"/>
                <a:gd name="T3" fmla="*/ 0 h 1143"/>
                <a:gd name="T4" fmla="*/ 1143 w 1143"/>
                <a:gd name="T5" fmla="*/ 571 h 1143"/>
                <a:gd name="T6" fmla="*/ 1143 w 1143"/>
                <a:gd name="T7" fmla="*/ 571 h 1143"/>
                <a:gd name="T8" fmla="*/ 571 w 1143"/>
                <a:gd name="T9" fmla="*/ 1143 h 1143"/>
                <a:gd name="T10" fmla="*/ 0 w 1143"/>
                <a:gd name="T11" fmla="*/ 571 h 1143"/>
              </a:gdLst>
              <a:ahLst/>
              <a:cxnLst>
                <a:cxn ang="0">
                  <a:pos x="T0" y="T1"/>
                </a:cxn>
                <a:cxn ang="0">
                  <a:pos x="T2" y="T3"/>
                </a:cxn>
                <a:cxn ang="0">
                  <a:pos x="T4" y="T5"/>
                </a:cxn>
                <a:cxn ang="0">
                  <a:pos x="T6" y="T7"/>
                </a:cxn>
                <a:cxn ang="0">
                  <a:pos x="T8" y="T9"/>
                </a:cxn>
                <a:cxn ang="0">
                  <a:pos x="T10" y="T11"/>
                </a:cxn>
              </a:cxnLst>
              <a:rect l="0" t="0" r="r" b="b"/>
              <a:pathLst>
                <a:path w="1143" h="1143">
                  <a:moveTo>
                    <a:pt x="0" y="571"/>
                  </a:moveTo>
                  <a:cubicBezTo>
                    <a:pt x="0" y="256"/>
                    <a:pt x="256" y="0"/>
                    <a:pt x="571" y="0"/>
                  </a:cubicBezTo>
                  <a:cubicBezTo>
                    <a:pt x="887" y="0"/>
                    <a:pt x="1143" y="256"/>
                    <a:pt x="1143" y="571"/>
                  </a:cubicBezTo>
                  <a:cubicBezTo>
                    <a:pt x="1143" y="571"/>
                    <a:pt x="1143" y="571"/>
                    <a:pt x="1143" y="571"/>
                  </a:cubicBezTo>
                  <a:cubicBezTo>
                    <a:pt x="1143" y="887"/>
                    <a:pt x="887" y="1143"/>
                    <a:pt x="571" y="1143"/>
                  </a:cubicBezTo>
                  <a:cubicBezTo>
                    <a:pt x="256" y="1143"/>
                    <a:pt x="0" y="887"/>
                    <a:pt x="0" y="571"/>
                  </a:cubicBezTo>
                </a:path>
              </a:pathLst>
            </a:custGeom>
            <a:solidFill>
              <a:srgbClr val="E8EEF7"/>
            </a:solidFill>
            <a:ln w="0">
              <a:solidFill>
                <a:srgbClr val="000000"/>
              </a:solidFill>
              <a:prstDash val="solid"/>
              <a:round/>
              <a:headEnd/>
              <a:tailEnd/>
            </a:ln>
          </p:spPr>
          <p:txBody>
            <a:bodyPr/>
            <a:lstStyle/>
            <a:p>
              <a:endParaRPr lang="zh-CN" altLang="en-US"/>
            </a:p>
          </p:txBody>
        </p:sp>
        <p:sp>
          <p:nvSpPr>
            <p:cNvPr id="250895" name="Freeform 15"/>
            <p:cNvSpPr>
              <a:spLocks/>
            </p:cNvSpPr>
            <p:nvPr/>
          </p:nvSpPr>
          <p:spPr bwMode="auto">
            <a:xfrm>
              <a:off x="-58" y="3077"/>
              <a:ext cx="429" cy="428"/>
            </a:xfrm>
            <a:custGeom>
              <a:avLst/>
              <a:gdLst>
                <a:gd name="T0" fmla="*/ 0 w 429"/>
                <a:gd name="T1" fmla="*/ 214 h 428"/>
                <a:gd name="T2" fmla="*/ 214 w 429"/>
                <a:gd name="T3" fmla="*/ 0 h 428"/>
                <a:gd name="T4" fmla="*/ 429 w 429"/>
                <a:gd name="T5" fmla="*/ 214 h 428"/>
                <a:gd name="T6" fmla="*/ 429 w 429"/>
                <a:gd name="T7" fmla="*/ 214 h 428"/>
                <a:gd name="T8" fmla="*/ 214 w 429"/>
                <a:gd name="T9" fmla="*/ 428 h 428"/>
                <a:gd name="T10" fmla="*/ 0 w 429"/>
                <a:gd name="T11" fmla="*/ 214 h 428"/>
              </a:gdLst>
              <a:ahLst/>
              <a:cxnLst>
                <a:cxn ang="0">
                  <a:pos x="T0" y="T1"/>
                </a:cxn>
                <a:cxn ang="0">
                  <a:pos x="T2" y="T3"/>
                </a:cxn>
                <a:cxn ang="0">
                  <a:pos x="T4" y="T5"/>
                </a:cxn>
                <a:cxn ang="0">
                  <a:pos x="T6" y="T7"/>
                </a:cxn>
                <a:cxn ang="0">
                  <a:pos x="T8" y="T9"/>
                </a:cxn>
                <a:cxn ang="0">
                  <a:pos x="T10" y="T11"/>
                </a:cxn>
              </a:cxnLst>
              <a:rect l="0" t="0" r="r" b="b"/>
              <a:pathLst>
                <a:path w="429" h="428">
                  <a:moveTo>
                    <a:pt x="0" y="214"/>
                  </a:moveTo>
                  <a:cubicBezTo>
                    <a:pt x="0" y="96"/>
                    <a:pt x="96" y="0"/>
                    <a:pt x="214" y="0"/>
                  </a:cubicBezTo>
                  <a:cubicBezTo>
                    <a:pt x="333" y="0"/>
                    <a:pt x="429" y="96"/>
                    <a:pt x="429" y="214"/>
                  </a:cubicBezTo>
                  <a:cubicBezTo>
                    <a:pt x="429" y="214"/>
                    <a:pt x="429" y="214"/>
                    <a:pt x="429" y="214"/>
                  </a:cubicBezTo>
                  <a:cubicBezTo>
                    <a:pt x="429" y="332"/>
                    <a:pt x="333" y="428"/>
                    <a:pt x="214" y="428"/>
                  </a:cubicBezTo>
                  <a:cubicBezTo>
                    <a:pt x="96" y="428"/>
                    <a:pt x="0" y="332"/>
                    <a:pt x="0" y="214"/>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0896" name="Rectangle 16"/>
            <p:cNvSpPr>
              <a:spLocks noChangeArrowheads="1"/>
            </p:cNvSpPr>
            <p:nvPr/>
          </p:nvSpPr>
          <p:spPr bwMode="auto">
            <a:xfrm>
              <a:off x="68" y="3133"/>
              <a:ext cx="27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600" b="1">
                  <a:solidFill>
                    <a:srgbClr val="000000"/>
                  </a:solidFill>
                  <a:latin typeface="Garamond" pitchFamily="18" charset="0"/>
                </a:rPr>
                <a:t>05</a:t>
              </a:r>
              <a:endParaRPr lang="en-US" altLang="zh-CN" sz="2800"/>
            </a:p>
          </p:txBody>
        </p:sp>
      </p:grpSp>
      <p:grpSp>
        <p:nvGrpSpPr>
          <p:cNvPr id="250897" name="Group 17"/>
          <p:cNvGrpSpPr>
            <a:grpSpLocks/>
          </p:cNvGrpSpPr>
          <p:nvPr/>
        </p:nvGrpSpPr>
        <p:grpSpPr bwMode="auto">
          <a:xfrm>
            <a:off x="7391400" y="5110163"/>
            <a:ext cx="679450" cy="679450"/>
            <a:chOff x="4747" y="3077"/>
            <a:chExt cx="428" cy="428"/>
          </a:xfrm>
        </p:grpSpPr>
        <p:sp>
          <p:nvSpPr>
            <p:cNvPr id="250898" name="Freeform 18"/>
            <p:cNvSpPr>
              <a:spLocks/>
            </p:cNvSpPr>
            <p:nvPr/>
          </p:nvSpPr>
          <p:spPr bwMode="auto">
            <a:xfrm>
              <a:off x="4747" y="3077"/>
              <a:ext cx="428" cy="428"/>
            </a:xfrm>
            <a:custGeom>
              <a:avLst/>
              <a:gdLst>
                <a:gd name="T0" fmla="*/ 0 w 1142"/>
                <a:gd name="T1" fmla="*/ 571 h 1143"/>
                <a:gd name="T2" fmla="*/ 571 w 1142"/>
                <a:gd name="T3" fmla="*/ 0 h 1143"/>
                <a:gd name="T4" fmla="*/ 1142 w 1142"/>
                <a:gd name="T5" fmla="*/ 571 h 1143"/>
                <a:gd name="T6" fmla="*/ 1142 w 1142"/>
                <a:gd name="T7" fmla="*/ 571 h 1143"/>
                <a:gd name="T8" fmla="*/ 571 w 1142"/>
                <a:gd name="T9" fmla="*/ 1143 h 1143"/>
                <a:gd name="T10" fmla="*/ 0 w 1142"/>
                <a:gd name="T11" fmla="*/ 571 h 1143"/>
              </a:gdLst>
              <a:ahLst/>
              <a:cxnLst>
                <a:cxn ang="0">
                  <a:pos x="T0" y="T1"/>
                </a:cxn>
                <a:cxn ang="0">
                  <a:pos x="T2" y="T3"/>
                </a:cxn>
                <a:cxn ang="0">
                  <a:pos x="T4" y="T5"/>
                </a:cxn>
                <a:cxn ang="0">
                  <a:pos x="T6" y="T7"/>
                </a:cxn>
                <a:cxn ang="0">
                  <a:pos x="T8" y="T9"/>
                </a:cxn>
                <a:cxn ang="0">
                  <a:pos x="T10" y="T11"/>
                </a:cxn>
              </a:cxnLst>
              <a:rect l="0" t="0" r="r" b="b"/>
              <a:pathLst>
                <a:path w="1142" h="1143">
                  <a:moveTo>
                    <a:pt x="0" y="571"/>
                  </a:moveTo>
                  <a:cubicBezTo>
                    <a:pt x="0" y="256"/>
                    <a:pt x="256" y="0"/>
                    <a:pt x="571" y="0"/>
                  </a:cubicBezTo>
                  <a:cubicBezTo>
                    <a:pt x="887" y="0"/>
                    <a:pt x="1142" y="256"/>
                    <a:pt x="1142" y="571"/>
                  </a:cubicBezTo>
                  <a:cubicBezTo>
                    <a:pt x="1142" y="571"/>
                    <a:pt x="1142" y="571"/>
                    <a:pt x="1142" y="571"/>
                  </a:cubicBezTo>
                  <a:cubicBezTo>
                    <a:pt x="1142" y="887"/>
                    <a:pt x="887" y="1143"/>
                    <a:pt x="571" y="1143"/>
                  </a:cubicBezTo>
                  <a:cubicBezTo>
                    <a:pt x="256" y="1143"/>
                    <a:pt x="0" y="887"/>
                    <a:pt x="0" y="571"/>
                  </a:cubicBezTo>
                </a:path>
              </a:pathLst>
            </a:custGeom>
            <a:solidFill>
              <a:srgbClr val="E8EEF7"/>
            </a:solidFill>
            <a:ln w="0">
              <a:solidFill>
                <a:srgbClr val="000000"/>
              </a:solidFill>
              <a:prstDash val="solid"/>
              <a:round/>
              <a:headEnd/>
              <a:tailEnd/>
            </a:ln>
          </p:spPr>
          <p:txBody>
            <a:bodyPr/>
            <a:lstStyle/>
            <a:p>
              <a:endParaRPr lang="zh-CN" altLang="en-US"/>
            </a:p>
          </p:txBody>
        </p:sp>
        <p:sp>
          <p:nvSpPr>
            <p:cNvPr id="250899" name="Freeform 19"/>
            <p:cNvSpPr>
              <a:spLocks/>
            </p:cNvSpPr>
            <p:nvPr/>
          </p:nvSpPr>
          <p:spPr bwMode="auto">
            <a:xfrm>
              <a:off x="4747" y="3077"/>
              <a:ext cx="428" cy="428"/>
            </a:xfrm>
            <a:custGeom>
              <a:avLst/>
              <a:gdLst>
                <a:gd name="T0" fmla="*/ 0 w 428"/>
                <a:gd name="T1" fmla="*/ 214 h 428"/>
                <a:gd name="T2" fmla="*/ 214 w 428"/>
                <a:gd name="T3" fmla="*/ 0 h 428"/>
                <a:gd name="T4" fmla="*/ 428 w 428"/>
                <a:gd name="T5" fmla="*/ 214 h 428"/>
                <a:gd name="T6" fmla="*/ 428 w 428"/>
                <a:gd name="T7" fmla="*/ 214 h 428"/>
                <a:gd name="T8" fmla="*/ 214 w 428"/>
                <a:gd name="T9" fmla="*/ 428 h 428"/>
                <a:gd name="T10" fmla="*/ 0 w 428"/>
                <a:gd name="T11" fmla="*/ 214 h 428"/>
              </a:gdLst>
              <a:ahLst/>
              <a:cxnLst>
                <a:cxn ang="0">
                  <a:pos x="T0" y="T1"/>
                </a:cxn>
                <a:cxn ang="0">
                  <a:pos x="T2" y="T3"/>
                </a:cxn>
                <a:cxn ang="0">
                  <a:pos x="T4" y="T5"/>
                </a:cxn>
                <a:cxn ang="0">
                  <a:pos x="T6" y="T7"/>
                </a:cxn>
                <a:cxn ang="0">
                  <a:pos x="T8" y="T9"/>
                </a:cxn>
                <a:cxn ang="0">
                  <a:pos x="T10" y="T11"/>
                </a:cxn>
              </a:cxnLst>
              <a:rect l="0" t="0" r="r" b="b"/>
              <a:pathLst>
                <a:path w="428" h="428">
                  <a:moveTo>
                    <a:pt x="0" y="214"/>
                  </a:moveTo>
                  <a:cubicBezTo>
                    <a:pt x="0" y="96"/>
                    <a:pt x="96" y="0"/>
                    <a:pt x="214" y="0"/>
                  </a:cubicBezTo>
                  <a:cubicBezTo>
                    <a:pt x="332" y="0"/>
                    <a:pt x="428" y="96"/>
                    <a:pt x="428" y="214"/>
                  </a:cubicBezTo>
                  <a:cubicBezTo>
                    <a:pt x="428" y="214"/>
                    <a:pt x="428" y="214"/>
                    <a:pt x="428" y="214"/>
                  </a:cubicBezTo>
                  <a:cubicBezTo>
                    <a:pt x="428" y="332"/>
                    <a:pt x="332" y="428"/>
                    <a:pt x="214" y="428"/>
                  </a:cubicBezTo>
                  <a:cubicBezTo>
                    <a:pt x="96" y="428"/>
                    <a:pt x="0" y="332"/>
                    <a:pt x="0" y="214"/>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0900" name="Rectangle 20"/>
            <p:cNvSpPr>
              <a:spLocks noChangeArrowheads="1"/>
            </p:cNvSpPr>
            <p:nvPr/>
          </p:nvSpPr>
          <p:spPr bwMode="auto">
            <a:xfrm>
              <a:off x="4845" y="3133"/>
              <a:ext cx="27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600" b="1">
                  <a:solidFill>
                    <a:srgbClr val="000000"/>
                  </a:solidFill>
                  <a:latin typeface="Garamond" pitchFamily="18" charset="0"/>
                </a:rPr>
                <a:t>88</a:t>
              </a:r>
              <a:endParaRPr lang="en-US" altLang="zh-CN" sz="2800"/>
            </a:p>
          </p:txBody>
        </p:sp>
      </p:grpSp>
      <p:grpSp>
        <p:nvGrpSpPr>
          <p:cNvPr id="250901" name="Group 21"/>
          <p:cNvGrpSpPr>
            <a:grpSpLocks/>
          </p:cNvGrpSpPr>
          <p:nvPr/>
        </p:nvGrpSpPr>
        <p:grpSpPr bwMode="auto">
          <a:xfrm>
            <a:off x="2560638" y="5110163"/>
            <a:ext cx="681037" cy="679450"/>
            <a:chOff x="1704" y="3077"/>
            <a:chExt cx="429" cy="428"/>
          </a:xfrm>
        </p:grpSpPr>
        <p:sp>
          <p:nvSpPr>
            <p:cNvPr id="250902" name="Freeform 22"/>
            <p:cNvSpPr>
              <a:spLocks/>
            </p:cNvSpPr>
            <p:nvPr/>
          </p:nvSpPr>
          <p:spPr bwMode="auto">
            <a:xfrm>
              <a:off x="1704" y="3077"/>
              <a:ext cx="429" cy="428"/>
            </a:xfrm>
            <a:custGeom>
              <a:avLst/>
              <a:gdLst>
                <a:gd name="T0" fmla="*/ 0 w 1142"/>
                <a:gd name="T1" fmla="*/ 571 h 1143"/>
                <a:gd name="T2" fmla="*/ 571 w 1142"/>
                <a:gd name="T3" fmla="*/ 0 h 1143"/>
                <a:gd name="T4" fmla="*/ 1142 w 1142"/>
                <a:gd name="T5" fmla="*/ 571 h 1143"/>
                <a:gd name="T6" fmla="*/ 1142 w 1142"/>
                <a:gd name="T7" fmla="*/ 571 h 1143"/>
                <a:gd name="T8" fmla="*/ 571 w 1142"/>
                <a:gd name="T9" fmla="*/ 1143 h 1143"/>
                <a:gd name="T10" fmla="*/ 0 w 1142"/>
                <a:gd name="T11" fmla="*/ 571 h 1143"/>
              </a:gdLst>
              <a:ahLst/>
              <a:cxnLst>
                <a:cxn ang="0">
                  <a:pos x="T0" y="T1"/>
                </a:cxn>
                <a:cxn ang="0">
                  <a:pos x="T2" y="T3"/>
                </a:cxn>
                <a:cxn ang="0">
                  <a:pos x="T4" y="T5"/>
                </a:cxn>
                <a:cxn ang="0">
                  <a:pos x="T6" y="T7"/>
                </a:cxn>
                <a:cxn ang="0">
                  <a:pos x="T8" y="T9"/>
                </a:cxn>
                <a:cxn ang="0">
                  <a:pos x="T10" y="T11"/>
                </a:cxn>
              </a:cxnLst>
              <a:rect l="0" t="0" r="r" b="b"/>
              <a:pathLst>
                <a:path w="1142" h="1143">
                  <a:moveTo>
                    <a:pt x="0" y="571"/>
                  </a:moveTo>
                  <a:cubicBezTo>
                    <a:pt x="0" y="256"/>
                    <a:pt x="255" y="0"/>
                    <a:pt x="571" y="0"/>
                  </a:cubicBezTo>
                  <a:cubicBezTo>
                    <a:pt x="886" y="0"/>
                    <a:pt x="1142" y="256"/>
                    <a:pt x="1142" y="571"/>
                  </a:cubicBezTo>
                  <a:cubicBezTo>
                    <a:pt x="1142" y="571"/>
                    <a:pt x="1142" y="571"/>
                    <a:pt x="1142" y="571"/>
                  </a:cubicBezTo>
                  <a:cubicBezTo>
                    <a:pt x="1142" y="887"/>
                    <a:pt x="886" y="1143"/>
                    <a:pt x="571" y="1143"/>
                  </a:cubicBezTo>
                  <a:cubicBezTo>
                    <a:pt x="255" y="1143"/>
                    <a:pt x="0" y="887"/>
                    <a:pt x="0" y="571"/>
                  </a:cubicBezTo>
                </a:path>
              </a:pathLst>
            </a:custGeom>
            <a:solidFill>
              <a:srgbClr val="E8EEF7"/>
            </a:solidFill>
            <a:ln w="0">
              <a:solidFill>
                <a:srgbClr val="000000"/>
              </a:solidFill>
              <a:prstDash val="solid"/>
              <a:round/>
              <a:headEnd/>
              <a:tailEnd/>
            </a:ln>
          </p:spPr>
          <p:txBody>
            <a:bodyPr/>
            <a:lstStyle/>
            <a:p>
              <a:endParaRPr lang="zh-CN" altLang="en-US"/>
            </a:p>
          </p:txBody>
        </p:sp>
        <p:sp>
          <p:nvSpPr>
            <p:cNvPr id="250903" name="Freeform 23"/>
            <p:cNvSpPr>
              <a:spLocks/>
            </p:cNvSpPr>
            <p:nvPr/>
          </p:nvSpPr>
          <p:spPr bwMode="auto">
            <a:xfrm>
              <a:off x="1704" y="3077"/>
              <a:ext cx="429" cy="428"/>
            </a:xfrm>
            <a:custGeom>
              <a:avLst/>
              <a:gdLst>
                <a:gd name="T0" fmla="*/ 0 w 429"/>
                <a:gd name="T1" fmla="*/ 214 h 428"/>
                <a:gd name="T2" fmla="*/ 215 w 429"/>
                <a:gd name="T3" fmla="*/ 0 h 428"/>
                <a:gd name="T4" fmla="*/ 429 w 429"/>
                <a:gd name="T5" fmla="*/ 214 h 428"/>
                <a:gd name="T6" fmla="*/ 429 w 429"/>
                <a:gd name="T7" fmla="*/ 214 h 428"/>
                <a:gd name="T8" fmla="*/ 215 w 429"/>
                <a:gd name="T9" fmla="*/ 428 h 428"/>
                <a:gd name="T10" fmla="*/ 0 w 429"/>
                <a:gd name="T11" fmla="*/ 214 h 428"/>
              </a:gdLst>
              <a:ahLst/>
              <a:cxnLst>
                <a:cxn ang="0">
                  <a:pos x="T0" y="T1"/>
                </a:cxn>
                <a:cxn ang="0">
                  <a:pos x="T2" y="T3"/>
                </a:cxn>
                <a:cxn ang="0">
                  <a:pos x="T4" y="T5"/>
                </a:cxn>
                <a:cxn ang="0">
                  <a:pos x="T6" y="T7"/>
                </a:cxn>
                <a:cxn ang="0">
                  <a:pos x="T8" y="T9"/>
                </a:cxn>
                <a:cxn ang="0">
                  <a:pos x="T10" y="T11"/>
                </a:cxn>
              </a:cxnLst>
              <a:rect l="0" t="0" r="r" b="b"/>
              <a:pathLst>
                <a:path w="429" h="428">
                  <a:moveTo>
                    <a:pt x="0" y="214"/>
                  </a:moveTo>
                  <a:cubicBezTo>
                    <a:pt x="0" y="96"/>
                    <a:pt x="96" y="0"/>
                    <a:pt x="215" y="0"/>
                  </a:cubicBezTo>
                  <a:cubicBezTo>
                    <a:pt x="333" y="0"/>
                    <a:pt x="429" y="96"/>
                    <a:pt x="429" y="214"/>
                  </a:cubicBezTo>
                  <a:cubicBezTo>
                    <a:pt x="429" y="214"/>
                    <a:pt x="429" y="214"/>
                    <a:pt x="429" y="214"/>
                  </a:cubicBezTo>
                  <a:cubicBezTo>
                    <a:pt x="429" y="332"/>
                    <a:pt x="333" y="428"/>
                    <a:pt x="215" y="428"/>
                  </a:cubicBezTo>
                  <a:cubicBezTo>
                    <a:pt x="96" y="428"/>
                    <a:pt x="0" y="332"/>
                    <a:pt x="0" y="214"/>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0904" name="Rectangle 24"/>
            <p:cNvSpPr>
              <a:spLocks noChangeArrowheads="1"/>
            </p:cNvSpPr>
            <p:nvPr/>
          </p:nvSpPr>
          <p:spPr bwMode="auto">
            <a:xfrm>
              <a:off x="1806" y="3133"/>
              <a:ext cx="24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600" b="1">
                  <a:solidFill>
                    <a:srgbClr val="000000"/>
                  </a:solidFill>
                  <a:latin typeface="Garamond" pitchFamily="18" charset="0"/>
                </a:rPr>
                <a:t>21</a:t>
              </a:r>
              <a:endParaRPr lang="en-US" altLang="zh-CN" sz="2800"/>
            </a:p>
          </p:txBody>
        </p:sp>
      </p:grpSp>
      <p:grpSp>
        <p:nvGrpSpPr>
          <p:cNvPr id="250905" name="Group 25"/>
          <p:cNvGrpSpPr>
            <a:grpSpLocks/>
          </p:cNvGrpSpPr>
          <p:nvPr/>
        </p:nvGrpSpPr>
        <p:grpSpPr bwMode="auto">
          <a:xfrm>
            <a:off x="6586538" y="5110163"/>
            <a:ext cx="679450" cy="679450"/>
            <a:chOff x="4240" y="3077"/>
            <a:chExt cx="428" cy="428"/>
          </a:xfrm>
        </p:grpSpPr>
        <p:sp>
          <p:nvSpPr>
            <p:cNvPr id="250906" name="Freeform 26"/>
            <p:cNvSpPr>
              <a:spLocks/>
            </p:cNvSpPr>
            <p:nvPr/>
          </p:nvSpPr>
          <p:spPr bwMode="auto">
            <a:xfrm>
              <a:off x="4240" y="3077"/>
              <a:ext cx="428" cy="428"/>
            </a:xfrm>
            <a:custGeom>
              <a:avLst/>
              <a:gdLst>
                <a:gd name="T0" fmla="*/ 0 w 1142"/>
                <a:gd name="T1" fmla="*/ 571 h 1143"/>
                <a:gd name="T2" fmla="*/ 571 w 1142"/>
                <a:gd name="T3" fmla="*/ 0 h 1143"/>
                <a:gd name="T4" fmla="*/ 1142 w 1142"/>
                <a:gd name="T5" fmla="*/ 571 h 1143"/>
                <a:gd name="T6" fmla="*/ 1142 w 1142"/>
                <a:gd name="T7" fmla="*/ 571 h 1143"/>
                <a:gd name="T8" fmla="*/ 571 w 1142"/>
                <a:gd name="T9" fmla="*/ 1143 h 1143"/>
                <a:gd name="T10" fmla="*/ 0 w 1142"/>
                <a:gd name="T11" fmla="*/ 571 h 1143"/>
              </a:gdLst>
              <a:ahLst/>
              <a:cxnLst>
                <a:cxn ang="0">
                  <a:pos x="T0" y="T1"/>
                </a:cxn>
                <a:cxn ang="0">
                  <a:pos x="T2" y="T3"/>
                </a:cxn>
                <a:cxn ang="0">
                  <a:pos x="T4" y="T5"/>
                </a:cxn>
                <a:cxn ang="0">
                  <a:pos x="T6" y="T7"/>
                </a:cxn>
                <a:cxn ang="0">
                  <a:pos x="T8" y="T9"/>
                </a:cxn>
                <a:cxn ang="0">
                  <a:pos x="T10" y="T11"/>
                </a:cxn>
              </a:cxnLst>
              <a:rect l="0" t="0" r="r" b="b"/>
              <a:pathLst>
                <a:path w="1142" h="1143">
                  <a:moveTo>
                    <a:pt x="0" y="571"/>
                  </a:moveTo>
                  <a:cubicBezTo>
                    <a:pt x="0" y="256"/>
                    <a:pt x="255" y="0"/>
                    <a:pt x="571" y="0"/>
                  </a:cubicBezTo>
                  <a:cubicBezTo>
                    <a:pt x="886" y="0"/>
                    <a:pt x="1142" y="256"/>
                    <a:pt x="1142" y="571"/>
                  </a:cubicBezTo>
                  <a:cubicBezTo>
                    <a:pt x="1142" y="571"/>
                    <a:pt x="1142" y="571"/>
                    <a:pt x="1142" y="571"/>
                  </a:cubicBezTo>
                  <a:cubicBezTo>
                    <a:pt x="1142" y="887"/>
                    <a:pt x="886" y="1143"/>
                    <a:pt x="571" y="1143"/>
                  </a:cubicBezTo>
                  <a:cubicBezTo>
                    <a:pt x="255" y="1143"/>
                    <a:pt x="0" y="887"/>
                    <a:pt x="0" y="571"/>
                  </a:cubicBezTo>
                </a:path>
              </a:pathLst>
            </a:custGeom>
            <a:solidFill>
              <a:srgbClr val="E8EEF7"/>
            </a:solidFill>
            <a:ln w="0">
              <a:solidFill>
                <a:srgbClr val="000000"/>
              </a:solidFill>
              <a:prstDash val="solid"/>
              <a:round/>
              <a:headEnd/>
              <a:tailEnd/>
            </a:ln>
          </p:spPr>
          <p:txBody>
            <a:bodyPr/>
            <a:lstStyle/>
            <a:p>
              <a:endParaRPr lang="zh-CN" altLang="en-US"/>
            </a:p>
          </p:txBody>
        </p:sp>
        <p:sp>
          <p:nvSpPr>
            <p:cNvPr id="250907" name="Freeform 27"/>
            <p:cNvSpPr>
              <a:spLocks/>
            </p:cNvSpPr>
            <p:nvPr/>
          </p:nvSpPr>
          <p:spPr bwMode="auto">
            <a:xfrm>
              <a:off x="4240" y="3077"/>
              <a:ext cx="428" cy="428"/>
            </a:xfrm>
            <a:custGeom>
              <a:avLst/>
              <a:gdLst>
                <a:gd name="T0" fmla="*/ 0 w 428"/>
                <a:gd name="T1" fmla="*/ 214 h 428"/>
                <a:gd name="T2" fmla="*/ 214 w 428"/>
                <a:gd name="T3" fmla="*/ 0 h 428"/>
                <a:gd name="T4" fmla="*/ 428 w 428"/>
                <a:gd name="T5" fmla="*/ 214 h 428"/>
                <a:gd name="T6" fmla="*/ 428 w 428"/>
                <a:gd name="T7" fmla="*/ 214 h 428"/>
                <a:gd name="T8" fmla="*/ 214 w 428"/>
                <a:gd name="T9" fmla="*/ 428 h 428"/>
                <a:gd name="T10" fmla="*/ 0 w 428"/>
                <a:gd name="T11" fmla="*/ 214 h 428"/>
              </a:gdLst>
              <a:ahLst/>
              <a:cxnLst>
                <a:cxn ang="0">
                  <a:pos x="T0" y="T1"/>
                </a:cxn>
                <a:cxn ang="0">
                  <a:pos x="T2" y="T3"/>
                </a:cxn>
                <a:cxn ang="0">
                  <a:pos x="T4" y="T5"/>
                </a:cxn>
                <a:cxn ang="0">
                  <a:pos x="T6" y="T7"/>
                </a:cxn>
                <a:cxn ang="0">
                  <a:pos x="T8" y="T9"/>
                </a:cxn>
                <a:cxn ang="0">
                  <a:pos x="T10" y="T11"/>
                </a:cxn>
              </a:cxnLst>
              <a:rect l="0" t="0" r="r" b="b"/>
              <a:pathLst>
                <a:path w="428" h="428">
                  <a:moveTo>
                    <a:pt x="0" y="214"/>
                  </a:moveTo>
                  <a:cubicBezTo>
                    <a:pt x="0" y="96"/>
                    <a:pt x="95" y="0"/>
                    <a:pt x="214" y="0"/>
                  </a:cubicBezTo>
                  <a:cubicBezTo>
                    <a:pt x="332" y="0"/>
                    <a:pt x="428" y="96"/>
                    <a:pt x="428" y="214"/>
                  </a:cubicBezTo>
                  <a:cubicBezTo>
                    <a:pt x="428" y="214"/>
                    <a:pt x="428" y="214"/>
                    <a:pt x="428" y="214"/>
                  </a:cubicBezTo>
                  <a:cubicBezTo>
                    <a:pt x="428" y="332"/>
                    <a:pt x="332" y="428"/>
                    <a:pt x="214" y="428"/>
                  </a:cubicBezTo>
                  <a:cubicBezTo>
                    <a:pt x="95" y="428"/>
                    <a:pt x="0" y="332"/>
                    <a:pt x="0" y="214"/>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0908" name="Rectangle 28"/>
            <p:cNvSpPr>
              <a:spLocks noChangeArrowheads="1"/>
            </p:cNvSpPr>
            <p:nvPr/>
          </p:nvSpPr>
          <p:spPr bwMode="auto">
            <a:xfrm>
              <a:off x="4346" y="3133"/>
              <a:ext cx="27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600" b="1">
                  <a:solidFill>
                    <a:srgbClr val="000000"/>
                  </a:solidFill>
                  <a:latin typeface="Garamond" pitchFamily="18" charset="0"/>
                </a:rPr>
                <a:t>80</a:t>
              </a:r>
              <a:endParaRPr lang="en-US" altLang="zh-CN" sz="2800"/>
            </a:p>
          </p:txBody>
        </p:sp>
      </p:grpSp>
      <p:grpSp>
        <p:nvGrpSpPr>
          <p:cNvPr id="250909" name="Group 29"/>
          <p:cNvGrpSpPr>
            <a:grpSpLocks/>
          </p:cNvGrpSpPr>
          <p:nvPr/>
        </p:nvGrpSpPr>
        <p:grpSpPr bwMode="auto">
          <a:xfrm>
            <a:off x="3365500" y="5110163"/>
            <a:ext cx="681038" cy="679450"/>
            <a:chOff x="2211" y="3077"/>
            <a:chExt cx="429" cy="428"/>
          </a:xfrm>
        </p:grpSpPr>
        <p:sp>
          <p:nvSpPr>
            <p:cNvPr id="250910" name="Freeform 30"/>
            <p:cNvSpPr>
              <a:spLocks/>
            </p:cNvSpPr>
            <p:nvPr/>
          </p:nvSpPr>
          <p:spPr bwMode="auto">
            <a:xfrm>
              <a:off x="2211" y="3077"/>
              <a:ext cx="429" cy="428"/>
            </a:xfrm>
            <a:custGeom>
              <a:avLst/>
              <a:gdLst>
                <a:gd name="T0" fmla="*/ 0 w 1142"/>
                <a:gd name="T1" fmla="*/ 571 h 1143"/>
                <a:gd name="T2" fmla="*/ 571 w 1142"/>
                <a:gd name="T3" fmla="*/ 0 h 1143"/>
                <a:gd name="T4" fmla="*/ 1142 w 1142"/>
                <a:gd name="T5" fmla="*/ 571 h 1143"/>
                <a:gd name="T6" fmla="*/ 1142 w 1142"/>
                <a:gd name="T7" fmla="*/ 571 h 1143"/>
                <a:gd name="T8" fmla="*/ 571 w 1142"/>
                <a:gd name="T9" fmla="*/ 1143 h 1143"/>
                <a:gd name="T10" fmla="*/ 0 w 1142"/>
                <a:gd name="T11" fmla="*/ 571 h 1143"/>
              </a:gdLst>
              <a:ahLst/>
              <a:cxnLst>
                <a:cxn ang="0">
                  <a:pos x="T0" y="T1"/>
                </a:cxn>
                <a:cxn ang="0">
                  <a:pos x="T2" y="T3"/>
                </a:cxn>
                <a:cxn ang="0">
                  <a:pos x="T4" y="T5"/>
                </a:cxn>
                <a:cxn ang="0">
                  <a:pos x="T6" y="T7"/>
                </a:cxn>
                <a:cxn ang="0">
                  <a:pos x="T8" y="T9"/>
                </a:cxn>
                <a:cxn ang="0">
                  <a:pos x="T10" y="T11"/>
                </a:cxn>
              </a:cxnLst>
              <a:rect l="0" t="0" r="r" b="b"/>
              <a:pathLst>
                <a:path w="1142" h="1143">
                  <a:moveTo>
                    <a:pt x="0" y="571"/>
                  </a:moveTo>
                  <a:cubicBezTo>
                    <a:pt x="0" y="256"/>
                    <a:pt x="256" y="0"/>
                    <a:pt x="571" y="0"/>
                  </a:cubicBezTo>
                  <a:cubicBezTo>
                    <a:pt x="887" y="0"/>
                    <a:pt x="1142" y="256"/>
                    <a:pt x="1142" y="571"/>
                  </a:cubicBezTo>
                  <a:cubicBezTo>
                    <a:pt x="1142" y="571"/>
                    <a:pt x="1142" y="571"/>
                    <a:pt x="1142" y="571"/>
                  </a:cubicBezTo>
                  <a:cubicBezTo>
                    <a:pt x="1142" y="887"/>
                    <a:pt x="887" y="1143"/>
                    <a:pt x="571" y="1143"/>
                  </a:cubicBezTo>
                  <a:cubicBezTo>
                    <a:pt x="256" y="1143"/>
                    <a:pt x="0" y="887"/>
                    <a:pt x="0" y="571"/>
                  </a:cubicBezTo>
                </a:path>
              </a:pathLst>
            </a:custGeom>
            <a:solidFill>
              <a:srgbClr val="E8EEF7"/>
            </a:solidFill>
            <a:ln w="0">
              <a:solidFill>
                <a:srgbClr val="000000"/>
              </a:solidFill>
              <a:prstDash val="solid"/>
              <a:round/>
              <a:headEnd/>
              <a:tailEnd/>
            </a:ln>
          </p:spPr>
          <p:txBody>
            <a:bodyPr/>
            <a:lstStyle/>
            <a:p>
              <a:endParaRPr lang="zh-CN" altLang="en-US"/>
            </a:p>
          </p:txBody>
        </p:sp>
        <p:sp>
          <p:nvSpPr>
            <p:cNvPr id="250911" name="Freeform 31"/>
            <p:cNvSpPr>
              <a:spLocks/>
            </p:cNvSpPr>
            <p:nvPr/>
          </p:nvSpPr>
          <p:spPr bwMode="auto">
            <a:xfrm>
              <a:off x="2211" y="3077"/>
              <a:ext cx="429" cy="428"/>
            </a:xfrm>
            <a:custGeom>
              <a:avLst/>
              <a:gdLst>
                <a:gd name="T0" fmla="*/ 0 w 429"/>
                <a:gd name="T1" fmla="*/ 214 h 428"/>
                <a:gd name="T2" fmla="*/ 215 w 429"/>
                <a:gd name="T3" fmla="*/ 0 h 428"/>
                <a:gd name="T4" fmla="*/ 429 w 429"/>
                <a:gd name="T5" fmla="*/ 214 h 428"/>
                <a:gd name="T6" fmla="*/ 429 w 429"/>
                <a:gd name="T7" fmla="*/ 214 h 428"/>
                <a:gd name="T8" fmla="*/ 215 w 429"/>
                <a:gd name="T9" fmla="*/ 428 h 428"/>
                <a:gd name="T10" fmla="*/ 0 w 429"/>
                <a:gd name="T11" fmla="*/ 214 h 428"/>
              </a:gdLst>
              <a:ahLst/>
              <a:cxnLst>
                <a:cxn ang="0">
                  <a:pos x="T0" y="T1"/>
                </a:cxn>
                <a:cxn ang="0">
                  <a:pos x="T2" y="T3"/>
                </a:cxn>
                <a:cxn ang="0">
                  <a:pos x="T4" y="T5"/>
                </a:cxn>
                <a:cxn ang="0">
                  <a:pos x="T6" y="T7"/>
                </a:cxn>
                <a:cxn ang="0">
                  <a:pos x="T8" y="T9"/>
                </a:cxn>
                <a:cxn ang="0">
                  <a:pos x="T10" y="T11"/>
                </a:cxn>
              </a:cxnLst>
              <a:rect l="0" t="0" r="r" b="b"/>
              <a:pathLst>
                <a:path w="429" h="428">
                  <a:moveTo>
                    <a:pt x="0" y="214"/>
                  </a:moveTo>
                  <a:cubicBezTo>
                    <a:pt x="0" y="96"/>
                    <a:pt x="96" y="0"/>
                    <a:pt x="215" y="0"/>
                  </a:cubicBezTo>
                  <a:cubicBezTo>
                    <a:pt x="333" y="0"/>
                    <a:pt x="429" y="96"/>
                    <a:pt x="429" y="214"/>
                  </a:cubicBezTo>
                  <a:cubicBezTo>
                    <a:pt x="429" y="214"/>
                    <a:pt x="429" y="214"/>
                    <a:pt x="429" y="214"/>
                  </a:cubicBezTo>
                  <a:cubicBezTo>
                    <a:pt x="429" y="332"/>
                    <a:pt x="333" y="428"/>
                    <a:pt x="215" y="428"/>
                  </a:cubicBezTo>
                  <a:cubicBezTo>
                    <a:pt x="96" y="428"/>
                    <a:pt x="0" y="332"/>
                    <a:pt x="0" y="214"/>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0912" name="Rectangle 32"/>
            <p:cNvSpPr>
              <a:spLocks noChangeArrowheads="1"/>
            </p:cNvSpPr>
            <p:nvPr/>
          </p:nvSpPr>
          <p:spPr bwMode="auto">
            <a:xfrm>
              <a:off x="2305" y="3133"/>
              <a:ext cx="27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600" b="1">
                  <a:solidFill>
                    <a:srgbClr val="000000"/>
                  </a:solidFill>
                  <a:latin typeface="Garamond" pitchFamily="18" charset="0"/>
                </a:rPr>
                <a:t>37</a:t>
              </a:r>
              <a:endParaRPr lang="en-US" altLang="zh-CN" sz="2800"/>
            </a:p>
          </p:txBody>
        </p:sp>
      </p:grpSp>
      <p:grpSp>
        <p:nvGrpSpPr>
          <p:cNvPr id="250913" name="Group 33"/>
          <p:cNvGrpSpPr>
            <a:grpSpLocks/>
          </p:cNvGrpSpPr>
          <p:nvPr/>
        </p:nvGrpSpPr>
        <p:grpSpPr bwMode="auto">
          <a:xfrm>
            <a:off x="5780088" y="5110163"/>
            <a:ext cx="681037" cy="679450"/>
            <a:chOff x="3732" y="3077"/>
            <a:chExt cx="429" cy="428"/>
          </a:xfrm>
        </p:grpSpPr>
        <p:sp>
          <p:nvSpPr>
            <p:cNvPr id="250914" name="Freeform 34"/>
            <p:cNvSpPr>
              <a:spLocks/>
            </p:cNvSpPr>
            <p:nvPr/>
          </p:nvSpPr>
          <p:spPr bwMode="auto">
            <a:xfrm>
              <a:off x="3732" y="3077"/>
              <a:ext cx="429" cy="428"/>
            </a:xfrm>
            <a:custGeom>
              <a:avLst/>
              <a:gdLst>
                <a:gd name="T0" fmla="*/ 0 w 1143"/>
                <a:gd name="T1" fmla="*/ 571 h 1143"/>
                <a:gd name="T2" fmla="*/ 572 w 1143"/>
                <a:gd name="T3" fmla="*/ 0 h 1143"/>
                <a:gd name="T4" fmla="*/ 1143 w 1143"/>
                <a:gd name="T5" fmla="*/ 571 h 1143"/>
                <a:gd name="T6" fmla="*/ 1143 w 1143"/>
                <a:gd name="T7" fmla="*/ 571 h 1143"/>
                <a:gd name="T8" fmla="*/ 572 w 1143"/>
                <a:gd name="T9" fmla="*/ 1143 h 1143"/>
                <a:gd name="T10" fmla="*/ 0 w 1143"/>
                <a:gd name="T11" fmla="*/ 571 h 1143"/>
              </a:gdLst>
              <a:ahLst/>
              <a:cxnLst>
                <a:cxn ang="0">
                  <a:pos x="T0" y="T1"/>
                </a:cxn>
                <a:cxn ang="0">
                  <a:pos x="T2" y="T3"/>
                </a:cxn>
                <a:cxn ang="0">
                  <a:pos x="T4" y="T5"/>
                </a:cxn>
                <a:cxn ang="0">
                  <a:pos x="T6" y="T7"/>
                </a:cxn>
                <a:cxn ang="0">
                  <a:pos x="T8" y="T9"/>
                </a:cxn>
                <a:cxn ang="0">
                  <a:pos x="T10" y="T11"/>
                </a:cxn>
              </a:cxnLst>
              <a:rect l="0" t="0" r="r" b="b"/>
              <a:pathLst>
                <a:path w="1143" h="1143">
                  <a:moveTo>
                    <a:pt x="0" y="571"/>
                  </a:moveTo>
                  <a:cubicBezTo>
                    <a:pt x="0" y="256"/>
                    <a:pt x="256" y="0"/>
                    <a:pt x="572" y="0"/>
                  </a:cubicBezTo>
                  <a:cubicBezTo>
                    <a:pt x="887" y="0"/>
                    <a:pt x="1143" y="256"/>
                    <a:pt x="1143" y="571"/>
                  </a:cubicBezTo>
                  <a:cubicBezTo>
                    <a:pt x="1143" y="571"/>
                    <a:pt x="1143" y="571"/>
                    <a:pt x="1143" y="571"/>
                  </a:cubicBezTo>
                  <a:cubicBezTo>
                    <a:pt x="1143" y="887"/>
                    <a:pt x="887" y="1143"/>
                    <a:pt x="572" y="1143"/>
                  </a:cubicBezTo>
                  <a:cubicBezTo>
                    <a:pt x="256" y="1143"/>
                    <a:pt x="0" y="887"/>
                    <a:pt x="0" y="571"/>
                  </a:cubicBezTo>
                </a:path>
              </a:pathLst>
            </a:custGeom>
            <a:solidFill>
              <a:srgbClr val="E8EEF7"/>
            </a:solidFill>
            <a:ln w="0">
              <a:solidFill>
                <a:srgbClr val="000000"/>
              </a:solidFill>
              <a:prstDash val="solid"/>
              <a:round/>
              <a:headEnd/>
              <a:tailEnd/>
            </a:ln>
          </p:spPr>
          <p:txBody>
            <a:bodyPr/>
            <a:lstStyle/>
            <a:p>
              <a:endParaRPr lang="zh-CN" altLang="en-US"/>
            </a:p>
          </p:txBody>
        </p:sp>
        <p:sp>
          <p:nvSpPr>
            <p:cNvPr id="250915" name="Freeform 35"/>
            <p:cNvSpPr>
              <a:spLocks/>
            </p:cNvSpPr>
            <p:nvPr/>
          </p:nvSpPr>
          <p:spPr bwMode="auto">
            <a:xfrm>
              <a:off x="3732" y="3077"/>
              <a:ext cx="429" cy="428"/>
            </a:xfrm>
            <a:custGeom>
              <a:avLst/>
              <a:gdLst>
                <a:gd name="T0" fmla="*/ 0 w 429"/>
                <a:gd name="T1" fmla="*/ 214 h 428"/>
                <a:gd name="T2" fmla="*/ 215 w 429"/>
                <a:gd name="T3" fmla="*/ 0 h 428"/>
                <a:gd name="T4" fmla="*/ 429 w 429"/>
                <a:gd name="T5" fmla="*/ 214 h 428"/>
                <a:gd name="T6" fmla="*/ 429 w 429"/>
                <a:gd name="T7" fmla="*/ 214 h 428"/>
                <a:gd name="T8" fmla="*/ 215 w 429"/>
                <a:gd name="T9" fmla="*/ 428 h 428"/>
                <a:gd name="T10" fmla="*/ 0 w 429"/>
                <a:gd name="T11" fmla="*/ 214 h 428"/>
              </a:gdLst>
              <a:ahLst/>
              <a:cxnLst>
                <a:cxn ang="0">
                  <a:pos x="T0" y="T1"/>
                </a:cxn>
                <a:cxn ang="0">
                  <a:pos x="T2" y="T3"/>
                </a:cxn>
                <a:cxn ang="0">
                  <a:pos x="T4" y="T5"/>
                </a:cxn>
                <a:cxn ang="0">
                  <a:pos x="T6" y="T7"/>
                </a:cxn>
                <a:cxn ang="0">
                  <a:pos x="T8" y="T9"/>
                </a:cxn>
                <a:cxn ang="0">
                  <a:pos x="T10" y="T11"/>
                </a:cxn>
              </a:cxnLst>
              <a:rect l="0" t="0" r="r" b="b"/>
              <a:pathLst>
                <a:path w="429" h="428">
                  <a:moveTo>
                    <a:pt x="0" y="214"/>
                  </a:moveTo>
                  <a:cubicBezTo>
                    <a:pt x="0" y="96"/>
                    <a:pt x="96" y="0"/>
                    <a:pt x="215" y="0"/>
                  </a:cubicBezTo>
                  <a:cubicBezTo>
                    <a:pt x="333" y="0"/>
                    <a:pt x="429" y="96"/>
                    <a:pt x="429" y="214"/>
                  </a:cubicBezTo>
                  <a:cubicBezTo>
                    <a:pt x="429" y="214"/>
                    <a:pt x="429" y="214"/>
                    <a:pt x="429" y="214"/>
                  </a:cubicBezTo>
                  <a:cubicBezTo>
                    <a:pt x="429" y="332"/>
                    <a:pt x="333" y="428"/>
                    <a:pt x="215" y="428"/>
                  </a:cubicBezTo>
                  <a:cubicBezTo>
                    <a:pt x="96" y="428"/>
                    <a:pt x="0" y="332"/>
                    <a:pt x="0" y="214"/>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0916" name="Rectangle 36"/>
            <p:cNvSpPr>
              <a:spLocks noChangeArrowheads="1"/>
            </p:cNvSpPr>
            <p:nvPr/>
          </p:nvSpPr>
          <p:spPr bwMode="auto">
            <a:xfrm>
              <a:off x="3847" y="3133"/>
              <a:ext cx="27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600" b="1">
                  <a:solidFill>
                    <a:srgbClr val="000000"/>
                  </a:solidFill>
                  <a:latin typeface="Garamond" pitchFamily="18" charset="0"/>
                </a:rPr>
                <a:t>74</a:t>
              </a:r>
              <a:endParaRPr lang="en-US" altLang="zh-CN" sz="2800"/>
            </a:p>
          </p:txBody>
        </p:sp>
      </p:grpSp>
      <p:grpSp>
        <p:nvGrpSpPr>
          <p:cNvPr id="250917" name="Group 37"/>
          <p:cNvGrpSpPr>
            <a:grpSpLocks/>
          </p:cNvGrpSpPr>
          <p:nvPr/>
        </p:nvGrpSpPr>
        <p:grpSpPr bwMode="auto">
          <a:xfrm>
            <a:off x="4170363" y="5110163"/>
            <a:ext cx="681037" cy="679450"/>
            <a:chOff x="2718" y="3077"/>
            <a:chExt cx="429" cy="428"/>
          </a:xfrm>
        </p:grpSpPr>
        <p:sp>
          <p:nvSpPr>
            <p:cNvPr id="250918" name="Freeform 38"/>
            <p:cNvSpPr>
              <a:spLocks/>
            </p:cNvSpPr>
            <p:nvPr/>
          </p:nvSpPr>
          <p:spPr bwMode="auto">
            <a:xfrm>
              <a:off x="2718" y="3077"/>
              <a:ext cx="429" cy="428"/>
            </a:xfrm>
            <a:custGeom>
              <a:avLst/>
              <a:gdLst>
                <a:gd name="T0" fmla="*/ 0 w 1143"/>
                <a:gd name="T1" fmla="*/ 571 h 1143"/>
                <a:gd name="T2" fmla="*/ 571 w 1143"/>
                <a:gd name="T3" fmla="*/ 0 h 1143"/>
                <a:gd name="T4" fmla="*/ 1143 w 1143"/>
                <a:gd name="T5" fmla="*/ 571 h 1143"/>
                <a:gd name="T6" fmla="*/ 1143 w 1143"/>
                <a:gd name="T7" fmla="*/ 571 h 1143"/>
                <a:gd name="T8" fmla="*/ 571 w 1143"/>
                <a:gd name="T9" fmla="*/ 1143 h 1143"/>
                <a:gd name="T10" fmla="*/ 0 w 1143"/>
                <a:gd name="T11" fmla="*/ 571 h 1143"/>
              </a:gdLst>
              <a:ahLst/>
              <a:cxnLst>
                <a:cxn ang="0">
                  <a:pos x="T0" y="T1"/>
                </a:cxn>
                <a:cxn ang="0">
                  <a:pos x="T2" y="T3"/>
                </a:cxn>
                <a:cxn ang="0">
                  <a:pos x="T4" y="T5"/>
                </a:cxn>
                <a:cxn ang="0">
                  <a:pos x="T6" y="T7"/>
                </a:cxn>
                <a:cxn ang="0">
                  <a:pos x="T8" y="T9"/>
                </a:cxn>
                <a:cxn ang="0">
                  <a:pos x="T10" y="T11"/>
                </a:cxn>
              </a:cxnLst>
              <a:rect l="0" t="0" r="r" b="b"/>
              <a:pathLst>
                <a:path w="1143" h="1143">
                  <a:moveTo>
                    <a:pt x="0" y="571"/>
                  </a:moveTo>
                  <a:cubicBezTo>
                    <a:pt x="0" y="256"/>
                    <a:pt x="256" y="0"/>
                    <a:pt x="571" y="0"/>
                  </a:cubicBezTo>
                  <a:cubicBezTo>
                    <a:pt x="887" y="0"/>
                    <a:pt x="1143" y="256"/>
                    <a:pt x="1143" y="571"/>
                  </a:cubicBezTo>
                  <a:cubicBezTo>
                    <a:pt x="1143" y="571"/>
                    <a:pt x="1143" y="571"/>
                    <a:pt x="1143" y="571"/>
                  </a:cubicBezTo>
                  <a:cubicBezTo>
                    <a:pt x="1143" y="887"/>
                    <a:pt x="887" y="1143"/>
                    <a:pt x="571" y="1143"/>
                  </a:cubicBezTo>
                  <a:cubicBezTo>
                    <a:pt x="256" y="1143"/>
                    <a:pt x="0" y="887"/>
                    <a:pt x="0" y="571"/>
                  </a:cubicBezTo>
                </a:path>
              </a:pathLst>
            </a:custGeom>
            <a:solidFill>
              <a:srgbClr val="E8EEF7"/>
            </a:solidFill>
            <a:ln w="0">
              <a:solidFill>
                <a:srgbClr val="000000"/>
              </a:solidFill>
              <a:prstDash val="solid"/>
              <a:round/>
              <a:headEnd/>
              <a:tailEnd/>
            </a:ln>
          </p:spPr>
          <p:txBody>
            <a:bodyPr/>
            <a:lstStyle/>
            <a:p>
              <a:endParaRPr lang="zh-CN" altLang="en-US"/>
            </a:p>
          </p:txBody>
        </p:sp>
        <p:sp>
          <p:nvSpPr>
            <p:cNvPr id="250919" name="Freeform 39"/>
            <p:cNvSpPr>
              <a:spLocks/>
            </p:cNvSpPr>
            <p:nvPr/>
          </p:nvSpPr>
          <p:spPr bwMode="auto">
            <a:xfrm>
              <a:off x="2718" y="3077"/>
              <a:ext cx="429" cy="428"/>
            </a:xfrm>
            <a:custGeom>
              <a:avLst/>
              <a:gdLst>
                <a:gd name="T0" fmla="*/ 0 w 429"/>
                <a:gd name="T1" fmla="*/ 214 h 428"/>
                <a:gd name="T2" fmla="*/ 215 w 429"/>
                <a:gd name="T3" fmla="*/ 0 h 428"/>
                <a:gd name="T4" fmla="*/ 429 w 429"/>
                <a:gd name="T5" fmla="*/ 214 h 428"/>
                <a:gd name="T6" fmla="*/ 429 w 429"/>
                <a:gd name="T7" fmla="*/ 214 h 428"/>
                <a:gd name="T8" fmla="*/ 215 w 429"/>
                <a:gd name="T9" fmla="*/ 428 h 428"/>
                <a:gd name="T10" fmla="*/ 0 w 429"/>
                <a:gd name="T11" fmla="*/ 214 h 428"/>
              </a:gdLst>
              <a:ahLst/>
              <a:cxnLst>
                <a:cxn ang="0">
                  <a:pos x="T0" y="T1"/>
                </a:cxn>
                <a:cxn ang="0">
                  <a:pos x="T2" y="T3"/>
                </a:cxn>
                <a:cxn ang="0">
                  <a:pos x="T4" y="T5"/>
                </a:cxn>
                <a:cxn ang="0">
                  <a:pos x="T6" y="T7"/>
                </a:cxn>
                <a:cxn ang="0">
                  <a:pos x="T8" y="T9"/>
                </a:cxn>
                <a:cxn ang="0">
                  <a:pos x="T10" y="T11"/>
                </a:cxn>
              </a:cxnLst>
              <a:rect l="0" t="0" r="r" b="b"/>
              <a:pathLst>
                <a:path w="429" h="428">
                  <a:moveTo>
                    <a:pt x="0" y="214"/>
                  </a:moveTo>
                  <a:cubicBezTo>
                    <a:pt x="0" y="96"/>
                    <a:pt x="96" y="0"/>
                    <a:pt x="215" y="0"/>
                  </a:cubicBezTo>
                  <a:cubicBezTo>
                    <a:pt x="333" y="0"/>
                    <a:pt x="429" y="96"/>
                    <a:pt x="429" y="214"/>
                  </a:cubicBezTo>
                  <a:cubicBezTo>
                    <a:pt x="429" y="214"/>
                    <a:pt x="429" y="214"/>
                    <a:pt x="429" y="214"/>
                  </a:cubicBezTo>
                  <a:cubicBezTo>
                    <a:pt x="429" y="332"/>
                    <a:pt x="333" y="428"/>
                    <a:pt x="215" y="428"/>
                  </a:cubicBezTo>
                  <a:cubicBezTo>
                    <a:pt x="96" y="428"/>
                    <a:pt x="0" y="332"/>
                    <a:pt x="0" y="214"/>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0920" name="Rectangle 40"/>
            <p:cNvSpPr>
              <a:spLocks noChangeArrowheads="1"/>
            </p:cNvSpPr>
            <p:nvPr/>
          </p:nvSpPr>
          <p:spPr bwMode="auto">
            <a:xfrm>
              <a:off x="2803" y="3133"/>
              <a:ext cx="27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600" b="1">
                  <a:solidFill>
                    <a:srgbClr val="000000"/>
                  </a:solidFill>
                  <a:latin typeface="Garamond" pitchFamily="18" charset="0"/>
                </a:rPr>
                <a:t>56</a:t>
              </a:r>
              <a:endParaRPr lang="en-US" altLang="zh-CN" sz="2800"/>
            </a:p>
          </p:txBody>
        </p:sp>
      </p:grpSp>
      <p:grpSp>
        <p:nvGrpSpPr>
          <p:cNvPr id="250921" name="Group 41"/>
          <p:cNvGrpSpPr>
            <a:grpSpLocks/>
          </p:cNvGrpSpPr>
          <p:nvPr/>
        </p:nvGrpSpPr>
        <p:grpSpPr bwMode="auto">
          <a:xfrm>
            <a:off x="4975225" y="5110163"/>
            <a:ext cx="681038" cy="679450"/>
            <a:chOff x="3225" y="3077"/>
            <a:chExt cx="429" cy="428"/>
          </a:xfrm>
        </p:grpSpPr>
        <p:sp>
          <p:nvSpPr>
            <p:cNvPr id="250922" name="Freeform 42"/>
            <p:cNvSpPr>
              <a:spLocks/>
            </p:cNvSpPr>
            <p:nvPr/>
          </p:nvSpPr>
          <p:spPr bwMode="auto">
            <a:xfrm>
              <a:off x="3225" y="3077"/>
              <a:ext cx="429" cy="428"/>
            </a:xfrm>
            <a:custGeom>
              <a:avLst/>
              <a:gdLst>
                <a:gd name="T0" fmla="*/ 0 w 1143"/>
                <a:gd name="T1" fmla="*/ 571 h 1143"/>
                <a:gd name="T2" fmla="*/ 572 w 1143"/>
                <a:gd name="T3" fmla="*/ 0 h 1143"/>
                <a:gd name="T4" fmla="*/ 1143 w 1143"/>
                <a:gd name="T5" fmla="*/ 571 h 1143"/>
                <a:gd name="T6" fmla="*/ 1143 w 1143"/>
                <a:gd name="T7" fmla="*/ 571 h 1143"/>
                <a:gd name="T8" fmla="*/ 572 w 1143"/>
                <a:gd name="T9" fmla="*/ 1143 h 1143"/>
                <a:gd name="T10" fmla="*/ 0 w 1143"/>
                <a:gd name="T11" fmla="*/ 571 h 1143"/>
              </a:gdLst>
              <a:ahLst/>
              <a:cxnLst>
                <a:cxn ang="0">
                  <a:pos x="T0" y="T1"/>
                </a:cxn>
                <a:cxn ang="0">
                  <a:pos x="T2" y="T3"/>
                </a:cxn>
                <a:cxn ang="0">
                  <a:pos x="T4" y="T5"/>
                </a:cxn>
                <a:cxn ang="0">
                  <a:pos x="T6" y="T7"/>
                </a:cxn>
                <a:cxn ang="0">
                  <a:pos x="T8" y="T9"/>
                </a:cxn>
                <a:cxn ang="0">
                  <a:pos x="T10" y="T11"/>
                </a:cxn>
              </a:cxnLst>
              <a:rect l="0" t="0" r="r" b="b"/>
              <a:pathLst>
                <a:path w="1143" h="1143">
                  <a:moveTo>
                    <a:pt x="0" y="571"/>
                  </a:moveTo>
                  <a:cubicBezTo>
                    <a:pt x="0" y="256"/>
                    <a:pt x="256" y="0"/>
                    <a:pt x="572" y="0"/>
                  </a:cubicBezTo>
                  <a:cubicBezTo>
                    <a:pt x="887" y="0"/>
                    <a:pt x="1143" y="256"/>
                    <a:pt x="1143" y="571"/>
                  </a:cubicBezTo>
                  <a:cubicBezTo>
                    <a:pt x="1143" y="571"/>
                    <a:pt x="1143" y="571"/>
                    <a:pt x="1143" y="571"/>
                  </a:cubicBezTo>
                  <a:cubicBezTo>
                    <a:pt x="1143" y="887"/>
                    <a:pt x="887" y="1143"/>
                    <a:pt x="572" y="1143"/>
                  </a:cubicBezTo>
                  <a:cubicBezTo>
                    <a:pt x="256" y="1143"/>
                    <a:pt x="0" y="887"/>
                    <a:pt x="0" y="571"/>
                  </a:cubicBezTo>
                </a:path>
              </a:pathLst>
            </a:custGeom>
            <a:solidFill>
              <a:srgbClr val="E8EEF7"/>
            </a:solidFill>
            <a:ln w="0">
              <a:solidFill>
                <a:srgbClr val="000000"/>
              </a:solidFill>
              <a:prstDash val="solid"/>
              <a:round/>
              <a:headEnd/>
              <a:tailEnd/>
            </a:ln>
          </p:spPr>
          <p:txBody>
            <a:bodyPr/>
            <a:lstStyle/>
            <a:p>
              <a:endParaRPr lang="zh-CN" altLang="en-US"/>
            </a:p>
          </p:txBody>
        </p:sp>
        <p:sp>
          <p:nvSpPr>
            <p:cNvPr id="250923" name="Freeform 43"/>
            <p:cNvSpPr>
              <a:spLocks/>
            </p:cNvSpPr>
            <p:nvPr/>
          </p:nvSpPr>
          <p:spPr bwMode="auto">
            <a:xfrm>
              <a:off x="3225" y="3077"/>
              <a:ext cx="429" cy="428"/>
            </a:xfrm>
            <a:custGeom>
              <a:avLst/>
              <a:gdLst>
                <a:gd name="T0" fmla="*/ 0 w 429"/>
                <a:gd name="T1" fmla="*/ 214 h 428"/>
                <a:gd name="T2" fmla="*/ 215 w 429"/>
                <a:gd name="T3" fmla="*/ 0 h 428"/>
                <a:gd name="T4" fmla="*/ 429 w 429"/>
                <a:gd name="T5" fmla="*/ 214 h 428"/>
                <a:gd name="T6" fmla="*/ 429 w 429"/>
                <a:gd name="T7" fmla="*/ 214 h 428"/>
                <a:gd name="T8" fmla="*/ 215 w 429"/>
                <a:gd name="T9" fmla="*/ 428 h 428"/>
                <a:gd name="T10" fmla="*/ 0 w 429"/>
                <a:gd name="T11" fmla="*/ 214 h 428"/>
              </a:gdLst>
              <a:ahLst/>
              <a:cxnLst>
                <a:cxn ang="0">
                  <a:pos x="T0" y="T1"/>
                </a:cxn>
                <a:cxn ang="0">
                  <a:pos x="T2" y="T3"/>
                </a:cxn>
                <a:cxn ang="0">
                  <a:pos x="T4" y="T5"/>
                </a:cxn>
                <a:cxn ang="0">
                  <a:pos x="T6" y="T7"/>
                </a:cxn>
                <a:cxn ang="0">
                  <a:pos x="T8" y="T9"/>
                </a:cxn>
                <a:cxn ang="0">
                  <a:pos x="T10" y="T11"/>
                </a:cxn>
              </a:cxnLst>
              <a:rect l="0" t="0" r="r" b="b"/>
              <a:pathLst>
                <a:path w="429" h="428">
                  <a:moveTo>
                    <a:pt x="0" y="214"/>
                  </a:moveTo>
                  <a:cubicBezTo>
                    <a:pt x="0" y="96"/>
                    <a:pt x="96" y="0"/>
                    <a:pt x="215" y="0"/>
                  </a:cubicBezTo>
                  <a:cubicBezTo>
                    <a:pt x="333" y="0"/>
                    <a:pt x="429" y="96"/>
                    <a:pt x="429" y="214"/>
                  </a:cubicBezTo>
                  <a:cubicBezTo>
                    <a:pt x="429" y="214"/>
                    <a:pt x="429" y="214"/>
                    <a:pt x="429" y="214"/>
                  </a:cubicBezTo>
                  <a:cubicBezTo>
                    <a:pt x="429" y="332"/>
                    <a:pt x="333" y="428"/>
                    <a:pt x="215" y="428"/>
                  </a:cubicBezTo>
                  <a:cubicBezTo>
                    <a:pt x="96" y="428"/>
                    <a:pt x="0" y="332"/>
                    <a:pt x="0" y="214"/>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0924" name="Rectangle 44"/>
            <p:cNvSpPr>
              <a:spLocks noChangeArrowheads="1"/>
            </p:cNvSpPr>
            <p:nvPr/>
          </p:nvSpPr>
          <p:spPr bwMode="auto">
            <a:xfrm>
              <a:off x="3302" y="3133"/>
              <a:ext cx="27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600" b="1">
                  <a:solidFill>
                    <a:srgbClr val="000000"/>
                  </a:solidFill>
                  <a:latin typeface="Garamond" pitchFamily="18" charset="0"/>
                </a:rPr>
                <a:t>64</a:t>
              </a:r>
              <a:endParaRPr lang="en-US" altLang="zh-CN" sz="2800"/>
            </a:p>
          </p:txBody>
        </p:sp>
      </p:grpSp>
      <p:grpSp>
        <p:nvGrpSpPr>
          <p:cNvPr id="250925" name="Group 45"/>
          <p:cNvGrpSpPr>
            <a:grpSpLocks/>
          </p:cNvGrpSpPr>
          <p:nvPr/>
        </p:nvGrpSpPr>
        <p:grpSpPr bwMode="auto">
          <a:xfrm>
            <a:off x="8196263" y="5110163"/>
            <a:ext cx="679450" cy="679450"/>
            <a:chOff x="5254" y="3077"/>
            <a:chExt cx="428" cy="428"/>
          </a:xfrm>
        </p:grpSpPr>
        <p:sp>
          <p:nvSpPr>
            <p:cNvPr id="250926" name="Freeform 46"/>
            <p:cNvSpPr>
              <a:spLocks/>
            </p:cNvSpPr>
            <p:nvPr/>
          </p:nvSpPr>
          <p:spPr bwMode="auto">
            <a:xfrm>
              <a:off x="5254" y="3077"/>
              <a:ext cx="428" cy="428"/>
            </a:xfrm>
            <a:custGeom>
              <a:avLst/>
              <a:gdLst>
                <a:gd name="T0" fmla="*/ 0 w 1143"/>
                <a:gd name="T1" fmla="*/ 571 h 1143"/>
                <a:gd name="T2" fmla="*/ 571 w 1143"/>
                <a:gd name="T3" fmla="*/ 0 h 1143"/>
                <a:gd name="T4" fmla="*/ 1143 w 1143"/>
                <a:gd name="T5" fmla="*/ 571 h 1143"/>
                <a:gd name="T6" fmla="*/ 1143 w 1143"/>
                <a:gd name="T7" fmla="*/ 571 h 1143"/>
                <a:gd name="T8" fmla="*/ 571 w 1143"/>
                <a:gd name="T9" fmla="*/ 1143 h 1143"/>
                <a:gd name="T10" fmla="*/ 0 w 1143"/>
                <a:gd name="T11" fmla="*/ 571 h 1143"/>
              </a:gdLst>
              <a:ahLst/>
              <a:cxnLst>
                <a:cxn ang="0">
                  <a:pos x="T0" y="T1"/>
                </a:cxn>
                <a:cxn ang="0">
                  <a:pos x="T2" y="T3"/>
                </a:cxn>
                <a:cxn ang="0">
                  <a:pos x="T4" y="T5"/>
                </a:cxn>
                <a:cxn ang="0">
                  <a:pos x="T6" y="T7"/>
                </a:cxn>
                <a:cxn ang="0">
                  <a:pos x="T8" y="T9"/>
                </a:cxn>
                <a:cxn ang="0">
                  <a:pos x="T10" y="T11"/>
                </a:cxn>
              </a:cxnLst>
              <a:rect l="0" t="0" r="r" b="b"/>
              <a:pathLst>
                <a:path w="1143" h="1143">
                  <a:moveTo>
                    <a:pt x="0" y="571"/>
                  </a:moveTo>
                  <a:cubicBezTo>
                    <a:pt x="0" y="256"/>
                    <a:pt x="256" y="0"/>
                    <a:pt x="571" y="0"/>
                  </a:cubicBezTo>
                  <a:cubicBezTo>
                    <a:pt x="887" y="0"/>
                    <a:pt x="1143" y="256"/>
                    <a:pt x="1143" y="571"/>
                  </a:cubicBezTo>
                  <a:cubicBezTo>
                    <a:pt x="1143" y="571"/>
                    <a:pt x="1143" y="571"/>
                    <a:pt x="1143" y="571"/>
                  </a:cubicBezTo>
                  <a:cubicBezTo>
                    <a:pt x="1143" y="887"/>
                    <a:pt x="887" y="1143"/>
                    <a:pt x="571" y="1143"/>
                  </a:cubicBezTo>
                  <a:cubicBezTo>
                    <a:pt x="256" y="1143"/>
                    <a:pt x="0" y="887"/>
                    <a:pt x="0" y="571"/>
                  </a:cubicBezTo>
                </a:path>
              </a:pathLst>
            </a:custGeom>
            <a:solidFill>
              <a:srgbClr val="E8EEF7"/>
            </a:solidFill>
            <a:ln w="0">
              <a:solidFill>
                <a:srgbClr val="000000"/>
              </a:solidFill>
              <a:prstDash val="solid"/>
              <a:round/>
              <a:headEnd/>
              <a:tailEnd/>
            </a:ln>
          </p:spPr>
          <p:txBody>
            <a:bodyPr/>
            <a:lstStyle/>
            <a:p>
              <a:endParaRPr lang="zh-CN" altLang="en-US"/>
            </a:p>
          </p:txBody>
        </p:sp>
        <p:sp>
          <p:nvSpPr>
            <p:cNvPr id="250927" name="Freeform 47"/>
            <p:cNvSpPr>
              <a:spLocks/>
            </p:cNvSpPr>
            <p:nvPr/>
          </p:nvSpPr>
          <p:spPr bwMode="auto">
            <a:xfrm>
              <a:off x="5254" y="3077"/>
              <a:ext cx="428" cy="428"/>
            </a:xfrm>
            <a:custGeom>
              <a:avLst/>
              <a:gdLst>
                <a:gd name="T0" fmla="*/ 0 w 428"/>
                <a:gd name="T1" fmla="*/ 214 h 428"/>
                <a:gd name="T2" fmla="*/ 214 w 428"/>
                <a:gd name="T3" fmla="*/ 0 h 428"/>
                <a:gd name="T4" fmla="*/ 428 w 428"/>
                <a:gd name="T5" fmla="*/ 214 h 428"/>
                <a:gd name="T6" fmla="*/ 428 w 428"/>
                <a:gd name="T7" fmla="*/ 214 h 428"/>
                <a:gd name="T8" fmla="*/ 214 w 428"/>
                <a:gd name="T9" fmla="*/ 428 h 428"/>
                <a:gd name="T10" fmla="*/ 0 w 428"/>
                <a:gd name="T11" fmla="*/ 214 h 428"/>
              </a:gdLst>
              <a:ahLst/>
              <a:cxnLst>
                <a:cxn ang="0">
                  <a:pos x="T0" y="T1"/>
                </a:cxn>
                <a:cxn ang="0">
                  <a:pos x="T2" y="T3"/>
                </a:cxn>
                <a:cxn ang="0">
                  <a:pos x="T4" y="T5"/>
                </a:cxn>
                <a:cxn ang="0">
                  <a:pos x="T6" y="T7"/>
                </a:cxn>
                <a:cxn ang="0">
                  <a:pos x="T8" y="T9"/>
                </a:cxn>
                <a:cxn ang="0">
                  <a:pos x="T10" y="T11"/>
                </a:cxn>
              </a:cxnLst>
              <a:rect l="0" t="0" r="r" b="b"/>
              <a:pathLst>
                <a:path w="428" h="428">
                  <a:moveTo>
                    <a:pt x="0" y="214"/>
                  </a:moveTo>
                  <a:cubicBezTo>
                    <a:pt x="0" y="96"/>
                    <a:pt x="96" y="0"/>
                    <a:pt x="214" y="0"/>
                  </a:cubicBezTo>
                  <a:cubicBezTo>
                    <a:pt x="332" y="0"/>
                    <a:pt x="428" y="96"/>
                    <a:pt x="428" y="214"/>
                  </a:cubicBezTo>
                  <a:cubicBezTo>
                    <a:pt x="428" y="214"/>
                    <a:pt x="428" y="214"/>
                    <a:pt x="428" y="214"/>
                  </a:cubicBezTo>
                  <a:cubicBezTo>
                    <a:pt x="428" y="332"/>
                    <a:pt x="332" y="428"/>
                    <a:pt x="214" y="428"/>
                  </a:cubicBezTo>
                  <a:cubicBezTo>
                    <a:pt x="96" y="428"/>
                    <a:pt x="0" y="332"/>
                    <a:pt x="0" y="214"/>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0928" name="Rectangle 48"/>
            <p:cNvSpPr>
              <a:spLocks noChangeArrowheads="1"/>
            </p:cNvSpPr>
            <p:nvPr/>
          </p:nvSpPr>
          <p:spPr bwMode="auto">
            <a:xfrm>
              <a:off x="5344" y="3133"/>
              <a:ext cx="27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600" b="1">
                  <a:solidFill>
                    <a:srgbClr val="000000"/>
                  </a:solidFill>
                  <a:latin typeface="Garamond" pitchFamily="18" charset="0"/>
                </a:rPr>
                <a:t>92</a:t>
              </a:r>
              <a:endParaRPr lang="en-US" altLang="zh-CN" sz="2800"/>
            </a:p>
          </p:txBody>
        </p:sp>
      </p:grpSp>
      <p:grpSp>
        <p:nvGrpSpPr>
          <p:cNvPr id="250929" name="Group 49"/>
          <p:cNvGrpSpPr>
            <a:grpSpLocks/>
          </p:cNvGrpSpPr>
          <p:nvPr/>
        </p:nvGrpSpPr>
        <p:grpSpPr bwMode="auto">
          <a:xfrm>
            <a:off x="3849688" y="5661025"/>
            <a:ext cx="1433512" cy="950913"/>
            <a:chOff x="2516" y="3566"/>
            <a:chExt cx="903" cy="599"/>
          </a:xfrm>
        </p:grpSpPr>
        <p:sp>
          <p:nvSpPr>
            <p:cNvPr id="250930" name="Line 50"/>
            <p:cNvSpPr>
              <a:spLocks noChangeShapeType="1"/>
            </p:cNvSpPr>
            <p:nvPr/>
          </p:nvSpPr>
          <p:spPr bwMode="auto">
            <a:xfrm flipV="1">
              <a:off x="2925" y="3566"/>
              <a:ext cx="0" cy="363"/>
            </a:xfrm>
            <a:prstGeom prst="line">
              <a:avLst/>
            </a:prstGeom>
            <a:noFill/>
            <a:ln w="5715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0931" name="Text Box 51"/>
            <p:cNvSpPr txBox="1">
              <a:spLocks noChangeArrowheads="1"/>
            </p:cNvSpPr>
            <p:nvPr/>
          </p:nvSpPr>
          <p:spPr bwMode="auto">
            <a:xfrm>
              <a:off x="2516" y="3838"/>
              <a:ext cx="90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t>比较</a:t>
              </a:r>
              <a:r>
                <a:rPr lang="en-US" altLang="zh-CN" sz="2800" b="1"/>
                <a:t>1</a:t>
              </a:r>
              <a:r>
                <a:rPr lang="zh-CN" altLang="en-US" sz="2800" b="1"/>
                <a:t>次</a:t>
              </a:r>
            </a:p>
          </p:txBody>
        </p:sp>
      </p:grpSp>
      <p:grpSp>
        <p:nvGrpSpPr>
          <p:cNvPr id="250932" name="Group 52"/>
          <p:cNvGrpSpPr>
            <a:grpSpLocks/>
          </p:cNvGrpSpPr>
          <p:nvPr/>
        </p:nvGrpSpPr>
        <p:grpSpPr bwMode="auto">
          <a:xfrm>
            <a:off x="1403350" y="5589588"/>
            <a:ext cx="1433513" cy="950912"/>
            <a:chOff x="2516" y="3566"/>
            <a:chExt cx="903" cy="599"/>
          </a:xfrm>
        </p:grpSpPr>
        <p:sp>
          <p:nvSpPr>
            <p:cNvPr id="250933" name="Line 53"/>
            <p:cNvSpPr>
              <a:spLocks noChangeShapeType="1"/>
            </p:cNvSpPr>
            <p:nvPr/>
          </p:nvSpPr>
          <p:spPr bwMode="auto">
            <a:xfrm flipV="1">
              <a:off x="2925" y="3566"/>
              <a:ext cx="0" cy="363"/>
            </a:xfrm>
            <a:prstGeom prst="line">
              <a:avLst/>
            </a:prstGeom>
            <a:noFill/>
            <a:ln w="5715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0934" name="Text Box 54"/>
            <p:cNvSpPr txBox="1">
              <a:spLocks noChangeArrowheads="1"/>
            </p:cNvSpPr>
            <p:nvPr/>
          </p:nvSpPr>
          <p:spPr bwMode="auto">
            <a:xfrm>
              <a:off x="2516" y="3838"/>
              <a:ext cx="90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t>比较</a:t>
              </a:r>
              <a:r>
                <a:rPr lang="en-US" altLang="zh-CN" sz="2800" b="1"/>
                <a:t>2</a:t>
              </a:r>
              <a:r>
                <a:rPr lang="zh-CN" altLang="en-US" sz="2800" b="1"/>
                <a:t>次</a:t>
              </a:r>
            </a:p>
          </p:txBody>
        </p:sp>
      </p:grpSp>
      <p:grpSp>
        <p:nvGrpSpPr>
          <p:cNvPr id="250935" name="Group 55"/>
          <p:cNvGrpSpPr>
            <a:grpSpLocks/>
          </p:cNvGrpSpPr>
          <p:nvPr/>
        </p:nvGrpSpPr>
        <p:grpSpPr bwMode="auto">
          <a:xfrm>
            <a:off x="6299200" y="5589588"/>
            <a:ext cx="1433513" cy="950912"/>
            <a:chOff x="2516" y="3566"/>
            <a:chExt cx="903" cy="599"/>
          </a:xfrm>
        </p:grpSpPr>
        <p:sp>
          <p:nvSpPr>
            <p:cNvPr id="250936" name="Line 56"/>
            <p:cNvSpPr>
              <a:spLocks noChangeShapeType="1"/>
            </p:cNvSpPr>
            <p:nvPr/>
          </p:nvSpPr>
          <p:spPr bwMode="auto">
            <a:xfrm flipV="1">
              <a:off x="2925" y="3566"/>
              <a:ext cx="0" cy="363"/>
            </a:xfrm>
            <a:prstGeom prst="line">
              <a:avLst/>
            </a:prstGeom>
            <a:noFill/>
            <a:ln w="5715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0937" name="Text Box 57"/>
            <p:cNvSpPr txBox="1">
              <a:spLocks noChangeArrowheads="1"/>
            </p:cNvSpPr>
            <p:nvPr/>
          </p:nvSpPr>
          <p:spPr bwMode="auto">
            <a:xfrm>
              <a:off x="2516" y="3838"/>
              <a:ext cx="90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t>比较</a:t>
              </a:r>
              <a:r>
                <a:rPr lang="en-US" altLang="zh-CN" sz="2800" b="1"/>
                <a:t>2</a:t>
              </a:r>
              <a:r>
                <a:rPr lang="zh-CN" altLang="en-US" sz="2800" b="1"/>
                <a:t>次</a:t>
              </a:r>
            </a:p>
          </p:txBody>
        </p:sp>
      </p:grpSp>
      <p:grpSp>
        <p:nvGrpSpPr>
          <p:cNvPr id="250938" name="Group 58"/>
          <p:cNvGrpSpPr>
            <a:grpSpLocks/>
          </p:cNvGrpSpPr>
          <p:nvPr/>
        </p:nvGrpSpPr>
        <p:grpSpPr bwMode="auto">
          <a:xfrm>
            <a:off x="-180975" y="5661025"/>
            <a:ext cx="1433513" cy="950913"/>
            <a:chOff x="2516" y="3566"/>
            <a:chExt cx="903" cy="599"/>
          </a:xfrm>
        </p:grpSpPr>
        <p:sp>
          <p:nvSpPr>
            <p:cNvPr id="250939" name="Line 59"/>
            <p:cNvSpPr>
              <a:spLocks noChangeShapeType="1"/>
            </p:cNvSpPr>
            <p:nvPr/>
          </p:nvSpPr>
          <p:spPr bwMode="auto">
            <a:xfrm flipV="1">
              <a:off x="2925" y="3566"/>
              <a:ext cx="0" cy="363"/>
            </a:xfrm>
            <a:prstGeom prst="line">
              <a:avLst/>
            </a:prstGeom>
            <a:noFill/>
            <a:ln w="5715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0940" name="Text Box 60"/>
            <p:cNvSpPr txBox="1">
              <a:spLocks noChangeArrowheads="1"/>
            </p:cNvSpPr>
            <p:nvPr/>
          </p:nvSpPr>
          <p:spPr bwMode="auto">
            <a:xfrm>
              <a:off x="2516" y="3838"/>
              <a:ext cx="90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t>比较</a:t>
              </a:r>
              <a:r>
                <a:rPr lang="en-US" altLang="zh-CN" sz="2800" b="1"/>
                <a:t>3</a:t>
              </a:r>
              <a:r>
                <a:rPr lang="zh-CN" altLang="en-US" sz="2800" b="1"/>
                <a:t>次</a:t>
              </a:r>
            </a:p>
          </p:txBody>
        </p:sp>
      </p:grpSp>
      <p:grpSp>
        <p:nvGrpSpPr>
          <p:cNvPr id="250941" name="Group 61"/>
          <p:cNvGrpSpPr>
            <a:grpSpLocks/>
          </p:cNvGrpSpPr>
          <p:nvPr/>
        </p:nvGrpSpPr>
        <p:grpSpPr bwMode="auto">
          <a:xfrm>
            <a:off x="4714875" y="5661025"/>
            <a:ext cx="1433513" cy="950913"/>
            <a:chOff x="2516" y="3566"/>
            <a:chExt cx="903" cy="599"/>
          </a:xfrm>
        </p:grpSpPr>
        <p:sp>
          <p:nvSpPr>
            <p:cNvPr id="250942" name="Line 62"/>
            <p:cNvSpPr>
              <a:spLocks noChangeShapeType="1"/>
            </p:cNvSpPr>
            <p:nvPr/>
          </p:nvSpPr>
          <p:spPr bwMode="auto">
            <a:xfrm flipV="1">
              <a:off x="2925" y="3566"/>
              <a:ext cx="0" cy="363"/>
            </a:xfrm>
            <a:prstGeom prst="line">
              <a:avLst/>
            </a:prstGeom>
            <a:noFill/>
            <a:ln w="5715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0943" name="Text Box 63"/>
            <p:cNvSpPr txBox="1">
              <a:spLocks noChangeArrowheads="1"/>
            </p:cNvSpPr>
            <p:nvPr/>
          </p:nvSpPr>
          <p:spPr bwMode="auto">
            <a:xfrm>
              <a:off x="2516" y="3838"/>
              <a:ext cx="90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t>比较</a:t>
              </a:r>
              <a:r>
                <a:rPr lang="en-US" altLang="zh-CN" sz="2800" b="1"/>
                <a:t>3</a:t>
              </a:r>
              <a:r>
                <a:rPr lang="zh-CN" altLang="en-US" sz="2800" b="1"/>
                <a:t>次</a:t>
              </a:r>
            </a:p>
          </p:txBody>
        </p:sp>
      </p:grpSp>
      <p:grpSp>
        <p:nvGrpSpPr>
          <p:cNvPr id="250944" name="Group 64"/>
          <p:cNvGrpSpPr>
            <a:grpSpLocks/>
          </p:cNvGrpSpPr>
          <p:nvPr/>
        </p:nvGrpSpPr>
        <p:grpSpPr bwMode="auto">
          <a:xfrm>
            <a:off x="2274888" y="5661025"/>
            <a:ext cx="1433512" cy="950913"/>
            <a:chOff x="2516" y="3566"/>
            <a:chExt cx="903" cy="599"/>
          </a:xfrm>
        </p:grpSpPr>
        <p:sp>
          <p:nvSpPr>
            <p:cNvPr id="250945" name="Line 65"/>
            <p:cNvSpPr>
              <a:spLocks noChangeShapeType="1"/>
            </p:cNvSpPr>
            <p:nvPr/>
          </p:nvSpPr>
          <p:spPr bwMode="auto">
            <a:xfrm flipV="1">
              <a:off x="2925" y="3566"/>
              <a:ext cx="0" cy="363"/>
            </a:xfrm>
            <a:prstGeom prst="line">
              <a:avLst/>
            </a:prstGeom>
            <a:noFill/>
            <a:ln w="5715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0946" name="Text Box 66"/>
            <p:cNvSpPr txBox="1">
              <a:spLocks noChangeArrowheads="1"/>
            </p:cNvSpPr>
            <p:nvPr/>
          </p:nvSpPr>
          <p:spPr bwMode="auto">
            <a:xfrm>
              <a:off x="2516" y="3838"/>
              <a:ext cx="90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t>比较</a:t>
              </a:r>
              <a:r>
                <a:rPr lang="en-US" altLang="zh-CN" sz="2800" b="1"/>
                <a:t>3</a:t>
              </a:r>
              <a:r>
                <a:rPr lang="zh-CN" altLang="en-US" sz="2800" b="1"/>
                <a:t>次</a:t>
              </a:r>
            </a:p>
          </p:txBody>
        </p:sp>
      </p:grpSp>
      <p:grpSp>
        <p:nvGrpSpPr>
          <p:cNvPr id="250947" name="Group 67"/>
          <p:cNvGrpSpPr>
            <a:grpSpLocks/>
          </p:cNvGrpSpPr>
          <p:nvPr/>
        </p:nvGrpSpPr>
        <p:grpSpPr bwMode="auto">
          <a:xfrm>
            <a:off x="7170738" y="5661025"/>
            <a:ext cx="1433512" cy="950913"/>
            <a:chOff x="2516" y="3566"/>
            <a:chExt cx="903" cy="599"/>
          </a:xfrm>
        </p:grpSpPr>
        <p:sp>
          <p:nvSpPr>
            <p:cNvPr id="250948" name="Line 68"/>
            <p:cNvSpPr>
              <a:spLocks noChangeShapeType="1"/>
            </p:cNvSpPr>
            <p:nvPr/>
          </p:nvSpPr>
          <p:spPr bwMode="auto">
            <a:xfrm flipV="1">
              <a:off x="2925" y="3566"/>
              <a:ext cx="0" cy="363"/>
            </a:xfrm>
            <a:prstGeom prst="line">
              <a:avLst/>
            </a:prstGeom>
            <a:noFill/>
            <a:ln w="5715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0949" name="Text Box 69"/>
            <p:cNvSpPr txBox="1">
              <a:spLocks noChangeArrowheads="1"/>
            </p:cNvSpPr>
            <p:nvPr/>
          </p:nvSpPr>
          <p:spPr bwMode="auto">
            <a:xfrm>
              <a:off x="2516" y="3838"/>
              <a:ext cx="90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t>比较</a:t>
              </a:r>
              <a:r>
                <a:rPr lang="en-US" altLang="zh-CN" sz="2800" b="1"/>
                <a:t>3</a:t>
              </a:r>
              <a:r>
                <a:rPr lang="zh-CN" altLang="en-US" sz="2800" b="1"/>
                <a:t>次</a:t>
              </a:r>
            </a:p>
          </p:txBody>
        </p:sp>
      </p:grpSp>
      <p:grpSp>
        <p:nvGrpSpPr>
          <p:cNvPr id="250950" name="Group 70"/>
          <p:cNvGrpSpPr>
            <a:grpSpLocks/>
          </p:cNvGrpSpPr>
          <p:nvPr/>
        </p:nvGrpSpPr>
        <p:grpSpPr bwMode="auto">
          <a:xfrm>
            <a:off x="538163" y="5661025"/>
            <a:ext cx="1433512" cy="950913"/>
            <a:chOff x="2516" y="3566"/>
            <a:chExt cx="903" cy="599"/>
          </a:xfrm>
        </p:grpSpPr>
        <p:sp>
          <p:nvSpPr>
            <p:cNvPr id="250951" name="Line 71"/>
            <p:cNvSpPr>
              <a:spLocks noChangeShapeType="1"/>
            </p:cNvSpPr>
            <p:nvPr/>
          </p:nvSpPr>
          <p:spPr bwMode="auto">
            <a:xfrm flipV="1">
              <a:off x="2925" y="3566"/>
              <a:ext cx="0" cy="363"/>
            </a:xfrm>
            <a:prstGeom prst="line">
              <a:avLst/>
            </a:prstGeom>
            <a:noFill/>
            <a:ln w="5715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0952" name="Text Box 72"/>
            <p:cNvSpPr txBox="1">
              <a:spLocks noChangeArrowheads="1"/>
            </p:cNvSpPr>
            <p:nvPr/>
          </p:nvSpPr>
          <p:spPr bwMode="auto">
            <a:xfrm>
              <a:off x="2516" y="3838"/>
              <a:ext cx="90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t>比较</a:t>
              </a:r>
              <a:r>
                <a:rPr lang="en-US" altLang="zh-CN" sz="2800" b="1"/>
                <a:t>4</a:t>
              </a:r>
              <a:r>
                <a:rPr lang="zh-CN" altLang="en-US" sz="2800" b="1"/>
                <a:t>次</a:t>
              </a:r>
            </a:p>
          </p:txBody>
        </p:sp>
      </p:grpSp>
      <p:grpSp>
        <p:nvGrpSpPr>
          <p:cNvPr id="250953" name="Group 73"/>
          <p:cNvGrpSpPr>
            <a:grpSpLocks/>
          </p:cNvGrpSpPr>
          <p:nvPr/>
        </p:nvGrpSpPr>
        <p:grpSpPr bwMode="auto">
          <a:xfrm>
            <a:off x="5434013" y="5661025"/>
            <a:ext cx="1433512" cy="950913"/>
            <a:chOff x="2516" y="3566"/>
            <a:chExt cx="903" cy="599"/>
          </a:xfrm>
        </p:grpSpPr>
        <p:sp>
          <p:nvSpPr>
            <p:cNvPr id="250954" name="Line 74"/>
            <p:cNvSpPr>
              <a:spLocks noChangeShapeType="1"/>
            </p:cNvSpPr>
            <p:nvPr/>
          </p:nvSpPr>
          <p:spPr bwMode="auto">
            <a:xfrm flipV="1">
              <a:off x="2925" y="3566"/>
              <a:ext cx="0" cy="363"/>
            </a:xfrm>
            <a:prstGeom prst="line">
              <a:avLst/>
            </a:prstGeom>
            <a:noFill/>
            <a:ln w="5715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0955" name="Text Box 75"/>
            <p:cNvSpPr txBox="1">
              <a:spLocks noChangeArrowheads="1"/>
            </p:cNvSpPr>
            <p:nvPr/>
          </p:nvSpPr>
          <p:spPr bwMode="auto">
            <a:xfrm>
              <a:off x="2516" y="3838"/>
              <a:ext cx="90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t>比较</a:t>
              </a:r>
              <a:r>
                <a:rPr lang="en-US" altLang="zh-CN" sz="2800" b="1"/>
                <a:t>4</a:t>
              </a:r>
              <a:r>
                <a:rPr lang="zh-CN" altLang="en-US" sz="2800" b="1"/>
                <a:t>次</a:t>
              </a:r>
            </a:p>
          </p:txBody>
        </p:sp>
      </p:grpSp>
      <p:grpSp>
        <p:nvGrpSpPr>
          <p:cNvPr id="250956" name="Group 76"/>
          <p:cNvGrpSpPr>
            <a:grpSpLocks/>
          </p:cNvGrpSpPr>
          <p:nvPr/>
        </p:nvGrpSpPr>
        <p:grpSpPr bwMode="auto">
          <a:xfrm>
            <a:off x="2994025" y="5661025"/>
            <a:ext cx="1433513" cy="950913"/>
            <a:chOff x="2516" y="3566"/>
            <a:chExt cx="903" cy="599"/>
          </a:xfrm>
        </p:grpSpPr>
        <p:sp>
          <p:nvSpPr>
            <p:cNvPr id="250957" name="Line 77"/>
            <p:cNvSpPr>
              <a:spLocks noChangeShapeType="1"/>
            </p:cNvSpPr>
            <p:nvPr/>
          </p:nvSpPr>
          <p:spPr bwMode="auto">
            <a:xfrm flipV="1">
              <a:off x="2925" y="3566"/>
              <a:ext cx="0" cy="363"/>
            </a:xfrm>
            <a:prstGeom prst="line">
              <a:avLst/>
            </a:prstGeom>
            <a:noFill/>
            <a:ln w="5715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0958" name="Text Box 78"/>
            <p:cNvSpPr txBox="1">
              <a:spLocks noChangeArrowheads="1"/>
            </p:cNvSpPr>
            <p:nvPr/>
          </p:nvSpPr>
          <p:spPr bwMode="auto">
            <a:xfrm>
              <a:off x="2516" y="3838"/>
              <a:ext cx="90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t>比较</a:t>
              </a:r>
              <a:r>
                <a:rPr lang="en-US" altLang="zh-CN" sz="2800" b="1"/>
                <a:t>4</a:t>
              </a:r>
              <a:r>
                <a:rPr lang="zh-CN" altLang="en-US" sz="2800" b="1"/>
                <a:t>次</a:t>
              </a:r>
            </a:p>
          </p:txBody>
        </p:sp>
      </p:grpSp>
      <p:grpSp>
        <p:nvGrpSpPr>
          <p:cNvPr id="250959" name="Group 79"/>
          <p:cNvGrpSpPr>
            <a:grpSpLocks/>
          </p:cNvGrpSpPr>
          <p:nvPr/>
        </p:nvGrpSpPr>
        <p:grpSpPr bwMode="auto">
          <a:xfrm>
            <a:off x="7889875" y="5661025"/>
            <a:ext cx="1433513" cy="950913"/>
            <a:chOff x="2516" y="3566"/>
            <a:chExt cx="903" cy="599"/>
          </a:xfrm>
        </p:grpSpPr>
        <p:sp>
          <p:nvSpPr>
            <p:cNvPr id="250960" name="Line 80"/>
            <p:cNvSpPr>
              <a:spLocks noChangeShapeType="1"/>
            </p:cNvSpPr>
            <p:nvPr/>
          </p:nvSpPr>
          <p:spPr bwMode="auto">
            <a:xfrm flipV="1">
              <a:off x="2925" y="3566"/>
              <a:ext cx="0" cy="363"/>
            </a:xfrm>
            <a:prstGeom prst="line">
              <a:avLst/>
            </a:prstGeom>
            <a:noFill/>
            <a:ln w="5715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0961" name="Text Box 81"/>
            <p:cNvSpPr txBox="1">
              <a:spLocks noChangeArrowheads="1"/>
            </p:cNvSpPr>
            <p:nvPr/>
          </p:nvSpPr>
          <p:spPr bwMode="auto">
            <a:xfrm>
              <a:off x="2516" y="3838"/>
              <a:ext cx="90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t>比较</a:t>
              </a:r>
              <a:r>
                <a:rPr lang="en-US" altLang="zh-CN" sz="2800" b="1"/>
                <a:t>4</a:t>
              </a:r>
              <a:r>
                <a:rPr lang="zh-CN" altLang="en-US" sz="2800" b="1"/>
                <a:t>次</a:t>
              </a:r>
            </a:p>
          </p:txBody>
        </p:sp>
      </p:grpSp>
      <p:grpSp>
        <p:nvGrpSpPr>
          <p:cNvPr id="250962" name="Group 82"/>
          <p:cNvGrpSpPr>
            <a:grpSpLocks/>
          </p:cNvGrpSpPr>
          <p:nvPr/>
        </p:nvGrpSpPr>
        <p:grpSpPr bwMode="auto">
          <a:xfrm>
            <a:off x="7451725" y="1412875"/>
            <a:ext cx="1873250" cy="2952750"/>
            <a:chOff x="4859" y="890"/>
            <a:chExt cx="1015" cy="2132"/>
          </a:xfrm>
        </p:grpSpPr>
        <p:sp>
          <p:nvSpPr>
            <p:cNvPr id="250963" name="Line 83"/>
            <p:cNvSpPr>
              <a:spLocks noChangeShapeType="1"/>
            </p:cNvSpPr>
            <p:nvPr/>
          </p:nvSpPr>
          <p:spPr bwMode="auto">
            <a:xfrm>
              <a:off x="5148" y="890"/>
              <a:ext cx="6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0964" name="Line 84"/>
            <p:cNvSpPr>
              <a:spLocks noChangeShapeType="1"/>
            </p:cNvSpPr>
            <p:nvPr/>
          </p:nvSpPr>
          <p:spPr bwMode="auto">
            <a:xfrm>
              <a:off x="5103" y="3022"/>
              <a:ext cx="65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0965" name="Line 85"/>
            <p:cNvSpPr>
              <a:spLocks noChangeShapeType="1"/>
            </p:cNvSpPr>
            <p:nvPr/>
          </p:nvSpPr>
          <p:spPr bwMode="auto">
            <a:xfrm>
              <a:off x="5420" y="890"/>
              <a:ext cx="0" cy="590"/>
            </a:xfrm>
            <a:prstGeom prst="line">
              <a:avLst/>
            </a:prstGeom>
            <a:noFill/>
            <a:ln w="38100">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0966" name="Line 86"/>
            <p:cNvSpPr>
              <a:spLocks noChangeShapeType="1"/>
            </p:cNvSpPr>
            <p:nvPr/>
          </p:nvSpPr>
          <p:spPr bwMode="auto">
            <a:xfrm>
              <a:off x="5375" y="2569"/>
              <a:ext cx="0" cy="453"/>
            </a:xfrm>
            <a:prstGeom prst="line">
              <a:avLst/>
            </a:prstGeom>
            <a:noFill/>
            <a:ln w="381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0967" name="Text Box 87"/>
            <p:cNvSpPr txBox="1">
              <a:spLocks noChangeArrowheads="1"/>
            </p:cNvSpPr>
            <p:nvPr/>
          </p:nvSpPr>
          <p:spPr bwMode="auto">
            <a:xfrm>
              <a:off x="4859" y="1661"/>
              <a:ext cx="1015" cy="7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深度</a:t>
              </a:r>
              <a:r>
                <a:rPr lang="zh-CN" altLang="en-US">
                  <a:sym typeface="Symbol" pitchFamily="18" charset="2"/>
                </a:rPr>
                <a:t></a:t>
              </a:r>
              <a:r>
                <a:rPr lang="en-US" altLang="zh-CN"/>
                <a:t>log</a:t>
              </a:r>
              <a:r>
                <a:rPr lang="en-US" altLang="zh-CN" baseline="-25000"/>
                <a:t>2</a:t>
              </a:r>
              <a:r>
                <a:rPr lang="en-US" altLang="zh-CN"/>
                <a:t>n</a:t>
              </a:r>
              <a:r>
                <a:rPr lang="en-US" altLang="zh-CN">
                  <a:sym typeface="Symbol" pitchFamily="18" charset="2"/>
                </a:rPr>
                <a:t>+1</a:t>
              </a:r>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250929"/>
                                        </p:tgtEl>
                                        <p:attrNameLst>
                                          <p:attrName>style.visibility</p:attrName>
                                        </p:attrNameLst>
                                      </p:cBhvr>
                                      <p:to>
                                        <p:strVal val="visible"/>
                                      </p:to>
                                    </p:set>
                                    <p:anim calcmode="lin" valueType="num">
                                      <p:cBhvr>
                                        <p:cTn id="7" dur="500" fill="hold"/>
                                        <p:tgtEl>
                                          <p:spTgt spid="250929"/>
                                        </p:tgtEl>
                                        <p:attrNameLst>
                                          <p:attrName>ppt_w</p:attrName>
                                        </p:attrNameLst>
                                      </p:cBhvr>
                                      <p:tavLst>
                                        <p:tav tm="0">
                                          <p:val>
                                            <p:fltVal val="0"/>
                                          </p:val>
                                        </p:tav>
                                        <p:tav tm="100000">
                                          <p:val>
                                            <p:strVal val="#ppt_w"/>
                                          </p:val>
                                        </p:tav>
                                      </p:tavLst>
                                    </p:anim>
                                    <p:anim calcmode="lin" valueType="num">
                                      <p:cBhvr>
                                        <p:cTn id="8" dur="500" fill="hold"/>
                                        <p:tgtEl>
                                          <p:spTgt spid="250929"/>
                                        </p:tgtEl>
                                        <p:attrNameLst>
                                          <p:attrName>ppt_h</p:attrName>
                                        </p:attrNameLst>
                                      </p:cBhvr>
                                      <p:tavLst>
                                        <p:tav tm="0">
                                          <p:val>
                                            <p:fltVal val="0"/>
                                          </p:val>
                                        </p:tav>
                                        <p:tav tm="100000">
                                          <p:val>
                                            <p:strVal val="#ppt_h"/>
                                          </p:val>
                                        </p:tav>
                                      </p:tavLst>
                                    </p:anim>
                                    <p:animEffect transition="in" filter="fade">
                                      <p:cBhvr>
                                        <p:cTn id="9" dur="500"/>
                                        <p:tgtEl>
                                          <p:spTgt spid="250929"/>
                                        </p:tgtEl>
                                      </p:cBhvr>
                                    </p:animEffect>
                                  </p:childTnLst>
                                </p:cTn>
                              </p:par>
                            </p:childTnLst>
                          </p:cTn>
                        </p:par>
                        <p:par>
                          <p:cTn id="10" fill="hold" nodeType="afterGroup">
                            <p:stCondLst>
                              <p:cond delay="500"/>
                            </p:stCondLst>
                            <p:childTnLst>
                              <p:par>
                                <p:cTn id="11" presetID="0" presetClass="path" presetSubtype="0" accel="50000" decel="50000" fill="hold" nodeType="afterEffect">
                                  <p:stCondLst>
                                    <p:cond delay="0"/>
                                  </p:stCondLst>
                                  <p:childTnLst>
                                    <p:animMotion origin="layout" path="M -4.72222E-6 6.49411E-6 L -4.72222E-6 -0.59764 " pathEditMode="relative" ptsTypes="AA">
                                      <p:cBhvr>
                                        <p:cTn id="12" dur="2000" fill="hold"/>
                                        <p:tgtEl>
                                          <p:spTgt spid="250917"/>
                                        </p:tgtEl>
                                        <p:attrNameLst>
                                          <p:attrName>ppt_x</p:attrName>
                                          <p:attrName>ppt_y</p:attrName>
                                        </p:attrNameLst>
                                      </p:cBhvr>
                                    </p:animMotion>
                                  </p:childTnLst>
                                </p:cTn>
                              </p:par>
                            </p:childTnLst>
                          </p:cTn>
                        </p:par>
                      </p:childTnLst>
                    </p:cTn>
                  </p:par>
                  <p:par>
                    <p:cTn id="13" fill="hold" nodeType="clickPar">
                      <p:stCondLst>
                        <p:cond delay="indefinite"/>
                      </p:stCondLst>
                      <p:childTnLst>
                        <p:par>
                          <p:cTn id="14" fill="hold" nodeType="withGroup">
                            <p:stCondLst>
                              <p:cond delay="0"/>
                            </p:stCondLst>
                            <p:childTnLst>
                              <p:par>
                                <p:cTn id="15" presetID="53" presetClass="exit" presetSubtype="0" fill="hold" nodeType="clickEffect">
                                  <p:stCondLst>
                                    <p:cond delay="0"/>
                                  </p:stCondLst>
                                  <p:childTnLst>
                                    <p:anim calcmode="lin" valueType="num">
                                      <p:cBhvr>
                                        <p:cTn id="16" dur="500"/>
                                        <p:tgtEl>
                                          <p:spTgt spid="250929"/>
                                        </p:tgtEl>
                                        <p:attrNameLst>
                                          <p:attrName>ppt_w</p:attrName>
                                        </p:attrNameLst>
                                      </p:cBhvr>
                                      <p:tavLst>
                                        <p:tav tm="0">
                                          <p:val>
                                            <p:strVal val="ppt_w"/>
                                          </p:val>
                                        </p:tav>
                                        <p:tav tm="100000">
                                          <p:val>
                                            <p:fltVal val="0"/>
                                          </p:val>
                                        </p:tav>
                                      </p:tavLst>
                                    </p:anim>
                                    <p:anim calcmode="lin" valueType="num">
                                      <p:cBhvr>
                                        <p:cTn id="17" dur="500"/>
                                        <p:tgtEl>
                                          <p:spTgt spid="250929"/>
                                        </p:tgtEl>
                                        <p:attrNameLst>
                                          <p:attrName>ppt_h</p:attrName>
                                        </p:attrNameLst>
                                      </p:cBhvr>
                                      <p:tavLst>
                                        <p:tav tm="0">
                                          <p:val>
                                            <p:strVal val="ppt_h"/>
                                          </p:val>
                                        </p:tav>
                                        <p:tav tm="100000">
                                          <p:val>
                                            <p:fltVal val="0"/>
                                          </p:val>
                                        </p:tav>
                                      </p:tavLst>
                                    </p:anim>
                                    <p:animEffect transition="out" filter="fade">
                                      <p:cBhvr>
                                        <p:cTn id="18" dur="500"/>
                                        <p:tgtEl>
                                          <p:spTgt spid="250929"/>
                                        </p:tgtEl>
                                      </p:cBhvr>
                                    </p:animEffect>
                                    <p:set>
                                      <p:cBhvr>
                                        <p:cTn id="19" dur="1" fill="hold">
                                          <p:stCondLst>
                                            <p:cond delay="499"/>
                                          </p:stCondLst>
                                        </p:cTn>
                                        <p:tgtEl>
                                          <p:spTgt spid="250929"/>
                                        </p:tgtEl>
                                        <p:attrNameLst>
                                          <p:attrName>style.visibility</p:attrName>
                                        </p:attrNameLst>
                                      </p:cBhvr>
                                      <p:to>
                                        <p:strVal val="hidden"/>
                                      </p:to>
                                    </p:set>
                                  </p:childTnLst>
                                </p:cTn>
                              </p:par>
                              <p:par>
                                <p:cTn id="20" presetID="53" presetClass="entr" presetSubtype="0" fill="hold" nodeType="withEffect">
                                  <p:stCondLst>
                                    <p:cond delay="0"/>
                                  </p:stCondLst>
                                  <p:childTnLst>
                                    <p:set>
                                      <p:cBhvr>
                                        <p:cTn id="21" dur="1" fill="hold">
                                          <p:stCondLst>
                                            <p:cond delay="0"/>
                                          </p:stCondLst>
                                        </p:cTn>
                                        <p:tgtEl>
                                          <p:spTgt spid="250932"/>
                                        </p:tgtEl>
                                        <p:attrNameLst>
                                          <p:attrName>style.visibility</p:attrName>
                                        </p:attrNameLst>
                                      </p:cBhvr>
                                      <p:to>
                                        <p:strVal val="visible"/>
                                      </p:to>
                                    </p:set>
                                    <p:anim calcmode="lin" valueType="num">
                                      <p:cBhvr>
                                        <p:cTn id="22" dur="500" fill="hold"/>
                                        <p:tgtEl>
                                          <p:spTgt spid="250932"/>
                                        </p:tgtEl>
                                        <p:attrNameLst>
                                          <p:attrName>ppt_w</p:attrName>
                                        </p:attrNameLst>
                                      </p:cBhvr>
                                      <p:tavLst>
                                        <p:tav tm="0">
                                          <p:val>
                                            <p:fltVal val="0"/>
                                          </p:val>
                                        </p:tav>
                                        <p:tav tm="100000">
                                          <p:val>
                                            <p:strVal val="#ppt_w"/>
                                          </p:val>
                                        </p:tav>
                                      </p:tavLst>
                                    </p:anim>
                                    <p:anim calcmode="lin" valueType="num">
                                      <p:cBhvr>
                                        <p:cTn id="23" dur="500" fill="hold"/>
                                        <p:tgtEl>
                                          <p:spTgt spid="250932"/>
                                        </p:tgtEl>
                                        <p:attrNameLst>
                                          <p:attrName>ppt_h</p:attrName>
                                        </p:attrNameLst>
                                      </p:cBhvr>
                                      <p:tavLst>
                                        <p:tav tm="0">
                                          <p:val>
                                            <p:fltVal val="0"/>
                                          </p:val>
                                        </p:tav>
                                        <p:tav tm="100000">
                                          <p:val>
                                            <p:strVal val="#ppt_h"/>
                                          </p:val>
                                        </p:tav>
                                      </p:tavLst>
                                    </p:anim>
                                    <p:animEffect transition="in" filter="fade">
                                      <p:cBhvr>
                                        <p:cTn id="24" dur="500"/>
                                        <p:tgtEl>
                                          <p:spTgt spid="250932"/>
                                        </p:tgtEl>
                                      </p:cBhvr>
                                    </p:animEffect>
                                  </p:childTnLst>
                                </p:cTn>
                              </p:par>
                              <p:par>
                                <p:cTn id="25" presetID="53" presetClass="entr" presetSubtype="0" fill="hold" nodeType="withEffect">
                                  <p:stCondLst>
                                    <p:cond delay="0"/>
                                  </p:stCondLst>
                                  <p:childTnLst>
                                    <p:set>
                                      <p:cBhvr>
                                        <p:cTn id="26" dur="1" fill="hold">
                                          <p:stCondLst>
                                            <p:cond delay="0"/>
                                          </p:stCondLst>
                                        </p:cTn>
                                        <p:tgtEl>
                                          <p:spTgt spid="250935"/>
                                        </p:tgtEl>
                                        <p:attrNameLst>
                                          <p:attrName>style.visibility</p:attrName>
                                        </p:attrNameLst>
                                      </p:cBhvr>
                                      <p:to>
                                        <p:strVal val="visible"/>
                                      </p:to>
                                    </p:set>
                                    <p:anim calcmode="lin" valueType="num">
                                      <p:cBhvr>
                                        <p:cTn id="27" dur="500" fill="hold"/>
                                        <p:tgtEl>
                                          <p:spTgt spid="250935"/>
                                        </p:tgtEl>
                                        <p:attrNameLst>
                                          <p:attrName>ppt_w</p:attrName>
                                        </p:attrNameLst>
                                      </p:cBhvr>
                                      <p:tavLst>
                                        <p:tav tm="0">
                                          <p:val>
                                            <p:fltVal val="0"/>
                                          </p:val>
                                        </p:tav>
                                        <p:tav tm="100000">
                                          <p:val>
                                            <p:strVal val="#ppt_w"/>
                                          </p:val>
                                        </p:tav>
                                      </p:tavLst>
                                    </p:anim>
                                    <p:anim calcmode="lin" valueType="num">
                                      <p:cBhvr>
                                        <p:cTn id="28" dur="500" fill="hold"/>
                                        <p:tgtEl>
                                          <p:spTgt spid="250935"/>
                                        </p:tgtEl>
                                        <p:attrNameLst>
                                          <p:attrName>ppt_h</p:attrName>
                                        </p:attrNameLst>
                                      </p:cBhvr>
                                      <p:tavLst>
                                        <p:tav tm="0">
                                          <p:val>
                                            <p:fltVal val="0"/>
                                          </p:val>
                                        </p:tav>
                                        <p:tav tm="100000">
                                          <p:val>
                                            <p:strVal val="#ppt_h"/>
                                          </p:val>
                                        </p:tav>
                                      </p:tavLst>
                                    </p:anim>
                                    <p:animEffect transition="in" filter="fade">
                                      <p:cBhvr>
                                        <p:cTn id="29" dur="500"/>
                                        <p:tgtEl>
                                          <p:spTgt spid="25093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0" presetClass="path" presetSubtype="0" accel="50000" decel="50000" fill="hold" nodeType="clickEffect">
                                  <p:stCondLst>
                                    <p:cond delay="0"/>
                                  </p:stCondLst>
                                  <p:childTnLst>
                                    <p:animMotion origin="layout" path="M 4.72222E-6 4.07407E-6 L -0.06059 -0.45209 " pathEditMode="relative" rAng="0" ptsTypes="AA">
                                      <p:cBhvr>
                                        <p:cTn id="33" dur="2000" fill="hold"/>
                                        <p:tgtEl>
                                          <p:spTgt spid="250905"/>
                                        </p:tgtEl>
                                        <p:attrNameLst>
                                          <p:attrName>ppt_x</p:attrName>
                                          <p:attrName>ppt_y</p:attrName>
                                        </p:attrNameLst>
                                      </p:cBhvr>
                                      <p:rCtr x="-3038" y="-22616"/>
                                    </p:animMotion>
                                  </p:childTnLst>
                                </p:cTn>
                              </p:par>
                              <p:par>
                                <p:cTn id="34" presetID="0" presetClass="path" presetSubtype="0" accel="50000" decel="50000" fill="hold" nodeType="withEffect">
                                  <p:stCondLst>
                                    <p:cond delay="0"/>
                                  </p:stCondLst>
                                  <p:childTnLst>
                                    <p:animMotion origin="layout" path="M 3.33333E-6 4.07407E-6 L 0.05034 -0.47315 " pathEditMode="relative" rAng="0" ptsTypes="AA">
                                      <p:cBhvr>
                                        <p:cTn id="35" dur="2000" fill="hold"/>
                                        <p:tgtEl>
                                          <p:spTgt spid="250889"/>
                                        </p:tgtEl>
                                        <p:attrNameLst>
                                          <p:attrName>ppt_x</p:attrName>
                                          <p:attrName>ppt_y</p:attrName>
                                        </p:attrNameLst>
                                      </p:cBhvr>
                                      <p:rCtr x="2517" y="-23657"/>
                                    </p:animMotion>
                                  </p:childTnLst>
                                </p:cTn>
                              </p:par>
                            </p:childTnLst>
                          </p:cTn>
                        </p:par>
                        <p:par>
                          <p:cTn id="36" fill="hold" nodeType="afterGroup">
                            <p:stCondLst>
                              <p:cond delay="2000"/>
                            </p:stCondLst>
                            <p:childTnLst>
                              <p:par>
                                <p:cTn id="37" presetID="53" presetClass="exit" presetSubtype="0" fill="hold" nodeType="afterEffect">
                                  <p:stCondLst>
                                    <p:cond delay="0"/>
                                  </p:stCondLst>
                                  <p:childTnLst>
                                    <p:anim calcmode="lin" valueType="num">
                                      <p:cBhvr>
                                        <p:cTn id="38" dur="500"/>
                                        <p:tgtEl>
                                          <p:spTgt spid="250932"/>
                                        </p:tgtEl>
                                        <p:attrNameLst>
                                          <p:attrName>ppt_w</p:attrName>
                                        </p:attrNameLst>
                                      </p:cBhvr>
                                      <p:tavLst>
                                        <p:tav tm="0">
                                          <p:val>
                                            <p:strVal val="ppt_w"/>
                                          </p:val>
                                        </p:tav>
                                        <p:tav tm="100000">
                                          <p:val>
                                            <p:fltVal val="0"/>
                                          </p:val>
                                        </p:tav>
                                      </p:tavLst>
                                    </p:anim>
                                    <p:anim calcmode="lin" valueType="num">
                                      <p:cBhvr>
                                        <p:cTn id="39" dur="500"/>
                                        <p:tgtEl>
                                          <p:spTgt spid="250932"/>
                                        </p:tgtEl>
                                        <p:attrNameLst>
                                          <p:attrName>ppt_h</p:attrName>
                                        </p:attrNameLst>
                                      </p:cBhvr>
                                      <p:tavLst>
                                        <p:tav tm="0">
                                          <p:val>
                                            <p:strVal val="ppt_h"/>
                                          </p:val>
                                        </p:tav>
                                        <p:tav tm="100000">
                                          <p:val>
                                            <p:fltVal val="0"/>
                                          </p:val>
                                        </p:tav>
                                      </p:tavLst>
                                    </p:anim>
                                    <p:animEffect transition="out" filter="fade">
                                      <p:cBhvr>
                                        <p:cTn id="40" dur="500"/>
                                        <p:tgtEl>
                                          <p:spTgt spid="250932"/>
                                        </p:tgtEl>
                                      </p:cBhvr>
                                    </p:animEffect>
                                    <p:set>
                                      <p:cBhvr>
                                        <p:cTn id="41" dur="1" fill="hold">
                                          <p:stCondLst>
                                            <p:cond delay="499"/>
                                          </p:stCondLst>
                                        </p:cTn>
                                        <p:tgtEl>
                                          <p:spTgt spid="250932"/>
                                        </p:tgtEl>
                                        <p:attrNameLst>
                                          <p:attrName>style.visibility</p:attrName>
                                        </p:attrNameLst>
                                      </p:cBhvr>
                                      <p:to>
                                        <p:strVal val="hidden"/>
                                      </p:to>
                                    </p:set>
                                  </p:childTnLst>
                                </p:cTn>
                              </p:par>
                              <p:par>
                                <p:cTn id="42" presetID="53" presetClass="exit" presetSubtype="0" fill="hold" nodeType="withEffect">
                                  <p:stCondLst>
                                    <p:cond delay="0"/>
                                  </p:stCondLst>
                                  <p:childTnLst>
                                    <p:anim calcmode="lin" valueType="num">
                                      <p:cBhvr>
                                        <p:cTn id="43" dur="500"/>
                                        <p:tgtEl>
                                          <p:spTgt spid="250935"/>
                                        </p:tgtEl>
                                        <p:attrNameLst>
                                          <p:attrName>ppt_w</p:attrName>
                                        </p:attrNameLst>
                                      </p:cBhvr>
                                      <p:tavLst>
                                        <p:tav tm="0">
                                          <p:val>
                                            <p:strVal val="ppt_w"/>
                                          </p:val>
                                        </p:tav>
                                        <p:tav tm="100000">
                                          <p:val>
                                            <p:fltVal val="0"/>
                                          </p:val>
                                        </p:tav>
                                      </p:tavLst>
                                    </p:anim>
                                    <p:anim calcmode="lin" valueType="num">
                                      <p:cBhvr>
                                        <p:cTn id="44" dur="500"/>
                                        <p:tgtEl>
                                          <p:spTgt spid="250935"/>
                                        </p:tgtEl>
                                        <p:attrNameLst>
                                          <p:attrName>ppt_h</p:attrName>
                                        </p:attrNameLst>
                                      </p:cBhvr>
                                      <p:tavLst>
                                        <p:tav tm="0">
                                          <p:val>
                                            <p:strVal val="ppt_h"/>
                                          </p:val>
                                        </p:tav>
                                        <p:tav tm="100000">
                                          <p:val>
                                            <p:fltVal val="0"/>
                                          </p:val>
                                        </p:tav>
                                      </p:tavLst>
                                    </p:anim>
                                    <p:animEffect transition="out" filter="fade">
                                      <p:cBhvr>
                                        <p:cTn id="45" dur="500"/>
                                        <p:tgtEl>
                                          <p:spTgt spid="250935"/>
                                        </p:tgtEl>
                                      </p:cBhvr>
                                    </p:animEffect>
                                    <p:set>
                                      <p:cBhvr>
                                        <p:cTn id="46" dur="1" fill="hold">
                                          <p:stCondLst>
                                            <p:cond delay="499"/>
                                          </p:stCondLst>
                                        </p:cTn>
                                        <p:tgtEl>
                                          <p:spTgt spid="250935"/>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53" presetClass="entr" presetSubtype="0" fill="hold" nodeType="clickEffect">
                                  <p:stCondLst>
                                    <p:cond delay="0"/>
                                  </p:stCondLst>
                                  <p:childTnLst>
                                    <p:set>
                                      <p:cBhvr>
                                        <p:cTn id="50" dur="1" fill="hold">
                                          <p:stCondLst>
                                            <p:cond delay="0"/>
                                          </p:stCondLst>
                                        </p:cTn>
                                        <p:tgtEl>
                                          <p:spTgt spid="250938"/>
                                        </p:tgtEl>
                                        <p:attrNameLst>
                                          <p:attrName>style.visibility</p:attrName>
                                        </p:attrNameLst>
                                      </p:cBhvr>
                                      <p:to>
                                        <p:strVal val="visible"/>
                                      </p:to>
                                    </p:set>
                                    <p:anim calcmode="lin" valueType="num">
                                      <p:cBhvr>
                                        <p:cTn id="51" dur="500" fill="hold"/>
                                        <p:tgtEl>
                                          <p:spTgt spid="250938"/>
                                        </p:tgtEl>
                                        <p:attrNameLst>
                                          <p:attrName>ppt_w</p:attrName>
                                        </p:attrNameLst>
                                      </p:cBhvr>
                                      <p:tavLst>
                                        <p:tav tm="0">
                                          <p:val>
                                            <p:fltVal val="0"/>
                                          </p:val>
                                        </p:tav>
                                        <p:tav tm="100000">
                                          <p:val>
                                            <p:strVal val="#ppt_w"/>
                                          </p:val>
                                        </p:tav>
                                      </p:tavLst>
                                    </p:anim>
                                    <p:anim calcmode="lin" valueType="num">
                                      <p:cBhvr>
                                        <p:cTn id="52" dur="500" fill="hold"/>
                                        <p:tgtEl>
                                          <p:spTgt spid="250938"/>
                                        </p:tgtEl>
                                        <p:attrNameLst>
                                          <p:attrName>ppt_h</p:attrName>
                                        </p:attrNameLst>
                                      </p:cBhvr>
                                      <p:tavLst>
                                        <p:tav tm="0">
                                          <p:val>
                                            <p:fltVal val="0"/>
                                          </p:val>
                                        </p:tav>
                                        <p:tav tm="100000">
                                          <p:val>
                                            <p:strVal val="#ppt_h"/>
                                          </p:val>
                                        </p:tav>
                                      </p:tavLst>
                                    </p:anim>
                                    <p:animEffect transition="in" filter="fade">
                                      <p:cBhvr>
                                        <p:cTn id="53" dur="500"/>
                                        <p:tgtEl>
                                          <p:spTgt spid="250938"/>
                                        </p:tgtEl>
                                      </p:cBhvr>
                                    </p:animEffect>
                                  </p:childTnLst>
                                </p:cTn>
                              </p:par>
                              <p:par>
                                <p:cTn id="54" presetID="53" presetClass="entr" presetSubtype="0" fill="hold" nodeType="withEffect">
                                  <p:stCondLst>
                                    <p:cond delay="0"/>
                                  </p:stCondLst>
                                  <p:childTnLst>
                                    <p:set>
                                      <p:cBhvr>
                                        <p:cTn id="55" dur="1" fill="hold">
                                          <p:stCondLst>
                                            <p:cond delay="0"/>
                                          </p:stCondLst>
                                        </p:cTn>
                                        <p:tgtEl>
                                          <p:spTgt spid="250941"/>
                                        </p:tgtEl>
                                        <p:attrNameLst>
                                          <p:attrName>style.visibility</p:attrName>
                                        </p:attrNameLst>
                                      </p:cBhvr>
                                      <p:to>
                                        <p:strVal val="visible"/>
                                      </p:to>
                                    </p:set>
                                    <p:anim calcmode="lin" valueType="num">
                                      <p:cBhvr>
                                        <p:cTn id="56" dur="500" fill="hold"/>
                                        <p:tgtEl>
                                          <p:spTgt spid="250941"/>
                                        </p:tgtEl>
                                        <p:attrNameLst>
                                          <p:attrName>ppt_w</p:attrName>
                                        </p:attrNameLst>
                                      </p:cBhvr>
                                      <p:tavLst>
                                        <p:tav tm="0">
                                          <p:val>
                                            <p:fltVal val="0"/>
                                          </p:val>
                                        </p:tav>
                                        <p:tav tm="100000">
                                          <p:val>
                                            <p:strVal val="#ppt_w"/>
                                          </p:val>
                                        </p:tav>
                                      </p:tavLst>
                                    </p:anim>
                                    <p:anim calcmode="lin" valueType="num">
                                      <p:cBhvr>
                                        <p:cTn id="57" dur="500" fill="hold"/>
                                        <p:tgtEl>
                                          <p:spTgt spid="250941"/>
                                        </p:tgtEl>
                                        <p:attrNameLst>
                                          <p:attrName>ppt_h</p:attrName>
                                        </p:attrNameLst>
                                      </p:cBhvr>
                                      <p:tavLst>
                                        <p:tav tm="0">
                                          <p:val>
                                            <p:fltVal val="0"/>
                                          </p:val>
                                        </p:tav>
                                        <p:tav tm="100000">
                                          <p:val>
                                            <p:strVal val="#ppt_h"/>
                                          </p:val>
                                        </p:tav>
                                      </p:tavLst>
                                    </p:anim>
                                    <p:animEffect transition="in" filter="fade">
                                      <p:cBhvr>
                                        <p:cTn id="58" dur="500"/>
                                        <p:tgtEl>
                                          <p:spTgt spid="250941"/>
                                        </p:tgtEl>
                                      </p:cBhvr>
                                    </p:animEffect>
                                  </p:childTnLst>
                                </p:cTn>
                              </p:par>
                              <p:par>
                                <p:cTn id="59" presetID="53" presetClass="entr" presetSubtype="0" fill="hold" nodeType="withEffect">
                                  <p:stCondLst>
                                    <p:cond delay="0"/>
                                  </p:stCondLst>
                                  <p:childTnLst>
                                    <p:set>
                                      <p:cBhvr>
                                        <p:cTn id="60" dur="1" fill="hold">
                                          <p:stCondLst>
                                            <p:cond delay="0"/>
                                          </p:stCondLst>
                                        </p:cTn>
                                        <p:tgtEl>
                                          <p:spTgt spid="250944"/>
                                        </p:tgtEl>
                                        <p:attrNameLst>
                                          <p:attrName>style.visibility</p:attrName>
                                        </p:attrNameLst>
                                      </p:cBhvr>
                                      <p:to>
                                        <p:strVal val="visible"/>
                                      </p:to>
                                    </p:set>
                                    <p:anim calcmode="lin" valueType="num">
                                      <p:cBhvr>
                                        <p:cTn id="61" dur="500" fill="hold"/>
                                        <p:tgtEl>
                                          <p:spTgt spid="250944"/>
                                        </p:tgtEl>
                                        <p:attrNameLst>
                                          <p:attrName>ppt_w</p:attrName>
                                        </p:attrNameLst>
                                      </p:cBhvr>
                                      <p:tavLst>
                                        <p:tav tm="0">
                                          <p:val>
                                            <p:fltVal val="0"/>
                                          </p:val>
                                        </p:tav>
                                        <p:tav tm="100000">
                                          <p:val>
                                            <p:strVal val="#ppt_w"/>
                                          </p:val>
                                        </p:tav>
                                      </p:tavLst>
                                    </p:anim>
                                    <p:anim calcmode="lin" valueType="num">
                                      <p:cBhvr>
                                        <p:cTn id="62" dur="500" fill="hold"/>
                                        <p:tgtEl>
                                          <p:spTgt spid="250944"/>
                                        </p:tgtEl>
                                        <p:attrNameLst>
                                          <p:attrName>ppt_h</p:attrName>
                                        </p:attrNameLst>
                                      </p:cBhvr>
                                      <p:tavLst>
                                        <p:tav tm="0">
                                          <p:val>
                                            <p:fltVal val="0"/>
                                          </p:val>
                                        </p:tav>
                                        <p:tav tm="100000">
                                          <p:val>
                                            <p:strVal val="#ppt_h"/>
                                          </p:val>
                                        </p:tav>
                                      </p:tavLst>
                                    </p:anim>
                                    <p:animEffect transition="in" filter="fade">
                                      <p:cBhvr>
                                        <p:cTn id="63" dur="500"/>
                                        <p:tgtEl>
                                          <p:spTgt spid="250944"/>
                                        </p:tgtEl>
                                      </p:cBhvr>
                                    </p:animEffect>
                                  </p:childTnLst>
                                </p:cTn>
                              </p:par>
                              <p:par>
                                <p:cTn id="64" presetID="53" presetClass="entr" presetSubtype="0" fill="hold" nodeType="withEffect">
                                  <p:stCondLst>
                                    <p:cond delay="0"/>
                                  </p:stCondLst>
                                  <p:childTnLst>
                                    <p:set>
                                      <p:cBhvr>
                                        <p:cTn id="65" dur="1" fill="hold">
                                          <p:stCondLst>
                                            <p:cond delay="0"/>
                                          </p:stCondLst>
                                        </p:cTn>
                                        <p:tgtEl>
                                          <p:spTgt spid="250947"/>
                                        </p:tgtEl>
                                        <p:attrNameLst>
                                          <p:attrName>style.visibility</p:attrName>
                                        </p:attrNameLst>
                                      </p:cBhvr>
                                      <p:to>
                                        <p:strVal val="visible"/>
                                      </p:to>
                                    </p:set>
                                    <p:anim calcmode="lin" valueType="num">
                                      <p:cBhvr>
                                        <p:cTn id="66" dur="500" fill="hold"/>
                                        <p:tgtEl>
                                          <p:spTgt spid="250947"/>
                                        </p:tgtEl>
                                        <p:attrNameLst>
                                          <p:attrName>ppt_w</p:attrName>
                                        </p:attrNameLst>
                                      </p:cBhvr>
                                      <p:tavLst>
                                        <p:tav tm="0">
                                          <p:val>
                                            <p:fltVal val="0"/>
                                          </p:val>
                                        </p:tav>
                                        <p:tav tm="100000">
                                          <p:val>
                                            <p:strVal val="#ppt_w"/>
                                          </p:val>
                                        </p:tav>
                                      </p:tavLst>
                                    </p:anim>
                                    <p:anim calcmode="lin" valueType="num">
                                      <p:cBhvr>
                                        <p:cTn id="67" dur="500" fill="hold"/>
                                        <p:tgtEl>
                                          <p:spTgt spid="250947"/>
                                        </p:tgtEl>
                                        <p:attrNameLst>
                                          <p:attrName>ppt_h</p:attrName>
                                        </p:attrNameLst>
                                      </p:cBhvr>
                                      <p:tavLst>
                                        <p:tav tm="0">
                                          <p:val>
                                            <p:fltVal val="0"/>
                                          </p:val>
                                        </p:tav>
                                        <p:tav tm="100000">
                                          <p:val>
                                            <p:strVal val="#ppt_h"/>
                                          </p:val>
                                        </p:tav>
                                      </p:tavLst>
                                    </p:anim>
                                    <p:animEffect transition="in" filter="fade">
                                      <p:cBhvr>
                                        <p:cTn id="68" dur="500"/>
                                        <p:tgtEl>
                                          <p:spTgt spid="250947"/>
                                        </p:tgtEl>
                                      </p:cBhvr>
                                    </p:animEffect>
                                  </p:childTnLst>
                                </p:cTn>
                              </p:par>
                            </p:childTnLst>
                          </p:cTn>
                        </p:par>
                        <p:par>
                          <p:cTn id="69" fill="hold" nodeType="afterGroup">
                            <p:stCondLst>
                              <p:cond delay="500"/>
                            </p:stCondLst>
                            <p:childTnLst>
                              <p:par>
                                <p:cTn id="70" presetID="0" presetClass="path" presetSubtype="0" accel="50000" decel="50000" fill="hold" nodeType="afterEffect">
                                  <p:stCondLst>
                                    <p:cond delay="0"/>
                                  </p:stCondLst>
                                  <p:childTnLst>
                                    <p:animMotion origin="layout" path="M 5E-6 4.07407E-6 L 0.06094 -0.32616 " pathEditMode="relative" rAng="0" ptsTypes="AA">
                                      <p:cBhvr>
                                        <p:cTn id="71" dur="2000" fill="hold"/>
                                        <p:tgtEl>
                                          <p:spTgt spid="250893"/>
                                        </p:tgtEl>
                                        <p:attrNameLst>
                                          <p:attrName>ppt_x</p:attrName>
                                          <p:attrName>ppt_y</p:attrName>
                                        </p:attrNameLst>
                                      </p:cBhvr>
                                      <p:rCtr x="3038" y="-16319"/>
                                    </p:animMotion>
                                  </p:childTnLst>
                                </p:cTn>
                              </p:par>
                              <p:par>
                                <p:cTn id="72" presetID="0" presetClass="path" presetSubtype="0" accel="50000" decel="50000" fill="hold" nodeType="withEffect">
                                  <p:stCondLst>
                                    <p:cond delay="0"/>
                                  </p:stCondLst>
                                  <p:childTnLst>
                                    <p:animMotion origin="layout" path="M 0 4.07407E-6 L -0.01042 -0.32616 " pathEditMode="relative" rAng="0" ptsTypes="AA">
                                      <p:cBhvr>
                                        <p:cTn id="73" dur="2000" fill="hold"/>
                                        <p:tgtEl>
                                          <p:spTgt spid="250921"/>
                                        </p:tgtEl>
                                        <p:attrNameLst>
                                          <p:attrName>ppt_x</p:attrName>
                                          <p:attrName>ppt_y</p:attrName>
                                        </p:attrNameLst>
                                      </p:cBhvr>
                                      <p:rCtr x="-521" y="-16319"/>
                                    </p:animMotion>
                                  </p:childTnLst>
                                </p:cTn>
                              </p:par>
                              <p:par>
                                <p:cTn id="74" presetID="0" presetClass="path" presetSubtype="0" accel="50000" decel="50000" fill="hold" nodeType="withEffect">
                                  <p:stCondLst>
                                    <p:cond delay="0"/>
                                  </p:stCondLst>
                                  <p:childTnLst>
                                    <p:animMotion origin="layout" path="M 3.88889E-6 4.07407E-6 L -0.04618 -0.31574 " pathEditMode="relative" rAng="0" ptsTypes="AA">
                                      <p:cBhvr>
                                        <p:cTn id="75" dur="2000" fill="hold"/>
                                        <p:tgtEl>
                                          <p:spTgt spid="250897"/>
                                        </p:tgtEl>
                                        <p:attrNameLst>
                                          <p:attrName>ppt_x</p:attrName>
                                          <p:attrName>ppt_y</p:attrName>
                                        </p:attrNameLst>
                                      </p:cBhvr>
                                      <p:rCtr x="-2309" y="-15787"/>
                                    </p:animMotion>
                                  </p:childTnLst>
                                </p:cTn>
                              </p:par>
                              <p:par>
                                <p:cTn id="76" presetID="0" presetClass="path" presetSubtype="0" accel="50000" decel="50000" fill="hold" nodeType="withEffect">
                                  <p:stCondLst>
                                    <p:cond delay="0"/>
                                  </p:stCondLst>
                                  <p:childTnLst>
                                    <p:animMotion origin="layout" path="M 2.5E-6 4.07407E-6 L 0.03316 -0.32616 " pathEditMode="relative" rAng="0" ptsTypes="AA">
                                      <p:cBhvr>
                                        <p:cTn id="77" dur="2000" fill="hold"/>
                                        <p:tgtEl>
                                          <p:spTgt spid="250901"/>
                                        </p:tgtEl>
                                        <p:attrNameLst>
                                          <p:attrName>ppt_x</p:attrName>
                                          <p:attrName>ppt_y</p:attrName>
                                        </p:attrNameLst>
                                      </p:cBhvr>
                                      <p:rCtr x="1649" y="-16319"/>
                                    </p:animMotion>
                                  </p:childTnLst>
                                </p:cTn>
                              </p:par>
                            </p:childTnLst>
                          </p:cTn>
                        </p:par>
                      </p:childTnLst>
                    </p:cTn>
                  </p:par>
                  <p:par>
                    <p:cTn id="78" fill="hold" nodeType="clickPar">
                      <p:stCondLst>
                        <p:cond delay="indefinite"/>
                      </p:stCondLst>
                      <p:childTnLst>
                        <p:par>
                          <p:cTn id="79" fill="hold" nodeType="withGroup">
                            <p:stCondLst>
                              <p:cond delay="0"/>
                            </p:stCondLst>
                            <p:childTnLst>
                              <p:par>
                                <p:cTn id="80" presetID="53" presetClass="exit" presetSubtype="0" fill="hold" nodeType="clickEffect">
                                  <p:stCondLst>
                                    <p:cond delay="0"/>
                                  </p:stCondLst>
                                  <p:childTnLst>
                                    <p:anim calcmode="lin" valueType="num">
                                      <p:cBhvr>
                                        <p:cTn id="81" dur="500"/>
                                        <p:tgtEl>
                                          <p:spTgt spid="250938"/>
                                        </p:tgtEl>
                                        <p:attrNameLst>
                                          <p:attrName>ppt_w</p:attrName>
                                        </p:attrNameLst>
                                      </p:cBhvr>
                                      <p:tavLst>
                                        <p:tav tm="0">
                                          <p:val>
                                            <p:strVal val="ppt_w"/>
                                          </p:val>
                                        </p:tav>
                                        <p:tav tm="100000">
                                          <p:val>
                                            <p:fltVal val="0"/>
                                          </p:val>
                                        </p:tav>
                                      </p:tavLst>
                                    </p:anim>
                                    <p:anim calcmode="lin" valueType="num">
                                      <p:cBhvr>
                                        <p:cTn id="82" dur="500"/>
                                        <p:tgtEl>
                                          <p:spTgt spid="250938"/>
                                        </p:tgtEl>
                                        <p:attrNameLst>
                                          <p:attrName>ppt_h</p:attrName>
                                        </p:attrNameLst>
                                      </p:cBhvr>
                                      <p:tavLst>
                                        <p:tav tm="0">
                                          <p:val>
                                            <p:strVal val="ppt_h"/>
                                          </p:val>
                                        </p:tav>
                                        <p:tav tm="100000">
                                          <p:val>
                                            <p:fltVal val="0"/>
                                          </p:val>
                                        </p:tav>
                                      </p:tavLst>
                                    </p:anim>
                                    <p:animEffect transition="out" filter="fade">
                                      <p:cBhvr>
                                        <p:cTn id="83" dur="500"/>
                                        <p:tgtEl>
                                          <p:spTgt spid="250938"/>
                                        </p:tgtEl>
                                      </p:cBhvr>
                                    </p:animEffect>
                                    <p:set>
                                      <p:cBhvr>
                                        <p:cTn id="84" dur="1" fill="hold">
                                          <p:stCondLst>
                                            <p:cond delay="499"/>
                                          </p:stCondLst>
                                        </p:cTn>
                                        <p:tgtEl>
                                          <p:spTgt spid="250938"/>
                                        </p:tgtEl>
                                        <p:attrNameLst>
                                          <p:attrName>style.visibility</p:attrName>
                                        </p:attrNameLst>
                                      </p:cBhvr>
                                      <p:to>
                                        <p:strVal val="hidden"/>
                                      </p:to>
                                    </p:set>
                                  </p:childTnLst>
                                </p:cTn>
                              </p:par>
                              <p:par>
                                <p:cTn id="85" presetID="53" presetClass="exit" presetSubtype="0" fill="hold" nodeType="withEffect">
                                  <p:stCondLst>
                                    <p:cond delay="0"/>
                                  </p:stCondLst>
                                  <p:childTnLst>
                                    <p:anim calcmode="lin" valueType="num">
                                      <p:cBhvr>
                                        <p:cTn id="86" dur="500"/>
                                        <p:tgtEl>
                                          <p:spTgt spid="250944"/>
                                        </p:tgtEl>
                                        <p:attrNameLst>
                                          <p:attrName>ppt_w</p:attrName>
                                        </p:attrNameLst>
                                      </p:cBhvr>
                                      <p:tavLst>
                                        <p:tav tm="0">
                                          <p:val>
                                            <p:strVal val="ppt_w"/>
                                          </p:val>
                                        </p:tav>
                                        <p:tav tm="100000">
                                          <p:val>
                                            <p:fltVal val="0"/>
                                          </p:val>
                                        </p:tav>
                                      </p:tavLst>
                                    </p:anim>
                                    <p:anim calcmode="lin" valueType="num">
                                      <p:cBhvr>
                                        <p:cTn id="87" dur="500"/>
                                        <p:tgtEl>
                                          <p:spTgt spid="250944"/>
                                        </p:tgtEl>
                                        <p:attrNameLst>
                                          <p:attrName>ppt_h</p:attrName>
                                        </p:attrNameLst>
                                      </p:cBhvr>
                                      <p:tavLst>
                                        <p:tav tm="0">
                                          <p:val>
                                            <p:strVal val="ppt_h"/>
                                          </p:val>
                                        </p:tav>
                                        <p:tav tm="100000">
                                          <p:val>
                                            <p:fltVal val="0"/>
                                          </p:val>
                                        </p:tav>
                                      </p:tavLst>
                                    </p:anim>
                                    <p:animEffect transition="out" filter="fade">
                                      <p:cBhvr>
                                        <p:cTn id="88" dur="500"/>
                                        <p:tgtEl>
                                          <p:spTgt spid="250944"/>
                                        </p:tgtEl>
                                      </p:cBhvr>
                                    </p:animEffect>
                                    <p:set>
                                      <p:cBhvr>
                                        <p:cTn id="89" dur="1" fill="hold">
                                          <p:stCondLst>
                                            <p:cond delay="499"/>
                                          </p:stCondLst>
                                        </p:cTn>
                                        <p:tgtEl>
                                          <p:spTgt spid="250944"/>
                                        </p:tgtEl>
                                        <p:attrNameLst>
                                          <p:attrName>style.visibility</p:attrName>
                                        </p:attrNameLst>
                                      </p:cBhvr>
                                      <p:to>
                                        <p:strVal val="hidden"/>
                                      </p:to>
                                    </p:set>
                                  </p:childTnLst>
                                </p:cTn>
                              </p:par>
                              <p:par>
                                <p:cTn id="90" presetID="53" presetClass="exit" presetSubtype="0" fill="hold" nodeType="withEffect">
                                  <p:stCondLst>
                                    <p:cond delay="0"/>
                                  </p:stCondLst>
                                  <p:childTnLst>
                                    <p:anim calcmode="lin" valueType="num">
                                      <p:cBhvr>
                                        <p:cTn id="91" dur="500"/>
                                        <p:tgtEl>
                                          <p:spTgt spid="250941"/>
                                        </p:tgtEl>
                                        <p:attrNameLst>
                                          <p:attrName>ppt_w</p:attrName>
                                        </p:attrNameLst>
                                      </p:cBhvr>
                                      <p:tavLst>
                                        <p:tav tm="0">
                                          <p:val>
                                            <p:strVal val="ppt_w"/>
                                          </p:val>
                                        </p:tav>
                                        <p:tav tm="100000">
                                          <p:val>
                                            <p:fltVal val="0"/>
                                          </p:val>
                                        </p:tav>
                                      </p:tavLst>
                                    </p:anim>
                                    <p:anim calcmode="lin" valueType="num">
                                      <p:cBhvr>
                                        <p:cTn id="92" dur="500"/>
                                        <p:tgtEl>
                                          <p:spTgt spid="250941"/>
                                        </p:tgtEl>
                                        <p:attrNameLst>
                                          <p:attrName>ppt_h</p:attrName>
                                        </p:attrNameLst>
                                      </p:cBhvr>
                                      <p:tavLst>
                                        <p:tav tm="0">
                                          <p:val>
                                            <p:strVal val="ppt_h"/>
                                          </p:val>
                                        </p:tav>
                                        <p:tav tm="100000">
                                          <p:val>
                                            <p:fltVal val="0"/>
                                          </p:val>
                                        </p:tav>
                                      </p:tavLst>
                                    </p:anim>
                                    <p:animEffect transition="out" filter="fade">
                                      <p:cBhvr>
                                        <p:cTn id="93" dur="500"/>
                                        <p:tgtEl>
                                          <p:spTgt spid="250941"/>
                                        </p:tgtEl>
                                      </p:cBhvr>
                                    </p:animEffect>
                                    <p:set>
                                      <p:cBhvr>
                                        <p:cTn id="94" dur="1" fill="hold">
                                          <p:stCondLst>
                                            <p:cond delay="499"/>
                                          </p:stCondLst>
                                        </p:cTn>
                                        <p:tgtEl>
                                          <p:spTgt spid="250941"/>
                                        </p:tgtEl>
                                        <p:attrNameLst>
                                          <p:attrName>style.visibility</p:attrName>
                                        </p:attrNameLst>
                                      </p:cBhvr>
                                      <p:to>
                                        <p:strVal val="hidden"/>
                                      </p:to>
                                    </p:set>
                                  </p:childTnLst>
                                </p:cTn>
                              </p:par>
                              <p:par>
                                <p:cTn id="95" presetID="53" presetClass="exit" presetSubtype="0" fill="hold" nodeType="withEffect">
                                  <p:stCondLst>
                                    <p:cond delay="0"/>
                                  </p:stCondLst>
                                  <p:childTnLst>
                                    <p:anim calcmode="lin" valueType="num">
                                      <p:cBhvr>
                                        <p:cTn id="96" dur="500"/>
                                        <p:tgtEl>
                                          <p:spTgt spid="250947"/>
                                        </p:tgtEl>
                                        <p:attrNameLst>
                                          <p:attrName>ppt_w</p:attrName>
                                        </p:attrNameLst>
                                      </p:cBhvr>
                                      <p:tavLst>
                                        <p:tav tm="0">
                                          <p:val>
                                            <p:strVal val="ppt_w"/>
                                          </p:val>
                                        </p:tav>
                                        <p:tav tm="100000">
                                          <p:val>
                                            <p:fltVal val="0"/>
                                          </p:val>
                                        </p:tav>
                                      </p:tavLst>
                                    </p:anim>
                                    <p:anim calcmode="lin" valueType="num">
                                      <p:cBhvr>
                                        <p:cTn id="97" dur="500"/>
                                        <p:tgtEl>
                                          <p:spTgt spid="250947"/>
                                        </p:tgtEl>
                                        <p:attrNameLst>
                                          <p:attrName>ppt_h</p:attrName>
                                        </p:attrNameLst>
                                      </p:cBhvr>
                                      <p:tavLst>
                                        <p:tav tm="0">
                                          <p:val>
                                            <p:strVal val="ppt_h"/>
                                          </p:val>
                                        </p:tav>
                                        <p:tav tm="100000">
                                          <p:val>
                                            <p:fltVal val="0"/>
                                          </p:val>
                                        </p:tav>
                                      </p:tavLst>
                                    </p:anim>
                                    <p:animEffect transition="out" filter="fade">
                                      <p:cBhvr>
                                        <p:cTn id="98" dur="500"/>
                                        <p:tgtEl>
                                          <p:spTgt spid="250947"/>
                                        </p:tgtEl>
                                      </p:cBhvr>
                                    </p:animEffect>
                                    <p:set>
                                      <p:cBhvr>
                                        <p:cTn id="99" dur="1" fill="hold">
                                          <p:stCondLst>
                                            <p:cond delay="499"/>
                                          </p:stCondLst>
                                        </p:cTn>
                                        <p:tgtEl>
                                          <p:spTgt spid="250947"/>
                                        </p:tgtEl>
                                        <p:attrNameLst>
                                          <p:attrName>style.visibility</p:attrName>
                                        </p:attrNameLst>
                                      </p:cBhvr>
                                      <p:to>
                                        <p:strVal val="hidden"/>
                                      </p:to>
                                    </p:set>
                                  </p:childTnLst>
                                </p:cTn>
                              </p:par>
                            </p:childTnLst>
                          </p:cTn>
                        </p:par>
                        <p:par>
                          <p:cTn id="100" fill="hold" nodeType="afterGroup">
                            <p:stCondLst>
                              <p:cond delay="500"/>
                            </p:stCondLst>
                            <p:childTnLst>
                              <p:par>
                                <p:cTn id="101" presetID="53" presetClass="entr" presetSubtype="0" fill="hold" nodeType="afterEffect">
                                  <p:stCondLst>
                                    <p:cond delay="0"/>
                                  </p:stCondLst>
                                  <p:childTnLst>
                                    <p:set>
                                      <p:cBhvr>
                                        <p:cTn id="102" dur="1" fill="hold">
                                          <p:stCondLst>
                                            <p:cond delay="0"/>
                                          </p:stCondLst>
                                        </p:cTn>
                                        <p:tgtEl>
                                          <p:spTgt spid="250950"/>
                                        </p:tgtEl>
                                        <p:attrNameLst>
                                          <p:attrName>style.visibility</p:attrName>
                                        </p:attrNameLst>
                                      </p:cBhvr>
                                      <p:to>
                                        <p:strVal val="visible"/>
                                      </p:to>
                                    </p:set>
                                    <p:anim calcmode="lin" valueType="num">
                                      <p:cBhvr>
                                        <p:cTn id="103" dur="500" fill="hold"/>
                                        <p:tgtEl>
                                          <p:spTgt spid="250950"/>
                                        </p:tgtEl>
                                        <p:attrNameLst>
                                          <p:attrName>ppt_w</p:attrName>
                                        </p:attrNameLst>
                                      </p:cBhvr>
                                      <p:tavLst>
                                        <p:tav tm="0">
                                          <p:val>
                                            <p:fltVal val="0"/>
                                          </p:val>
                                        </p:tav>
                                        <p:tav tm="100000">
                                          <p:val>
                                            <p:strVal val="#ppt_w"/>
                                          </p:val>
                                        </p:tav>
                                      </p:tavLst>
                                    </p:anim>
                                    <p:anim calcmode="lin" valueType="num">
                                      <p:cBhvr>
                                        <p:cTn id="104" dur="500" fill="hold"/>
                                        <p:tgtEl>
                                          <p:spTgt spid="250950"/>
                                        </p:tgtEl>
                                        <p:attrNameLst>
                                          <p:attrName>ppt_h</p:attrName>
                                        </p:attrNameLst>
                                      </p:cBhvr>
                                      <p:tavLst>
                                        <p:tav tm="0">
                                          <p:val>
                                            <p:fltVal val="0"/>
                                          </p:val>
                                        </p:tav>
                                        <p:tav tm="100000">
                                          <p:val>
                                            <p:strVal val="#ppt_h"/>
                                          </p:val>
                                        </p:tav>
                                      </p:tavLst>
                                    </p:anim>
                                    <p:animEffect transition="in" filter="fade">
                                      <p:cBhvr>
                                        <p:cTn id="105" dur="500"/>
                                        <p:tgtEl>
                                          <p:spTgt spid="250950"/>
                                        </p:tgtEl>
                                      </p:cBhvr>
                                    </p:animEffect>
                                  </p:childTnLst>
                                </p:cTn>
                              </p:par>
                              <p:par>
                                <p:cTn id="106" presetID="53" presetClass="entr" presetSubtype="0" fill="hold" nodeType="withEffect">
                                  <p:stCondLst>
                                    <p:cond delay="0"/>
                                  </p:stCondLst>
                                  <p:childTnLst>
                                    <p:set>
                                      <p:cBhvr>
                                        <p:cTn id="107" dur="1" fill="hold">
                                          <p:stCondLst>
                                            <p:cond delay="0"/>
                                          </p:stCondLst>
                                        </p:cTn>
                                        <p:tgtEl>
                                          <p:spTgt spid="250953"/>
                                        </p:tgtEl>
                                        <p:attrNameLst>
                                          <p:attrName>style.visibility</p:attrName>
                                        </p:attrNameLst>
                                      </p:cBhvr>
                                      <p:to>
                                        <p:strVal val="visible"/>
                                      </p:to>
                                    </p:set>
                                    <p:anim calcmode="lin" valueType="num">
                                      <p:cBhvr>
                                        <p:cTn id="108" dur="500" fill="hold"/>
                                        <p:tgtEl>
                                          <p:spTgt spid="250953"/>
                                        </p:tgtEl>
                                        <p:attrNameLst>
                                          <p:attrName>ppt_w</p:attrName>
                                        </p:attrNameLst>
                                      </p:cBhvr>
                                      <p:tavLst>
                                        <p:tav tm="0">
                                          <p:val>
                                            <p:fltVal val="0"/>
                                          </p:val>
                                        </p:tav>
                                        <p:tav tm="100000">
                                          <p:val>
                                            <p:strVal val="#ppt_w"/>
                                          </p:val>
                                        </p:tav>
                                      </p:tavLst>
                                    </p:anim>
                                    <p:anim calcmode="lin" valueType="num">
                                      <p:cBhvr>
                                        <p:cTn id="109" dur="500" fill="hold"/>
                                        <p:tgtEl>
                                          <p:spTgt spid="250953"/>
                                        </p:tgtEl>
                                        <p:attrNameLst>
                                          <p:attrName>ppt_h</p:attrName>
                                        </p:attrNameLst>
                                      </p:cBhvr>
                                      <p:tavLst>
                                        <p:tav tm="0">
                                          <p:val>
                                            <p:fltVal val="0"/>
                                          </p:val>
                                        </p:tav>
                                        <p:tav tm="100000">
                                          <p:val>
                                            <p:strVal val="#ppt_h"/>
                                          </p:val>
                                        </p:tav>
                                      </p:tavLst>
                                    </p:anim>
                                    <p:animEffect transition="in" filter="fade">
                                      <p:cBhvr>
                                        <p:cTn id="110" dur="500"/>
                                        <p:tgtEl>
                                          <p:spTgt spid="250953"/>
                                        </p:tgtEl>
                                      </p:cBhvr>
                                    </p:animEffect>
                                  </p:childTnLst>
                                </p:cTn>
                              </p:par>
                              <p:par>
                                <p:cTn id="111" presetID="53" presetClass="entr" presetSubtype="0" fill="hold" nodeType="withEffect">
                                  <p:stCondLst>
                                    <p:cond delay="0"/>
                                  </p:stCondLst>
                                  <p:childTnLst>
                                    <p:set>
                                      <p:cBhvr>
                                        <p:cTn id="112" dur="1" fill="hold">
                                          <p:stCondLst>
                                            <p:cond delay="0"/>
                                          </p:stCondLst>
                                        </p:cTn>
                                        <p:tgtEl>
                                          <p:spTgt spid="250956"/>
                                        </p:tgtEl>
                                        <p:attrNameLst>
                                          <p:attrName>style.visibility</p:attrName>
                                        </p:attrNameLst>
                                      </p:cBhvr>
                                      <p:to>
                                        <p:strVal val="visible"/>
                                      </p:to>
                                    </p:set>
                                    <p:anim calcmode="lin" valueType="num">
                                      <p:cBhvr>
                                        <p:cTn id="113" dur="500" fill="hold"/>
                                        <p:tgtEl>
                                          <p:spTgt spid="250956"/>
                                        </p:tgtEl>
                                        <p:attrNameLst>
                                          <p:attrName>ppt_w</p:attrName>
                                        </p:attrNameLst>
                                      </p:cBhvr>
                                      <p:tavLst>
                                        <p:tav tm="0">
                                          <p:val>
                                            <p:fltVal val="0"/>
                                          </p:val>
                                        </p:tav>
                                        <p:tav tm="100000">
                                          <p:val>
                                            <p:strVal val="#ppt_w"/>
                                          </p:val>
                                        </p:tav>
                                      </p:tavLst>
                                    </p:anim>
                                    <p:anim calcmode="lin" valueType="num">
                                      <p:cBhvr>
                                        <p:cTn id="114" dur="500" fill="hold"/>
                                        <p:tgtEl>
                                          <p:spTgt spid="250956"/>
                                        </p:tgtEl>
                                        <p:attrNameLst>
                                          <p:attrName>ppt_h</p:attrName>
                                        </p:attrNameLst>
                                      </p:cBhvr>
                                      <p:tavLst>
                                        <p:tav tm="0">
                                          <p:val>
                                            <p:fltVal val="0"/>
                                          </p:val>
                                        </p:tav>
                                        <p:tav tm="100000">
                                          <p:val>
                                            <p:strVal val="#ppt_h"/>
                                          </p:val>
                                        </p:tav>
                                      </p:tavLst>
                                    </p:anim>
                                    <p:animEffect transition="in" filter="fade">
                                      <p:cBhvr>
                                        <p:cTn id="115" dur="500"/>
                                        <p:tgtEl>
                                          <p:spTgt spid="250956"/>
                                        </p:tgtEl>
                                      </p:cBhvr>
                                    </p:animEffect>
                                  </p:childTnLst>
                                </p:cTn>
                              </p:par>
                              <p:par>
                                <p:cTn id="116" presetID="53" presetClass="entr" presetSubtype="0" fill="hold" nodeType="withEffect">
                                  <p:stCondLst>
                                    <p:cond delay="0"/>
                                  </p:stCondLst>
                                  <p:childTnLst>
                                    <p:set>
                                      <p:cBhvr>
                                        <p:cTn id="117" dur="1" fill="hold">
                                          <p:stCondLst>
                                            <p:cond delay="0"/>
                                          </p:stCondLst>
                                        </p:cTn>
                                        <p:tgtEl>
                                          <p:spTgt spid="250959"/>
                                        </p:tgtEl>
                                        <p:attrNameLst>
                                          <p:attrName>style.visibility</p:attrName>
                                        </p:attrNameLst>
                                      </p:cBhvr>
                                      <p:to>
                                        <p:strVal val="visible"/>
                                      </p:to>
                                    </p:set>
                                    <p:anim calcmode="lin" valueType="num">
                                      <p:cBhvr>
                                        <p:cTn id="118" dur="500" fill="hold"/>
                                        <p:tgtEl>
                                          <p:spTgt spid="250959"/>
                                        </p:tgtEl>
                                        <p:attrNameLst>
                                          <p:attrName>ppt_w</p:attrName>
                                        </p:attrNameLst>
                                      </p:cBhvr>
                                      <p:tavLst>
                                        <p:tav tm="0">
                                          <p:val>
                                            <p:fltVal val="0"/>
                                          </p:val>
                                        </p:tav>
                                        <p:tav tm="100000">
                                          <p:val>
                                            <p:strVal val="#ppt_w"/>
                                          </p:val>
                                        </p:tav>
                                      </p:tavLst>
                                    </p:anim>
                                    <p:anim calcmode="lin" valueType="num">
                                      <p:cBhvr>
                                        <p:cTn id="119" dur="500" fill="hold"/>
                                        <p:tgtEl>
                                          <p:spTgt spid="250959"/>
                                        </p:tgtEl>
                                        <p:attrNameLst>
                                          <p:attrName>ppt_h</p:attrName>
                                        </p:attrNameLst>
                                      </p:cBhvr>
                                      <p:tavLst>
                                        <p:tav tm="0">
                                          <p:val>
                                            <p:fltVal val="0"/>
                                          </p:val>
                                        </p:tav>
                                        <p:tav tm="100000">
                                          <p:val>
                                            <p:strVal val="#ppt_h"/>
                                          </p:val>
                                        </p:tav>
                                      </p:tavLst>
                                    </p:anim>
                                    <p:animEffect transition="in" filter="fade">
                                      <p:cBhvr>
                                        <p:cTn id="120" dur="500"/>
                                        <p:tgtEl>
                                          <p:spTgt spid="250959"/>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0" presetClass="path" presetSubtype="0" accel="50000" decel="50000" fill="hold" nodeType="clickEffect">
                                  <p:stCondLst>
                                    <p:cond delay="0"/>
                                  </p:stCondLst>
                                  <p:childTnLst>
                                    <p:animMotion origin="layout" path="M 4.16667E-6 4.07407E-6 L 0.02812 -0.18959 " pathEditMode="relative" rAng="0" ptsTypes="AA">
                                      <p:cBhvr>
                                        <p:cTn id="124" dur="2000" fill="hold"/>
                                        <p:tgtEl>
                                          <p:spTgt spid="250885"/>
                                        </p:tgtEl>
                                        <p:attrNameLst>
                                          <p:attrName>ppt_x</p:attrName>
                                          <p:attrName>ppt_y</p:attrName>
                                        </p:attrNameLst>
                                      </p:cBhvr>
                                      <p:rCtr x="1406" y="-9491"/>
                                    </p:animMotion>
                                  </p:childTnLst>
                                </p:cTn>
                              </p:par>
                              <p:par>
                                <p:cTn id="125" presetID="0" presetClass="path" presetSubtype="0" accel="50000" decel="50000" fill="hold" nodeType="withEffect">
                                  <p:stCondLst>
                                    <p:cond delay="0"/>
                                  </p:stCondLst>
                                  <p:childTnLst>
                                    <p:animMotion origin="layout" path="M 1.66667E-6 4.07407E-6 L 0.00816 -0.18959 " pathEditMode="relative" rAng="0" ptsTypes="AA">
                                      <p:cBhvr>
                                        <p:cTn id="126" dur="2000" fill="hold"/>
                                        <p:tgtEl>
                                          <p:spTgt spid="250909"/>
                                        </p:tgtEl>
                                        <p:attrNameLst>
                                          <p:attrName>ppt_x</p:attrName>
                                          <p:attrName>ppt_y</p:attrName>
                                        </p:attrNameLst>
                                      </p:cBhvr>
                                      <p:rCtr x="399" y="-9491"/>
                                    </p:animMotion>
                                  </p:childTnLst>
                                </p:cTn>
                              </p:par>
                              <p:par>
                                <p:cTn id="127" presetID="0" presetClass="path" presetSubtype="0" accel="50000" decel="50000" fill="hold" nodeType="withEffect">
                                  <p:stCondLst>
                                    <p:cond delay="0"/>
                                  </p:stCondLst>
                                  <p:childTnLst>
                                    <p:animMotion origin="layout" path="M -8.33333E-7 4.07407E-6 L -0.01962 -0.18959 " pathEditMode="relative" rAng="0" ptsTypes="AA">
                                      <p:cBhvr>
                                        <p:cTn id="128" dur="2000" fill="hold"/>
                                        <p:tgtEl>
                                          <p:spTgt spid="250913"/>
                                        </p:tgtEl>
                                        <p:attrNameLst>
                                          <p:attrName>ppt_x</p:attrName>
                                          <p:attrName>ppt_y</p:attrName>
                                        </p:attrNameLst>
                                      </p:cBhvr>
                                      <p:rCtr x="-990" y="-9491"/>
                                    </p:animMotion>
                                  </p:childTnLst>
                                </p:cTn>
                              </p:par>
                              <p:par>
                                <p:cTn id="129" presetID="0" presetClass="path" presetSubtype="0" accel="50000" decel="50000" fill="hold" nodeType="withEffect">
                                  <p:stCondLst>
                                    <p:cond delay="0"/>
                                  </p:stCondLst>
                                  <p:childTnLst>
                                    <p:animMotion origin="layout" path="M 3.05556E-6 4.07407E-6 L -0.04757 -0.18959 " pathEditMode="relative" rAng="0" ptsTypes="AA">
                                      <p:cBhvr>
                                        <p:cTn id="130" dur="2000" fill="hold"/>
                                        <p:tgtEl>
                                          <p:spTgt spid="250925"/>
                                        </p:tgtEl>
                                        <p:attrNameLst>
                                          <p:attrName>ppt_x</p:attrName>
                                          <p:attrName>ppt_y</p:attrName>
                                        </p:attrNameLst>
                                      </p:cBhvr>
                                      <p:rCtr x="-2378" y="-9491"/>
                                    </p:animMotion>
                                  </p:childTnLst>
                                </p:cTn>
                              </p:par>
                            </p:childTnLst>
                          </p:cTn>
                        </p:par>
                        <p:par>
                          <p:cTn id="131" fill="hold" nodeType="afterGroup">
                            <p:stCondLst>
                              <p:cond delay="2000"/>
                            </p:stCondLst>
                            <p:childTnLst>
                              <p:par>
                                <p:cTn id="132" presetID="53" presetClass="exit" presetSubtype="0" fill="hold" nodeType="afterEffect">
                                  <p:stCondLst>
                                    <p:cond delay="0"/>
                                  </p:stCondLst>
                                  <p:childTnLst>
                                    <p:anim calcmode="lin" valueType="num">
                                      <p:cBhvr>
                                        <p:cTn id="133" dur="500"/>
                                        <p:tgtEl>
                                          <p:spTgt spid="250950"/>
                                        </p:tgtEl>
                                        <p:attrNameLst>
                                          <p:attrName>ppt_w</p:attrName>
                                        </p:attrNameLst>
                                      </p:cBhvr>
                                      <p:tavLst>
                                        <p:tav tm="0">
                                          <p:val>
                                            <p:strVal val="ppt_w"/>
                                          </p:val>
                                        </p:tav>
                                        <p:tav tm="100000">
                                          <p:val>
                                            <p:fltVal val="0"/>
                                          </p:val>
                                        </p:tav>
                                      </p:tavLst>
                                    </p:anim>
                                    <p:anim calcmode="lin" valueType="num">
                                      <p:cBhvr>
                                        <p:cTn id="134" dur="500"/>
                                        <p:tgtEl>
                                          <p:spTgt spid="250950"/>
                                        </p:tgtEl>
                                        <p:attrNameLst>
                                          <p:attrName>ppt_h</p:attrName>
                                        </p:attrNameLst>
                                      </p:cBhvr>
                                      <p:tavLst>
                                        <p:tav tm="0">
                                          <p:val>
                                            <p:strVal val="ppt_h"/>
                                          </p:val>
                                        </p:tav>
                                        <p:tav tm="100000">
                                          <p:val>
                                            <p:fltVal val="0"/>
                                          </p:val>
                                        </p:tav>
                                      </p:tavLst>
                                    </p:anim>
                                    <p:animEffect transition="out" filter="fade">
                                      <p:cBhvr>
                                        <p:cTn id="135" dur="500"/>
                                        <p:tgtEl>
                                          <p:spTgt spid="250950"/>
                                        </p:tgtEl>
                                      </p:cBhvr>
                                    </p:animEffect>
                                    <p:set>
                                      <p:cBhvr>
                                        <p:cTn id="136" dur="1" fill="hold">
                                          <p:stCondLst>
                                            <p:cond delay="499"/>
                                          </p:stCondLst>
                                        </p:cTn>
                                        <p:tgtEl>
                                          <p:spTgt spid="250950"/>
                                        </p:tgtEl>
                                        <p:attrNameLst>
                                          <p:attrName>style.visibility</p:attrName>
                                        </p:attrNameLst>
                                      </p:cBhvr>
                                      <p:to>
                                        <p:strVal val="hidden"/>
                                      </p:to>
                                    </p:set>
                                  </p:childTnLst>
                                </p:cTn>
                              </p:par>
                              <p:par>
                                <p:cTn id="137" presetID="53" presetClass="exit" presetSubtype="0" fill="hold" nodeType="withEffect">
                                  <p:stCondLst>
                                    <p:cond delay="0"/>
                                  </p:stCondLst>
                                  <p:childTnLst>
                                    <p:anim calcmode="lin" valueType="num">
                                      <p:cBhvr>
                                        <p:cTn id="138" dur="500"/>
                                        <p:tgtEl>
                                          <p:spTgt spid="250956"/>
                                        </p:tgtEl>
                                        <p:attrNameLst>
                                          <p:attrName>ppt_w</p:attrName>
                                        </p:attrNameLst>
                                      </p:cBhvr>
                                      <p:tavLst>
                                        <p:tav tm="0">
                                          <p:val>
                                            <p:strVal val="ppt_w"/>
                                          </p:val>
                                        </p:tav>
                                        <p:tav tm="100000">
                                          <p:val>
                                            <p:fltVal val="0"/>
                                          </p:val>
                                        </p:tav>
                                      </p:tavLst>
                                    </p:anim>
                                    <p:anim calcmode="lin" valueType="num">
                                      <p:cBhvr>
                                        <p:cTn id="139" dur="500"/>
                                        <p:tgtEl>
                                          <p:spTgt spid="250956"/>
                                        </p:tgtEl>
                                        <p:attrNameLst>
                                          <p:attrName>ppt_h</p:attrName>
                                        </p:attrNameLst>
                                      </p:cBhvr>
                                      <p:tavLst>
                                        <p:tav tm="0">
                                          <p:val>
                                            <p:strVal val="ppt_h"/>
                                          </p:val>
                                        </p:tav>
                                        <p:tav tm="100000">
                                          <p:val>
                                            <p:fltVal val="0"/>
                                          </p:val>
                                        </p:tav>
                                      </p:tavLst>
                                    </p:anim>
                                    <p:animEffect transition="out" filter="fade">
                                      <p:cBhvr>
                                        <p:cTn id="140" dur="500"/>
                                        <p:tgtEl>
                                          <p:spTgt spid="250956"/>
                                        </p:tgtEl>
                                      </p:cBhvr>
                                    </p:animEffect>
                                    <p:set>
                                      <p:cBhvr>
                                        <p:cTn id="141" dur="1" fill="hold">
                                          <p:stCondLst>
                                            <p:cond delay="499"/>
                                          </p:stCondLst>
                                        </p:cTn>
                                        <p:tgtEl>
                                          <p:spTgt spid="250956"/>
                                        </p:tgtEl>
                                        <p:attrNameLst>
                                          <p:attrName>style.visibility</p:attrName>
                                        </p:attrNameLst>
                                      </p:cBhvr>
                                      <p:to>
                                        <p:strVal val="hidden"/>
                                      </p:to>
                                    </p:set>
                                  </p:childTnLst>
                                </p:cTn>
                              </p:par>
                              <p:par>
                                <p:cTn id="142" presetID="53" presetClass="exit" presetSubtype="0" fill="hold" nodeType="withEffect">
                                  <p:stCondLst>
                                    <p:cond delay="0"/>
                                  </p:stCondLst>
                                  <p:childTnLst>
                                    <p:anim calcmode="lin" valueType="num">
                                      <p:cBhvr>
                                        <p:cTn id="143" dur="500"/>
                                        <p:tgtEl>
                                          <p:spTgt spid="250953"/>
                                        </p:tgtEl>
                                        <p:attrNameLst>
                                          <p:attrName>ppt_w</p:attrName>
                                        </p:attrNameLst>
                                      </p:cBhvr>
                                      <p:tavLst>
                                        <p:tav tm="0">
                                          <p:val>
                                            <p:strVal val="ppt_w"/>
                                          </p:val>
                                        </p:tav>
                                        <p:tav tm="100000">
                                          <p:val>
                                            <p:fltVal val="0"/>
                                          </p:val>
                                        </p:tav>
                                      </p:tavLst>
                                    </p:anim>
                                    <p:anim calcmode="lin" valueType="num">
                                      <p:cBhvr>
                                        <p:cTn id="144" dur="500"/>
                                        <p:tgtEl>
                                          <p:spTgt spid="250953"/>
                                        </p:tgtEl>
                                        <p:attrNameLst>
                                          <p:attrName>ppt_h</p:attrName>
                                        </p:attrNameLst>
                                      </p:cBhvr>
                                      <p:tavLst>
                                        <p:tav tm="0">
                                          <p:val>
                                            <p:strVal val="ppt_h"/>
                                          </p:val>
                                        </p:tav>
                                        <p:tav tm="100000">
                                          <p:val>
                                            <p:fltVal val="0"/>
                                          </p:val>
                                        </p:tav>
                                      </p:tavLst>
                                    </p:anim>
                                    <p:animEffect transition="out" filter="fade">
                                      <p:cBhvr>
                                        <p:cTn id="145" dur="500"/>
                                        <p:tgtEl>
                                          <p:spTgt spid="250953"/>
                                        </p:tgtEl>
                                      </p:cBhvr>
                                    </p:animEffect>
                                    <p:set>
                                      <p:cBhvr>
                                        <p:cTn id="146" dur="1" fill="hold">
                                          <p:stCondLst>
                                            <p:cond delay="499"/>
                                          </p:stCondLst>
                                        </p:cTn>
                                        <p:tgtEl>
                                          <p:spTgt spid="250953"/>
                                        </p:tgtEl>
                                        <p:attrNameLst>
                                          <p:attrName>style.visibility</p:attrName>
                                        </p:attrNameLst>
                                      </p:cBhvr>
                                      <p:to>
                                        <p:strVal val="hidden"/>
                                      </p:to>
                                    </p:set>
                                  </p:childTnLst>
                                </p:cTn>
                              </p:par>
                              <p:par>
                                <p:cTn id="147" presetID="53" presetClass="exit" presetSubtype="0" fill="hold" nodeType="withEffect">
                                  <p:stCondLst>
                                    <p:cond delay="0"/>
                                  </p:stCondLst>
                                  <p:childTnLst>
                                    <p:anim calcmode="lin" valueType="num">
                                      <p:cBhvr>
                                        <p:cTn id="148" dur="500"/>
                                        <p:tgtEl>
                                          <p:spTgt spid="250959"/>
                                        </p:tgtEl>
                                        <p:attrNameLst>
                                          <p:attrName>ppt_w</p:attrName>
                                        </p:attrNameLst>
                                      </p:cBhvr>
                                      <p:tavLst>
                                        <p:tav tm="0">
                                          <p:val>
                                            <p:strVal val="ppt_w"/>
                                          </p:val>
                                        </p:tav>
                                        <p:tav tm="100000">
                                          <p:val>
                                            <p:fltVal val="0"/>
                                          </p:val>
                                        </p:tav>
                                      </p:tavLst>
                                    </p:anim>
                                    <p:anim calcmode="lin" valueType="num">
                                      <p:cBhvr>
                                        <p:cTn id="149" dur="500"/>
                                        <p:tgtEl>
                                          <p:spTgt spid="250959"/>
                                        </p:tgtEl>
                                        <p:attrNameLst>
                                          <p:attrName>ppt_h</p:attrName>
                                        </p:attrNameLst>
                                      </p:cBhvr>
                                      <p:tavLst>
                                        <p:tav tm="0">
                                          <p:val>
                                            <p:strVal val="ppt_h"/>
                                          </p:val>
                                        </p:tav>
                                        <p:tav tm="100000">
                                          <p:val>
                                            <p:fltVal val="0"/>
                                          </p:val>
                                        </p:tav>
                                      </p:tavLst>
                                    </p:anim>
                                    <p:animEffect transition="out" filter="fade">
                                      <p:cBhvr>
                                        <p:cTn id="150" dur="500"/>
                                        <p:tgtEl>
                                          <p:spTgt spid="250959"/>
                                        </p:tgtEl>
                                      </p:cBhvr>
                                    </p:animEffect>
                                    <p:set>
                                      <p:cBhvr>
                                        <p:cTn id="151" dur="1" fill="hold">
                                          <p:stCondLst>
                                            <p:cond delay="499"/>
                                          </p:stCondLst>
                                        </p:cTn>
                                        <p:tgtEl>
                                          <p:spTgt spid="250959"/>
                                        </p:tgtEl>
                                        <p:attrNameLst>
                                          <p:attrName>style.visibility</p:attrName>
                                        </p:attrNameLst>
                                      </p:cBhvr>
                                      <p:to>
                                        <p:strVal val="hidden"/>
                                      </p:to>
                                    </p:set>
                                  </p:childTnLst>
                                </p:cTn>
                              </p:par>
                            </p:childTnLst>
                          </p:cTn>
                        </p:par>
                        <p:par>
                          <p:cTn id="152" fill="hold" nodeType="afterGroup">
                            <p:stCondLst>
                              <p:cond delay="2500"/>
                            </p:stCondLst>
                            <p:childTnLst>
                              <p:par>
                                <p:cTn id="153" presetID="53" presetClass="entr" presetSubtype="0" fill="hold" nodeType="afterEffect">
                                  <p:stCondLst>
                                    <p:cond delay="0"/>
                                  </p:stCondLst>
                                  <p:childTnLst>
                                    <p:set>
                                      <p:cBhvr>
                                        <p:cTn id="154" dur="1" fill="hold">
                                          <p:stCondLst>
                                            <p:cond delay="0"/>
                                          </p:stCondLst>
                                        </p:cTn>
                                        <p:tgtEl>
                                          <p:spTgt spid="250978"/>
                                        </p:tgtEl>
                                        <p:attrNameLst>
                                          <p:attrName>style.visibility</p:attrName>
                                        </p:attrNameLst>
                                      </p:cBhvr>
                                      <p:to>
                                        <p:strVal val="visible"/>
                                      </p:to>
                                    </p:set>
                                    <p:anim calcmode="lin" valueType="num">
                                      <p:cBhvr>
                                        <p:cTn id="155" dur="500" fill="hold"/>
                                        <p:tgtEl>
                                          <p:spTgt spid="250978"/>
                                        </p:tgtEl>
                                        <p:attrNameLst>
                                          <p:attrName>ppt_w</p:attrName>
                                        </p:attrNameLst>
                                      </p:cBhvr>
                                      <p:tavLst>
                                        <p:tav tm="0">
                                          <p:val>
                                            <p:fltVal val="0"/>
                                          </p:val>
                                        </p:tav>
                                        <p:tav tm="100000">
                                          <p:val>
                                            <p:strVal val="#ppt_w"/>
                                          </p:val>
                                        </p:tav>
                                      </p:tavLst>
                                    </p:anim>
                                    <p:anim calcmode="lin" valueType="num">
                                      <p:cBhvr>
                                        <p:cTn id="156" dur="500" fill="hold"/>
                                        <p:tgtEl>
                                          <p:spTgt spid="250978"/>
                                        </p:tgtEl>
                                        <p:attrNameLst>
                                          <p:attrName>ppt_h</p:attrName>
                                        </p:attrNameLst>
                                      </p:cBhvr>
                                      <p:tavLst>
                                        <p:tav tm="0">
                                          <p:val>
                                            <p:fltVal val="0"/>
                                          </p:val>
                                        </p:tav>
                                        <p:tav tm="100000">
                                          <p:val>
                                            <p:strVal val="#ppt_h"/>
                                          </p:val>
                                        </p:tav>
                                      </p:tavLst>
                                    </p:anim>
                                    <p:animEffect transition="in" filter="fade">
                                      <p:cBhvr>
                                        <p:cTn id="157" dur="500"/>
                                        <p:tgtEl>
                                          <p:spTgt spid="250978"/>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53" presetClass="entr" presetSubtype="0" fill="hold" nodeType="clickEffect">
                                  <p:stCondLst>
                                    <p:cond delay="0"/>
                                  </p:stCondLst>
                                  <p:childTnLst>
                                    <p:set>
                                      <p:cBhvr>
                                        <p:cTn id="161" dur="1" fill="hold">
                                          <p:stCondLst>
                                            <p:cond delay="0"/>
                                          </p:stCondLst>
                                        </p:cTn>
                                        <p:tgtEl>
                                          <p:spTgt spid="250962"/>
                                        </p:tgtEl>
                                        <p:attrNameLst>
                                          <p:attrName>style.visibility</p:attrName>
                                        </p:attrNameLst>
                                      </p:cBhvr>
                                      <p:to>
                                        <p:strVal val="visible"/>
                                      </p:to>
                                    </p:set>
                                    <p:anim calcmode="lin" valueType="num">
                                      <p:cBhvr>
                                        <p:cTn id="162" dur="500" fill="hold"/>
                                        <p:tgtEl>
                                          <p:spTgt spid="250962"/>
                                        </p:tgtEl>
                                        <p:attrNameLst>
                                          <p:attrName>ppt_w</p:attrName>
                                        </p:attrNameLst>
                                      </p:cBhvr>
                                      <p:tavLst>
                                        <p:tav tm="0">
                                          <p:val>
                                            <p:fltVal val="0"/>
                                          </p:val>
                                        </p:tav>
                                        <p:tav tm="100000">
                                          <p:val>
                                            <p:strVal val="#ppt_w"/>
                                          </p:val>
                                        </p:tav>
                                      </p:tavLst>
                                    </p:anim>
                                    <p:anim calcmode="lin" valueType="num">
                                      <p:cBhvr>
                                        <p:cTn id="163" dur="500" fill="hold"/>
                                        <p:tgtEl>
                                          <p:spTgt spid="250962"/>
                                        </p:tgtEl>
                                        <p:attrNameLst>
                                          <p:attrName>ppt_h</p:attrName>
                                        </p:attrNameLst>
                                      </p:cBhvr>
                                      <p:tavLst>
                                        <p:tav tm="0">
                                          <p:val>
                                            <p:fltVal val="0"/>
                                          </p:val>
                                        </p:tav>
                                        <p:tav tm="100000">
                                          <p:val>
                                            <p:strVal val="#ppt_h"/>
                                          </p:val>
                                        </p:tav>
                                      </p:tavLst>
                                    </p:anim>
                                    <p:animEffect transition="in" filter="fade">
                                      <p:cBhvr>
                                        <p:cTn id="164" dur="500"/>
                                        <p:tgtEl>
                                          <p:spTgt spid="250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D3A462B-1414-4259-914C-F796ADF7C23A}" type="slidenum">
              <a:rPr lang="en-US" altLang="zh-CN"/>
              <a:pPr/>
              <a:t>2</a:t>
            </a:fld>
            <a:endParaRPr lang="en-US" altLang="zh-CN"/>
          </a:p>
        </p:txBody>
      </p:sp>
      <p:sp>
        <p:nvSpPr>
          <p:cNvPr id="134147" name="Rectangle 3"/>
          <p:cNvSpPr>
            <a:spLocks noGrp="1" noChangeArrowheads="1"/>
          </p:cNvSpPr>
          <p:nvPr>
            <p:ph type="body" idx="1"/>
          </p:nvPr>
        </p:nvSpPr>
        <p:spPr>
          <a:xfrm>
            <a:off x="468313" y="1341438"/>
            <a:ext cx="8534400" cy="4933950"/>
          </a:xfrm>
        </p:spPr>
        <p:txBody>
          <a:bodyPr/>
          <a:lstStyle/>
          <a:p>
            <a:pPr>
              <a:lnSpc>
                <a:spcPct val="120000"/>
              </a:lnSpc>
            </a:pPr>
            <a:r>
              <a:rPr lang="en-US" altLang="zh-CN"/>
              <a:t>1</a:t>
            </a:r>
            <a:r>
              <a:rPr lang="zh-CN" altLang="en-US"/>
              <a:t>、理解和掌握：查找的基本思想及相关概念；线性表的顺序、折半和分块查找算法；哈希表的定义、哈希函数的构造、冲突处理方法、查找及分析。</a:t>
            </a:r>
          </a:p>
          <a:p>
            <a:pPr>
              <a:lnSpc>
                <a:spcPct val="120000"/>
              </a:lnSpc>
            </a:pPr>
            <a:r>
              <a:rPr lang="en-US" altLang="zh-CN"/>
              <a:t>2</a:t>
            </a:r>
            <a:r>
              <a:rPr lang="zh-CN" altLang="en-US"/>
              <a:t>、了解：二叉查找树、二叉平衡树和</a:t>
            </a:r>
            <a:r>
              <a:rPr lang="en-US" altLang="zh-CN"/>
              <a:t>B-</a:t>
            </a:r>
            <a:r>
              <a:rPr lang="zh-CN" altLang="en-US"/>
              <a:t>树查找算法。</a:t>
            </a:r>
          </a:p>
        </p:txBody>
      </p:sp>
      <p:sp>
        <p:nvSpPr>
          <p:cNvPr id="134149" name="Rectangle 5"/>
          <p:cNvSpPr>
            <a:spLocks noChangeArrowheads="1"/>
          </p:cNvSpPr>
          <p:nvPr/>
        </p:nvSpPr>
        <p:spPr bwMode="auto">
          <a:xfrm>
            <a:off x="3276600" y="260350"/>
            <a:ext cx="2478088"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0000"/>
              </a:lnSpc>
              <a:spcBef>
                <a:spcPct val="20000"/>
              </a:spcBef>
              <a:buClr>
                <a:schemeClr val="hlink"/>
              </a:buClr>
              <a:buFont typeface="Wingdings" pitchFamily="2" charset="2"/>
              <a:buNone/>
            </a:pPr>
            <a:r>
              <a:rPr kumimoji="0" lang="zh-CN" altLang="en-US" sz="3600" b="1">
                <a:solidFill>
                  <a:srgbClr val="FFFF00"/>
                </a:solidFill>
              </a:rPr>
              <a:t>教学要求：</a:t>
            </a:r>
          </a:p>
        </p:txBody>
      </p:sp>
    </p:spTree>
  </p:cSld>
  <p:clrMapOvr>
    <a:masterClrMapping/>
  </p:clrMapOvr>
  <p:transition spd="med">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7E97B342-FDA6-4D93-9B5C-8CF60F740CBE}" type="slidenum">
              <a:rPr lang="en-US" altLang="zh-CN"/>
              <a:pPr/>
              <a:t>20</a:t>
            </a:fld>
            <a:endParaRPr lang="en-US" altLang="zh-CN"/>
          </a:p>
        </p:txBody>
      </p:sp>
      <p:sp>
        <p:nvSpPr>
          <p:cNvPr id="251907" name="Rectangle 3"/>
          <p:cNvSpPr>
            <a:spLocks noGrp="1" noChangeArrowheads="1"/>
          </p:cNvSpPr>
          <p:nvPr>
            <p:ph type="body" idx="1"/>
          </p:nvPr>
        </p:nvSpPr>
        <p:spPr>
          <a:xfrm>
            <a:off x="179388" y="1557338"/>
            <a:ext cx="8964612" cy="4608512"/>
          </a:xfrm>
        </p:spPr>
        <p:txBody>
          <a:bodyPr/>
          <a:lstStyle/>
          <a:p>
            <a:pPr marL="0" indent="0">
              <a:lnSpc>
                <a:spcPct val="80000"/>
              </a:lnSpc>
              <a:buFont typeface="Wingdings" pitchFamily="2" charset="2"/>
              <a:buNone/>
            </a:pPr>
            <a:r>
              <a:rPr lang="en-US" altLang="zh-CN" sz="3600"/>
              <a:t>    </a:t>
            </a:r>
            <a:r>
              <a:rPr lang="zh-CN" altLang="en-US" sz="3600"/>
              <a:t>设有有序顺序表</a:t>
            </a:r>
          </a:p>
          <a:p>
            <a:pPr marL="0" indent="0">
              <a:lnSpc>
                <a:spcPct val="80000"/>
              </a:lnSpc>
              <a:buFont typeface="Wingdings" pitchFamily="2" charset="2"/>
              <a:buNone/>
            </a:pPr>
            <a:r>
              <a:rPr lang="en-US" altLang="zh-CN" sz="3600"/>
              <a:t>{4</a:t>
            </a:r>
            <a:r>
              <a:rPr lang="zh-CN" altLang="en-US" sz="3600"/>
              <a:t>，</a:t>
            </a:r>
            <a:r>
              <a:rPr lang="en-US" altLang="zh-CN" sz="3600"/>
              <a:t>6</a:t>
            </a:r>
            <a:r>
              <a:rPr lang="zh-CN" altLang="en-US" sz="3600"/>
              <a:t>，</a:t>
            </a:r>
            <a:r>
              <a:rPr lang="en-US" altLang="zh-CN" sz="3600"/>
              <a:t>8</a:t>
            </a:r>
            <a:r>
              <a:rPr lang="zh-CN" altLang="en-US" sz="3600"/>
              <a:t>，</a:t>
            </a:r>
            <a:r>
              <a:rPr lang="en-US" altLang="zh-CN" sz="3600"/>
              <a:t>9</a:t>
            </a:r>
            <a:r>
              <a:rPr lang="zh-CN" altLang="en-US" sz="3600"/>
              <a:t>，</a:t>
            </a:r>
            <a:r>
              <a:rPr lang="en-US" altLang="zh-CN" sz="3600"/>
              <a:t>12</a:t>
            </a:r>
            <a:r>
              <a:rPr lang="zh-CN" altLang="en-US" sz="3600"/>
              <a:t>，</a:t>
            </a:r>
            <a:r>
              <a:rPr lang="en-US" altLang="zh-CN" sz="3600"/>
              <a:t>15</a:t>
            </a:r>
            <a:r>
              <a:rPr lang="zh-CN" altLang="en-US" sz="3600"/>
              <a:t>，</a:t>
            </a:r>
            <a:r>
              <a:rPr lang="en-US" altLang="zh-CN" sz="3600"/>
              <a:t>24</a:t>
            </a:r>
            <a:r>
              <a:rPr lang="zh-CN" altLang="en-US" sz="3600"/>
              <a:t>，</a:t>
            </a:r>
            <a:r>
              <a:rPr lang="en-US" altLang="zh-CN" sz="3600"/>
              <a:t>34</a:t>
            </a:r>
            <a:r>
              <a:rPr lang="zh-CN" altLang="en-US" sz="3600"/>
              <a:t>，</a:t>
            </a:r>
            <a:r>
              <a:rPr lang="en-US" altLang="zh-CN" sz="3600"/>
              <a:t>48</a:t>
            </a:r>
            <a:r>
              <a:rPr lang="zh-CN" altLang="en-US" sz="3600"/>
              <a:t>，</a:t>
            </a:r>
            <a:r>
              <a:rPr lang="en-US" altLang="zh-CN" sz="3600"/>
              <a:t>66}</a:t>
            </a:r>
            <a:r>
              <a:rPr lang="zh-CN" altLang="en-US" sz="3600"/>
              <a:t>，</a:t>
            </a:r>
          </a:p>
          <a:p>
            <a:pPr marL="0" indent="0">
              <a:lnSpc>
                <a:spcPct val="80000"/>
              </a:lnSpc>
              <a:buFont typeface="Wingdings" pitchFamily="2" charset="2"/>
              <a:buNone/>
            </a:pPr>
            <a:r>
              <a:rPr lang="zh-CN" altLang="en-US" sz="3600"/>
              <a:t>（</a:t>
            </a:r>
            <a:r>
              <a:rPr lang="en-US" altLang="zh-CN" sz="3600"/>
              <a:t>1</a:t>
            </a:r>
            <a:r>
              <a:rPr lang="zh-CN" altLang="en-US" sz="3600"/>
              <a:t>）计算顺序查找法查找成功的平均查找长度，</a:t>
            </a:r>
          </a:p>
          <a:p>
            <a:pPr marL="0" indent="0">
              <a:lnSpc>
                <a:spcPct val="80000"/>
              </a:lnSpc>
              <a:buFont typeface="Wingdings" pitchFamily="2" charset="2"/>
              <a:buNone/>
            </a:pPr>
            <a:r>
              <a:rPr lang="zh-CN" altLang="en-US" sz="3600"/>
              <a:t>（</a:t>
            </a:r>
            <a:r>
              <a:rPr lang="en-US" altLang="zh-CN" sz="3600"/>
              <a:t>2</a:t>
            </a:r>
            <a:r>
              <a:rPr lang="zh-CN" altLang="en-US" sz="3600"/>
              <a:t>）求折半查找法的查找判定树，并计算查找成功时的平均查找长度。</a:t>
            </a:r>
          </a:p>
        </p:txBody>
      </p:sp>
      <p:sp>
        <p:nvSpPr>
          <p:cNvPr id="251908" name="Rectangle 4"/>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1910" name="Rectangle 6"/>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1914" name="Rectangle 10"/>
          <p:cNvSpPr>
            <a:spLocks noGrp="1" noRot="1" noChangeArrowheads="1"/>
          </p:cNvSpPr>
          <p:nvPr>
            <p:ph type="title"/>
          </p:nvPr>
        </p:nvSpPr>
        <p:spPr/>
        <p:txBody>
          <a:bodyPr/>
          <a:lstStyle/>
          <a:p>
            <a:r>
              <a:rPr lang="zh-CN" altLang="en-US"/>
              <a:t>练习</a:t>
            </a:r>
          </a:p>
        </p:txBody>
      </p:sp>
    </p:spTree>
  </p:cSld>
  <p:clrMapOvr>
    <a:masterClrMapping/>
  </p:clrMapOvr>
  <p:transition spd="med">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EAA6F84C-B2D2-4FCC-A248-17FCD0791C67}" type="slidenum">
              <a:rPr lang="en-US" altLang="zh-CN"/>
              <a:pPr/>
              <a:t>21</a:t>
            </a:fld>
            <a:endParaRPr lang="en-US" altLang="zh-CN"/>
          </a:p>
        </p:txBody>
      </p:sp>
      <p:sp>
        <p:nvSpPr>
          <p:cNvPr id="252930" name="Rectangle 2"/>
          <p:cNvSpPr>
            <a:spLocks noGrp="1" noRot="1" noChangeArrowheads="1"/>
          </p:cNvSpPr>
          <p:nvPr>
            <p:ph type="title"/>
          </p:nvPr>
        </p:nvSpPr>
        <p:spPr/>
        <p:txBody>
          <a:bodyPr/>
          <a:lstStyle/>
          <a:p>
            <a:r>
              <a:rPr lang="en-US" altLang="zh-CN" sz="3600" dirty="0" smtClean="0">
                <a:solidFill>
                  <a:srgbClr val="FFFF00"/>
                </a:solidFill>
                <a:effectLst/>
                <a:latin typeface="Times New Roman" pitchFamily="18" charset="0"/>
              </a:rPr>
              <a:t>8.2.3 </a:t>
            </a:r>
            <a:r>
              <a:rPr lang="zh-CN" altLang="en-US" sz="3600" dirty="0">
                <a:solidFill>
                  <a:srgbClr val="FFFF00"/>
                </a:solidFill>
                <a:effectLst/>
                <a:latin typeface="Times New Roman" pitchFamily="18" charset="0"/>
              </a:rPr>
              <a:t>索引顺序表的查找－分块查找算法</a:t>
            </a:r>
          </a:p>
        </p:txBody>
      </p:sp>
      <p:sp>
        <p:nvSpPr>
          <p:cNvPr id="252931" name="Rectangle 3"/>
          <p:cNvSpPr>
            <a:spLocks noGrp="1" noChangeArrowheads="1"/>
          </p:cNvSpPr>
          <p:nvPr>
            <p:ph type="body" idx="1"/>
          </p:nvPr>
        </p:nvSpPr>
        <p:spPr/>
        <p:txBody>
          <a:bodyPr/>
          <a:lstStyle/>
          <a:p>
            <a:r>
              <a:rPr lang="zh-CN" altLang="en-US"/>
              <a:t>引例：字典索引</a:t>
            </a:r>
          </a:p>
        </p:txBody>
      </p:sp>
      <p:pic>
        <p:nvPicPr>
          <p:cNvPr id="252932" name="Picture 4" descr="8d3"/>
          <p:cNvPicPr>
            <a:picLocks noChangeAspect="1" noChangeArrowheads="1"/>
          </p:cNvPicPr>
          <p:nvPr/>
        </p:nvPicPr>
        <p:blipFill>
          <a:blip r:embed="rId2">
            <a:extLst>
              <a:ext uri="{28A0092B-C50C-407E-A947-70E740481C1C}">
                <a14:useLocalDpi xmlns:a14="http://schemas.microsoft.com/office/drawing/2010/main" val="0"/>
              </a:ext>
            </a:extLst>
          </a:blip>
          <a:srcRect b="36270"/>
          <a:stretch>
            <a:fillRect/>
          </a:stretch>
        </p:blipFill>
        <p:spPr bwMode="auto">
          <a:xfrm>
            <a:off x="468313" y="1916113"/>
            <a:ext cx="8675687" cy="446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灯片编号占位符 3"/>
          <p:cNvSpPr>
            <a:spLocks noGrp="1"/>
          </p:cNvSpPr>
          <p:nvPr>
            <p:ph type="sldNum" sz="quarter" idx="10"/>
          </p:nvPr>
        </p:nvSpPr>
        <p:spPr/>
        <p:txBody>
          <a:bodyPr/>
          <a:lstStyle/>
          <a:p>
            <a:fld id="{81049577-FBB7-4DD9-9A3D-273E504C02F3}" type="slidenum">
              <a:rPr lang="en-US" altLang="zh-CN"/>
              <a:pPr/>
              <a:t>22</a:t>
            </a:fld>
            <a:endParaRPr lang="en-US" altLang="zh-CN"/>
          </a:p>
        </p:txBody>
      </p:sp>
      <p:sp>
        <p:nvSpPr>
          <p:cNvPr id="153603" name="Rectangle 3"/>
          <p:cNvSpPr>
            <a:spLocks noChangeArrowheads="1"/>
          </p:cNvSpPr>
          <p:nvPr/>
        </p:nvSpPr>
        <p:spPr bwMode="auto">
          <a:xfrm>
            <a:off x="107950" y="1125538"/>
            <a:ext cx="8964613" cy="179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defRPr kumimoji="1" sz="2400">
                <a:solidFill>
                  <a:schemeClr val="tx1"/>
                </a:solidFill>
                <a:latin typeface="Times New Roman" pitchFamily="18" charset="0"/>
                <a:ea typeface="宋体" charset="-122"/>
              </a:defRPr>
            </a:lvl1pPr>
            <a:lvl2pPr marL="742950" indent="-285750" algn="l">
              <a:defRPr kumimoji="1" sz="2400">
                <a:solidFill>
                  <a:schemeClr val="tx1"/>
                </a:solidFill>
                <a:latin typeface="Times New Roman" pitchFamily="18" charset="0"/>
                <a:ea typeface="宋体" charset="-122"/>
              </a:defRPr>
            </a:lvl2pPr>
            <a:lvl3pPr marL="1143000" indent="-228600" algn="l">
              <a:defRPr kumimoji="1" sz="2400">
                <a:solidFill>
                  <a:schemeClr val="tx1"/>
                </a:solidFill>
                <a:latin typeface="Times New Roman" pitchFamily="18" charset="0"/>
                <a:ea typeface="宋体" charset="-122"/>
              </a:defRPr>
            </a:lvl3pPr>
            <a:lvl4pPr marL="1600200" indent="-228600" algn="l">
              <a:defRPr kumimoji="1" sz="2400">
                <a:solidFill>
                  <a:schemeClr val="tx1"/>
                </a:solidFill>
                <a:latin typeface="Times New Roman" pitchFamily="18" charset="0"/>
                <a:ea typeface="宋体" charset="-122"/>
              </a:defRPr>
            </a:lvl4pPr>
            <a:lvl5pPr marL="2057400" indent="-228600" algn="l">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Font typeface="Wingdings" pitchFamily="2" charset="2"/>
              <a:buChar char="§"/>
            </a:pPr>
            <a:r>
              <a:rPr kumimoji="0" lang="zh-CN" altLang="en-US" sz="2800" b="1">
                <a:solidFill>
                  <a:srgbClr val="FFFF00"/>
                </a:solidFill>
              </a:rPr>
              <a:t>索引顺序表：</a:t>
            </a:r>
            <a:r>
              <a:rPr kumimoji="0" lang="zh-CN" altLang="en-US" sz="2800" b="1"/>
              <a:t>将一个主表分成</a:t>
            </a:r>
            <a:r>
              <a:rPr kumimoji="0" lang="en-US" altLang="zh-CN" sz="2800" b="1">
                <a:solidFill>
                  <a:srgbClr val="FFFF00"/>
                </a:solidFill>
              </a:rPr>
              <a:t>n</a:t>
            </a:r>
            <a:r>
              <a:rPr kumimoji="0" lang="zh-CN" altLang="en-US" sz="2800" b="1">
                <a:solidFill>
                  <a:srgbClr val="FFFF00"/>
                </a:solidFill>
              </a:rPr>
              <a:t>个子表</a:t>
            </a:r>
            <a:r>
              <a:rPr kumimoji="0" lang="zh-CN" altLang="en-US" sz="2800" b="1"/>
              <a:t>，要求子表之间元素是按关键字有序排列的，而子表中元素可以无序的，用每个子表最大关键字和指示块中第一个记录在表中位置建立索引表</a:t>
            </a:r>
            <a:endParaRPr lang="zh-CN" altLang="en-US" sz="2800" b="1">
              <a:solidFill>
                <a:srgbClr val="003399"/>
              </a:solidFill>
            </a:endParaRPr>
          </a:p>
          <a:p>
            <a:pPr>
              <a:spcBef>
                <a:spcPct val="20000"/>
              </a:spcBef>
              <a:buFont typeface="Wingdings" pitchFamily="2" charset="2"/>
              <a:buChar char="§"/>
            </a:pPr>
            <a:endParaRPr lang="en-US" altLang="zh-CN" sz="2800" b="1">
              <a:solidFill>
                <a:srgbClr val="003399"/>
              </a:solidFill>
            </a:endParaRPr>
          </a:p>
        </p:txBody>
      </p:sp>
      <p:sp>
        <p:nvSpPr>
          <p:cNvPr id="153604" name="Rectangle 4"/>
          <p:cNvSpPr>
            <a:spLocks noChangeArrowheads="1"/>
          </p:cNvSpPr>
          <p:nvPr/>
        </p:nvSpPr>
        <p:spPr bwMode="auto">
          <a:xfrm>
            <a:off x="1447800" y="5181600"/>
            <a:ext cx="457200" cy="533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spcBef>
                <a:spcPct val="20000"/>
              </a:spcBef>
              <a:buFont typeface="Wingdings" pitchFamily="2" charset="2"/>
              <a:buNone/>
            </a:pPr>
            <a:r>
              <a:rPr lang="en-US" altLang="zh-CN" sz="2400"/>
              <a:t>13</a:t>
            </a:r>
          </a:p>
        </p:txBody>
      </p:sp>
      <p:sp>
        <p:nvSpPr>
          <p:cNvPr id="153605" name="Rectangle 5"/>
          <p:cNvSpPr>
            <a:spLocks noChangeArrowheads="1"/>
          </p:cNvSpPr>
          <p:nvPr/>
        </p:nvSpPr>
        <p:spPr bwMode="auto">
          <a:xfrm>
            <a:off x="1905000" y="5181600"/>
            <a:ext cx="457200" cy="533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spcBef>
                <a:spcPct val="20000"/>
              </a:spcBef>
              <a:buFont typeface="Wingdings" pitchFamily="2" charset="2"/>
              <a:buNone/>
            </a:pPr>
            <a:r>
              <a:rPr lang="en-US" altLang="zh-CN" sz="2400"/>
              <a:t>8</a:t>
            </a:r>
          </a:p>
        </p:txBody>
      </p:sp>
      <p:sp>
        <p:nvSpPr>
          <p:cNvPr id="153606" name="Rectangle 6"/>
          <p:cNvSpPr>
            <a:spLocks noChangeArrowheads="1"/>
          </p:cNvSpPr>
          <p:nvPr/>
        </p:nvSpPr>
        <p:spPr bwMode="auto">
          <a:xfrm>
            <a:off x="2362200" y="5181600"/>
            <a:ext cx="457200" cy="533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spcBef>
                <a:spcPct val="20000"/>
              </a:spcBef>
              <a:buFont typeface="Wingdings" pitchFamily="2" charset="2"/>
              <a:buNone/>
            </a:pPr>
            <a:r>
              <a:rPr lang="en-US" altLang="zh-CN" sz="2400"/>
              <a:t>9</a:t>
            </a:r>
          </a:p>
        </p:txBody>
      </p:sp>
      <p:sp>
        <p:nvSpPr>
          <p:cNvPr id="153607" name="Rectangle 7"/>
          <p:cNvSpPr>
            <a:spLocks noChangeArrowheads="1"/>
          </p:cNvSpPr>
          <p:nvPr/>
        </p:nvSpPr>
        <p:spPr bwMode="auto">
          <a:xfrm>
            <a:off x="2819400" y="5181600"/>
            <a:ext cx="457200" cy="533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spcBef>
                <a:spcPct val="20000"/>
              </a:spcBef>
              <a:buFont typeface="Wingdings" pitchFamily="2" charset="2"/>
              <a:buNone/>
            </a:pPr>
            <a:r>
              <a:rPr lang="en-US" altLang="zh-CN" sz="2400"/>
              <a:t>20</a:t>
            </a:r>
          </a:p>
        </p:txBody>
      </p:sp>
      <p:sp>
        <p:nvSpPr>
          <p:cNvPr id="153608" name="Rectangle 8"/>
          <p:cNvSpPr>
            <a:spLocks noChangeArrowheads="1"/>
          </p:cNvSpPr>
          <p:nvPr/>
        </p:nvSpPr>
        <p:spPr bwMode="auto">
          <a:xfrm>
            <a:off x="3276600" y="5181600"/>
            <a:ext cx="457200" cy="533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spcBef>
                <a:spcPct val="20000"/>
              </a:spcBef>
              <a:buFont typeface="Wingdings" pitchFamily="2" charset="2"/>
              <a:buNone/>
            </a:pPr>
            <a:r>
              <a:rPr lang="en-US" altLang="zh-CN" sz="2400"/>
              <a:t>33</a:t>
            </a:r>
          </a:p>
        </p:txBody>
      </p:sp>
      <p:sp>
        <p:nvSpPr>
          <p:cNvPr id="153609" name="Rectangle 9"/>
          <p:cNvSpPr>
            <a:spLocks noChangeArrowheads="1"/>
          </p:cNvSpPr>
          <p:nvPr/>
        </p:nvSpPr>
        <p:spPr bwMode="auto">
          <a:xfrm>
            <a:off x="3733800" y="5181600"/>
            <a:ext cx="457200" cy="533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spcBef>
                <a:spcPct val="20000"/>
              </a:spcBef>
              <a:buFont typeface="Wingdings" pitchFamily="2" charset="2"/>
              <a:buNone/>
            </a:pPr>
            <a:r>
              <a:rPr lang="en-US" altLang="zh-CN" sz="2400"/>
              <a:t>42</a:t>
            </a:r>
          </a:p>
        </p:txBody>
      </p:sp>
      <p:sp>
        <p:nvSpPr>
          <p:cNvPr id="153610" name="Rectangle 10"/>
          <p:cNvSpPr>
            <a:spLocks noChangeArrowheads="1"/>
          </p:cNvSpPr>
          <p:nvPr/>
        </p:nvSpPr>
        <p:spPr bwMode="auto">
          <a:xfrm>
            <a:off x="4191000" y="5181600"/>
            <a:ext cx="457200" cy="533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spcBef>
                <a:spcPct val="20000"/>
              </a:spcBef>
              <a:buFont typeface="Wingdings" pitchFamily="2" charset="2"/>
              <a:buNone/>
            </a:pPr>
            <a:r>
              <a:rPr lang="en-US" altLang="zh-CN" sz="2400"/>
              <a:t>44</a:t>
            </a:r>
          </a:p>
        </p:txBody>
      </p:sp>
      <p:sp>
        <p:nvSpPr>
          <p:cNvPr id="153611" name="Rectangle 11"/>
          <p:cNvSpPr>
            <a:spLocks noChangeArrowheads="1"/>
          </p:cNvSpPr>
          <p:nvPr/>
        </p:nvSpPr>
        <p:spPr bwMode="auto">
          <a:xfrm>
            <a:off x="4648200" y="5181600"/>
            <a:ext cx="457200" cy="533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spcBef>
                <a:spcPct val="20000"/>
              </a:spcBef>
              <a:buFont typeface="Wingdings" pitchFamily="2" charset="2"/>
              <a:buNone/>
            </a:pPr>
            <a:r>
              <a:rPr lang="en-US" altLang="zh-CN" sz="2400"/>
              <a:t>38</a:t>
            </a:r>
          </a:p>
        </p:txBody>
      </p:sp>
      <p:sp>
        <p:nvSpPr>
          <p:cNvPr id="153612" name="Rectangle 12"/>
          <p:cNvSpPr>
            <a:spLocks noChangeArrowheads="1"/>
          </p:cNvSpPr>
          <p:nvPr/>
        </p:nvSpPr>
        <p:spPr bwMode="auto">
          <a:xfrm>
            <a:off x="5105400" y="5181600"/>
            <a:ext cx="457200" cy="533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spcBef>
                <a:spcPct val="20000"/>
              </a:spcBef>
              <a:buFont typeface="Wingdings" pitchFamily="2" charset="2"/>
              <a:buNone/>
            </a:pPr>
            <a:r>
              <a:rPr lang="en-US" altLang="zh-CN" sz="2400"/>
              <a:t>24</a:t>
            </a:r>
          </a:p>
        </p:txBody>
      </p:sp>
      <p:sp>
        <p:nvSpPr>
          <p:cNvPr id="153613" name="Rectangle 13"/>
          <p:cNvSpPr>
            <a:spLocks noChangeArrowheads="1"/>
          </p:cNvSpPr>
          <p:nvPr/>
        </p:nvSpPr>
        <p:spPr bwMode="auto">
          <a:xfrm>
            <a:off x="5562600" y="5181600"/>
            <a:ext cx="457200" cy="533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spcBef>
                <a:spcPct val="20000"/>
              </a:spcBef>
              <a:buFont typeface="Wingdings" pitchFamily="2" charset="2"/>
              <a:buNone/>
            </a:pPr>
            <a:r>
              <a:rPr lang="en-US" altLang="zh-CN" sz="2400"/>
              <a:t>48</a:t>
            </a:r>
          </a:p>
        </p:txBody>
      </p:sp>
      <p:sp>
        <p:nvSpPr>
          <p:cNvPr id="153614" name="Rectangle 14"/>
          <p:cNvSpPr>
            <a:spLocks noChangeArrowheads="1"/>
          </p:cNvSpPr>
          <p:nvPr/>
        </p:nvSpPr>
        <p:spPr bwMode="auto">
          <a:xfrm>
            <a:off x="6019800" y="5181600"/>
            <a:ext cx="457200" cy="533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spcBef>
                <a:spcPct val="20000"/>
              </a:spcBef>
              <a:buFont typeface="Wingdings" pitchFamily="2" charset="2"/>
              <a:buNone/>
            </a:pPr>
            <a:r>
              <a:rPr lang="en-US" altLang="zh-CN" sz="2400"/>
              <a:t>60</a:t>
            </a:r>
          </a:p>
        </p:txBody>
      </p:sp>
      <p:sp>
        <p:nvSpPr>
          <p:cNvPr id="153615" name="Rectangle 15"/>
          <p:cNvSpPr>
            <a:spLocks noChangeArrowheads="1"/>
          </p:cNvSpPr>
          <p:nvPr/>
        </p:nvSpPr>
        <p:spPr bwMode="auto">
          <a:xfrm>
            <a:off x="6477000" y="5181600"/>
            <a:ext cx="457200" cy="533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spcBef>
                <a:spcPct val="20000"/>
              </a:spcBef>
              <a:buFont typeface="Wingdings" pitchFamily="2" charset="2"/>
              <a:buNone/>
            </a:pPr>
            <a:r>
              <a:rPr lang="en-US" altLang="zh-CN" sz="2400"/>
              <a:t>58</a:t>
            </a:r>
          </a:p>
        </p:txBody>
      </p:sp>
      <p:sp>
        <p:nvSpPr>
          <p:cNvPr id="153616" name="Rectangle 16"/>
          <p:cNvSpPr>
            <a:spLocks noChangeArrowheads="1"/>
          </p:cNvSpPr>
          <p:nvPr/>
        </p:nvSpPr>
        <p:spPr bwMode="auto">
          <a:xfrm>
            <a:off x="6934200" y="5181600"/>
            <a:ext cx="457200" cy="533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spcBef>
                <a:spcPct val="20000"/>
              </a:spcBef>
              <a:buFont typeface="Wingdings" pitchFamily="2" charset="2"/>
              <a:buNone/>
            </a:pPr>
            <a:r>
              <a:rPr lang="en-US" altLang="zh-CN" sz="2400"/>
              <a:t>74</a:t>
            </a:r>
          </a:p>
        </p:txBody>
      </p:sp>
      <p:sp>
        <p:nvSpPr>
          <p:cNvPr id="153617" name="Rectangle 17"/>
          <p:cNvSpPr>
            <a:spLocks noChangeArrowheads="1"/>
          </p:cNvSpPr>
          <p:nvPr/>
        </p:nvSpPr>
        <p:spPr bwMode="auto">
          <a:xfrm>
            <a:off x="7391400" y="5181600"/>
            <a:ext cx="457200" cy="533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spcBef>
                <a:spcPct val="20000"/>
              </a:spcBef>
              <a:buFont typeface="Wingdings" pitchFamily="2" charset="2"/>
              <a:buNone/>
            </a:pPr>
            <a:r>
              <a:rPr lang="en-US" altLang="zh-CN" sz="2400"/>
              <a:t>49</a:t>
            </a:r>
          </a:p>
        </p:txBody>
      </p:sp>
      <p:sp>
        <p:nvSpPr>
          <p:cNvPr id="153618" name="Rectangle 18"/>
          <p:cNvSpPr>
            <a:spLocks noChangeArrowheads="1"/>
          </p:cNvSpPr>
          <p:nvPr/>
        </p:nvSpPr>
        <p:spPr bwMode="auto">
          <a:xfrm>
            <a:off x="7848600" y="5181600"/>
            <a:ext cx="457200" cy="533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spcBef>
                <a:spcPct val="20000"/>
              </a:spcBef>
              <a:buFont typeface="Wingdings" pitchFamily="2" charset="2"/>
              <a:buNone/>
            </a:pPr>
            <a:r>
              <a:rPr lang="en-US" altLang="zh-CN" sz="2400"/>
              <a:t>86</a:t>
            </a:r>
          </a:p>
        </p:txBody>
      </p:sp>
      <p:sp>
        <p:nvSpPr>
          <p:cNvPr id="153619" name="Rectangle 19"/>
          <p:cNvSpPr>
            <a:spLocks noChangeArrowheads="1"/>
          </p:cNvSpPr>
          <p:nvPr/>
        </p:nvSpPr>
        <p:spPr bwMode="auto">
          <a:xfrm>
            <a:off x="8305800" y="5181600"/>
            <a:ext cx="457200" cy="533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spcBef>
                <a:spcPct val="20000"/>
              </a:spcBef>
              <a:buFont typeface="Wingdings" pitchFamily="2" charset="2"/>
              <a:buNone/>
            </a:pPr>
            <a:r>
              <a:rPr lang="en-US" altLang="zh-CN" sz="2400"/>
              <a:t>53</a:t>
            </a:r>
          </a:p>
        </p:txBody>
      </p:sp>
      <p:sp>
        <p:nvSpPr>
          <p:cNvPr id="153620" name="Rectangle 20"/>
          <p:cNvSpPr>
            <a:spLocks noChangeArrowheads="1"/>
          </p:cNvSpPr>
          <p:nvPr/>
        </p:nvSpPr>
        <p:spPr bwMode="auto">
          <a:xfrm>
            <a:off x="533400" y="5181600"/>
            <a:ext cx="457200" cy="533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spcBef>
                <a:spcPct val="20000"/>
              </a:spcBef>
              <a:buFont typeface="Wingdings" pitchFamily="2" charset="2"/>
              <a:buNone/>
            </a:pPr>
            <a:r>
              <a:rPr lang="en-US" altLang="zh-CN" sz="2400"/>
              <a:t>22</a:t>
            </a:r>
          </a:p>
        </p:txBody>
      </p:sp>
      <p:sp>
        <p:nvSpPr>
          <p:cNvPr id="153621" name="Rectangle 21"/>
          <p:cNvSpPr>
            <a:spLocks noChangeArrowheads="1"/>
          </p:cNvSpPr>
          <p:nvPr/>
        </p:nvSpPr>
        <p:spPr bwMode="auto">
          <a:xfrm>
            <a:off x="990600" y="5181600"/>
            <a:ext cx="457200" cy="533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spcBef>
                <a:spcPct val="20000"/>
              </a:spcBef>
              <a:buFont typeface="Wingdings" pitchFamily="2" charset="2"/>
              <a:buNone/>
            </a:pPr>
            <a:r>
              <a:rPr lang="en-US" altLang="zh-CN" sz="2400"/>
              <a:t>12</a:t>
            </a:r>
          </a:p>
        </p:txBody>
      </p:sp>
      <p:grpSp>
        <p:nvGrpSpPr>
          <p:cNvPr id="153622" name="Group 22"/>
          <p:cNvGrpSpPr>
            <a:grpSpLocks/>
          </p:cNvGrpSpPr>
          <p:nvPr/>
        </p:nvGrpSpPr>
        <p:grpSpPr bwMode="auto">
          <a:xfrm>
            <a:off x="533400" y="5791200"/>
            <a:ext cx="2743200" cy="838200"/>
            <a:chOff x="336" y="3648"/>
            <a:chExt cx="1728" cy="528"/>
          </a:xfrm>
        </p:grpSpPr>
        <p:sp>
          <p:nvSpPr>
            <p:cNvPr id="153623" name="AutoShape 23"/>
            <p:cNvSpPr>
              <a:spLocks/>
            </p:cNvSpPr>
            <p:nvPr/>
          </p:nvSpPr>
          <p:spPr bwMode="auto">
            <a:xfrm rot="16200000">
              <a:off x="1080" y="2904"/>
              <a:ext cx="240" cy="1728"/>
            </a:xfrm>
            <a:prstGeom prst="leftBrace">
              <a:avLst>
                <a:gd name="adj1" fmla="val 60000"/>
                <a:gd name="adj2" fmla="val 50000"/>
              </a:avLst>
            </a:prstGeom>
            <a:noFill/>
            <a:ln w="28575">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24" name="Text Box 24"/>
            <p:cNvSpPr txBox="1">
              <a:spLocks noChangeArrowheads="1"/>
            </p:cNvSpPr>
            <p:nvPr/>
          </p:nvSpPr>
          <p:spPr bwMode="auto">
            <a:xfrm>
              <a:off x="1008" y="388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Tahoma" pitchFamily="34" charset="0"/>
                </a:rPr>
                <a:t>B1</a:t>
              </a:r>
            </a:p>
          </p:txBody>
        </p:sp>
      </p:grpSp>
      <p:grpSp>
        <p:nvGrpSpPr>
          <p:cNvPr id="153625" name="Group 25"/>
          <p:cNvGrpSpPr>
            <a:grpSpLocks/>
          </p:cNvGrpSpPr>
          <p:nvPr/>
        </p:nvGrpSpPr>
        <p:grpSpPr bwMode="auto">
          <a:xfrm>
            <a:off x="3276600" y="5791200"/>
            <a:ext cx="2743200" cy="838200"/>
            <a:chOff x="2064" y="3648"/>
            <a:chExt cx="1728" cy="528"/>
          </a:xfrm>
        </p:grpSpPr>
        <p:sp>
          <p:nvSpPr>
            <p:cNvPr id="153626" name="AutoShape 26"/>
            <p:cNvSpPr>
              <a:spLocks/>
            </p:cNvSpPr>
            <p:nvPr/>
          </p:nvSpPr>
          <p:spPr bwMode="auto">
            <a:xfrm rot="16200000">
              <a:off x="2808" y="2904"/>
              <a:ext cx="240" cy="1728"/>
            </a:xfrm>
            <a:prstGeom prst="leftBrace">
              <a:avLst>
                <a:gd name="adj1" fmla="val 60000"/>
                <a:gd name="adj2" fmla="val 50000"/>
              </a:avLst>
            </a:prstGeom>
            <a:noFill/>
            <a:ln w="38100">
              <a:solidFill>
                <a:srgbClr val="66FF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27" name="Text Box 27"/>
            <p:cNvSpPr txBox="1">
              <a:spLocks noChangeArrowheads="1"/>
            </p:cNvSpPr>
            <p:nvPr/>
          </p:nvSpPr>
          <p:spPr bwMode="auto">
            <a:xfrm>
              <a:off x="2736" y="388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Tahoma" pitchFamily="34" charset="0"/>
                </a:rPr>
                <a:t>B2</a:t>
              </a:r>
            </a:p>
          </p:txBody>
        </p:sp>
      </p:grpSp>
      <p:grpSp>
        <p:nvGrpSpPr>
          <p:cNvPr id="153628" name="Group 28"/>
          <p:cNvGrpSpPr>
            <a:grpSpLocks/>
          </p:cNvGrpSpPr>
          <p:nvPr/>
        </p:nvGrpSpPr>
        <p:grpSpPr bwMode="auto">
          <a:xfrm>
            <a:off x="6019800" y="5791200"/>
            <a:ext cx="2743200" cy="838200"/>
            <a:chOff x="3792" y="3648"/>
            <a:chExt cx="1728" cy="528"/>
          </a:xfrm>
        </p:grpSpPr>
        <p:sp>
          <p:nvSpPr>
            <p:cNvPr id="153629" name="AutoShape 29"/>
            <p:cNvSpPr>
              <a:spLocks/>
            </p:cNvSpPr>
            <p:nvPr/>
          </p:nvSpPr>
          <p:spPr bwMode="auto">
            <a:xfrm rot="16200000">
              <a:off x="4536" y="2904"/>
              <a:ext cx="240" cy="1728"/>
            </a:xfrm>
            <a:prstGeom prst="leftBrace">
              <a:avLst>
                <a:gd name="adj1" fmla="val 60000"/>
                <a:gd name="adj2" fmla="val 50000"/>
              </a:avLst>
            </a:prstGeom>
            <a:noFill/>
            <a:ln w="381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30" name="Text Box 30"/>
            <p:cNvSpPr txBox="1">
              <a:spLocks noChangeArrowheads="1"/>
            </p:cNvSpPr>
            <p:nvPr/>
          </p:nvSpPr>
          <p:spPr bwMode="auto">
            <a:xfrm>
              <a:off x="4464" y="388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Tahoma" pitchFamily="34" charset="0"/>
                </a:rPr>
                <a:t>B3</a:t>
              </a:r>
            </a:p>
          </p:txBody>
        </p:sp>
      </p:grpSp>
      <p:grpSp>
        <p:nvGrpSpPr>
          <p:cNvPr id="153631" name="Group 31"/>
          <p:cNvGrpSpPr>
            <a:grpSpLocks/>
          </p:cNvGrpSpPr>
          <p:nvPr/>
        </p:nvGrpSpPr>
        <p:grpSpPr bwMode="auto">
          <a:xfrm>
            <a:off x="3962400" y="3352800"/>
            <a:ext cx="457200" cy="914400"/>
            <a:chOff x="2496" y="2112"/>
            <a:chExt cx="288" cy="576"/>
          </a:xfrm>
        </p:grpSpPr>
        <p:sp>
          <p:nvSpPr>
            <p:cNvPr id="153632" name="Rectangle 32"/>
            <p:cNvSpPr>
              <a:spLocks noChangeArrowheads="1"/>
            </p:cNvSpPr>
            <p:nvPr/>
          </p:nvSpPr>
          <p:spPr bwMode="auto">
            <a:xfrm>
              <a:off x="2496" y="2112"/>
              <a:ext cx="28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spcBef>
                  <a:spcPct val="20000"/>
                </a:spcBef>
                <a:buFont typeface="Wingdings" pitchFamily="2" charset="2"/>
                <a:buNone/>
              </a:pPr>
              <a:r>
                <a:rPr lang="en-US" altLang="zh-CN" sz="2400" b="1">
                  <a:solidFill>
                    <a:srgbClr val="FFFF00"/>
                  </a:solidFill>
                </a:rPr>
                <a:t>22</a:t>
              </a:r>
            </a:p>
          </p:txBody>
        </p:sp>
        <p:sp>
          <p:nvSpPr>
            <p:cNvPr id="153633" name="Rectangle 33"/>
            <p:cNvSpPr>
              <a:spLocks noChangeArrowheads="1"/>
            </p:cNvSpPr>
            <p:nvPr/>
          </p:nvSpPr>
          <p:spPr bwMode="auto">
            <a:xfrm>
              <a:off x="2496" y="2400"/>
              <a:ext cx="28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spcBef>
                  <a:spcPct val="20000"/>
                </a:spcBef>
                <a:buFont typeface="Wingdings" pitchFamily="2" charset="2"/>
                <a:buNone/>
              </a:pPr>
              <a:r>
                <a:rPr lang="en-US" altLang="zh-CN" sz="2400" b="1">
                  <a:solidFill>
                    <a:srgbClr val="FFFF00"/>
                  </a:solidFill>
                </a:rPr>
                <a:t>0</a:t>
              </a:r>
            </a:p>
          </p:txBody>
        </p:sp>
      </p:grpSp>
      <p:grpSp>
        <p:nvGrpSpPr>
          <p:cNvPr id="153634" name="Group 34"/>
          <p:cNvGrpSpPr>
            <a:grpSpLocks/>
          </p:cNvGrpSpPr>
          <p:nvPr/>
        </p:nvGrpSpPr>
        <p:grpSpPr bwMode="auto">
          <a:xfrm>
            <a:off x="4419600" y="3352800"/>
            <a:ext cx="457200" cy="914400"/>
            <a:chOff x="2784" y="2112"/>
            <a:chExt cx="288" cy="576"/>
          </a:xfrm>
        </p:grpSpPr>
        <p:sp>
          <p:nvSpPr>
            <p:cNvPr id="153635" name="Rectangle 35"/>
            <p:cNvSpPr>
              <a:spLocks noChangeArrowheads="1"/>
            </p:cNvSpPr>
            <p:nvPr/>
          </p:nvSpPr>
          <p:spPr bwMode="auto">
            <a:xfrm>
              <a:off x="2784" y="2112"/>
              <a:ext cx="28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spcBef>
                  <a:spcPct val="20000"/>
                </a:spcBef>
                <a:buFont typeface="Wingdings" pitchFamily="2" charset="2"/>
                <a:buNone/>
              </a:pPr>
              <a:r>
                <a:rPr lang="en-US" altLang="zh-CN" sz="2400" b="1">
                  <a:solidFill>
                    <a:srgbClr val="FFFF00"/>
                  </a:solidFill>
                </a:rPr>
                <a:t>48</a:t>
              </a:r>
            </a:p>
          </p:txBody>
        </p:sp>
        <p:sp>
          <p:nvSpPr>
            <p:cNvPr id="153636" name="Rectangle 36"/>
            <p:cNvSpPr>
              <a:spLocks noChangeArrowheads="1"/>
            </p:cNvSpPr>
            <p:nvPr/>
          </p:nvSpPr>
          <p:spPr bwMode="auto">
            <a:xfrm>
              <a:off x="2784" y="2400"/>
              <a:ext cx="28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spcBef>
                  <a:spcPct val="20000"/>
                </a:spcBef>
                <a:buFont typeface="Wingdings" pitchFamily="2" charset="2"/>
                <a:buNone/>
              </a:pPr>
              <a:r>
                <a:rPr lang="en-US" altLang="zh-CN" sz="2400" b="1">
                  <a:solidFill>
                    <a:srgbClr val="FFFF00"/>
                  </a:solidFill>
                </a:rPr>
                <a:t>6</a:t>
              </a:r>
            </a:p>
          </p:txBody>
        </p:sp>
      </p:grpSp>
      <p:grpSp>
        <p:nvGrpSpPr>
          <p:cNvPr id="153637" name="Group 37"/>
          <p:cNvGrpSpPr>
            <a:grpSpLocks/>
          </p:cNvGrpSpPr>
          <p:nvPr/>
        </p:nvGrpSpPr>
        <p:grpSpPr bwMode="auto">
          <a:xfrm>
            <a:off x="4876800" y="3352800"/>
            <a:ext cx="457200" cy="914400"/>
            <a:chOff x="3072" y="2112"/>
            <a:chExt cx="288" cy="576"/>
          </a:xfrm>
        </p:grpSpPr>
        <p:sp>
          <p:nvSpPr>
            <p:cNvPr id="153638" name="Rectangle 38"/>
            <p:cNvSpPr>
              <a:spLocks noChangeArrowheads="1"/>
            </p:cNvSpPr>
            <p:nvPr/>
          </p:nvSpPr>
          <p:spPr bwMode="auto">
            <a:xfrm>
              <a:off x="3072" y="2112"/>
              <a:ext cx="28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spcBef>
                  <a:spcPct val="20000"/>
                </a:spcBef>
                <a:buFont typeface="Wingdings" pitchFamily="2" charset="2"/>
                <a:buNone/>
              </a:pPr>
              <a:r>
                <a:rPr lang="en-US" altLang="zh-CN" sz="2400" b="1">
                  <a:solidFill>
                    <a:srgbClr val="FFFF00"/>
                  </a:solidFill>
                </a:rPr>
                <a:t>86</a:t>
              </a:r>
            </a:p>
          </p:txBody>
        </p:sp>
        <p:sp>
          <p:nvSpPr>
            <p:cNvPr id="153639" name="Rectangle 39"/>
            <p:cNvSpPr>
              <a:spLocks noChangeArrowheads="1"/>
            </p:cNvSpPr>
            <p:nvPr/>
          </p:nvSpPr>
          <p:spPr bwMode="auto">
            <a:xfrm>
              <a:off x="3072" y="2400"/>
              <a:ext cx="28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spcBef>
                  <a:spcPct val="20000"/>
                </a:spcBef>
                <a:buFont typeface="Wingdings" pitchFamily="2" charset="2"/>
                <a:buNone/>
              </a:pPr>
              <a:r>
                <a:rPr lang="en-US" altLang="zh-CN" sz="2400" b="1">
                  <a:solidFill>
                    <a:srgbClr val="FFFF00"/>
                  </a:solidFill>
                </a:rPr>
                <a:t>12</a:t>
              </a:r>
            </a:p>
          </p:txBody>
        </p:sp>
      </p:grpSp>
      <p:sp>
        <p:nvSpPr>
          <p:cNvPr id="153640" name="Line 40"/>
          <p:cNvSpPr>
            <a:spLocks noChangeShapeType="1"/>
          </p:cNvSpPr>
          <p:nvPr/>
        </p:nvSpPr>
        <p:spPr bwMode="auto">
          <a:xfrm flipH="1">
            <a:off x="900113" y="4267200"/>
            <a:ext cx="3290887" cy="817563"/>
          </a:xfrm>
          <a:prstGeom prst="line">
            <a:avLst/>
          </a:prstGeom>
          <a:noFill/>
          <a:ln w="38100">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41" name="Line 41"/>
          <p:cNvSpPr>
            <a:spLocks noChangeShapeType="1"/>
          </p:cNvSpPr>
          <p:nvPr/>
        </p:nvSpPr>
        <p:spPr bwMode="auto">
          <a:xfrm flipH="1">
            <a:off x="3563938" y="4267200"/>
            <a:ext cx="1084262" cy="817563"/>
          </a:xfrm>
          <a:prstGeom prst="line">
            <a:avLst/>
          </a:prstGeom>
          <a:noFill/>
          <a:ln w="38100">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42" name="Line 42"/>
          <p:cNvSpPr>
            <a:spLocks noChangeShapeType="1"/>
          </p:cNvSpPr>
          <p:nvPr/>
        </p:nvSpPr>
        <p:spPr bwMode="auto">
          <a:xfrm>
            <a:off x="5105400" y="4267200"/>
            <a:ext cx="1122363" cy="817563"/>
          </a:xfrm>
          <a:prstGeom prst="line">
            <a:avLst/>
          </a:prstGeom>
          <a:noFill/>
          <a:ln w="38100">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53643" name="Group 43"/>
          <p:cNvGrpSpPr>
            <a:grpSpLocks/>
          </p:cNvGrpSpPr>
          <p:nvPr/>
        </p:nvGrpSpPr>
        <p:grpSpPr bwMode="auto">
          <a:xfrm>
            <a:off x="5334000" y="3352800"/>
            <a:ext cx="3198813" cy="914400"/>
            <a:chOff x="3360" y="2112"/>
            <a:chExt cx="1056" cy="576"/>
          </a:xfrm>
        </p:grpSpPr>
        <p:sp>
          <p:nvSpPr>
            <p:cNvPr id="153644" name="Text Box 44"/>
            <p:cNvSpPr txBox="1">
              <a:spLocks noChangeArrowheads="1"/>
            </p:cNvSpPr>
            <p:nvPr/>
          </p:nvSpPr>
          <p:spPr bwMode="auto">
            <a:xfrm>
              <a:off x="3360" y="2112"/>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400" b="1">
                  <a:latin typeface="Tahoma" pitchFamily="34" charset="0"/>
                </a:rPr>
                <a:t>最大关键字</a:t>
              </a:r>
            </a:p>
          </p:txBody>
        </p:sp>
        <p:sp>
          <p:nvSpPr>
            <p:cNvPr id="153645" name="Text Box 45"/>
            <p:cNvSpPr txBox="1">
              <a:spLocks noChangeArrowheads="1"/>
            </p:cNvSpPr>
            <p:nvPr/>
          </p:nvSpPr>
          <p:spPr bwMode="auto">
            <a:xfrm>
              <a:off x="3360" y="2400"/>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400" b="1">
                  <a:latin typeface="Tahoma" pitchFamily="34" charset="0"/>
                </a:rPr>
                <a:t>起始地址</a:t>
              </a:r>
              <a:r>
                <a:rPr lang="en-US" altLang="zh-CN" sz="2400" b="1">
                  <a:latin typeface="Tahoma" pitchFamily="34" charset="0"/>
                </a:rPr>
                <a:t>(</a:t>
              </a:r>
              <a:r>
                <a:rPr lang="zh-CN" altLang="en-US" sz="2400" b="1">
                  <a:latin typeface="Tahoma" pitchFamily="34" charset="0"/>
                </a:rPr>
                <a:t>下标</a:t>
              </a:r>
              <a:r>
                <a:rPr lang="en-US" altLang="zh-CN" sz="2400" b="1">
                  <a:latin typeface="Tahoma" pitchFamily="34" charset="0"/>
                </a:rPr>
                <a:t>)</a:t>
              </a:r>
            </a:p>
          </p:txBody>
        </p:sp>
      </p:grpSp>
      <p:sp>
        <p:nvSpPr>
          <p:cNvPr id="153646" name="Text Box 46"/>
          <p:cNvSpPr txBox="1">
            <a:spLocks noChangeArrowheads="1"/>
          </p:cNvSpPr>
          <p:nvPr/>
        </p:nvSpPr>
        <p:spPr bwMode="auto">
          <a:xfrm>
            <a:off x="4038600" y="28956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400" b="1">
                <a:latin typeface="Tahoma" pitchFamily="34" charset="0"/>
              </a:rPr>
              <a:t>索引表</a:t>
            </a:r>
          </a:p>
        </p:txBody>
      </p:sp>
      <p:sp>
        <p:nvSpPr>
          <p:cNvPr id="153648" name="Rectangle 48"/>
          <p:cNvSpPr>
            <a:spLocks noChangeArrowheads="1"/>
          </p:cNvSpPr>
          <p:nvPr/>
        </p:nvSpPr>
        <p:spPr bwMode="auto">
          <a:xfrm>
            <a:off x="395288" y="288925"/>
            <a:ext cx="817243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hlink"/>
              </a:buClr>
              <a:buFont typeface="Wingdings" pitchFamily="2" charset="2"/>
              <a:buNone/>
            </a:pPr>
            <a:r>
              <a:rPr kumimoji="0" lang="en-US" altLang="zh-CN" sz="3600" b="1" dirty="0" smtClean="0">
                <a:solidFill>
                  <a:srgbClr val="FFFF00"/>
                </a:solidFill>
              </a:rPr>
              <a:t>8.2.3 </a:t>
            </a:r>
            <a:r>
              <a:rPr kumimoji="0" lang="zh-CN" altLang="en-US" sz="3600" b="1" dirty="0">
                <a:solidFill>
                  <a:srgbClr val="FFFF00"/>
                </a:solidFill>
              </a:rPr>
              <a:t>索引顺序表的查找－分块查找算法</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animEffect transition="in" filter="wipe(left)">
                                      <p:cBhvr>
                                        <p:cTn id="7" dur="500"/>
                                        <p:tgtEl>
                                          <p:spTgt spid="153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53604"/>
                                        </p:tgtEl>
                                        <p:attrNameLst>
                                          <p:attrName>style.visibility</p:attrName>
                                        </p:attrNameLst>
                                      </p:cBhvr>
                                      <p:to>
                                        <p:strVal val="visible"/>
                                      </p:to>
                                    </p:set>
                                    <p:anim calcmode="lin" valueType="num">
                                      <p:cBhvr additive="base">
                                        <p:cTn id="12" dur="500" fill="hold"/>
                                        <p:tgtEl>
                                          <p:spTgt spid="153604"/>
                                        </p:tgtEl>
                                        <p:attrNameLst>
                                          <p:attrName>ppt_x</p:attrName>
                                        </p:attrNameLst>
                                      </p:cBhvr>
                                      <p:tavLst>
                                        <p:tav tm="0">
                                          <p:val>
                                            <p:strVal val="#ppt_x"/>
                                          </p:val>
                                        </p:tav>
                                        <p:tav tm="100000">
                                          <p:val>
                                            <p:strVal val="#ppt_x"/>
                                          </p:val>
                                        </p:tav>
                                      </p:tavLst>
                                    </p:anim>
                                    <p:anim calcmode="lin" valueType="num">
                                      <p:cBhvr additive="base">
                                        <p:cTn id="13" dur="500" fill="hold"/>
                                        <p:tgtEl>
                                          <p:spTgt spid="15360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53605"/>
                                        </p:tgtEl>
                                        <p:attrNameLst>
                                          <p:attrName>style.visibility</p:attrName>
                                        </p:attrNameLst>
                                      </p:cBhvr>
                                      <p:to>
                                        <p:strVal val="visible"/>
                                      </p:to>
                                    </p:set>
                                    <p:anim calcmode="lin" valueType="num">
                                      <p:cBhvr additive="base">
                                        <p:cTn id="16" dur="500" fill="hold"/>
                                        <p:tgtEl>
                                          <p:spTgt spid="153605"/>
                                        </p:tgtEl>
                                        <p:attrNameLst>
                                          <p:attrName>ppt_x</p:attrName>
                                        </p:attrNameLst>
                                      </p:cBhvr>
                                      <p:tavLst>
                                        <p:tav tm="0">
                                          <p:val>
                                            <p:strVal val="#ppt_x"/>
                                          </p:val>
                                        </p:tav>
                                        <p:tav tm="100000">
                                          <p:val>
                                            <p:strVal val="#ppt_x"/>
                                          </p:val>
                                        </p:tav>
                                      </p:tavLst>
                                    </p:anim>
                                    <p:anim calcmode="lin" valueType="num">
                                      <p:cBhvr additive="base">
                                        <p:cTn id="17" dur="500" fill="hold"/>
                                        <p:tgtEl>
                                          <p:spTgt spid="153605"/>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53606"/>
                                        </p:tgtEl>
                                        <p:attrNameLst>
                                          <p:attrName>style.visibility</p:attrName>
                                        </p:attrNameLst>
                                      </p:cBhvr>
                                      <p:to>
                                        <p:strVal val="visible"/>
                                      </p:to>
                                    </p:set>
                                    <p:anim calcmode="lin" valueType="num">
                                      <p:cBhvr additive="base">
                                        <p:cTn id="20" dur="500" fill="hold"/>
                                        <p:tgtEl>
                                          <p:spTgt spid="153606"/>
                                        </p:tgtEl>
                                        <p:attrNameLst>
                                          <p:attrName>ppt_x</p:attrName>
                                        </p:attrNameLst>
                                      </p:cBhvr>
                                      <p:tavLst>
                                        <p:tav tm="0">
                                          <p:val>
                                            <p:strVal val="#ppt_x"/>
                                          </p:val>
                                        </p:tav>
                                        <p:tav tm="100000">
                                          <p:val>
                                            <p:strVal val="#ppt_x"/>
                                          </p:val>
                                        </p:tav>
                                      </p:tavLst>
                                    </p:anim>
                                    <p:anim calcmode="lin" valueType="num">
                                      <p:cBhvr additive="base">
                                        <p:cTn id="21" dur="500" fill="hold"/>
                                        <p:tgtEl>
                                          <p:spTgt spid="153606"/>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53607"/>
                                        </p:tgtEl>
                                        <p:attrNameLst>
                                          <p:attrName>style.visibility</p:attrName>
                                        </p:attrNameLst>
                                      </p:cBhvr>
                                      <p:to>
                                        <p:strVal val="visible"/>
                                      </p:to>
                                    </p:set>
                                    <p:anim calcmode="lin" valueType="num">
                                      <p:cBhvr additive="base">
                                        <p:cTn id="24" dur="500" fill="hold"/>
                                        <p:tgtEl>
                                          <p:spTgt spid="153607"/>
                                        </p:tgtEl>
                                        <p:attrNameLst>
                                          <p:attrName>ppt_x</p:attrName>
                                        </p:attrNameLst>
                                      </p:cBhvr>
                                      <p:tavLst>
                                        <p:tav tm="0">
                                          <p:val>
                                            <p:strVal val="#ppt_x"/>
                                          </p:val>
                                        </p:tav>
                                        <p:tav tm="100000">
                                          <p:val>
                                            <p:strVal val="#ppt_x"/>
                                          </p:val>
                                        </p:tav>
                                      </p:tavLst>
                                    </p:anim>
                                    <p:anim calcmode="lin" valueType="num">
                                      <p:cBhvr additive="base">
                                        <p:cTn id="25" dur="500" fill="hold"/>
                                        <p:tgtEl>
                                          <p:spTgt spid="153607"/>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53608"/>
                                        </p:tgtEl>
                                        <p:attrNameLst>
                                          <p:attrName>style.visibility</p:attrName>
                                        </p:attrNameLst>
                                      </p:cBhvr>
                                      <p:to>
                                        <p:strVal val="visible"/>
                                      </p:to>
                                    </p:set>
                                    <p:anim calcmode="lin" valueType="num">
                                      <p:cBhvr additive="base">
                                        <p:cTn id="28" dur="500" fill="hold"/>
                                        <p:tgtEl>
                                          <p:spTgt spid="153608"/>
                                        </p:tgtEl>
                                        <p:attrNameLst>
                                          <p:attrName>ppt_x</p:attrName>
                                        </p:attrNameLst>
                                      </p:cBhvr>
                                      <p:tavLst>
                                        <p:tav tm="0">
                                          <p:val>
                                            <p:strVal val="#ppt_x"/>
                                          </p:val>
                                        </p:tav>
                                        <p:tav tm="100000">
                                          <p:val>
                                            <p:strVal val="#ppt_x"/>
                                          </p:val>
                                        </p:tav>
                                      </p:tavLst>
                                    </p:anim>
                                    <p:anim calcmode="lin" valueType="num">
                                      <p:cBhvr additive="base">
                                        <p:cTn id="29" dur="500" fill="hold"/>
                                        <p:tgtEl>
                                          <p:spTgt spid="153608"/>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53609"/>
                                        </p:tgtEl>
                                        <p:attrNameLst>
                                          <p:attrName>style.visibility</p:attrName>
                                        </p:attrNameLst>
                                      </p:cBhvr>
                                      <p:to>
                                        <p:strVal val="visible"/>
                                      </p:to>
                                    </p:set>
                                    <p:anim calcmode="lin" valueType="num">
                                      <p:cBhvr additive="base">
                                        <p:cTn id="32" dur="500" fill="hold"/>
                                        <p:tgtEl>
                                          <p:spTgt spid="153609"/>
                                        </p:tgtEl>
                                        <p:attrNameLst>
                                          <p:attrName>ppt_x</p:attrName>
                                        </p:attrNameLst>
                                      </p:cBhvr>
                                      <p:tavLst>
                                        <p:tav tm="0">
                                          <p:val>
                                            <p:strVal val="#ppt_x"/>
                                          </p:val>
                                        </p:tav>
                                        <p:tav tm="100000">
                                          <p:val>
                                            <p:strVal val="#ppt_x"/>
                                          </p:val>
                                        </p:tav>
                                      </p:tavLst>
                                    </p:anim>
                                    <p:anim calcmode="lin" valueType="num">
                                      <p:cBhvr additive="base">
                                        <p:cTn id="33" dur="500" fill="hold"/>
                                        <p:tgtEl>
                                          <p:spTgt spid="153609"/>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53610"/>
                                        </p:tgtEl>
                                        <p:attrNameLst>
                                          <p:attrName>style.visibility</p:attrName>
                                        </p:attrNameLst>
                                      </p:cBhvr>
                                      <p:to>
                                        <p:strVal val="visible"/>
                                      </p:to>
                                    </p:set>
                                    <p:anim calcmode="lin" valueType="num">
                                      <p:cBhvr additive="base">
                                        <p:cTn id="36" dur="500" fill="hold"/>
                                        <p:tgtEl>
                                          <p:spTgt spid="153610"/>
                                        </p:tgtEl>
                                        <p:attrNameLst>
                                          <p:attrName>ppt_x</p:attrName>
                                        </p:attrNameLst>
                                      </p:cBhvr>
                                      <p:tavLst>
                                        <p:tav tm="0">
                                          <p:val>
                                            <p:strVal val="#ppt_x"/>
                                          </p:val>
                                        </p:tav>
                                        <p:tav tm="100000">
                                          <p:val>
                                            <p:strVal val="#ppt_x"/>
                                          </p:val>
                                        </p:tav>
                                      </p:tavLst>
                                    </p:anim>
                                    <p:anim calcmode="lin" valueType="num">
                                      <p:cBhvr additive="base">
                                        <p:cTn id="37" dur="500" fill="hold"/>
                                        <p:tgtEl>
                                          <p:spTgt spid="153610"/>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53611"/>
                                        </p:tgtEl>
                                        <p:attrNameLst>
                                          <p:attrName>style.visibility</p:attrName>
                                        </p:attrNameLst>
                                      </p:cBhvr>
                                      <p:to>
                                        <p:strVal val="visible"/>
                                      </p:to>
                                    </p:set>
                                    <p:anim calcmode="lin" valueType="num">
                                      <p:cBhvr additive="base">
                                        <p:cTn id="40" dur="500" fill="hold"/>
                                        <p:tgtEl>
                                          <p:spTgt spid="153611"/>
                                        </p:tgtEl>
                                        <p:attrNameLst>
                                          <p:attrName>ppt_x</p:attrName>
                                        </p:attrNameLst>
                                      </p:cBhvr>
                                      <p:tavLst>
                                        <p:tav tm="0">
                                          <p:val>
                                            <p:strVal val="#ppt_x"/>
                                          </p:val>
                                        </p:tav>
                                        <p:tav tm="100000">
                                          <p:val>
                                            <p:strVal val="#ppt_x"/>
                                          </p:val>
                                        </p:tav>
                                      </p:tavLst>
                                    </p:anim>
                                    <p:anim calcmode="lin" valueType="num">
                                      <p:cBhvr additive="base">
                                        <p:cTn id="41" dur="500" fill="hold"/>
                                        <p:tgtEl>
                                          <p:spTgt spid="153611"/>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53612"/>
                                        </p:tgtEl>
                                        <p:attrNameLst>
                                          <p:attrName>style.visibility</p:attrName>
                                        </p:attrNameLst>
                                      </p:cBhvr>
                                      <p:to>
                                        <p:strVal val="visible"/>
                                      </p:to>
                                    </p:set>
                                    <p:anim calcmode="lin" valueType="num">
                                      <p:cBhvr additive="base">
                                        <p:cTn id="44" dur="500" fill="hold"/>
                                        <p:tgtEl>
                                          <p:spTgt spid="153612"/>
                                        </p:tgtEl>
                                        <p:attrNameLst>
                                          <p:attrName>ppt_x</p:attrName>
                                        </p:attrNameLst>
                                      </p:cBhvr>
                                      <p:tavLst>
                                        <p:tav tm="0">
                                          <p:val>
                                            <p:strVal val="#ppt_x"/>
                                          </p:val>
                                        </p:tav>
                                        <p:tav tm="100000">
                                          <p:val>
                                            <p:strVal val="#ppt_x"/>
                                          </p:val>
                                        </p:tav>
                                      </p:tavLst>
                                    </p:anim>
                                    <p:anim calcmode="lin" valueType="num">
                                      <p:cBhvr additive="base">
                                        <p:cTn id="45" dur="500" fill="hold"/>
                                        <p:tgtEl>
                                          <p:spTgt spid="153612"/>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53613"/>
                                        </p:tgtEl>
                                        <p:attrNameLst>
                                          <p:attrName>style.visibility</p:attrName>
                                        </p:attrNameLst>
                                      </p:cBhvr>
                                      <p:to>
                                        <p:strVal val="visible"/>
                                      </p:to>
                                    </p:set>
                                    <p:anim calcmode="lin" valueType="num">
                                      <p:cBhvr additive="base">
                                        <p:cTn id="48" dur="500" fill="hold"/>
                                        <p:tgtEl>
                                          <p:spTgt spid="153613"/>
                                        </p:tgtEl>
                                        <p:attrNameLst>
                                          <p:attrName>ppt_x</p:attrName>
                                        </p:attrNameLst>
                                      </p:cBhvr>
                                      <p:tavLst>
                                        <p:tav tm="0">
                                          <p:val>
                                            <p:strVal val="#ppt_x"/>
                                          </p:val>
                                        </p:tav>
                                        <p:tav tm="100000">
                                          <p:val>
                                            <p:strVal val="#ppt_x"/>
                                          </p:val>
                                        </p:tav>
                                      </p:tavLst>
                                    </p:anim>
                                    <p:anim calcmode="lin" valueType="num">
                                      <p:cBhvr additive="base">
                                        <p:cTn id="49" dur="500" fill="hold"/>
                                        <p:tgtEl>
                                          <p:spTgt spid="153613"/>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153614"/>
                                        </p:tgtEl>
                                        <p:attrNameLst>
                                          <p:attrName>style.visibility</p:attrName>
                                        </p:attrNameLst>
                                      </p:cBhvr>
                                      <p:to>
                                        <p:strVal val="visible"/>
                                      </p:to>
                                    </p:set>
                                    <p:anim calcmode="lin" valueType="num">
                                      <p:cBhvr additive="base">
                                        <p:cTn id="52" dur="500" fill="hold"/>
                                        <p:tgtEl>
                                          <p:spTgt spid="153614"/>
                                        </p:tgtEl>
                                        <p:attrNameLst>
                                          <p:attrName>ppt_x</p:attrName>
                                        </p:attrNameLst>
                                      </p:cBhvr>
                                      <p:tavLst>
                                        <p:tav tm="0">
                                          <p:val>
                                            <p:strVal val="#ppt_x"/>
                                          </p:val>
                                        </p:tav>
                                        <p:tav tm="100000">
                                          <p:val>
                                            <p:strVal val="#ppt_x"/>
                                          </p:val>
                                        </p:tav>
                                      </p:tavLst>
                                    </p:anim>
                                    <p:anim calcmode="lin" valueType="num">
                                      <p:cBhvr additive="base">
                                        <p:cTn id="53" dur="500" fill="hold"/>
                                        <p:tgtEl>
                                          <p:spTgt spid="153614"/>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153615"/>
                                        </p:tgtEl>
                                        <p:attrNameLst>
                                          <p:attrName>style.visibility</p:attrName>
                                        </p:attrNameLst>
                                      </p:cBhvr>
                                      <p:to>
                                        <p:strVal val="visible"/>
                                      </p:to>
                                    </p:set>
                                    <p:anim calcmode="lin" valueType="num">
                                      <p:cBhvr additive="base">
                                        <p:cTn id="56" dur="500" fill="hold"/>
                                        <p:tgtEl>
                                          <p:spTgt spid="153615"/>
                                        </p:tgtEl>
                                        <p:attrNameLst>
                                          <p:attrName>ppt_x</p:attrName>
                                        </p:attrNameLst>
                                      </p:cBhvr>
                                      <p:tavLst>
                                        <p:tav tm="0">
                                          <p:val>
                                            <p:strVal val="#ppt_x"/>
                                          </p:val>
                                        </p:tav>
                                        <p:tav tm="100000">
                                          <p:val>
                                            <p:strVal val="#ppt_x"/>
                                          </p:val>
                                        </p:tav>
                                      </p:tavLst>
                                    </p:anim>
                                    <p:anim calcmode="lin" valueType="num">
                                      <p:cBhvr additive="base">
                                        <p:cTn id="57" dur="500" fill="hold"/>
                                        <p:tgtEl>
                                          <p:spTgt spid="153615"/>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153616"/>
                                        </p:tgtEl>
                                        <p:attrNameLst>
                                          <p:attrName>style.visibility</p:attrName>
                                        </p:attrNameLst>
                                      </p:cBhvr>
                                      <p:to>
                                        <p:strVal val="visible"/>
                                      </p:to>
                                    </p:set>
                                    <p:anim calcmode="lin" valueType="num">
                                      <p:cBhvr additive="base">
                                        <p:cTn id="60" dur="500" fill="hold"/>
                                        <p:tgtEl>
                                          <p:spTgt spid="153616"/>
                                        </p:tgtEl>
                                        <p:attrNameLst>
                                          <p:attrName>ppt_x</p:attrName>
                                        </p:attrNameLst>
                                      </p:cBhvr>
                                      <p:tavLst>
                                        <p:tav tm="0">
                                          <p:val>
                                            <p:strVal val="#ppt_x"/>
                                          </p:val>
                                        </p:tav>
                                        <p:tav tm="100000">
                                          <p:val>
                                            <p:strVal val="#ppt_x"/>
                                          </p:val>
                                        </p:tav>
                                      </p:tavLst>
                                    </p:anim>
                                    <p:anim calcmode="lin" valueType="num">
                                      <p:cBhvr additive="base">
                                        <p:cTn id="61" dur="500" fill="hold"/>
                                        <p:tgtEl>
                                          <p:spTgt spid="153616"/>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153617"/>
                                        </p:tgtEl>
                                        <p:attrNameLst>
                                          <p:attrName>style.visibility</p:attrName>
                                        </p:attrNameLst>
                                      </p:cBhvr>
                                      <p:to>
                                        <p:strVal val="visible"/>
                                      </p:to>
                                    </p:set>
                                    <p:anim calcmode="lin" valueType="num">
                                      <p:cBhvr additive="base">
                                        <p:cTn id="64" dur="500" fill="hold"/>
                                        <p:tgtEl>
                                          <p:spTgt spid="153617"/>
                                        </p:tgtEl>
                                        <p:attrNameLst>
                                          <p:attrName>ppt_x</p:attrName>
                                        </p:attrNameLst>
                                      </p:cBhvr>
                                      <p:tavLst>
                                        <p:tav tm="0">
                                          <p:val>
                                            <p:strVal val="#ppt_x"/>
                                          </p:val>
                                        </p:tav>
                                        <p:tav tm="100000">
                                          <p:val>
                                            <p:strVal val="#ppt_x"/>
                                          </p:val>
                                        </p:tav>
                                      </p:tavLst>
                                    </p:anim>
                                    <p:anim calcmode="lin" valueType="num">
                                      <p:cBhvr additive="base">
                                        <p:cTn id="65" dur="500" fill="hold"/>
                                        <p:tgtEl>
                                          <p:spTgt spid="153617"/>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153618"/>
                                        </p:tgtEl>
                                        <p:attrNameLst>
                                          <p:attrName>style.visibility</p:attrName>
                                        </p:attrNameLst>
                                      </p:cBhvr>
                                      <p:to>
                                        <p:strVal val="visible"/>
                                      </p:to>
                                    </p:set>
                                    <p:anim calcmode="lin" valueType="num">
                                      <p:cBhvr additive="base">
                                        <p:cTn id="68" dur="500" fill="hold"/>
                                        <p:tgtEl>
                                          <p:spTgt spid="153618"/>
                                        </p:tgtEl>
                                        <p:attrNameLst>
                                          <p:attrName>ppt_x</p:attrName>
                                        </p:attrNameLst>
                                      </p:cBhvr>
                                      <p:tavLst>
                                        <p:tav tm="0">
                                          <p:val>
                                            <p:strVal val="#ppt_x"/>
                                          </p:val>
                                        </p:tav>
                                        <p:tav tm="100000">
                                          <p:val>
                                            <p:strVal val="#ppt_x"/>
                                          </p:val>
                                        </p:tav>
                                      </p:tavLst>
                                    </p:anim>
                                    <p:anim calcmode="lin" valueType="num">
                                      <p:cBhvr additive="base">
                                        <p:cTn id="69" dur="500" fill="hold"/>
                                        <p:tgtEl>
                                          <p:spTgt spid="153618"/>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153619"/>
                                        </p:tgtEl>
                                        <p:attrNameLst>
                                          <p:attrName>style.visibility</p:attrName>
                                        </p:attrNameLst>
                                      </p:cBhvr>
                                      <p:to>
                                        <p:strVal val="visible"/>
                                      </p:to>
                                    </p:set>
                                    <p:anim calcmode="lin" valueType="num">
                                      <p:cBhvr additive="base">
                                        <p:cTn id="72" dur="500" fill="hold"/>
                                        <p:tgtEl>
                                          <p:spTgt spid="153619"/>
                                        </p:tgtEl>
                                        <p:attrNameLst>
                                          <p:attrName>ppt_x</p:attrName>
                                        </p:attrNameLst>
                                      </p:cBhvr>
                                      <p:tavLst>
                                        <p:tav tm="0">
                                          <p:val>
                                            <p:strVal val="#ppt_x"/>
                                          </p:val>
                                        </p:tav>
                                        <p:tav tm="100000">
                                          <p:val>
                                            <p:strVal val="#ppt_x"/>
                                          </p:val>
                                        </p:tav>
                                      </p:tavLst>
                                    </p:anim>
                                    <p:anim calcmode="lin" valueType="num">
                                      <p:cBhvr additive="base">
                                        <p:cTn id="73" dur="500" fill="hold"/>
                                        <p:tgtEl>
                                          <p:spTgt spid="153619"/>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153620"/>
                                        </p:tgtEl>
                                        <p:attrNameLst>
                                          <p:attrName>style.visibility</p:attrName>
                                        </p:attrNameLst>
                                      </p:cBhvr>
                                      <p:to>
                                        <p:strVal val="visible"/>
                                      </p:to>
                                    </p:set>
                                    <p:anim calcmode="lin" valueType="num">
                                      <p:cBhvr additive="base">
                                        <p:cTn id="76" dur="500" fill="hold"/>
                                        <p:tgtEl>
                                          <p:spTgt spid="153620"/>
                                        </p:tgtEl>
                                        <p:attrNameLst>
                                          <p:attrName>ppt_x</p:attrName>
                                        </p:attrNameLst>
                                      </p:cBhvr>
                                      <p:tavLst>
                                        <p:tav tm="0">
                                          <p:val>
                                            <p:strVal val="#ppt_x"/>
                                          </p:val>
                                        </p:tav>
                                        <p:tav tm="100000">
                                          <p:val>
                                            <p:strVal val="#ppt_x"/>
                                          </p:val>
                                        </p:tav>
                                      </p:tavLst>
                                    </p:anim>
                                    <p:anim calcmode="lin" valueType="num">
                                      <p:cBhvr additive="base">
                                        <p:cTn id="77" dur="500" fill="hold"/>
                                        <p:tgtEl>
                                          <p:spTgt spid="153620"/>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153621"/>
                                        </p:tgtEl>
                                        <p:attrNameLst>
                                          <p:attrName>style.visibility</p:attrName>
                                        </p:attrNameLst>
                                      </p:cBhvr>
                                      <p:to>
                                        <p:strVal val="visible"/>
                                      </p:to>
                                    </p:set>
                                    <p:anim calcmode="lin" valueType="num">
                                      <p:cBhvr additive="base">
                                        <p:cTn id="80" dur="500" fill="hold"/>
                                        <p:tgtEl>
                                          <p:spTgt spid="153621"/>
                                        </p:tgtEl>
                                        <p:attrNameLst>
                                          <p:attrName>ppt_x</p:attrName>
                                        </p:attrNameLst>
                                      </p:cBhvr>
                                      <p:tavLst>
                                        <p:tav tm="0">
                                          <p:val>
                                            <p:strVal val="#ppt_x"/>
                                          </p:val>
                                        </p:tav>
                                        <p:tav tm="100000">
                                          <p:val>
                                            <p:strVal val="#ppt_x"/>
                                          </p:val>
                                        </p:tav>
                                      </p:tavLst>
                                    </p:anim>
                                    <p:anim calcmode="lin" valueType="num">
                                      <p:cBhvr additive="base">
                                        <p:cTn id="81" dur="500" fill="hold"/>
                                        <p:tgtEl>
                                          <p:spTgt spid="153621"/>
                                        </p:tgtEl>
                                        <p:attrNameLst>
                                          <p:attrName>ppt_y</p:attrName>
                                        </p:attrNameLst>
                                      </p:cBhvr>
                                      <p:tavLst>
                                        <p:tav tm="0">
                                          <p:val>
                                            <p:strVal val="1+#ppt_h/2"/>
                                          </p:val>
                                        </p:tav>
                                        <p:tav tm="100000">
                                          <p:val>
                                            <p:strVal val="#ppt_y"/>
                                          </p:val>
                                        </p:tav>
                                      </p:tavLst>
                                    </p:anim>
                                  </p:childTnLst>
                                </p:cTn>
                              </p:par>
                              <p:par>
                                <p:cTn id="82" presetID="2" presetClass="entr" presetSubtype="4" fill="hold" nodeType="withEffect">
                                  <p:stCondLst>
                                    <p:cond delay="0"/>
                                  </p:stCondLst>
                                  <p:childTnLst>
                                    <p:set>
                                      <p:cBhvr>
                                        <p:cTn id="83" dur="1" fill="hold">
                                          <p:stCondLst>
                                            <p:cond delay="0"/>
                                          </p:stCondLst>
                                        </p:cTn>
                                        <p:tgtEl>
                                          <p:spTgt spid="153622"/>
                                        </p:tgtEl>
                                        <p:attrNameLst>
                                          <p:attrName>style.visibility</p:attrName>
                                        </p:attrNameLst>
                                      </p:cBhvr>
                                      <p:to>
                                        <p:strVal val="visible"/>
                                      </p:to>
                                    </p:set>
                                    <p:anim calcmode="lin" valueType="num">
                                      <p:cBhvr additive="base">
                                        <p:cTn id="84" dur="500" fill="hold"/>
                                        <p:tgtEl>
                                          <p:spTgt spid="153622"/>
                                        </p:tgtEl>
                                        <p:attrNameLst>
                                          <p:attrName>ppt_x</p:attrName>
                                        </p:attrNameLst>
                                      </p:cBhvr>
                                      <p:tavLst>
                                        <p:tav tm="0">
                                          <p:val>
                                            <p:strVal val="#ppt_x"/>
                                          </p:val>
                                        </p:tav>
                                        <p:tav tm="100000">
                                          <p:val>
                                            <p:strVal val="#ppt_x"/>
                                          </p:val>
                                        </p:tav>
                                      </p:tavLst>
                                    </p:anim>
                                    <p:anim calcmode="lin" valueType="num">
                                      <p:cBhvr additive="base">
                                        <p:cTn id="85" dur="500" fill="hold"/>
                                        <p:tgtEl>
                                          <p:spTgt spid="153622"/>
                                        </p:tgtEl>
                                        <p:attrNameLst>
                                          <p:attrName>ppt_y</p:attrName>
                                        </p:attrNameLst>
                                      </p:cBhvr>
                                      <p:tavLst>
                                        <p:tav tm="0">
                                          <p:val>
                                            <p:strVal val="1+#ppt_h/2"/>
                                          </p:val>
                                        </p:tav>
                                        <p:tav tm="100000">
                                          <p:val>
                                            <p:strVal val="#ppt_y"/>
                                          </p:val>
                                        </p:tav>
                                      </p:tavLst>
                                    </p:anim>
                                  </p:childTnLst>
                                </p:cTn>
                              </p:par>
                              <p:par>
                                <p:cTn id="86" presetID="2" presetClass="entr" presetSubtype="4" fill="hold" nodeType="withEffect">
                                  <p:stCondLst>
                                    <p:cond delay="0"/>
                                  </p:stCondLst>
                                  <p:childTnLst>
                                    <p:set>
                                      <p:cBhvr>
                                        <p:cTn id="87" dur="1" fill="hold">
                                          <p:stCondLst>
                                            <p:cond delay="0"/>
                                          </p:stCondLst>
                                        </p:cTn>
                                        <p:tgtEl>
                                          <p:spTgt spid="153625"/>
                                        </p:tgtEl>
                                        <p:attrNameLst>
                                          <p:attrName>style.visibility</p:attrName>
                                        </p:attrNameLst>
                                      </p:cBhvr>
                                      <p:to>
                                        <p:strVal val="visible"/>
                                      </p:to>
                                    </p:set>
                                    <p:anim calcmode="lin" valueType="num">
                                      <p:cBhvr additive="base">
                                        <p:cTn id="88" dur="500" fill="hold"/>
                                        <p:tgtEl>
                                          <p:spTgt spid="153625"/>
                                        </p:tgtEl>
                                        <p:attrNameLst>
                                          <p:attrName>ppt_x</p:attrName>
                                        </p:attrNameLst>
                                      </p:cBhvr>
                                      <p:tavLst>
                                        <p:tav tm="0">
                                          <p:val>
                                            <p:strVal val="#ppt_x"/>
                                          </p:val>
                                        </p:tav>
                                        <p:tav tm="100000">
                                          <p:val>
                                            <p:strVal val="#ppt_x"/>
                                          </p:val>
                                        </p:tav>
                                      </p:tavLst>
                                    </p:anim>
                                    <p:anim calcmode="lin" valueType="num">
                                      <p:cBhvr additive="base">
                                        <p:cTn id="89" dur="500" fill="hold"/>
                                        <p:tgtEl>
                                          <p:spTgt spid="153625"/>
                                        </p:tgtEl>
                                        <p:attrNameLst>
                                          <p:attrName>ppt_y</p:attrName>
                                        </p:attrNameLst>
                                      </p:cBhvr>
                                      <p:tavLst>
                                        <p:tav tm="0">
                                          <p:val>
                                            <p:strVal val="1+#ppt_h/2"/>
                                          </p:val>
                                        </p:tav>
                                        <p:tav tm="100000">
                                          <p:val>
                                            <p:strVal val="#ppt_y"/>
                                          </p:val>
                                        </p:tav>
                                      </p:tavLst>
                                    </p:anim>
                                  </p:childTnLst>
                                </p:cTn>
                              </p:par>
                              <p:par>
                                <p:cTn id="90" presetID="2" presetClass="entr" presetSubtype="4" fill="hold" nodeType="withEffect">
                                  <p:stCondLst>
                                    <p:cond delay="0"/>
                                  </p:stCondLst>
                                  <p:childTnLst>
                                    <p:set>
                                      <p:cBhvr>
                                        <p:cTn id="91" dur="1" fill="hold">
                                          <p:stCondLst>
                                            <p:cond delay="0"/>
                                          </p:stCondLst>
                                        </p:cTn>
                                        <p:tgtEl>
                                          <p:spTgt spid="153628"/>
                                        </p:tgtEl>
                                        <p:attrNameLst>
                                          <p:attrName>style.visibility</p:attrName>
                                        </p:attrNameLst>
                                      </p:cBhvr>
                                      <p:to>
                                        <p:strVal val="visible"/>
                                      </p:to>
                                    </p:set>
                                    <p:anim calcmode="lin" valueType="num">
                                      <p:cBhvr additive="base">
                                        <p:cTn id="92" dur="500" fill="hold"/>
                                        <p:tgtEl>
                                          <p:spTgt spid="153628"/>
                                        </p:tgtEl>
                                        <p:attrNameLst>
                                          <p:attrName>ppt_x</p:attrName>
                                        </p:attrNameLst>
                                      </p:cBhvr>
                                      <p:tavLst>
                                        <p:tav tm="0">
                                          <p:val>
                                            <p:strVal val="#ppt_x"/>
                                          </p:val>
                                        </p:tav>
                                        <p:tav tm="100000">
                                          <p:val>
                                            <p:strVal val="#ppt_x"/>
                                          </p:val>
                                        </p:tav>
                                      </p:tavLst>
                                    </p:anim>
                                    <p:anim calcmode="lin" valueType="num">
                                      <p:cBhvr additive="base">
                                        <p:cTn id="93" dur="500" fill="hold"/>
                                        <p:tgtEl>
                                          <p:spTgt spid="153628"/>
                                        </p:tgtEl>
                                        <p:attrNameLst>
                                          <p:attrName>ppt_y</p:attrName>
                                        </p:attrNameLst>
                                      </p:cBhvr>
                                      <p:tavLst>
                                        <p:tav tm="0">
                                          <p:val>
                                            <p:strVal val="1+#ppt_h/2"/>
                                          </p:val>
                                        </p:tav>
                                        <p:tav tm="100000">
                                          <p:val>
                                            <p:strVal val="#ppt_y"/>
                                          </p:val>
                                        </p:tav>
                                      </p:tavLst>
                                    </p:anim>
                                  </p:childTnLst>
                                </p:cTn>
                              </p:par>
                              <p:par>
                                <p:cTn id="94" presetID="2" presetClass="entr" presetSubtype="4" fill="hold" nodeType="withEffect">
                                  <p:stCondLst>
                                    <p:cond delay="0"/>
                                  </p:stCondLst>
                                  <p:childTnLst>
                                    <p:set>
                                      <p:cBhvr>
                                        <p:cTn id="95" dur="1" fill="hold">
                                          <p:stCondLst>
                                            <p:cond delay="0"/>
                                          </p:stCondLst>
                                        </p:cTn>
                                        <p:tgtEl>
                                          <p:spTgt spid="153631"/>
                                        </p:tgtEl>
                                        <p:attrNameLst>
                                          <p:attrName>style.visibility</p:attrName>
                                        </p:attrNameLst>
                                      </p:cBhvr>
                                      <p:to>
                                        <p:strVal val="visible"/>
                                      </p:to>
                                    </p:set>
                                    <p:anim calcmode="lin" valueType="num">
                                      <p:cBhvr additive="base">
                                        <p:cTn id="96" dur="500" fill="hold"/>
                                        <p:tgtEl>
                                          <p:spTgt spid="153631"/>
                                        </p:tgtEl>
                                        <p:attrNameLst>
                                          <p:attrName>ppt_x</p:attrName>
                                        </p:attrNameLst>
                                      </p:cBhvr>
                                      <p:tavLst>
                                        <p:tav tm="0">
                                          <p:val>
                                            <p:strVal val="#ppt_x"/>
                                          </p:val>
                                        </p:tav>
                                        <p:tav tm="100000">
                                          <p:val>
                                            <p:strVal val="#ppt_x"/>
                                          </p:val>
                                        </p:tav>
                                      </p:tavLst>
                                    </p:anim>
                                    <p:anim calcmode="lin" valueType="num">
                                      <p:cBhvr additive="base">
                                        <p:cTn id="97" dur="500" fill="hold"/>
                                        <p:tgtEl>
                                          <p:spTgt spid="153631"/>
                                        </p:tgtEl>
                                        <p:attrNameLst>
                                          <p:attrName>ppt_y</p:attrName>
                                        </p:attrNameLst>
                                      </p:cBhvr>
                                      <p:tavLst>
                                        <p:tav tm="0">
                                          <p:val>
                                            <p:strVal val="1+#ppt_h/2"/>
                                          </p:val>
                                        </p:tav>
                                        <p:tav tm="100000">
                                          <p:val>
                                            <p:strVal val="#ppt_y"/>
                                          </p:val>
                                        </p:tav>
                                      </p:tavLst>
                                    </p:anim>
                                  </p:childTnLst>
                                </p:cTn>
                              </p:par>
                              <p:par>
                                <p:cTn id="98" presetID="2" presetClass="entr" presetSubtype="4" fill="hold" nodeType="withEffect">
                                  <p:stCondLst>
                                    <p:cond delay="0"/>
                                  </p:stCondLst>
                                  <p:childTnLst>
                                    <p:set>
                                      <p:cBhvr>
                                        <p:cTn id="99" dur="1" fill="hold">
                                          <p:stCondLst>
                                            <p:cond delay="0"/>
                                          </p:stCondLst>
                                        </p:cTn>
                                        <p:tgtEl>
                                          <p:spTgt spid="153634"/>
                                        </p:tgtEl>
                                        <p:attrNameLst>
                                          <p:attrName>style.visibility</p:attrName>
                                        </p:attrNameLst>
                                      </p:cBhvr>
                                      <p:to>
                                        <p:strVal val="visible"/>
                                      </p:to>
                                    </p:set>
                                    <p:anim calcmode="lin" valueType="num">
                                      <p:cBhvr additive="base">
                                        <p:cTn id="100" dur="500" fill="hold"/>
                                        <p:tgtEl>
                                          <p:spTgt spid="153634"/>
                                        </p:tgtEl>
                                        <p:attrNameLst>
                                          <p:attrName>ppt_x</p:attrName>
                                        </p:attrNameLst>
                                      </p:cBhvr>
                                      <p:tavLst>
                                        <p:tav tm="0">
                                          <p:val>
                                            <p:strVal val="#ppt_x"/>
                                          </p:val>
                                        </p:tav>
                                        <p:tav tm="100000">
                                          <p:val>
                                            <p:strVal val="#ppt_x"/>
                                          </p:val>
                                        </p:tav>
                                      </p:tavLst>
                                    </p:anim>
                                    <p:anim calcmode="lin" valueType="num">
                                      <p:cBhvr additive="base">
                                        <p:cTn id="101" dur="500" fill="hold"/>
                                        <p:tgtEl>
                                          <p:spTgt spid="153634"/>
                                        </p:tgtEl>
                                        <p:attrNameLst>
                                          <p:attrName>ppt_y</p:attrName>
                                        </p:attrNameLst>
                                      </p:cBhvr>
                                      <p:tavLst>
                                        <p:tav tm="0">
                                          <p:val>
                                            <p:strVal val="1+#ppt_h/2"/>
                                          </p:val>
                                        </p:tav>
                                        <p:tav tm="100000">
                                          <p:val>
                                            <p:strVal val="#ppt_y"/>
                                          </p:val>
                                        </p:tav>
                                      </p:tavLst>
                                    </p:anim>
                                  </p:childTnLst>
                                </p:cTn>
                              </p:par>
                              <p:par>
                                <p:cTn id="102" presetID="2" presetClass="entr" presetSubtype="4" fill="hold" nodeType="withEffect">
                                  <p:stCondLst>
                                    <p:cond delay="0"/>
                                  </p:stCondLst>
                                  <p:childTnLst>
                                    <p:set>
                                      <p:cBhvr>
                                        <p:cTn id="103" dur="1" fill="hold">
                                          <p:stCondLst>
                                            <p:cond delay="0"/>
                                          </p:stCondLst>
                                        </p:cTn>
                                        <p:tgtEl>
                                          <p:spTgt spid="153637"/>
                                        </p:tgtEl>
                                        <p:attrNameLst>
                                          <p:attrName>style.visibility</p:attrName>
                                        </p:attrNameLst>
                                      </p:cBhvr>
                                      <p:to>
                                        <p:strVal val="visible"/>
                                      </p:to>
                                    </p:set>
                                    <p:anim calcmode="lin" valueType="num">
                                      <p:cBhvr additive="base">
                                        <p:cTn id="104" dur="500" fill="hold"/>
                                        <p:tgtEl>
                                          <p:spTgt spid="153637"/>
                                        </p:tgtEl>
                                        <p:attrNameLst>
                                          <p:attrName>ppt_x</p:attrName>
                                        </p:attrNameLst>
                                      </p:cBhvr>
                                      <p:tavLst>
                                        <p:tav tm="0">
                                          <p:val>
                                            <p:strVal val="#ppt_x"/>
                                          </p:val>
                                        </p:tav>
                                        <p:tav tm="100000">
                                          <p:val>
                                            <p:strVal val="#ppt_x"/>
                                          </p:val>
                                        </p:tav>
                                      </p:tavLst>
                                    </p:anim>
                                    <p:anim calcmode="lin" valueType="num">
                                      <p:cBhvr additive="base">
                                        <p:cTn id="105" dur="500" fill="hold"/>
                                        <p:tgtEl>
                                          <p:spTgt spid="153637"/>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0"/>
                                  </p:stCondLst>
                                  <p:childTnLst>
                                    <p:set>
                                      <p:cBhvr>
                                        <p:cTn id="107" dur="1" fill="hold">
                                          <p:stCondLst>
                                            <p:cond delay="0"/>
                                          </p:stCondLst>
                                        </p:cTn>
                                        <p:tgtEl>
                                          <p:spTgt spid="153640"/>
                                        </p:tgtEl>
                                        <p:attrNameLst>
                                          <p:attrName>style.visibility</p:attrName>
                                        </p:attrNameLst>
                                      </p:cBhvr>
                                      <p:to>
                                        <p:strVal val="visible"/>
                                      </p:to>
                                    </p:set>
                                    <p:anim calcmode="lin" valueType="num">
                                      <p:cBhvr additive="base">
                                        <p:cTn id="108" dur="500" fill="hold"/>
                                        <p:tgtEl>
                                          <p:spTgt spid="153640"/>
                                        </p:tgtEl>
                                        <p:attrNameLst>
                                          <p:attrName>ppt_x</p:attrName>
                                        </p:attrNameLst>
                                      </p:cBhvr>
                                      <p:tavLst>
                                        <p:tav tm="0">
                                          <p:val>
                                            <p:strVal val="#ppt_x"/>
                                          </p:val>
                                        </p:tav>
                                        <p:tav tm="100000">
                                          <p:val>
                                            <p:strVal val="#ppt_x"/>
                                          </p:val>
                                        </p:tav>
                                      </p:tavLst>
                                    </p:anim>
                                    <p:anim calcmode="lin" valueType="num">
                                      <p:cBhvr additive="base">
                                        <p:cTn id="109" dur="500" fill="hold"/>
                                        <p:tgtEl>
                                          <p:spTgt spid="153640"/>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0"/>
                                  </p:stCondLst>
                                  <p:childTnLst>
                                    <p:set>
                                      <p:cBhvr>
                                        <p:cTn id="111" dur="1" fill="hold">
                                          <p:stCondLst>
                                            <p:cond delay="0"/>
                                          </p:stCondLst>
                                        </p:cTn>
                                        <p:tgtEl>
                                          <p:spTgt spid="153641"/>
                                        </p:tgtEl>
                                        <p:attrNameLst>
                                          <p:attrName>style.visibility</p:attrName>
                                        </p:attrNameLst>
                                      </p:cBhvr>
                                      <p:to>
                                        <p:strVal val="visible"/>
                                      </p:to>
                                    </p:set>
                                    <p:anim calcmode="lin" valueType="num">
                                      <p:cBhvr additive="base">
                                        <p:cTn id="112" dur="500" fill="hold"/>
                                        <p:tgtEl>
                                          <p:spTgt spid="153641"/>
                                        </p:tgtEl>
                                        <p:attrNameLst>
                                          <p:attrName>ppt_x</p:attrName>
                                        </p:attrNameLst>
                                      </p:cBhvr>
                                      <p:tavLst>
                                        <p:tav tm="0">
                                          <p:val>
                                            <p:strVal val="#ppt_x"/>
                                          </p:val>
                                        </p:tav>
                                        <p:tav tm="100000">
                                          <p:val>
                                            <p:strVal val="#ppt_x"/>
                                          </p:val>
                                        </p:tav>
                                      </p:tavLst>
                                    </p:anim>
                                    <p:anim calcmode="lin" valueType="num">
                                      <p:cBhvr additive="base">
                                        <p:cTn id="113" dur="500" fill="hold"/>
                                        <p:tgtEl>
                                          <p:spTgt spid="153641"/>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0"/>
                                  </p:stCondLst>
                                  <p:childTnLst>
                                    <p:set>
                                      <p:cBhvr>
                                        <p:cTn id="115" dur="1" fill="hold">
                                          <p:stCondLst>
                                            <p:cond delay="0"/>
                                          </p:stCondLst>
                                        </p:cTn>
                                        <p:tgtEl>
                                          <p:spTgt spid="153642"/>
                                        </p:tgtEl>
                                        <p:attrNameLst>
                                          <p:attrName>style.visibility</p:attrName>
                                        </p:attrNameLst>
                                      </p:cBhvr>
                                      <p:to>
                                        <p:strVal val="visible"/>
                                      </p:to>
                                    </p:set>
                                    <p:anim calcmode="lin" valueType="num">
                                      <p:cBhvr additive="base">
                                        <p:cTn id="116" dur="500" fill="hold"/>
                                        <p:tgtEl>
                                          <p:spTgt spid="153642"/>
                                        </p:tgtEl>
                                        <p:attrNameLst>
                                          <p:attrName>ppt_x</p:attrName>
                                        </p:attrNameLst>
                                      </p:cBhvr>
                                      <p:tavLst>
                                        <p:tav tm="0">
                                          <p:val>
                                            <p:strVal val="#ppt_x"/>
                                          </p:val>
                                        </p:tav>
                                        <p:tav tm="100000">
                                          <p:val>
                                            <p:strVal val="#ppt_x"/>
                                          </p:val>
                                        </p:tav>
                                      </p:tavLst>
                                    </p:anim>
                                    <p:anim calcmode="lin" valueType="num">
                                      <p:cBhvr additive="base">
                                        <p:cTn id="117" dur="500" fill="hold"/>
                                        <p:tgtEl>
                                          <p:spTgt spid="153642"/>
                                        </p:tgtEl>
                                        <p:attrNameLst>
                                          <p:attrName>ppt_y</p:attrName>
                                        </p:attrNameLst>
                                      </p:cBhvr>
                                      <p:tavLst>
                                        <p:tav tm="0">
                                          <p:val>
                                            <p:strVal val="1+#ppt_h/2"/>
                                          </p:val>
                                        </p:tav>
                                        <p:tav tm="100000">
                                          <p:val>
                                            <p:strVal val="#ppt_y"/>
                                          </p:val>
                                        </p:tav>
                                      </p:tavLst>
                                    </p:anim>
                                  </p:childTnLst>
                                </p:cTn>
                              </p:par>
                              <p:par>
                                <p:cTn id="118" presetID="2" presetClass="entr" presetSubtype="4" fill="hold" nodeType="withEffect">
                                  <p:stCondLst>
                                    <p:cond delay="0"/>
                                  </p:stCondLst>
                                  <p:childTnLst>
                                    <p:set>
                                      <p:cBhvr>
                                        <p:cTn id="119" dur="1" fill="hold">
                                          <p:stCondLst>
                                            <p:cond delay="0"/>
                                          </p:stCondLst>
                                        </p:cTn>
                                        <p:tgtEl>
                                          <p:spTgt spid="153643"/>
                                        </p:tgtEl>
                                        <p:attrNameLst>
                                          <p:attrName>style.visibility</p:attrName>
                                        </p:attrNameLst>
                                      </p:cBhvr>
                                      <p:to>
                                        <p:strVal val="visible"/>
                                      </p:to>
                                    </p:set>
                                    <p:anim calcmode="lin" valueType="num">
                                      <p:cBhvr additive="base">
                                        <p:cTn id="120" dur="500" fill="hold"/>
                                        <p:tgtEl>
                                          <p:spTgt spid="153643"/>
                                        </p:tgtEl>
                                        <p:attrNameLst>
                                          <p:attrName>ppt_x</p:attrName>
                                        </p:attrNameLst>
                                      </p:cBhvr>
                                      <p:tavLst>
                                        <p:tav tm="0">
                                          <p:val>
                                            <p:strVal val="#ppt_x"/>
                                          </p:val>
                                        </p:tav>
                                        <p:tav tm="100000">
                                          <p:val>
                                            <p:strVal val="#ppt_x"/>
                                          </p:val>
                                        </p:tav>
                                      </p:tavLst>
                                    </p:anim>
                                    <p:anim calcmode="lin" valueType="num">
                                      <p:cBhvr additive="base">
                                        <p:cTn id="121" dur="500" fill="hold"/>
                                        <p:tgtEl>
                                          <p:spTgt spid="153643"/>
                                        </p:tgtEl>
                                        <p:attrNameLst>
                                          <p:attrName>ppt_y</p:attrName>
                                        </p:attrNameLst>
                                      </p:cBhvr>
                                      <p:tavLst>
                                        <p:tav tm="0">
                                          <p:val>
                                            <p:strVal val="1+#ppt_h/2"/>
                                          </p:val>
                                        </p:tav>
                                        <p:tav tm="100000">
                                          <p:val>
                                            <p:strVal val="#ppt_y"/>
                                          </p:val>
                                        </p:tav>
                                      </p:tavLst>
                                    </p:anim>
                                  </p:childTnLst>
                                </p:cTn>
                              </p:par>
                              <p:par>
                                <p:cTn id="122" presetID="2" presetClass="entr" presetSubtype="4" fill="hold" grpId="0" nodeType="withEffect">
                                  <p:stCondLst>
                                    <p:cond delay="0"/>
                                  </p:stCondLst>
                                  <p:childTnLst>
                                    <p:set>
                                      <p:cBhvr>
                                        <p:cTn id="123" dur="1" fill="hold">
                                          <p:stCondLst>
                                            <p:cond delay="0"/>
                                          </p:stCondLst>
                                        </p:cTn>
                                        <p:tgtEl>
                                          <p:spTgt spid="153646"/>
                                        </p:tgtEl>
                                        <p:attrNameLst>
                                          <p:attrName>style.visibility</p:attrName>
                                        </p:attrNameLst>
                                      </p:cBhvr>
                                      <p:to>
                                        <p:strVal val="visible"/>
                                      </p:to>
                                    </p:set>
                                    <p:anim calcmode="lin" valueType="num">
                                      <p:cBhvr additive="base">
                                        <p:cTn id="124" dur="500" fill="hold"/>
                                        <p:tgtEl>
                                          <p:spTgt spid="153646"/>
                                        </p:tgtEl>
                                        <p:attrNameLst>
                                          <p:attrName>ppt_x</p:attrName>
                                        </p:attrNameLst>
                                      </p:cBhvr>
                                      <p:tavLst>
                                        <p:tav tm="0">
                                          <p:val>
                                            <p:strVal val="#ppt_x"/>
                                          </p:val>
                                        </p:tav>
                                        <p:tav tm="100000">
                                          <p:val>
                                            <p:strVal val="#ppt_x"/>
                                          </p:val>
                                        </p:tav>
                                      </p:tavLst>
                                    </p:anim>
                                    <p:anim calcmode="lin" valueType="num">
                                      <p:cBhvr additive="base">
                                        <p:cTn id="125" dur="500" fill="hold"/>
                                        <p:tgtEl>
                                          <p:spTgt spid="1536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uiExpand="1" build="p" autoUpdateAnimBg="0"/>
      <p:bldP spid="153604" grpId="0" animBg="1"/>
      <p:bldP spid="153605" grpId="0" animBg="1"/>
      <p:bldP spid="153606" grpId="0" animBg="1"/>
      <p:bldP spid="153607" grpId="0" animBg="1"/>
      <p:bldP spid="153608" grpId="0" animBg="1"/>
      <p:bldP spid="153609" grpId="0" animBg="1"/>
      <p:bldP spid="153610" grpId="0" animBg="1"/>
      <p:bldP spid="153611" grpId="0" animBg="1"/>
      <p:bldP spid="153612" grpId="0" animBg="1"/>
      <p:bldP spid="153613" grpId="0" animBg="1"/>
      <p:bldP spid="153614" grpId="0" animBg="1"/>
      <p:bldP spid="153615" grpId="0" animBg="1"/>
      <p:bldP spid="153616" grpId="0" animBg="1"/>
      <p:bldP spid="153617" grpId="0" animBg="1"/>
      <p:bldP spid="153618" grpId="0" animBg="1"/>
      <p:bldP spid="153619" grpId="0" animBg="1"/>
      <p:bldP spid="153620" grpId="0" animBg="1"/>
      <p:bldP spid="153621" grpId="0" animBg="1"/>
      <p:bldP spid="153640" grpId="0" animBg="1"/>
      <p:bldP spid="153641" grpId="0" animBg="1"/>
      <p:bldP spid="153642" grpId="0" animBg="1"/>
      <p:bldP spid="15364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0"/>
          </p:nvPr>
        </p:nvSpPr>
        <p:spPr/>
        <p:txBody>
          <a:bodyPr/>
          <a:lstStyle/>
          <a:p>
            <a:fld id="{0358663D-C3A9-4A71-B2F6-0892553E7323}" type="slidenum">
              <a:rPr lang="en-US" altLang="zh-CN"/>
              <a:pPr/>
              <a:t>23</a:t>
            </a:fld>
            <a:endParaRPr lang="en-US" altLang="zh-CN"/>
          </a:p>
        </p:txBody>
      </p:sp>
      <p:sp>
        <p:nvSpPr>
          <p:cNvPr id="154627" name="Rectangle 3"/>
          <p:cNvSpPr>
            <a:spLocks noChangeArrowheads="1"/>
          </p:cNvSpPr>
          <p:nvPr/>
        </p:nvSpPr>
        <p:spPr bwMode="auto">
          <a:xfrm>
            <a:off x="179388" y="1268413"/>
            <a:ext cx="8640762"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defRPr kumimoji="1" sz="2400">
                <a:solidFill>
                  <a:schemeClr val="tx1"/>
                </a:solidFill>
                <a:latin typeface="Times New Roman" pitchFamily="18" charset="0"/>
                <a:ea typeface="宋体" charset="-122"/>
              </a:defRPr>
            </a:lvl1pPr>
            <a:lvl2pPr marL="742950" indent="-285750" algn="l">
              <a:defRPr kumimoji="1" sz="2400">
                <a:solidFill>
                  <a:schemeClr val="tx1"/>
                </a:solidFill>
                <a:latin typeface="Times New Roman" pitchFamily="18" charset="0"/>
                <a:ea typeface="宋体" charset="-122"/>
              </a:defRPr>
            </a:lvl2pPr>
            <a:lvl3pPr marL="1143000" indent="-228600" algn="l">
              <a:defRPr kumimoji="1" sz="2400">
                <a:solidFill>
                  <a:schemeClr val="tx1"/>
                </a:solidFill>
                <a:latin typeface="Times New Roman" pitchFamily="18" charset="0"/>
                <a:ea typeface="宋体" charset="-122"/>
              </a:defRPr>
            </a:lvl3pPr>
            <a:lvl4pPr marL="1600200" indent="-228600" algn="l">
              <a:defRPr kumimoji="1" sz="2400">
                <a:solidFill>
                  <a:schemeClr val="tx1"/>
                </a:solidFill>
                <a:latin typeface="Times New Roman" pitchFamily="18" charset="0"/>
                <a:ea typeface="宋体" charset="-122"/>
              </a:defRPr>
            </a:lvl4pPr>
            <a:lvl5pPr marL="2057400" indent="-228600" algn="l">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Font typeface="Wingdings" pitchFamily="2" charset="2"/>
              <a:buChar char="§"/>
            </a:pPr>
            <a:r>
              <a:rPr lang="zh-CN" altLang="en-US" sz="2800" b="1"/>
              <a:t>在索引顺序表中查找指定元素时，分两步：</a:t>
            </a:r>
          </a:p>
          <a:p>
            <a:pPr lvl="1">
              <a:spcBef>
                <a:spcPct val="20000"/>
              </a:spcBef>
              <a:buFont typeface="Wingdings" pitchFamily="2" charset="2"/>
              <a:buChar char="Ø"/>
            </a:pPr>
            <a:r>
              <a:rPr lang="zh-CN" altLang="en-US" sz="2800" b="1"/>
              <a:t>先在索引表中确定元素所在的块；</a:t>
            </a:r>
          </a:p>
          <a:p>
            <a:pPr lvl="1">
              <a:spcBef>
                <a:spcPct val="20000"/>
              </a:spcBef>
              <a:buFont typeface="Wingdings" pitchFamily="2" charset="2"/>
              <a:buChar char="Ø"/>
            </a:pPr>
            <a:r>
              <a:rPr lang="zh-CN" altLang="en-US" sz="2800" b="1"/>
              <a:t>再在块中顺序查找；</a:t>
            </a:r>
          </a:p>
        </p:txBody>
      </p:sp>
      <p:graphicFrame>
        <p:nvGraphicFramePr>
          <p:cNvPr id="154628" name="Object 4"/>
          <p:cNvGraphicFramePr>
            <a:graphicFrameLocks noChangeAspect="1"/>
          </p:cNvGraphicFramePr>
          <p:nvPr/>
        </p:nvGraphicFramePr>
        <p:xfrm>
          <a:off x="280988" y="2852738"/>
          <a:ext cx="8656637" cy="830262"/>
        </p:xfrm>
        <a:graphic>
          <a:graphicData uri="http://schemas.openxmlformats.org/presentationml/2006/ole">
            <mc:AlternateContent xmlns:mc="http://schemas.openxmlformats.org/markup-compatibility/2006">
              <mc:Choice xmlns:v="urn:schemas-microsoft-com:vml" Requires="v">
                <p:oleObj spid="_x0000_s154693" name="公式" r:id="rId3" imgW="2514600" imgH="241200" progId="Equation.3">
                  <p:embed/>
                </p:oleObj>
              </mc:Choice>
              <mc:Fallback>
                <p:oleObj name="公式" r:id="rId3" imgW="2514600" imgH="241200" progId="Equation.3">
                  <p:embed/>
                  <p:pic>
                    <p:nvPicPr>
                      <p:cNvPr id="0" name="Object 4"/>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280988" y="2852738"/>
                        <a:ext cx="8656637" cy="830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632" name="Object 8"/>
          <p:cNvGraphicFramePr>
            <a:graphicFrameLocks noChangeAspect="1"/>
          </p:cNvGraphicFramePr>
          <p:nvPr/>
        </p:nvGraphicFramePr>
        <p:xfrm>
          <a:off x="2805113" y="3711575"/>
          <a:ext cx="1285875" cy="1136650"/>
        </p:xfrm>
        <a:graphic>
          <a:graphicData uri="http://schemas.openxmlformats.org/presentationml/2006/ole">
            <mc:AlternateContent xmlns:mc="http://schemas.openxmlformats.org/markup-compatibility/2006">
              <mc:Choice xmlns:v="urn:schemas-microsoft-com:vml" Requires="v">
                <p:oleObj spid="_x0000_s154694" name="公式" r:id="rId5" imgW="444240" imgH="393480" progId="Equation.3">
                  <p:embed/>
                </p:oleObj>
              </mc:Choice>
              <mc:Fallback>
                <p:oleObj name="公式" r:id="rId5" imgW="444240" imgH="393480" progId="Equation.3">
                  <p:embed/>
                  <p:pic>
                    <p:nvPicPr>
                      <p:cNvPr id="0" name="Object 8"/>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2805113" y="3711575"/>
                        <a:ext cx="1285875" cy="1136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633" name="Object 9"/>
          <p:cNvGraphicFramePr>
            <a:graphicFrameLocks noChangeAspect="1"/>
          </p:cNvGraphicFramePr>
          <p:nvPr/>
        </p:nvGraphicFramePr>
        <p:xfrm>
          <a:off x="4267200" y="3711575"/>
          <a:ext cx="1287463" cy="1101725"/>
        </p:xfrm>
        <a:graphic>
          <a:graphicData uri="http://schemas.openxmlformats.org/presentationml/2006/ole">
            <mc:AlternateContent xmlns:mc="http://schemas.openxmlformats.org/markup-compatibility/2006">
              <mc:Choice xmlns:v="urn:schemas-microsoft-com:vml" Requires="v">
                <p:oleObj spid="_x0000_s154695" name="公式" r:id="rId7" imgW="444240" imgH="380880" progId="Equation.3">
                  <p:embed/>
                </p:oleObj>
              </mc:Choice>
              <mc:Fallback>
                <p:oleObj name="公式" r:id="rId7" imgW="444240" imgH="380880" progId="Equation.3">
                  <p:embed/>
                  <p:pic>
                    <p:nvPicPr>
                      <p:cNvPr id="0" name="Object 9"/>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4267200" y="3711575"/>
                        <a:ext cx="1287463" cy="1101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634" name="Object 10"/>
          <p:cNvGraphicFramePr>
            <a:graphicFrameLocks noChangeAspect="1"/>
          </p:cNvGraphicFramePr>
          <p:nvPr/>
        </p:nvGraphicFramePr>
        <p:xfrm>
          <a:off x="2824163" y="4868863"/>
          <a:ext cx="5253037" cy="1065212"/>
        </p:xfrm>
        <a:graphic>
          <a:graphicData uri="http://schemas.openxmlformats.org/presentationml/2006/ole">
            <mc:AlternateContent xmlns:mc="http://schemas.openxmlformats.org/markup-compatibility/2006">
              <mc:Choice xmlns:v="urn:schemas-microsoft-com:vml" Requires="v">
                <p:oleObj spid="_x0000_s154696" name="公式" r:id="rId9" imgW="1815840" imgH="368280" progId="Equation.3">
                  <p:embed/>
                </p:oleObj>
              </mc:Choice>
              <mc:Fallback>
                <p:oleObj name="公式" r:id="rId9" imgW="1815840" imgH="368280" progId="Equation.3">
                  <p:embed/>
                  <p:pic>
                    <p:nvPicPr>
                      <p:cNvPr id="0" name="Object 10"/>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2824163" y="4868863"/>
                        <a:ext cx="5253037" cy="1065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4635" name="Rectangle 11"/>
          <p:cNvSpPr>
            <a:spLocks noChangeArrowheads="1"/>
          </p:cNvSpPr>
          <p:nvPr/>
        </p:nvSpPr>
        <p:spPr bwMode="auto">
          <a:xfrm>
            <a:off x="1258888" y="6021388"/>
            <a:ext cx="6391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Font typeface="Wingdings" pitchFamily="2" charset="2"/>
              <a:buChar char="§"/>
            </a:pPr>
            <a:r>
              <a:rPr lang="zh-CN" altLang="en-US" sz="2800">
                <a:solidFill>
                  <a:srgbClr val="FFFF00"/>
                </a:solidFill>
              </a:rPr>
              <a:t>实际上，在索引表中可进行折半查找。</a:t>
            </a:r>
          </a:p>
        </p:txBody>
      </p:sp>
      <p:sp>
        <p:nvSpPr>
          <p:cNvPr id="154636" name="Rectangle 12"/>
          <p:cNvSpPr>
            <a:spLocks noChangeArrowheads="1"/>
          </p:cNvSpPr>
          <p:nvPr/>
        </p:nvSpPr>
        <p:spPr bwMode="auto">
          <a:xfrm>
            <a:off x="395288" y="288925"/>
            <a:ext cx="817243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hlink"/>
              </a:buClr>
              <a:buFont typeface="Wingdings" pitchFamily="2" charset="2"/>
              <a:buNone/>
            </a:pPr>
            <a:r>
              <a:rPr kumimoji="0" lang="en-US" altLang="zh-CN" sz="3600" b="1" dirty="0" smtClean="0">
                <a:solidFill>
                  <a:srgbClr val="FFFF00"/>
                </a:solidFill>
              </a:rPr>
              <a:t>8.2.3 </a:t>
            </a:r>
            <a:r>
              <a:rPr kumimoji="0" lang="zh-CN" altLang="en-US" sz="3600" b="1" dirty="0">
                <a:solidFill>
                  <a:srgbClr val="FFFF00"/>
                </a:solidFill>
              </a:rPr>
              <a:t>索引顺序表的查找－分块查找算法</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4628"/>
                                        </p:tgtEl>
                                        <p:attrNameLst>
                                          <p:attrName>style.visibility</p:attrName>
                                        </p:attrNameLst>
                                      </p:cBhvr>
                                      <p:to>
                                        <p:strVal val="visible"/>
                                      </p:to>
                                    </p:set>
                                    <p:animEffect transition="in" filter="wipe(left)">
                                      <p:cBhvr>
                                        <p:cTn id="7" dur="500"/>
                                        <p:tgtEl>
                                          <p:spTgt spid="1546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4632"/>
                                        </p:tgtEl>
                                        <p:attrNameLst>
                                          <p:attrName>style.visibility</p:attrName>
                                        </p:attrNameLst>
                                      </p:cBhvr>
                                      <p:to>
                                        <p:strVal val="visible"/>
                                      </p:to>
                                    </p:set>
                                    <p:animEffect transition="in" filter="wipe(left)">
                                      <p:cBhvr>
                                        <p:cTn id="12" dur="500"/>
                                        <p:tgtEl>
                                          <p:spTgt spid="1546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54633"/>
                                        </p:tgtEl>
                                        <p:attrNameLst>
                                          <p:attrName>style.visibility</p:attrName>
                                        </p:attrNameLst>
                                      </p:cBhvr>
                                      <p:to>
                                        <p:strVal val="visible"/>
                                      </p:to>
                                    </p:set>
                                    <p:animEffect transition="in" filter="wipe(left)">
                                      <p:cBhvr>
                                        <p:cTn id="17" dur="500"/>
                                        <p:tgtEl>
                                          <p:spTgt spid="1546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54634"/>
                                        </p:tgtEl>
                                        <p:attrNameLst>
                                          <p:attrName>style.visibility</p:attrName>
                                        </p:attrNameLst>
                                      </p:cBhvr>
                                      <p:to>
                                        <p:strVal val="visible"/>
                                      </p:to>
                                    </p:set>
                                    <p:animEffect transition="in" filter="wipe(left)">
                                      <p:cBhvr>
                                        <p:cTn id="22" dur="500"/>
                                        <p:tgtEl>
                                          <p:spTgt spid="1546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3" presetClass="entr" presetSubtype="0" fill="hold" grpId="0" nodeType="clickEffect">
                                  <p:stCondLst>
                                    <p:cond delay="0"/>
                                  </p:stCondLst>
                                  <p:childTnLst>
                                    <p:set>
                                      <p:cBhvr>
                                        <p:cTn id="26" dur="1" fill="hold">
                                          <p:stCondLst>
                                            <p:cond delay="0"/>
                                          </p:stCondLst>
                                        </p:cTn>
                                        <p:tgtEl>
                                          <p:spTgt spid="154635"/>
                                        </p:tgtEl>
                                        <p:attrNameLst>
                                          <p:attrName>style.visibility</p:attrName>
                                        </p:attrNameLst>
                                      </p:cBhvr>
                                      <p:to>
                                        <p:strVal val="visible"/>
                                      </p:to>
                                    </p:set>
                                    <p:anim calcmode="lin" valueType="num">
                                      <p:cBhvr>
                                        <p:cTn id="27" dur="500" fill="hold"/>
                                        <p:tgtEl>
                                          <p:spTgt spid="154635"/>
                                        </p:tgtEl>
                                        <p:attrNameLst>
                                          <p:attrName>ppt_w</p:attrName>
                                        </p:attrNameLst>
                                      </p:cBhvr>
                                      <p:tavLst>
                                        <p:tav tm="0">
                                          <p:val>
                                            <p:fltVal val="0"/>
                                          </p:val>
                                        </p:tav>
                                        <p:tav tm="100000">
                                          <p:val>
                                            <p:strVal val="#ppt_w"/>
                                          </p:val>
                                        </p:tav>
                                      </p:tavLst>
                                    </p:anim>
                                    <p:anim calcmode="lin" valueType="num">
                                      <p:cBhvr>
                                        <p:cTn id="28" dur="500" fill="hold"/>
                                        <p:tgtEl>
                                          <p:spTgt spid="154635"/>
                                        </p:tgtEl>
                                        <p:attrNameLst>
                                          <p:attrName>ppt_h</p:attrName>
                                        </p:attrNameLst>
                                      </p:cBhvr>
                                      <p:tavLst>
                                        <p:tav tm="0">
                                          <p:val>
                                            <p:fltVal val="0"/>
                                          </p:val>
                                        </p:tav>
                                        <p:tav tm="100000">
                                          <p:val>
                                            <p:strVal val="#ppt_h"/>
                                          </p:val>
                                        </p:tav>
                                      </p:tavLst>
                                    </p:anim>
                                    <p:animEffect transition="in" filter="fade">
                                      <p:cBhvr>
                                        <p:cTn id="29" dur="500"/>
                                        <p:tgtEl>
                                          <p:spTgt spid="154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3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2"/>
          <p:cNvSpPr>
            <a:spLocks noGrp="1"/>
          </p:cNvSpPr>
          <p:nvPr>
            <p:ph type="sldNum" sz="quarter" idx="10"/>
          </p:nvPr>
        </p:nvSpPr>
        <p:spPr/>
        <p:txBody>
          <a:bodyPr/>
          <a:lstStyle/>
          <a:p>
            <a:fld id="{3F6BE73F-700E-44A8-A07C-CC719BD67FFD}" type="slidenum">
              <a:rPr lang="en-US" altLang="zh-CN"/>
              <a:pPr/>
              <a:t>24</a:t>
            </a:fld>
            <a:endParaRPr lang="en-US" altLang="zh-CN"/>
          </a:p>
        </p:txBody>
      </p:sp>
      <p:graphicFrame>
        <p:nvGraphicFramePr>
          <p:cNvPr id="291113" name="Group 297"/>
          <p:cNvGraphicFramePr>
            <a:graphicFrameLocks noGrp="1"/>
          </p:cNvGraphicFramePr>
          <p:nvPr/>
        </p:nvGraphicFramePr>
        <p:xfrm>
          <a:off x="1763713" y="2492375"/>
          <a:ext cx="6032500" cy="1162560"/>
        </p:xfrm>
        <a:graphic>
          <a:graphicData uri="http://schemas.openxmlformats.org/drawingml/2006/table">
            <a:tbl>
              <a:tblPr/>
              <a:tblGrid>
                <a:gridCol w="2216150"/>
                <a:gridCol w="1284287"/>
                <a:gridCol w="1265238"/>
                <a:gridCol w="1266825"/>
              </a:tblGrid>
              <a:tr h="180975">
                <a:tc>
                  <a:txBody>
                    <a:bodyPr/>
                    <a:lstStyle>
                      <a:lvl1pPr marL="342900" indent="-342900"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GB" sz="32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最大关键字</a:t>
                      </a:r>
                      <a:endParaRPr kumimoji="1" lang="zh-CN" altLang="en-GB" sz="3200" b="0"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triangl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triangl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GB" altLang="zh-CN" sz="32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20</a:t>
                      </a:r>
                      <a:endParaRPr kumimoji="1" lang="en-GB" altLang="zh-CN" sz="3200" b="0"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anchor="ctr" horzOverflow="overflow">
                    <a:lnL w="28575"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triangl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triangl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GB" altLang="zh-CN" sz="32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38</a:t>
                      </a:r>
                      <a:endParaRPr kumimoji="1" lang="en-GB" altLang="zh-CN" sz="3200" b="0"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anchor="ctr" horzOverflow="overflow">
                    <a:lnL w="28575"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triangl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triangl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GB" altLang="zh-CN" sz="3200" b="0" i="0" u="none" strike="noStrike" cap="none" normalizeH="0" baseline="0" smtClean="0">
                          <a:ln>
                            <a:noFill/>
                          </a:ln>
                          <a:solidFill>
                            <a:schemeClr val="tx1"/>
                          </a:solidFill>
                          <a:effectLst/>
                          <a:latin typeface="Times New Roman" pitchFamily="18" charset="0"/>
                          <a:ea typeface="宋体" charset="-122"/>
                          <a:cs typeface="Times New Roman" pitchFamily="18" charset="0"/>
                        </a:rPr>
                        <a:t>90</a:t>
                      </a:r>
                      <a:endParaRPr kumimoji="1" lang="en-GB" altLang="zh-CN" sz="3200" b="0"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anchor="ctr" horzOverflow="overflow">
                    <a:lnL w="28575"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triangle" w="med" len="med"/>
                    </a:lnB>
                    <a:lnTlToBr>
                      <a:noFill/>
                    </a:lnTlToBr>
                    <a:lnBlToTr>
                      <a:noFill/>
                    </a:lnBlToTr>
                    <a:noFill/>
                  </a:tcPr>
                </a:tc>
              </a:tr>
              <a:tr h="204788">
                <a:tc>
                  <a:txBody>
                    <a:bodyPr/>
                    <a:lstStyle>
                      <a:lvl1pPr marL="342900" indent="-342900"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GB" sz="32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起始地址</a:t>
                      </a:r>
                      <a:endParaRPr kumimoji="1" lang="zh-CN" altLang="en-GB" sz="3200" b="0"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triangle" w="med" len="med"/>
                    </a:lnR>
                    <a:lnT w="28575"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GB" altLang="zh-CN" sz="32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a:t>
                      </a:r>
                      <a:endParaRPr kumimoji="1" lang="en-GB" altLang="zh-CN" sz="3200" b="0"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anchor="ctr" horzOverflow="overflow">
                    <a:lnL w="28575"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triangle" w="med" len="med"/>
                    </a:lnR>
                    <a:lnT w="28575"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GB" altLang="zh-CN" sz="3200" b="0" i="0" u="none" strike="noStrike" cap="none" normalizeH="0" baseline="0" smtClean="0">
                          <a:ln>
                            <a:noFill/>
                          </a:ln>
                          <a:solidFill>
                            <a:schemeClr val="tx1"/>
                          </a:solidFill>
                          <a:effectLst/>
                          <a:latin typeface="Times New Roman" pitchFamily="18" charset="0"/>
                          <a:ea typeface="宋体" charset="-122"/>
                          <a:cs typeface="Times New Roman" pitchFamily="18" charset="0"/>
                        </a:rPr>
                        <a:t>5</a:t>
                      </a:r>
                      <a:endParaRPr kumimoji="1" lang="en-GB" altLang="zh-CN" sz="3200" b="0"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anchor="ctr" horzOverflow="overflow">
                    <a:lnL w="28575"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triangle" w="med" len="med"/>
                    </a:lnR>
                    <a:lnT w="28575"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GB" altLang="zh-CN" sz="32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10</a:t>
                      </a:r>
                      <a:endParaRPr kumimoji="1" lang="en-GB" altLang="zh-CN" sz="3200" b="0"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anchor="ctr" horzOverflow="overflow">
                    <a:lnL w="28575"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0931" name="Rectangle 115"/>
          <p:cNvSpPr>
            <a:spLocks noChangeArrowheads="1"/>
          </p:cNvSpPr>
          <p:nvPr/>
        </p:nvSpPr>
        <p:spPr bwMode="auto">
          <a:xfrm>
            <a:off x="8274050" y="4941888"/>
            <a:ext cx="617538" cy="579437"/>
          </a:xfrm>
          <a:prstGeom prst="rect">
            <a:avLst/>
          </a:prstGeom>
          <a:solidFill>
            <a:srgbClr val="C0C0C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marL="342900" indent="-342900" algn="l">
              <a:spcBef>
                <a:spcPct val="20000"/>
              </a:spcBef>
              <a:buClr>
                <a:schemeClr val="hlink"/>
              </a:buClr>
              <a:buFont typeface="Wingdings" pitchFamily="2" charset="2"/>
              <a:buChar char="Ø"/>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buChar char="Ø"/>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buChar char="Ø"/>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buChar char="Ø"/>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buChar char="Ø"/>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9pPr>
          </a:lstStyle>
          <a:p>
            <a:pPr algn="ctr">
              <a:spcBef>
                <a:spcPct val="0"/>
              </a:spcBef>
              <a:buClrTx/>
              <a:buFontTx/>
              <a:buNone/>
            </a:pPr>
            <a:r>
              <a:rPr lang="en-GB" altLang="zh-CN" sz="3200" b="0">
                <a:solidFill>
                  <a:schemeClr val="bg2"/>
                </a:solidFill>
                <a:latin typeface="Times New Roman" pitchFamily="18" charset="0"/>
                <a:cs typeface="Times New Roman" pitchFamily="18" charset="0"/>
              </a:rPr>
              <a:t>90</a:t>
            </a:r>
            <a:endParaRPr lang="en-GB" altLang="zh-CN" sz="3200" b="0">
              <a:solidFill>
                <a:schemeClr val="bg2"/>
              </a:solidFill>
              <a:latin typeface="Times New Roman" pitchFamily="18" charset="0"/>
            </a:endParaRPr>
          </a:p>
        </p:txBody>
      </p:sp>
      <p:sp>
        <p:nvSpPr>
          <p:cNvPr id="290930" name="Rectangle 114"/>
          <p:cNvSpPr>
            <a:spLocks noChangeArrowheads="1"/>
          </p:cNvSpPr>
          <p:nvPr/>
        </p:nvSpPr>
        <p:spPr bwMode="auto">
          <a:xfrm>
            <a:off x="7656513" y="4941888"/>
            <a:ext cx="617537" cy="579437"/>
          </a:xfrm>
          <a:prstGeom prst="rect">
            <a:avLst/>
          </a:prstGeom>
          <a:solidFill>
            <a:srgbClr val="C0C0C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marL="342900" indent="-342900" algn="l">
              <a:spcBef>
                <a:spcPct val="20000"/>
              </a:spcBef>
              <a:buClr>
                <a:schemeClr val="hlink"/>
              </a:buClr>
              <a:buFont typeface="Wingdings" pitchFamily="2" charset="2"/>
              <a:buChar char="Ø"/>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buChar char="Ø"/>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buChar char="Ø"/>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buChar char="Ø"/>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buChar char="Ø"/>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9pPr>
          </a:lstStyle>
          <a:p>
            <a:pPr algn="ctr">
              <a:spcBef>
                <a:spcPct val="0"/>
              </a:spcBef>
              <a:buClrTx/>
              <a:buFontTx/>
              <a:buNone/>
            </a:pPr>
            <a:r>
              <a:rPr lang="en-GB" altLang="zh-CN" sz="3200" b="0">
                <a:solidFill>
                  <a:schemeClr val="bg2"/>
                </a:solidFill>
                <a:latin typeface="Times New Roman" pitchFamily="18" charset="0"/>
                <a:cs typeface="Times New Roman" pitchFamily="18" charset="0"/>
              </a:rPr>
              <a:t>44</a:t>
            </a:r>
            <a:endParaRPr lang="en-GB" altLang="zh-CN" sz="3200" b="0">
              <a:solidFill>
                <a:schemeClr val="bg2"/>
              </a:solidFill>
              <a:latin typeface="Times New Roman" pitchFamily="18" charset="0"/>
            </a:endParaRPr>
          </a:p>
        </p:txBody>
      </p:sp>
      <p:sp>
        <p:nvSpPr>
          <p:cNvPr id="290929" name="Rectangle 113"/>
          <p:cNvSpPr>
            <a:spLocks noChangeArrowheads="1"/>
          </p:cNvSpPr>
          <p:nvPr/>
        </p:nvSpPr>
        <p:spPr bwMode="auto">
          <a:xfrm>
            <a:off x="7037388" y="4941888"/>
            <a:ext cx="619125" cy="579437"/>
          </a:xfrm>
          <a:prstGeom prst="rect">
            <a:avLst/>
          </a:prstGeom>
          <a:solidFill>
            <a:srgbClr val="C0C0C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marL="342900" indent="-342900" algn="l">
              <a:spcBef>
                <a:spcPct val="20000"/>
              </a:spcBef>
              <a:buClr>
                <a:schemeClr val="hlink"/>
              </a:buClr>
              <a:buFont typeface="Wingdings" pitchFamily="2" charset="2"/>
              <a:buChar char="Ø"/>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buChar char="Ø"/>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buChar char="Ø"/>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buChar char="Ø"/>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buChar char="Ø"/>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9pPr>
          </a:lstStyle>
          <a:p>
            <a:pPr algn="ctr">
              <a:spcBef>
                <a:spcPct val="0"/>
              </a:spcBef>
              <a:buClrTx/>
              <a:buFontTx/>
              <a:buNone/>
            </a:pPr>
            <a:r>
              <a:rPr lang="en-GB" altLang="zh-CN" sz="3200" b="0">
                <a:solidFill>
                  <a:schemeClr val="bg2"/>
                </a:solidFill>
                <a:latin typeface="Times New Roman" pitchFamily="18" charset="0"/>
                <a:cs typeface="Times New Roman" pitchFamily="18" charset="0"/>
              </a:rPr>
              <a:t>67</a:t>
            </a:r>
            <a:endParaRPr lang="en-GB" altLang="zh-CN" sz="3200" b="0">
              <a:solidFill>
                <a:schemeClr val="bg2"/>
              </a:solidFill>
              <a:latin typeface="Times New Roman" pitchFamily="18" charset="0"/>
            </a:endParaRPr>
          </a:p>
        </p:txBody>
      </p:sp>
      <p:sp>
        <p:nvSpPr>
          <p:cNvPr id="290928" name="Rectangle 112"/>
          <p:cNvSpPr>
            <a:spLocks noChangeArrowheads="1"/>
          </p:cNvSpPr>
          <p:nvPr/>
        </p:nvSpPr>
        <p:spPr bwMode="auto">
          <a:xfrm>
            <a:off x="6419850" y="4941888"/>
            <a:ext cx="617538" cy="579437"/>
          </a:xfrm>
          <a:prstGeom prst="rect">
            <a:avLst/>
          </a:prstGeom>
          <a:solidFill>
            <a:srgbClr val="C0C0C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marL="342900" indent="-342900" algn="l">
              <a:spcBef>
                <a:spcPct val="20000"/>
              </a:spcBef>
              <a:buClr>
                <a:schemeClr val="hlink"/>
              </a:buClr>
              <a:buFont typeface="Wingdings" pitchFamily="2" charset="2"/>
              <a:buChar char="Ø"/>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buChar char="Ø"/>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buChar char="Ø"/>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buChar char="Ø"/>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buChar char="Ø"/>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9pPr>
          </a:lstStyle>
          <a:p>
            <a:pPr algn="ctr">
              <a:spcBef>
                <a:spcPct val="0"/>
              </a:spcBef>
              <a:buClrTx/>
              <a:buFontTx/>
              <a:buNone/>
            </a:pPr>
            <a:r>
              <a:rPr lang="en-GB" altLang="zh-CN" sz="3200" b="0">
                <a:solidFill>
                  <a:schemeClr val="bg2"/>
                </a:solidFill>
                <a:latin typeface="Times New Roman" pitchFamily="18" charset="0"/>
                <a:cs typeface="Times New Roman" pitchFamily="18" charset="0"/>
              </a:rPr>
              <a:t>39</a:t>
            </a:r>
            <a:endParaRPr lang="en-GB" altLang="zh-CN" sz="3200" b="0">
              <a:solidFill>
                <a:schemeClr val="bg2"/>
              </a:solidFill>
              <a:latin typeface="Times New Roman" pitchFamily="18" charset="0"/>
            </a:endParaRPr>
          </a:p>
        </p:txBody>
      </p:sp>
      <p:sp>
        <p:nvSpPr>
          <p:cNvPr id="290927" name="Rectangle 111"/>
          <p:cNvSpPr>
            <a:spLocks noChangeArrowheads="1"/>
          </p:cNvSpPr>
          <p:nvPr/>
        </p:nvSpPr>
        <p:spPr bwMode="auto">
          <a:xfrm>
            <a:off x="5802313" y="4941888"/>
            <a:ext cx="617537" cy="579437"/>
          </a:xfrm>
          <a:prstGeom prst="rect">
            <a:avLst/>
          </a:prstGeom>
          <a:solidFill>
            <a:srgbClr val="C0C0C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marL="342900" indent="-342900" algn="l">
              <a:spcBef>
                <a:spcPct val="20000"/>
              </a:spcBef>
              <a:buClr>
                <a:schemeClr val="hlink"/>
              </a:buClr>
              <a:buFont typeface="Wingdings" pitchFamily="2" charset="2"/>
              <a:buChar char="Ø"/>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buChar char="Ø"/>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buChar char="Ø"/>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buChar char="Ø"/>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buChar char="Ø"/>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9pPr>
          </a:lstStyle>
          <a:p>
            <a:pPr algn="ctr">
              <a:spcBef>
                <a:spcPct val="0"/>
              </a:spcBef>
              <a:buClrTx/>
              <a:buFontTx/>
              <a:buNone/>
            </a:pPr>
            <a:r>
              <a:rPr lang="en-GB" altLang="zh-CN" sz="3200" b="0">
                <a:solidFill>
                  <a:schemeClr val="bg2"/>
                </a:solidFill>
                <a:latin typeface="Times New Roman" pitchFamily="18" charset="0"/>
                <a:cs typeface="Times New Roman" pitchFamily="18" charset="0"/>
              </a:rPr>
              <a:t>59</a:t>
            </a:r>
            <a:endParaRPr lang="en-GB" altLang="zh-CN" sz="3200" b="0">
              <a:solidFill>
                <a:schemeClr val="bg2"/>
              </a:solidFill>
              <a:latin typeface="Times New Roman" pitchFamily="18" charset="0"/>
            </a:endParaRPr>
          </a:p>
        </p:txBody>
      </p:sp>
      <p:sp>
        <p:nvSpPr>
          <p:cNvPr id="290926" name="Rectangle 110"/>
          <p:cNvSpPr>
            <a:spLocks noChangeArrowheads="1"/>
          </p:cNvSpPr>
          <p:nvPr/>
        </p:nvSpPr>
        <p:spPr bwMode="auto">
          <a:xfrm>
            <a:off x="5184775" y="4941888"/>
            <a:ext cx="6175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marL="342900" indent="-342900" algn="l">
              <a:spcBef>
                <a:spcPct val="20000"/>
              </a:spcBef>
              <a:buClr>
                <a:schemeClr val="hlink"/>
              </a:buClr>
              <a:buFont typeface="Wingdings" pitchFamily="2" charset="2"/>
              <a:buChar char="Ø"/>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buChar char="Ø"/>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buChar char="Ø"/>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buChar char="Ø"/>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buChar char="Ø"/>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9pPr>
          </a:lstStyle>
          <a:p>
            <a:pPr algn="ctr">
              <a:spcBef>
                <a:spcPct val="0"/>
              </a:spcBef>
              <a:buClrTx/>
              <a:buFontTx/>
              <a:buNone/>
            </a:pPr>
            <a:r>
              <a:rPr lang="en-GB" altLang="zh-CN" sz="3200" b="0">
                <a:latin typeface="Times New Roman" pitchFamily="18" charset="0"/>
                <a:cs typeface="Times New Roman" pitchFamily="18" charset="0"/>
              </a:rPr>
              <a:t>29</a:t>
            </a:r>
            <a:endParaRPr lang="en-GB" altLang="zh-CN" sz="3200" b="0">
              <a:latin typeface="Times New Roman" pitchFamily="18" charset="0"/>
            </a:endParaRPr>
          </a:p>
        </p:txBody>
      </p:sp>
      <p:sp>
        <p:nvSpPr>
          <p:cNvPr id="290925" name="Rectangle 109"/>
          <p:cNvSpPr>
            <a:spLocks noChangeArrowheads="1"/>
          </p:cNvSpPr>
          <p:nvPr/>
        </p:nvSpPr>
        <p:spPr bwMode="auto">
          <a:xfrm>
            <a:off x="4579938" y="4941888"/>
            <a:ext cx="6048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marL="342900" indent="-342900" algn="l">
              <a:spcBef>
                <a:spcPct val="20000"/>
              </a:spcBef>
              <a:buClr>
                <a:schemeClr val="hlink"/>
              </a:buClr>
              <a:buFont typeface="Wingdings" pitchFamily="2" charset="2"/>
              <a:buChar char="Ø"/>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buChar char="Ø"/>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buChar char="Ø"/>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buChar char="Ø"/>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buChar char="Ø"/>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9pPr>
          </a:lstStyle>
          <a:p>
            <a:pPr algn="ctr">
              <a:spcBef>
                <a:spcPct val="0"/>
              </a:spcBef>
              <a:buClrTx/>
              <a:buFontTx/>
              <a:buNone/>
            </a:pPr>
            <a:r>
              <a:rPr lang="en-GB" altLang="zh-CN" sz="3200" b="0">
                <a:latin typeface="Times New Roman" pitchFamily="18" charset="0"/>
                <a:cs typeface="Times New Roman" pitchFamily="18" charset="0"/>
              </a:rPr>
              <a:t>30</a:t>
            </a:r>
            <a:endParaRPr lang="en-GB" altLang="zh-CN" sz="3200" b="0">
              <a:latin typeface="Times New Roman" pitchFamily="18" charset="0"/>
            </a:endParaRPr>
          </a:p>
        </p:txBody>
      </p:sp>
      <p:sp>
        <p:nvSpPr>
          <p:cNvPr id="290924" name="Rectangle 108"/>
          <p:cNvSpPr>
            <a:spLocks noChangeArrowheads="1"/>
          </p:cNvSpPr>
          <p:nvPr/>
        </p:nvSpPr>
        <p:spPr bwMode="auto">
          <a:xfrm>
            <a:off x="3949700" y="4941888"/>
            <a:ext cx="6302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marL="342900" indent="-342900" algn="l">
              <a:spcBef>
                <a:spcPct val="20000"/>
              </a:spcBef>
              <a:buClr>
                <a:schemeClr val="hlink"/>
              </a:buClr>
              <a:buFont typeface="Wingdings" pitchFamily="2" charset="2"/>
              <a:buChar char="Ø"/>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buChar char="Ø"/>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buChar char="Ø"/>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buChar char="Ø"/>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buChar char="Ø"/>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9pPr>
          </a:lstStyle>
          <a:p>
            <a:pPr algn="ctr">
              <a:spcBef>
                <a:spcPct val="0"/>
              </a:spcBef>
              <a:buClrTx/>
              <a:buFontTx/>
              <a:buNone/>
            </a:pPr>
            <a:r>
              <a:rPr lang="en-GB" altLang="zh-CN" sz="3200" b="0">
                <a:latin typeface="Times New Roman" pitchFamily="18" charset="0"/>
                <a:cs typeface="Times New Roman" pitchFamily="18" charset="0"/>
              </a:rPr>
              <a:t>23</a:t>
            </a:r>
            <a:endParaRPr lang="en-GB" altLang="zh-CN" sz="3200" b="0">
              <a:latin typeface="Times New Roman" pitchFamily="18" charset="0"/>
            </a:endParaRPr>
          </a:p>
        </p:txBody>
      </p:sp>
      <p:sp>
        <p:nvSpPr>
          <p:cNvPr id="290923" name="Rectangle 107"/>
          <p:cNvSpPr>
            <a:spLocks noChangeArrowheads="1"/>
          </p:cNvSpPr>
          <p:nvPr/>
        </p:nvSpPr>
        <p:spPr bwMode="auto">
          <a:xfrm>
            <a:off x="3330575" y="4941888"/>
            <a:ext cx="6191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marL="342900" indent="-342900" algn="l">
              <a:spcBef>
                <a:spcPct val="20000"/>
              </a:spcBef>
              <a:buClr>
                <a:schemeClr val="hlink"/>
              </a:buClr>
              <a:buFont typeface="Wingdings" pitchFamily="2" charset="2"/>
              <a:buChar char="Ø"/>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buChar char="Ø"/>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buChar char="Ø"/>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buChar char="Ø"/>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buChar char="Ø"/>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9pPr>
          </a:lstStyle>
          <a:p>
            <a:pPr algn="ctr">
              <a:spcBef>
                <a:spcPct val="0"/>
              </a:spcBef>
              <a:buClrTx/>
              <a:buFontTx/>
              <a:buNone/>
            </a:pPr>
            <a:r>
              <a:rPr lang="en-GB" altLang="zh-CN" sz="3200" b="0">
                <a:latin typeface="Times New Roman" pitchFamily="18" charset="0"/>
                <a:cs typeface="Times New Roman" pitchFamily="18" charset="0"/>
              </a:rPr>
              <a:t>38</a:t>
            </a:r>
            <a:endParaRPr lang="en-GB" altLang="zh-CN" sz="3200" b="0">
              <a:latin typeface="Times New Roman" pitchFamily="18" charset="0"/>
            </a:endParaRPr>
          </a:p>
        </p:txBody>
      </p:sp>
      <p:sp>
        <p:nvSpPr>
          <p:cNvPr id="290922" name="Rectangle 106"/>
          <p:cNvSpPr>
            <a:spLocks noChangeArrowheads="1"/>
          </p:cNvSpPr>
          <p:nvPr/>
        </p:nvSpPr>
        <p:spPr bwMode="auto">
          <a:xfrm>
            <a:off x="2738438" y="4941888"/>
            <a:ext cx="5921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marL="342900" indent="-342900" algn="l">
              <a:spcBef>
                <a:spcPct val="20000"/>
              </a:spcBef>
              <a:buClr>
                <a:schemeClr val="hlink"/>
              </a:buClr>
              <a:buFont typeface="Wingdings" pitchFamily="2" charset="2"/>
              <a:buChar char="Ø"/>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buChar char="Ø"/>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buChar char="Ø"/>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buChar char="Ø"/>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buChar char="Ø"/>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9pPr>
          </a:lstStyle>
          <a:p>
            <a:pPr algn="ctr">
              <a:spcBef>
                <a:spcPct val="0"/>
              </a:spcBef>
              <a:buClrTx/>
              <a:buFontTx/>
              <a:buNone/>
            </a:pPr>
            <a:r>
              <a:rPr lang="en-GB" altLang="zh-CN" sz="3200" b="0">
                <a:latin typeface="Times New Roman" pitchFamily="18" charset="0"/>
                <a:cs typeface="Times New Roman" pitchFamily="18" charset="0"/>
              </a:rPr>
              <a:t>22</a:t>
            </a:r>
            <a:endParaRPr lang="en-GB" altLang="zh-CN" sz="3200" b="0">
              <a:latin typeface="Times New Roman" pitchFamily="18" charset="0"/>
            </a:endParaRPr>
          </a:p>
        </p:txBody>
      </p:sp>
      <p:sp>
        <p:nvSpPr>
          <p:cNvPr id="290921" name="Rectangle 105"/>
          <p:cNvSpPr>
            <a:spLocks noChangeArrowheads="1"/>
          </p:cNvSpPr>
          <p:nvPr/>
        </p:nvSpPr>
        <p:spPr bwMode="auto">
          <a:xfrm>
            <a:off x="2351088" y="4941888"/>
            <a:ext cx="387350" cy="579437"/>
          </a:xfrm>
          <a:prstGeom prst="rect">
            <a:avLst/>
          </a:prstGeom>
          <a:solidFill>
            <a:srgbClr val="C0C0C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marL="342900" indent="-342900" algn="l">
              <a:spcBef>
                <a:spcPct val="20000"/>
              </a:spcBef>
              <a:buClr>
                <a:schemeClr val="hlink"/>
              </a:buClr>
              <a:buFont typeface="Wingdings" pitchFamily="2" charset="2"/>
              <a:buChar char="Ø"/>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buChar char="Ø"/>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buChar char="Ø"/>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buChar char="Ø"/>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buChar char="Ø"/>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9pPr>
          </a:lstStyle>
          <a:p>
            <a:pPr algn="ctr">
              <a:spcBef>
                <a:spcPct val="0"/>
              </a:spcBef>
              <a:buClrTx/>
              <a:buFontTx/>
              <a:buNone/>
            </a:pPr>
            <a:r>
              <a:rPr lang="en-GB" altLang="zh-CN" sz="3200" b="0">
                <a:solidFill>
                  <a:schemeClr val="bg2"/>
                </a:solidFill>
                <a:latin typeface="Times New Roman" pitchFamily="18" charset="0"/>
                <a:cs typeface="Times New Roman" pitchFamily="18" charset="0"/>
              </a:rPr>
              <a:t>6</a:t>
            </a:r>
            <a:endParaRPr lang="en-GB" altLang="zh-CN" sz="3200" b="0">
              <a:solidFill>
                <a:schemeClr val="bg2"/>
              </a:solidFill>
              <a:latin typeface="Times New Roman" pitchFamily="18" charset="0"/>
            </a:endParaRPr>
          </a:p>
        </p:txBody>
      </p:sp>
      <p:sp>
        <p:nvSpPr>
          <p:cNvPr id="290920" name="Rectangle 104"/>
          <p:cNvSpPr>
            <a:spLocks noChangeArrowheads="1"/>
          </p:cNvSpPr>
          <p:nvPr/>
        </p:nvSpPr>
        <p:spPr bwMode="auto">
          <a:xfrm>
            <a:off x="1963738" y="4941888"/>
            <a:ext cx="387350" cy="579437"/>
          </a:xfrm>
          <a:prstGeom prst="rect">
            <a:avLst/>
          </a:prstGeom>
          <a:solidFill>
            <a:srgbClr val="C0C0C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marL="342900" indent="-342900" algn="l">
              <a:spcBef>
                <a:spcPct val="20000"/>
              </a:spcBef>
              <a:buClr>
                <a:schemeClr val="hlink"/>
              </a:buClr>
              <a:buFont typeface="Wingdings" pitchFamily="2" charset="2"/>
              <a:buChar char="Ø"/>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buChar char="Ø"/>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buChar char="Ø"/>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buChar char="Ø"/>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buChar char="Ø"/>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9pPr>
          </a:lstStyle>
          <a:p>
            <a:pPr algn="ctr">
              <a:spcBef>
                <a:spcPct val="0"/>
              </a:spcBef>
              <a:buClrTx/>
              <a:buFontTx/>
              <a:buNone/>
            </a:pPr>
            <a:r>
              <a:rPr lang="en-GB" altLang="zh-CN" sz="3200" b="0">
                <a:solidFill>
                  <a:schemeClr val="bg2"/>
                </a:solidFill>
                <a:latin typeface="Times New Roman" pitchFamily="18" charset="0"/>
                <a:cs typeface="Times New Roman" pitchFamily="18" charset="0"/>
              </a:rPr>
              <a:t>9</a:t>
            </a:r>
            <a:endParaRPr lang="en-GB" altLang="zh-CN" sz="3200" b="0">
              <a:solidFill>
                <a:schemeClr val="bg2"/>
              </a:solidFill>
              <a:latin typeface="Times New Roman" pitchFamily="18" charset="0"/>
            </a:endParaRPr>
          </a:p>
        </p:txBody>
      </p:sp>
      <p:sp>
        <p:nvSpPr>
          <p:cNvPr id="290919" name="Rectangle 103"/>
          <p:cNvSpPr>
            <a:spLocks noChangeArrowheads="1"/>
          </p:cNvSpPr>
          <p:nvPr/>
        </p:nvSpPr>
        <p:spPr bwMode="auto">
          <a:xfrm>
            <a:off x="1373188" y="4941888"/>
            <a:ext cx="590550" cy="579437"/>
          </a:xfrm>
          <a:prstGeom prst="rect">
            <a:avLst/>
          </a:prstGeom>
          <a:solidFill>
            <a:srgbClr val="C0C0C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marL="342900" indent="-342900" algn="l">
              <a:spcBef>
                <a:spcPct val="20000"/>
              </a:spcBef>
              <a:buClr>
                <a:schemeClr val="hlink"/>
              </a:buClr>
              <a:buFont typeface="Wingdings" pitchFamily="2" charset="2"/>
              <a:buChar char="Ø"/>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buChar char="Ø"/>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buChar char="Ø"/>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buChar char="Ø"/>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buChar char="Ø"/>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9pPr>
          </a:lstStyle>
          <a:p>
            <a:pPr algn="ctr">
              <a:spcBef>
                <a:spcPct val="0"/>
              </a:spcBef>
              <a:buClrTx/>
              <a:buFontTx/>
              <a:buNone/>
            </a:pPr>
            <a:r>
              <a:rPr lang="en-GB" altLang="zh-CN" sz="3200" b="0">
                <a:solidFill>
                  <a:schemeClr val="bg2"/>
                </a:solidFill>
                <a:latin typeface="Times New Roman" pitchFamily="18" charset="0"/>
                <a:cs typeface="Times New Roman" pitchFamily="18" charset="0"/>
              </a:rPr>
              <a:t>20</a:t>
            </a:r>
            <a:endParaRPr lang="en-GB" altLang="zh-CN" sz="3200" b="0">
              <a:solidFill>
                <a:schemeClr val="bg2"/>
              </a:solidFill>
              <a:latin typeface="Times New Roman" pitchFamily="18" charset="0"/>
            </a:endParaRPr>
          </a:p>
        </p:txBody>
      </p:sp>
      <p:sp>
        <p:nvSpPr>
          <p:cNvPr id="290918" name="Rectangle 102"/>
          <p:cNvSpPr>
            <a:spLocks noChangeArrowheads="1"/>
          </p:cNvSpPr>
          <p:nvPr/>
        </p:nvSpPr>
        <p:spPr bwMode="auto">
          <a:xfrm>
            <a:off x="782638" y="4941888"/>
            <a:ext cx="590550" cy="579437"/>
          </a:xfrm>
          <a:prstGeom prst="rect">
            <a:avLst/>
          </a:prstGeom>
          <a:solidFill>
            <a:srgbClr val="C0C0C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marL="342900" indent="-342900" algn="l">
              <a:spcBef>
                <a:spcPct val="20000"/>
              </a:spcBef>
              <a:buClr>
                <a:schemeClr val="hlink"/>
              </a:buClr>
              <a:buFont typeface="Wingdings" pitchFamily="2" charset="2"/>
              <a:buChar char="Ø"/>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buChar char="Ø"/>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buChar char="Ø"/>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buChar char="Ø"/>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buChar char="Ø"/>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9pPr>
          </a:lstStyle>
          <a:p>
            <a:pPr algn="ctr">
              <a:spcBef>
                <a:spcPct val="0"/>
              </a:spcBef>
              <a:buClrTx/>
              <a:buFontTx/>
              <a:buNone/>
            </a:pPr>
            <a:r>
              <a:rPr lang="en-GB" altLang="zh-CN" sz="3200" b="0">
                <a:solidFill>
                  <a:schemeClr val="bg2"/>
                </a:solidFill>
                <a:latin typeface="Times New Roman" pitchFamily="18" charset="0"/>
                <a:cs typeface="Times New Roman" pitchFamily="18" charset="0"/>
              </a:rPr>
              <a:t>14</a:t>
            </a:r>
            <a:endParaRPr lang="en-GB" altLang="zh-CN" sz="3200" b="0">
              <a:solidFill>
                <a:schemeClr val="bg2"/>
              </a:solidFill>
              <a:latin typeface="Times New Roman" pitchFamily="18" charset="0"/>
            </a:endParaRPr>
          </a:p>
        </p:txBody>
      </p:sp>
      <p:sp>
        <p:nvSpPr>
          <p:cNvPr id="290917" name="Rectangle 101"/>
          <p:cNvSpPr>
            <a:spLocks noChangeArrowheads="1"/>
          </p:cNvSpPr>
          <p:nvPr/>
        </p:nvSpPr>
        <p:spPr bwMode="auto">
          <a:xfrm>
            <a:off x="395288" y="4941888"/>
            <a:ext cx="387350" cy="579437"/>
          </a:xfrm>
          <a:prstGeom prst="rect">
            <a:avLst/>
          </a:prstGeom>
          <a:solidFill>
            <a:srgbClr val="C0C0C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marL="342900" indent="-342900" algn="l">
              <a:spcBef>
                <a:spcPct val="20000"/>
              </a:spcBef>
              <a:buClr>
                <a:schemeClr val="hlink"/>
              </a:buClr>
              <a:buFont typeface="Wingdings" pitchFamily="2" charset="2"/>
              <a:buChar char="Ø"/>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buChar char="Ø"/>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buChar char="Ø"/>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buChar char="Ø"/>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buChar char="Ø"/>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9pPr>
          </a:lstStyle>
          <a:p>
            <a:pPr algn="ctr">
              <a:spcBef>
                <a:spcPct val="0"/>
              </a:spcBef>
              <a:buClrTx/>
              <a:buFontTx/>
              <a:buNone/>
            </a:pPr>
            <a:r>
              <a:rPr lang="en-GB" altLang="zh-CN" sz="3200" b="0">
                <a:solidFill>
                  <a:schemeClr val="bg2"/>
                </a:solidFill>
                <a:latin typeface="Times New Roman" pitchFamily="18" charset="0"/>
                <a:cs typeface="Times New Roman" pitchFamily="18" charset="0"/>
              </a:rPr>
              <a:t>1</a:t>
            </a:r>
            <a:endParaRPr lang="en-GB" altLang="zh-CN" sz="3200" b="0">
              <a:solidFill>
                <a:schemeClr val="bg2"/>
              </a:solidFill>
              <a:latin typeface="Times New Roman" pitchFamily="18" charset="0"/>
            </a:endParaRPr>
          </a:p>
        </p:txBody>
      </p:sp>
      <p:sp>
        <p:nvSpPr>
          <p:cNvPr id="290916" name="Rectangle 100"/>
          <p:cNvSpPr>
            <a:spLocks noChangeArrowheads="1"/>
          </p:cNvSpPr>
          <p:nvPr/>
        </p:nvSpPr>
        <p:spPr bwMode="auto">
          <a:xfrm>
            <a:off x="8274050" y="4221163"/>
            <a:ext cx="617538" cy="720725"/>
          </a:xfrm>
          <a:prstGeom prst="rect">
            <a:avLst/>
          </a:prstGeom>
          <a:solidFill>
            <a:srgbClr val="C0C0C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marL="342900" indent="-342900" algn="l">
              <a:spcBef>
                <a:spcPct val="20000"/>
              </a:spcBef>
              <a:buClr>
                <a:schemeClr val="hlink"/>
              </a:buClr>
              <a:buFont typeface="Wingdings" pitchFamily="2" charset="2"/>
              <a:buChar char="Ø"/>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buChar char="Ø"/>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buChar char="Ø"/>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buChar char="Ø"/>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buChar char="Ø"/>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9pPr>
          </a:lstStyle>
          <a:p>
            <a:pPr algn="ctr">
              <a:spcBef>
                <a:spcPct val="0"/>
              </a:spcBef>
              <a:buClrTx/>
              <a:buFontTx/>
              <a:buNone/>
            </a:pPr>
            <a:r>
              <a:rPr lang="en-GB" altLang="zh-CN" sz="3200" b="0">
                <a:solidFill>
                  <a:srgbClr val="FF0000"/>
                </a:solidFill>
                <a:latin typeface="Times New Roman" pitchFamily="18" charset="0"/>
                <a:cs typeface="Times New Roman" pitchFamily="18" charset="0"/>
              </a:rPr>
              <a:t>14</a:t>
            </a:r>
            <a:endParaRPr lang="en-GB" altLang="zh-CN" sz="3200" b="0">
              <a:solidFill>
                <a:srgbClr val="FF0000"/>
              </a:solidFill>
              <a:latin typeface="Times New Roman" pitchFamily="18" charset="0"/>
            </a:endParaRPr>
          </a:p>
        </p:txBody>
      </p:sp>
      <p:sp>
        <p:nvSpPr>
          <p:cNvPr id="290915" name="Rectangle 99"/>
          <p:cNvSpPr>
            <a:spLocks noChangeArrowheads="1"/>
          </p:cNvSpPr>
          <p:nvPr/>
        </p:nvSpPr>
        <p:spPr bwMode="auto">
          <a:xfrm>
            <a:off x="7656513" y="4221163"/>
            <a:ext cx="617537" cy="720725"/>
          </a:xfrm>
          <a:prstGeom prst="rect">
            <a:avLst/>
          </a:prstGeom>
          <a:solidFill>
            <a:srgbClr val="C0C0C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marL="342900" indent="-342900" algn="l">
              <a:spcBef>
                <a:spcPct val="20000"/>
              </a:spcBef>
              <a:buClr>
                <a:schemeClr val="hlink"/>
              </a:buClr>
              <a:buFont typeface="Wingdings" pitchFamily="2" charset="2"/>
              <a:buChar char="Ø"/>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buChar char="Ø"/>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buChar char="Ø"/>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buChar char="Ø"/>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buChar char="Ø"/>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9pPr>
          </a:lstStyle>
          <a:p>
            <a:pPr algn="ctr">
              <a:spcBef>
                <a:spcPct val="0"/>
              </a:spcBef>
              <a:buClrTx/>
              <a:buFontTx/>
              <a:buNone/>
            </a:pPr>
            <a:r>
              <a:rPr lang="en-GB" altLang="zh-CN" sz="3200" b="0">
                <a:solidFill>
                  <a:srgbClr val="FF0000"/>
                </a:solidFill>
                <a:latin typeface="Times New Roman" pitchFamily="18" charset="0"/>
                <a:cs typeface="Times New Roman" pitchFamily="18" charset="0"/>
              </a:rPr>
              <a:t>13</a:t>
            </a:r>
            <a:endParaRPr lang="en-GB" altLang="zh-CN" sz="3200" b="0">
              <a:solidFill>
                <a:srgbClr val="FF0000"/>
              </a:solidFill>
              <a:latin typeface="Times New Roman" pitchFamily="18" charset="0"/>
            </a:endParaRPr>
          </a:p>
        </p:txBody>
      </p:sp>
      <p:sp>
        <p:nvSpPr>
          <p:cNvPr id="290914" name="Rectangle 98"/>
          <p:cNvSpPr>
            <a:spLocks noChangeArrowheads="1"/>
          </p:cNvSpPr>
          <p:nvPr/>
        </p:nvSpPr>
        <p:spPr bwMode="auto">
          <a:xfrm>
            <a:off x="7037388" y="4221163"/>
            <a:ext cx="619125" cy="720725"/>
          </a:xfrm>
          <a:prstGeom prst="rect">
            <a:avLst/>
          </a:prstGeom>
          <a:solidFill>
            <a:srgbClr val="C0C0C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marL="342900" indent="-342900" algn="l">
              <a:spcBef>
                <a:spcPct val="20000"/>
              </a:spcBef>
              <a:buClr>
                <a:schemeClr val="hlink"/>
              </a:buClr>
              <a:buFont typeface="Wingdings" pitchFamily="2" charset="2"/>
              <a:buChar char="Ø"/>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buChar char="Ø"/>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buChar char="Ø"/>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buChar char="Ø"/>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buChar char="Ø"/>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9pPr>
          </a:lstStyle>
          <a:p>
            <a:pPr algn="ctr">
              <a:spcBef>
                <a:spcPct val="0"/>
              </a:spcBef>
              <a:buClrTx/>
              <a:buFontTx/>
              <a:buNone/>
            </a:pPr>
            <a:r>
              <a:rPr lang="en-GB" altLang="zh-CN" sz="3200" b="0">
                <a:solidFill>
                  <a:srgbClr val="FF0000"/>
                </a:solidFill>
                <a:latin typeface="Times New Roman" pitchFamily="18" charset="0"/>
                <a:cs typeface="Times New Roman" pitchFamily="18" charset="0"/>
              </a:rPr>
              <a:t>12</a:t>
            </a:r>
            <a:endParaRPr lang="en-GB" altLang="zh-CN" sz="3200" b="0">
              <a:solidFill>
                <a:srgbClr val="FF0000"/>
              </a:solidFill>
              <a:latin typeface="Times New Roman" pitchFamily="18" charset="0"/>
            </a:endParaRPr>
          </a:p>
        </p:txBody>
      </p:sp>
      <p:sp>
        <p:nvSpPr>
          <p:cNvPr id="290913" name="Rectangle 97"/>
          <p:cNvSpPr>
            <a:spLocks noChangeArrowheads="1"/>
          </p:cNvSpPr>
          <p:nvPr/>
        </p:nvSpPr>
        <p:spPr bwMode="auto">
          <a:xfrm>
            <a:off x="6419850" y="4221163"/>
            <a:ext cx="617538" cy="720725"/>
          </a:xfrm>
          <a:prstGeom prst="rect">
            <a:avLst/>
          </a:prstGeom>
          <a:solidFill>
            <a:srgbClr val="C0C0C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marL="342900" indent="-342900" algn="l">
              <a:spcBef>
                <a:spcPct val="20000"/>
              </a:spcBef>
              <a:buClr>
                <a:schemeClr val="hlink"/>
              </a:buClr>
              <a:buFont typeface="Wingdings" pitchFamily="2" charset="2"/>
              <a:buChar char="Ø"/>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buChar char="Ø"/>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buChar char="Ø"/>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buChar char="Ø"/>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buChar char="Ø"/>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9pPr>
          </a:lstStyle>
          <a:p>
            <a:pPr algn="ctr">
              <a:spcBef>
                <a:spcPct val="0"/>
              </a:spcBef>
              <a:buClrTx/>
              <a:buFontTx/>
              <a:buNone/>
            </a:pPr>
            <a:r>
              <a:rPr lang="en-GB" altLang="zh-CN" sz="3200" b="0">
                <a:solidFill>
                  <a:srgbClr val="FF0000"/>
                </a:solidFill>
                <a:latin typeface="Times New Roman" pitchFamily="18" charset="0"/>
                <a:cs typeface="Times New Roman" pitchFamily="18" charset="0"/>
              </a:rPr>
              <a:t>11</a:t>
            </a:r>
            <a:endParaRPr lang="en-GB" altLang="zh-CN" sz="3200" b="0">
              <a:solidFill>
                <a:srgbClr val="FF0000"/>
              </a:solidFill>
              <a:latin typeface="Times New Roman" pitchFamily="18" charset="0"/>
            </a:endParaRPr>
          </a:p>
        </p:txBody>
      </p:sp>
      <p:sp>
        <p:nvSpPr>
          <p:cNvPr id="290912" name="Rectangle 96"/>
          <p:cNvSpPr>
            <a:spLocks noChangeArrowheads="1"/>
          </p:cNvSpPr>
          <p:nvPr/>
        </p:nvSpPr>
        <p:spPr bwMode="auto">
          <a:xfrm>
            <a:off x="5802313" y="4221163"/>
            <a:ext cx="617537" cy="720725"/>
          </a:xfrm>
          <a:prstGeom prst="rect">
            <a:avLst/>
          </a:prstGeom>
          <a:solidFill>
            <a:srgbClr val="C0C0C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marL="342900" indent="-342900" algn="l">
              <a:spcBef>
                <a:spcPct val="20000"/>
              </a:spcBef>
              <a:buClr>
                <a:schemeClr val="hlink"/>
              </a:buClr>
              <a:buFont typeface="Wingdings" pitchFamily="2" charset="2"/>
              <a:buChar char="Ø"/>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buChar char="Ø"/>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buChar char="Ø"/>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buChar char="Ø"/>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buChar char="Ø"/>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9pPr>
          </a:lstStyle>
          <a:p>
            <a:pPr algn="ctr">
              <a:spcBef>
                <a:spcPct val="0"/>
              </a:spcBef>
              <a:buClrTx/>
              <a:buFontTx/>
              <a:buNone/>
            </a:pPr>
            <a:r>
              <a:rPr lang="en-GB" altLang="zh-CN" sz="3200" b="0">
                <a:solidFill>
                  <a:srgbClr val="FF0000"/>
                </a:solidFill>
                <a:latin typeface="Times New Roman" pitchFamily="18" charset="0"/>
                <a:cs typeface="Times New Roman" pitchFamily="18" charset="0"/>
              </a:rPr>
              <a:t>10</a:t>
            </a:r>
            <a:endParaRPr lang="en-GB" altLang="zh-CN" sz="3200" b="0">
              <a:solidFill>
                <a:srgbClr val="FF0000"/>
              </a:solidFill>
              <a:latin typeface="Times New Roman" pitchFamily="18" charset="0"/>
            </a:endParaRPr>
          </a:p>
        </p:txBody>
      </p:sp>
      <p:sp>
        <p:nvSpPr>
          <p:cNvPr id="290911" name="Rectangle 95"/>
          <p:cNvSpPr>
            <a:spLocks noChangeArrowheads="1"/>
          </p:cNvSpPr>
          <p:nvPr/>
        </p:nvSpPr>
        <p:spPr bwMode="auto">
          <a:xfrm>
            <a:off x="5184775" y="4221163"/>
            <a:ext cx="617538"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marL="342900" indent="-342900" algn="l">
              <a:spcBef>
                <a:spcPct val="20000"/>
              </a:spcBef>
              <a:buClr>
                <a:schemeClr val="hlink"/>
              </a:buClr>
              <a:buFont typeface="Wingdings" pitchFamily="2" charset="2"/>
              <a:buChar char="Ø"/>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buChar char="Ø"/>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buChar char="Ø"/>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buChar char="Ø"/>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buChar char="Ø"/>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9pPr>
          </a:lstStyle>
          <a:p>
            <a:pPr algn="ctr">
              <a:spcBef>
                <a:spcPct val="0"/>
              </a:spcBef>
              <a:buClrTx/>
              <a:buFontTx/>
              <a:buNone/>
            </a:pPr>
            <a:r>
              <a:rPr lang="en-GB" altLang="zh-CN" sz="3200" b="0">
                <a:solidFill>
                  <a:srgbClr val="FF0000"/>
                </a:solidFill>
                <a:latin typeface="Times New Roman" pitchFamily="18" charset="0"/>
                <a:cs typeface="Times New Roman" pitchFamily="18" charset="0"/>
              </a:rPr>
              <a:t>9</a:t>
            </a:r>
            <a:endParaRPr lang="en-GB" altLang="zh-CN" sz="3200" b="0">
              <a:solidFill>
                <a:srgbClr val="FF0000"/>
              </a:solidFill>
              <a:latin typeface="Times New Roman" pitchFamily="18" charset="0"/>
            </a:endParaRPr>
          </a:p>
        </p:txBody>
      </p:sp>
      <p:sp>
        <p:nvSpPr>
          <p:cNvPr id="290910" name="Rectangle 94"/>
          <p:cNvSpPr>
            <a:spLocks noChangeArrowheads="1"/>
          </p:cNvSpPr>
          <p:nvPr/>
        </p:nvSpPr>
        <p:spPr bwMode="auto">
          <a:xfrm>
            <a:off x="4579938" y="4221163"/>
            <a:ext cx="604837"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marL="342900" indent="-342900" algn="l">
              <a:spcBef>
                <a:spcPct val="20000"/>
              </a:spcBef>
              <a:buClr>
                <a:schemeClr val="hlink"/>
              </a:buClr>
              <a:buFont typeface="Wingdings" pitchFamily="2" charset="2"/>
              <a:buChar char="Ø"/>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buChar char="Ø"/>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buChar char="Ø"/>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buChar char="Ø"/>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buChar char="Ø"/>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9pPr>
          </a:lstStyle>
          <a:p>
            <a:pPr algn="ctr">
              <a:spcBef>
                <a:spcPct val="0"/>
              </a:spcBef>
              <a:buClrTx/>
              <a:buFontTx/>
              <a:buNone/>
            </a:pPr>
            <a:r>
              <a:rPr lang="en-GB" altLang="zh-CN" sz="3200" b="0">
                <a:solidFill>
                  <a:srgbClr val="FF0000"/>
                </a:solidFill>
                <a:latin typeface="Times New Roman" pitchFamily="18" charset="0"/>
                <a:cs typeface="Times New Roman" pitchFamily="18" charset="0"/>
              </a:rPr>
              <a:t>8</a:t>
            </a:r>
            <a:endParaRPr lang="en-GB" altLang="zh-CN" sz="3200" b="0">
              <a:solidFill>
                <a:srgbClr val="FF0000"/>
              </a:solidFill>
              <a:latin typeface="Times New Roman" pitchFamily="18" charset="0"/>
            </a:endParaRPr>
          </a:p>
        </p:txBody>
      </p:sp>
      <p:sp>
        <p:nvSpPr>
          <p:cNvPr id="290909" name="Rectangle 93"/>
          <p:cNvSpPr>
            <a:spLocks noChangeArrowheads="1"/>
          </p:cNvSpPr>
          <p:nvPr/>
        </p:nvSpPr>
        <p:spPr bwMode="auto">
          <a:xfrm>
            <a:off x="3949700" y="4221163"/>
            <a:ext cx="630238"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marL="342900" indent="-342900" algn="l">
              <a:spcBef>
                <a:spcPct val="20000"/>
              </a:spcBef>
              <a:buClr>
                <a:schemeClr val="hlink"/>
              </a:buClr>
              <a:buFont typeface="Wingdings" pitchFamily="2" charset="2"/>
              <a:buChar char="Ø"/>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buChar char="Ø"/>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buChar char="Ø"/>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buChar char="Ø"/>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buChar char="Ø"/>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9pPr>
          </a:lstStyle>
          <a:p>
            <a:pPr algn="ctr">
              <a:spcBef>
                <a:spcPct val="0"/>
              </a:spcBef>
              <a:buClrTx/>
              <a:buFontTx/>
              <a:buNone/>
            </a:pPr>
            <a:r>
              <a:rPr lang="en-GB" altLang="zh-CN" sz="3200" b="0">
                <a:solidFill>
                  <a:srgbClr val="FF0000"/>
                </a:solidFill>
                <a:latin typeface="Times New Roman" pitchFamily="18" charset="0"/>
                <a:cs typeface="Times New Roman" pitchFamily="18" charset="0"/>
              </a:rPr>
              <a:t>7</a:t>
            </a:r>
            <a:endParaRPr lang="en-GB" altLang="zh-CN" sz="3200" b="0">
              <a:solidFill>
                <a:srgbClr val="FF0000"/>
              </a:solidFill>
              <a:latin typeface="Times New Roman" pitchFamily="18" charset="0"/>
            </a:endParaRPr>
          </a:p>
        </p:txBody>
      </p:sp>
      <p:sp>
        <p:nvSpPr>
          <p:cNvPr id="290908" name="Rectangle 92"/>
          <p:cNvSpPr>
            <a:spLocks noChangeArrowheads="1"/>
          </p:cNvSpPr>
          <p:nvPr/>
        </p:nvSpPr>
        <p:spPr bwMode="auto">
          <a:xfrm>
            <a:off x="3330575" y="4221163"/>
            <a:ext cx="619125"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marL="342900" indent="-342900" algn="l">
              <a:spcBef>
                <a:spcPct val="20000"/>
              </a:spcBef>
              <a:buClr>
                <a:schemeClr val="hlink"/>
              </a:buClr>
              <a:buFont typeface="Wingdings" pitchFamily="2" charset="2"/>
              <a:buChar char="Ø"/>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buChar char="Ø"/>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buChar char="Ø"/>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buChar char="Ø"/>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buChar char="Ø"/>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9pPr>
          </a:lstStyle>
          <a:p>
            <a:pPr algn="ctr">
              <a:spcBef>
                <a:spcPct val="0"/>
              </a:spcBef>
              <a:buClrTx/>
              <a:buFontTx/>
              <a:buNone/>
            </a:pPr>
            <a:r>
              <a:rPr lang="en-GB" altLang="zh-CN" sz="3200" b="0">
                <a:solidFill>
                  <a:srgbClr val="FF0000"/>
                </a:solidFill>
                <a:latin typeface="Times New Roman" pitchFamily="18" charset="0"/>
                <a:cs typeface="Times New Roman" pitchFamily="18" charset="0"/>
              </a:rPr>
              <a:t>6</a:t>
            </a:r>
            <a:endParaRPr lang="en-GB" altLang="zh-CN" sz="3200" b="0">
              <a:solidFill>
                <a:srgbClr val="FF0000"/>
              </a:solidFill>
              <a:latin typeface="Times New Roman" pitchFamily="18" charset="0"/>
            </a:endParaRPr>
          </a:p>
        </p:txBody>
      </p:sp>
      <p:sp>
        <p:nvSpPr>
          <p:cNvPr id="290907" name="Rectangle 91"/>
          <p:cNvSpPr>
            <a:spLocks noChangeArrowheads="1"/>
          </p:cNvSpPr>
          <p:nvPr/>
        </p:nvSpPr>
        <p:spPr bwMode="auto">
          <a:xfrm>
            <a:off x="2738438" y="4221163"/>
            <a:ext cx="592137"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marL="342900" indent="-342900" algn="l">
              <a:spcBef>
                <a:spcPct val="20000"/>
              </a:spcBef>
              <a:buClr>
                <a:schemeClr val="hlink"/>
              </a:buClr>
              <a:buFont typeface="Wingdings" pitchFamily="2" charset="2"/>
              <a:buChar char="Ø"/>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buChar char="Ø"/>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buChar char="Ø"/>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buChar char="Ø"/>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buChar char="Ø"/>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9pPr>
          </a:lstStyle>
          <a:p>
            <a:pPr algn="ctr">
              <a:spcBef>
                <a:spcPct val="0"/>
              </a:spcBef>
              <a:buClrTx/>
              <a:buFontTx/>
              <a:buNone/>
            </a:pPr>
            <a:r>
              <a:rPr lang="en-GB" altLang="zh-CN" sz="3200" b="0">
                <a:solidFill>
                  <a:srgbClr val="FF0000"/>
                </a:solidFill>
                <a:latin typeface="Times New Roman" pitchFamily="18" charset="0"/>
                <a:cs typeface="Times New Roman" pitchFamily="18" charset="0"/>
              </a:rPr>
              <a:t>5</a:t>
            </a:r>
            <a:endParaRPr lang="en-GB" altLang="zh-CN" sz="3200" b="0">
              <a:solidFill>
                <a:srgbClr val="FF0000"/>
              </a:solidFill>
              <a:latin typeface="Times New Roman" pitchFamily="18" charset="0"/>
            </a:endParaRPr>
          </a:p>
        </p:txBody>
      </p:sp>
      <p:sp>
        <p:nvSpPr>
          <p:cNvPr id="290906" name="Rectangle 90"/>
          <p:cNvSpPr>
            <a:spLocks noChangeArrowheads="1"/>
          </p:cNvSpPr>
          <p:nvPr/>
        </p:nvSpPr>
        <p:spPr bwMode="auto">
          <a:xfrm>
            <a:off x="2351088" y="4221163"/>
            <a:ext cx="387350" cy="720725"/>
          </a:xfrm>
          <a:prstGeom prst="rect">
            <a:avLst/>
          </a:prstGeom>
          <a:solidFill>
            <a:srgbClr val="C0C0C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marL="342900" indent="-342900" algn="l">
              <a:spcBef>
                <a:spcPct val="20000"/>
              </a:spcBef>
              <a:buClr>
                <a:schemeClr val="hlink"/>
              </a:buClr>
              <a:buFont typeface="Wingdings" pitchFamily="2" charset="2"/>
              <a:buChar char="Ø"/>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buChar char="Ø"/>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buChar char="Ø"/>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buChar char="Ø"/>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buChar char="Ø"/>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9pPr>
          </a:lstStyle>
          <a:p>
            <a:pPr algn="ctr">
              <a:spcBef>
                <a:spcPct val="0"/>
              </a:spcBef>
              <a:buClrTx/>
              <a:buFontTx/>
              <a:buNone/>
            </a:pPr>
            <a:r>
              <a:rPr lang="en-GB" altLang="zh-CN" sz="3200" b="0">
                <a:solidFill>
                  <a:srgbClr val="FF0000"/>
                </a:solidFill>
                <a:latin typeface="Times New Roman" pitchFamily="18" charset="0"/>
                <a:cs typeface="Times New Roman" pitchFamily="18" charset="0"/>
              </a:rPr>
              <a:t>4</a:t>
            </a:r>
            <a:endParaRPr lang="en-GB" altLang="zh-CN" sz="3200" b="0">
              <a:solidFill>
                <a:srgbClr val="FF0000"/>
              </a:solidFill>
              <a:latin typeface="Times New Roman" pitchFamily="18" charset="0"/>
            </a:endParaRPr>
          </a:p>
        </p:txBody>
      </p:sp>
      <p:sp>
        <p:nvSpPr>
          <p:cNvPr id="290905" name="Rectangle 89"/>
          <p:cNvSpPr>
            <a:spLocks noChangeArrowheads="1"/>
          </p:cNvSpPr>
          <p:nvPr/>
        </p:nvSpPr>
        <p:spPr bwMode="auto">
          <a:xfrm>
            <a:off x="1963738" y="4221163"/>
            <a:ext cx="387350" cy="720725"/>
          </a:xfrm>
          <a:prstGeom prst="rect">
            <a:avLst/>
          </a:prstGeom>
          <a:solidFill>
            <a:srgbClr val="C0C0C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marL="342900" indent="-342900" algn="l">
              <a:spcBef>
                <a:spcPct val="20000"/>
              </a:spcBef>
              <a:buClr>
                <a:schemeClr val="hlink"/>
              </a:buClr>
              <a:buFont typeface="Wingdings" pitchFamily="2" charset="2"/>
              <a:buChar char="Ø"/>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buChar char="Ø"/>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buChar char="Ø"/>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buChar char="Ø"/>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buChar char="Ø"/>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9pPr>
          </a:lstStyle>
          <a:p>
            <a:pPr algn="ctr">
              <a:spcBef>
                <a:spcPct val="0"/>
              </a:spcBef>
              <a:buClrTx/>
              <a:buFontTx/>
              <a:buNone/>
            </a:pPr>
            <a:r>
              <a:rPr lang="en-GB" altLang="zh-CN" sz="3200" b="0">
                <a:solidFill>
                  <a:srgbClr val="FF0000"/>
                </a:solidFill>
                <a:latin typeface="Times New Roman" pitchFamily="18" charset="0"/>
                <a:cs typeface="Times New Roman" pitchFamily="18" charset="0"/>
              </a:rPr>
              <a:t>3</a:t>
            </a:r>
            <a:endParaRPr lang="en-GB" altLang="zh-CN" sz="3200" b="0">
              <a:solidFill>
                <a:srgbClr val="FF0000"/>
              </a:solidFill>
              <a:latin typeface="Times New Roman" pitchFamily="18" charset="0"/>
            </a:endParaRPr>
          </a:p>
        </p:txBody>
      </p:sp>
      <p:sp>
        <p:nvSpPr>
          <p:cNvPr id="290904" name="Rectangle 88"/>
          <p:cNvSpPr>
            <a:spLocks noChangeArrowheads="1"/>
          </p:cNvSpPr>
          <p:nvPr/>
        </p:nvSpPr>
        <p:spPr bwMode="auto">
          <a:xfrm>
            <a:off x="1373188" y="4221163"/>
            <a:ext cx="590550" cy="720725"/>
          </a:xfrm>
          <a:prstGeom prst="rect">
            <a:avLst/>
          </a:prstGeom>
          <a:solidFill>
            <a:srgbClr val="C0C0C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marL="342900" indent="-342900" algn="l">
              <a:spcBef>
                <a:spcPct val="20000"/>
              </a:spcBef>
              <a:buClr>
                <a:schemeClr val="hlink"/>
              </a:buClr>
              <a:buFont typeface="Wingdings" pitchFamily="2" charset="2"/>
              <a:buChar char="Ø"/>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buChar char="Ø"/>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buChar char="Ø"/>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buChar char="Ø"/>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buChar char="Ø"/>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9pPr>
          </a:lstStyle>
          <a:p>
            <a:pPr algn="ctr">
              <a:spcBef>
                <a:spcPct val="0"/>
              </a:spcBef>
              <a:buClrTx/>
              <a:buFontTx/>
              <a:buNone/>
            </a:pPr>
            <a:r>
              <a:rPr lang="en-GB" altLang="zh-CN" sz="3200" b="0">
                <a:solidFill>
                  <a:srgbClr val="FF0000"/>
                </a:solidFill>
                <a:latin typeface="Times New Roman" pitchFamily="18" charset="0"/>
                <a:cs typeface="Times New Roman" pitchFamily="18" charset="0"/>
              </a:rPr>
              <a:t>2</a:t>
            </a:r>
            <a:endParaRPr lang="en-GB" altLang="zh-CN" sz="3200" b="0">
              <a:solidFill>
                <a:srgbClr val="FF0000"/>
              </a:solidFill>
              <a:latin typeface="Times New Roman" pitchFamily="18" charset="0"/>
            </a:endParaRPr>
          </a:p>
        </p:txBody>
      </p:sp>
      <p:sp>
        <p:nvSpPr>
          <p:cNvPr id="290903" name="Rectangle 87"/>
          <p:cNvSpPr>
            <a:spLocks noChangeArrowheads="1"/>
          </p:cNvSpPr>
          <p:nvPr/>
        </p:nvSpPr>
        <p:spPr bwMode="auto">
          <a:xfrm>
            <a:off x="782638" y="4221163"/>
            <a:ext cx="590550" cy="720725"/>
          </a:xfrm>
          <a:prstGeom prst="rect">
            <a:avLst/>
          </a:prstGeom>
          <a:solidFill>
            <a:srgbClr val="C0C0C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marL="342900" indent="-342900" algn="l">
              <a:spcBef>
                <a:spcPct val="20000"/>
              </a:spcBef>
              <a:buClr>
                <a:schemeClr val="hlink"/>
              </a:buClr>
              <a:buFont typeface="Wingdings" pitchFamily="2" charset="2"/>
              <a:buChar char="Ø"/>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buChar char="Ø"/>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buChar char="Ø"/>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buChar char="Ø"/>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buChar char="Ø"/>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9pPr>
          </a:lstStyle>
          <a:p>
            <a:pPr algn="ctr">
              <a:spcBef>
                <a:spcPct val="0"/>
              </a:spcBef>
              <a:buClrTx/>
              <a:buFontTx/>
              <a:buNone/>
            </a:pPr>
            <a:r>
              <a:rPr lang="en-GB" altLang="zh-CN" sz="3200" b="0">
                <a:solidFill>
                  <a:srgbClr val="FF0000"/>
                </a:solidFill>
                <a:latin typeface="Times New Roman" pitchFamily="18" charset="0"/>
                <a:cs typeface="Times New Roman" pitchFamily="18" charset="0"/>
              </a:rPr>
              <a:t>1</a:t>
            </a:r>
            <a:endParaRPr lang="en-GB" altLang="zh-CN" sz="3200" b="0">
              <a:solidFill>
                <a:srgbClr val="FF0000"/>
              </a:solidFill>
              <a:latin typeface="Times New Roman" pitchFamily="18" charset="0"/>
            </a:endParaRPr>
          </a:p>
        </p:txBody>
      </p:sp>
      <p:sp>
        <p:nvSpPr>
          <p:cNvPr id="290902" name="Rectangle 86"/>
          <p:cNvSpPr>
            <a:spLocks noChangeArrowheads="1"/>
          </p:cNvSpPr>
          <p:nvPr/>
        </p:nvSpPr>
        <p:spPr bwMode="auto">
          <a:xfrm>
            <a:off x="395288" y="4221163"/>
            <a:ext cx="387350" cy="720725"/>
          </a:xfrm>
          <a:prstGeom prst="rect">
            <a:avLst/>
          </a:prstGeom>
          <a:solidFill>
            <a:srgbClr val="C0C0C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marL="342900" indent="-342900" algn="l">
              <a:spcBef>
                <a:spcPct val="20000"/>
              </a:spcBef>
              <a:buClr>
                <a:schemeClr val="hlink"/>
              </a:buClr>
              <a:buFont typeface="Wingdings" pitchFamily="2" charset="2"/>
              <a:buChar char="Ø"/>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buChar char="Ø"/>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buChar char="Ø"/>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buChar char="Ø"/>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buChar char="Ø"/>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9pPr>
          </a:lstStyle>
          <a:p>
            <a:pPr algn="ctr">
              <a:spcBef>
                <a:spcPct val="0"/>
              </a:spcBef>
              <a:buClrTx/>
              <a:buFontTx/>
              <a:buNone/>
            </a:pPr>
            <a:r>
              <a:rPr lang="en-GB" altLang="zh-CN" sz="3200" b="0">
                <a:solidFill>
                  <a:srgbClr val="FF0000"/>
                </a:solidFill>
                <a:latin typeface="Times New Roman" pitchFamily="18" charset="0"/>
                <a:cs typeface="Times New Roman" pitchFamily="18" charset="0"/>
              </a:rPr>
              <a:t>0</a:t>
            </a:r>
            <a:endParaRPr lang="en-GB" altLang="zh-CN" sz="3200" b="0">
              <a:solidFill>
                <a:srgbClr val="FF0000"/>
              </a:solidFill>
              <a:latin typeface="Times New Roman" pitchFamily="18" charset="0"/>
            </a:endParaRPr>
          </a:p>
        </p:txBody>
      </p:sp>
      <p:sp>
        <p:nvSpPr>
          <p:cNvPr id="290938" name="Line 122"/>
          <p:cNvSpPr>
            <a:spLocks noChangeShapeType="1"/>
          </p:cNvSpPr>
          <p:nvPr/>
        </p:nvSpPr>
        <p:spPr bwMode="auto">
          <a:xfrm>
            <a:off x="395288" y="4941888"/>
            <a:ext cx="84963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0940" name="Line 124"/>
          <p:cNvSpPr>
            <a:spLocks noChangeShapeType="1"/>
          </p:cNvSpPr>
          <p:nvPr/>
        </p:nvSpPr>
        <p:spPr bwMode="auto">
          <a:xfrm>
            <a:off x="782638" y="4221163"/>
            <a:ext cx="0" cy="1300162"/>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0943" name="Line 127"/>
          <p:cNvSpPr>
            <a:spLocks noChangeShapeType="1"/>
          </p:cNvSpPr>
          <p:nvPr/>
        </p:nvSpPr>
        <p:spPr bwMode="auto">
          <a:xfrm>
            <a:off x="1373188" y="4221163"/>
            <a:ext cx="0" cy="1300162"/>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0946" name="Line 130"/>
          <p:cNvSpPr>
            <a:spLocks noChangeShapeType="1"/>
          </p:cNvSpPr>
          <p:nvPr/>
        </p:nvSpPr>
        <p:spPr bwMode="auto">
          <a:xfrm>
            <a:off x="1963738" y="4221163"/>
            <a:ext cx="0" cy="1300162"/>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0949" name="Line 133"/>
          <p:cNvSpPr>
            <a:spLocks noChangeShapeType="1"/>
          </p:cNvSpPr>
          <p:nvPr/>
        </p:nvSpPr>
        <p:spPr bwMode="auto">
          <a:xfrm>
            <a:off x="2351088" y="4221163"/>
            <a:ext cx="0" cy="1300162"/>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0952" name="Line 136"/>
          <p:cNvSpPr>
            <a:spLocks noChangeShapeType="1"/>
          </p:cNvSpPr>
          <p:nvPr/>
        </p:nvSpPr>
        <p:spPr bwMode="auto">
          <a:xfrm>
            <a:off x="2738438" y="4221163"/>
            <a:ext cx="0" cy="1300162"/>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0955" name="Line 139"/>
          <p:cNvSpPr>
            <a:spLocks noChangeShapeType="1"/>
          </p:cNvSpPr>
          <p:nvPr/>
        </p:nvSpPr>
        <p:spPr bwMode="auto">
          <a:xfrm>
            <a:off x="3330575" y="4221163"/>
            <a:ext cx="0" cy="1300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0958" name="Line 142"/>
          <p:cNvSpPr>
            <a:spLocks noChangeShapeType="1"/>
          </p:cNvSpPr>
          <p:nvPr/>
        </p:nvSpPr>
        <p:spPr bwMode="auto">
          <a:xfrm>
            <a:off x="3949700" y="4221163"/>
            <a:ext cx="0" cy="1300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0961" name="Line 145"/>
          <p:cNvSpPr>
            <a:spLocks noChangeShapeType="1"/>
          </p:cNvSpPr>
          <p:nvPr/>
        </p:nvSpPr>
        <p:spPr bwMode="auto">
          <a:xfrm>
            <a:off x="4579938" y="4221163"/>
            <a:ext cx="0" cy="1300162"/>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0964" name="Line 148"/>
          <p:cNvSpPr>
            <a:spLocks noChangeShapeType="1"/>
          </p:cNvSpPr>
          <p:nvPr/>
        </p:nvSpPr>
        <p:spPr bwMode="auto">
          <a:xfrm>
            <a:off x="5184775" y="4221163"/>
            <a:ext cx="0" cy="1300162"/>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0967" name="Line 151"/>
          <p:cNvSpPr>
            <a:spLocks noChangeShapeType="1"/>
          </p:cNvSpPr>
          <p:nvPr/>
        </p:nvSpPr>
        <p:spPr bwMode="auto">
          <a:xfrm>
            <a:off x="5802313" y="4221163"/>
            <a:ext cx="0" cy="1300162"/>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0970" name="Line 154"/>
          <p:cNvSpPr>
            <a:spLocks noChangeShapeType="1"/>
          </p:cNvSpPr>
          <p:nvPr/>
        </p:nvSpPr>
        <p:spPr bwMode="auto">
          <a:xfrm>
            <a:off x="6419850" y="4221163"/>
            <a:ext cx="0" cy="1300162"/>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0973" name="Line 157"/>
          <p:cNvSpPr>
            <a:spLocks noChangeShapeType="1"/>
          </p:cNvSpPr>
          <p:nvPr/>
        </p:nvSpPr>
        <p:spPr bwMode="auto">
          <a:xfrm>
            <a:off x="7037388" y="4221163"/>
            <a:ext cx="0" cy="1300162"/>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0976" name="Line 160"/>
          <p:cNvSpPr>
            <a:spLocks noChangeShapeType="1"/>
          </p:cNvSpPr>
          <p:nvPr/>
        </p:nvSpPr>
        <p:spPr bwMode="auto">
          <a:xfrm>
            <a:off x="7656513" y="4221163"/>
            <a:ext cx="0" cy="1300162"/>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0979" name="Line 163"/>
          <p:cNvSpPr>
            <a:spLocks noChangeShapeType="1"/>
          </p:cNvSpPr>
          <p:nvPr/>
        </p:nvSpPr>
        <p:spPr bwMode="auto">
          <a:xfrm>
            <a:off x="8274050" y="4221163"/>
            <a:ext cx="0" cy="1300162"/>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0934" name="Line 118"/>
          <p:cNvSpPr>
            <a:spLocks noChangeShapeType="1"/>
          </p:cNvSpPr>
          <p:nvPr/>
        </p:nvSpPr>
        <p:spPr bwMode="auto">
          <a:xfrm>
            <a:off x="395288" y="4221163"/>
            <a:ext cx="0" cy="1300162"/>
          </a:xfrm>
          <a:prstGeom prst="line">
            <a:avLst/>
          </a:prstGeom>
          <a:noFill/>
          <a:ln w="127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0932" name="Line 116"/>
          <p:cNvSpPr>
            <a:spLocks noChangeShapeType="1"/>
          </p:cNvSpPr>
          <p:nvPr/>
        </p:nvSpPr>
        <p:spPr bwMode="auto">
          <a:xfrm>
            <a:off x="395288" y="4221163"/>
            <a:ext cx="84963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0935" name="Line 119"/>
          <p:cNvSpPr>
            <a:spLocks noChangeShapeType="1"/>
          </p:cNvSpPr>
          <p:nvPr/>
        </p:nvSpPr>
        <p:spPr bwMode="auto">
          <a:xfrm>
            <a:off x="8891588" y="4221163"/>
            <a:ext cx="0" cy="1300162"/>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0933" name="Line 117"/>
          <p:cNvSpPr>
            <a:spLocks noChangeShapeType="1"/>
          </p:cNvSpPr>
          <p:nvPr/>
        </p:nvSpPr>
        <p:spPr bwMode="auto">
          <a:xfrm>
            <a:off x="395288" y="5521325"/>
            <a:ext cx="8496300"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1114" name="Rectangle 298"/>
          <p:cNvSpPr>
            <a:spLocks noChangeArrowheads="1"/>
          </p:cNvSpPr>
          <p:nvPr/>
        </p:nvSpPr>
        <p:spPr bwMode="auto">
          <a:xfrm>
            <a:off x="250825" y="1196975"/>
            <a:ext cx="83883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a:t>设有以下索引顺序表，则查找元素</a:t>
            </a:r>
            <a:r>
              <a:rPr lang="en-US" altLang="zh-CN"/>
              <a:t>29</a:t>
            </a:r>
            <a:r>
              <a:rPr lang="zh-CN" altLang="en-US"/>
              <a:t>，</a:t>
            </a:r>
            <a:r>
              <a:rPr lang="en-US" altLang="zh-CN"/>
              <a:t>40</a:t>
            </a:r>
            <a:r>
              <a:rPr lang="zh-CN" altLang="en-US"/>
              <a:t>的查找长度分别是多少。</a:t>
            </a:r>
          </a:p>
        </p:txBody>
      </p:sp>
      <p:sp>
        <p:nvSpPr>
          <p:cNvPr id="291115" name="Rectangle 299"/>
          <p:cNvSpPr>
            <a:spLocks noGrp="1" noRot="1" noChangeArrowheads="1"/>
          </p:cNvSpPr>
          <p:nvPr>
            <p:ph type="title"/>
          </p:nvPr>
        </p:nvSpPr>
        <p:spPr/>
        <p:txBody>
          <a:bodyPr/>
          <a:lstStyle/>
          <a:p>
            <a:r>
              <a:rPr lang="zh-CN" altLang="en-US"/>
              <a:t>练习</a:t>
            </a:r>
          </a:p>
        </p:txBody>
      </p:sp>
    </p:spTree>
  </p:cSld>
  <p:clrMapOvr>
    <a:masterClrMapping/>
  </p:clrMapOvr>
  <p:transition spd="med">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8.2</a:t>
            </a:r>
            <a:r>
              <a:rPr lang="zh-CN" altLang="en-US" dirty="0" smtClean="0"/>
              <a:t> 基于线性表的查找法</a:t>
            </a:r>
            <a:endParaRPr lang="zh-CN" altLang="en-US" dirty="0"/>
          </a:p>
        </p:txBody>
      </p:sp>
      <p:sp>
        <p:nvSpPr>
          <p:cNvPr id="31" name="灯片编号占位符 1"/>
          <p:cNvSpPr>
            <a:spLocks noGrp="1"/>
          </p:cNvSpPr>
          <p:nvPr>
            <p:ph type="sldNum" sz="quarter" idx="10"/>
          </p:nvPr>
        </p:nvSpPr>
        <p:spPr/>
        <p:txBody>
          <a:bodyPr/>
          <a:lstStyle/>
          <a:p>
            <a:fld id="{60BAC688-8FEF-458A-9BEC-75DF4D67D0F1}" type="slidenum">
              <a:rPr lang="en-US" altLang="zh-CN"/>
              <a:pPr/>
              <a:t>25</a:t>
            </a:fld>
            <a:endParaRPr lang="en-US" altLang="zh-CN"/>
          </a:p>
        </p:txBody>
      </p:sp>
      <p:grpSp>
        <p:nvGrpSpPr>
          <p:cNvPr id="156674" name="Group 2"/>
          <p:cNvGrpSpPr>
            <a:grpSpLocks/>
          </p:cNvGrpSpPr>
          <p:nvPr/>
        </p:nvGrpSpPr>
        <p:grpSpPr bwMode="auto">
          <a:xfrm>
            <a:off x="539750" y="2774950"/>
            <a:ext cx="8280400" cy="509588"/>
            <a:chOff x="654" y="1384"/>
            <a:chExt cx="3753" cy="322"/>
          </a:xfrm>
        </p:grpSpPr>
        <p:sp>
          <p:nvSpPr>
            <p:cNvPr id="156675" name="Text Box 3"/>
            <p:cNvSpPr txBox="1">
              <a:spLocks noChangeArrowheads="1"/>
            </p:cNvSpPr>
            <p:nvPr/>
          </p:nvSpPr>
          <p:spPr bwMode="auto">
            <a:xfrm>
              <a:off x="654" y="1417"/>
              <a:ext cx="404"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sz="2400" b="1"/>
                <a:t>ASL</a:t>
              </a:r>
            </a:p>
          </p:txBody>
        </p:sp>
        <p:sp>
          <p:nvSpPr>
            <p:cNvPr id="156676" name="Text Box 4"/>
            <p:cNvSpPr txBox="1">
              <a:spLocks noChangeArrowheads="1"/>
            </p:cNvSpPr>
            <p:nvPr/>
          </p:nvSpPr>
          <p:spPr bwMode="auto">
            <a:xfrm>
              <a:off x="1387" y="1384"/>
              <a:ext cx="361"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400" b="1"/>
                <a:t>最大</a:t>
              </a:r>
            </a:p>
          </p:txBody>
        </p:sp>
        <p:sp>
          <p:nvSpPr>
            <p:cNvPr id="156677" name="Text Box 5"/>
            <p:cNvSpPr txBox="1">
              <a:spLocks noChangeArrowheads="1"/>
            </p:cNvSpPr>
            <p:nvPr/>
          </p:nvSpPr>
          <p:spPr bwMode="auto">
            <a:xfrm>
              <a:off x="2596" y="1384"/>
              <a:ext cx="364"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400" b="1"/>
                <a:t>最小</a:t>
              </a:r>
            </a:p>
          </p:txBody>
        </p:sp>
        <p:sp>
          <p:nvSpPr>
            <p:cNvPr id="156678" name="Text Box 6"/>
            <p:cNvSpPr txBox="1">
              <a:spLocks noChangeArrowheads="1"/>
            </p:cNvSpPr>
            <p:nvPr/>
          </p:nvSpPr>
          <p:spPr bwMode="auto">
            <a:xfrm>
              <a:off x="3675" y="1417"/>
              <a:ext cx="732"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sz="2400" b="1"/>
                <a:t>两者之间</a:t>
              </a:r>
            </a:p>
          </p:txBody>
        </p:sp>
      </p:grpSp>
      <p:grpSp>
        <p:nvGrpSpPr>
          <p:cNvPr id="156679" name="Group 7"/>
          <p:cNvGrpSpPr>
            <a:grpSpLocks/>
          </p:cNvGrpSpPr>
          <p:nvPr/>
        </p:nvGrpSpPr>
        <p:grpSpPr bwMode="auto">
          <a:xfrm>
            <a:off x="503238" y="3409950"/>
            <a:ext cx="8245475" cy="509588"/>
            <a:chOff x="610" y="1718"/>
            <a:chExt cx="4105" cy="321"/>
          </a:xfrm>
        </p:grpSpPr>
        <p:sp>
          <p:nvSpPr>
            <p:cNvPr id="156680" name="Text Box 8"/>
            <p:cNvSpPr txBox="1">
              <a:spLocks noChangeArrowheads="1"/>
            </p:cNvSpPr>
            <p:nvPr/>
          </p:nvSpPr>
          <p:spPr bwMode="auto">
            <a:xfrm>
              <a:off x="610" y="1751"/>
              <a:ext cx="59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sz="2400" b="1"/>
                <a:t>表结构</a:t>
              </a:r>
            </a:p>
          </p:txBody>
        </p:sp>
        <p:sp>
          <p:nvSpPr>
            <p:cNvPr id="156681" name="Text Box 9"/>
            <p:cNvSpPr txBox="1">
              <a:spLocks noChangeArrowheads="1"/>
            </p:cNvSpPr>
            <p:nvPr/>
          </p:nvSpPr>
          <p:spPr bwMode="auto">
            <a:xfrm>
              <a:off x="1387" y="1718"/>
              <a:ext cx="1170"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sz="2400" b="1"/>
                <a:t>有序表、无序表</a:t>
              </a:r>
            </a:p>
          </p:txBody>
        </p:sp>
        <p:sp>
          <p:nvSpPr>
            <p:cNvPr id="156682" name="Text Box 10"/>
            <p:cNvSpPr txBox="1">
              <a:spLocks noChangeArrowheads="1"/>
            </p:cNvSpPr>
            <p:nvPr/>
          </p:nvSpPr>
          <p:spPr bwMode="auto">
            <a:xfrm>
              <a:off x="2598" y="1718"/>
              <a:ext cx="55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sz="2400" b="1"/>
                <a:t>有序表</a:t>
              </a:r>
            </a:p>
          </p:txBody>
        </p:sp>
        <p:sp>
          <p:nvSpPr>
            <p:cNvPr id="156683" name="Text Box 11"/>
            <p:cNvSpPr txBox="1">
              <a:spLocks noChangeArrowheads="1"/>
            </p:cNvSpPr>
            <p:nvPr/>
          </p:nvSpPr>
          <p:spPr bwMode="auto">
            <a:xfrm>
              <a:off x="3675" y="1718"/>
              <a:ext cx="104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sz="2400" b="1"/>
                <a:t>分块有序表</a:t>
              </a:r>
            </a:p>
          </p:txBody>
        </p:sp>
      </p:grpSp>
      <p:grpSp>
        <p:nvGrpSpPr>
          <p:cNvPr id="156684" name="Group 12"/>
          <p:cNvGrpSpPr>
            <a:grpSpLocks/>
          </p:cNvGrpSpPr>
          <p:nvPr/>
        </p:nvGrpSpPr>
        <p:grpSpPr bwMode="auto">
          <a:xfrm>
            <a:off x="395288" y="4129087"/>
            <a:ext cx="8007181" cy="831547"/>
            <a:chOff x="565" y="2016"/>
            <a:chExt cx="4167" cy="541"/>
          </a:xfrm>
        </p:grpSpPr>
        <p:sp>
          <p:nvSpPr>
            <p:cNvPr id="156685" name="Text Box 13"/>
            <p:cNvSpPr txBox="1">
              <a:spLocks noChangeArrowheads="1"/>
            </p:cNvSpPr>
            <p:nvPr/>
          </p:nvSpPr>
          <p:spPr bwMode="auto">
            <a:xfrm>
              <a:off x="565" y="2050"/>
              <a:ext cx="760"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sz="2400" b="1"/>
                <a:t>存储结构</a:t>
              </a:r>
            </a:p>
          </p:txBody>
        </p:sp>
        <p:sp>
          <p:nvSpPr>
            <p:cNvPr id="156686" name="Text Box 14"/>
            <p:cNvSpPr txBox="1">
              <a:spLocks noChangeArrowheads="1"/>
            </p:cNvSpPr>
            <p:nvPr/>
          </p:nvSpPr>
          <p:spPr bwMode="auto">
            <a:xfrm>
              <a:off x="1387" y="2016"/>
              <a:ext cx="1057" cy="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sz="2400" b="1"/>
                <a:t>顺序存储结构</a:t>
              </a:r>
            </a:p>
            <a:p>
              <a:pPr algn="l"/>
              <a:r>
                <a:rPr lang="zh-CN" altLang="en-US" sz="2400" b="1"/>
                <a:t>线性链表</a:t>
              </a:r>
            </a:p>
          </p:txBody>
        </p:sp>
        <p:sp>
          <p:nvSpPr>
            <p:cNvPr id="156687" name="Text Box 15"/>
            <p:cNvSpPr txBox="1">
              <a:spLocks noChangeArrowheads="1"/>
            </p:cNvSpPr>
            <p:nvPr/>
          </p:nvSpPr>
          <p:spPr bwMode="auto">
            <a:xfrm>
              <a:off x="2598" y="2016"/>
              <a:ext cx="1057"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sz="2400" b="1"/>
                <a:t>顺序存储结构</a:t>
              </a:r>
            </a:p>
          </p:txBody>
        </p:sp>
        <p:sp>
          <p:nvSpPr>
            <p:cNvPr id="156688" name="Text Box 16"/>
            <p:cNvSpPr txBox="1">
              <a:spLocks noChangeArrowheads="1"/>
            </p:cNvSpPr>
            <p:nvPr/>
          </p:nvSpPr>
          <p:spPr bwMode="auto">
            <a:xfrm>
              <a:off x="3675" y="2016"/>
              <a:ext cx="1057" cy="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sz="2400" b="1"/>
                <a:t>顺序存储结构</a:t>
              </a:r>
            </a:p>
            <a:p>
              <a:pPr algn="l"/>
              <a:r>
                <a:rPr lang="zh-CN" altLang="en-US" sz="2400" b="1"/>
                <a:t>线性链表</a:t>
              </a:r>
            </a:p>
          </p:txBody>
        </p:sp>
      </p:grpSp>
      <p:grpSp>
        <p:nvGrpSpPr>
          <p:cNvPr id="156689" name="Group 17"/>
          <p:cNvGrpSpPr>
            <a:grpSpLocks/>
          </p:cNvGrpSpPr>
          <p:nvPr/>
        </p:nvGrpSpPr>
        <p:grpSpPr bwMode="auto">
          <a:xfrm>
            <a:off x="323850" y="1230313"/>
            <a:ext cx="8604250" cy="3854450"/>
            <a:chOff x="545" y="704"/>
            <a:chExt cx="4311" cy="1784"/>
          </a:xfrm>
        </p:grpSpPr>
        <p:sp>
          <p:nvSpPr>
            <p:cNvPr id="156690" name="Text Box 18"/>
            <p:cNvSpPr txBox="1">
              <a:spLocks noChangeArrowheads="1"/>
            </p:cNvSpPr>
            <p:nvPr/>
          </p:nvSpPr>
          <p:spPr bwMode="auto">
            <a:xfrm>
              <a:off x="2017" y="704"/>
              <a:ext cx="1319"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b="1"/>
                <a:t>查找方法比较</a:t>
              </a:r>
            </a:p>
          </p:txBody>
        </p:sp>
        <p:sp>
          <p:nvSpPr>
            <p:cNvPr id="156691" name="Text Box 19"/>
            <p:cNvSpPr txBox="1">
              <a:spLocks noChangeArrowheads="1"/>
            </p:cNvSpPr>
            <p:nvPr/>
          </p:nvSpPr>
          <p:spPr bwMode="auto">
            <a:xfrm>
              <a:off x="1386" y="1128"/>
              <a:ext cx="706"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400" b="1"/>
                <a:t>顺序查找</a:t>
              </a:r>
            </a:p>
          </p:txBody>
        </p:sp>
        <p:sp>
          <p:nvSpPr>
            <p:cNvPr id="156692" name="Text Box 20"/>
            <p:cNvSpPr txBox="1">
              <a:spLocks noChangeArrowheads="1"/>
            </p:cNvSpPr>
            <p:nvPr/>
          </p:nvSpPr>
          <p:spPr bwMode="auto">
            <a:xfrm>
              <a:off x="2596" y="1128"/>
              <a:ext cx="707"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400" b="1"/>
                <a:t>折半查找</a:t>
              </a:r>
            </a:p>
          </p:txBody>
        </p:sp>
        <p:sp>
          <p:nvSpPr>
            <p:cNvPr id="156693" name="Text Box 21"/>
            <p:cNvSpPr txBox="1">
              <a:spLocks noChangeArrowheads="1"/>
            </p:cNvSpPr>
            <p:nvPr/>
          </p:nvSpPr>
          <p:spPr bwMode="auto">
            <a:xfrm>
              <a:off x="3673" y="1151"/>
              <a:ext cx="707"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400" b="1"/>
                <a:t>分块查找</a:t>
              </a:r>
            </a:p>
          </p:txBody>
        </p:sp>
        <p:sp>
          <p:nvSpPr>
            <p:cNvPr id="156694" name="Line 22"/>
            <p:cNvSpPr>
              <a:spLocks noChangeShapeType="1"/>
            </p:cNvSpPr>
            <p:nvPr/>
          </p:nvSpPr>
          <p:spPr bwMode="auto">
            <a:xfrm>
              <a:off x="556" y="1400"/>
              <a:ext cx="43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156695" name="Group 23"/>
            <p:cNvGrpSpPr>
              <a:grpSpLocks/>
            </p:cNvGrpSpPr>
            <p:nvPr/>
          </p:nvGrpSpPr>
          <p:grpSpPr bwMode="auto">
            <a:xfrm>
              <a:off x="545" y="1133"/>
              <a:ext cx="4310" cy="1355"/>
              <a:chOff x="545" y="1133"/>
              <a:chExt cx="4310" cy="1622"/>
            </a:xfrm>
          </p:grpSpPr>
          <p:sp>
            <p:nvSpPr>
              <p:cNvPr id="156696" name="Rectangle 24"/>
              <p:cNvSpPr>
                <a:spLocks noChangeArrowheads="1"/>
              </p:cNvSpPr>
              <p:nvPr/>
            </p:nvSpPr>
            <p:spPr bwMode="auto">
              <a:xfrm>
                <a:off x="545" y="1133"/>
                <a:ext cx="4310" cy="16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6697" name="Line 25"/>
              <p:cNvSpPr>
                <a:spLocks noChangeShapeType="1"/>
              </p:cNvSpPr>
              <p:nvPr/>
            </p:nvSpPr>
            <p:spPr bwMode="auto">
              <a:xfrm>
                <a:off x="1356" y="1144"/>
                <a:ext cx="0" cy="16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6698" name="Line 26"/>
              <p:cNvSpPr>
                <a:spLocks noChangeShapeType="1"/>
              </p:cNvSpPr>
              <p:nvPr/>
            </p:nvSpPr>
            <p:spPr bwMode="auto">
              <a:xfrm>
                <a:off x="2567" y="1133"/>
                <a:ext cx="0" cy="16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6699" name="Line 27"/>
              <p:cNvSpPr>
                <a:spLocks noChangeShapeType="1"/>
              </p:cNvSpPr>
              <p:nvPr/>
            </p:nvSpPr>
            <p:spPr bwMode="auto">
              <a:xfrm flipH="1">
                <a:off x="3634" y="1133"/>
                <a:ext cx="0" cy="16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156700" name="Line 28"/>
            <p:cNvSpPr>
              <a:spLocks noChangeShapeType="1"/>
            </p:cNvSpPr>
            <p:nvPr/>
          </p:nvSpPr>
          <p:spPr bwMode="auto">
            <a:xfrm>
              <a:off x="545" y="1689"/>
              <a:ext cx="43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6701" name="Line 29"/>
            <p:cNvSpPr>
              <a:spLocks noChangeShapeType="1"/>
            </p:cNvSpPr>
            <p:nvPr/>
          </p:nvSpPr>
          <p:spPr bwMode="auto">
            <a:xfrm>
              <a:off x="545" y="1989"/>
              <a:ext cx="43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56674"/>
                                        </p:tgtEl>
                                        <p:attrNameLst>
                                          <p:attrName>style.visibility</p:attrName>
                                        </p:attrNameLst>
                                      </p:cBhvr>
                                      <p:to>
                                        <p:strVal val="visible"/>
                                      </p:to>
                                    </p:set>
                                    <p:anim calcmode="lin" valueType="num">
                                      <p:cBhvr additive="base">
                                        <p:cTn id="7" dur="500" fill="hold"/>
                                        <p:tgtEl>
                                          <p:spTgt spid="156674"/>
                                        </p:tgtEl>
                                        <p:attrNameLst>
                                          <p:attrName>ppt_x</p:attrName>
                                        </p:attrNameLst>
                                      </p:cBhvr>
                                      <p:tavLst>
                                        <p:tav tm="0">
                                          <p:val>
                                            <p:strVal val="0-#ppt_w/2"/>
                                          </p:val>
                                        </p:tav>
                                        <p:tav tm="100000">
                                          <p:val>
                                            <p:strVal val="#ppt_x"/>
                                          </p:val>
                                        </p:tav>
                                      </p:tavLst>
                                    </p:anim>
                                    <p:anim calcmode="lin" valueType="num">
                                      <p:cBhvr additive="base">
                                        <p:cTn id="8" dur="500" fill="hold"/>
                                        <p:tgtEl>
                                          <p:spTgt spid="1566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56679"/>
                                        </p:tgtEl>
                                        <p:attrNameLst>
                                          <p:attrName>style.visibility</p:attrName>
                                        </p:attrNameLst>
                                      </p:cBhvr>
                                      <p:to>
                                        <p:strVal val="visible"/>
                                      </p:to>
                                    </p:set>
                                    <p:anim calcmode="lin" valueType="num">
                                      <p:cBhvr additive="base">
                                        <p:cTn id="13" dur="500" fill="hold"/>
                                        <p:tgtEl>
                                          <p:spTgt spid="156679"/>
                                        </p:tgtEl>
                                        <p:attrNameLst>
                                          <p:attrName>ppt_x</p:attrName>
                                        </p:attrNameLst>
                                      </p:cBhvr>
                                      <p:tavLst>
                                        <p:tav tm="0">
                                          <p:val>
                                            <p:strVal val="0-#ppt_w/2"/>
                                          </p:val>
                                        </p:tav>
                                        <p:tav tm="100000">
                                          <p:val>
                                            <p:strVal val="#ppt_x"/>
                                          </p:val>
                                        </p:tav>
                                      </p:tavLst>
                                    </p:anim>
                                    <p:anim calcmode="lin" valueType="num">
                                      <p:cBhvr additive="base">
                                        <p:cTn id="14" dur="500" fill="hold"/>
                                        <p:tgtEl>
                                          <p:spTgt spid="15667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56684"/>
                                        </p:tgtEl>
                                        <p:attrNameLst>
                                          <p:attrName>style.visibility</p:attrName>
                                        </p:attrNameLst>
                                      </p:cBhvr>
                                      <p:to>
                                        <p:strVal val="visible"/>
                                      </p:to>
                                    </p:set>
                                    <p:anim calcmode="lin" valueType="num">
                                      <p:cBhvr additive="base">
                                        <p:cTn id="19" dur="500" fill="hold"/>
                                        <p:tgtEl>
                                          <p:spTgt spid="156684"/>
                                        </p:tgtEl>
                                        <p:attrNameLst>
                                          <p:attrName>ppt_x</p:attrName>
                                        </p:attrNameLst>
                                      </p:cBhvr>
                                      <p:tavLst>
                                        <p:tav tm="0">
                                          <p:val>
                                            <p:strVal val="0-#ppt_w/2"/>
                                          </p:val>
                                        </p:tav>
                                        <p:tav tm="100000">
                                          <p:val>
                                            <p:strVal val="#ppt_x"/>
                                          </p:val>
                                        </p:tav>
                                      </p:tavLst>
                                    </p:anim>
                                    <p:anim calcmode="lin" valueType="num">
                                      <p:cBhvr additive="base">
                                        <p:cTn id="20" dur="500" fill="hold"/>
                                        <p:tgtEl>
                                          <p:spTgt spid="1566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 </a:t>
            </a:r>
            <a:r>
              <a:rPr lang="zh-CN" altLang="en-US" dirty="0" smtClean="0"/>
              <a:t>基于树的查找法</a:t>
            </a:r>
            <a:endParaRPr lang="zh-CN" altLang="en-US" dirty="0"/>
          </a:p>
        </p:txBody>
      </p:sp>
      <p:sp>
        <p:nvSpPr>
          <p:cNvPr id="4" name="灯片编号占位符 3"/>
          <p:cNvSpPr>
            <a:spLocks noGrp="1"/>
          </p:cNvSpPr>
          <p:nvPr>
            <p:ph type="sldNum" sz="quarter" idx="10"/>
          </p:nvPr>
        </p:nvSpPr>
        <p:spPr/>
        <p:txBody>
          <a:bodyPr/>
          <a:lstStyle/>
          <a:p>
            <a:fld id="{5861FCC1-2B46-4C62-AD3D-D4DEC5CDE7E2}" type="slidenum">
              <a:rPr lang="en-US" altLang="zh-CN" smtClean="0"/>
              <a:pPr/>
              <a:t>26</a:t>
            </a:fld>
            <a:endParaRPr lang="en-US" altLang="zh-CN"/>
          </a:p>
        </p:txBody>
      </p:sp>
      <p:sp>
        <p:nvSpPr>
          <p:cNvPr id="15" name="任意多边形 14"/>
          <p:cNvSpPr/>
          <p:nvPr/>
        </p:nvSpPr>
        <p:spPr>
          <a:xfrm>
            <a:off x="899592" y="1397710"/>
            <a:ext cx="3739255" cy="1064192"/>
          </a:xfrm>
          <a:custGeom>
            <a:avLst/>
            <a:gdLst>
              <a:gd name="connsiteX0" fmla="*/ 0 w 2938192"/>
              <a:gd name="connsiteY0" fmla="*/ 106419 h 1064192"/>
              <a:gd name="connsiteX1" fmla="*/ 106419 w 2938192"/>
              <a:gd name="connsiteY1" fmla="*/ 0 h 1064192"/>
              <a:gd name="connsiteX2" fmla="*/ 2831773 w 2938192"/>
              <a:gd name="connsiteY2" fmla="*/ 0 h 1064192"/>
              <a:gd name="connsiteX3" fmla="*/ 2938192 w 2938192"/>
              <a:gd name="connsiteY3" fmla="*/ 106419 h 1064192"/>
              <a:gd name="connsiteX4" fmla="*/ 2938192 w 2938192"/>
              <a:gd name="connsiteY4" fmla="*/ 957773 h 1064192"/>
              <a:gd name="connsiteX5" fmla="*/ 2831773 w 2938192"/>
              <a:gd name="connsiteY5" fmla="*/ 1064192 h 1064192"/>
              <a:gd name="connsiteX6" fmla="*/ 106419 w 2938192"/>
              <a:gd name="connsiteY6" fmla="*/ 1064192 h 1064192"/>
              <a:gd name="connsiteX7" fmla="*/ 0 w 2938192"/>
              <a:gd name="connsiteY7" fmla="*/ 957773 h 1064192"/>
              <a:gd name="connsiteX8" fmla="*/ 0 w 2938192"/>
              <a:gd name="connsiteY8" fmla="*/ 106419 h 106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38192" h="1064192">
                <a:moveTo>
                  <a:pt x="0" y="106419"/>
                </a:moveTo>
                <a:cubicBezTo>
                  <a:pt x="0" y="47645"/>
                  <a:pt x="47645" y="0"/>
                  <a:pt x="106419" y="0"/>
                </a:cubicBezTo>
                <a:lnTo>
                  <a:pt x="2831773" y="0"/>
                </a:lnTo>
                <a:cubicBezTo>
                  <a:pt x="2890547" y="0"/>
                  <a:pt x="2938192" y="47645"/>
                  <a:pt x="2938192" y="106419"/>
                </a:cubicBezTo>
                <a:lnTo>
                  <a:pt x="2938192" y="957773"/>
                </a:lnTo>
                <a:cubicBezTo>
                  <a:pt x="2938192" y="1016547"/>
                  <a:pt x="2890547" y="1064192"/>
                  <a:pt x="2831773" y="1064192"/>
                </a:cubicBezTo>
                <a:lnTo>
                  <a:pt x="106419" y="1064192"/>
                </a:lnTo>
                <a:cubicBezTo>
                  <a:pt x="47645" y="1064192"/>
                  <a:pt x="0" y="1016547"/>
                  <a:pt x="0" y="957773"/>
                </a:cubicBezTo>
                <a:lnTo>
                  <a:pt x="0" y="106419"/>
                </a:lnTo>
                <a:close/>
              </a:path>
            </a:pathLst>
          </a:custGeom>
        </p:spPr>
        <p:style>
          <a:lnRef idx="1">
            <a:schemeClr val="accent5"/>
          </a:lnRef>
          <a:fillRef idx="2">
            <a:schemeClr val="accent5"/>
          </a:fillRef>
          <a:effectRef idx="1">
            <a:schemeClr val="accent5"/>
          </a:effectRef>
          <a:fontRef idx="minor">
            <a:schemeClr val="dk1"/>
          </a:fontRef>
        </p:style>
        <p:txBody>
          <a:bodyPr spcFirstLastPara="0" vert="horz" wrap="square" lIns="90224" tIns="70539" rIns="90224" bIns="70539" numCol="1" spcCol="1270" anchor="ctr" anchorCtr="0">
            <a:noAutofit/>
          </a:bodyPr>
          <a:lstStyle/>
          <a:p>
            <a:pPr lvl="0" algn="ctr" defTabSz="1377950">
              <a:lnSpc>
                <a:spcPct val="90000"/>
              </a:lnSpc>
              <a:spcBef>
                <a:spcPct val="0"/>
              </a:spcBef>
              <a:spcAft>
                <a:spcPct val="35000"/>
              </a:spcAft>
            </a:pPr>
            <a:r>
              <a:rPr lang="zh-CN" altLang="en-US" b="1" kern="1200" dirty="0" smtClean="0"/>
              <a:t>二叉排序树</a:t>
            </a:r>
            <a:endParaRPr lang="zh-CN" altLang="en-US" b="1" kern="1200" dirty="0"/>
          </a:p>
        </p:txBody>
      </p:sp>
      <p:sp>
        <p:nvSpPr>
          <p:cNvPr id="16" name="任意多边形 15"/>
          <p:cNvSpPr/>
          <p:nvPr/>
        </p:nvSpPr>
        <p:spPr>
          <a:xfrm>
            <a:off x="1994474" y="2461903"/>
            <a:ext cx="293819" cy="798144"/>
          </a:xfrm>
          <a:custGeom>
            <a:avLst/>
            <a:gdLst/>
            <a:ahLst/>
            <a:cxnLst/>
            <a:rect l="0" t="0" r="0" b="0"/>
            <a:pathLst>
              <a:path>
                <a:moveTo>
                  <a:pt x="0" y="0"/>
                </a:moveTo>
                <a:lnTo>
                  <a:pt x="0" y="798144"/>
                </a:lnTo>
                <a:lnTo>
                  <a:pt x="293819" y="798144"/>
                </a:lnTo>
              </a:path>
            </a:pathLst>
          </a:custGeom>
          <a:noFill/>
          <a:ln w="57150">
            <a:solidFill>
              <a:schemeClr val="tx1"/>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7" name="任意多边形 16"/>
          <p:cNvSpPr/>
          <p:nvPr/>
        </p:nvSpPr>
        <p:spPr>
          <a:xfrm>
            <a:off x="2288293" y="2727951"/>
            <a:ext cx="1702707" cy="1064192"/>
          </a:xfrm>
          <a:custGeom>
            <a:avLst/>
            <a:gdLst>
              <a:gd name="connsiteX0" fmla="*/ 0 w 1702707"/>
              <a:gd name="connsiteY0" fmla="*/ 106419 h 1064192"/>
              <a:gd name="connsiteX1" fmla="*/ 106419 w 1702707"/>
              <a:gd name="connsiteY1" fmla="*/ 0 h 1064192"/>
              <a:gd name="connsiteX2" fmla="*/ 1596288 w 1702707"/>
              <a:gd name="connsiteY2" fmla="*/ 0 h 1064192"/>
              <a:gd name="connsiteX3" fmla="*/ 1702707 w 1702707"/>
              <a:gd name="connsiteY3" fmla="*/ 106419 h 1064192"/>
              <a:gd name="connsiteX4" fmla="*/ 1702707 w 1702707"/>
              <a:gd name="connsiteY4" fmla="*/ 957773 h 1064192"/>
              <a:gd name="connsiteX5" fmla="*/ 1596288 w 1702707"/>
              <a:gd name="connsiteY5" fmla="*/ 1064192 h 1064192"/>
              <a:gd name="connsiteX6" fmla="*/ 106419 w 1702707"/>
              <a:gd name="connsiteY6" fmla="*/ 1064192 h 1064192"/>
              <a:gd name="connsiteX7" fmla="*/ 0 w 1702707"/>
              <a:gd name="connsiteY7" fmla="*/ 957773 h 1064192"/>
              <a:gd name="connsiteX8" fmla="*/ 0 w 1702707"/>
              <a:gd name="connsiteY8" fmla="*/ 106419 h 106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707" h="1064192">
                <a:moveTo>
                  <a:pt x="0" y="106419"/>
                </a:moveTo>
                <a:cubicBezTo>
                  <a:pt x="0" y="47645"/>
                  <a:pt x="47645" y="0"/>
                  <a:pt x="106419" y="0"/>
                </a:cubicBezTo>
                <a:lnTo>
                  <a:pt x="1596288" y="0"/>
                </a:lnTo>
                <a:cubicBezTo>
                  <a:pt x="1655062" y="0"/>
                  <a:pt x="1702707" y="47645"/>
                  <a:pt x="1702707" y="106419"/>
                </a:cubicBezTo>
                <a:lnTo>
                  <a:pt x="1702707" y="957773"/>
                </a:lnTo>
                <a:cubicBezTo>
                  <a:pt x="1702707" y="1016547"/>
                  <a:pt x="1655062" y="1064192"/>
                  <a:pt x="1596288" y="1064192"/>
                </a:cubicBezTo>
                <a:lnTo>
                  <a:pt x="106419" y="1064192"/>
                </a:lnTo>
                <a:cubicBezTo>
                  <a:pt x="47645" y="1064192"/>
                  <a:pt x="0" y="1016547"/>
                  <a:pt x="0" y="957773"/>
                </a:cubicBezTo>
                <a:lnTo>
                  <a:pt x="0" y="106419"/>
                </a:lnTo>
                <a:close/>
              </a:path>
            </a:pathLst>
          </a:custGeom>
        </p:spPr>
        <p:style>
          <a:lnRef idx="1">
            <a:schemeClr val="accent4"/>
          </a:lnRef>
          <a:fillRef idx="2">
            <a:schemeClr val="accent4"/>
          </a:fillRef>
          <a:effectRef idx="1">
            <a:schemeClr val="accent4"/>
          </a:effectRef>
          <a:fontRef idx="minor">
            <a:schemeClr val="dk1"/>
          </a:fontRef>
        </p:style>
        <p:txBody>
          <a:bodyPr spcFirstLastPara="0" vert="horz" wrap="square" lIns="90224" tIns="70539" rIns="90224" bIns="70539" numCol="1" spcCol="1270" anchor="ctr" anchorCtr="0">
            <a:noAutofit/>
          </a:bodyPr>
          <a:lstStyle/>
          <a:p>
            <a:pPr lvl="0" algn="ctr" defTabSz="1377950">
              <a:lnSpc>
                <a:spcPct val="90000"/>
              </a:lnSpc>
              <a:spcBef>
                <a:spcPct val="0"/>
              </a:spcBef>
              <a:spcAft>
                <a:spcPct val="35000"/>
              </a:spcAft>
            </a:pPr>
            <a:r>
              <a:rPr lang="zh-CN" altLang="en-US" sz="3100" kern="1200" dirty="0" smtClean="0"/>
              <a:t>定义</a:t>
            </a:r>
            <a:endParaRPr lang="zh-CN" altLang="en-US" sz="3100" kern="1200" dirty="0"/>
          </a:p>
        </p:txBody>
      </p:sp>
      <p:sp>
        <p:nvSpPr>
          <p:cNvPr id="18" name="任意多边形 17"/>
          <p:cNvSpPr/>
          <p:nvPr/>
        </p:nvSpPr>
        <p:spPr>
          <a:xfrm>
            <a:off x="1994474" y="2461903"/>
            <a:ext cx="293819" cy="2128384"/>
          </a:xfrm>
          <a:custGeom>
            <a:avLst/>
            <a:gdLst/>
            <a:ahLst/>
            <a:cxnLst/>
            <a:rect l="0" t="0" r="0" b="0"/>
            <a:pathLst>
              <a:path>
                <a:moveTo>
                  <a:pt x="0" y="0"/>
                </a:moveTo>
                <a:lnTo>
                  <a:pt x="0" y="2128384"/>
                </a:lnTo>
                <a:lnTo>
                  <a:pt x="293819" y="2128384"/>
                </a:lnTo>
              </a:path>
            </a:pathLst>
          </a:custGeom>
          <a:noFill/>
          <a:ln w="57150">
            <a:solidFill>
              <a:schemeClr val="tx1"/>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9" name="任意多边形 18"/>
          <p:cNvSpPr/>
          <p:nvPr/>
        </p:nvSpPr>
        <p:spPr>
          <a:xfrm>
            <a:off x="2288293" y="4058192"/>
            <a:ext cx="1702707" cy="1064192"/>
          </a:xfrm>
          <a:custGeom>
            <a:avLst/>
            <a:gdLst>
              <a:gd name="connsiteX0" fmla="*/ 0 w 1702707"/>
              <a:gd name="connsiteY0" fmla="*/ 106419 h 1064192"/>
              <a:gd name="connsiteX1" fmla="*/ 106419 w 1702707"/>
              <a:gd name="connsiteY1" fmla="*/ 0 h 1064192"/>
              <a:gd name="connsiteX2" fmla="*/ 1596288 w 1702707"/>
              <a:gd name="connsiteY2" fmla="*/ 0 h 1064192"/>
              <a:gd name="connsiteX3" fmla="*/ 1702707 w 1702707"/>
              <a:gd name="connsiteY3" fmla="*/ 106419 h 1064192"/>
              <a:gd name="connsiteX4" fmla="*/ 1702707 w 1702707"/>
              <a:gd name="connsiteY4" fmla="*/ 957773 h 1064192"/>
              <a:gd name="connsiteX5" fmla="*/ 1596288 w 1702707"/>
              <a:gd name="connsiteY5" fmla="*/ 1064192 h 1064192"/>
              <a:gd name="connsiteX6" fmla="*/ 106419 w 1702707"/>
              <a:gd name="connsiteY6" fmla="*/ 1064192 h 1064192"/>
              <a:gd name="connsiteX7" fmla="*/ 0 w 1702707"/>
              <a:gd name="connsiteY7" fmla="*/ 957773 h 1064192"/>
              <a:gd name="connsiteX8" fmla="*/ 0 w 1702707"/>
              <a:gd name="connsiteY8" fmla="*/ 106419 h 106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707" h="1064192">
                <a:moveTo>
                  <a:pt x="0" y="106419"/>
                </a:moveTo>
                <a:cubicBezTo>
                  <a:pt x="0" y="47645"/>
                  <a:pt x="47645" y="0"/>
                  <a:pt x="106419" y="0"/>
                </a:cubicBezTo>
                <a:lnTo>
                  <a:pt x="1596288" y="0"/>
                </a:lnTo>
                <a:cubicBezTo>
                  <a:pt x="1655062" y="0"/>
                  <a:pt x="1702707" y="47645"/>
                  <a:pt x="1702707" y="106419"/>
                </a:cubicBezTo>
                <a:lnTo>
                  <a:pt x="1702707" y="957773"/>
                </a:lnTo>
                <a:cubicBezTo>
                  <a:pt x="1702707" y="1016547"/>
                  <a:pt x="1655062" y="1064192"/>
                  <a:pt x="1596288" y="1064192"/>
                </a:cubicBezTo>
                <a:lnTo>
                  <a:pt x="106419" y="1064192"/>
                </a:lnTo>
                <a:cubicBezTo>
                  <a:pt x="47645" y="1064192"/>
                  <a:pt x="0" y="1016547"/>
                  <a:pt x="0" y="957773"/>
                </a:cubicBezTo>
                <a:lnTo>
                  <a:pt x="0" y="106419"/>
                </a:lnTo>
                <a:close/>
              </a:path>
            </a:pathLst>
          </a:custGeom>
        </p:spPr>
        <p:style>
          <a:lnRef idx="1">
            <a:schemeClr val="accent4"/>
          </a:lnRef>
          <a:fillRef idx="2">
            <a:schemeClr val="accent4"/>
          </a:fillRef>
          <a:effectRef idx="1">
            <a:schemeClr val="accent4"/>
          </a:effectRef>
          <a:fontRef idx="minor">
            <a:schemeClr val="dk1"/>
          </a:fontRef>
        </p:style>
        <p:txBody>
          <a:bodyPr spcFirstLastPara="0" vert="horz" wrap="square" lIns="90224" tIns="70539" rIns="90224" bIns="70539" numCol="1" spcCol="1270" anchor="ctr" anchorCtr="0">
            <a:noAutofit/>
          </a:bodyPr>
          <a:lstStyle/>
          <a:p>
            <a:pPr lvl="0" algn="ctr" defTabSz="1377950">
              <a:lnSpc>
                <a:spcPct val="90000"/>
              </a:lnSpc>
              <a:spcBef>
                <a:spcPct val="0"/>
              </a:spcBef>
              <a:spcAft>
                <a:spcPct val="35000"/>
              </a:spcAft>
            </a:pPr>
            <a:r>
              <a:rPr lang="zh-CN" altLang="en-US" sz="3100" kern="1200" dirty="0" smtClean="0"/>
              <a:t>查找（构造）</a:t>
            </a:r>
            <a:endParaRPr lang="zh-CN" altLang="en-US" sz="3100" kern="1200" dirty="0"/>
          </a:p>
        </p:txBody>
      </p:sp>
      <p:sp>
        <p:nvSpPr>
          <p:cNvPr id="20" name="任意多边形 19"/>
          <p:cNvSpPr/>
          <p:nvPr/>
        </p:nvSpPr>
        <p:spPr>
          <a:xfrm>
            <a:off x="1994474" y="2461903"/>
            <a:ext cx="293819" cy="3458625"/>
          </a:xfrm>
          <a:custGeom>
            <a:avLst/>
            <a:gdLst/>
            <a:ahLst/>
            <a:cxnLst/>
            <a:rect l="0" t="0" r="0" b="0"/>
            <a:pathLst>
              <a:path>
                <a:moveTo>
                  <a:pt x="0" y="0"/>
                </a:moveTo>
                <a:lnTo>
                  <a:pt x="0" y="3458625"/>
                </a:lnTo>
                <a:lnTo>
                  <a:pt x="293819" y="3458625"/>
                </a:lnTo>
              </a:path>
            </a:pathLst>
          </a:custGeom>
          <a:noFill/>
          <a:ln w="57150">
            <a:solidFill>
              <a:schemeClr val="tx1"/>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1" name="任意多边形 20"/>
          <p:cNvSpPr/>
          <p:nvPr/>
        </p:nvSpPr>
        <p:spPr>
          <a:xfrm>
            <a:off x="2288293" y="5388432"/>
            <a:ext cx="1702707" cy="1064192"/>
          </a:xfrm>
          <a:custGeom>
            <a:avLst/>
            <a:gdLst>
              <a:gd name="connsiteX0" fmla="*/ 0 w 1702707"/>
              <a:gd name="connsiteY0" fmla="*/ 106419 h 1064192"/>
              <a:gd name="connsiteX1" fmla="*/ 106419 w 1702707"/>
              <a:gd name="connsiteY1" fmla="*/ 0 h 1064192"/>
              <a:gd name="connsiteX2" fmla="*/ 1596288 w 1702707"/>
              <a:gd name="connsiteY2" fmla="*/ 0 h 1064192"/>
              <a:gd name="connsiteX3" fmla="*/ 1702707 w 1702707"/>
              <a:gd name="connsiteY3" fmla="*/ 106419 h 1064192"/>
              <a:gd name="connsiteX4" fmla="*/ 1702707 w 1702707"/>
              <a:gd name="connsiteY4" fmla="*/ 957773 h 1064192"/>
              <a:gd name="connsiteX5" fmla="*/ 1596288 w 1702707"/>
              <a:gd name="connsiteY5" fmla="*/ 1064192 h 1064192"/>
              <a:gd name="connsiteX6" fmla="*/ 106419 w 1702707"/>
              <a:gd name="connsiteY6" fmla="*/ 1064192 h 1064192"/>
              <a:gd name="connsiteX7" fmla="*/ 0 w 1702707"/>
              <a:gd name="connsiteY7" fmla="*/ 957773 h 1064192"/>
              <a:gd name="connsiteX8" fmla="*/ 0 w 1702707"/>
              <a:gd name="connsiteY8" fmla="*/ 106419 h 106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707" h="1064192">
                <a:moveTo>
                  <a:pt x="0" y="106419"/>
                </a:moveTo>
                <a:cubicBezTo>
                  <a:pt x="0" y="47645"/>
                  <a:pt x="47645" y="0"/>
                  <a:pt x="106419" y="0"/>
                </a:cubicBezTo>
                <a:lnTo>
                  <a:pt x="1596288" y="0"/>
                </a:lnTo>
                <a:cubicBezTo>
                  <a:pt x="1655062" y="0"/>
                  <a:pt x="1702707" y="47645"/>
                  <a:pt x="1702707" y="106419"/>
                </a:cubicBezTo>
                <a:lnTo>
                  <a:pt x="1702707" y="957773"/>
                </a:lnTo>
                <a:cubicBezTo>
                  <a:pt x="1702707" y="1016547"/>
                  <a:pt x="1655062" y="1064192"/>
                  <a:pt x="1596288" y="1064192"/>
                </a:cubicBezTo>
                <a:lnTo>
                  <a:pt x="106419" y="1064192"/>
                </a:lnTo>
                <a:cubicBezTo>
                  <a:pt x="47645" y="1064192"/>
                  <a:pt x="0" y="1016547"/>
                  <a:pt x="0" y="957773"/>
                </a:cubicBezTo>
                <a:lnTo>
                  <a:pt x="0" y="106419"/>
                </a:lnTo>
                <a:close/>
              </a:path>
            </a:pathLst>
          </a:custGeom>
        </p:spPr>
        <p:style>
          <a:lnRef idx="1">
            <a:schemeClr val="accent4"/>
          </a:lnRef>
          <a:fillRef idx="2">
            <a:schemeClr val="accent4"/>
          </a:fillRef>
          <a:effectRef idx="1">
            <a:schemeClr val="accent4"/>
          </a:effectRef>
          <a:fontRef idx="minor">
            <a:schemeClr val="dk1"/>
          </a:fontRef>
        </p:style>
        <p:txBody>
          <a:bodyPr spcFirstLastPara="0" vert="horz" wrap="square" lIns="90224" tIns="70539" rIns="90224" bIns="70539" numCol="1" spcCol="1270" anchor="ctr" anchorCtr="0">
            <a:noAutofit/>
          </a:bodyPr>
          <a:lstStyle/>
          <a:p>
            <a:pPr lvl="0" algn="ctr" defTabSz="1377950">
              <a:lnSpc>
                <a:spcPct val="90000"/>
              </a:lnSpc>
              <a:spcBef>
                <a:spcPct val="0"/>
              </a:spcBef>
              <a:spcAft>
                <a:spcPct val="35000"/>
              </a:spcAft>
            </a:pPr>
            <a:r>
              <a:rPr lang="zh-CN" altLang="en-US" sz="3100" kern="1200" dirty="0" smtClean="0"/>
              <a:t>删除</a:t>
            </a:r>
            <a:endParaRPr lang="zh-CN" altLang="en-US" sz="3100" kern="1200" dirty="0"/>
          </a:p>
        </p:txBody>
      </p:sp>
      <p:sp>
        <p:nvSpPr>
          <p:cNvPr id="22" name="任意多边形 21"/>
          <p:cNvSpPr/>
          <p:nvPr/>
        </p:nvSpPr>
        <p:spPr>
          <a:xfrm>
            <a:off x="5170944" y="1397710"/>
            <a:ext cx="3505512" cy="1064192"/>
          </a:xfrm>
          <a:custGeom>
            <a:avLst/>
            <a:gdLst>
              <a:gd name="connsiteX0" fmla="*/ 0 w 2128384"/>
              <a:gd name="connsiteY0" fmla="*/ 106419 h 1064192"/>
              <a:gd name="connsiteX1" fmla="*/ 106419 w 2128384"/>
              <a:gd name="connsiteY1" fmla="*/ 0 h 1064192"/>
              <a:gd name="connsiteX2" fmla="*/ 2021965 w 2128384"/>
              <a:gd name="connsiteY2" fmla="*/ 0 h 1064192"/>
              <a:gd name="connsiteX3" fmla="*/ 2128384 w 2128384"/>
              <a:gd name="connsiteY3" fmla="*/ 106419 h 1064192"/>
              <a:gd name="connsiteX4" fmla="*/ 2128384 w 2128384"/>
              <a:gd name="connsiteY4" fmla="*/ 957773 h 1064192"/>
              <a:gd name="connsiteX5" fmla="*/ 2021965 w 2128384"/>
              <a:gd name="connsiteY5" fmla="*/ 1064192 h 1064192"/>
              <a:gd name="connsiteX6" fmla="*/ 106419 w 2128384"/>
              <a:gd name="connsiteY6" fmla="*/ 1064192 h 1064192"/>
              <a:gd name="connsiteX7" fmla="*/ 0 w 2128384"/>
              <a:gd name="connsiteY7" fmla="*/ 957773 h 1064192"/>
              <a:gd name="connsiteX8" fmla="*/ 0 w 2128384"/>
              <a:gd name="connsiteY8" fmla="*/ 106419 h 106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384" h="1064192">
                <a:moveTo>
                  <a:pt x="0" y="106419"/>
                </a:moveTo>
                <a:cubicBezTo>
                  <a:pt x="0" y="47645"/>
                  <a:pt x="47645" y="0"/>
                  <a:pt x="106419" y="0"/>
                </a:cubicBezTo>
                <a:lnTo>
                  <a:pt x="2021965" y="0"/>
                </a:lnTo>
                <a:cubicBezTo>
                  <a:pt x="2080739" y="0"/>
                  <a:pt x="2128384" y="47645"/>
                  <a:pt x="2128384" y="106419"/>
                </a:cubicBezTo>
                <a:lnTo>
                  <a:pt x="2128384" y="957773"/>
                </a:lnTo>
                <a:cubicBezTo>
                  <a:pt x="2128384" y="1016547"/>
                  <a:pt x="2080739" y="1064192"/>
                  <a:pt x="2021965" y="1064192"/>
                </a:cubicBezTo>
                <a:lnTo>
                  <a:pt x="106419" y="1064192"/>
                </a:lnTo>
                <a:cubicBezTo>
                  <a:pt x="47645" y="1064192"/>
                  <a:pt x="0" y="1016547"/>
                  <a:pt x="0" y="957773"/>
                </a:cubicBezTo>
                <a:lnTo>
                  <a:pt x="0" y="106419"/>
                </a:lnTo>
                <a:close/>
              </a:path>
            </a:pathLst>
          </a:custGeom>
        </p:spPr>
        <p:style>
          <a:lnRef idx="1">
            <a:schemeClr val="accent5"/>
          </a:lnRef>
          <a:fillRef idx="2">
            <a:schemeClr val="accent5"/>
          </a:fillRef>
          <a:effectRef idx="1">
            <a:schemeClr val="accent5"/>
          </a:effectRef>
          <a:fontRef idx="minor">
            <a:schemeClr val="dk1"/>
          </a:fontRef>
        </p:style>
        <p:txBody>
          <a:bodyPr spcFirstLastPara="0" vert="horz" wrap="square" lIns="90224" tIns="70539" rIns="90224" bIns="70539" numCol="1" spcCol="1270" anchor="ctr" anchorCtr="0">
            <a:noAutofit/>
          </a:bodyPr>
          <a:lstStyle/>
          <a:p>
            <a:pPr lvl="0" algn="ctr" defTabSz="1377950">
              <a:lnSpc>
                <a:spcPct val="90000"/>
              </a:lnSpc>
              <a:spcBef>
                <a:spcPct val="0"/>
              </a:spcBef>
              <a:spcAft>
                <a:spcPct val="35000"/>
              </a:spcAft>
            </a:pPr>
            <a:r>
              <a:rPr lang="zh-CN" altLang="en-US" b="1" kern="1200" dirty="0" smtClean="0"/>
              <a:t>平衡的二叉排序树</a:t>
            </a:r>
            <a:endParaRPr lang="zh-CN" altLang="en-US" b="1" kern="1200" dirty="0"/>
          </a:p>
        </p:txBody>
      </p:sp>
      <p:sp>
        <p:nvSpPr>
          <p:cNvPr id="23" name="任意多边形 22"/>
          <p:cNvSpPr/>
          <p:nvPr/>
        </p:nvSpPr>
        <p:spPr>
          <a:xfrm>
            <a:off x="5383782" y="2461903"/>
            <a:ext cx="212838" cy="798144"/>
          </a:xfrm>
          <a:custGeom>
            <a:avLst/>
            <a:gdLst/>
            <a:ahLst/>
            <a:cxnLst/>
            <a:rect l="0" t="0" r="0" b="0"/>
            <a:pathLst>
              <a:path>
                <a:moveTo>
                  <a:pt x="0" y="0"/>
                </a:moveTo>
                <a:lnTo>
                  <a:pt x="0" y="798144"/>
                </a:lnTo>
                <a:lnTo>
                  <a:pt x="212838" y="798144"/>
                </a:lnTo>
              </a:path>
            </a:pathLst>
          </a:custGeom>
          <a:noFill/>
          <a:ln w="57150">
            <a:solidFill>
              <a:schemeClr val="tx1"/>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4" name="任意多边形 23"/>
          <p:cNvSpPr/>
          <p:nvPr/>
        </p:nvSpPr>
        <p:spPr>
          <a:xfrm>
            <a:off x="5596621" y="2727951"/>
            <a:ext cx="1702707" cy="1064192"/>
          </a:xfrm>
          <a:custGeom>
            <a:avLst/>
            <a:gdLst>
              <a:gd name="connsiteX0" fmla="*/ 0 w 1702707"/>
              <a:gd name="connsiteY0" fmla="*/ 106419 h 1064192"/>
              <a:gd name="connsiteX1" fmla="*/ 106419 w 1702707"/>
              <a:gd name="connsiteY1" fmla="*/ 0 h 1064192"/>
              <a:gd name="connsiteX2" fmla="*/ 1596288 w 1702707"/>
              <a:gd name="connsiteY2" fmla="*/ 0 h 1064192"/>
              <a:gd name="connsiteX3" fmla="*/ 1702707 w 1702707"/>
              <a:gd name="connsiteY3" fmla="*/ 106419 h 1064192"/>
              <a:gd name="connsiteX4" fmla="*/ 1702707 w 1702707"/>
              <a:gd name="connsiteY4" fmla="*/ 957773 h 1064192"/>
              <a:gd name="connsiteX5" fmla="*/ 1596288 w 1702707"/>
              <a:gd name="connsiteY5" fmla="*/ 1064192 h 1064192"/>
              <a:gd name="connsiteX6" fmla="*/ 106419 w 1702707"/>
              <a:gd name="connsiteY6" fmla="*/ 1064192 h 1064192"/>
              <a:gd name="connsiteX7" fmla="*/ 0 w 1702707"/>
              <a:gd name="connsiteY7" fmla="*/ 957773 h 1064192"/>
              <a:gd name="connsiteX8" fmla="*/ 0 w 1702707"/>
              <a:gd name="connsiteY8" fmla="*/ 106419 h 106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707" h="1064192">
                <a:moveTo>
                  <a:pt x="0" y="106419"/>
                </a:moveTo>
                <a:cubicBezTo>
                  <a:pt x="0" y="47645"/>
                  <a:pt x="47645" y="0"/>
                  <a:pt x="106419" y="0"/>
                </a:cubicBezTo>
                <a:lnTo>
                  <a:pt x="1596288" y="0"/>
                </a:lnTo>
                <a:cubicBezTo>
                  <a:pt x="1655062" y="0"/>
                  <a:pt x="1702707" y="47645"/>
                  <a:pt x="1702707" y="106419"/>
                </a:cubicBezTo>
                <a:lnTo>
                  <a:pt x="1702707" y="957773"/>
                </a:lnTo>
                <a:cubicBezTo>
                  <a:pt x="1702707" y="1016547"/>
                  <a:pt x="1655062" y="1064192"/>
                  <a:pt x="1596288" y="1064192"/>
                </a:cubicBezTo>
                <a:lnTo>
                  <a:pt x="106419" y="1064192"/>
                </a:lnTo>
                <a:cubicBezTo>
                  <a:pt x="47645" y="1064192"/>
                  <a:pt x="0" y="1016547"/>
                  <a:pt x="0" y="957773"/>
                </a:cubicBezTo>
                <a:lnTo>
                  <a:pt x="0" y="106419"/>
                </a:lnTo>
                <a:close/>
              </a:path>
            </a:pathLst>
          </a:custGeom>
        </p:spPr>
        <p:style>
          <a:lnRef idx="1">
            <a:schemeClr val="accent4"/>
          </a:lnRef>
          <a:fillRef idx="2">
            <a:schemeClr val="accent4"/>
          </a:fillRef>
          <a:effectRef idx="1">
            <a:schemeClr val="accent4"/>
          </a:effectRef>
          <a:fontRef idx="minor">
            <a:schemeClr val="dk1"/>
          </a:fontRef>
        </p:style>
        <p:txBody>
          <a:bodyPr spcFirstLastPara="0" vert="horz" wrap="square" lIns="90224" tIns="70539" rIns="90224" bIns="70539" numCol="1" spcCol="1270" anchor="ctr" anchorCtr="0">
            <a:noAutofit/>
          </a:bodyPr>
          <a:lstStyle/>
          <a:p>
            <a:pPr lvl="0" algn="ctr" defTabSz="1377950">
              <a:lnSpc>
                <a:spcPct val="90000"/>
              </a:lnSpc>
              <a:spcBef>
                <a:spcPct val="0"/>
              </a:spcBef>
              <a:spcAft>
                <a:spcPct val="35000"/>
              </a:spcAft>
            </a:pPr>
            <a:r>
              <a:rPr lang="zh-CN" altLang="en-US" sz="3100" kern="1200" dirty="0" smtClean="0"/>
              <a:t>定义</a:t>
            </a:r>
            <a:endParaRPr lang="zh-CN" altLang="en-US" sz="3100" kern="1200" dirty="0"/>
          </a:p>
        </p:txBody>
      </p:sp>
    </p:spTree>
    <p:extLst>
      <p:ext uri="{BB962C8B-B14F-4D97-AF65-F5344CB8AC3E}">
        <p14:creationId xmlns:p14="http://schemas.microsoft.com/office/powerpoint/2010/main" val="2422354052"/>
      </p:ext>
    </p:extLst>
  </p:cSld>
  <p:clrMapOvr>
    <a:masterClrMapping/>
  </p:clrMapOvr>
  <p:transition spd="med">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D549AA0-633F-47B2-B677-BFC4D153BBA0}" type="slidenum">
              <a:rPr lang="en-US" altLang="zh-CN"/>
              <a:pPr/>
              <a:t>27</a:t>
            </a:fld>
            <a:endParaRPr lang="en-US" altLang="zh-CN"/>
          </a:p>
        </p:txBody>
      </p:sp>
      <p:sp>
        <p:nvSpPr>
          <p:cNvPr id="124931" name="Rectangle 3"/>
          <p:cNvSpPr>
            <a:spLocks noGrp="1" noChangeArrowheads="1"/>
          </p:cNvSpPr>
          <p:nvPr>
            <p:ph type="body" idx="1"/>
          </p:nvPr>
        </p:nvSpPr>
        <p:spPr>
          <a:xfrm>
            <a:off x="304800" y="1268413"/>
            <a:ext cx="8534400" cy="5113337"/>
          </a:xfrm>
        </p:spPr>
        <p:txBody>
          <a:bodyPr/>
          <a:lstStyle/>
          <a:p>
            <a:pPr marL="533400" indent="-533400">
              <a:lnSpc>
                <a:spcPct val="90000"/>
              </a:lnSpc>
              <a:buFont typeface="Wingdings" pitchFamily="2" charset="2"/>
              <a:buAutoNum type="arabicPeriod"/>
            </a:pPr>
            <a:r>
              <a:rPr lang="zh-CN" altLang="en-US" dirty="0">
                <a:solidFill>
                  <a:srgbClr val="FFFF00"/>
                </a:solidFill>
              </a:rPr>
              <a:t>二叉排序树的概念：</a:t>
            </a:r>
          </a:p>
          <a:p>
            <a:pPr marL="533400" indent="-533400" algn="just">
              <a:lnSpc>
                <a:spcPct val="90000"/>
              </a:lnSpc>
              <a:spcBef>
                <a:spcPct val="50000"/>
              </a:spcBef>
              <a:buClrTx/>
              <a:buFontTx/>
              <a:buNone/>
            </a:pPr>
            <a:r>
              <a:rPr lang="zh-CN" altLang="en-US" sz="2800" dirty="0">
                <a:solidFill>
                  <a:srgbClr val="FFFF66"/>
                </a:solidFill>
              </a:rPr>
              <a:t>      二叉排序树</a:t>
            </a:r>
            <a:r>
              <a:rPr lang="zh-CN" altLang="en-US" sz="2800" dirty="0"/>
              <a:t>（</a:t>
            </a:r>
            <a:r>
              <a:rPr lang="en-US" altLang="zh-CN" sz="2800" dirty="0"/>
              <a:t>Binary Sorting Tree</a:t>
            </a:r>
            <a:r>
              <a:rPr lang="zh-CN" altLang="en-US" sz="2800" dirty="0"/>
              <a:t>），它或者是一棵空树，或者是一棵具有如下特征的非空二叉树：</a:t>
            </a:r>
          </a:p>
          <a:p>
            <a:pPr marL="533400" indent="-533400" algn="just">
              <a:lnSpc>
                <a:spcPct val="90000"/>
              </a:lnSpc>
              <a:spcBef>
                <a:spcPct val="50000"/>
              </a:spcBef>
              <a:buClr>
                <a:schemeClr val="tx1"/>
              </a:buClr>
              <a:buFontTx/>
              <a:buAutoNum type="arabicParenR"/>
            </a:pPr>
            <a:r>
              <a:rPr lang="zh-CN" altLang="en-US" sz="2800" dirty="0"/>
              <a:t>若左子树非空，则左子树上所有结点的关键字均小于根结点的关键字；</a:t>
            </a:r>
          </a:p>
          <a:p>
            <a:pPr marL="533400" indent="-533400" algn="just">
              <a:lnSpc>
                <a:spcPct val="90000"/>
              </a:lnSpc>
              <a:spcBef>
                <a:spcPct val="50000"/>
              </a:spcBef>
              <a:buClr>
                <a:schemeClr val="tx1"/>
              </a:buClr>
              <a:buFontTx/>
              <a:buAutoNum type="arabicParenR"/>
            </a:pPr>
            <a:r>
              <a:rPr lang="zh-CN" altLang="en-US" sz="2800" dirty="0"/>
              <a:t>若右子树非空，则右子树上所有结点的关键字均大于等于根结点的关键字； </a:t>
            </a:r>
          </a:p>
          <a:p>
            <a:pPr marL="533400" indent="-533400" algn="just">
              <a:lnSpc>
                <a:spcPct val="90000"/>
              </a:lnSpc>
              <a:spcBef>
                <a:spcPct val="50000"/>
              </a:spcBef>
              <a:buClr>
                <a:schemeClr val="tx1"/>
              </a:buClr>
              <a:buFontTx/>
              <a:buAutoNum type="arabicParenR"/>
            </a:pPr>
            <a:r>
              <a:rPr lang="zh-CN" altLang="en-US" sz="2800" dirty="0"/>
              <a:t>左、右子树本身又都是一棵二叉排序树。</a:t>
            </a:r>
          </a:p>
        </p:txBody>
      </p:sp>
      <p:sp>
        <p:nvSpPr>
          <p:cNvPr id="6" name="标题 1"/>
          <p:cNvSpPr>
            <a:spLocks noGrp="1"/>
          </p:cNvSpPr>
          <p:nvPr>
            <p:ph type="title"/>
          </p:nvPr>
        </p:nvSpPr>
        <p:spPr/>
        <p:txBody>
          <a:bodyPr/>
          <a:lstStyle/>
          <a:p>
            <a:r>
              <a:rPr lang="en-US" altLang="zh-CN" dirty="0" smtClean="0"/>
              <a:t>8.3 </a:t>
            </a:r>
            <a:r>
              <a:rPr lang="zh-CN" altLang="en-US" dirty="0" smtClean="0"/>
              <a:t>基于树的查找法</a:t>
            </a:r>
            <a:endParaRPr lang="zh-CN" altLang="en-US" dirty="0"/>
          </a:p>
        </p:txBody>
      </p:sp>
    </p:spTree>
    <p:extLst>
      <p:ext uri="{BB962C8B-B14F-4D97-AF65-F5344CB8AC3E}">
        <p14:creationId xmlns:p14="http://schemas.microsoft.com/office/powerpoint/2010/main" val="3273095001"/>
      </p:ext>
    </p:extLst>
  </p:cSld>
  <p:clrMapOvr>
    <a:masterClrMapping/>
  </p:clrMapOvr>
  <p:transition spd="med">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p:cNvSpPr>
            <a:spLocks noGrp="1"/>
          </p:cNvSpPr>
          <p:nvPr>
            <p:ph type="sldNum" sz="quarter" idx="10"/>
          </p:nvPr>
        </p:nvSpPr>
        <p:spPr/>
        <p:txBody>
          <a:bodyPr/>
          <a:lstStyle/>
          <a:p>
            <a:fld id="{96A92D18-91A9-4372-9A12-B4EB08DDE85D}" type="slidenum">
              <a:rPr lang="en-US" altLang="zh-CN"/>
              <a:pPr/>
              <a:t>28</a:t>
            </a:fld>
            <a:endParaRPr lang="en-US" altLang="zh-CN"/>
          </a:p>
        </p:txBody>
      </p:sp>
      <p:sp>
        <p:nvSpPr>
          <p:cNvPr id="32836" name="Line 68"/>
          <p:cNvSpPr>
            <a:spLocks noChangeShapeType="1"/>
          </p:cNvSpPr>
          <p:nvPr/>
        </p:nvSpPr>
        <p:spPr bwMode="auto">
          <a:xfrm flipH="1">
            <a:off x="3354388" y="1773238"/>
            <a:ext cx="1001712" cy="628650"/>
          </a:xfrm>
          <a:prstGeom prst="line">
            <a:avLst/>
          </a:prstGeom>
          <a:noFill/>
          <a:ln w="38100" cap="rnd">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39" name="Line 71"/>
          <p:cNvSpPr>
            <a:spLocks noChangeShapeType="1"/>
          </p:cNvSpPr>
          <p:nvPr/>
        </p:nvSpPr>
        <p:spPr bwMode="auto">
          <a:xfrm>
            <a:off x="4500563" y="1700213"/>
            <a:ext cx="1573212" cy="1133475"/>
          </a:xfrm>
          <a:prstGeom prst="line">
            <a:avLst/>
          </a:prstGeom>
          <a:noFill/>
          <a:ln w="38100" cap="rnd">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44" name="Oval 76"/>
          <p:cNvSpPr>
            <a:spLocks noChangeArrowheads="1"/>
          </p:cNvSpPr>
          <p:nvPr/>
        </p:nvSpPr>
        <p:spPr bwMode="auto">
          <a:xfrm>
            <a:off x="1835150" y="3357563"/>
            <a:ext cx="871538" cy="863600"/>
          </a:xfrm>
          <a:prstGeom prst="ellipse">
            <a:avLst/>
          </a:prstGeom>
          <a:ln>
            <a:headEnd/>
            <a:tailEnd/>
          </a:ln>
          <a:extLst/>
        </p:spPr>
        <p:style>
          <a:lnRef idx="1">
            <a:schemeClr val="accent5"/>
          </a:lnRef>
          <a:fillRef idx="2">
            <a:schemeClr val="accent5"/>
          </a:fillRef>
          <a:effectRef idx="1">
            <a:schemeClr val="accent5"/>
          </a:effectRef>
          <a:fontRef idx="minor">
            <a:schemeClr val="dk1"/>
          </a:fontRef>
        </p:style>
        <p:txBody>
          <a:bodyPr wrap="none" anchor="ctr"/>
          <a:lstStyle/>
          <a:p>
            <a:pPr eaLnBrk="0" hangingPunct="0"/>
            <a:endParaRPr lang="zh-CN" altLang="zh-CN" b="1">
              <a:solidFill>
                <a:srgbClr val="D5D2A0"/>
              </a:solidFill>
              <a:latin typeface="隶书" pitchFamily="49" charset="-122"/>
              <a:ea typeface="隶书" pitchFamily="49" charset="-122"/>
            </a:endParaRPr>
          </a:p>
        </p:txBody>
      </p:sp>
      <p:sp>
        <p:nvSpPr>
          <p:cNvPr id="32816" name="Oval 48"/>
          <p:cNvSpPr>
            <a:spLocks noChangeArrowheads="1"/>
          </p:cNvSpPr>
          <p:nvPr/>
        </p:nvSpPr>
        <p:spPr bwMode="auto">
          <a:xfrm>
            <a:off x="5935663" y="5734050"/>
            <a:ext cx="796925" cy="835025"/>
          </a:xfrm>
          <a:prstGeom prst="ellipse">
            <a:avLst/>
          </a:prstGeom>
          <a:ln>
            <a:headEnd/>
            <a:tailEnd/>
          </a:ln>
          <a:extLst/>
        </p:spPr>
        <p:style>
          <a:lnRef idx="1">
            <a:schemeClr val="accent5"/>
          </a:lnRef>
          <a:fillRef idx="2">
            <a:schemeClr val="accent5"/>
          </a:fillRef>
          <a:effectRef idx="1">
            <a:schemeClr val="accent5"/>
          </a:effectRef>
          <a:fontRef idx="minor">
            <a:schemeClr val="dk1"/>
          </a:fontRef>
        </p:style>
        <p:txBody>
          <a:bodyPr wrap="none" anchor="ctr"/>
          <a:lstStyle/>
          <a:p>
            <a:pPr eaLnBrk="0" hangingPunct="0"/>
            <a:endParaRPr lang="zh-CN" altLang="zh-CN" b="1">
              <a:solidFill>
                <a:srgbClr val="D5D2A0"/>
              </a:solidFill>
              <a:latin typeface="隶书" pitchFamily="49" charset="-122"/>
              <a:ea typeface="隶书" pitchFamily="49" charset="-122"/>
            </a:endParaRPr>
          </a:p>
        </p:txBody>
      </p:sp>
      <p:sp>
        <p:nvSpPr>
          <p:cNvPr id="32817" name="Text Box 49"/>
          <p:cNvSpPr txBox="1">
            <a:spLocks noChangeArrowheads="1"/>
          </p:cNvSpPr>
          <p:nvPr/>
        </p:nvSpPr>
        <p:spPr bwMode="auto">
          <a:xfrm>
            <a:off x="5940425" y="5876925"/>
            <a:ext cx="75406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rnd"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b="1">
                <a:solidFill>
                  <a:schemeClr val="bg2"/>
                </a:solidFill>
                <a:latin typeface="隶书" pitchFamily="49" charset="-122"/>
                <a:ea typeface="隶书" pitchFamily="49" charset="-122"/>
              </a:rPr>
              <a:t>60</a:t>
            </a:r>
          </a:p>
        </p:txBody>
      </p:sp>
      <p:sp>
        <p:nvSpPr>
          <p:cNvPr id="32819" name="Oval 51"/>
          <p:cNvSpPr>
            <a:spLocks noChangeArrowheads="1"/>
          </p:cNvSpPr>
          <p:nvPr/>
        </p:nvSpPr>
        <p:spPr bwMode="auto">
          <a:xfrm>
            <a:off x="3995738" y="1268413"/>
            <a:ext cx="871537" cy="863600"/>
          </a:xfrm>
          <a:prstGeom prst="ellipse">
            <a:avLst/>
          </a:prstGeom>
          <a:ln>
            <a:headEnd/>
            <a:tailEnd/>
          </a:ln>
          <a:extLst/>
        </p:spPr>
        <p:style>
          <a:lnRef idx="1">
            <a:schemeClr val="accent5"/>
          </a:lnRef>
          <a:fillRef idx="2">
            <a:schemeClr val="accent5"/>
          </a:fillRef>
          <a:effectRef idx="1">
            <a:schemeClr val="accent5"/>
          </a:effectRef>
          <a:fontRef idx="minor">
            <a:schemeClr val="dk1"/>
          </a:fontRef>
        </p:style>
        <p:txBody>
          <a:bodyPr wrap="none" anchor="ctr"/>
          <a:lstStyle/>
          <a:p>
            <a:pPr eaLnBrk="0" hangingPunct="0"/>
            <a:endParaRPr lang="zh-CN" altLang="zh-CN" b="1">
              <a:solidFill>
                <a:srgbClr val="D5D2A0"/>
              </a:solidFill>
              <a:latin typeface="隶书" pitchFamily="49" charset="-122"/>
              <a:ea typeface="隶书" pitchFamily="49" charset="-122"/>
            </a:endParaRPr>
          </a:p>
        </p:txBody>
      </p:sp>
      <p:sp>
        <p:nvSpPr>
          <p:cNvPr id="32820" name="Text Box 52"/>
          <p:cNvSpPr txBox="1">
            <a:spLocks noChangeArrowheads="1"/>
          </p:cNvSpPr>
          <p:nvPr/>
        </p:nvSpPr>
        <p:spPr bwMode="auto">
          <a:xfrm>
            <a:off x="3924300" y="1341438"/>
            <a:ext cx="101600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rnd">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b="1">
                <a:solidFill>
                  <a:schemeClr val="bg2"/>
                </a:solidFill>
                <a:latin typeface="隶书" pitchFamily="49" charset="-122"/>
                <a:ea typeface="隶书" pitchFamily="49" charset="-122"/>
              </a:rPr>
              <a:t>45</a:t>
            </a:r>
          </a:p>
        </p:txBody>
      </p:sp>
      <p:sp>
        <p:nvSpPr>
          <p:cNvPr id="32822" name="Oval 54"/>
          <p:cNvSpPr>
            <a:spLocks noChangeArrowheads="1"/>
          </p:cNvSpPr>
          <p:nvPr/>
        </p:nvSpPr>
        <p:spPr bwMode="auto">
          <a:xfrm>
            <a:off x="5795963" y="2825750"/>
            <a:ext cx="908050" cy="890588"/>
          </a:xfrm>
          <a:prstGeom prst="ellipse">
            <a:avLst/>
          </a:prstGeom>
          <a:ln>
            <a:headEnd/>
            <a:tailEnd/>
          </a:ln>
          <a:extLst/>
        </p:spPr>
        <p:style>
          <a:lnRef idx="1">
            <a:schemeClr val="accent5"/>
          </a:lnRef>
          <a:fillRef idx="2">
            <a:schemeClr val="accent5"/>
          </a:fillRef>
          <a:effectRef idx="1">
            <a:schemeClr val="accent5"/>
          </a:effectRef>
          <a:fontRef idx="minor">
            <a:schemeClr val="dk1"/>
          </a:fontRef>
        </p:style>
        <p:txBody>
          <a:bodyPr wrap="none" anchor="ctr"/>
          <a:lstStyle/>
          <a:p>
            <a:pPr eaLnBrk="0" hangingPunct="0"/>
            <a:endParaRPr lang="zh-CN" altLang="zh-CN" b="1">
              <a:solidFill>
                <a:srgbClr val="D5D2A0"/>
              </a:solidFill>
              <a:latin typeface="隶书" pitchFamily="49" charset="-122"/>
              <a:ea typeface="隶书" pitchFamily="49" charset="-122"/>
            </a:endParaRPr>
          </a:p>
        </p:txBody>
      </p:sp>
      <p:sp>
        <p:nvSpPr>
          <p:cNvPr id="32823" name="Text Box 55"/>
          <p:cNvSpPr txBox="1">
            <a:spLocks noChangeArrowheads="1"/>
          </p:cNvSpPr>
          <p:nvPr/>
        </p:nvSpPr>
        <p:spPr bwMode="auto">
          <a:xfrm>
            <a:off x="5795963" y="2997200"/>
            <a:ext cx="90328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rnd"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b="1">
                <a:solidFill>
                  <a:schemeClr val="bg2"/>
                </a:solidFill>
                <a:latin typeface="隶书" pitchFamily="49" charset="-122"/>
                <a:ea typeface="隶书" pitchFamily="49" charset="-122"/>
              </a:rPr>
              <a:t>67</a:t>
            </a:r>
          </a:p>
        </p:txBody>
      </p:sp>
      <p:sp>
        <p:nvSpPr>
          <p:cNvPr id="32825" name="Oval 57"/>
          <p:cNvSpPr>
            <a:spLocks noChangeArrowheads="1"/>
          </p:cNvSpPr>
          <p:nvPr/>
        </p:nvSpPr>
        <p:spPr bwMode="auto">
          <a:xfrm>
            <a:off x="2639219" y="2266950"/>
            <a:ext cx="948257" cy="887413"/>
          </a:xfrm>
          <a:prstGeom prst="ellipse">
            <a:avLst/>
          </a:prstGeom>
          <a:ln>
            <a:headEnd/>
            <a:tailEnd/>
          </a:ln>
          <a:extLst/>
        </p:spPr>
        <p:style>
          <a:lnRef idx="1">
            <a:schemeClr val="accent5"/>
          </a:lnRef>
          <a:fillRef idx="2">
            <a:schemeClr val="accent5"/>
          </a:fillRef>
          <a:effectRef idx="1">
            <a:schemeClr val="accent5"/>
          </a:effectRef>
          <a:fontRef idx="minor">
            <a:schemeClr val="dk1"/>
          </a:fontRef>
        </p:style>
        <p:txBody>
          <a:bodyPr wrap="none" anchor="ctr"/>
          <a:lstStyle/>
          <a:p>
            <a:pPr eaLnBrk="0" hangingPunct="0"/>
            <a:endParaRPr lang="zh-CN" altLang="zh-CN" b="1">
              <a:solidFill>
                <a:srgbClr val="D5D2A0"/>
              </a:solidFill>
              <a:latin typeface="隶书" pitchFamily="49" charset="-122"/>
              <a:ea typeface="隶书" pitchFamily="49" charset="-122"/>
            </a:endParaRPr>
          </a:p>
        </p:txBody>
      </p:sp>
      <p:sp>
        <p:nvSpPr>
          <p:cNvPr id="32826" name="Text Box 58"/>
          <p:cNvSpPr txBox="1">
            <a:spLocks noChangeArrowheads="1"/>
          </p:cNvSpPr>
          <p:nvPr/>
        </p:nvSpPr>
        <p:spPr bwMode="auto">
          <a:xfrm>
            <a:off x="2555875" y="2492375"/>
            <a:ext cx="9032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rnd"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b="1">
                <a:solidFill>
                  <a:schemeClr val="bg2"/>
                </a:solidFill>
                <a:latin typeface="隶书" pitchFamily="49" charset="-122"/>
                <a:ea typeface="隶书" pitchFamily="49" charset="-122"/>
              </a:rPr>
              <a:t>12</a:t>
            </a:r>
          </a:p>
        </p:txBody>
      </p:sp>
      <p:sp>
        <p:nvSpPr>
          <p:cNvPr id="32828" name="Oval 60"/>
          <p:cNvSpPr>
            <a:spLocks noChangeArrowheads="1"/>
          </p:cNvSpPr>
          <p:nvPr/>
        </p:nvSpPr>
        <p:spPr bwMode="auto">
          <a:xfrm>
            <a:off x="4767263" y="4203700"/>
            <a:ext cx="884237" cy="809625"/>
          </a:xfrm>
          <a:prstGeom prst="ellipse">
            <a:avLst/>
          </a:prstGeom>
          <a:ln>
            <a:headEnd/>
            <a:tailEnd/>
          </a:ln>
          <a:extLst/>
        </p:spPr>
        <p:style>
          <a:lnRef idx="1">
            <a:schemeClr val="accent5"/>
          </a:lnRef>
          <a:fillRef idx="2">
            <a:schemeClr val="accent5"/>
          </a:fillRef>
          <a:effectRef idx="1">
            <a:schemeClr val="accent5"/>
          </a:effectRef>
          <a:fontRef idx="minor">
            <a:schemeClr val="dk1"/>
          </a:fontRef>
        </p:style>
        <p:txBody>
          <a:bodyPr wrap="none" anchor="ctr"/>
          <a:lstStyle/>
          <a:p>
            <a:pPr eaLnBrk="0" hangingPunct="0"/>
            <a:endParaRPr lang="zh-CN" altLang="zh-CN" b="1">
              <a:solidFill>
                <a:srgbClr val="D5D2A0"/>
              </a:solidFill>
              <a:latin typeface="隶书" pitchFamily="49" charset="-122"/>
              <a:ea typeface="隶书" pitchFamily="49" charset="-122"/>
            </a:endParaRPr>
          </a:p>
        </p:txBody>
      </p:sp>
      <p:sp>
        <p:nvSpPr>
          <p:cNvPr id="32829" name="Text Box 61"/>
          <p:cNvSpPr txBox="1">
            <a:spLocks noChangeArrowheads="1"/>
          </p:cNvSpPr>
          <p:nvPr/>
        </p:nvSpPr>
        <p:spPr bwMode="auto">
          <a:xfrm>
            <a:off x="4787900" y="4365625"/>
            <a:ext cx="10160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rnd"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b="1">
                <a:solidFill>
                  <a:schemeClr val="bg2"/>
                </a:solidFill>
                <a:latin typeface="隶书" pitchFamily="49" charset="-122"/>
                <a:ea typeface="隶书" pitchFamily="49" charset="-122"/>
              </a:rPr>
              <a:t>54</a:t>
            </a:r>
          </a:p>
        </p:txBody>
      </p:sp>
      <p:sp>
        <p:nvSpPr>
          <p:cNvPr id="32831" name="Oval 63"/>
          <p:cNvSpPr>
            <a:spLocks noChangeArrowheads="1"/>
          </p:cNvSpPr>
          <p:nvPr/>
        </p:nvSpPr>
        <p:spPr bwMode="auto">
          <a:xfrm>
            <a:off x="6877050" y="4149725"/>
            <a:ext cx="866775" cy="809625"/>
          </a:xfrm>
          <a:prstGeom prst="ellipse">
            <a:avLst/>
          </a:prstGeom>
          <a:ln>
            <a:headEnd/>
            <a:tailEnd/>
          </a:ln>
          <a:extLst/>
        </p:spPr>
        <p:style>
          <a:lnRef idx="1">
            <a:schemeClr val="accent5"/>
          </a:lnRef>
          <a:fillRef idx="2">
            <a:schemeClr val="accent5"/>
          </a:fillRef>
          <a:effectRef idx="1">
            <a:schemeClr val="accent5"/>
          </a:effectRef>
          <a:fontRef idx="minor">
            <a:schemeClr val="dk1"/>
          </a:fontRef>
        </p:style>
        <p:txBody>
          <a:bodyPr wrap="none" anchor="ctr"/>
          <a:lstStyle/>
          <a:p>
            <a:pPr eaLnBrk="0" hangingPunct="0"/>
            <a:endParaRPr lang="zh-CN" altLang="zh-CN" b="1">
              <a:solidFill>
                <a:srgbClr val="D5D2A0"/>
              </a:solidFill>
              <a:latin typeface="隶书" pitchFamily="49" charset="-122"/>
              <a:ea typeface="隶书" pitchFamily="49" charset="-122"/>
            </a:endParaRPr>
          </a:p>
        </p:txBody>
      </p:sp>
      <p:sp>
        <p:nvSpPr>
          <p:cNvPr id="32832" name="Text Box 64"/>
          <p:cNvSpPr txBox="1">
            <a:spLocks noChangeArrowheads="1"/>
          </p:cNvSpPr>
          <p:nvPr/>
        </p:nvSpPr>
        <p:spPr bwMode="auto">
          <a:xfrm>
            <a:off x="6804025" y="4311650"/>
            <a:ext cx="9032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rnd"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b="1">
                <a:solidFill>
                  <a:schemeClr val="bg2"/>
                </a:solidFill>
                <a:latin typeface="隶书" pitchFamily="49" charset="-122"/>
                <a:ea typeface="隶书" pitchFamily="49" charset="-122"/>
              </a:rPr>
              <a:t>75</a:t>
            </a:r>
          </a:p>
        </p:txBody>
      </p:sp>
      <p:sp>
        <p:nvSpPr>
          <p:cNvPr id="32835" name="Text Box 67"/>
          <p:cNvSpPr txBox="1">
            <a:spLocks noChangeArrowheads="1"/>
          </p:cNvSpPr>
          <p:nvPr/>
        </p:nvSpPr>
        <p:spPr bwMode="auto">
          <a:xfrm>
            <a:off x="1835150" y="3500438"/>
            <a:ext cx="90328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rnd"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b="1">
                <a:solidFill>
                  <a:schemeClr val="bg2"/>
                </a:solidFill>
                <a:latin typeface="隶书" pitchFamily="49" charset="-122"/>
                <a:ea typeface="隶书" pitchFamily="49" charset="-122"/>
              </a:rPr>
              <a:t>8</a:t>
            </a:r>
          </a:p>
        </p:txBody>
      </p:sp>
      <p:sp>
        <p:nvSpPr>
          <p:cNvPr id="32837" name="Line 69"/>
          <p:cNvSpPr>
            <a:spLocks noChangeShapeType="1"/>
          </p:cNvSpPr>
          <p:nvPr/>
        </p:nvSpPr>
        <p:spPr bwMode="auto">
          <a:xfrm flipH="1">
            <a:off x="2444750" y="2976563"/>
            <a:ext cx="388938" cy="534987"/>
          </a:xfrm>
          <a:prstGeom prst="line">
            <a:avLst/>
          </a:prstGeom>
          <a:noFill/>
          <a:ln w="38100" cap="rnd">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38" name="Line 70"/>
          <p:cNvSpPr>
            <a:spLocks noChangeShapeType="1"/>
          </p:cNvSpPr>
          <p:nvPr/>
        </p:nvSpPr>
        <p:spPr bwMode="auto">
          <a:xfrm>
            <a:off x="6515100" y="3613150"/>
            <a:ext cx="649288" cy="536575"/>
          </a:xfrm>
          <a:prstGeom prst="line">
            <a:avLst/>
          </a:prstGeom>
          <a:noFill/>
          <a:ln w="38100" cap="rnd">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40" name="Line 72"/>
          <p:cNvSpPr>
            <a:spLocks noChangeShapeType="1"/>
          </p:cNvSpPr>
          <p:nvPr/>
        </p:nvSpPr>
        <p:spPr bwMode="auto">
          <a:xfrm flipH="1">
            <a:off x="5286375" y="3590925"/>
            <a:ext cx="649288" cy="669925"/>
          </a:xfrm>
          <a:prstGeom prst="line">
            <a:avLst/>
          </a:prstGeom>
          <a:noFill/>
          <a:ln w="38100" cap="rnd">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41" name="Line 73"/>
          <p:cNvSpPr>
            <a:spLocks noChangeShapeType="1"/>
          </p:cNvSpPr>
          <p:nvPr/>
        </p:nvSpPr>
        <p:spPr bwMode="auto">
          <a:xfrm>
            <a:off x="5416550" y="4968875"/>
            <a:ext cx="779463" cy="803275"/>
          </a:xfrm>
          <a:prstGeom prst="line">
            <a:avLst/>
          </a:prstGeom>
          <a:noFill/>
          <a:ln w="38100" cap="rnd">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64" name="Rectangle 4"/>
          <p:cNvSpPr>
            <a:spLocks noChangeArrowheads="1"/>
          </p:cNvSpPr>
          <p:nvPr/>
        </p:nvSpPr>
        <p:spPr bwMode="auto">
          <a:xfrm>
            <a:off x="2987675" y="5876925"/>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b="1">
                <a:solidFill>
                  <a:srgbClr val="FFFF66"/>
                </a:solidFill>
              </a:rPr>
              <a:t>二叉排序树</a:t>
            </a:r>
          </a:p>
        </p:txBody>
      </p:sp>
      <p:sp>
        <p:nvSpPr>
          <p:cNvPr id="26" name="标题 1"/>
          <p:cNvSpPr txBox="1">
            <a:spLocks/>
          </p:cNvSpPr>
          <p:nvPr/>
        </p:nvSpPr>
        <p:spPr bwMode="auto">
          <a:xfrm>
            <a:off x="547688" y="296863"/>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b="1">
                <a:solidFill>
                  <a:srgbClr val="F1F62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2pPr>
            <a:lvl3pPr algn="ctr" rtl="0"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3pPr>
            <a:lvl4pPr algn="ctr" rtl="0"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4pPr>
            <a:lvl5pPr algn="ctr" rtl="0"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5pPr>
            <a:lvl6pPr marL="457200" algn="ctr" rtl="0"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6pPr>
            <a:lvl7pPr marL="914400" algn="ctr" rtl="0"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7pPr>
            <a:lvl8pPr marL="1371600" algn="ctr" rtl="0"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8pPr>
            <a:lvl9pPr marL="1828800" algn="ctr" rtl="0"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9pPr>
          </a:lstStyle>
          <a:p>
            <a:r>
              <a:rPr kumimoji="0" lang="en-US" altLang="zh-CN" kern="0" smtClean="0"/>
              <a:t>8.3 </a:t>
            </a:r>
            <a:r>
              <a:rPr kumimoji="0" lang="zh-CN" altLang="en-US" kern="0" smtClean="0"/>
              <a:t>基于树的查找法</a:t>
            </a:r>
            <a:endParaRPr kumimoji="0" lang="zh-CN" altLang="en-US" kern="0" dirty="0"/>
          </a:p>
        </p:txBody>
      </p:sp>
    </p:spTree>
    <p:extLst>
      <p:ext uri="{BB962C8B-B14F-4D97-AF65-F5344CB8AC3E}">
        <p14:creationId xmlns:p14="http://schemas.microsoft.com/office/powerpoint/2010/main" val="3020116573"/>
      </p:ext>
    </p:extLst>
  </p:cSld>
  <p:clrMapOvr>
    <a:masterClrMapping/>
  </p:clrMapOvr>
  <p:transition spd="med">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1D7BC424-52D2-4761-802F-386CB290FB39}" type="slidenum">
              <a:rPr lang="en-US" altLang="zh-CN"/>
              <a:pPr/>
              <a:t>29</a:t>
            </a:fld>
            <a:endParaRPr lang="en-US" altLang="zh-CN"/>
          </a:p>
        </p:txBody>
      </p:sp>
      <p:sp>
        <p:nvSpPr>
          <p:cNvPr id="33795" name="Rectangle 3"/>
          <p:cNvSpPr>
            <a:spLocks noGrp="1" noChangeArrowheads="1"/>
          </p:cNvSpPr>
          <p:nvPr>
            <p:ph type="body" idx="1"/>
          </p:nvPr>
        </p:nvSpPr>
        <p:spPr>
          <a:xfrm>
            <a:off x="381000" y="981075"/>
            <a:ext cx="8458200" cy="792163"/>
          </a:xfrm>
        </p:spPr>
        <p:txBody>
          <a:bodyPr/>
          <a:lstStyle/>
          <a:p>
            <a:pPr marL="533400" indent="-533400">
              <a:lnSpc>
                <a:spcPct val="120000"/>
              </a:lnSpc>
              <a:buFont typeface="Wingdings" pitchFamily="2" charset="2"/>
              <a:buNone/>
            </a:pPr>
            <a:r>
              <a:rPr lang="en-US" altLang="zh-CN" sz="2800" dirty="0">
                <a:solidFill>
                  <a:srgbClr val="FFFF66"/>
                </a:solidFill>
              </a:rPr>
              <a:t>2. </a:t>
            </a:r>
            <a:r>
              <a:rPr lang="zh-CN" altLang="en-US" sz="2800" dirty="0">
                <a:solidFill>
                  <a:srgbClr val="FFFF66"/>
                </a:solidFill>
              </a:rPr>
              <a:t>二叉排序树查找</a:t>
            </a:r>
            <a:endParaRPr lang="zh-CN" altLang="en-US" sz="2800" dirty="0">
              <a:solidFill>
                <a:schemeClr val="tx2"/>
              </a:solidFill>
            </a:endParaRPr>
          </a:p>
        </p:txBody>
      </p:sp>
      <p:sp>
        <p:nvSpPr>
          <p:cNvPr id="193539" name="Text Box 3"/>
          <p:cNvSpPr txBox="1">
            <a:spLocks noChangeArrowheads="1"/>
          </p:cNvSpPr>
          <p:nvPr/>
        </p:nvSpPr>
        <p:spPr bwMode="auto">
          <a:xfrm>
            <a:off x="206375" y="1854200"/>
            <a:ext cx="784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buClr>
                <a:srgbClr val="FFFF66"/>
              </a:buClr>
              <a:buFont typeface="Wingdings" pitchFamily="2" charset="2"/>
              <a:buChar char="Ø"/>
            </a:pPr>
            <a:r>
              <a:rPr kumimoji="0" lang="zh-CN" altLang="en-US" sz="2800" b="1">
                <a:latin typeface="宋体" charset="-122"/>
              </a:rPr>
              <a:t>在二叉排序树中查找给定值</a:t>
            </a:r>
            <a:r>
              <a:rPr kumimoji="0" lang="en-US" altLang="zh-CN" sz="2800" b="1"/>
              <a:t>k</a:t>
            </a:r>
            <a:r>
              <a:rPr kumimoji="0" lang="zh-CN" altLang="en-US" sz="2800" b="1">
                <a:latin typeface="宋体" charset="-122"/>
              </a:rPr>
              <a:t>的过程是：</a:t>
            </a:r>
            <a:r>
              <a:rPr kumimoji="0" lang="zh-CN" altLang="en-US" sz="2800" b="1"/>
              <a:t> </a:t>
            </a:r>
          </a:p>
        </p:txBody>
      </p:sp>
      <p:sp>
        <p:nvSpPr>
          <p:cNvPr id="193540" name="Text Box 4"/>
          <p:cNvSpPr txBox="1">
            <a:spLocks noChangeArrowheads="1"/>
          </p:cNvSpPr>
          <p:nvPr/>
        </p:nvSpPr>
        <p:spPr bwMode="auto">
          <a:xfrm>
            <a:off x="296863" y="2528888"/>
            <a:ext cx="8610600" cy="350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20000"/>
              </a:spcBef>
            </a:pPr>
            <a:r>
              <a:rPr kumimoji="0" lang="en-US" altLang="zh-CN" sz="2800" b="1"/>
              <a:t>⑴ </a:t>
            </a:r>
            <a:r>
              <a:rPr kumimoji="0" lang="zh-CN" altLang="en-US" sz="2800" b="1"/>
              <a:t>若</a:t>
            </a:r>
            <a:r>
              <a:rPr kumimoji="0" lang="en-US" altLang="zh-CN" sz="2800" b="1"/>
              <a:t>root</a:t>
            </a:r>
            <a:r>
              <a:rPr kumimoji="0" lang="zh-CN" altLang="en-US" sz="2800" b="1"/>
              <a:t>是空树，则查找失败；</a:t>
            </a:r>
          </a:p>
          <a:p>
            <a:pPr algn="just" eaLnBrk="0" hangingPunct="0">
              <a:spcBef>
                <a:spcPct val="20000"/>
              </a:spcBef>
            </a:pPr>
            <a:r>
              <a:rPr kumimoji="0" lang="zh-CN" altLang="en-US" sz="2800" b="1"/>
              <a:t>⑵ 若</a:t>
            </a:r>
            <a:r>
              <a:rPr kumimoji="0" lang="en-US" altLang="zh-CN" sz="2800" b="1"/>
              <a:t>k</a:t>
            </a:r>
            <a:r>
              <a:rPr kumimoji="0" lang="zh-CN" altLang="en-US" sz="2800" b="1"/>
              <a:t>＝</a:t>
            </a:r>
            <a:r>
              <a:rPr kumimoji="0" lang="en-US" altLang="zh-CN" sz="2800" b="1"/>
              <a:t>root</a:t>
            </a:r>
            <a:r>
              <a:rPr kumimoji="0" lang="en-US" altLang="zh-CN" sz="2800" b="1">
                <a:latin typeface="宋体" charset="-122"/>
              </a:rPr>
              <a:t>-&gt;</a:t>
            </a:r>
            <a:r>
              <a:rPr kumimoji="0" lang="en-US" altLang="zh-CN" sz="2800" b="1"/>
              <a:t>data</a:t>
            </a:r>
            <a:r>
              <a:rPr kumimoji="0" lang="zh-CN" altLang="en-US" sz="2800" b="1"/>
              <a:t>，则查找成功；否则</a:t>
            </a:r>
          </a:p>
          <a:p>
            <a:pPr algn="just" eaLnBrk="0" hangingPunct="0">
              <a:spcBef>
                <a:spcPct val="20000"/>
              </a:spcBef>
            </a:pPr>
            <a:r>
              <a:rPr kumimoji="0" lang="zh-CN" altLang="en-US" sz="2800" b="1"/>
              <a:t>⑶ 若</a:t>
            </a:r>
            <a:r>
              <a:rPr kumimoji="0" lang="en-US" altLang="zh-CN" sz="2800" b="1"/>
              <a:t>k</a:t>
            </a:r>
            <a:r>
              <a:rPr kumimoji="0" lang="zh-CN" altLang="en-US" sz="2800" b="1"/>
              <a:t>＜</a:t>
            </a:r>
            <a:r>
              <a:rPr kumimoji="0" lang="en-US" altLang="zh-CN" sz="2800" b="1"/>
              <a:t>root</a:t>
            </a:r>
            <a:r>
              <a:rPr kumimoji="0" lang="en-US" altLang="zh-CN" sz="2800" b="1">
                <a:latin typeface="宋体" charset="-122"/>
              </a:rPr>
              <a:t>-&gt;</a:t>
            </a:r>
            <a:r>
              <a:rPr kumimoji="0" lang="en-US" altLang="zh-CN" sz="2800" b="1"/>
              <a:t>data</a:t>
            </a:r>
            <a:r>
              <a:rPr kumimoji="0" lang="zh-CN" altLang="en-US" sz="2800" b="1"/>
              <a:t>，则在</a:t>
            </a:r>
            <a:r>
              <a:rPr kumimoji="0" lang="en-US" altLang="zh-CN" sz="2800" b="1"/>
              <a:t>root</a:t>
            </a:r>
            <a:r>
              <a:rPr kumimoji="0" lang="zh-CN" altLang="en-US" sz="2800" b="1"/>
              <a:t>的左子树上查找；否则</a:t>
            </a:r>
          </a:p>
          <a:p>
            <a:pPr algn="just" eaLnBrk="0" hangingPunct="0">
              <a:spcBef>
                <a:spcPct val="20000"/>
              </a:spcBef>
            </a:pPr>
            <a:r>
              <a:rPr kumimoji="0" lang="zh-CN" altLang="en-US" sz="2800" b="1"/>
              <a:t>⑷ 在</a:t>
            </a:r>
            <a:r>
              <a:rPr kumimoji="0" lang="en-US" altLang="zh-CN" sz="2800" b="1"/>
              <a:t>root</a:t>
            </a:r>
            <a:r>
              <a:rPr kumimoji="0" lang="zh-CN" altLang="en-US" sz="2800" b="1"/>
              <a:t>的右子树上查找。</a:t>
            </a:r>
          </a:p>
          <a:p>
            <a:pPr algn="just" eaLnBrk="0" hangingPunct="0">
              <a:spcBef>
                <a:spcPct val="20000"/>
              </a:spcBef>
            </a:pPr>
            <a:r>
              <a:rPr kumimoji="0" lang="zh-CN" altLang="en-US" sz="2800" b="1"/>
              <a:t>     上述过程一直持续到</a:t>
            </a:r>
            <a:r>
              <a:rPr kumimoji="0" lang="en-US" altLang="zh-CN" sz="2800" b="1"/>
              <a:t>k</a:t>
            </a:r>
            <a:r>
              <a:rPr kumimoji="0" lang="zh-CN" altLang="en-US" sz="2800" b="1"/>
              <a:t>被找到或者待查找的子树为空，如果待查找的子树为空，则查找失败。</a:t>
            </a:r>
          </a:p>
          <a:p>
            <a:pPr algn="just" eaLnBrk="0" hangingPunct="0">
              <a:spcBef>
                <a:spcPct val="20000"/>
              </a:spcBef>
            </a:pPr>
            <a:r>
              <a:rPr kumimoji="0" lang="zh-CN" altLang="en-US" sz="2800" b="1"/>
              <a:t>二叉排序树的查找效率在于只需查找二个子树之一。</a:t>
            </a:r>
          </a:p>
        </p:txBody>
      </p:sp>
      <p:sp>
        <p:nvSpPr>
          <p:cNvPr id="8" name="标题 1"/>
          <p:cNvSpPr>
            <a:spLocks noGrp="1"/>
          </p:cNvSpPr>
          <p:nvPr>
            <p:ph type="title"/>
          </p:nvPr>
        </p:nvSpPr>
        <p:spPr/>
        <p:txBody>
          <a:bodyPr/>
          <a:lstStyle/>
          <a:p>
            <a:r>
              <a:rPr lang="en-US" altLang="zh-CN" dirty="0" smtClean="0"/>
              <a:t>8.3 </a:t>
            </a:r>
            <a:r>
              <a:rPr lang="zh-CN" altLang="en-US" dirty="0" smtClean="0"/>
              <a:t>基于树的查找法</a:t>
            </a:r>
            <a:endParaRPr lang="zh-CN" altLang="en-US" dirty="0"/>
          </a:p>
        </p:txBody>
      </p:sp>
    </p:spTree>
    <p:extLst>
      <p:ext uri="{BB962C8B-B14F-4D97-AF65-F5344CB8AC3E}">
        <p14:creationId xmlns:p14="http://schemas.microsoft.com/office/powerpoint/2010/main" val="767970831"/>
      </p:ext>
    </p:extLst>
  </p:cSld>
  <p:clrMapOvr>
    <a:masterClrMapping/>
  </p:clrMapOvr>
  <p:transition spd="med">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8</a:t>
            </a:r>
            <a:r>
              <a:rPr lang="zh-CN" altLang="en-US" dirty="0" smtClean="0"/>
              <a:t>章 查找</a:t>
            </a:r>
            <a:endParaRPr lang="zh-CN" altLang="en-US" dirty="0"/>
          </a:p>
        </p:txBody>
      </p:sp>
      <p:grpSp>
        <p:nvGrpSpPr>
          <p:cNvPr id="17" name="组合 16"/>
          <p:cNvGrpSpPr/>
          <p:nvPr/>
        </p:nvGrpSpPr>
        <p:grpSpPr>
          <a:xfrm>
            <a:off x="457200" y="1202140"/>
            <a:ext cx="8229599" cy="1156489"/>
            <a:chOff x="457200" y="1202140"/>
            <a:chExt cx="8229599" cy="1156489"/>
          </a:xfrm>
        </p:grpSpPr>
        <p:sp>
          <p:nvSpPr>
            <p:cNvPr id="7" name="任意多边形 6"/>
            <p:cNvSpPr/>
            <p:nvPr/>
          </p:nvSpPr>
          <p:spPr>
            <a:xfrm>
              <a:off x="457200" y="1202140"/>
              <a:ext cx="809542" cy="1156489"/>
            </a:xfrm>
            <a:custGeom>
              <a:avLst/>
              <a:gdLst>
                <a:gd name="connsiteX0" fmla="*/ 0 w 1156488"/>
                <a:gd name="connsiteY0" fmla="*/ 0 h 809542"/>
                <a:gd name="connsiteX1" fmla="*/ 751717 w 1156488"/>
                <a:gd name="connsiteY1" fmla="*/ 0 h 809542"/>
                <a:gd name="connsiteX2" fmla="*/ 1156488 w 1156488"/>
                <a:gd name="connsiteY2" fmla="*/ 404771 h 809542"/>
                <a:gd name="connsiteX3" fmla="*/ 751717 w 1156488"/>
                <a:gd name="connsiteY3" fmla="*/ 809542 h 809542"/>
                <a:gd name="connsiteX4" fmla="*/ 0 w 1156488"/>
                <a:gd name="connsiteY4" fmla="*/ 809542 h 809542"/>
                <a:gd name="connsiteX5" fmla="*/ 404771 w 1156488"/>
                <a:gd name="connsiteY5" fmla="*/ 404771 h 809542"/>
                <a:gd name="connsiteX6" fmla="*/ 0 w 1156488"/>
                <a:gd name="connsiteY6" fmla="*/ 0 h 809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6488" h="809542">
                  <a:moveTo>
                    <a:pt x="1156487" y="0"/>
                  </a:moveTo>
                  <a:lnTo>
                    <a:pt x="1156487" y="526202"/>
                  </a:lnTo>
                  <a:lnTo>
                    <a:pt x="578244" y="809542"/>
                  </a:lnTo>
                  <a:lnTo>
                    <a:pt x="1" y="526202"/>
                  </a:lnTo>
                  <a:lnTo>
                    <a:pt x="1" y="0"/>
                  </a:lnTo>
                  <a:lnTo>
                    <a:pt x="578244" y="283340"/>
                  </a:lnTo>
                  <a:lnTo>
                    <a:pt x="1156487" y="0"/>
                  </a:lnTo>
                  <a:close/>
                </a:path>
              </a:pathLst>
            </a:custGeom>
          </p:spPr>
          <p:style>
            <a:lnRef idx="0">
              <a:schemeClr val="accent5"/>
            </a:lnRef>
            <a:fillRef idx="3">
              <a:schemeClr val="accent5"/>
            </a:fillRef>
            <a:effectRef idx="3">
              <a:schemeClr val="accent5"/>
            </a:effectRef>
            <a:fontRef idx="minor">
              <a:schemeClr val="lt1"/>
            </a:fontRef>
          </p:style>
          <p:txBody>
            <a:bodyPr spcFirstLastPara="0" vert="horz" wrap="square" lIns="22860" tIns="427632" rIns="22860" bIns="427631" numCol="1" spcCol="1270" anchor="ctr" anchorCtr="0">
              <a:noAutofit/>
            </a:bodyPr>
            <a:lstStyle/>
            <a:p>
              <a:pPr lvl="0" algn="ctr" defTabSz="1600200">
                <a:lnSpc>
                  <a:spcPct val="90000"/>
                </a:lnSpc>
                <a:spcBef>
                  <a:spcPct val="0"/>
                </a:spcBef>
                <a:spcAft>
                  <a:spcPct val="35000"/>
                </a:spcAft>
              </a:pPr>
              <a:r>
                <a:rPr lang="en-US" altLang="zh-CN" sz="3600" kern="1200" dirty="0" smtClean="0"/>
                <a:t>1</a:t>
              </a:r>
              <a:endParaRPr lang="zh-CN" altLang="en-US" sz="3600" kern="1200" dirty="0"/>
            </a:p>
          </p:txBody>
        </p:sp>
        <p:sp>
          <p:nvSpPr>
            <p:cNvPr id="8" name="任意多边形 7"/>
            <p:cNvSpPr/>
            <p:nvPr/>
          </p:nvSpPr>
          <p:spPr>
            <a:xfrm>
              <a:off x="1266741" y="1202141"/>
              <a:ext cx="7420058" cy="752113"/>
            </a:xfrm>
            <a:custGeom>
              <a:avLst/>
              <a:gdLst>
                <a:gd name="connsiteX0" fmla="*/ 125355 w 752112"/>
                <a:gd name="connsiteY0" fmla="*/ 0 h 7420057"/>
                <a:gd name="connsiteX1" fmla="*/ 626757 w 752112"/>
                <a:gd name="connsiteY1" fmla="*/ 0 h 7420057"/>
                <a:gd name="connsiteX2" fmla="*/ 752112 w 752112"/>
                <a:gd name="connsiteY2" fmla="*/ 125355 h 7420057"/>
                <a:gd name="connsiteX3" fmla="*/ 752112 w 752112"/>
                <a:gd name="connsiteY3" fmla="*/ 7420057 h 7420057"/>
                <a:gd name="connsiteX4" fmla="*/ 752112 w 752112"/>
                <a:gd name="connsiteY4" fmla="*/ 7420057 h 7420057"/>
                <a:gd name="connsiteX5" fmla="*/ 0 w 752112"/>
                <a:gd name="connsiteY5" fmla="*/ 7420057 h 7420057"/>
                <a:gd name="connsiteX6" fmla="*/ 0 w 752112"/>
                <a:gd name="connsiteY6" fmla="*/ 7420057 h 7420057"/>
                <a:gd name="connsiteX7" fmla="*/ 0 w 752112"/>
                <a:gd name="connsiteY7" fmla="*/ 125355 h 7420057"/>
                <a:gd name="connsiteX8" fmla="*/ 125355 w 752112"/>
                <a:gd name="connsiteY8" fmla="*/ 0 h 7420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2112" h="7420057">
                  <a:moveTo>
                    <a:pt x="752112" y="1236709"/>
                  </a:moveTo>
                  <a:lnTo>
                    <a:pt x="752112" y="6183348"/>
                  </a:lnTo>
                  <a:cubicBezTo>
                    <a:pt x="752112" y="6866364"/>
                    <a:pt x="746423" y="7420052"/>
                    <a:pt x="739406" y="7420052"/>
                  </a:cubicBezTo>
                  <a:lnTo>
                    <a:pt x="0" y="7420052"/>
                  </a:lnTo>
                  <a:lnTo>
                    <a:pt x="0" y="7420052"/>
                  </a:lnTo>
                  <a:lnTo>
                    <a:pt x="0" y="5"/>
                  </a:lnTo>
                  <a:lnTo>
                    <a:pt x="0" y="5"/>
                  </a:lnTo>
                  <a:lnTo>
                    <a:pt x="739406" y="5"/>
                  </a:lnTo>
                  <a:cubicBezTo>
                    <a:pt x="746423" y="5"/>
                    <a:pt x="752112" y="553693"/>
                    <a:pt x="752112" y="1236709"/>
                  </a:cubicBezTo>
                  <a:close/>
                </a:path>
              </a:pathLst>
            </a:custGeom>
          </p:spPr>
          <p:style>
            <a:lnRef idx="1">
              <a:schemeClr val="accent4"/>
            </a:lnRef>
            <a:fillRef idx="2">
              <a:schemeClr val="accent4"/>
            </a:fillRef>
            <a:effectRef idx="1">
              <a:schemeClr val="accent4"/>
            </a:effectRef>
            <a:fontRef idx="minor">
              <a:schemeClr val="dk1"/>
            </a:fontRef>
          </p:style>
          <p:txBody>
            <a:bodyPr spcFirstLastPara="0" vert="horz" wrap="square" lIns="256033" tIns="59575" rIns="59575" bIns="59576" numCol="1" spcCol="1270" anchor="ctr" anchorCtr="0">
              <a:noAutofit/>
            </a:bodyPr>
            <a:lstStyle/>
            <a:p>
              <a:pPr marL="285750" lvl="1" indent="-285750" algn="l" defTabSz="1600200">
                <a:lnSpc>
                  <a:spcPct val="90000"/>
                </a:lnSpc>
                <a:spcBef>
                  <a:spcPct val="0"/>
                </a:spcBef>
                <a:spcAft>
                  <a:spcPct val="15000"/>
                </a:spcAft>
                <a:buChar char="••"/>
              </a:pPr>
              <a:r>
                <a:rPr lang="zh-CN" altLang="en-US" sz="3600" kern="1200" dirty="0" smtClean="0"/>
                <a:t>查找的基本概念</a:t>
              </a:r>
              <a:endParaRPr lang="zh-CN" altLang="en-US" sz="3600" kern="1200" dirty="0"/>
            </a:p>
          </p:txBody>
        </p:sp>
      </p:grpSp>
      <p:grpSp>
        <p:nvGrpSpPr>
          <p:cNvPr id="18" name="组合 17"/>
          <p:cNvGrpSpPr/>
          <p:nvPr/>
        </p:nvGrpSpPr>
        <p:grpSpPr>
          <a:xfrm>
            <a:off x="457200" y="2242348"/>
            <a:ext cx="8229599" cy="1156488"/>
            <a:chOff x="457200" y="2242348"/>
            <a:chExt cx="8229599" cy="1156488"/>
          </a:xfrm>
        </p:grpSpPr>
        <p:sp>
          <p:nvSpPr>
            <p:cNvPr id="9" name="任意多边形 8"/>
            <p:cNvSpPr/>
            <p:nvPr/>
          </p:nvSpPr>
          <p:spPr>
            <a:xfrm>
              <a:off x="457200" y="2242348"/>
              <a:ext cx="809542" cy="1156488"/>
            </a:xfrm>
            <a:custGeom>
              <a:avLst/>
              <a:gdLst>
                <a:gd name="connsiteX0" fmla="*/ 0 w 1156488"/>
                <a:gd name="connsiteY0" fmla="*/ 0 h 809542"/>
                <a:gd name="connsiteX1" fmla="*/ 751717 w 1156488"/>
                <a:gd name="connsiteY1" fmla="*/ 0 h 809542"/>
                <a:gd name="connsiteX2" fmla="*/ 1156488 w 1156488"/>
                <a:gd name="connsiteY2" fmla="*/ 404771 h 809542"/>
                <a:gd name="connsiteX3" fmla="*/ 751717 w 1156488"/>
                <a:gd name="connsiteY3" fmla="*/ 809542 h 809542"/>
                <a:gd name="connsiteX4" fmla="*/ 0 w 1156488"/>
                <a:gd name="connsiteY4" fmla="*/ 809542 h 809542"/>
                <a:gd name="connsiteX5" fmla="*/ 404771 w 1156488"/>
                <a:gd name="connsiteY5" fmla="*/ 404771 h 809542"/>
                <a:gd name="connsiteX6" fmla="*/ 0 w 1156488"/>
                <a:gd name="connsiteY6" fmla="*/ 0 h 809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6488" h="809542">
                  <a:moveTo>
                    <a:pt x="1156487" y="0"/>
                  </a:moveTo>
                  <a:lnTo>
                    <a:pt x="1156487" y="526202"/>
                  </a:lnTo>
                  <a:lnTo>
                    <a:pt x="578244" y="809542"/>
                  </a:lnTo>
                  <a:lnTo>
                    <a:pt x="1" y="526202"/>
                  </a:lnTo>
                  <a:lnTo>
                    <a:pt x="1" y="0"/>
                  </a:lnTo>
                  <a:lnTo>
                    <a:pt x="578244" y="283340"/>
                  </a:lnTo>
                  <a:lnTo>
                    <a:pt x="1156487" y="0"/>
                  </a:lnTo>
                  <a:close/>
                </a:path>
              </a:pathLst>
            </a:custGeom>
          </p:spPr>
          <p:style>
            <a:lnRef idx="0">
              <a:schemeClr val="accent5"/>
            </a:lnRef>
            <a:fillRef idx="3">
              <a:schemeClr val="accent5"/>
            </a:fillRef>
            <a:effectRef idx="3">
              <a:schemeClr val="accent5"/>
            </a:effectRef>
            <a:fontRef idx="minor">
              <a:schemeClr val="lt1"/>
            </a:fontRef>
          </p:style>
          <p:txBody>
            <a:bodyPr spcFirstLastPara="0" vert="horz" wrap="square" lIns="22860" tIns="427631" rIns="22860" bIns="427631" numCol="1" spcCol="1270" anchor="ctr" anchorCtr="0">
              <a:noAutofit/>
            </a:bodyPr>
            <a:lstStyle/>
            <a:p>
              <a:pPr lvl="0" algn="ctr" defTabSz="1600200">
                <a:lnSpc>
                  <a:spcPct val="90000"/>
                </a:lnSpc>
                <a:spcBef>
                  <a:spcPct val="0"/>
                </a:spcBef>
                <a:spcAft>
                  <a:spcPct val="35000"/>
                </a:spcAft>
              </a:pPr>
              <a:r>
                <a:rPr lang="en-US" altLang="zh-CN" sz="3600" kern="1200" dirty="0" smtClean="0"/>
                <a:t>2</a:t>
              </a:r>
              <a:endParaRPr lang="zh-CN" altLang="en-US" sz="3600" kern="1200" dirty="0"/>
            </a:p>
          </p:txBody>
        </p:sp>
        <p:sp>
          <p:nvSpPr>
            <p:cNvPr id="10" name="任意多边形 9"/>
            <p:cNvSpPr/>
            <p:nvPr/>
          </p:nvSpPr>
          <p:spPr>
            <a:xfrm>
              <a:off x="1266742" y="2242349"/>
              <a:ext cx="7420057" cy="751717"/>
            </a:xfrm>
            <a:custGeom>
              <a:avLst/>
              <a:gdLst>
                <a:gd name="connsiteX0" fmla="*/ 125289 w 751717"/>
                <a:gd name="connsiteY0" fmla="*/ 0 h 7420057"/>
                <a:gd name="connsiteX1" fmla="*/ 626428 w 751717"/>
                <a:gd name="connsiteY1" fmla="*/ 0 h 7420057"/>
                <a:gd name="connsiteX2" fmla="*/ 751717 w 751717"/>
                <a:gd name="connsiteY2" fmla="*/ 125289 h 7420057"/>
                <a:gd name="connsiteX3" fmla="*/ 751717 w 751717"/>
                <a:gd name="connsiteY3" fmla="*/ 7420057 h 7420057"/>
                <a:gd name="connsiteX4" fmla="*/ 751717 w 751717"/>
                <a:gd name="connsiteY4" fmla="*/ 7420057 h 7420057"/>
                <a:gd name="connsiteX5" fmla="*/ 0 w 751717"/>
                <a:gd name="connsiteY5" fmla="*/ 7420057 h 7420057"/>
                <a:gd name="connsiteX6" fmla="*/ 0 w 751717"/>
                <a:gd name="connsiteY6" fmla="*/ 7420057 h 7420057"/>
                <a:gd name="connsiteX7" fmla="*/ 0 w 751717"/>
                <a:gd name="connsiteY7" fmla="*/ 125289 h 7420057"/>
                <a:gd name="connsiteX8" fmla="*/ 125289 w 751717"/>
                <a:gd name="connsiteY8" fmla="*/ 0 h 7420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1717" h="7420057">
                  <a:moveTo>
                    <a:pt x="751717" y="1236707"/>
                  </a:moveTo>
                  <a:lnTo>
                    <a:pt x="751717" y="6183350"/>
                  </a:lnTo>
                  <a:cubicBezTo>
                    <a:pt x="751717" y="6866359"/>
                    <a:pt x="746034" y="7420052"/>
                    <a:pt x="739024" y="7420052"/>
                  </a:cubicBezTo>
                  <a:lnTo>
                    <a:pt x="0" y="7420052"/>
                  </a:lnTo>
                  <a:lnTo>
                    <a:pt x="0" y="7420052"/>
                  </a:lnTo>
                  <a:lnTo>
                    <a:pt x="0" y="5"/>
                  </a:lnTo>
                  <a:lnTo>
                    <a:pt x="0" y="5"/>
                  </a:lnTo>
                  <a:lnTo>
                    <a:pt x="739024" y="5"/>
                  </a:lnTo>
                  <a:cubicBezTo>
                    <a:pt x="746034" y="5"/>
                    <a:pt x="751717" y="553698"/>
                    <a:pt x="751717" y="1236707"/>
                  </a:cubicBezTo>
                  <a:close/>
                </a:path>
              </a:pathLst>
            </a:custGeom>
          </p:spPr>
          <p:style>
            <a:lnRef idx="1">
              <a:schemeClr val="accent4"/>
            </a:lnRef>
            <a:fillRef idx="2">
              <a:schemeClr val="accent4"/>
            </a:fillRef>
            <a:effectRef idx="1">
              <a:schemeClr val="accent4"/>
            </a:effectRef>
            <a:fontRef idx="minor">
              <a:schemeClr val="dk1"/>
            </a:fontRef>
          </p:style>
          <p:txBody>
            <a:bodyPr spcFirstLastPara="0" vert="horz" wrap="square" lIns="256032" tIns="59556" rIns="59556" bIns="59556" numCol="1" spcCol="1270" anchor="ctr" anchorCtr="0">
              <a:noAutofit/>
            </a:bodyPr>
            <a:lstStyle/>
            <a:p>
              <a:pPr marL="285750" lvl="1" indent="-285750" algn="l" defTabSz="1600200">
                <a:lnSpc>
                  <a:spcPct val="90000"/>
                </a:lnSpc>
                <a:spcBef>
                  <a:spcPct val="0"/>
                </a:spcBef>
                <a:spcAft>
                  <a:spcPct val="15000"/>
                </a:spcAft>
                <a:buChar char="••"/>
              </a:pPr>
              <a:r>
                <a:rPr lang="zh-CN" altLang="en-US" sz="3600" kern="1200" dirty="0" smtClean="0"/>
                <a:t>基于线性表的查找</a:t>
              </a:r>
              <a:endParaRPr lang="zh-CN" altLang="en-US" sz="3600" kern="1200" dirty="0"/>
            </a:p>
          </p:txBody>
        </p:sp>
      </p:grpSp>
      <p:grpSp>
        <p:nvGrpSpPr>
          <p:cNvPr id="19" name="组合 18"/>
          <p:cNvGrpSpPr/>
          <p:nvPr/>
        </p:nvGrpSpPr>
        <p:grpSpPr>
          <a:xfrm>
            <a:off x="457200" y="3282555"/>
            <a:ext cx="8229599" cy="1156488"/>
            <a:chOff x="457200" y="3282555"/>
            <a:chExt cx="8229599" cy="1156488"/>
          </a:xfrm>
        </p:grpSpPr>
        <p:sp>
          <p:nvSpPr>
            <p:cNvPr id="11" name="任意多边形 10"/>
            <p:cNvSpPr/>
            <p:nvPr/>
          </p:nvSpPr>
          <p:spPr>
            <a:xfrm>
              <a:off x="457200" y="3282555"/>
              <a:ext cx="809542" cy="1156488"/>
            </a:xfrm>
            <a:custGeom>
              <a:avLst/>
              <a:gdLst>
                <a:gd name="connsiteX0" fmla="*/ 0 w 1156488"/>
                <a:gd name="connsiteY0" fmla="*/ 0 h 809542"/>
                <a:gd name="connsiteX1" fmla="*/ 751717 w 1156488"/>
                <a:gd name="connsiteY1" fmla="*/ 0 h 809542"/>
                <a:gd name="connsiteX2" fmla="*/ 1156488 w 1156488"/>
                <a:gd name="connsiteY2" fmla="*/ 404771 h 809542"/>
                <a:gd name="connsiteX3" fmla="*/ 751717 w 1156488"/>
                <a:gd name="connsiteY3" fmla="*/ 809542 h 809542"/>
                <a:gd name="connsiteX4" fmla="*/ 0 w 1156488"/>
                <a:gd name="connsiteY4" fmla="*/ 809542 h 809542"/>
                <a:gd name="connsiteX5" fmla="*/ 404771 w 1156488"/>
                <a:gd name="connsiteY5" fmla="*/ 404771 h 809542"/>
                <a:gd name="connsiteX6" fmla="*/ 0 w 1156488"/>
                <a:gd name="connsiteY6" fmla="*/ 0 h 809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6488" h="809542">
                  <a:moveTo>
                    <a:pt x="1156487" y="0"/>
                  </a:moveTo>
                  <a:lnTo>
                    <a:pt x="1156487" y="526202"/>
                  </a:lnTo>
                  <a:lnTo>
                    <a:pt x="578244" y="809542"/>
                  </a:lnTo>
                  <a:lnTo>
                    <a:pt x="1" y="526202"/>
                  </a:lnTo>
                  <a:lnTo>
                    <a:pt x="1" y="0"/>
                  </a:lnTo>
                  <a:lnTo>
                    <a:pt x="578244" y="283340"/>
                  </a:lnTo>
                  <a:lnTo>
                    <a:pt x="1156487" y="0"/>
                  </a:lnTo>
                  <a:close/>
                </a:path>
              </a:pathLst>
            </a:custGeom>
          </p:spPr>
          <p:style>
            <a:lnRef idx="0">
              <a:schemeClr val="accent5"/>
            </a:lnRef>
            <a:fillRef idx="3">
              <a:schemeClr val="accent5"/>
            </a:fillRef>
            <a:effectRef idx="3">
              <a:schemeClr val="accent5"/>
            </a:effectRef>
            <a:fontRef idx="minor">
              <a:schemeClr val="lt1"/>
            </a:fontRef>
          </p:style>
          <p:txBody>
            <a:bodyPr spcFirstLastPara="0" vert="horz" wrap="square" lIns="22860" tIns="427631" rIns="22860" bIns="427631" numCol="1" spcCol="1270" anchor="ctr" anchorCtr="0">
              <a:noAutofit/>
            </a:bodyPr>
            <a:lstStyle/>
            <a:p>
              <a:pPr lvl="0" algn="ctr" defTabSz="1600200">
                <a:lnSpc>
                  <a:spcPct val="90000"/>
                </a:lnSpc>
                <a:spcBef>
                  <a:spcPct val="0"/>
                </a:spcBef>
                <a:spcAft>
                  <a:spcPct val="35000"/>
                </a:spcAft>
              </a:pPr>
              <a:r>
                <a:rPr lang="en-US" altLang="zh-CN" sz="3600" kern="1200" dirty="0" smtClean="0"/>
                <a:t>3</a:t>
              </a:r>
              <a:endParaRPr lang="zh-CN" altLang="en-US" sz="3600" kern="1200" dirty="0"/>
            </a:p>
          </p:txBody>
        </p:sp>
        <p:sp>
          <p:nvSpPr>
            <p:cNvPr id="12" name="任意多边形 11"/>
            <p:cNvSpPr/>
            <p:nvPr/>
          </p:nvSpPr>
          <p:spPr>
            <a:xfrm>
              <a:off x="1266742" y="3282556"/>
              <a:ext cx="7420057" cy="751717"/>
            </a:xfrm>
            <a:custGeom>
              <a:avLst/>
              <a:gdLst>
                <a:gd name="connsiteX0" fmla="*/ 125289 w 751717"/>
                <a:gd name="connsiteY0" fmla="*/ 0 h 7420057"/>
                <a:gd name="connsiteX1" fmla="*/ 626428 w 751717"/>
                <a:gd name="connsiteY1" fmla="*/ 0 h 7420057"/>
                <a:gd name="connsiteX2" fmla="*/ 751717 w 751717"/>
                <a:gd name="connsiteY2" fmla="*/ 125289 h 7420057"/>
                <a:gd name="connsiteX3" fmla="*/ 751717 w 751717"/>
                <a:gd name="connsiteY3" fmla="*/ 7420057 h 7420057"/>
                <a:gd name="connsiteX4" fmla="*/ 751717 w 751717"/>
                <a:gd name="connsiteY4" fmla="*/ 7420057 h 7420057"/>
                <a:gd name="connsiteX5" fmla="*/ 0 w 751717"/>
                <a:gd name="connsiteY5" fmla="*/ 7420057 h 7420057"/>
                <a:gd name="connsiteX6" fmla="*/ 0 w 751717"/>
                <a:gd name="connsiteY6" fmla="*/ 7420057 h 7420057"/>
                <a:gd name="connsiteX7" fmla="*/ 0 w 751717"/>
                <a:gd name="connsiteY7" fmla="*/ 125289 h 7420057"/>
                <a:gd name="connsiteX8" fmla="*/ 125289 w 751717"/>
                <a:gd name="connsiteY8" fmla="*/ 0 h 7420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1717" h="7420057">
                  <a:moveTo>
                    <a:pt x="751717" y="1236707"/>
                  </a:moveTo>
                  <a:lnTo>
                    <a:pt x="751717" y="6183350"/>
                  </a:lnTo>
                  <a:cubicBezTo>
                    <a:pt x="751717" y="6866359"/>
                    <a:pt x="746034" y="7420052"/>
                    <a:pt x="739024" y="7420052"/>
                  </a:cubicBezTo>
                  <a:lnTo>
                    <a:pt x="0" y="7420052"/>
                  </a:lnTo>
                  <a:lnTo>
                    <a:pt x="0" y="7420052"/>
                  </a:lnTo>
                  <a:lnTo>
                    <a:pt x="0" y="5"/>
                  </a:lnTo>
                  <a:lnTo>
                    <a:pt x="0" y="5"/>
                  </a:lnTo>
                  <a:lnTo>
                    <a:pt x="739024" y="5"/>
                  </a:lnTo>
                  <a:cubicBezTo>
                    <a:pt x="746034" y="5"/>
                    <a:pt x="751717" y="553698"/>
                    <a:pt x="751717" y="1236707"/>
                  </a:cubicBezTo>
                  <a:close/>
                </a:path>
              </a:pathLst>
            </a:custGeom>
          </p:spPr>
          <p:style>
            <a:lnRef idx="1">
              <a:schemeClr val="accent4"/>
            </a:lnRef>
            <a:fillRef idx="2">
              <a:schemeClr val="accent4"/>
            </a:fillRef>
            <a:effectRef idx="1">
              <a:schemeClr val="accent4"/>
            </a:effectRef>
            <a:fontRef idx="minor">
              <a:schemeClr val="dk1"/>
            </a:fontRef>
          </p:style>
          <p:txBody>
            <a:bodyPr spcFirstLastPara="0" vert="horz" wrap="square" lIns="256032" tIns="59556" rIns="59556" bIns="59556" numCol="1" spcCol="1270" anchor="ctr" anchorCtr="0">
              <a:noAutofit/>
            </a:bodyPr>
            <a:lstStyle/>
            <a:p>
              <a:pPr marL="285750" lvl="1" indent="-285750" algn="l" defTabSz="1600200">
                <a:lnSpc>
                  <a:spcPct val="90000"/>
                </a:lnSpc>
                <a:spcBef>
                  <a:spcPct val="0"/>
                </a:spcBef>
                <a:spcAft>
                  <a:spcPct val="15000"/>
                </a:spcAft>
                <a:buChar char="••"/>
              </a:pPr>
              <a:r>
                <a:rPr lang="zh-CN" altLang="en-US" sz="3600" kern="1200" dirty="0" smtClean="0"/>
                <a:t>基于树的查找</a:t>
              </a:r>
              <a:endParaRPr lang="zh-CN" altLang="en-US" sz="3600" kern="1200" dirty="0"/>
            </a:p>
          </p:txBody>
        </p:sp>
      </p:grpSp>
      <p:grpSp>
        <p:nvGrpSpPr>
          <p:cNvPr id="20" name="组合 19"/>
          <p:cNvGrpSpPr/>
          <p:nvPr/>
        </p:nvGrpSpPr>
        <p:grpSpPr>
          <a:xfrm>
            <a:off x="457200" y="4322763"/>
            <a:ext cx="8229599" cy="1156488"/>
            <a:chOff x="457200" y="4322763"/>
            <a:chExt cx="8229599" cy="1156488"/>
          </a:xfrm>
        </p:grpSpPr>
        <p:sp>
          <p:nvSpPr>
            <p:cNvPr id="13" name="任意多边形 12"/>
            <p:cNvSpPr/>
            <p:nvPr/>
          </p:nvSpPr>
          <p:spPr>
            <a:xfrm>
              <a:off x="457200" y="4322763"/>
              <a:ext cx="809542" cy="1156488"/>
            </a:xfrm>
            <a:custGeom>
              <a:avLst/>
              <a:gdLst>
                <a:gd name="connsiteX0" fmla="*/ 0 w 1156488"/>
                <a:gd name="connsiteY0" fmla="*/ 0 h 809542"/>
                <a:gd name="connsiteX1" fmla="*/ 751717 w 1156488"/>
                <a:gd name="connsiteY1" fmla="*/ 0 h 809542"/>
                <a:gd name="connsiteX2" fmla="*/ 1156488 w 1156488"/>
                <a:gd name="connsiteY2" fmla="*/ 404771 h 809542"/>
                <a:gd name="connsiteX3" fmla="*/ 751717 w 1156488"/>
                <a:gd name="connsiteY3" fmla="*/ 809542 h 809542"/>
                <a:gd name="connsiteX4" fmla="*/ 0 w 1156488"/>
                <a:gd name="connsiteY4" fmla="*/ 809542 h 809542"/>
                <a:gd name="connsiteX5" fmla="*/ 404771 w 1156488"/>
                <a:gd name="connsiteY5" fmla="*/ 404771 h 809542"/>
                <a:gd name="connsiteX6" fmla="*/ 0 w 1156488"/>
                <a:gd name="connsiteY6" fmla="*/ 0 h 809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6488" h="809542">
                  <a:moveTo>
                    <a:pt x="1156487" y="0"/>
                  </a:moveTo>
                  <a:lnTo>
                    <a:pt x="1156487" y="526202"/>
                  </a:lnTo>
                  <a:lnTo>
                    <a:pt x="578244" y="809542"/>
                  </a:lnTo>
                  <a:lnTo>
                    <a:pt x="1" y="526202"/>
                  </a:lnTo>
                  <a:lnTo>
                    <a:pt x="1" y="0"/>
                  </a:lnTo>
                  <a:lnTo>
                    <a:pt x="578244" y="283340"/>
                  </a:lnTo>
                  <a:lnTo>
                    <a:pt x="1156487" y="0"/>
                  </a:lnTo>
                  <a:close/>
                </a:path>
              </a:pathLst>
            </a:custGeom>
          </p:spPr>
          <p:style>
            <a:lnRef idx="0">
              <a:schemeClr val="accent5"/>
            </a:lnRef>
            <a:fillRef idx="3">
              <a:schemeClr val="accent5"/>
            </a:fillRef>
            <a:effectRef idx="3">
              <a:schemeClr val="accent5"/>
            </a:effectRef>
            <a:fontRef idx="minor">
              <a:schemeClr val="lt1"/>
            </a:fontRef>
          </p:style>
          <p:txBody>
            <a:bodyPr spcFirstLastPara="0" vert="horz" wrap="square" lIns="22860" tIns="427631" rIns="22860" bIns="427631" numCol="1" spcCol="1270" anchor="ctr" anchorCtr="0">
              <a:noAutofit/>
            </a:bodyPr>
            <a:lstStyle/>
            <a:p>
              <a:pPr lvl="0" algn="ctr" defTabSz="1600200">
                <a:lnSpc>
                  <a:spcPct val="90000"/>
                </a:lnSpc>
                <a:spcBef>
                  <a:spcPct val="0"/>
                </a:spcBef>
                <a:spcAft>
                  <a:spcPct val="35000"/>
                </a:spcAft>
              </a:pPr>
              <a:r>
                <a:rPr lang="en-US" altLang="zh-CN" sz="3600" kern="1200" dirty="0" smtClean="0"/>
                <a:t>4</a:t>
              </a:r>
              <a:endParaRPr lang="zh-CN" altLang="en-US" sz="3600" kern="1200" dirty="0"/>
            </a:p>
          </p:txBody>
        </p:sp>
        <p:sp>
          <p:nvSpPr>
            <p:cNvPr id="14" name="任意多边形 13"/>
            <p:cNvSpPr/>
            <p:nvPr/>
          </p:nvSpPr>
          <p:spPr>
            <a:xfrm>
              <a:off x="1266742" y="4322763"/>
              <a:ext cx="7420057" cy="751717"/>
            </a:xfrm>
            <a:custGeom>
              <a:avLst/>
              <a:gdLst>
                <a:gd name="connsiteX0" fmla="*/ 125289 w 751717"/>
                <a:gd name="connsiteY0" fmla="*/ 0 h 7420057"/>
                <a:gd name="connsiteX1" fmla="*/ 626428 w 751717"/>
                <a:gd name="connsiteY1" fmla="*/ 0 h 7420057"/>
                <a:gd name="connsiteX2" fmla="*/ 751717 w 751717"/>
                <a:gd name="connsiteY2" fmla="*/ 125289 h 7420057"/>
                <a:gd name="connsiteX3" fmla="*/ 751717 w 751717"/>
                <a:gd name="connsiteY3" fmla="*/ 7420057 h 7420057"/>
                <a:gd name="connsiteX4" fmla="*/ 751717 w 751717"/>
                <a:gd name="connsiteY4" fmla="*/ 7420057 h 7420057"/>
                <a:gd name="connsiteX5" fmla="*/ 0 w 751717"/>
                <a:gd name="connsiteY5" fmla="*/ 7420057 h 7420057"/>
                <a:gd name="connsiteX6" fmla="*/ 0 w 751717"/>
                <a:gd name="connsiteY6" fmla="*/ 7420057 h 7420057"/>
                <a:gd name="connsiteX7" fmla="*/ 0 w 751717"/>
                <a:gd name="connsiteY7" fmla="*/ 125289 h 7420057"/>
                <a:gd name="connsiteX8" fmla="*/ 125289 w 751717"/>
                <a:gd name="connsiteY8" fmla="*/ 0 h 7420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1717" h="7420057">
                  <a:moveTo>
                    <a:pt x="751717" y="1236707"/>
                  </a:moveTo>
                  <a:lnTo>
                    <a:pt x="751717" y="6183350"/>
                  </a:lnTo>
                  <a:cubicBezTo>
                    <a:pt x="751717" y="6866359"/>
                    <a:pt x="746034" y="7420052"/>
                    <a:pt x="739024" y="7420052"/>
                  </a:cubicBezTo>
                  <a:lnTo>
                    <a:pt x="0" y="7420052"/>
                  </a:lnTo>
                  <a:lnTo>
                    <a:pt x="0" y="7420052"/>
                  </a:lnTo>
                  <a:lnTo>
                    <a:pt x="0" y="5"/>
                  </a:lnTo>
                  <a:lnTo>
                    <a:pt x="0" y="5"/>
                  </a:lnTo>
                  <a:lnTo>
                    <a:pt x="739024" y="5"/>
                  </a:lnTo>
                  <a:cubicBezTo>
                    <a:pt x="746034" y="5"/>
                    <a:pt x="751717" y="553698"/>
                    <a:pt x="751717" y="1236707"/>
                  </a:cubicBezTo>
                  <a:close/>
                </a:path>
              </a:pathLst>
            </a:custGeom>
          </p:spPr>
          <p:style>
            <a:lnRef idx="1">
              <a:schemeClr val="accent4"/>
            </a:lnRef>
            <a:fillRef idx="2">
              <a:schemeClr val="accent4"/>
            </a:fillRef>
            <a:effectRef idx="1">
              <a:schemeClr val="accent4"/>
            </a:effectRef>
            <a:fontRef idx="minor">
              <a:schemeClr val="dk1"/>
            </a:fontRef>
          </p:style>
          <p:txBody>
            <a:bodyPr spcFirstLastPara="0" vert="horz" wrap="square" lIns="256032" tIns="59556" rIns="59556" bIns="59556" numCol="1" spcCol="1270" anchor="ctr" anchorCtr="0">
              <a:noAutofit/>
            </a:bodyPr>
            <a:lstStyle/>
            <a:p>
              <a:pPr marL="285750" lvl="1" indent="-285750" algn="l" defTabSz="1600200">
                <a:lnSpc>
                  <a:spcPct val="90000"/>
                </a:lnSpc>
                <a:spcBef>
                  <a:spcPct val="0"/>
                </a:spcBef>
                <a:spcAft>
                  <a:spcPct val="15000"/>
                </a:spcAft>
                <a:buChar char="••"/>
              </a:pPr>
              <a:r>
                <a:rPr lang="zh-CN" altLang="en-US" sz="3600" kern="1200" dirty="0" smtClean="0"/>
                <a:t>计算式查找</a:t>
              </a:r>
              <a:r>
                <a:rPr lang="en-US" altLang="zh-CN" sz="3600" kern="1200" dirty="0" smtClean="0"/>
                <a:t>——</a:t>
              </a:r>
              <a:r>
                <a:rPr lang="zh-CN" altLang="en-US" sz="3600" kern="1200" dirty="0" smtClean="0"/>
                <a:t>哈斯法</a:t>
              </a:r>
              <a:endParaRPr lang="zh-CN" altLang="en-US" sz="3600" kern="1200" dirty="0"/>
            </a:p>
          </p:txBody>
        </p:sp>
      </p:grpSp>
      <p:grpSp>
        <p:nvGrpSpPr>
          <p:cNvPr id="21" name="组合 20"/>
          <p:cNvGrpSpPr/>
          <p:nvPr/>
        </p:nvGrpSpPr>
        <p:grpSpPr>
          <a:xfrm>
            <a:off x="457200" y="5362969"/>
            <a:ext cx="8229599" cy="1156489"/>
            <a:chOff x="457200" y="5362969"/>
            <a:chExt cx="8229599" cy="1156489"/>
          </a:xfrm>
        </p:grpSpPr>
        <p:sp>
          <p:nvSpPr>
            <p:cNvPr id="15" name="任意多边形 14"/>
            <p:cNvSpPr/>
            <p:nvPr/>
          </p:nvSpPr>
          <p:spPr>
            <a:xfrm>
              <a:off x="457200" y="5362970"/>
              <a:ext cx="809542" cy="1156488"/>
            </a:xfrm>
            <a:custGeom>
              <a:avLst/>
              <a:gdLst>
                <a:gd name="connsiteX0" fmla="*/ 0 w 1156488"/>
                <a:gd name="connsiteY0" fmla="*/ 0 h 809542"/>
                <a:gd name="connsiteX1" fmla="*/ 751717 w 1156488"/>
                <a:gd name="connsiteY1" fmla="*/ 0 h 809542"/>
                <a:gd name="connsiteX2" fmla="*/ 1156488 w 1156488"/>
                <a:gd name="connsiteY2" fmla="*/ 404771 h 809542"/>
                <a:gd name="connsiteX3" fmla="*/ 751717 w 1156488"/>
                <a:gd name="connsiteY3" fmla="*/ 809542 h 809542"/>
                <a:gd name="connsiteX4" fmla="*/ 0 w 1156488"/>
                <a:gd name="connsiteY4" fmla="*/ 809542 h 809542"/>
                <a:gd name="connsiteX5" fmla="*/ 404771 w 1156488"/>
                <a:gd name="connsiteY5" fmla="*/ 404771 h 809542"/>
                <a:gd name="connsiteX6" fmla="*/ 0 w 1156488"/>
                <a:gd name="connsiteY6" fmla="*/ 0 h 809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6488" h="809542">
                  <a:moveTo>
                    <a:pt x="1156487" y="0"/>
                  </a:moveTo>
                  <a:lnTo>
                    <a:pt x="1156487" y="526202"/>
                  </a:lnTo>
                  <a:lnTo>
                    <a:pt x="578244" y="809542"/>
                  </a:lnTo>
                  <a:lnTo>
                    <a:pt x="1" y="526202"/>
                  </a:lnTo>
                  <a:lnTo>
                    <a:pt x="1" y="0"/>
                  </a:lnTo>
                  <a:lnTo>
                    <a:pt x="578244" y="283340"/>
                  </a:lnTo>
                  <a:lnTo>
                    <a:pt x="1156487" y="0"/>
                  </a:lnTo>
                  <a:close/>
                </a:path>
              </a:pathLst>
            </a:custGeom>
          </p:spPr>
          <p:style>
            <a:lnRef idx="0">
              <a:schemeClr val="accent5"/>
            </a:lnRef>
            <a:fillRef idx="3">
              <a:schemeClr val="accent5"/>
            </a:fillRef>
            <a:effectRef idx="3">
              <a:schemeClr val="accent5"/>
            </a:effectRef>
            <a:fontRef idx="minor">
              <a:schemeClr val="lt1"/>
            </a:fontRef>
          </p:style>
          <p:txBody>
            <a:bodyPr spcFirstLastPara="0" vert="horz" wrap="square" lIns="22860" tIns="427631" rIns="22860" bIns="427631" numCol="1" spcCol="1270" anchor="ctr" anchorCtr="0">
              <a:noAutofit/>
            </a:bodyPr>
            <a:lstStyle/>
            <a:p>
              <a:pPr lvl="0" algn="ctr" defTabSz="1600200">
                <a:lnSpc>
                  <a:spcPct val="90000"/>
                </a:lnSpc>
                <a:spcBef>
                  <a:spcPct val="0"/>
                </a:spcBef>
                <a:spcAft>
                  <a:spcPct val="35000"/>
                </a:spcAft>
              </a:pPr>
              <a:r>
                <a:rPr lang="en-US" altLang="zh-CN" sz="3600" kern="1200" dirty="0" smtClean="0"/>
                <a:t>5</a:t>
              </a:r>
              <a:endParaRPr lang="zh-CN" altLang="en-US" sz="3600" kern="1200" dirty="0"/>
            </a:p>
          </p:txBody>
        </p:sp>
        <p:sp>
          <p:nvSpPr>
            <p:cNvPr id="16" name="任意多边形 15"/>
            <p:cNvSpPr/>
            <p:nvPr/>
          </p:nvSpPr>
          <p:spPr>
            <a:xfrm>
              <a:off x="1266742" y="5362969"/>
              <a:ext cx="7420057" cy="751718"/>
            </a:xfrm>
            <a:custGeom>
              <a:avLst/>
              <a:gdLst>
                <a:gd name="connsiteX0" fmla="*/ 125289 w 751717"/>
                <a:gd name="connsiteY0" fmla="*/ 0 h 7420057"/>
                <a:gd name="connsiteX1" fmla="*/ 626428 w 751717"/>
                <a:gd name="connsiteY1" fmla="*/ 0 h 7420057"/>
                <a:gd name="connsiteX2" fmla="*/ 751717 w 751717"/>
                <a:gd name="connsiteY2" fmla="*/ 125289 h 7420057"/>
                <a:gd name="connsiteX3" fmla="*/ 751717 w 751717"/>
                <a:gd name="connsiteY3" fmla="*/ 7420057 h 7420057"/>
                <a:gd name="connsiteX4" fmla="*/ 751717 w 751717"/>
                <a:gd name="connsiteY4" fmla="*/ 7420057 h 7420057"/>
                <a:gd name="connsiteX5" fmla="*/ 0 w 751717"/>
                <a:gd name="connsiteY5" fmla="*/ 7420057 h 7420057"/>
                <a:gd name="connsiteX6" fmla="*/ 0 w 751717"/>
                <a:gd name="connsiteY6" fmla="*/ 7420057 h 7420057"/>
                <a:gd name="connsiteX7" fmla="*/ 0 w 751717"/>
                <a:gd name="connsiteY7" fmla="*/ 125289 h 7420057"/>
                <a:gd name="connsiteX8" fmla="*/ 125289 w 751717"/>
                <a:gd name="connsiteY8" fmla="*/ 0 h 7420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1717" h="7420057">
                  <a:moveTo>
                    <a:pt x="751717" y="1236707"/>
                  </a:moveTo>
                  <a:lnTo>
                    <a:pt x="751717" y="6183350"/>
                  </a:lnTo>
                  <a:cubicBezTo>
                    <a:pt x="751717" y="6866359"/>
                    <a:pt x="746034" y="7420052"/>
                    <a:pt x="739024" y="7420052"/>
                  </a:cubicBezTo>
                  <a:lnTo>
                    <a:pt x="0" y="7420052"/>
                  </a:lnTo>
                  <a:lnTo>
                    <a:pt x="0" y="7420052"/>
                  </a:lnTo>
                  <a:lnTo>
                    <a:pt x="0" y="5"/>
                  </a:lnTo>
                  <a:lnTo>
                    <a:pt x="0" y="5"/>
                  </a:lnTo>
                  <a:lnTo>
                    <a:pt x="739024" y="5"/>
                  </a:lnTo>
                  <a:cubicBezTo>
                    <a:pt x="746034" y="5"/>
                    <a:pt x="751717" y="553698"/>
                    <a:pt x="751717" y="1236707"/>
                  </a:cubicBezTo>
                  <a:close/>
                </a:path>
              </a:pathLst>
            </a:custGeom>
          </p:spPr>
          <p:style>
            <a:lnRef idx="1">
              <a:schemeClr val="accent4"/>
            </a:lnRef>
            <a:fillRef idx="2">
              <a:schemeClr val="accent4"/>
            </a:fillRef>
            <a:effectRef idx="1">
              <a:schemeClr val="accent4"/>
            </a:effectRef>
            <a:fontRef idx="minor">
              <a:schemeClr val="dk1"/>
            </a:fontRef>
          </p:style>
          <p:txBody>
            <a:bodyPr spcFirstLastPara="0" vert="horz" wrap="square" lIns="256032" tIns="59556" rIns="59556" bIns="59557" numCol="1" spcCol="1270" anchor="ctr" anchorCtr="0">
              <a:noAutofit/>
            </a:bodyPr>
            <a:lstStyle/>
            <a:p>
              <a:pPr marL="285750" lvl="1" indent="-285750" algn="l" defTabSz="1600200">
                <a:lnSpc>
                  <a:spcPct val="90000"/>
                </a:lnSpc>
                <a:spcBef>
                  <a:spcPct val="0"/>
                </a:spcBef>
                <a:spcAft>
                  <a:spcPct val="15000"/>
                </a:spcAft>
                <a:buChar char="••"/>
              </a:pPr>
              <a:r>
                <a:rPr lang="zh-CN" altLang="en-US" sz="3600" kern="1200" dirty="0" smtClean="0"/>
                <a:t>总结与提高</a:t>
              </a:r>
              <a:endParaRPr lang="zh-CN" altLang="en-US" sz="3600" kern="1200" dirty="0"/>
            </a:p>
          </p:txBody>
        </p:sp>
      </p:grpSp>
      <p:sp>
        <p:nvSpPr>
          <p:cNvPr id="4" name="灯片编号占位符 3"/>
          <p:cNvSpPr>
            <a:spLocks noGrp="1"/>
          </p:cNvSpPr>
          <p:nvPr>
            <p:ph type="sldNum" sz="quarter" idx="10"/>
          </p:nvPr>
        </p:nvSpPr>
        <p:spPr/>
        <p:txBody>
          <a:bodyPr/>
          <a:lstStyle/>
          <a:p>
            <a:fld id="{5861FCC1-2B46-4C62-AD3D-D4DEC5CDE7E2}" type="slidenum">
              <a:rPr lang="en-US" altLang="zh-CN" smtClean="0"/>
              <a:pPr/>
              <a:t>3</a:t>
            </a:fld>
            <a:endParaRPr lang="en-US" altLang="zh-CN"/>
          </a:p>
        </p:txBody>
      </p:sp>
    </p:spTree>
    <p:extLst>
      <p:ext uri="{BB962C8B-B14F-4D97-AF65-F5344CB8AC3E}">
        <p14:creationId xmlns:p14="http://schemas.microsoft.com/office/powerpoint/2010/main" val="3215852039"/>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灯片编号占位符 1"/>
          <p:cNvSpPr>
            <a:spLocks noGrp="1"/>
          </p:cNvSpPr>
          <p:nvPr>
            <p:ph type="sldNum" sz="quarter" idx="10"/>
          </p:nvPr>
        </p:nvSpPr>
        <p:spPr/>
        <p:txBody>
          <a:bodyPr/>
          <a:lstStyle/>
          <a:p>
            <a:fld id="{DBE37553-DC33-4939-BA91-A6387740BE38}" type="slidenum">
              <a:rPr lang="en-US" altLang="zh-CN"/>
              <a:pPr/>
              <a:t>30</a:t>
            </a:fld>
            <a:endParaRPr lang="en-US" altLang="zh-CN"/>
          </a:p>
        </p:txBody>
      </p:sp>
      <p:sp>
        <p:nvSpPr>
          <p:cNvPr id="201730" name="Text Box 2"/>
          <p:cNvSpPr txBox="1">
            <a:spLocks noChangeArrowheads="1"/>
          </p:cNvSpPr>
          <p:nvPr/>
        </p:nvSpPr>
        <p:spPr bwMode="auto">
          <a:xfrm>
            <a:off x="250825" y="1196975"/>
            <a:ext cx="8642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a:ea typeface="楷体_GB2312" pitchFamily="49" charset="-122"/>
              </a:rPr>
              <a:t>例：在二叉排序树中查找关键字值为</a:t>
            </a:r>
            <a:r>
              <a:rPr lang="en-US" altLang="zh-CN" sz="2800" b="1">
                <a:ea typeface="楷体_GB2312" pitchFamily="49" charset="-122"/>
              </a:rPr>
              <a:t>35</a:t>
            </a:r>
            <a:r>
              <a:rPr lang="zh-CN" altLang="en-US" sz="2800" b="1">
                <a:ea typeface="楷体_GB2312" pitchFamily="49" charset="-122"/>
              </a:rPr>
              <a:t>，</a:t>
            </a:r>
            <a:r>
              <a:rPr lang="en-US" altLang="zh-CN" sz="2800" b="1">
                <a:ea typeface="楷体_GB2312" pitchFamily="49" charset="-122"/>
              </a:rPr>
              <a:t>95</a:t>
            </a:r>
            <a:r>
              <a:rPr lang="zh-CN" altLang="en-US" sz="2800" b="1">
                <a:ea typeface="楷体_GB2312" pitchFamily="49" charset="-122"/>
              </a:rPr>
              <a:t>的过程：</a:t>
            </a:r>
          </a:p>
        </p:txBody>
      </p:sp>
      <p:sp>
        <p:nvSpPr>
          <p:cNvPr id="201732" name="Oval 4"/>
          <p:cNvSpPr>
            <a:spLocks noChangeArrowheads="1"/>
          </p:cNvSpPr>
          <p:nvPr/>
        </p:nvSpPr>
        <p:spPr bwMode="auto">
          <a:xfrm>
            <a:off x="2108200" y="2562225"/>
            <a:ext cx="468313" cy="468313"/>
          </a:xfrm>
          <a:prstGeom prst="ellipse">
            <a:avLst/>
          </a:prstGeom>
          <a:solidFill>
            <a:schemeClr val="hlink"/>
          </a:solidFill>
          <a:ln w="38100">
            <a:solidFill>
              <a:schemeClr val="tx1"/>
            </a:solidFill>
            <a:round/>
            <a:headEnd/>
            <a:tailEnd/>
          </a:ln>
        </p:spPr>
        <p:txBody>
          <a:bodyPr/>
          <a:lstStyle/>
          <a:p>
            <a:endParaRPr lang="zh-CN" altLang="en-US"/>
          </a:p>
        </p:txBody>
      </p:sp>
      <p:sp>
        <p:nvSpPr>
          <p:cNvPr id="201733" name="Text Box 5"/>
          <p:cNvSpPr txBox="1">
            <a:spLocks noChangeArrowheads="1"/>
          </p:cNvSpPr>
          <p:nvPr/>
        </p:nvSpPr>
        <p:spPr bwMode="auto">
          <a:xfrm>
            <a:off x="2152650" y="2606675"/>
            <a:ext cx="363538" cy="4762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36000"/>
          <a:lstStyle/>
          <a:p>
            <a:pPr eaLnBrk="0" hangingPunct="0"/>
            <a:r>
              <a:rPr kumimoji="0" lang="en-US" altLang="zh-CN" sz="2400" b="1">
                <a:solidFill>
                  <a:schemeClr val="bg1"/>
                </a:solidFill>
              </a:rPr>
              <a:t>50</a:t>
            </a:r>
          </a:p>
        </p:txBody>
      </p:sp>
      <p:sp>
        <p:nvSpPr>
          <p:cNvPr id="201734" name="Oval 6"/>
          <p:cNvSpPr>
            <a:spLocks noChangeArrowheads="1"/>
          </p:cNvSpPr>
          <p:nvPr/>
        </p:nvSpPr>
        <p:spPr bwMode="auto">
          <a:xfrm>
            <a:off x="1192213" y="3175000"/>
            <a:ext cx="468312" cy="468313"/>
          </a:xfrm>
          <a:prstGeom prst="ellipse">
            <a:avLst/>
          </a:prstGeom>
          <a:solidFill>
            <a:schemeClr val="hlink"/>
          </a:solidFill>
          <a:ln w="38100">
            <a:solidFill>
              <a:schemeClr val="tx1"/>
            </a:solidFill>
            <a:round/>
            <a:headEnd/>
            <a:tailEnd/>
          </a:ln>
        </p:spPr>
        <p:txBody>
          <a:bodyPr/>
          <a:lstStyle/>
          <a:p>
            <a:endParaRPr lang="zh-CN" altLang="en-US"/>
          </a:p>
        </p:txBody>
      </p:sp>
      <p:sp>
        <p:nvSpPr>
          <p:cNvPr id="201735" name="Text Box 7"/>
          <p:cNvSpPr txBox="1">
            <a:spLocks noChangeArrowheads="1"/>
          </p:cNvSpPr>
          <p:nvPr/>
        </p:nvSpPr>
        <p:spPr bwMode="auto">
          <a:xfrm>
            <a:off x="1236663" y="3219450"/>
            <a:ext cx="363537" cy="476250"/>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36000"/>
          <a:lstStyle/>
          <a:p>
            <a:pPr eaLnBrk="0" hangingPunct="0"/>
            <a:r>
              <a:rPr kumimoji="0" lang="en-US" altLang="zh-CN" sz="2400" b="1">
                <a:solidFill>
                  <a:schemeClr val="bg1"/>
                </a:solidFill>
              </a:rPr>
              <a:t>30</a:t>
            </a:r>
          </a:p>
        </p:txBody>
      </p:sp>
      <p:sp>
        <p:nvSpPr>
          <p:cNvPr id="201736" name="Oval 8"/>
          <p:cNvSpPr>
            <a:spLocks noChangeArrowheads="1"/>
          </p:cNvSpPr>
          <p:nvPr/>
        </p:nvSpPr>
        <p:spPr bwMode="auto">
          <a:xfrm>
            <a:off x="549275" y="4033838"/>
            <a:ext cx="468313" cy="468312"/>
          </a:xfrm>
          <a:prstGeom prst="ellipse">
            <a:avLst/>
          </a:prstGeom>
          <a:solidFill>
            <a:schemeClr val="hlink"/>
          </a:solidFill>
          <a:ln w="38100">
            <a:solidFill>
              <a:schemeClr val="tx1"/>
            </a:solidFill>
            <a:round/>
            <a:headEnd/>
            <a:tailEnd/>
          </a:ln>
        </p:spPr>
        <p:txBody>
          <a:bodyPr/>
          <a:lstStyle/>
          <a:p>
            <a:endParaRPr lang="zh-CN" altLang="en-US"/>
          </a:p>
        </p:txBody>
      </p:sp>
      <p:sp>
        <p:nvSpPr>
          <p:cNvPr id="201737" name="Text Box 9"/>
          <p:cNvSpPr txBox="1">
            <a:spLocks noChangeArrowheads="1"/>
          </p:cNvSpPr>
          <p:nvPr/>
        </p:nvSpPr>
        <p:spPr bwMode="auto">
          <a:xfrm>
            <a:off x="593725" y="4078288"/>
            <a:ext cx="363538" cy="4762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36000"/>
          <a:lstStyle/>
          <a:p>
            <a:pPr eaLnBrk="0" hangingPunct="0"/>
            <a:r>
              <a:rPr kumimoji="0" lang="en-US" altLang="zh-CN" sz="2400" b="1">
                <a:solidFill>
                  <a:schemeClr val="bg1"/>
                </a:solidFill>
              </a:rPr>
              <a:t>20</a:t>
            </a:r>
          </a:p>
        </p:txBody>
      </p:sp>
      <p:sp>
        <p:nvSpPr>
          <p:cNvPr id="201738" name="Oval 10"/>
          <p:cNvSpPr>
            <a:spLocks noChangeArrowheads="1"/>
          </p:cNvSpPr>
          <p:nvPr/>
        </p:nvSpPr>
        <p:spPr bwMode="auto">
          <a:xfrm>
            <a:off x="2997200" y="3159125"/>
            <a:ext cx="468313" cy="468313"/>
          </a:xfrm>
          <a:prstGeom prst="ellipse">
            <a:avLst/>
          </a:prstGeom>
          <a:solidFill>
            <a:schemeClr val="hlink"/>
          </a:solidFill>
          <a:ln w="38100">
            <a:solidFill>
              <a:schemeClr val="tx1"/>
            </a:solidFill>
            <a:round/>
            <a:headEnd/>
            <a:tailEnd/>
          </a:ln>
        </p:spPr>
        <p:txBody>
          <a:bodyPr/>
          <a:lstStyle/>
          <a:p>
            <a:endParaRPr lang="zh-CN" altLang="en-US"/>
          </a:p>
        </p:txBody>
      </p:sp>
      <p:sp>
        <p:nvSpPr>
          <p:cNvPr id="201739" name="Text Box 11"/>
          <p:cNvSpPr txBox="1">
            <a:spLocks noChangeArrowheads="1"/>
          </p:cNvSpPr>
          <p:nvPr/>
        </p:nvSpPr>
        <p:spPr bwMode="auto">
          <a:xfrm>
            <a:off x="3048000" y="3190875"/>
            <a:ext cx="363538" cy="4762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36000"/>
          <a:lstStyle/>
          <a:p>
            <a:pPr eaLnBrk="0" hangingPunct="0"/>
            <a:r>
              <a:rPr kumimoji="0" lang="en-US" altLang="zh-CN" sz="2400" b="1">
                <a:solidFill>
                  <a:schemeClr val="bg1"/>
                </a:solidFill>
              </a:rPr>
              <a:t>80</a:t>
            </a:r>
          </a:p>
        </p:txBody>
      </p:sp>
      <p:sp>
        <p:nvSpPr>
          <p:cNvPr id="201740" name="Oval 12"/>
          <p:cNvSpPr>
            <a:spLocks noChangeArrowheads="1"/>
          </p:cNvSpPr>
          <p:nvPr/>
        </p:nvSpPr>
        <p:spPr bwMode="auto">
          <a:xfrm>
            <a:off x="3659188" y="4043363"/>
            <a:ext cx="468312" cy="468312"/>
          </a:xfrm>
          <a:prstGeom prst="ellipse">
            <a:avLst/>
          </a:prstGeom>
          <a:solidFill>
            <a:schemeClr val="hlink"/>
          </a:solidFill>
          <a:ln w="38100">
            <a:solidFill>
              <a:schemeClr val="tx1"/>
            </a:solidFill>
            <a:round/>
            <a:headEnd/>
            <a:tailEnd/>
          </a:ln>
        </p:spPr>
        <p:txBody>
          <a:bodyPr/>
          <a:lstStyle/>
          <a:p>
            <a:endParaRPr lang="zh-CN" altLang="en-US"/>
          </a:p>
        </p:txBody>
      </p:sp>
      <p:sp>
        <p:nvSpPr>
          <p:cNvPr id="201741" name="Text Box 13"/>
          <p:cNvSpPr txBox="1">
            <a:spLocks noChangeArrowheads="1"/>
          </p:cNvSpPr>
          <p:nvPr/>
        </p:nvSpPr>
        <p:spPr bwMode="auto">
          <a:xfrm>
            <a:off x="3703638" y="4087813"/>
            <a:ext cx="363537" cy="4762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36000"/>
          <a:lstStyle/>
          <a:p>
            <a:pPr eaLnBrk="0" hangingPunct="0"/>
            <a:r>
              <a:rPr kumimoji="0" lang="en-US" altLang="zh-CN" sz="2400" b="1">
                <a:solidFill>
                  <a:schemeClr val="bg1"/>
                </a:solidFill>
              </a:rPr>
              <a:t>90</a:t>
            </a:r>
          </a:p>
        </p:txBody>
      </p:sp>
      <p:sp>
        <p:nvSpPr>
          <p:cNvPr id="201742" name="Oval 14"/>
          <p:cNvSpPr>
            <a:spLocks noChangeArrowheads="1"/>
          </p:cNvSpPr>
          <p:nvPr/>
        </p:nvSpPr>
        <p:spPr bwMode="auto">
          <a:xfrm>
            <a:off x="3230563" y="4856163"/>
            <a:ext cx="468312" cy="468312"/>
          </a:xfrm>
          <a:prstGeom prst="ellipse">
            <a:avLst/>
          </a:prstGeom>
          <a:solidFill>
            <a:schemeClr val="hlink"/>
          </a:solidFill>
          <a:ln w="38100">
            <a:solidFill>
              <a:schemeClr val="tx1"/>
            </a:solidFill>
            <a:round/>
            <a:headEnd/>
            <a:tailEnd/>
          </a:ln>
        </p:spPr>
        <p:txBody>
          <a:bodyPr/>
          <a:lstStyle/>
          <a:p>
            <a:endParaRPr lang="zh-CN" altLang="en-US"/>
          </a:p>
        </p:txBody>
      </p:sp>
      <p:sp>
        <p:nvSpPr>
          <p:cNvPr id="201743" name="Text Box 15"/>
          <p:cNvSpPr txBox="1">
            <a:spLocks noChangeArrowheads="1"/>
          </p:cNvSpPr>
          <p:nvPr/>
        </p:nvSpPr>
        <p:spPr bwMode="auto">
          <a:xfrm>
            <a:off x="3275013" y="4900613"/>
            <a:ext cx="363537" cy="4762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36000"/>
          <a:lstStyle/>
          <a:p>
            <a:pPr eaLnBrk="0" hangingPunct="0"/>
            <a:r>
              <a:rPr kumimoji="0" lang="en-US" altLang="zh-CN" sz="2400" b="1">
                <a:solidFill>
                  <a:schemeClr val="bg1"/>
                </a:solidFill>
              </a:rPr>
              <a:t>85</a:t>
            </a:r>
          </a:p>
        </p:txBody>
      </p:sp>
      <p:sp>
        <p:nvSpPr>
          <p:cNvPr id="201744" name="Oval 16"/>
          <p:cNvSpPr>
            <a:spLocks noChangeArrowheads="1"/>
          </p:cNvSpPr>
          <p:nvPr/>
        </p:nvSpPr>
        <p:spPr bwMode="auto">
          <a:xfrm>
            <a:off x="3829050" y="5770563"/>
            <a:ext cx="468313" cy="468312"/>
          </a:xfrm>
          <a:prstGeom prst="ellipse">
            <a:avLst/>
          </a:prstGeom>
          <a:solidFill>
            <a:schemeClr val="hlink"/>
          </a:solidFill>
          <a:ln w="38100">
            <a:solidFill>
              <a:schemeClr val="tx1"/>
            </a:solidFill>
            <a:round/>
            <a:headEnd/>
            <a:tailEnd/>
          </a:ln>
        </p:spPr>
        <p:txBody>
          <a:bodyPr/>
          <a:lstStyle/>
          <a:p>
            <a:endParaRPr lang="zh-CN" altLang="en-US"/>
          </a:p>
        </p:txBody>
      </p:sp>
      <p:sp>
        <p:nvSpPr>
          <p:cNvPr id="201745" name="Text Box 17"/>
          <p:cNvSpPr txBox="1">
            <a:spLocks noChangeArrowheads="1"/>
          </p:cNvSpPr>
          <p:nvPr/>
        </p:nvSpPr>
        <p:spPr bwMode="auto">
          <a:xfrm>
            <a:off x="3873500" y="5815013"/>
            <a:ext cx="363538" cy="4762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36000"/>
          <a:lstStyle/>
          <a:p>
            <a:pPr eaLnBrk="0" hangingPunct="0"/>
            <a:r>
              <a:rPr kumimoji="0" lang="en-US" altLang="zh-CN" sz="2400" b="1">
                <a:solidFill>
                  <a:schemeClr val="bg1"/>
                </a:solidFill>
              </a:rPr>
              <a:t>88</a:t>
            </a:r>
          </a:p>
        </p:txBody>
      </p:sp>
      <p:sp>
        <p:nvSpPr>
          <p:cNvPr id="201746" name="Oval 18"/>
          <p:cNvSpPr>
            <a:spLocks noChangeArrowheads="1"/>
          </p:cNvSpPr>
          <p:nvPr/>
        </p:nvSpPr>
        <p:spPr bwMode="auto">
          <a:xfrm>
            <a:off x="1790700" y="4059238"/>
            <a:ext cx="468313" cy="468312"/>
          </a:xfrm>
          <a:prstGeom prst="ellipse">
            <a:avLst/>
          </a:prstGeom>
          <a:solidFill>
            <a:schemeClr val="hlink"/>
          </a:solidFill>
          <a:ln w="38100">
            <a:solidFill>
              <a:schemeClr val="tx1"/>
            </a:solidFill>
            <a:round/>
            <a:headEnd/>
            <a:tailEnd/>
          </a:ln>
        </p:spPr>
        <p:txBody>
          <a:bodyPr/>
          <a:lstStyle/>
          <a:p>
            <a:endParaRPr lang="zh-CN" altLang="en-US"/>
          </a:p>
        </p:txBody>
      </p:sp>
      <p:sp>
        <p:nvSpPr>
          <p:cNvPr id="201747" name="Text Box 19"/>
          <p:cNvSpPr txBox="1">
            <a:spLocks noChangeArrowheads="1"/>
          </p:cNvSpPr>
          <p:nvPr/>
        </p:nvSpPr>
        <p:spPr bwMode="auto">
          <a:xfrm>
            <a:off x="1835150" y="4103688"/>
            <a:ext cx="363538" cy="4762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36000"/>
          <a:lstStyle/>
          <a:p>
            <a:pPr eaLnBrk="0" hangingPunct="0"/>
            <a:r>
              <a:rPr kumimoji="0" lang="en-US" altLang="zh-CN" sz="2400" b="1">
                <a:solidFill>
                  <a:schemeClr val="bg1"/>
                </a:solidFill>
              </a:rPr>
              <a:t>40</a:t>
            </a:r>
          </a:p>
        </p:txBody>
      </p:sp>
      <p:sp>
        <p:nvSpPr>
          <p:cNvPr id="201748" name="Oval 20"/>
          <p:cNvSpPr>
            <a:spLocks noChangeArrowheads="1"/>
          </p:cNvSpPr>
          <p:nvPr/>
        </p:nvSpPr>
        <p:spPr bwMode="auto">
          <a:xfrm>
            <a:off x="1192213" y="4875213"/>
            <a:ext cx="468312" cy="468312"/>
          </a:xfrm>
          <a:prstGeom prst="ellipse">
            <a:avLst/>
          </a:prstGeom>
          <a:solidFill>
            <a:schemeClr val="hlink"/>
          </a:solidFill>
          <a:ln w="38100">
            <a:solidFill>
              <a:schemeClr val="tx1"/>
            </a:solidFill>
            <a:round/>
            <a:headEnd/>
            <a:tailEnd/>
          </a:ln>
        </p:spPr>
        <p:txBody>
          <a:bodyPr/>
          <a:lstStyle/>
          <a:p>
            <a:endParaRPr lang="zh-CN" altLang="en-US"/>
          </a:p>
        </p:txBody>
      </p:sp>
      <p:sp>
        <p:nvSpPr>
          <p:cNvPr id="201749" name="Text Box 21"/>
          <p:cNvSpPr txBox="1">
            <a:spLocks noChangeArrowheads="1"/>
          </p:cNvSpPr>
          <p:nvPr/>
        </p:nvSpPr>
        <p:spPr bwMode="auto">
          <a:xfrm>
            <a:off x="1236663" y="4919663"/>
            <a:ext cx="363537" cy="4762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36000"/>
          <a:lstStyle/>
          <a:p>
            <a:pPr eaLnBrk="0" hangingPunct="0"/>
            <a:r>
              <a:rPr kumimoji="0" lang="en-US" altLang="zh-CN" sz="2400" b="1">
                <a:solidFill>
                  <a:schemeClr val="bg1"/>
                </a:solidFill>
              </a:rPr>
              <a:t>35</a:t>
            </a:r>
          </a:p>
        </p:txBody>
      </p:sp>
      <p:sp>
        <p:nvSpPr>
          <p:cNvPr id="201750" name="Oval 22"/>
          <p:cNvSpPr>
            <a:spLocks noChangeArrowheads="1"/>
          </p:cNvSpPr>
          <p:nvPr/>
        </p:nvSpPr>
        <p:spPr bwMode="auto">
          <a:xfrm>
            <a:off x="749300" y="5795963"/>
            <a:ext cx="468313" cy="468312"/>
          </a:xfrm>
          <a:prstGeom prst="ellipse">
            <a:avLst/>
          </a:prstGeom>
          <a:solidFill>
            <a:schemeClr val="hlink"/>
          </a:solidFill>
          <a:ln w="38100">
            <a:solidFill>
              <a:schemeClr val="tx1"/>
            </a:solidFill>
            <a:round/>
            <a:headEnd/>
            <a:tailEnd/>
          </a:ln>
        </p:spPr>
        <p:txBody>
          <a:bodyPr/>
          <a:lstStyle/>
          <a:p>
            <a:endParaRPr lang="zh-CN" altLang="en-US"/>
          </a:p>
        </p:txBody>
      </p:sp>
      <p:sp>
        <p:nvSpPr>
          <p:cNvPr id="201751" name="Text Box 23"/>
          <p:cNvSpPr txBox="1">
            <a:spLocks noChangeArrowheads="1"/>
          </p:cNvSpPr>
          <p:nvPr/>
        </p:nvSpPr>
        <p:spPr bwMode="auto">
          <a:xfrm>
            <a:off x="793750" y="5840413"/>
            <a:ext cx="363538" cy="4762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36000"/>
          <a:lstStyle/>
          <a:p>
            <a:pPr eaLnBrk="0" hangingPunct="0"/>
            <a:r>
              <a:rPr kumimoji="0" lang="en-US" altLang="zh-CN" sz="2400" b="1">
                <a:solidFill>
                  <a:schemeClr val="bg1"/>
                </a:solidFill>
              </a:rPr>
              <a:t>32</a:t>
            </a:r>
          </a:p>
        </p:txBody>
      </p:sp>
      <p:sp>
        <p:nvSpPr>
          <p:cNvPr id="201752" name="Line 24"/>
          <p:cNvSpPr>
            <a:spLocks noChangeShapeType="1"/>
          </p:cNvSpPr>
          <p:nvPr/>
        </p:nvSpPr>
        <p:spPr bwMode="auto">
          <a:xfrm flipH="1">
            <a:off x="1609725" y="2876550"/>
            <a:ext cx="522288" cy="3937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53" name="Line 25"/>
          <p:cNvSpPr>
            <a:spLocks noChangeShapeType="1"/>
          </p:cNvSpPr>
          <p:nvPr/>
        </p:nvSpPr>
        <p:spPr bwMode="auto">
          <a:xfrm flipH="1">
            <a:off x="844550" y="3551238"/>
            <a:ext cx="404813" cy="4953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54" name="Line 26"/>
          <p:cNvSpPr>
            <a:spLocks noChangeShapeType="1"/>
          </p:cNvSpPr>
          <p:nvPr/>
        </p:nvSpPr>
        <p:spPr bwMode="auto">
          <a:xfrm>
            <a:off x="2555875" y="2876550"/>
            <a:ext cx="504825" cy="355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55" name="Line 27"/>
          <p:cNvSpPr>
            <a:spLocks noChangeShapeType="1"/>
          </p:cNvSpPr>
          <p:nvPr/>
        </p:nvSpPr>
        <p:spPr bwMode="auto">
          <a:xfrm>
            <a:off x="1565275" y="3595688"/>
            <a:ext cx="360363" cy="4953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56" name="Line 28"/>
          <p:cNvSpPr>
            <a:spLocks noChangeShapeType="1"/>
          </p:cNvSpPr>
          <p:nvPr/>
        </p:nvSpPr>
        <p:spPr bwMode="auto">
          <a:xfrm flipH="1">
            <a:off x="1519238" y="4451350"/>
            <a:ext cx="360362" cy="4492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57" name="Line 29"/>
          <p:cNvSpPr>
            <a:spLocks noChangeShapeType="1"/>
          </p:cNvSpPr>
          <p:nvPr/>
        </p:nvSpPr>
        <p:spPr bwMode="auto">
          <a:xfrm>
            <a:off x="3409950" y="3551238"/>
            <a:ext cx="404813" cy="4953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58" name="Line 30"/>
          <p:cNvSpPr>
            <a:spLocks noChangeShapeType="1"/>
          </p:cNvSpPr>
          <p:nvPr/>
        </p:nvSpPr>
        <p:spPr bwMode="auto">
          <a:xfrm flipH="1">
            <a:off x="3544888" y="4451350"/>
            <a:ext cx="220662" cy="4048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59" name="Line 31"/>
          <p:cNvSpPr>
            <a:spLocks noChangeShapeType="1"/>
          </p:cNvSpPr>
          <p:nvPr/>
        </p:nvSpPr>
        <p:spPr bwMode="auto">
          <a:xfrm>
            <a:off x="3575050" y="5291138"/>
            <a:ext cx="374650" cy="5095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60" name="Line 32"/>
          <p:cNvSpPr>
            <a:spLocks noChangeShapeType="1"/>
          </p:cNvSpPr>
          <p:nvPr/>
        </p:nvSpPr>
        <p:spPr bwMode="auto">
          <a:xfrm flipH="1">
            <a:off x="1025525" y="5291138"/>
            <a:ext cx="269875" cy="5095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62" name="Line 34"/>
          <p:cNvSpPr>
            <a:spLocks noChangeShapeType="1"/>
          </p:cNvSpPr>
          <p:nvPr/>
        </p:nvSpPr>
        <p:spPr bwMode="auto">
          <a:xfrm>
            <a:off x="2006600" y="2259013"/>
            <a:ext cx="179388" cy="314325"/>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201763" name="Line 35"/>
          <p:cNvSpPr>
            <a:spLocks noChangeShapeType="1"/>
          </p:cNvSpPr>
          <p:nvPr/>
        </p:nvSpPr>
        <p:spPr bwMode="auto">
          <a:xfrm>
            <a:off x="1106488" y="2889250"/>
            <a:ext cx="179387" cy="314325"/>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201764" name="Line 36"/>
          <p:cNvSpPr>
            <a:spLocks noChangeShapeType="1"/>
          </p:cNvSpPr>
          <p:nvPr/>
        </p:nvSpPr>
        <p:spPr bwMode="auto">
          <a:xfrm flipH="1">
            <a:off x="2051050" y="3654425"/>
            <a:ext cx="46038" cy="404813"/>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201765" name="Line 37"/>
          <p:cNvSpPr>
            <a:spLocks noChangeShapeType="1"/>
          </p:cNvSpPr>
          <p:nvPr/>
        </p:nvSpPr>
        <p:spPr bwMode="auto">
          <a:xfrm>
            <a:off x="1285875" y="4464050"/>
            <a:ext cx="90488" cy="404813"/>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201766" name="Oval 38"/>
          <p:cNvSpPr>
            <a:spLocks noChangeArrowheads="1"/>
          </p:cNvSpPr>
          <p:nvPr/>
        </p:nvSpPr>
        <p:spPr bwMode="auto">
          <a:xfrm>
            <a:off x="6507163" y="2528888"/>
            <a:ext cx="468312" cy="468312"/>
          </a:xfrm>
          <a:prstGeom prst="ellipse">
            <a:avLst/>
          </a:prstGeom>
          <a:solidFill>
            <a:schemeClr val="hlink"/>
          </a:solidFill>
          <a:ln w="38100">
            <a:solidFill>
              <a:schemeClr val="tx1"/>
            </a:solidFill>
            <a:round/>
            <a:headEnd/>
            <a:tailEnd/>
          </a:ln>
        </p:spPr>
        <p:txBody>
          <a:bodyPr/>
          <a:lstStyle/>
          <a:p>
            <a:endParaRPr lang="zh-CN" altLang="en-US"/>
          </a:p>
        </p:txBody>
      </p:sp>
      <p:sp>
        <p:nvSpPr>
          <p:cNvPr id="201767" name="Text Box 39"/>
          <p:cNvSpPr txBox="1">
            <a:spLocks noChangeArrowheads="1"/>
          </p:cNvSpPr>
          <p:nvPr/>
        </p:nvSpPr>
        <p:spPr bwMode="auto">
          <a:xfrm>
            <a:off x="6551613" y="2573338"/>
            <a:ext cx="363537" cy="4762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36000"/>
          <a:lstStyle/>
          <a:p>
            <a:pPr eaLnBrk="0" hangingPunct="0"/>
            <a:r>
              <a:rPr kumimoji="0" lang="en-US" altLang="zh-CN" sz="2400" b="1">
                <a:solidFill>
                  <a:schemeClr val="bg1"/>
                </a:solidFill>
              </a:rPr>
              <a:t>50</a:t>
            </a:r>
          </a:p>
        </p:txBody>
      </p:sp>
      <p:sp>
        <p:nvSpPr>
          <p:cNvPr id="201768" name="Oval 40"/>
          <p:cNvSpPr>
            <a:spLocks noChangeArrowheads="1"/>
          </p:cNvSpPr>
          <p:nvPr/>
        </p:nvSpPr>
        <p:spPr bwMode="auto">
          <a:xfrm>
            <a:off x="5591175" y="3141663"/>
            <a:ext cx="468313" cy="468312"/>
          </a:xfrm>
          <a:prstGeom prst="ellipse">
            <a:avLst/>
          </a:prstGeom>
          <a:solidFill>
            <a:schemeClr val="hlink"/>
          </a:solidFill>
          <a:ln w="38100">
            <a:solidFill>
              <a:schemeClr val="tx1"/>
            </a:solidFill>
            <a:round/>
            <a:headEnd/>
            <a:tailEnd/>
          </a:ln>
        </p:spPr>
        <p:txBody>
          <a:bodyPr/>
          <a:lstStyle/>
          <a:p>
            <a:endParaRPr lang="zh-CN" altLang="en-US"/>
          </a:p>
        </p:txBody>
      </p:sp>
      <p:sp>
        <p:nvSpPr>
          <p:cNvPr id="201769" name="Text Box 41"/>
          <p:cNvSpPr txBox="1">
            <a:spLocks noChangeArrowheads="1"/>
          </p:cNvSpPr>
          <p:nvPr/>
        </p:nvSpPr>
        <p:spPr bwMode="auto">
          <a:xfrm>
            <a:off x="5635625" y="3186113"/>
            <a:ext cx="363538" cy="4762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36000"/>
          <a:lstStyle/>
          <a:p>
            <a:pPr eaLnBrk="0" hangingPunct="0"/>
            <a:r>
              <a:rPr kumimoji="0" lang="en-US" altLang="zh-CN" sz="2400" b="1">
                <a:solidFill>
                  <a:schemeClr val="bg1"/>
                </a:solidFill>
              </a:rPr>
              <a:t>30</a:t>
            </a:r>
          </a:p>
        </p:txBody>
      </p:sp>
      <p:sp>
        <p:nvSpPr>
          <p:cNvPr id="201770" name="Oval 42"/>
          <p:cNvSpPr>
            <a:spLocks noChangeArrowheads="1"/>
          </p:cNvSpPr>
          <p:nvPr/>
        </p:nvSpPr>
        <p:spPr bwMode="auto">
          <a:xfrm>
            <a:off x="4948238" y="4000500"/>
            <a:ext cx="468312" cy="468313"/>
          </a:xfrm>
          <a:prstGeom prst="ellipse">
            <a:avLst/>
          </a:prstGeom>
          <a:solidFill>
            <a:schemeClr val="hlink"/>
          </a:solidFill>
          <a:ln w="38100">
            <a:solidFill>
              <a:schemeClr val="tx1"/>
            </a:solidFill>
            <a:round/>
            <a:headEnd/>
            <a:tailEnd/>
          </a:ln>
        </p:spPr>
        <p:txBody>
          <a:bodyPr/>
          <a:lstStyle/>
          <a:p>
            <a:endParaRPr lang="zh-CN" altLang="en-US"/>
          </a:p>
        </p:txBody>
      </p:sp>
      <p:sp>
        <p:nvSpPr>
          <p:cNvPr id="201771" name="Text Box 43"/>
          <p:cNvSpPr txBox="1">
            <a:spLocks noChangeArrowheads="1"/>
          </p:cNvSpPr>
          <p:nvPr/>
        </p:nvSpPr>
        <p:spPr bwMode="auto">
          <a:xfrm>
            <a:off x="4992688" y="4044950"/>
            <a:ext cx="363537" cy="4762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36000"/>
          <a:lstStyle/>
          <a:p>
            <a:pPr eaLnBrk="0" hangingPunct="0"/>
            <a:r>
              <a:rPr kumimoji="0" lang="en-US" altLang="zh-CN" sz="2400" b="1">
                <a:solidFill>
                  <a:schemeClr val="bg1"/>
                </a:solidFill>
              </a:rPr>
              <a:t>20</a:t>
            </a:r>
          </a:p>
        </p:txBody>
      </p:sp>
      <p:sp>
        <p:nvSpPr>
          <p:cNvPr id="201772" name="Oval 44"/>
          <p:cNvSpPr>
            <a:spLocks noChangeArrowheads="1"/>
          </p:cNvSpPr>
          <p:nvPr/>
        </p:nvSpPr>
        <p:spPr bwMode="auto">
          <a:xfrm>
            <a:off x="7396163" y="3125788"/>
            <a:ext cx="468312" cy="468312"/>
          </a:xfrm>
          <a:prstGeom prst="ellipse">
            <a:avLst/>
          </a:prstGeom>
          <a:solidFill>
            <a:schemeClr val="hlink"/>
          </a:solidFill>
          <a:ln w="38100">
            <a:solidFill>
              <a:schemeClr val="tx1"/>
            </a:solidFill>
            <a:round/>
            <a:headEnd/>
            <a:tailEnd/>
          </a:ln>
        </p:spPr>
        <p:txBody>
          <a:bodyPr/>
          <a:lstStyle/>
          <a:p>
            <a:endParaRPr lang="zh-CN" altLang="en-US"/>
          </a:p>
        </p:txBody>
      </p:sp>
      <p:sp>
        <p:nvSpPr>
          <p:cNvPr id="201773" name="Text Box 45"/>
          <p:cNvSpPr txBox="1">
            <a:spLocks noChangeArrowheads="1"/>
          </p:cNvSpPr>
          <p:nvPr/>
        </p:nvSpPr>
        <p:spPr bwMode="auto">
          <a:xfrm>
            <a:off x="7446963" y="3157538"/>
            <a:ext cx="363537" cy="4762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36000"/>
          <a:lstStyle/>
          <a:p>
            <a:pPr eaLnBrk="0" hangingPunct="0"/>
            <a:r>
              <a:rPr kumimoji="0" lang="en-US" altLang="zh-CN" sz="2400" b="1">
                <a:solidFill>
                  <a:schemeClr val="bg1"/>
                </a:solidFill>
              </a:rPr>
              <a:t>80</a:t>
            </a:r>
          </a:p>
        </p:txBody>
      </p:sp>
      <p:sp>
        <p:nvSpPr>
          <p:cNvPr id="201774" name="Oval 46"/>
          <p:cNvSpPr>
            <a:spLocks noChangeArrowheads="1"/>
          </p:cNvSpPr>
          <p:nvPr/>
        </p:nvSpPr>
        <p:spPr bwMode="auto">
          <a:xfrm>
            <a:off x="8058150" y="4010025"/>
            <a:ext cx="468313" cy="468313"/>
          </a:xfrm>
          <a:prstGeom prst="ellipse">
            <a:avLst/>
          </a:prstGeom>
          <a:solidFill>
            <a:schemeClr val="hlink"/>
          </a:solidFill>
          <a:ln w="38100">
            <a:solidFill>
              <a:schemeClr val="tx1"/>
            </a:solidFill>
            <a:round/>
            <a:headEnd/>
            <a:tailEnd/>
          </a:ln>
        </p:spPr>
        <p:txBody>
          <a:bodyPr/>
          <a:lstStyle/>
          <a:p>
            <a:endParaRPr lang="zh-CN" altLang="en-US"/>
          </a:p>
        </p:txBody>
      </p:sp>
      <p:sp>
        <p:nvSpPr>
          <p:cNvPr id="201775" name="Text Box 47"/>
          <p:cNvSpPr txBox="1">
            <a:spLocks noChangeArrowheads="1"/>
          </p:cNvSpPr>
          <p:nvPr/>
        </p:nvSpPr>
        <p:spPr bwMode="auto">
          <a:xfrm>
            <a:off x="8102600" y="4054475"/>
            <a:ext cx="363538" cy="4762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36000"/>
          <a:lstStyle/>
          <a:p>
            <a:pPr eaLnBrk="0" hangingPunct="0"/>
            <a:r>
              <a:rPr kumimoji="0" lang="en-US" altLang="zh-CN" sz="2400" b="1">
                <a:solidFill>
                  <a:schemeClr val="bg1"/>
                </a:solidFill>
              </a:rPr>
              <a:t>90</a:t>
            </a:r>
          </a:p>
        </p:txBody>
      </p:sp>
      <p:sp>
        <p:nvSpPr>
          <p:cNvPr id="201776" name="Oval 48"/>
          <p:cNvSpPr>
            <a:spLocks noChangeArrowheads="1"/>
          </p:cNvSpPr>
          <p:nvPr/>
        </p:nvSpPr>
        <p:spPr bwMode="auto">
          <a:xfrm>
            <a:off x="7629525" y="4822825"/>
            <a:ext cx="468313" cy="468313"/>
          </a:xfrm>
          <a:prstGeom prst="ellipse">
            <a:avLst/>
          </a:prstGeom>
          <a:solidFill>
            <a:schemeClr val="hlink"/>
          </a:solidFill>
          <a:ln w="38100">
            <a:solidFill>
              <a:schemeClr val="tx1"/>
            </a:solidFill>
            <a:round/>
            <a:headEnd/>
            <a:tailEnd/>
          </a:ln>
        </p:spPr>
        <p:txBody>
          <a:bodyPr/>
          <a:lstStyle/>
          <a:p>
            <a:endParaRPr lang="zh-CN" altLang="en-US"/>
          </a:p>
        </p:txBody>
      </p:sp>
      <p:sp>
        <p:nvSpPr>
          <p:cNvPr id="201777" name="Text Box 49"/>
          <p:cNvSpPr txBox="1">
            <a:spLocks noChangeArrowheads="1"/>
          </p:cNvSpPr>
          <p:nvPr/>
        </p:nvSpPr>
        <p:spPr bwMode="auto">
          <a:xfrm>
            <a:off x="7673975" y="4867275"/>
            <a:ext cx="363538" cy="4762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36000"/>
          <a:lstStyle/>
          <a:p>
            <a:pPr eaLnBrk="0" hangingPunct="0"/>
            <a:r>
              <a:rPr kumimoji="0" lang="en-US" altLang="zh-CN" sz="2400" b="1">
                <a:solidFill>
                  <a:schemeClr val="bg1"/>
                </a:solidFill>
              </a:rPr>
              <a:t>85</a:t>
            </a:r>
          </a:p>
        </p:txBody>
      </p:sp>
      <p:sp>
        <p:nvSpPr>
          <p:cNvPr id="201778" name="Oval 50"/>
          <p:cNvSpPr>
            <a:spLocks noChangeArrowheads="1"/>
          </p:cNvSpPr>
          <p:nvPr/>
        </p:nvSpPr>
        <p:spPr bwMode="auto">
          <a:xfrm>
            <a:off x="8228013" y="5737225"/>
            <a:ext cx="468312" cy="468313"/>
          </a:xfrm>
          <a:prstGeom prst="ellipse">
            <a:avLst/>
          </a:prstGeom>
          <a:solidFill>
            <a:schemeClr val="hlink"/>
          </a:solidFill>
          <a:ln w="38100">
            <a:solidFill>
              <a:schemeClr val="tx1"/>
            </a:solidFill>
            <a:round/>
            <a:headEnd/>
            <a:tailEnd/>
          </a:ln>
        </p:spPr>
        <p:txBody>
          <a:bodyPr/>
          <a:lstStyle/>
          <a:p>
            <a:endParaRPr lang="zh-CN" altLang="en-US"/>
          </a:p>
        </p:txBody>
      </p:sp>
      <p:sp>
        <p:nvSpPr>
          <p:cNvPr id="201779" name="Text Box 51"/>
          <p:cNvSpPr txBox="1">
            <a:spLocks noChangeArrowheads="1"/>
          </p:cNvSpPr>
          <p:nvPr/>
        </p:nvSpPr>
        <p:spPr bwMode="auto">
          <a:xfrm>
            <a:off x="8272463" y="5781675"/>
            <a:ext cx="363537" cy="4762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36000"/>
          <a:lstStyle/>
          <a:p>
            <a:pPr eaLnBrk="0" hangingPunct="0"/>
            <a:r>
              <a:rPr kumimoji="0" lang="en-US" altLang="zh-CN" sz="2400" b="1">
                <a:solidFill>
                  <a:schemeClr val="bg1"/>
                </a:solidFill>
              </a:rPr>
              <a:t>88</a:t>
            </a:r>
          </a:p>
        </p:txBody>
      </p:sp>
      <p:sp>
        <p:nvSpPr>
          <p:cNvPr id="201780" name="Oval 52"/>
          <p:cNvSpPr>
            <a:spLocks noChangeArrowheads="1"/>
          </p:cNvSpPr>
          <p:nvPr/>
        </p:nvSpPr>
        <p:spPr bwMode="auto">
          <a:xfrm>
            <a:off x="6189663" y="4025900"/>
            <a:ext cx="468312" cy="468313"/>
          </a:xfrm>
          <a:prstGeom prst="ellipse">
            <a:avLst/>
          </a:prstGeom>
          <a:solidFill>
            <a:schemeClr val="hlink"/>
          </a:solidFill>
          <a:ln w="38100">
            <a:solidFill>
              <a:schemeClr val="tx1"/>
            </a:solidFill>
            <a:round/>
            <a:headEnd/>
            <a:tailEnd/>
          </a:ln>
        </p:spPr>
        <p:txBody>
          <a:bodyPr/>
          <a:lstStyle/>
          <a:p>
            <a:endParaRPr lang="zh-CN" altLang="en-US"/>
          </a:p>
        </p:txBody>
      </p:sp>
      <p:sp>
        <p:nvSpPr>
          <p:cNvPr id="201781" name="Text Box 53"/>
          <p:cNvSpPr txBox="1">
            <a:spLocks noChangeArrowheads="1"/>
          </p:cNvSpPr>
          <p:nvPr/>
        </p:nvSpPr>
        <p:spPr bwMode="auto">
          <a:xfrm>
            <a:off x="6234113" y="4070350"/>
            <a:ext cx="363537" cy="4762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36000"/>
          <a:lstStyle/>
          <a:p>
            <a:pPr eaLnBrk="0" hangingPunct="0"/>
            <a:r>
              <a:rPr kumimoji="0" lang="en-US" altLang="zh-CN" sz="2400" b="1">
                <a:solidFill>
                  <a:schemeClr val="bg1"/>
                </a:solidFill>
              </a:rPr>
              <a:t>40</a:t>
            </a:r>
          </a:p>
        </p:txBody>
      </p:sp>
      <p:sp>
        <p:nvSpPr>
          <p:cNvPr id="201782" name="Oval 54"/>
          <p:cNvSpPr>
            <a:spLocks noChangeArrowheads="1"/>
          </p:cNvSpPr>
          <p:nvPr/>
        </p:nvSpPr>
        <p:spPr bwMode="auto">
          <a:xfrm>
            <a:off x="5591175" y="4841875"/>
            <a:ext cx="468313" cy="468313"/>
          </a:xfrm>
          <a:prstGeom prst="ellipse">
            <a:avLst/>
          </a:prstGeom>
          <a:solidFill>
            <a:schemeClr val="hlink"/>
          </a:solidFill>
          <a:ln w="38100">
            <a:solidFill>
              <a:schemeClr val="tx1"/>
            </a:solidFill>
            <a:round/>
            <a:headEnd/>
            <a:tailEnd/>
          </a:ln>
        </p:spPr>
        <p:txBody>
          <a:bodyPr/>
          <a:lstStyle/>
          <a:p>
            <a:endParaRPr lang="zh-CN" altLang="en-US"/>
          </a:p>
        </p:txBody>
      </p:sp>
      <p:sp>
        <p:nvSpPr>
          <p:cNvPr id="201783" name="Text Box 55"/>
          <p:cNvSpPr txBox="1">
            <a:spLocks noChangeArrowheads="1"/>
          </p:cNvSpPr>
          <p:nvPr/>
        </p:nvSpPr>
        <p:spPr bwMode="auto">
          <a:xfrm>
            <a:off x="5635625" y="4886325"/>
            <a:ext cx="363538" cy="4762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36000"/>
          <a:lstStyle/>
          <a:p>
            <a:pPr eaLnBrk="0" hangingPunct="0"/>
            <a:r>
              <a:rPr kumimoji="0" lang="en-US" altLang="zh-CN" sz="2400" b="1">
                <a:solidFill>
                  <a:schemeClr val="bg1"/>
                </a:solidFill>
              </a:rPr>
              <a:t>35</a:t>
            </a:r>
          </a:p>
        </p:txBody>
      </p:sp>
      <p:sp>
        <p:nvSpPr>
          <p:cNvPr id="201784" name="Oval 56"/>
          <p:cNvSpPr>
            <a:spLocks noChangeArrowheads="1"/>
          </p:cNvSpPr>
          <p:nvPr/>
        </p:nvSpPr>
        <p:spPr bwMode="auto">
          <a:xfrm>
            <a:off x="5148263" y="5762625"/>
            <a:ext cx="468312" cy="468313"/>
          </a:xfrm>
          <a:prstGeom prst="ellipse">
            <a:avLst/>
          </a:prstGeom>
          <a:solidFill>
            <a:schemeClr val="hlink"/>
          </a:solidFill>
          <a:ln w="38100">
            <a:solidFill>
              <a:schemeClr val="tx1"/>
            </a:solidFill>
            <a:round/>
            <a:headEnd/>
            <a:tailEnd/>
          </a:ln>
        </p:spPr>
        <p:txBody>
          <a:bodyPr/>
          <a:lstStyle/>
          <a:p>
            <a:endParaRPr lang="zh-CN" altLang="en-US"/>
          </a:p>
        </p:txBody>
      </p:sp>
      <p:sp>
        <p:nvSpPr>
          <p:cNvPr id="201785" name="Text Box 57"/>
          <p:cNvSpPr txBox="1">
            <a:spLocks noChangeArrowheads="1"/>
          </p:cNvSpPr>
          <p:nvPr/>
        </p:nvSpPr>
        <p:spPr bwMode="auto">
          <a:xfrm>
            <a:off x="5192713" y="5807075"/>
            <a:ext cx="363537" cy="4762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36000"/>
          <a:lstStyle/>
          <a:p>
            <a:pPr eaLnBrk="0" hangingPunct="0"/>
            <a:r>
              <a:rPr kumimoji="0" lang="en-US" altLang="zh-CN" sz="2400" b="1">
                <a:solidFill>
                  <a:schemeClr val="bg1"/>
                </a:solidFill>
              </a:rPr>
              <a:t>32</a:t>
            </a:r>
          </a:p>
        </p:txBody>
      </p:sp>
      <p:sp>
        <p:nvSpPr>
          <p:cNvPr id="201786" name="Line 58"/>
          <p:cNvSpPr>
            <a:spLocks noChangeShapeType="1"/>
          </p:cNvSpPr>
          <p:nvPr/>
        </p:nvSpPr>
        <p:spPr bwMode="auto">
          <a:xfrm flipH="1">
            <a:off x="6008688" y="2843213"/>
            <a:ext cx="522287" cy="3937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87" name="Line 59"/>
          <p:cNvSpPr>
            <a:spLocks noChangeShapeType="1"/>
          </p:cNvSpPr>
          <p:nvPr/>
        </p:nvSpPr>
        <p:spPr bwMode="auto">
          <a:xfrm flipH="1">
            <a:off x="5243513" y="3517900"/>
            <a:ext cx="404812" cy="4953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88" name="Line 60"/>
          <p:cNvSpPr>
            <a:spLocks noChangeShapeType="1"/>
          </p:cNvSpPr>
          <p:nvPr/>
        </p:nvSpPr>
        <p:spPr bwMode="auto">
          <a:xfrm>
            <a:off x="6954838" y="2843213"/>
            <a:ext cx="504825" cy="355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89" name="Line 61"/>
          <p:cNvSpPr>
            <a:spLocks noChangeShapeType="1"/>
          </p:cNvSpPr>
          <p:nvPr/>
        </p:nvSpPr>
        <p:spPr bwMode="auto">
          <a:xfrm>
            <a:off x="5964238" y="3562350"/>
            <a:ext cx="360362" cy="4953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90" name="Line 62"/>
          <p:cNvSpPr>
            <a:spLocks noChangeShapeType="1"/>
          </p:cNvSpPr>
          <p:nvPr/>
        </p:nvSpPr>
        <p:spPr bwMode="auto">
          <a:xfrm flipH="1">
            <a:off x="5918200" y="4418013"/>
            <a:ext cx="360363" cy="4492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91" name="Line 63"/>
          <p:cNvSpPr>
            <a:spLocks noChangeShapeType="1"/>
          </p:cNvSpPr>
          <p:nvPr/>
        </p:nvSpPr>
        <p:spPr bwMode="auto">
          <a:xfrm>
            <a:off x="7808913" y="3517900"/>
            <a:ext cx="404812" cy="4953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92" name="Line 64"/>
          <p:cNvSpPr>
            <a:spLocks noChangeShapeType="1"/>
          </p:cNvSpPr>
          <p:nvPr/>
        </p:nvSpPr>
        <p:spPr bwMode="auto">
          <a:xfrm flipH="1">
            <a:off x="7943850" y="4418013"/>
            <a:ext cx="220663" cy="4048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93" name="Line 65"/>
          <p:cNvSpPr>
            <a:spLocks noChangeShapeType="1"/>
          </p:cNvSpPr>
          <p:nvPr/>
        </p:nvSpPr>
        <p:spPr bwMode="auto">
          <a:xfrm>
            <a:off x="7974013" y="5257800"/>
            <a:ext cx="374650" cy="509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94" name="Line 66"/>
          <p:cNvSpPr>
            <a:spLocks noChangeShapeType="1"/>
          </p:cNvSpPr>
          <p:nvPr/>
        </p:nvSpPr>
        <p:spPr bwMode="auto">
          <a:xfrm flipH="1">
            <a:off x="5424488" y="5257800"/>
            <a:ext cx="269875" cy="509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95" name="Line 67"/>
          <p:cNvSpPr>
            <a:spLocks noChangeShapeType="1"/>
          </p:cNvSpPr>
          <p:nvPr/>
        </p:nvSpPr>
        <p:spPr bwMode="auto">
          <a:xfrm>
            <a:off x="6405563" y="2225675"/>
            <a:ext cx="179387" cy="314325"/>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201796" name="Line 68"/>
          <p:cNvSpPr>
            <a:spLocks noChangeShapeType="1"/>
          </p:cNvSpPr>
          <p:nvPr/>
        </p:nvSpPr>
        <p:spPr bwMode="auto">
          <a:xfrm>
            <a:off x="7586663" y="2708275"/>
            <a:ext cx="0" cy="4064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201797" name="Line 69"/>
          <p:cNvSpPr>
            <a:spLocks noChangeShapeType="1"/>
          </p:cNvSpPr>
          <p:nvPr/>
        </p:nvSpPr>
        <p:spPr bwMode="auto">
          <a:xfrm flipH="1">
            <a:off x="8604250" y="3500438"/>
            <a:ext cx="46038" cy="404812"/>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201798" name="Line 70"/>
          <p:cNvSpPr>
            <a:spLocks noChangeShapeType="1"/>
          </p:cNvSpPr>
          <p:nvPr/>
        </p:nvSpPr>
        <p:spPr bwMode="auto">
          <a:xfrm flipH="1">
            <a:off x="8820150" y="4292600"/>
            <a:ext cx="88900" cy="404813"/>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201799" name="Rectangle 71"/>
          <p:cNvSpPr>
            <a:spLocks noChangeArrowheads="1"/>
          </p:cNvSpPr>
          <p:nvPr/>
        </p:nvSpPr>
        <p:spPr bwMode="auto">
          <a:xfrm>
            <a:off x="4616450" y="2438400"/>
            <a:ext cx="90488" cy="3914775"/>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803" name="AutoShape 75"/>
          <p:cNvSpPr>
            <a:spLocks noChangeArrowheads="1"/>
          </p:cNvSpPr>
          <p:nvPr/>
        </p:nvSpPr>
        <p:spPr bwMode="auto">
          <a:xfrm>
            <a:off x="1763713" y="4437063"/>
            <a:ext cx="1582737" cy="1196975"/>
          </a:xfrm>
          <a:prstGeom prst="irregularSeal2">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b="1">
                <a:solidFill>
                  <a:schemeClr val="bg2"/>
                </a:solidFill>
              </a:rPr>
              <a:t>找到</a:t>
            </a:r>
          </a:p>
        </p:txBody>
      </p:sp>
      <p:sp>
        <p:nvSpPr>
          <p:cNvPr id="201804" name="AutoShape 76"/>
          <p:cNvSpPr>
            <a:spLocks noChangeArrowheads="1"/>
          </p:cNvSpPr>
          <p:nvPr/>
        </p:nvSpPr>
        <p:spPr bwMode="auto">
          <a:xfrm>
            <a:off x="6156325" y="4581525"/>
            <a:ext cx="1584325" cy="1196975"/>
          </a:xfrm>
          <a:prstGeom prst="irregularSeal2">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b="1">
                <a:solidFill>
                  <a:schemeClr val="bg2"/>
                </a:solidFill>
              </a:rPr>
              <a:t>找不到</a:t>
            </a:r>
          </a:p>
        </p:txBody>
      </p:sp>
      <p:sp>
        <p:nvSpPr>
          <p:cNvPr id="74" name="标题 1"/>
          <p:cNvSpPr txBox="1">
            <a:spLocks/>
          </p:cNvSpPr>
          <p:nvPr/>
        </p:nvSpPr>
        <p:spPr>
          <a:xfrm>
            <a:off x="395288" y="144463"/>
            <a:ext cx="8229600" cy="981075"/>
          </a:xfrm>
          <a:prstGeom prst="rect">
            <a:avLst/>
          </a:prstGeom>
        </p:spPr>
        <p:txBody>
          <a:bodyPr/>
          <a:lstStyle>
            <a:lvl1pPr algn="ctr" rtl="0" fontAlgn="base">
              <a:spcBef>
                <a:spcPct val="0"/>
              </a:spcBef>
              <a:spcAft>
                <a:spcPct val="0"/>
              </a:spcAft>
              <a:defRPr sz="4400" b="1">
                <a:solidFill>
                  <a:srgbClr val="F1F62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2pPr>
            <a:lvl3pPr algn="ctr" rtl="0"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3pPr>
            <a:lvl4pPr algn="ctr" rtl="0"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4pPr>
            <a:lvl5pPr algn="ctr" rtl="0"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5pPr>
            <a:lvl6pPr marL="457200" algn="ctr" rtl="0"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6pPr>
            <a:lvl7pPr marL="914400" algn="ctr" rtl="0"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7pPr>
            <a:lvl8pPr marL="1371600" algn="ctr" rtl="0"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8pPr>
            <a:lvl9pPr marL="1828800" algn="ctr" rtl="0"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9pPr>
          </a:lstStyle>
          <a:p>
            <a:r>
              <a:rPr kumimoji="0" lang="en-US" altLang="zh-CN" kern="0" smtClean="0"/>
              <a:t>8.3 </a:t>
            </a:r>
            <a:r>
              <a:rPr kumimoji="0" lang="zh-CN" altLang="en-US" kern="0" smtClean="0"/>
              <a:t>基于树的查找法</a:t>
            </a:r>
            <a:endParaRPr kumimoji="0" lang="zh-CN" altLang="en-US" kern="0" dirty="0"/>
          </a:p>
        </p:txBody>
      </p:sp>
    </p:spTree>
    <p:extLst>
      <p:ext uri="{BB962C8B-B14F-4D97-AF65-F5344CB8AC3E}">
        <p14:creationId xmlns:p14="http://schemas.microsoft.com/office/powerpoint/2010/main" val="659832020"/>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1762"/>
                                        </p:tgtEl>
                                        <p:attrNameLst>
                                          <p:attrName>style.visibility</p:attrName>
                                        </p:attrNameLst>
                                      </p:cBhvr>
                                      <p:to>
                                        <p:strVal val="visible"/>
                                      </p:to>
                                    </p:set>
                                    <p:animEffect transition="in" filter="wipe(up)">
                                      <p:cBhvr>
                                        <p:cTn id="7" dur="500"/>
                                        <p:tgtEl>
                                          <p:spTgt spid="2017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201762"/>
                                        </p:tgtEl>
                                        <p:attrNameLst>
                                          <p:attrName>style.visibility</p:attrName>
                                        </p:attrNameLst>
                                      </p:cBhvr>
                                      <p:to>
                                        <p:strVal val="hidden"/>
                                      </p:to>
                                    </p:set>
                                  </p:childTnLst>
                                </p:cTn>
                              </p:par>
                            </p:childTnLst>
                          </p:cTn>
                        </p:par>
                        <p:par>
                          <p:cTn id="12" fill="hold" nodeType="afterGroup">
                            <p:stCondLst>
                              <p:cond delay="0"/>
                            </p:stCondLst>
                            <p:childTnLst>
                              <p:par>
                                <p:cTn id="13" presetID="22" presetClass="entr" presetSubtype="1" fill="hold" grpId="0" nodeType="afterEffect">
                                  <p:stCondLst>
                                    <p:cond delay="0"/>
                                  </p:stCondLst>
                                  <p:childTnLst>
                                    <p:set>
                                      <p:cBhvr>
                                        <p:cTn id="14" dur="1" fill="hold">
                                          <p:stCondLst>
                                            <p:cond delay="0"/>
                                          </p:stCondLst>
                                        </p:cTn>
                                        <p:tgtEl>
                                          <p:spTgt spid="201763"/>
                                        </p:tgtEl>
                                        <p:attrNameLst>
                                          <p:attrName>style.visibility</p:attrName>
                                        </p:attrNameLst>
                                      </p:cBhvr>
                                      <p:to>
                                        <p:strVal val="visible"/>
                                      </p:to>
                                    </p:set>
                                    <p:animEffect transition="in" filter="wipe(up)">
                                      <p:cBhvr>
                                        <p:cTn id="15" dur="500"/>
                                        <p:tgtEl>
                                          <p:spTgt spid="20176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201763"/>
                                        </p:tgtEl>
                                        <p:attrNameLst>
                                          <p:attrName>style.visibility</p:attrName>
                                        </p:attrNameLst>
                                      </p:cBhvr>
                                      <p:to>
                                        <p:strVal val="hidden"/>
                                      </p:to>
                                    </p:set>
                                  </p:childTnLst>
                                </p:cTn>
                              </p:par>
                            </p:childTnLst>
                          </p:cTn>
                        </p:par>
                        <p:par>
                          <p:cTn id="20" fill="hold" nodeType="afterGroup">
                            <p:stCondLst>
                              <p:cond delay="0"/>
                            </p:stCondLst>
                            <p:childTnLst>
                              <p:par>
                                <p:cTn id="21" presetID="22" presetClass="entr" presetSubtype="1" fill="hold" grpId="0" nodeType="afterEffect">
                                  <p:stCondLst>
                                    <p:cond delay="0"/>
                                  </p:stCondLst>
                                  <p:childTnLst>
                                    <p:set>
                                      <p:cBhvr>
                                        <p:cTn id="22" dur="1" fill="hold">
                                          <p:stCondLst>
                                            <p:cond delay="0"/>
                                          </p:stCondLst>
                                        </p:cTn>
                                        <p:tgtEl>
                                          <p:spTgt spid="201764"/>
                                        </p:tgtEl>
                                        <p:attrNameLst>
                                          <p:attrName>style.visibility</p:attrName>
                                        </p:attrNameLst>
                                      </p:cBhvr>
                                      <p:to>
                                        <p:strVal val="visible"/>
                                      </p:to>
                                    </p:set>
                                    <p:animEffect transition="in" filter="wipe(up)">
                                      <p:cBhvr>
                                        <p:cTn id="23" dur="500"/>
                                        <p:tgtEl>
                                          <p:spTgt spid="20176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201764"/>
                                        </p:tgtEl>
                                        <p:attrNameLst>
                                          <p:attrName>style.visibility</p:attrName>
                                        </p:attrNameLst>
                                      </p:cBhvr>
                                      <p:to>
                                        <p:strVal val="hidden"/>
                                      </p:to>
                                    </p:set>
                                  </p:childTnLst>
                                </p:cTn>
                              </p:par>
                            </p:childTnLst>
                          </p:cTn>
                        </p:par>
                        <p:par>
                          <p:cTn id="28" fill="hold" nodeType="afterGroup">
                            <p:stCondLst>
                              <p:cond delay="0"/>
                            </p:stCondLst>
                            <p:childTnLst>
                              <p:par>
                                <p:cTn id="29" presetID="22" presetClass="entr" presetSubtype="1" fill="hold" grpId="0" nodeType="afterEffect">
                                  <p:stCondLst>
                                    <p:cond delay="0"/>
                                  </p:stCondLst>
                                  <p:childTnLst>
                                    <p:set>
                                      <p:cBhvr>
                                        <p:cTn id="30" dur="1" fill="hold">
                                          <p:stCondLst>
                                            <p:cond delay="0"/>
                                          </p:stCondLst>
                                        </p:cTn>
                                        <p:tgtEl>
                                          <p:spTgt spid="201765"/>
                                        </p:tgtEl>
                                        <p:attrNameLst>
                                          <p:attrName>style.visibility</p:attrName>
                                        </p:attrNameLst>
                                      </p:cBhvr>
                                      <p:to>
                                        <p:strVal val="visible"/>
                                      </p:to>
                                    </p:set>
                                    <p:animEffect transition="in" filter="wipe(up)">
                                      <p:cBhvr>
                                        <p:cTn id="31" dur="500"/>
                                        <p:tgtEl>
                                          <p:spTgt spid="201765"/>
                                        </p:tgtEl>
                                      </p:cBhvr>
                                    </p:animEffect>
                                  </p:childTnLst>
                                </p:cTn>
                              </p:par>
                            </p:childTnLst>
                          </p:cTn>
                        </p:par>
                        <p:par>
                          <p:cTn id="32" fill="hold" nodeType="afterGroup">
                            <p:stCondLst>
                              <p:cond delay="500"/>
                            </p:stCondLst>
                            <p:childTnLst>
                              <p:par>
                                <p:cTn id="33" presetID="53" presetClass="entr" presetSubtype="0" fill="hold" grpId="0" nodeType="afterEffect">
                                  <p:stCondLst>
                                    <p:cond delay="0"/>
                                  </p:stCondLst>
                                  <p:childTnLst>
                                    <p:set>
                                      <p:cBhvr>
                                        <p:cTn id="34" dur="1" fill="hold">
                                          <p:stCondLst>
                                            <p:cond delay="0"/>
                                          </p:stCondLst>
                                        </p:cTn>
                                        <p:tgtEl>
                                          <p:spTgt spid="201803"/>
                                        </p:tgtEl>
                                        <p:attrNameLst>
                                          <p:attrName>style.visibility</p:attrName>
                                        </p:attrNameLst>
                                      </p:cBhvr>
                                      <p:to>
                                        <p:strVal val="visible"/>
                                      </p:to>
                                    </p:set>
                                    <p:anim calcmode="lin" valueType="num">
                                      <p:cBhvr>
                                        <p:cTn id="35" dur="500" fill="hold"/>
                                        <p:tgtEl>
                                          <p:spTgt spid="201803"/>
                                        </p:tgtEl>
                                        <p:attrNameLst>
                                          <p:attrName>ppt_w</p:attrName>
                                        </p:attrNameLst>
                                      </p:cBhvr>
                                      <p:tavLst>
                                        <p:tav tm="0">
                                          <p:val>
                                            <p:fltVal val="0"/>
                                          </p:val>
                                        </p:tav>
                                        <p:tav tm="100000">
                                          <p:val>
                                            <p:strVal val="#ppt_w"/>
                                          </p:val>
                                        </p:tav>
                                      </p:tavLst>
                                    </p:anim>
                                    <p:anim calcmode="lin" valueType="num">
                                      <p:cBhvr>
                                        <p:cTn id="36" dur="500" fill="hold"/>
                                        <p:tgtEl>
                                          <p:spTgt spid="201803"/>
                                        </p:tgtEl>
                                        <p:attrNameLst>
                                          <p:attrName>ppt_h</p:attrName>
                                        </p:attrNameLst>
                                      </p:cBhvr>
                                      <p:tavLst>
                                        <p:tav tm="0">
                                          <p:val>
                                            <p:fltVal val="0"/>
                                          </p:val>
                                        </p:tav>
                                        <p:tav tm="100000">
                                          <p:val>
                                            <p:strVal val="#ppt_h"/>
                                          </p:val>
                                        </p:tav>
                                      </p:tavLst>
                                    </p:anim>
                                    <p:animEffect transition="in" filter="fade">
                                      <p:cBhvr>
                                        <p:cTn id="37" dur="500"/>
                                        <p:tgtEl>
                                          <p:spTgt spid="20180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201765"/>
                                        </p:tgtEl>
                                        <p:attrNameLst>
                                          <p:attrName>style.visibility</p:attrName>
                                        </p:attrNameLst>
                                      </p:cBhvr>
                                      <p:to>
                                        <p:strVal val="hidden"/>
                                      </p:to>
                                    </p:set>
                                  </p:childTnLst>
                                </p:cTn>
                              </p:par>
                            </p:childTnLst>
                          </p:cTn>
                        </p:par>
                        <p:par>
                          <p:cTn id="42" fill="hold" nodeType="afterGroup">
                            <p:stCondLst>
                              <p:cond delay="0"/>
                            </p:stCondLst>
                            <p:childTnLst>
                              <p:par>
                                <p:cTn id="43" presetID="22" presetClass="entr" presetSubtype="1" fill="hold" grpId="0" nodeType="afterEffect">
                                  <p:stCondLst>
                                    <p:cond delay="0"/>
                                  </p:stCondLst>
                                  <p:childTnLst>
                                    <p:set>
                                      <p:cBhvr>
                                        <p:cTn id="44" dur="1" fill="hold">
                                          <p:stCondLst>
                                            <p:cond delay="0"/>
                                          </p:stCondLst>
                                        </p:cTn>
                                        <p:tgtEl>
                                          <p:spTgt spid="201795"/>
                                        </p:tgtEl>
                                        <p:attrNameLst>
                                          <p:attrName>style.visibility</p:attrName>
                                        </p:attrNameLst>
                                      </p:cBhvr>
                                      <p:to>
                                        <p:strVal val="visible"/>
                                      </p:to>
                                    </p:set>
                                    <p:animEffect transition="in" filter="wipe(up)">
                                      <p:cBhvr>
                                        <p:cTn id="45" dur="500"/>
                                        <p:tgtEl>
                                          <p:spTgt spid="20179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201795"/>
                                        </p:tgtEl>
                                        <p:attrNameLst>
                                          <p:attrName>style.visibility</p:attrName>
                                        </p:attrNameLst>
                                      </p:cBhvr>
                                      <p:to>
                                        <p:strVal val="hidden"/>
                                      </p:to>
                                    </p:set>
                                  </p:childTnLst>
                                </p:cTn>
                              </p:par>
                            </p:childTnLst>
                          </p:cTn>
                        </p:par>
                        <p:par>
                          <p:cTn id="50" fill="hold" nodeType="afterGroup">
                            <p:stCondLst>
                              <p:cond delay="0"/>
                            </p:stCondLst>
                            <p:childTnLst>
                              <p:par>
                                <p:cTn id="51" presetID="22" presetClass="entr" presetSubtype="1" fill="hold" grpId="0" nodeType="afterEffect">
                                  <p:stCondLst>
                                    <p:cond delay="0"/>
                                  </p:stCondLst>
                                  <p:childTnLst>
                                    <p:set>
                                      <p:cBhvr>
                                        <p:cTn id="52" dur="1" fill="hold">
                                          <p:stCondLst>
                                            <p:cond delay="0"/>
                                          </p:stCondLst>
                                        </p:cTn>
                                        <p:tgtEl>
                                          <p:spTgt spid="201796"/>
                                        </p:tgtEl>
                                        <p:attrNameLst>
                                          <p:attrName>style.visibility</p:attrName>
                                        </p:attrNameLst>
                                      </p:cBhvr>
                                      <p:to>
                                        <p:strVal val="visible"/>
                                      </p:to>
                                    </p:set>
                                    <p:animEffect transition="in" filter="wipe(up)">
                                      <p:cBhvr>
                                        <p:cTn id="53" dur="500"/>
                                        <p:tgtEl>
                                          <p:spTgt spid="20179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53" presetClass="exit" presetSubtype="0" fill="hold" grpId="1" nodeType="clickEffect">
                                  <p:stCondLst>
                                    <p:cond delay="0"/>
                                  </p:stCondLst>
                                  <p:childTnLst>
                                    <p:anim calcmode="lin" valueType="num">
                                      <p:cBhvr>
                                        <p:cTn id="57" dur="500"/>
                                        <p:tgtEl>
                                          <p:spTgt spid="201796"/>
                                        </p:tgtEl>
                                        <p:attrNameLst>
                                          <p:attrName>ppt_w</p:attrName>
                                        </p:attrNameLst>
                                      </p:cBhvr>
                                      <p:tavLst>
                                        <p:tav tm="0">
                                          <p:val>
                                            <p:strVal val="ppt_w"/>
                                          </p:val>
                                        </p:tav>
                                        <p:tav tm="100000">
                                          <p:val>
                                            <p:fltVal val="0"/>
                                          </p:val>
                                        </p:tav>
                                      </p:tavLst>
                                    </p:anim>
                                    <p:anim calcmode="lin" valueType="num">
                                      <p:cBhvr>
                                        <p:cTn id="58" dur="500"/>
                                        <p:tgtEl>
                                          <p:spTgt spid="201796"/>
                                        </p:tgtEl>
                                        <p:attrNameLst>
                                          <p:attrName>ppt_h</p:attrName>
                                        </p:attrNameLst>
                                      </p:cBhvr>
                                      <p:tavLst>
                                        <p:tav tm="0">
                                          <p:val>
                                            <p:strVal val="ppt_h"/>
                                          </p:val>
                                        </p:tav>
                                        <p:tav tm="100000">
                                          <p:val>
                                            <p:fltVal val="0"/>
                                          </p:val>
                                        </p:tav>
                                      </p:tavLst>
                                    </p:anim>
                                    <p:animEffect transition="out" filter="fade">
                                      <p:cBhvr>
                                        <p:cTn id="59" dur="500"/>
                                        <p:tgtEl>
                                          <p:spTgt spid="201796"/>
                                        </p:tgtEl>
                                      </p:cBhvr>
                                    </p:animEffect>
                                    <p:set>
                                      <p:cBhvr>
                                        <p:cTn id="60" dur="1" fill="hold">
                                          <p:stCondLst>
                                            <p:cond delay="499"/>
                                          </p:stCondLst>
                                        </p:cTn>
                                        <p:tgtEl>
                                          <p:spTgt spid="201796"/>
                                        </p:tgtEl>
                                        <p:attrNameLst>
                                          <p:attrName>style.visibility</p:attrName>
                                        </p:attrNameLst>
                                      </p:cBhvr>
                                      <p:to>
                                        <p:strVal val="hidden"/>
                                      </p:to>
                                    </p:set>
                                  </p:childTnLst>
                                </p:cTn>
                              </p:par>
                            </p:childTnLst>
                          </p:cTn>
                        </p:par>
                        <p:par>
                          <p:cTn id="61" fill="hold" nodeType="afterGroup">
                            <p:stCondLst>
                              <p:cond delay="500"/>
                            </p:stCondLst>
                            <p:childTnLst>
                              <p:par>
                                <p:cTn id="62" presetID="22" presetClass="entr" presetSubtype="1" fill="hold" grpId="0" nodeType="afterEffect">
                                  <p:stCondLst>
                                    <p:cond delay="0"/>
                                  </p:stCondLst>
                                  <p:childTnLst>
                                    <p:set>
                                      <p:cBhvr>
                                        <p:cTn id="63" dur="1" fill="hold">
                                          <p:stCondLst>
                                            <p:cond delay="0"/>
                                          </p:stCondLst>
                                        </p:cTn>
                                        <p:tgtEl>
                                          <p:spTgt spid="201797"/>
                                        </p:tgtEl>
                                        <p:attrNameLst>
                                          <p:attrName>style.visibility</p:attrName>
                                        </p:attrNameLst>
                                      </p:cBhvr>
                                      <p:to>
                                        <p:strVal val="visible"/>
                                      </p:to>
                                    </p:set>
                                    <p:animEffect transition="in" filter="wipe(up)">
                                      <p:cBhvr>
                                        <p:cTn id="64" dur="500"/>
                                        <p:tgtEl>
                                          <p:spTgt spid="20179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201797"/>
                                        </p:tgtEl>
                                        <p:attrNameLst>
                                          <p:attrName>style.visibility</p:attrName>
                                        </p:attrNameLst>
                                      </p:cBhvr>
                                      <p:to>
                                        <p:strVal val="hidden"/>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201798"/>
                                        </p:tgtEl>
                                        <p:attrNameLst>
                                          <p:attrName>style.visibility</p:attrName>
                                        </p:attrNameLst>
                                      </p:cBhvr>
                                      <p:to>
                                        <p:strVal val="visible"/>
                                      </p:to>
                                    </p:set>
                                    <p:animEffect transition="in" filter="wipe(up)">
                                      <p:cBhvr>
                                        <p:cTn id="73" dur="500"/>
                                        <p:tgtEl>
                                          <p:spTgt spid="201798"/>
                                        </p:tgtEl>
                                      </p:cBhvr>
                                    </p:animEffect>
                                  </p:childTnLst>
                                </p:cTn>
                              </p:par>
                            </p:childTnLst>
                          </p:cTn>
                        </p:par>
                        <p:par>
                          <p:cTn id="74" fill="hold" nodeType="afterGroup">
                            <p:stCondLst>
                              <p:cond delay="500"/>
                            </p:stCondLst>
                            <p:childTnLst>
                              <p:par>
                                <p:cTn id="75" presetID="53" presetClass="entr" presetSubtype="0" fill="hold" grpId="0" nodeType="afterEffect">
                                  <p:stCondLst>
                                    <p:cond delay="0"/>
                                  </p:stCondLst>
                                  <p:childTnLst>
                                    <p:set>
                                      <p:cBhvr>
                                        <p:cTn id="76" dur="1" fill="hold">
                                          <p:stCondLst>
                                            <p:cond delay="0"/>
                                          </p:stCondLst>
                                        </p:cTn>
                                        <p:tgtEl>
                                          <p:spTgt spid="201804"/>
                                        </p:tgtEl>
                                        <p:attrNameLst>
                                          <p:attrName>style.visibility</p:attrName>
                                        </p:attrNameLst>
                                      </p:cBhvr>
                                      <p:to>
                                        <p:strVal val="visible"/>
                                      </p:to>
                                    </p:set>
                                    <p:anim calcmode="lin" valueType="num">
                                      <p:cBhvr>
                                        <p:cTn id="77" dur="500" fill="hold"/>
                                        <p:tgtEl>
                                          <p:spTgt spid="201804"/>
                                        </p:tgtEl>
                                        <p:attrNameLst>
                                          <p:attrName>ppt_w</p:attrName>
                                        </p:attrNameLst>
                                      </p:cBhvr>
                                      <p:tavLst>
                                        <p:tav tm="0">
                                          <p:val>
                                            <p:fltVal val="0"/>
                                          </p:val>
                                        </p:tav>
                                        <p:tav tm="100000">
                                          <p:val>
                                            <p:strVal val="#ppt_w"/>
                                          </p:val>
                                        </p:tav>
                                      </p:tavLst>
                                    </p:anim>
                                    <p:anim calcmode="lin" valueType="num">
                                      <p:cBhvr>
                                        <p:cTn id="78" dur="500" fill="hold"/>
                                        <p:tgtEl>
                                          <p:spTgt spid="201804"/>
                                        </p:tgtEl>
                                        <p:attrNameLst>
                                          <p:attrName>ppt_h</p:attrName>
                                        </p:attrNameLst>
                                      </p:cBhvr>
                                      <p:tavLst>
                                        <p:tav tm="0">
                                          <p:val>
                                            <p:fltVal val="0"/>
                                          </p:val>
                                        </p:tav>
                                        <p:tav tm="100000">
                                          <p:val>
                                            <p:strVal val="#ppt_h"/>
                                          </p:val>
                                        </p:tav>
                                      </p:tavLst>
                                    </p:anim>
                                    <p:animEffect transition="in" filter="fade">
                                      <p:cBhvr>
                                        <p:cTn id="79" dur="500"/>
                                        <p:tgtEl>
                                          <p:spTgt spid="201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62" grpId="0" animBg="1"/>
      <p:bldP spid="201762" grpId="1" animBg="1"/>
      <p:bldP spid="201763" grpId="0" animBg="1"/>
      <p:bldP spid="201763" grpId="1" animBg="1"/>
      <p:bldP spid="201764" grpId="0" animBg="1"/>
      <p:bldP spid="201764" grpId="1" animBg="1"/>
      <p:bldP spid="201765" grpId="0" animBg="1"/>
      <p:bldP spid="201765" grpId="1" animBg="1"/>
      <p:bldP spid="201795" grpId="0" animBg="1"/>
      <p:bldP spid="201795" grpId="1" animBg="1"/>
      <p:bldP spid="201796" grpId="0" animBg="1"/>
      <p:bldP spid="201796" grpId="1" animBg="1"/>
      <p:bldP spid="201797" grpId="0" animBg="1"/>
      <p:bldP spid="201797" grpId="1" animBg="1"/>
      <p:bldP spid="201798" grpId="0" animBg="1"/>
      <p:bldP spid="201803" grpId="0" animBg="1"/>
      <p:bldP spid="20180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673B10D-8B5E-4A1D-983F-08E06D4F359A}" type="slidenum">
              <a:rPr lang="en-US" altLang="zh-CN"/>
              <a:pPr/>
              <a:t>31</a:t>
            </a:fld>
            <a:endParaRPr lang="en-US" altLang="zh-CN"/>
          </a:p>
        </p:txBody>
      </p:sp>
      <p:sp>
        <p:nvSpPr>
          <p:cNvPr id="89091" name="Rectangle 3"/>
          <p:cNvSpPr>
            <a:spLocks noGrp="1" noChangeArrowheads="1"/>
          </p:cNvSpPr>
          <p:nvPr>
            <p:ph type="body" idx="1"/>
          </p:nvPr>
        </p:nvSpPr>
        <p:spPr>
          <a:xfrm>
            <a:off x="250825" y="1268413"/>
            <a:ext cx="8686800" cy="5199062"/>
          </a:xfrm>
        </p:spPr>
        <p:txBody>
          <a:bodyPr/>
          <a:lstStyle/>
          <a:p>
            <a:pPr>
              <a:buFont typeface="Wingdings" pitchFamily="2" charset="2"/>
              <a:buNone/>
            </a:pPr>
            <a:r>
              <a:rPr lang="en-US" altLang="zh-CN">
                <a:solidFill>
                  <a:srgbClr val="FFFF66"/>
                </a:solidFill>
              </a:rPr>
              <a:t>3. </a:t>
            </a:r>
            <a:r>
              <a:rPr lang="zh-CN" altLang="en-US">
                <a:solidFill>
                  <a:srgbClr val="FFFF66"/>
                </a:solidFill>
              </a:rPr>
              <a:t>二叉排序树查找的性能分析</a:t>
            </a:r>
          </a:p>
          <a:p>
            <a:pPr algn="just">
              <a:spcBef>
                <a:spcPct val="50000"/>
              </a:spcBef>
              <a:buClrTx/>
              <a:buFontTx/>
              <a:buNone/>
            </a:pPr>
            <a:r>
              <a:rPr lang="zh-CN" altLang="en-US"/>
              <a:t>查找成功最好情况：查找根结点</a:t>
            </a:r>
          </a:p>
          <a:p>
            <a:pPr algn="just">
              <a:spcBef>
                <a:spcPct val="50000"/>
              </a:spcBef>
              <a:buClrTx/>
              <a:buFontTx/>
              <a:buNone/>
            </a:pPr>
            <a:r>
              <a:rPr lang="zh-CN" altLang="en-US"/>
              <a:t>         时间复杂度为</a:t>
            </a:r>
            <a:r>
              <a:rPr lang="en-US" altLang="zh-CN"/>
              <a:t>O(1)</a:t>
            </a:r>
          </a:p>
          <a:p>
            <a:pPr algn="just">
              <a:spcBef>
                <a:spcPct val="50000"/>
              </a:spcBef>
              <a:buClrTx/>
              <a:buFontTx/>
              <a:buNone/>
            </a:pPr>
            <a:r>
              <a:rPr lang="zh-CN" altLang="en-US"/>
              <a:t>查找成功的最坏情况：查找最底层结点。</a:t>
            </a:r>
          </a:p>
          <a:p>
            <a:pPr algn="just">
              <a:spcBef>
                <a:spcPct val="50000"/>
              </a:spcBef>
              <a:buClrTx/>
              <a:buFontTx/>
              <a:buNone/>
            </a:pPr>
            <a:r>
              <a:rPr lang="zh-CN" altLang="en-US"/>
              <a:t>         时间复杂度为</a:t>
            </a:r>
            <a:r>
              <a:rPr lang="en-US" altLang="zh-CN"/>
              <a:t>O(log</a:t>
            </a:r>
            <a:r>
              <a:rPr lang="en-US" altLang="zh-CN" baseline="-30000"/>
              <a:t>2</a:t>
            </a:r>
            <a:r>
              <a:rPr lang="en-US" altLang="zh-CN"/>
              <a:t>n)</a:t>
            </a:r>
            <a:r>
              <a:rPr lang="zh-CN" altLang="en-US"/>
              <a:t>到</a:t>
            </a:r>
            <a:r>
              <a:rPr lang="en-US" altLang="zh-CN"/>
              <a:t>O(n)</a:t>
            </a:r>
            <a:r>
              <a:rPr lang="zh-CN" altLang="en-US"/>
              <a:t>之间。</a:t>
            </a:r>
          </a:p>
        </p:txBody>
      </p:sp>
      <p:sp>
        <p:nvSpPr>
          <p:cNvPr id="6" name="标题 1"/>
          <p:cNvSpPr>
            <a:spLocks noGrp="1"/>
          </p:cNvSpPr>
          <p:nvPr>
            <p:ph type="title"/>
          </p:nvPr>
        </p:nvSpPr>
        <p:spPr/>
        <p:txBody>
          <a:bodyPr/>
          <a:lstStyle/>
          <a:p>
            <a:r>
              <a:rPr lang="en-US" altLang="zh-CN" dirty="0" smtClean="0"/>
              <a:t>8.3 </a:t>
            </a:r>
            <a:r>
              <a:rPr lang="zh-CN" altLang="en-US" dirty="0" smtClean="0"/>
              <a:t>基于树的查找法</a:t>
            </a:r>
            <a:endParaRPr lang="zh-CN" altLang="en-US" dirty="0"/>
          </a:p>
        </p:txBody>
      </p:sp>
    </p:spTree>
    <p:extLst>
      <p:ext uri="{BB962C8B-B14F-4D97-AF65-F5344CB8AC3E}">
        <p14:creationId xmlns:p14="http://schemas.microsoft.com/office/powerpoint/2010/main" val="3554234537"/>
      </p:ext>
    </p:extLst>
  </p:cSld>
  <p:clrMapOvr>
    <a:masterClrMapping/>
  </p:clrMapOvr>
  <p:transition spd="med">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灯片编号占位符 3"/>
          <p:cNvSpPr>
            <a:spLocks noGrp="1"/>
          </p:cNvSpPr>
          <p:nvPr>
            <p:ph type="sldNum" sz="quarter" idx="10"/>
          </p:nvPr>
        </p:nvSpPr>
        <p:spPr/>
        <p:txBody>
          <a:bodyPr/>
          <a:lstStyle/>
          <a:p>
            <a:fld id="{D6F2F9A7-4FEB-4FFC-A95E-28DF222550B7}" type="slidenum">
              <a:rPr lang="en-US" altLang="zh-CN"/>
              <a:pPr/>
              <a:t>32</a:t>
            </a:fld>
            <a:endParaRPr lang="en-US" altLang="zh-CN"/>
          </a:p>
        </p:txBody>
      </p:sp>
      <p:sp>
        <p:nvSpPr>
          <p:cNvPr id="48131" name="Rectangle 3"/>
          <p:cNvSpPr>
            <a:spLocks noGrp="1" noChangeArrowheads="1"/>
          </p:cNvSpPr>
          <p:nvPr>
            <p:ph type="body" idx="1"/>
          </p:nvPr>
        </p:nvSpPr>
        <p:spPr>
          <a:xfrm>
            <a:off x="250825" y="981075"/>
            <a:ext cx="8599488" cy="4659313"/>
          </a:xfrm>
        </p:spPr>
        <p:txBody>
          <a:bodyPr/>
          <a:lstStyle/>
          <a:p>
            <a:pPr marL="0" indent="0" eaLnBrk="0" hangingPunct="0">
              <a:spcBef>
                <a:spcPct val="50000"/>
              </a:spcBef>
              <a:buClrTx/>
              <a:buFontTx/>
              <a:buNone/>
            </a:pPr>
            <a:r>
              <a:rPr lang="zh-CN" altLang="en-US" sz="2800">
                <a:solidFill>
                  <a:srgbClr val="FFFF66"/>
                </a:solidFill>
              </a:rPr>
              <a:t>分析：</a:t>
            </a:r>
            <a:r>
              <a:rPr lang="zh-CN" altLang="en-US" sz="2800"/>
              <a:t>若二叉排序树为空树，则新插入的结点为新的根结点；否则，新插入的结点必为一个新的叶子结点，其插入位置由查找过程得到。</a:t>
            </a:r>
          </a:p>
          <a:p>
            <a:pPr marL="0" indent="0">
              <a:buFont typeface="Wingdings" pitchFamily="2" charset="2"/>
              <a:buNone/>
            </a:pPr>
            <a:endParaRPr lang="en-US" altLang="zh-CN" sz="2800"/>
          </a:p>
        </p:txBody>
      </p:sp>
      <p:sp>
        <p:nvSpPr>
          <p:cNvPr id="190466" name="Rectangle 2"/>
          <p:cNvSpPr>
            <a:spLocks noChangeArrowheads="1"/>
          </p:cNvSpPr>
          <p:nvPr/>
        </p:nvSpPr>
        <p:spPr bwMode="auto">
          <a:xfrm>
            <a:off x="2339975" y="260350"/>
            <a:ext cx="4641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lgn="l">
              <a:defRPr kumimoji="1" sz="2400">
                <a:solidFill>
                  <a:schemeClr val="tx1"/>
                </a:solidFill>
                <a:latin typeface="Times New Roman" pitchFamily="18" charset="0"/>
                <a:ea typeface="宋体" charset="-122"/>
              </a:defRPr>
            </a:lvl1pPr>
            <a:lvl2pPr marL="914400" indent="-457200" algn="l">
              <a:defRPr kumimoji="1" sz="2400">
                <a:solidFill>
                  <a:schemeClr val="tx1"/>
                </a:solidFill>
                <a:latin typeface="Times New Roman" pitchFamily="18" charset="0"/>
                <a:ea typeface="宋体" charset="-122"/>
              </a:defRPr>
            </a:lvl2pPr>
            <a:lvl3pPr marL="1371600" indent="-457200" algn="l">
              <a:defRPr kumimoji="1" sz="2400">
                <a:solidFill>
                  <a:schemeClr val="tx1"/>
                </a:solidFill>
                <a:latin typeface="Times New Roman" pitchFamily="18" charset="0"/>
                <a:ea typeface="宋体" charset="-122"/>
              </a:defRPr>
            </a:lvl3pPr>
            <a:lvl4pPr marL="1828800" indent="-457200" algn="l">
              <a:defRPr kumimoji="1" sz="2400">
                <a:solidFill>
                  <a:schemeClr val="tx1"/>
                </a:solidFill>
                <a:latin typeface="Times New Roman" pitchFamily="18" charset="0"/>
                <a:ea typeface="宋体" charset="-122"/>
              </a:defRPr>
            </a:lvl4pPr>
            <a:lvl5pPr marL="2286000" indent="-457200" algn="l">
              <a:defRPr kumimoji="1" sz="2400">
                <a:solidFill>
                  <a:schemeClr val="tx1"/>
                </a:solidFill>
                <a:latin typeface="Times New Roman" pitchFamily="18" charset="0"/>
                <a:ea typeface="宋体" charset="-122"/>
              </a:defRPr>
            </a:lvl5pPr>
            <a:lvl6pPr marL="2743200" indent="-457200" fontAlgn="base">
              <a:spcBef>
                <a:spcPct val="0"/>
              </a:spcBef>
              <a:spcAft>
                <a:spcPct val="0"/>
              </a:spcAft>
              <a:defRPr kumimoji="1" sz="2400">
                <a:solidFill>
                  <a:schemeClr val="tx1"/>
                </a:solidFill>
                <a:latin typeface="Times New Roman" pitchFamily="18" charset="0"/>
                <a:ea typeface="宋体" charset="-122"/>
              </a:defRPr>
            </a:lvl6pPr>
            <a:lvl7pPr marL="3200400" indent="-457200" fontAlgn="base">
              <a:spcBef>
                <a:spcPct val="0"/>
              </a:spcBef>
              <a:spcAft>
                <a:spcPct val="0"/>
              </a:spcAft>
              <a:defRPr kumimoji="1" sz="2400">
                <a:solidFill>
                  <a:schemeClr val="tx1"/>
                </a:solidFill>
                <a:latin typeface="Times New Roman" pitchFamily="18" charset="0"/>
                <a:ea typeface="宋体" charset="-122"/>
              </a:defRPr>
            </a:lvl7pPr>
            <a:lvl8pPr marL="3657600" indent="-457200" fontAlgn="base">
              <a:spcBef>
                <a:spcPct val="0"/>
              </a:spcBef>
              <a:spcAft>
                <a:spcPct val="0"/>
              </a:spcAft>
              <a:defRPr kumimoji="1" sz="2400">
                <a:solidFill>
                  <a:schemeClr val="tx1"/>
                </a:solidFill>
                <a:latin typeface="Times New Roman" pitchFamily="18" charset="0"/>
                <a:ea typeface="宋体" charset="-122"/>
              </a:defRPr>
            </a:lvl8pPr>
            <a:lvl9pPr marL="4114800" indent="-457200"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Font typeface="Wingdings" pitchFamily="2" charset="2"/>
              <a:buNone/>
            </a:pPr>
            <a:r>
              <a:rPr kumimoji="0" lang="en-US" altLang="zh-CN" sz="3600" b="1">
                <a:solidFill>
                  <a:srgbClr val="FFFF66"/>
                </a:solidFill>
              </a:rPr>
              <a:t>4</a:t>
            </a:r>
            <a:r>
              <a:rPr kumimoji="0" lang="zh-CN" altLang="en-US" sz="3600" b="1">
                <a:solidFill>
                  <a:srgbClr val="FFFF66"/>
                </a:solidFill>
              </a:rPr>
              <a:t>、二叉排序树的插入</a:t>
            </a:r>
            <a:r>
              <a:rPr kumimoji="0" lang="zh-CN" altLang="en-US" sz="3600">
                <a:solidFill>
                  <a:srgbClr val="FFFF66"/>
                </a:solidFill>
              </a:rPr>
              <a:t> </a:t>
            </a:r>
          </a:p>
        </p:txBody>
      </p:sp>
      <p:sp>
        <p:nvSpPr>
          <p:cNvPr id="190468" name="Rectangle 4"/>
          <p:cNvSpPr>
            <a:spLocks noChangeArrowheads="1"/>
          </p:cNvSpPr>
          <p:nvPr/>
        </p:nvSpPr>
        <p:spPr bwMode="auto">
          <a:xfrm>
            <a:off x="4049713" y="5732463"/>
            <a:ext cx="1439862"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p>
            <a:endParaRPr kumimoji="0" lang="zh-CN" altLang="zh-CN" sz="2400" b="1"/>
          </a:p>
        </p:txBody>
      </p:sp>
      <p:sp>
        <p:nvSpPr>
          <p:cNvPr id="190469" name="Line 5"/>
          <p:cNvSpPr>
            <a:spLocks noChangeShapeType="1"/>
          </p:cNvSpPr>
          <p:nvPr/>
        </p:nvSpPr>
        <p:spPr bwMode="auto">
          <a:xfrm flipH="1">
            <a:off x="708025" y="3571875"/>
            <a:ext cx="557213" cy="796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0470" name="Line 6"/>
          <p:cNvSpPr>
            <a:spLocks noChangeShapeType="1"/>
          </p:cNvSpPr>
          <p:nvPr/>
        </p:nvSpPr>
        <p:spPr bwMode="auto">
          <a:xfrm>
            <a:off x="1622425" y="3575050"/>
            <a:ext cx="571500" cy="8397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0471" name="Oval 7"/>
          <p:cNvSpPr>
            <a:spLocks noChangeArrowheads="1"/>
          </p:cNvSpPr>
          <p:nvPr/>
        </p:nvSpPr>
        <p:spPr bwMode="auto">
          <a:xfrm>
            <a:off x="1158875" y="3109913"/>
            <a:ext cx="539750" cy="539750"/>
          </a:xfrm>
          <a:prstGeom prst="ellipse">
            <a:avLst/>
          </a:prstGeom>
          <a:solidFill>
            <a:srgbClr val="ECE703"/>
          </a:solidFill>
          <a:ln w="38100">
            <a:solidFill>
              <a:schemeClr val="tx1"/>
            </a:solidFill>
            <a:round/>
            <a:headEnd/>
            <a:tailEnd/>
          </a:ln>
        </p:spPr>
        <p:txBody>
          <a:bodyPr/>
          <a:lstStyle/>
          <a:p>
            <a:endParaRPr lang="zh-CN" altLang="en-US"/>
          </a:p>
        </p:txBody>
      </p:sp>
      <p:sp>
        <p:nvSpPr>
          <p:cNvPr id="190472" name="Text Box 8"/>
          <p:cNvSpPr txBox="1">
            <a:spLocks noChangeArrowheads="1"/>
          </p:cNvSpPr>
          <p:nvPr/>
        </p:nvSpPr>
        <p:spPr bwMode="auto">
          <a:xfrm>
            <a:off x="1247775" y="3154363"/>
            <a:ext cx="444500" cy="476250"/>
          </a:xfrm>
          <a:prstGeom prst="rect">
            <a:avLst/>
          </a:prstGeom>
          <a:noFill/>
          <a:ln>
            <a:noFill/>
          </a:ln>
          <a:effectLst/>
          <a:extLst>
            <a:ext uri="{909E8E84-426E-40DD-AFC4-6F175D3DCCD1}">
              <a14:hiddenFill xmlns:a14="http://schemas.microsoft.com/office/drawing/2010/main">
                <a:solidFill>
                  <a:srgbClr val="ECE703"/>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36000"/>
          <a:lstStyle/>
          <a:p>
            <a:pPr eaLnBrk="0" hangingPunct="0"/>
            <a:r>
              <a:rPr kumimoji="0" lang="en-US" altLang="zh-CN" sz="2800" b="1">
                <a:solidFill>
                  <a:schemeClr val="bg2"/>
                </a:solidFill>
              </a:rPr>
              <a:t>63</a:t>
            </a:r>
          </a:p>
        </p:txBody>
      </p:sp>
      <p:sp>
        <p:nvSpPr>
          <p:cNvPr id="190473" name="Oval 9"/>
          <p:cNvSpPr>
            <a:spLocks noChangeArrowheads="1"/>
          </p:cNvSpPr>
          <p:nvPr/>
        </p:nvSpPr>
        <p:spPr bwMode="auto">
          <a:xfrm>
            <a:off x="395288" y="4370388"/>
            <a:ext cx="539750" cy="539750"/>
          </a:xfrm>
          <a:prstGeom prst="ellipse">
            <a:avLst/>
          </a:prstGeom>
          <a:solidFill>
            <a:srgbClr val="ECE703"/>
          </a:solidFill>
          <a:ln w="38100">
            <a:solidFill>
              <a:schemeClr val="tx1"/>
            </a:solidFill>
            <a:round/>
            <a:headEnd/>
            <a:tailEnd/>
          </a:ln>
        </p:spPr>
        <p:txBody>
          <a:bodyPr/>
          <a:lstStyle/>
          <a:p>
            <a:endParaRPr lang="zh-CN" altLang="en-US"/>
          </a:p>
        </p:txBody>
      </p:sp>
      <p:sp>
        <p:nvSpPr>
          <p:cNvPr id="190474" name="Text Box 10"/>
          <p:cNvSpPr txBox="1">
            <a:spLocks noChangeArrowheads="1"/>
          </p:cNvSpPr>
          <p:nvPr/>
        </p:nvSpPr>
        <p:spPr bwMode="auto">
          <a:xfrm>
            <a:off x="484188" y="4414838"/>
            <a:ext cx="487362" cy="476250"/>
          </a:xfrm>
          <a:prstGeom prst="rect">
            <a:avLst/>
          </a:prstGeom>
          <a:noFill/>
          <a:ln>
            <a:noFill/>
          </a:ln>
          <a:extLst>
            <a:ext uri="{909E8E84-426E-40DD-AFC4-6F175D3DCCD1}">
              <a14:hiddenFill xmlns:a14="http://schemas.microsoft.com/office/drawing/2010/main">
                <a:solidFill>
                  <a:srgbClr val="ECE703"/>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36000"/>
          <a:lstStyle/>
          <a:p>
            <a:pPr eaLnBrk="0" hangingPunct="0"/>
            <a:r>
              <a:rPr kumimoji="0" lang="en-US" altLang="zh-CN" sz="2800" b="1">
                <a:solidFill>
                  <a:schemeClr val="bg2"/>
                </a:solidFill>
              </a:rPr>
              <a:t>55</a:t>
            </a:r>
          </a:p>
        </p:txBody>
      </p:sp>
      <p:sp>
        <p:nvSpPr>
          <p:cNvPr id="190475" name="Oval 11"/>
          <p:cNvSpPr>
            <a:spLocks noChangeArrowheads="1"/>
          </p:cNvSpPr>
          <p:nvPr/>
        </p:nvSpPr>
        <p:spPr bwMode="auto">
          <a:xfrm>
            <a:off x="1974850" y="4354513"/>
            <a:ext cx="539750" cy="539750"/>
          </a:xfrm>
          <a:prstGeom prst="ellipse">
            <a:avLst/>
          </a:prstGeom>
          <a:solidFill>
            <a:srgbClr val="ECE703"/>
          </a:solidFill>
          <a:ln w="38100">
            <a:solidFill>
              <a:schemeClr val="tx1"/>
            </a:solidFill>
            <a:round/>
            <a:headEnd/>
            <a:tailEnd/>
          </a:ln>
        </p:spPr>
        <p:txBody>
          <a:bodyPr/>
          <a:lstStyle/>
          <a:p>
            <a:endParaRPr lang="zh-CN" altLang="en-US"/>
          </a:p>
        </p:txBody>
      </p:sp>
      <p:sp>
        <p:nvSpPr>
          <p:cNvPr id="190476" name="Text Box 12"/>
          <p:cNvSpPr txBox="1">
            <a:spLocks noChangeArrowheads="1"/>
          </p:cNvSpPr>
          <p:nvPr/>
        </p:nvSpPr>
        <p:spPr bwMode="auto">
          <a:xfrm>
            <a:off x="1979613" y="4398963"/>
            <a:ext cx="492125" cy="476250"/>
          </a:xfrm>
          <a:prstGeom prst="rect">
            <a:avLst/>
          </a:prstGeom>
          <a:noFill/>
          <a:ln>
            <a:noFill/>
          </a:ln>
          <a:effectLst/>
          <a:extLst>
            <a:ext uri="{909E8E84-426E-40DD-AFC4-6F175D3DCCD1}">
              <a14:hiddenFill xmlns:a14="http://schemas.microsoft.com/office/drawing/2010/main">
                <a:solidFill>
                  <a:srgbClr val="ECE703"/>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36000"/>
          <a:lstStyle/>
          <a:p>
            <a:pPr eaLnBrk="0" hangingPunct="0"/>
            <a:r>
              <a:rPr kumimoji="0" lang="en-US" altLang="zh-CN" sz="2800" b="1">
                <a:solidFill>
                  <a:schemeClr val="bg2"/>
                </a:solidFill>
              </a:rPr>
              <a:t>90</a:t>
            </a:r>
          </a:p>
        </p:txBody>
      </p:sp>
      <p:sp>
        <p:nvSpPr>
          <p:cNvPr id="190477" name="Oval 13"/>
          <p:cNvSpPr>
            <a:spLocks noChangeArrowheads="1"/>
          </p:cNvSpPr>
          <p:nvPr/>
        </p:nvSpPr>
        <p:spPr bwMode="auto">
          <a:xfrm>
            <a:off x="871538" y="5584825"/>
            <a:ext cx="539750" cy="539750"/>
          </a:xfrm>
          <a:prstGeom prst="ellipse">
            <a:avLst/>
          </a:prstGeom>
          <a:solidFill>
            <a:srgbClr val="ECE703"/>
          </a:solidFill>
          <a:ln w="38100">
            <a:solidFill>
              <a:schemeClr val="tx1"/>
            </a:solidFill>
            <a:round/>
            <a:headEnd/>
            <a:tailEnd/>
          </a:ln>
        </p:spPr>
        <p:txBody>
          <a:bodyPr/>
          <a:lstStyle/>
          <a:p>
            <a:endParaRPr lang="zh-CN" altLang="en-US"/>
          </a:p>
        </p:txBody>
      </p:sp>
      <p:sp>
        <p:nvSpPr>
          <p:cNvPr id="190478" name="Text Box 14"/>
          <p:cNvSpPr txBox="1">
            <a:spLocks noChangeArrowheads="1"/>
          </p:cNvSpPr>
          <p:nvPr/>
        </p:nvSpPr>
        <p:spPr bwMode="auto">
          <a:xfrm>
            <a:off x="900113" y="5629275"/>
            <a:ext cx="442912" cy="476250"/>
          </a:xfrm>
          <a:prstGeom prst="rect">
            <a:avLst/>
          </a:prstGeom>
          <a:noFill/>
          <a:ln>
            <a:noFill/>
          </a:ln>
          <a:effectLst/>
          <a:extLst>
            <a:ext uri="{909E8E84-426E-40DD-AFC4-6F175D3DCCD1}">
              <a14:hiddenFill xmlns:a14="http://schemas.microsoft.com/office/drawing/2010/main">
                <a:solidFill>
                  <a:srgbClr val="ECE703"/>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36000"/>
          <a:lstStyle/>
          <a:p>
            <a:pPr eaLnBrk="0" hangingPunct="0"/>
            <a:r>
              <a:rPr kumimoji="0" lang="en-US" altLang="zh-CN" sz="2800" b="1">
                <a:solidFill>
                  <a:schemeClr val="bg2"/>
                </a:solidFill>
              </a:rPr>
              <a:t>58</a:t>
            </a:r>
          </a:p>
        </p:txBody>
      </p:sp>
      <p:sp>
        <p:nvSpPr>
          <p:cNvPr id="190479" name="Oval 15"/>
          <p:cNvSpPr>
            <a:spLocks noChangeArrowheads="1"/>
          </p:cNvSpPr>
          <p:nvPr/>
        </p:nvSpPr>
        <p:spPr bwMode="auto">
          <a:xfrm>
            <a:off x="1471613" y="5597525"/>
            <a:ext cx="539750" cy="539750"/>
          </a:xfrm>
          <a:prstGeom prst="ellipse">
            <a:avLst/>
          </a:prstGeom>
          <a:solidFill>
            <a:srgbClr val="ECE703"/>
          </a:solidFill>
          <a:ln w="38100">
            <a:solidFill>
              <a:schemeClr val="tx1"/>
            </a:solidFill>
            <a:round/>
            <a:headEnd/>
            <a:tailEnd/>
          </a:ln>
        </p:spPr>
        <p:txBody>
          <a:bodyPr/>
          <a:lstStyle/>
          <a:p>
            <a:endParaRPr lang="zh-CN" altLang="en-US"/>
          </a:p>
        </p:txBody>
      </p:sp>
      <p:sp>
        <p:nvSpPr>
          <p:cNvPr id="190480" name="Text Box 16"/>
          <p:cNvSpPr txBox="1">
            <a:spLocks noChangeArrowheads="1"/>
          </p:cNvSpPr>
          <p:nvPr/>
        </p:nvSpPr>
        <p:spPr bwMode="auto">
          <a:xfrm>
            <a:off x="1476375" y="5641975"/>
            <a:ext cx="490538" cy="476250"/>
          </a:xfrm>
          <a:prstGeom prst="rect">
            <a:avLst/>
          </a:prstGeom>
          <a:noFill/>
          <a:ln>
            <a:noFill/>
          </a:ln>
          <a:effectLst/>
          <a:extLst>
            <a:ext uri="{909E8E84-426E-40DD-AFC4-6F175D3DCCD1}">
              <a14:hiddenFill xmlns:a14="http://schemas.microsoft.com/office/drawing/2010/main">
                <a:solidFill>
                  <a:srgbClr val="ECE703"/>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36000"/>
          <a:lstStyle/>
          <a:p>
            <a:pPr eaLnBrk="0" hangingPunct="0"/>
            <a:r>
              <a:rPr kumimoji="0" lang="en-US" altLang="zh-CN" sz="2800" b="1">
                <a:solidFill>
                  <a:schemeClr val="bg2"/>
                </a:solidFill>
              </a:rPr>
              <a:t>70</a:t>
            </a:r>
          </a:p>
        </p:txBody>
      </p:sp>
      <p:sp>
        <p:nvSpPr>
          <p:cNvPr id="190481" name="Line 17"/>
          <p:cNvSpPr>
            <a:spLocks noChangeShapeType="1"/>
          </p:cNvSpPr>
          <p:nvPr/>
        </p:nvSpPr>
        <p:spPr bwMode="auto">
          <a:xfrm>
            <a:off x="798513" y="4864100"/>
            <a:ext cx="269875" cy="7207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0482" name="Line 18"/>
          <p:cNvSpPr>
            <a:spLocks noChangeShapeType="1"/>
          </p:cNvSpPr>
          <p:nvPr/>
        </p:nvSpPr>
        <p:spPr bwMode="auto">
          <a:xfrm flipH="1">
            <a:off x="1743075" y="4819650"/>
            <a:ext cx="330200" cy="8096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90483" name="Group 19"/>
          <p:cNvGrpSpPr>
            <a:grpSpLocks/>
          </p:cNvGrpSpPr>
          <p:nvPr/>
        </p:nvGrpSpPr>
        <p:grpSpPr bwMode="auto">
          <a:xfrm>
            <a:off x="2419350" y="4819650"/>
            <a:ext cx="712788" cy="1331913"/>
            <a:chOff x="1538" y="2629"/>
            <a:chExt cx="404" cy="839"/>
          </a:xfrm>
        </p:grpSpPr>
        <p:sp>
          <p:nvSpPr>
            <p:cNvPr id="190484" name="Oval 20"/>
            <p:cNvSpPr>
              <a:spLocks noChangeArrowheads="1"/>
            </p:cNvSpPr>
            <p:nvPr/>
          </p:nvSpPr>
          <p:spPr bwMode="auto">
            <a:xfrm>
              <a:off x="1602" y="3128"/>
              <a:ext cx="340" cy="340"/>
            </a:xfrm>
            <a:prstGeom prst="ellipse">
              <a:avLst/>
            </a:prstGeom>
            <a:solidFill>
              <a:srgbClr val="ECE703"/>
            </a:solidFill>
            <a:ln w="38100">
              <a:solidFill>
                <a:schemeClr val="tx1"/>
              </a:solidFill>
              <a:round/>
              <a:headEnd/>
              <a:tailEnd/>
            </a:ln>
          </p:spPr>
          <p:txBody>
            <a:bodyPr/>
            <a:lstStyle/>
            <a:p>
              <a:endParaRPr lang="zh-CN" altLang="en-US"/>
            </a:p>
          </p:txBody>
        </p:sp>
        <p:sp>
          <p:nvSpPr>
            <p:cNvPr id="190485" name="Text Box 21"/>
            <p:cNvSpPr txBox="1">
              <a:spLocks noChangeArrowheads="1"/>
            </p:cNvSpPr>
            <p:nvPr/>
          </p:nvSpPr>
          <p:spPr bwMode="auto">
            <a:xfrm>
              <a:off x="1658" y="3156"/>
              <a:ext cx="229" cy="300"/>
            </a:xfrm>
            <a:prstGeom prst="rect">
              <a:avLst/>
            </a:prstGeom>
            <a:noFill/>
            <a:ln>
              <a:noFill/>
            </a:ln>
            <a:extLst>
              <a:ext uri="{909E8E84-426E-40DD-AFC4-6F175D3DCCD1}">
                <a14:hiddenFill xmlns:a14="http://schemas.microsoft.com/office/drawing/2010/main">
                  <a:solidFill>
                    <a:srgbClr val="ECE703"/>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36000"/>
            <a:lstStyle/>
            <a:p>
              <a:pPr eaLnBrk="0" hangingPunct="0"/>
              <a:r>
                <a:rPr kumimoji="0" lang="en-US" altLang="zh-CN" sz="2800" b="1">
                  <a:solidFill>
                    <a:srgbClr val="0000CC"/>
                  </a:solidFill>
                </a:rPr>
                <a:t>98</a:t>
              </a:r>
            </a:p>
          </p:txBody>
        </p:sp>
        <p:sp>
          <p:nvSpPr>
            <p:cNvPr id="190486" name="Line 22"/>
            <p:cNvSpPr>
              <a:spLocks noChangeShapeType="1"/>
            </p:cNvSpPr>
            <p:nvPr/>
          </p:nvSpPr>
          <p:spPr bwMode="auto">
            <a:xfrm>
              <a:off x="1538" y="2629"/>
              <a:ext cx="198" cy="5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90487" name="Line 23"/>
          <p:cNvSpPr>
            <a:spLocks noChangeShapeType="1"/>
          </p:cNvSpPr>
          <p:nvPr/>
        </p:nvSpPr>
        <p:spPr bwMode="auto">
          <a:xfrm flipH="1">
            <a:off x="1579563" y="2814638"/>
            <a:ext cx="179387" cy="360362"/>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190488" name="Line 24"/>
          <p:cNvSpPr>
            <a:spLocks noChangeShapeType="1"/>
          </p:cNvSpPr>
          <p:nvPr/>
        </p:nvSpPr>
        <p:spPr bwMode="auto">
          <a:xfrm flipH="1">
            <a:off x="2300288" y="3998913"/>
            <a:ext cx="223837" cy="358775"/>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190489" name="Rectangle 25"/>
          <p:cNvSpPr>
            <a:spLocks noChangeArrowheads="1"/>
          </p:cNvSpPr>
          <p:nvPr/>
        </p:nvSpPr>
        <p:spPr bwMode="auto">
          <a:xfrm>
            <a:off x="3548063" y="4757738"/>
            <a:ext cx="1439862"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p>
            <a:endParaRPr kumimoji="0" lang="zh-CN" altLang="zh-CN" sz="2400" b="1"/>
          </a:p>
        </p:txBody>
      </p:sp>
      <p:sp>
        <p:nvSpPr>
          <p:cNvPr id="190490" name="Rectangle 26"/>
          <p:cNvSpPr>
            <a:spLocks noChangeArrowheads="1"/>
          </p:cNvSpPr>
          <p:nvPr/>
        </p:nvSpPr>
        <p:spPr bwMode="auto">
          <a:xfrm>
            <a:off x="4041775" y="4757738"/>
            <a:ext cx="450850" cy="395287"/>
          </a:xfrm>
          <a:prstGeom prst="rect">
            <a:avLst/>
          </a:prstGeom>
          <a:solidFill>
            <a:schemeClr val="tx1"/>
          </a:solidFill>
          <a:ln w="38100">
            <a:miter lim="800000"/>
            <a:headEnd/>
            <a:tailEnd/>
          </a:ln>
          <a:effectLst/>
          <a:scene3d>
            <a:camera prst="legacyObliqueTopRight"/>
            <a:lightRig rig="legacyFlat3" dir="b"/>
          </a:scene3d>
          <a:sp3d extrusionH="1254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p>
            <a:pPr algn="just"/>
            <a:r>
              <a:rPr kumimoji="0" lang="en-US" altLang="zh-CN" sz="2400" b="1">
                <a:solidFill>
                  <a:schemeClr val="bg1"/>
                </a:solidFill>
                <a:cs typeface="Angsana New" pitchFamily="18" charset="-34"/>
              </a:rPr>
              <a:t>55</a:t>
            </a:r>
          </a:p>
        </p:txBody>
      </p:sp>
      <p:sp>
        <p:nvSpPr>
          <p:cNvPr id="190491" name="Rectangle 27"/>
          <p:cNvSpPr>
            <a:spLocks noChangeArrowheads="1"/>
          </p:cNvSpPr>
          <p:nvPr/>
        </p:nvSpPr>
        <p:spPr bwMode="auto">
          <a:xfrm>
            <a:off x="5084763" y="3714750"/>
            <a:ext cx="1439862" cy="395288"/>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p>
            <a:endParaRPr kumimoji="0" lang="zh-CN" altLang="zh-CN" sz="2400" b="1"/>
          </a:p>
        </p:txBody>
      </p:sp>
      <p:sp>
        <p:nvSpPr>
          <p:cNvPr id="190492" name="Rectangle 28"/>
          <p:cNvSpPr>
            <a:spLocks noChangeArrowheads="1"/>
          </p:cNvSpPr>
          <p:nvPr/>
        </p:nvSpPr>
        <p:spPr bwMode="auto">
          <a:xfrm>
            <a:off x="5578475" y="3714750"/>
            <a:ext cx="450850" cy="395288"/>
          </a:xfrm>
          <a:prstGeom prst="rect">
            <a:avLst/>
          </a:prstGeom>
          <a:solidFill>
            <a:schemeClr val="tx1"/>
          </a:solidFill>
          <a:ln w="38100">
            <a:miter lim="800000"/>
            <a:headEnd/>
            <a:tailEnd/>
          </a:ln>
          <a:effectLst/>
          <a:scene3d>
            <a:camera prst="legacyObliqueTopRight"/>
            <a:lightRig rig="legacyFlat3" dir="b"/>
          </a:scene3d>
          <a:sp3d extrusionH="1254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p>
            <a:pPr algn="just"/>
            <a:r>
              <a:rPr kumimoji="0" lang="en-US" altLang="zh-CN" sz="2400" b="1">
                <a:solidFill>
                  <a:schemeClr val="bg1"/>
                </a:solidFill>
                <a:cs typeface="Angsana New" pitchFamily="18" charset="-34"/>
              </a:rPr>
              <a:t>63</a:t>
            </a:r>
          </a:p>
        </p:txBody>
      </p:sp>
      <p:sp>
        <p:nvSpPr>
          <p:cNvPr id="190493" name="Line 29"/>
          <p:cNvSpPr>
            <a:spLocks noChangeShapeType="1"/>
          </p:cNvSpPr>
          <p:nvPr/>
        </p:nvSpPr>
        <p:spPr bwMode="auto">
          <a:xfrm flipH="1">
            <a:off x="5784850" y="3241675"/>
            <a:ext cx="0" cy="442913"/>
          </a:xfrm>
          <a:prstGeom prst="line">
            <a:avLst/>
          </a:prstGeom>
          <a:noFill/>
          <a:ln w="381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0494" name="Text Box 30"/>
          <p:cNvSpPr txBox="1">
            <a:spLocks noChangeArrowheads="1"/>
          </p:cNvSpPr>
          <p:nvPr/>
        </p:nvSpPr>
        <p:spPr bwMode="auto">
          <a:xfrm>
            <a:off x="5524500" y="2881313"/>
            <a:ext cx="584200"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0"/>
          <a:lstStyle/>
          <a:p>
            <a:pPr algn="just"/>
            <a:r>
              <a:rPr kumimoji="0" lang="en-US" altLang="zh-CN" sz="2400" b="1">
                <a:cs typeface="Angsana New" pitchFamily="18" charset="-34"/>
              </a:rPr>
              <a:t>root</a:t>
            </a:r>
          </a:p>
        </p:txBody>
      </p:sp>
      <p:sp>
        <p:nvSpPr>
          <p:cNvPr id="190495" name="Rectangle 31"/>
          <p:cNvSpPr>
            <a:spLocks noChangeArrowheads="1"/>
          </p:cNvSpPr>
          <p:nvPr/>
        </p:nvSpPr>
        <p:spPr bwMode="auto">
          <a:xfrm>
            <a:off x="3538538" y="471170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p>
            <a:r>
              <a:rPr kumimoji="0" lang="en-US" altLang="zh-CN" sz="2400" b="1"/>
              <a:t>∧</a:t>
            </a:r>
          </a:p>
        </p:txBody>
      </p:sp>
      <p:sp>
        <p:nvSpPr>
          <p:cNvPr id="190496" name="Freeform 32"/>
          <p:cNvSpPr>
            <a:spLocks/>
          </p:cNvSpPr>
          <p:nvPr/>
        </p:nvSpPr>
        <p:spPr bwMode="auto">
          <a:xfrm>
            <a:off x="6202363" y="4051300"/>
            <a:ext cx="536575" cy="635000"/>
          </a:xfrm>
          <a:custGeom>
            <a:avLst/>
            <a:gdLst>
              <a:gd name="T0" fmla="*/ 0 w 469"/>
              <a:gd name="T1" fmla="*/ 0 h 544"/>
              <a:gd name="T2" fmla="*/ 469 w 469"/>
              <a:gd name="T3" fmla="*/ 544 h 544"/>
            </a:gdLst>
            <a:ahLst/>
            <a:cxnLst>
              <a:cxn ang="0">
                <a:pos x="T0" y="T1"/>
              </a:cxn>
              <a:cxn ang="0">
                <a:pos x="T2" y="T3"/>
              </a:cxn>
            </a:cxnLst>
            <a:rect l="0" t="0" r="r" b="b"/>
            <a:pathLst>
              <a:path w="469" h="544">
                <a:moveTo>
                  <a:pt x="0" y="0"/>
                </a:moveTo>
                <a:lnTo>
                  <a:pt x="469" y="544"/>
                </a:lnTo>
              </a:path>
            </a:pathLst>
          </a:custGeom>
          <a:noFill/>
          <a:ln w="38100" cmpd="sng">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0497" name="Rectangle 33"/>
          <p:cNvSpPr>
            <a:spLocks noChangeArrowheads="1"/>
          </p:cNvSpPr>
          <p:nvPr/>
        </p:nvSpPr>
        <p:spPr bwMode="auto">
          <a:xfrm>
            <a:off x="6346825" y="4743450"/>
            <a:ext cx="1439863" cy="395288"/>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p>
            <a:endParaRPr kumimoji="0" lang="zh-CN" altLang="zh-CN" sz="2400" b="1"/>
          </a:p>
        </p:txBody>
      </p:sp>
      <p:sp>
        <p:nvSpPr>
          <p:cNvPr id="190498" name="Rectangle 34"/>
          <p:cNvSpPr>
            <a:spLocks noChangeArrowheads="1"/>
          </p:cNvSpPr>
          <p:nvPr/>
        </p:nvSpPr>
        <p:spPr bwMode="auto">
          <a:xfrm>
            <a:off x="6840538" y="4743450"/>
            <a:ext cx="450850" cy="395288"/>
          </a:xfrm>
          <a:prstGeom prst="rect">
            <a:avLst/>
          </a:prstGeom>
          <a:solidFill>
            <a:schemeClr val="tx1"/>
          </a:solidFill>
          <a:ln w="38100" algn="ctr">
            <a:miter lim="800000"/>
            <a:headEnd/>
            <a:tailEnd/>
          </a:ln>
          <a:effectLst/>
          <a:scene3d>
            <a:camera prst="legacyObliqueTopRight"/>
            <a:lightRig rig="legacyFlat3" dir="b"/>
          </a:scene3d>
          <a:sp3d extrusionH="1254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p>
            <a:pPr algn="just"/>
            <a:r>
              <a:rPr kumimoji="0" lang="en-US" altLang="zh-CN" sz="2400" b="1">
                <a:solidFill>
                  <a:schemeClr val="bg1"/>
                </a:solidFill>
                <a:cs typeface="Angsana New" pitchFamily="18" charset="-34"/>
              </a:rPr>
              <a:t>90</a:t>
            </a:r>
          </a:p>
        </p:txBody>
      </p:sp>
      <p:sp>
        <p:nvSpPr>
          <p:cNvPr id="190499" name="Freeform 35"/>
          <p:cNvSpPr>
            <a:spLocks/>
          </p:cNvSpPr>
          <p:nvPr/>
        </p:nvSpPr>
        <p:spPr bwMode="auto">
          <a:xfrm>
            <a:off x="4646613" y="4051300"/>
            <a:ext cx="628650" cy="635000"/>
          </a:xfrm>
          <a:custGeom>
            <a:avLst/>
            <a:gdLst>
              <a:gd name="T0" fmla="*/ 550 w 550"/>
              <a:gd name="T1" fmla="*/ 0 h 544"/>
              <a:gd name="T2" fmla="*/ 0 w 550"/>
              <a:gd name="T3" fmla="*/ 544 h 544"/>
            </a:gdLst>
            <a:ahLst/>
            <a:cxnLst>
              <a:cxn ang="0">
                <a:pos x="T0" y="T1"/>
              </a:cxn>
              <a:cxn ang="0">
                <a:pos x="T2" y="T3"/>
              </a:cxn>
            </a:cxnLst>
            <a:rect l="0" t="0" r="r" b="b"/>
            <a:pathLst>
              <a:path w="550" h="544">
                <a:moveTo>
                  <a:pt x="550" y="0"/>
                </a:moveTo>
                <a:lnTo>
                  <a:pt x="0" y="544"/>
                </a:lnTo>
              </a:path>
            </a:pathLst>
          </a:custGeom>
          <a:noFill/>
          <a:ln w="38100" cmpd="sng">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0500" name="Freeform 36"/>
          <p:cNvSpPr>
            <a:spLocks/>
          </p:cNvSpPr>
          <p:nvPr/>
        </p:nvSpPr>
        <p:spPr bwMode="auto">
          <a:xfrm>
            <a:off x="4740275" y="5041900"/>
            <a:ext cx="360363" cy="628650"/>
          </a:xfrm>
          <a:custGeom>
            <a:avLst/>
            <a:gdLst>
              <a:gd name="T0" fmla="*/ 0 w 469"/>
              <a:gd name="T1" fmla="*/ 0 h 544"/>
              <a:gd name="T2" fmla="*/ 469 w 469"/>
              <a:gd name="T3" fmla="*/ 544 h 544"/>
            </a:gdLst>
            <a:ahLst/>
            <a:cxnLst>
              <a:cxn ang="0">
                <a:pos x="T0" y="T1"/>
              </a:cxn>
              <a:cxn ang="0">
                <a:pos x="T2" y="T3"/>
              </a:cxn>
            </a:cxnLst>
            <a:rect l="0" t="0" r="r" b="b"/>
            <a:pathLst>
              <a:path w="469" h="544">
                <a:moveTo>
                  <a:pt x="0" y="0"/>
                </a:moveTo>
                <a:lnTo>
                  <a:pt x="469" y="544"/>
                </a:lnTo>
              </a:path>
            </a:pathLst>
          </a:custGeom>
          <a:noFill/>
          <a:ln w="38100" cmpd="sng">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0501" name="Rectangle 37"/>
          <p:cNvSpPr>
            <a:spLocks noChangeArrowheads="1"/>
          </p:cNvSpPr>
          <p:nvPr/>
        </p:nvSpPr>
        <p:spPr bwMode="auto">
          <a:xfrm>
            <a:off x="4552950" y="5718175"/>
            <a:ext cx="450850" cy="395288"/>
          </a:xfrm>
          <a:prstGeom prst="rect">
            <a:avLst/>
          </a:prstGeom>
          <a:solidFill>
            <a:schemeClr val="tx1"/>
          </a:solidFill>
          <a:ln w="38100" algn="ctr">
            <a:miter lim="800000"/>
            <a:headEnd/>
            <a:tailEnd/>
          </a:ln>
          <a:effectLst/>
          <a:scene3d>
            <a:camera prst="legacyObliqueTopRight"/>
            <a:lightRig rig="legacyFlat3" dir="b"/>
          </a:scene3d>
          <a:sp3d extrusionH="1254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p>
            <a:pPr algn="just"/>
            <a:r>
              <a:rPr kumimoji="0" lang="en-US" altLang="zh-CN" sz="2400" b="1">
                <a:solidFill>
                  <a:schemeClr val="bg1"/>
                </a:solidFill>
                <a:cs typeface="Angsana New" pitchFamily="18" charset="-34"/>
              </a:rPr>
              <a:t>58</a:t>
            </a:r>
          </a:p>
        </p:txBody>
      </p:sp>
      <p:sp>
        <p:nvSpPr>
          <p:cNvPr id="190502" name="Rectangle 38"/>
          <p:cNvSpPr>
            <a:spLocks noChangeArrowheads="1"/>
          </p:cNvSpPr>
          <p:nvPr/>
        </p:nvSpPr>
        <p:spPr bwMode="auto">
          <a:xfrm>
            <a:off x="4057650" y="5700713"/>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p>
            <a:r>
              <a:rPr kumimoji="0" lang="en-US" altLang="zh-CN" sz="2400" b="1"/>
              <a:t>∧</a:t>
            </a:r>
          </a:p>
        </p:txBody>
      </p:sp>
      <p:sp>
        <p:nvSpPr>
          <p:cNvPr id="190503" name="Rectangle 39"/>
          <p:cNvSpPr>
            <a:spLocks noChangeArrowheads="1"/>
          </p:cNvSpPr>
          <p:nvPr/>
        </p:nvSpPr>
        <p:spPr bwMode="auto">
          <a:xfrm>
            <a:off x="5064125" y="5713413"/>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p>
            <a:r>
              <a:rPr kumimoji="0" lang="en-US" altLang="zh-CN" sz="2400" b="1"/>
              <a:t>∧</a:t>
            </a:r>
          </a:p>
        </p:txBody>
      </p:sp>
      <p:sp>
        <p:nvSpPr>
          <p:cNvPr id="190504" name="Rectangle 40"/>
          <p:cNvSpPr>
            <a:spLocks noChangeArrowheads="1"/>
          </p:cNvSpPr>
          <p:nvPr/>
        </p:nvSpPr>
        <p:spPr bwMode="auto">
          <a:xfrm>
            <a:off x="5600700" y="5729288"/>
            <a:ext cx="1439863"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p>
            <a:endParaRPr kumimoji="0" lang="zh-CN" altLang="zh-CN" sz="2400" b="1"/>
          </a:p>
        </p:txBody>
      </p:sp>
      <p:sp>
        <p:nvSpPr>
          <p:cNvPr id="190505" name="Rectangle 41"/>
          <p:cNvSpPr>
            <a:spLocks noChangeArrowheads="1"/>
          </p:cNvSpPr>
          <p:nvPr/>
        </p:nvSpPr>
        <p:spPr bwMode="auto">
          <a:xfrm>
            <a:off x="6094413" y="5729288"/>
            <a:ext cx="450850" cy="395287"/>
          </a:xfrm>
          <a:prstGeom prst="rect">
            <a:avLst/>
          </a:prstGeom>
          <a:solidFill>
            <a:schemeClr val="tx1"/>
          </a:solidFill>
          <a:ln w="38100" algn="ctr">
            <a:miter lim="800000"/>
            <a:headEnd/>
            <a:tailEnd/>
          </a:ln>
          <a:effectLst/>
          <a:scene3d>
            <a:camera prst="legacyObliqueTopRight"/>
            <a:lightRig rig="legacyFlat3" dir="b"/>
          </a:scene3d>
          <a:sp3d extrusionH="1254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p>
            <a:pPr algn="just"/>
            <a:r>
              <a:rPr kumimoji="0" lang="en-US" altLang="zh-CN" sz="2400" b="1">
                <a:solidFill>
                  <a:schemeClr val="bg1"/>
                </a:solidFill>
                <a:cs typeface="Angsana New" pitchFamily="18" charset="-34"/>
              </a:rPr>
              <a:t>70</a:t>
            </a:r>
          </a:p>
        </p:txBody>
      </p:sp>
      <p:sp>
        <p:nvSpPr>
          <p:cNvPr id="190506" name="Rectangle 42"/>
          <p:cNvSpPr>
            <a:spLocks noChangeArrowheads="1"/>
          </p:cNvSpPr>
          <p:nvPr/>
        </p:nvSpPr>
        <p:spPr bwMode="auto">
          <a:xfrm>
            <a:off x="5584825" y="571658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p>
            <a:r>
              <a:rPr kumimoji="0" lang="en-US" altLang="zh-CN" sz="2400" b="1"/>
              <a:t>∧</a:t>
            </a:r>
          </a:p>
        </p:txBody>
      </p:sp>
      <p:sp>
        <p:nvSpPr>
          <p:cNvPr id="190507" name="Freeform 43"/>
          <p:cNvSpPr>
            <a:spLocks/>
          </p:cNvSpPr>
          <p:nvPr/>
        </p:nvSpPr>
        <p:spPr bwMode="auto">
          <a:xfrm>
            <a:off x="6345238" y="5041900"/>
            <a:ext cx="312737" cy="628650"/>
          </a:xfrm>
          <a:custGeom>
            <a:avLst/>
            <a:gdLst>
              <a:gd name="T0" fmla="*/ 550 w 550"/>
              <a:gd name="T1" fmla="*/ 0 h 544"/>
              <a:gd name="T2" fmla="*/ 0 w 550"/>
              <a:gd name="T3" fmla="*/ 544 h 544"/>
            </a:gdLst>
            <a:ahLst/>
            <a:cxnLst>
              <a:cxn ang="0">
                <a:pos x="T0" y="T1"/>
              </a:cxn>
              <a:cxn ang="0">
                <a:pos x="T2" y="T3"/>
              </a:cxn>
            </a:cxnLst>
            <a:rect l="0" t="0" r="r" b="b"/>
            <a:pathLst>
              <a:path w="550" h="544">
                <a:moveTo>
                  <a:pt x="550" y="0"/>
                </a:moveTo>
                <a:lnTo>
                  <a:pt x="0" y="544"/>
                </a:lnTo>
              </a:path>
            </a:pathLst>
          </a:custGeom>
          <a:noFill/>
          <a:ln w="38100" cmpd="sng">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0508" name="Rectangle 44"/>
          <p:cNvSpPr>
            <a:spLocks noChangeArrowheads="1"/>
          </p:cNvSpPr>
          <p:nvPr/>
        </p:nvSpPr>
        <p:spPr bwMode="auto">
          <a:xfrm>
            <a:off x="6591300" y="572928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p>
            <a:r>
              <a:rPr kumimoji="0" lang="en-US" altLang="zh-CN" sz="2400" b="1"/>
              <a:t>∧</a:t>
            </a:r>
          </a:p>
        </p:txBody>
      </p:sp>
      <p:grpSp>
        <p:nvGrpSpPr>
          <p:cNvPr id="2" name="组合 1"/>
          <p:cNvGrpSpPr/>
          <p:nvPr/>
        </p:nvGrpSpPr>
        <p:grpSpPr>
          <a:xfrm>
            <a:off x="7170738" y="5719763"/>
            <a:ext cx="1455737" cy="407987"/>
            <a:chOff x="7170738" y="5719763"/>
            <a:chExt cx="1455737" cy="407987"/>
          </a:xfrm>
        </p:grpSpPr>
        <p:sp>
          <p:nvSpPr>
            <p:cNvPr id="190509" name="Rectangle 45"/>
            <p:cNvSpPr>
              <a:spLocks noChangeArrowheads="1"/>
            </p:cNvSpPr>
            <p:nvPr/>
          </p:nvSpPr>
          <p:spPr bwMode="auto">
            <a:xfrm>
              <a:off x="7186613" y="5732463"/>
              <a:ext cx="1439862"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p>
              <a:endParaRPr kumimoji="0" lang="zh-CN" altLang="zh-CN" sz="2400" b="1"/>
            </a:p>
          </p:txBody>
        </p:sp>
        <p:sp>
          <p:nvSpPr>
            <p:cNvPr id="190510" name="Rectangle 46"/>
            <p:cNvSpPr>
              <a:spLocks noChangeArrowheads="1"/>
            </p:cNvSpPr>
            <p:nvPr/>
          </p:nvSpPr>
          <p:spPr bwMode="auto">
            <a:xfrm>
              <a:off x="7680325" y="5732463"/>
              <a:ext cx="450850" cy="395287"/>
            </a:xfrm>
            <a:prstGeom prst="rect">
              <a:avLst/>
            </a:prstGeom>
            <a:solidFill>
              <a:schemeClr val="tx1"/>
            </a:solidFill>
            <a:ln w="38100" algn="ctr">
              <a:miter lim="800000"/>
              <a:headEnd/>
              <a:tailEnd/>
            </a:ln>
            <a:effectLst/>
            <a:scene3d>
              <a:camera prst="legacyObliqueTopRight"/>
              <a:lightRig rig="legacyFlat3" dir="b"/>
            </a:scene3d>
            <a:sp3d extrusionH="1254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p>
              <a:pPr algn="just"/>
              <a:r>
                <a:rPr kumimoji="0" lang="en-US" altLang="zh-CN" sz="2400" b="1">
                  <a:solidFill>
                    <a:schemeClr val="bg1"/>
                  </a:solidFill>
                  <a:cs typeface="Angsana New" pitchFamily="18" charset="-34"/>
                </a:rPr>
                <a:t>98</a:t>
              </a:r>
            </a:p>
          </p:txBody>
        </p:sp>
        <p:sp>
          <p:nvSpPr>
            <p:cNvPr id="190511" name="Rectangle 47"/>
            <p:cNvSpPr>
              <a:spLocks noChangeArrowheads="1"/>
            </p:cNvSpPr>
            <p:nvPr/>
          </p:nvSpPr>
          <p:spPr bwMode="auto">
            <a:xfrm>
              <a:off x="7170738" y="5719763"/>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p>
              <a:r>
                <a:rPr kumimoji="0" lang="en-US" altLang="zh-CN" sz="2400" b="1"/>
                <a:t>∧</a:t>
              </a:r>
            </a:p>
          </p:txBody>
        </p:sp>
        <p:sp>
          <p:nvSpPr>
            <p:cNvPr id="190512" name="Rectangle 48"/>
            <p:cNvSpPr>
              <a:spLocks noChangeArrowheads="1"/>
            </p:cNvSpPr>
            <p:nvPr/>
          </p:nvSpPr>
          <p:spPr bwMode="auto">
            <a:xfrm>
              <a:off x="8177213" y="5732463"/>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p>
              <a:r>
                <a:rPr kumimoji="0" lang="en-US" altLang="zh-CN" sz="2400" b="1"/>
                <a:t>∧</a:t>
              </a:r>
            </a:p>
          </p:txBody>
        </p:sp>
      </p:grpSp>
      <p:grpSp>
        <p:nvGrpSpPr>
          <p:cNvPr id="3" name="组合 2"/>
          <p:cNvGrpSpPr/>
          <p:nvPr/>
        </p:nvGrpSpPr>
        <p:grpSpPr>
          <a:xfrm>
            <a:off x="7662863" y="6121400"/>
            <a:ext cx="269875" cy="692150"/>
            <a:chOff x="7662863" y="6121400"/>
            <a:chExt cx="269875" cy="692150"/>
          </a:xfrm>
        </p:grpSpPr>
        <p:sp>
          <p:nvSpPr>
            <p:cNvPr id="190513" name="Line 49"/>
            <p:cNvSpPr>
              <a:spLocks noChangeShapeType="1"/>
            </p:cNvSpPr>
            <p:nvPr/>
          </p:nvSpPr>
          <p:spPr bwMode="auto">
            <a:xfrm flipV="1">
              <a:off x="7745413" y="6121400"/>
              <a:ext cx="179387" cy="360363"/>
            </a:xfrm>
            <a:prstGeom prst="line">
              <a:avLst/>
            </a:prstGeom>
            <a:noFill/>
            <a:ln w="381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0514" name="Text Box 50"/>
            <p:cNvSpPr txBox="1">
              <a:spLocks noChangeArrowheads="1"/>
            </p:cNvSpPr>
            <p:nvPr/>
          </p:nvSpPr>
          <p:spPr bwMode="auto">
            <a:xfrm>
              <a:off x="7662863" y="6386513"/>
              <a:ext cx="269875"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0"/>
            <a:lstStyle/>
            <a:p>
              <a:pPr algn="just"/>
              <a:r>
                <a:rPr kumimoji="0" lang="en-US" altLang="zh-CN" sz="2400" b="1" dirty="0">
                  <a:cs typeface="Angsana New" pitchFamily="18" charset="-34"/>
                </a:rPr>
                <a:t>s</a:t>
              </a:r>
            </a:p>
          </p:txBody>
        </p:sp>
      </p:grpSp>
      <p:sp>
        <p:nvSpPr>
          <p:cNvPr id="190515" name="Line 51"/>
          <p:cNvSpPr>
            <a:spLocks noChangeShapeType="1"/>
          </p:cNvSpPr>
          <p:nvPr/>
        </p:nvSpPr>
        <p:spPr bwMode="auto">
          <a:xfrm>
            <a:off x="7172325" y="4160838"/>
            <a:ext cx="0" cy="520700"/>
          </a:xfrm>
          <a:prstGeom prst="line">
            <a:avLst/>
          </a:prstGeom>
          <a:noFill/>
          <a:ln w="381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0516" name="Text Box 52"/>
          <p:cNvSpPr txBox="1">
            <a:spLocks noChangeArrowheads="1"/>
          </p:cNvSpPr>
          <p:nvPr/>
        </p:nvSpPr>
        <p:spPr bwMode="auto">
          <a:xfrm>
            <a:off x="6904038" y="3781425"/>
            <a:ext cx="584200"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0"/>
          <a:lstStyle/>
          <a:p>
            <a:pPr algn="just"/>
            <a:r>
              <a:rPr kumimoji="0" lang="en-US" altLang="zh-CN" sz="2400" b="1">
                <a:cs typeface="Angsana New" pitchFamily="18" charset="-34"/>
              </a:rPr>
              <a:t>root</a:t>
            </a:r>
          </a:p>
        </p:txBody>
      </p:sp>
      <p:sp>
        <p:nvSpPr>
          <p:cNvPr id="190517" name="Rectangle 53"/>
          <p:cNvSpPr>
            <a:spLocks noChangeArrowheads="1"/>
          </p:cNvSpPr>
          <p:nvPr/>
        </p:nvSpPr>
        <p:spPr bwMode="auto">
          <a:xfrm>
            <a:off x="7340600" y="472598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p>
            <a:r>
              <a:rPr kumimoji="0" lang="en-US" altLang="zh-CN" sz="2400" b="1"/>
              <a:t>∧</a:t>
            </a:r>
          </a:p>
        </p:txBody>
      </p:sp>
      <p:sp>
        <p:nvSpPr>
          <p:cNvPr id="190518" name="Freeform 54"/>
          <p:cNvSpPr>
            <a:spLocks/>
          </p:cNvSpPr>
          <p:nvPr/>
        </p:nvSpPr>
        <p:spPr bwMode="auto">
          <a:xfrm>
            <a:off x="7564438" y="5041900"/>
            <a:ext cx="271462" cy="628650"/>
          </a:xfrm>
          <a:custGeom>
            <a:avLst/>
            <a:gdLst>
              <a:gd name="T0" fmla="*/ 0 w 469"/>
              <a:gd name="T1" fmla="*/ 0 h 544"/>
              <a:gd name="T2" fmla="*/ 469 w 469"/>
              <a:gd name="T3" fmla="*/ 544 h 544"/>
            </a:gdLst>
            <a:ahLst/>
            <a:cxnLst>
              <a:cxn ang="0">
                <a:pos x="T0" y="T1"/>
              </a:cxn>
              <a:cxn ang="0">
                <a:pos x="T2" y="T3"/>
              </a:cxn>
            </a:cxnLst>
            <a:rect l="0" t="0" r="r" b="b"/>
            <a:pathLst>
              <a:path w="469" h="544">
                <a:moveTo>
                  <a:pt x="0" y="0"/>
                </a:moveTo>
                <a:lnTo>
                  <a:pt x="469" y="544"/>
                </a:lnTo>
              </a:path>
            </a:pathLst>
          </a:custGeom>
          <a:noFill/>
          <a:ln w="38100" cmpd="sng">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0519" name="Text Box 55"/>
          <p:cNvSpPr txBox="1">
            <a:spLocks noChangeArrowheads="1"/>
          </p:cNvSpPr>
          <p:nvPr/>
        </p:nvSpPr>
        <p:spPr bwMode="auto">
          <a:xfrm>
            <a:off x="2087563" y="2276475"/>
            <a:ext cx="3997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l" eaLnBrk="0" hangingPunct="0">
              <a:spcBef>
                <a:spcPct val="50000"/>
              </a:spcBef>
            </a:pPr>
            <a:r>
              <a:rPr kumimoji="0" lang="zh-CN" altLang="en-US" sz="2800" b="1">
                <a:solidFill>
                  <a:srgbClr val="FFFF66"/>
                </a:solidFill>
              </a:rPr>
              <a:t>例：插入值为</a:t>
            </a:r>
            <a:r>
              <a:rPr kumimoji="0" lang="en-US" altLang="zh-CN" sz="2800" b="1">
                <a:solidFill>
                  <a:srgbClr val="FFFF66"/>
                </a:solidFill>
              </a:rPr>
              <a:t>98</a:t>
            </a:r>
            <a:r>
              <a:rPr kumimoji="0" lang="zh-CN" altLang="en-US" sz="2800" b="1">
                <a:solidFill>
                  <a:srgbClr val="FFFF66"/>
                </a:solidFill>
              </a:rPr>
              <a:t>的结点</a:t>
            </a:r>
          </a:p>
        </p:txBody>
      </p:sp>
    </p:spTree>
    <p:extLst>
      <p:ext uri="{BB962C8B-B14F-4D97-AF65-F5344CB8AC3E}">
        <p14:creationId xmlns:p14="http://schemas.microsoft.com/office/powerpoint/2010/main" val="4103394942"/>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0487"/>
                                        </p:tgtEl>
                                        <p:attrNameLst>
                                          <p:attrName>style.visibility</p:attrName>
                                        </p:attrNameLst>
                                      </p:cBhvr>
                                      <p:to>
                                        <p:strVal val="visible"/>
                                      </p:to>
                                    </p:set>
                                    <p:animEffect transition="in" filter="wipe(up)">
                                      <p:cBhvr>
                                        <p:cTn id="7" dur="500"/>
                                        <p:tgtEl>
                                          <p:spTgt spid="1904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190487"/>
                                        </p:tgtEl>
                                        <p:attrNameLst>
                                          <p:attrName>style.visibility</p:attrName>
                                        </p:attrNameLst>
                                      </p:cBhvr>
                                      <p:to>
                                        <p:strVal val="hidden"/>
                                      </p:to>
                                    </p:set>
                                  </p:childTnLst>
                                </p:cTn>
                              </p:par>
                            </p:childTnLst>
                          </p:cTn>
                        </p:par>
                        <p:par>
                          <p:cTn id="12" fill="hold" nodeType="afterGroup">
                            <p:stCondLst>
                              <p:cond delay="0"/>
                            </p:stCondLst>
                            <p:childTnLst>
                              <p:par>
                                <p:cTn id="13" presetID="22" presetClass="entr" presetSubtype="1" fill="hold" grpId="0" nodeType="afterEffect">
                                  <p:stCondLst>
                                    <p:cond delay="0"/>
                                  </p:stCondLst>
                                  <p:childTnLst>
                                    <p:set>
                                      <p:cBhvr>
                                        <p:cTn id="14" dur="1" fill="hold">
                                          <p:stCondLst>
                                            <p:cond delay="0"/>
                                          </p:stCondLst>
                                        </p:cTn>
                                        <p:tgtEl>
                                          <p:spTgt spid="190488"/>
                                        </p:tgtEl>
                                        <p:attrNameLst>
                                          <p:attrName>style.visibility</p:attrName>
                                        </p:attrNameLst>
                                      </p:cBhvr>
                                      <p:to>
                                        <p:strVal val="visible"/>
                                      </p:to>
                                    </p:set>
                                    <p:animEffect transition="in" filter="wipe(up)">
                                      <p:cBhvr>
                                        <p:cTn id="15" dur="500"/>
                                        <p:tgtEl>
                                          <p:spTgt spid="190488"/>
                                        </p:tgtEl>
                                      </p:cBhvr>
                                    </p:animEffect>
                                  </p:childTnLst>
                                </p:cTn>
                              </p:par>
                            </p:childTnLst>
                          </p:cTn>
                        </p:par>
                        <p:par>
                          <p:cTn id="16" fill="hold" nodeType="afterGroup">
                            <p:stCondLst>
                              <p:cond delay="500"/>
                            </p:stCondLst>
                            <p:childTnLst>
                              <p:par>
                                <p:cTn id="17" presetID="22" presetClass="entr" presetSubtype="1" fill="hold" nodeType="afterEffect">
                                  <p:stCondLst>
                                    <p:cond delay="0"/>
                                  </p:stCondLst>
                                  <p:childTnLst>
                                    <p:set>
                                      <p:cBhvr>
                                        <p:cTn id="18" dur="1" fill="hold">
                                          <p:stCondLst>
                                            <p:cond delay="0"/>
                                          </p:stCondLst>
                                        </p:cTn>
                                        <p:tgtEl>
                                          <p:spTgt spid="190483"/>
                                        </p:tgtEl>
                                        <p:attrNameLst>
                                          <p:attrName>style.visibility</p:attrName>
                                        </p:attrNameLst>
                                      </p:cBhvr>
                                      <p:to>
                                        <p:strVal val="visible"/>
                                      </p:to>
                                    </p:set>
                                    <p:animEffect transition="in" filter="wipe(up)">
                                      <p:cBhvr>
                                        <p:cTn id="19" dur="500"/>
                                        <p:tgtEl>
                                          <p:spTgt spid="19048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xit" presetSubtype="0" fill="hold" grpId="0" nodeType="clickEffect">
                                  <p:stCondLst>
                                    <p:cond delay="0"/>
                                  </p:stCondLst>
                                  <p:childTnLst>
                                    <p:set>
                                      <p:cBhvr>
                                        <p:cTn id="23" dur="1" fill="hold">
                                          <p:stCondLst>
                                            <p:cond delay="0"/>
                                          </p:stCondLst>
                                        </p:cTn>
                                        <p:tgtEl>
                                          <p:spTgt spid="190493"/>
                                        </p:tgtEl>
                                        <p:attrNameLst>
                                          <p:attrName>style.visibility</p:attrName>
                                        </p:attrNameLst>
                                      </p:cBhvr>
                                      <p:to>
                                        <p:strVal val="hidden"/>
                                      </p:to>
                                    </p:set>
                                  </p:childTnLst>
                                </p:cTn>
                              </p:par>
                              <p:par>
                                <p:cTn id="24" presetID="1" presetClass="exit" presetSubtype="0" fill="hold" grpId="0" nodeType="withEffect">
                                  <p:stCondLst>
                                    <p:cond delay="0"/>
                                  </p:stCondLst>
                                  <p:childTnLst>
                                    <p:set>
                                      <p:cBhvr>
                                        <p:cTn id="25" dur="1" fill="hold">
                                          <p:stCondLst>
                                            <p:cond delay="0"/>
                                          </p:stCondLst>
                                        </p:cTn>
                                        <p:tgtEl>
                                          <p:spTgt spid="190494"/>
                                        </p:tgtEl>
                                        <p:attrNameLst>
                                          <p:attrName>style.visibility</p:attrName>
                                        </p:attrNameLst>
                                      </p:cBhvr>
                                      <p:to>
                                        <p:strVal val="hidden"/>
                                      </p:to>
                                    </p:set>
                                  </p:childTnLst>
                                </p:cTn>
                              </p:par>
                            </p:childTnLst>
                          </p:cTn>
                        </p:par>
                        <p:par>
                          <p:cTn id="26" fill="hold" nodeType="afterGroup">
                            <p:stCondLst>
                              <p:cond delay="0"/>
                            </p:stCondLst>
                            <p:childTnLst>
                              <p:par>
                                <p:cTn id="27" presetID="22" presetClass="entr" presetSubtype="1" fill="hold" grpId="0" nodeType="afterEffect">
                                  <p:stCondLst>
                                    <p:cond delay="0"/>
                                  </p:stCondLst>
                                  <p:childTnLst>
                                    <p:set>
                                      <p:cBhvr>
                                        <p:cTn id="28" dur="1" fill="hold">
                                          <p:stCondLst>
                                            <p:cond delay="0"/>
                                          </p:stCondLst>
                                        </p:cTn>
                                        <p:tgtEl>
                                          <p:spTgt spid="190515"/>
                                        </p:tgtEl>
                                        <p:attrNameLst>
                                          <p:attrName>style.visibility</p:attrName>
                                        </p:attrNameLst>
                                      </p:cBhvr>
                                      <p:to>
                                        <p:strVal val="visible"/>
                                      </p:to>
                                    </p:set>
                                    <p:animEffect transition="in" filter="wipe(up)">
                                      <p:cBhvr>
                                        <p:cTn id="29" dur="500"/>
                                        <p:tgtEl>
                                          <p:spTgt spid="190515"/>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90516"/>
                                        </p:tgtEl>
                                        <p:attrNameLst>
                                          <p:attrName>style.visibility</p:attrName>
                                        </p:attrNameLst>
                                      </p:cBhvr>
                                      <p:to>
                                        <p:strVal val="visible"/>
                                      </p:to>
                                    </p:set>
                                    <p:animEffect transition="in" filter="wipe(up)">
                                      <p:cBhvr>
                                        <p:cTn id="32" dur="500"/>
                                        <p:tgtEl>
                                          <p:spTgt spid="190516"/>
                                        </p:tgtEl>
                                      </p:cBhvr>
                                    </p:animEffect>
                                  </p:childTnLst>
                                </p:cTn>
                              </p:par>
                            </p:childTnLst>
                          </p:cTn>
                        </p:par>
                        <p:par>
                          <p:cTn id="33" fill="hold" nodeType="afterGroup">
                            <p:stCondLst>
                              <p:cond delay="500"/>
                            </p:stCondLst>
                            <p:childTnLst>
                              <p:par>
                                <p:cTn id="34" presetID="1" presetClass="exit" presetSubtype="0" fill="hold" grpId="0" nodeType="afterEffect">
                                  <p:stCondLst>
                                    <p:cond delay="0"/>
                                  </p:stCondLst>
                                  <p:childTnLst>
                                    <p:set>
                                      <p:cBhvr>
                                        <p:cTn id="35" dur="1" fill="hold">
                                          <p:stCondLst>
                                            <p:cond delay="0"/>
                                          </p:stCondLst>
                                        </p:cTn>
                                        <p:tgtEl>
                                          <p:spTgt spid="190517"/>
                                        </p:tgtEl>
                                        <p:attrNameLst>
                                          <p:attrName>style.visibility</p:attrName>
                                        </p:attrNameLst>
                                      </p:cBhvr>
                                      <p:to>
                                        <p:strVal val="hidden"/>
                                      </p:to>
                                    </p:set>
                                  </p:childTnLst>
                                </p:cTn>
                              </p:par>
                            </p:childTnLst>
                          </p:cTn>
                        </p:par>
                        <p:par>
                          <p:cTn id="36" fill="hold">
                            <p:stCondLst>
                              <p:cond delay="500"/>
                            </p:stCondLst>
                            <p:childTnLst>
                              <p:par>
                                <p:cTn id="37" presetID="53" presetClass="entr" presetSubtype="16" fill="hold" nodeType="after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p:cTn id="39" dur="500" fill="hold"/>
                                        <p:tgtEl>
                                          <p:spTgt spid="2"/>
                                        </p:tgtEl>
                                        <p:attrNameLst>
                                          <p:attrName>ppt_w</p:attrName>
                                        </p:attrNameLst>
                                      </p:cBhvr>
                                      <p:tavLst>
                                        <p:tav tm="0">
                                          <p:val>
                                            <p:fltVal val="0"/>
                                          </p:val>
                                        </p:tav>
                                        <p:tav tm="100000">
                                          <p:val>
                                            <p:strVal val="#ppt_w"/>
                                          </p:val>
                                        </p:tav>
                                      </p:tavLst>
                                    </p:anim>
                                    <p:anim calcmode="lin" valueType="num">
                                      <p:cBhvr>
                                        <p:cTn id="40" dur="500" fill="hold"/>
                                        <p:tgtEl>
                                          <p:spTgt spid="2"/>
                                        </p:tgtEl>
                                        <p:attrNameLst>
                                          <p:attrName>ppt_h</p:attrName>
                                        </p:attrNameLst>
                                      </p:cBhvr>
                                      <p:tavLst>
                                        <p:tav tm="0">
                                          <p:val>
                                            <p:fltVal val="0"/>
                                          </p:val>
                                        </p:tav>
                                        <p:tav tm="100000">
                                          <p:val>
                                            <p:strVal val="#ppt_h"/>
                                          </p:val>
                                        </p:tav>
                                      </p:tavLst>
                                    </p:anim>
                                    <p:animEffect transition="in" filter="fade">
                                      <p:cBhvr>
                                        <p:cTn id="41" dur="500"/>
                                        <p:tgtEl>
                                          <p:spTgt spid="2"/>
                                        </p:tgtEl>
                                      </p:cBhvr>
                                    </p:animEffect>
                                  </p:childTnLst>
                                </p:cTn>
                              </p:par>
                              <p:par>
                                <p:cTn id="42" presetID="53" presetClass="entr" presetSubtype="16" fill="hold" nodeType="withEffect">
                                  <p:stCondLst>
                                    <p:cond delay="0"/>
                                  </p:stCondLst>
                                  <p:childTnLst>
                                    <p:set>
                                      <p:cBhvr>
                                        <p:cTn id="43" dur="1" fill="hold">
                                          <p:stCondLst>
                                            <p:cond delay="0"/>
                                          </p:stCondLst>
                                        </p:cTn>
                                        <p:tgtEl>
                                          <p:spTgt spid="3"/>
                                        </p:tgtEl>
                                        <p:attrNameLst>
                                          <p:attrName>style.visibility</p:attrName>
                                        </p:attrNameLst>
                                      </p:cBhvr>
                                      <p:to>
                                        <p:strVal val="visible"/>
                                      </p:to>
                                    </p:set>
                                    <p:anim calcmode="lin" valueType="num">
                                      <p:cBhvr>
                                        <p:cTn id="44" dur="500" fill="hold"/>
                                        <p:tgtEl>
                                          <p:spTgt spid="3"/>
                                        </p:tgtEl>
                                        <p:attrNameLst>
                                          <p:attrName>ppt_w</p:attrName>
                                        </p:attrNameLst>
                                      </p:cBhvr>
                                      <p:tavLst>
                                        <p:tav tm="0">
                                          <p:val>
                                            <p:fltVal val="0"/>
                                          </p:val>
                                        </p:tav>
                                        <p:tav tm="100000">
                                          <p:val>
                                            <p:strVal val="#ppt_w"/>
                                          </p:val>
                                        </p:tav>
                                      </p:tavLst>
                                    </p:anim>
                                    <p:anim calcmode="lin" valueType="num">
                                      <p:cBhvr>
                                        <p:cTn id="45" dur="500" fill="hold"/>
                                        <p:tgtEl>
                                          <p:spTgt spid="3"/>
                                        </p:tgtEl>
                                        <p:attrNameLst>
                                          <p:attrName>ppt_h</p:attrName>
                                        </p:attrNameLst>
                                      </p:cBhvr>
                                      <p:tavLst>
                                        <p:tav tm="0">
                                          <p:val>
                                            <p:fltVal val="0"/>
                                          </p:val>
                                        </p:tav>
                                        <p:tav tm="100000">
                                          <p:val>
                                            <p:strVal val="#ppt_h"/>
                                          </p:val>
                                        </p:tav>
                                      </p:tavLst>
                                    </p:anim>
                                    <p:animEffect transition="in" filter="fade">
                                      <p:cBhvr>
                                        <p:cTn id="46" dur="500"/>
                                        <p:tgtEl>
                                          <p:spTgt spid="3"/>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190518"/>
                                        </p:tgtEl>
                                        <p:attrNameLst>
                                          <p:attrName>style.visibility</p:attrName>
                                        </p:attrNameLst>
                                      </p:cBhvr>
                                      <p:to>
                                        <p:strVal val="visible"/>
                                      </p:to>
                                    </p:set>
                                    <p:animEffect transition="in" filter="wipe(up)">
                                      <p:cBhvr>
                                        <p:cTn id="49" dur="500"/>
                                        <p:tgtEl>
                                          <p:spTgt spid="190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87" grpId="0" animBg="1"/>
      <p:bldP spid="190487" grpId="1" animBg="1"/>
      <p:bldP spid="190488" grpId="0" animBg="1"/>
      <p:bldP spid="190493" grpId="0" animBg="1"/>
      <p:bldP spid="190494" grpId="0"/>
      <p:bldP spid="190515" grpId="0" animBg="1"/>
      <p:bldP spid="190516" grpId="0"/>
      <p:bldP spid="190517" grpId="0"/>
      <p:bldP spid="19051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55AB116-2568-4474-B6A7-181169934137}" type="slidenum">
              <a:rPr lang="en-US" altLang="zh-CN"/>
              <a:pPr/>
              <a:t>33</a:t>
            </a:fld>
            <a:endParaRPr lang="en-US" altLang="zh-CN"/>
          </a:p>
        </p:txBody>
      </p:sp>
      <p:sp>
        <p:nvSpPr>
          <p:cNvPr id="145411" name="Rectangle 3"/>
          <p:cNvSpPr>
            <a:spLocks noGrp="1" noChangeArrowheads="1"/>
          </p:cNvSpPr>
          <p:nvPr>
            <p:ph type="body" idx="1"/>
          </p:nvPr>
        </p:nvSpPr>
        <p:spPr/>
        <p:txBody>
          <a:bodyPr/>
          <a:lstStyle/>
          <a:p>
            <a:pPr eaLnBrk="0" hangingPunct="0">
              <a:lnSpc>
                <a:spcPct val="110000"/>
              </a:lnSpc>
              <a:spcBef>
                <a:spcPct val="50000"/>
              </a:spcBef>
              <a:buClr>
                <a:srgbClr val="D03010"/>
              </a:buClr>
            </a:pPr>
            <a:r>
              <a:rPr lang="zh-CN" altLang="en-US" dirty="0">
                <a:solidFill>
                  <a:srgbClr val="FFFF66"/>
                </a:solidFill>
              </a:rPr>
              <a:t>二叉排序树的插入递归算法：</a:t>
            </a:r>
          </a:p>
          <a:p>
            <a:pPr eaLnBrk="0" hangingPunct="0">
              <a:lnSpc>
                <a:spcPct val="110000"/>
              </a:lnSpc>
              <a:spcBef>
                <a:spcPct val="50000"/>
              </a:spcBef>
              <a:buClr>
                <a:srgbClr val="D03010"/>
              </a:buClr>
              <a:buFont typeface="Wingdings" pitchFamily="2" charset="2"/>
              <a:buAutoNum type="arabicParenR"/>
            </a:pPr>
            <a:r>
              <a:rPr lang="zh-CN" altLang="en-US" sz="2800" dirty="0"/>
              <a:t>如果二叉排序树为空，则插入</a:t>
            </a:r>
            <a:r>
              <a:rPr lang="en-US" altLang="zh-CN" sz="2800" dirty="0"/>
              <a:t>x</a:t>
            </a:r>
            <a:r>
              <a:rPr lang="zh-CN" altLang="en-US" sz="2800" dirty="0"/>
              <a:t>作为二叉排序树根结点；</a:t>
            </a:r>
          </a:p>
          <a:p>
            <a:pPr eaLnBrk="0" hangingPunct="0">
              <a:lnSpc>
                <a:spcPct val="110000"/>
              </a:lnSpc>
              <a:spcBef>
                <a:spcPct val="50000"/>
              </a:spcBef>
              <a:buClr>
                <a:srgbClr val="D03010"/>
              </a:buClr>
              <a:buFont typeface="Wingdings" pitchFamily="2" charset="2"/>
              <a:buAutoNum type="arabicParenR"/>
            </a:pPr>
            <a:r>
              <a:rPr lang="zh-CN" altLang="en-US" sz="2800" dirty="0"/>
              <a:t>如果根结点的值等于</a:t>
            </a:r>
            <a:r>
              <a:rPr lang="en-US" altLang="zh-CN" sz="2800" dirty="0"/>
              <a:t>x</a:t>
            </a:r>
            <a:r>
              <a:rPr lang="zh-CN" altLang="en-US" sz="2800" dirty="0"/>
              <a:t>，则放弃插入；</a:t>
            </a:r>
          </a:p>
          <a:p>
            <a:pPr eaLnBrk="0" hangingPunct="0">
              <a:lnSpc>
                <a:spcPct val="110000"/>
              </a:lnSpc>
              <a:spcBef>
                <a:spcPct val="50000"/>
              </a:spcBef>
              <a:buClr>
                <a:srgbClr val="D03010"/>
              </a:buClr>
              <a:buFont typeface="Wingdings" pitchFamily="2" charset="2"/>
              <a:buAutoNum type="arabicParenR"/>
            </a:pPr>
            <a:r>
              <a:rPr lang="zh-CN" altLang="en-US" sz="2800" dirty="0"/>
              <a:t>如果根结点的值小于</a:t>
            </a:r>
            <a:r>
              <a:rPr lang="en-US" altLang="zh-CN" sz="2800" dirty="0"/>
              <a:t>x</a:t>
            </a:r>
            <a:r>
              <a:rPr lang="zh-CN" altLang="en-US" sz="2800" dirty="0"/>
              <a:t>，则将</a:t>
            </a:r>
            <a:r>
              <a:rPr lang="en-US" altLang="zh-CN" sz="2800" dirty="0"/>
              <a:t>x</a:t>
            </a:r>
            <a:r>
              <a:rPr lang="zh-CN" altLang="en-US" sz="2800" dirty="0"/>
              <a:t>插入到右子树中；</a:t>
            </a:r>
          </a:p>
          <a:p>
            <a:pPr eaLnBrk="0" hangingPunct="0">
              <a:lnSpc>
                <a:spcPct val="110000"/>
              </a:lnSpc>
              <a:spcBef>
                <a:spcPct val="50000"/>
              </a:spcBef>
              <a:buClr>
                <a:srgbClr val="D03010"/>
              </a:buClr>
              <a:buFont typeface="Wingdings" pitchFamily="2" charset="2"/>
              <a:buAutoNum type="arabicParenR"/>
            </a:pPr>
            <a:r>
              <a:rPr lang="zh-CN" altLang="en-US" sz="2800" dirty="0"/>
              <a:t>如果根结点的值大于</a:t>
            </a:r>
            <a:r>
              <a:rPr lang="en-US" altLang="zh-CN" sz="2800" dirty="0"/>
              <a:t>x</a:t>
            </a:r>
            <a:r>
              <a:rPr lang="zh-CN" altLang="en-US" sz="2800" dirty="0"/>
              <a:t>，则将</a:t>
            </a:r>
            <a:r>
              <a:rPr lang="en-US" altLang="zh-CN" sz="2800" dirty="0"/>
              <a:t>x</a:t>
            </a:r>
            <a:r>
              <a:rPr lang="zh-CN" altLang="en-US" sz="2800" dirty="0"/>
              <a:t>插入到左子树中；</a:t>
            </a:r>
          </a:p>
        </p:txBody>
      </p:sp>
      <p:sp>
        <p:nvSpPr>
          <p:cNvPr id="145412" name="Rectangle 4"/>
          <p:cNvSpPr>
            <a:spLocks noChangeArrowheads="1"/>
          </p:cNvSpPr>
          <p:nvPr/>
        </p:nvSpPr>
        <p:spPr bwMode="auto">
          <a:xfrm>
            <a:off x="2339975" y="260350"/>
            <a:ext cx="4641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lgn="l">
              <a:defRPr kumimoji="1" sz="2400">
                <a:solidFill>
                  <a:schemeClr val="tx1"/>
                </a:solidFill>
                <a:latin typeface="Times New Roman" pitchFamily="18" charset="0"/>
                <a:ea typeface="宋体" charset="-122"/>
              </a:defRPr>
            </a:lvl1pPr>
            <a:lvl2pPr marL="914400" indent="-457200" algn="l">
              <a:defRPr kumimoji="1" sz="2400">
                <a:solidFill>
                  <a:schemeClr val="tx1"/>
                </a:solidFill>
                <a:latin typeface="Times New Roman" pitchFamily="18" charset="0"/>
                <a:ea typeface="宋体" charset="-122"/>
              </a:defRPr>
            </a:lvl2pPr>
            <a:lvl3pPr marL="1371600" indent="-457200" algn="l">
              <a:defRPr kumimoji="1" sz="2400">
                <a:solidFill>
                  <a:schemeClr val="tx1"/>
                </a:solidFill>
                <a:latin typeface="Times New Roman" pitchFamily="18" charset="0"/>
                <a:ea typeface="宋体" charset="-122"/>
              </a:defRPr>
            </a:lvl3pPr>
            <a:lvl4pPr marL="1828800" indent="-457200" algn="l">
              <a:defRPr kumimoji="1" sz="2400">
                <a:solidFill>
                  <a:schemeClr val="tx1"/>
                </a:solidFill>
                <a:latin typeface="Times New Roman" pitchFamily="18" charset="0"/>
                <a:ea typeface="宋体" charset="-122"/>
              </a:defRPr>
            </a:lvl4pPr>
            <a:lvl5pPr marL="2286000" indent="-457200" algn="l">
              <a:defRPr kumimoji="1" sz="2400">
                <a:solidFill>
                  <a:schemeClr val="tx1"/>
                </a:solidFill>
                <a:latin typeface="Times New Roman" pitchFamily="18" charset="0"/>
                <a:ea typeface="宋体" charset="-122"/>
              </a:defRPr>
            </a:lvl5pPr>
            <a:lvl6pPr marL="2743200" indent="-457200" fontAlgn="base">
              <a:spcBef>
                <a:spcPct val="0"/>
              </a:spcBef>
              <a:spcAft>
                <a:spcPct val="0"/>
              </a:spcAft>
              <a:defRPr kumimoji="1" sz="2400">
                <a:solidFill>
                  <a:schemeClr val="tx1"/>
                </a:solidFill>
                <a:latin typeface="Times New Roman" pitchFamily="18" charset="0"/>
                <a:ea typeface="宋体" charset="-122"/>
              </a:defRPr>
            </a:lvl6pPr>
            <a:lvl7pPr marL="3200400" indent="-457200" fontAlgn="base">
              <a:spcBef>
                <a:spcPct val="0"/>
              </a:spcBef>
              <a:spcAft>
                <a:spcPct val="0"/>
              </a:spcAft>
              <a:defRPr kumimoji="1" sz="2400">
                <a:solidFill>
                  <a:schemeClr val="tx1"/>
                </a:solidFill>
                <a:latin typeface="Times New Roman" pitchFamily="18" charset="0"/>
                <a:ea typeface="宋体" charset="-122"/>
              </a:defRPr>
            </a:lvl7pPr>
            <a:lvl8pPr marL="3657600" indent="-457200" fontAlgn="base">
              <a:spcBef>
                <a:spcPct val="0"/>
              </a:spcBef>
              <a:spcAft>
                <a:spcPct val="0"/>
              </a:spcAft>
              <a:defRPr kumimoji="1" sz="2400">
                <a:solidFill>
                  <a:schemeClr val="tx1"/>
                </a:solidFill>
                <a:latin typeface="Times New Roman" pitchFamily="18" charset="0"/>
                <a:ea typeface="宋体" charset="-122"/>
              </a:defRPr>
            </a:lvl8pPr>
            <a:lvl9pPr marL="4114800" indent="-457200"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Font typeface="Wingdings" pitchFamily="2" charset="2"/>
              <a:buNone/>
            </a:pPr>
            <a:r>
              <a:rPr kumimoji="0" lang="en-US" altLang="zh-CN" sz="3600" b="1">
                <a:solidFill>
                  <a:srgbClr val="FFFF66"/>
                </a:solidFill>
              </a:rPr>
              <a:t>4</a:t>
            </a:r>
            <a:r>
              <a:rPr kumimoji="0" lang="zh-CN" altLang="en-US" sz="3600" b="1">
                <a:solidFill>
                  <a:srgbClr val="FFFF66"/>
                </a:solidFill>
              </a:rPr>
              <a:t>、二叉排序树的插入</a:t>
            </a:r>
            <a:r>
              <a:rPr kumimoji="0" lang="zh-CN" altLang="en-US" sz="3600">
                <a:solidFill>
                  <a:srgbClr val="FFFF66"/>
                </a:solidFill>
              </a:rPr>
              <a:t> </a:t>
            </a:r>
          </a:p>
        </p:txBody>
      </p:sp>
    </p:spTree>
    <p:extLst>
      <p:ext uri="{BB962C8B-B14F-4D97-AF65-F5344CB8AC3E}">
        <p14:creationId xmlns:p14="http://schemas.microsoft.com/office/powerpoint/2010/main" val="3826847026"/>
      </p:ext>
    </p:extLst>
  </p:cSld>
  <p:clrMapOvr>
    <a:masterClrMapping/>
  </p:clrMapOvr>
  <p:transition spd="med">
    <p:zo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1"/>
          <p:cNvSpPr>
            <a:spLocks noGrp="1"/>
          </p:cNvSpPr>
          <p:nvPr>
            <p:ph type="sldNum" sz="quarter" idx="10"/>
          </p:nvPr>
        </p:nvSpPr>
        <p:spPr/>
        <p:txBody>
          <a:bodyPr/>
          <a:lstStyle/>
          <a:p>
            <a:fld id="{11E34336-A3AD-4803-A3E2-45C3CAB3CC18}" type="slidenum">
              <a:rPr lang="en-US" altLang="zh-CN"/>
              <a:pPr/>
              <a:t>34</a:t>
            </a:fld>
            <a:endParaRPr lang="en-US" altLang="zh-CN"/>
          </a:p>
        </p:txBody>
      </p:sp>
      <p:sp>
        <p:nvSpPr>
          <p:cNvPr id="203778" name="Text Box 2"/>
          <p:cNvSpPr txBox="1">
            <a:spLocks noChangeArrowheads="1"/>
          </p:cNvSpPr>
          <p:nvPr/>
        </p:nvSpPr>
        <p:spPr bwMode="auto">
          <a:xfrm>
            <a:off x="228600" y="1219200"/>
            <a:ext cx="4114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buFont typeface="Wingdings" pitchFamily="2" charset="2"/>
              <a:buChar char="Ø"/>
            </a:pPr>
            <a:r>
              <a:rPr kumimoji="0" lang="zh-CN" altLang="en-US" b="1">
                <a:solidFill>
                  <a:srgbClr val="FFFF66"/>
                </a:solidFill>
              </a:rPr>
              <a:t>二叉排序树的构造</a:t>
            </a:r>
          </a:p>
        </p:txBody>
      </p:sp>
      <p:sp>
        <p:nvSpPr>
          <p:cNvPr id="203779" name="Text Box 3"/>
          <p:cNvSpPr txBox="1">
            <a:spLocks noChangeArrowheads="1"/>
          </p:cNvSpPr>
          <p:nvPr/>
        </p:nvSpPr>
        <p:spPr bwMode="auto">
          <a:xfrm>
            <a:off x="341313" y="1898650"/>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kumimoji="0" lang="zh-CN" altLang="en-US" sz="2800" b="1"/>
              <a:t>从空的二叉排序树开始，依次插入一个个结点 。</a:t>
            </a:r>
          </a:p>
        </p:txBody>
      </p:sp>
      <p:sp>
        <p:nvSpPr>
          <p:cNvPr id="203780" name="Text Box 4"/>
          <p:cNvSpPr txBox="1">
            <a:spLocks noChangeArrowheads="1"/>
          </p:cNvSpPr>
          <p:nvPr/>
        </p:nvSpPr>
        <p:spPr bwMode="auto">
          <a:xfrm>
            <a:off x="400050" y="2895600"/>
            <a:ext cx="4357688" cy="180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l" eaLnBrk="0" hangingPunct="0">
              <a:spcBef>
                <a:spcPct val="50000"/>
              </a:spcBef>
            </a:pPr>
            <a:r>
              <a:rPr kumimoji="0" lang="zh-CN" altLang="en-US" sz="2800" b="1"/>
              <a:t>例：关键码集合为</a:t>
            </a:r>
          </a:p>
          <a:p>
            <a:pPr algn="l" eaLnBrk="0" hangingPunct="0">
              <a:spcBef>
                <a:spcPct val="50000"/>
              </a:spcBef>
            </a:pPr>
            <a:r>
              <a:rPr kumimoji="0" lang="en-US" altLang="zh-CN" sz="2800" b="1"/>
              <a:t>{63</a:t>
            </a:r>
            <a:r>
              <a:rPr kumimoji="0" lang="zh-CN" altLang="en-US" sz="2800" b="1"/>
              <a:t>，</a:t>
            </a:r>
            <a:r>
              <a:rPr kumimoji="0" lang="en-US" altLang="zh-CN" sz="2800" b="1"/>
              <a:t>90</a:t>
            </a:r>
            <a:r>
              <a:rPr kumimoji="0" lang="zh-CN" altLang="en-US" sz="2800" b="1"/>
              <a:t>，</a:t>
            </a:r>
            <a:r>
              <a:rPr kumimoji="0" lang="en-US" altLang="zh-CN" sz="2800" b="1"/>
              <a:t>70</a:t>
            </a:r>
            <a:r>
              <a:rPr kumimoji="0" lang="zh-CN" altLang="en-US" sz="2800" b="1"/>
              <a:t>，</a:t>
            </a:r>
            <a:r>
              <a:rPr kumimoji="0" lang="en-US" altLang="zh-CN" sz="2800" b="1"/>
              <a:t>55</a:t>
            </a:r>
            <a:r>
              <a:rPr kumimoji="0" lang="zh-CN" altLang="en-US" sz="2800" b="1"/>
              <a:t>，</a:t>
            </a:r>
            <a:r>
              <a:rPr kumimoji="0" lang="en-US" altLang="zh-CN" sz="2800" b="1"/>
              <a:t>58}</a:t>
            </a:r>
            <a:r>
              <a:rPr kumimoji="0" lang="zh-CN" altLang="en-US" sz="2800" b="1"/>
              <a:t>，</a:t>
            </a:r>
          </a:p>
          <a:p>
            <a:pPr algn="l" eaLnBrk="0" hangingPunct="0">
              <a:spcBef>
                <a:spcPct val="50000"/>
              </a:spcBef>
            </a:pPr>
            <a:r>
              <a:rPr kumimoji="0" lang="zh-CN" altLang="en-US" sz="2800" b="1"/>
              <a:t>二</a:t>
            </a:r>
            <a:r>
              <a:rPr kumimoji="0" lang="zh-CN" altLang="en-US" sz="2800" b="1">
                <a:latin typeface="宋体" charset="-122"/>
              </a:rPr>
              <a:t>叉排序树的构造过程为：</a:t>
            </a:r>
            <a:r>
              <a:rPr kumimoji="0" lang="zh-CN" altLang="en-US" sz="2800" b="1"/>
              <a:t> </a:t>
            </a:r>
          </a:p>
        </p:txBody>
      </p:sp>
      <p:sp>
        <p:nvSpPr>
          <p:cNvPr id="203782" name="Oval 6"/>
          <p:cNvSpPr>
            <a:spLocks noChangeArrowheads="1"/>
          </p:cNvSpPr>
          <p:nvPr/>
        </p:nvSpPr>
        <p:spPr bwMode="auto">
          <a:xfrm>
            <a:off x="6408738" y="2963863"/>
            <a:ext cx="539750" cy="539750"/>
          </a:xfrm>
          <a:prstGeom prst="ellipse">
            <a:avLst/>
          </a:prstGeom>
          <a:solidFill>
            <a:srgbClr val="ECE703"/>
          </a:solidFill>
          <a:ln>
            <a:noFill/>
          </a:ln>
          <a:extLst>
            <a:ext uri="{91240B29-F687-4F45-9708-019B960494DF}">
              <a14:hiddenLine xmlns:a14="http://schemas.microsoft.com/office/drawing/2010/main" w="38100">
                <a:solidFill>
                  <a:srgbClr val="0033CC"/>
                </a:solidFill>
                <a:round/>
                <a:headEnd/>
                <a:tailEnd/>
              </a14:hiddenLine>
            </a:ext>
          </a:extLst>
        </p:spPr>
        <p:txBody>
          <a:bodyPr/>
          <a:lstStyle/>
          <a:p>
            <a:endParaRPr lang="zh-CN" altLang="en-US"/>
          </a:p>
        </p:txBody>
      </p:sp>
      <p:sp>
        <p:nvSpPr>
          <p:cNvPr id="203783" name="Text Box 7"/>
          <p:cNvSpPr txBox="1">
            <a:spLocks noChangeArrowheads="1"/>
          </p:cNvSpPr>
          <p:nvPr/>
        </p:nvSpPr>
        <p:spPr bwMode="auto">
          <a:xfrm>
            <a:off x="6497638" y="3008313"/>
            <a:ext cx="363537" cy="476250"/>
          </a:xfrm>
          <a:prstGeom prst="rect">
            <a:avLst/>
          </a:prstGeom>
          <a:noFill/>
          <a:ln>
            <a:noFill/>
          </a:ln>
          <a:extLst>
            <a:ext uri="{909E8E84-426E-40DD-AFC4-6F175D3DCCD1}">
              <a14:hiddenFill xmlns:a14="http://schemas.microsoft.com/office/drawing/2010/main">
                <a:solidFill>
                  <a:srgbClr val="ECE703"/>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36000"/>
          <a:lstStyle/>
          <a:p>
            <a:pPr eaLnBrk="0" hangingPunct="0"/>
            <a:r>
              <a:rPr kumimoji="0" lang="en-US" altLang="zh-CN" sz="2800" b="1">
                <a:solidFill>
                  <a:schemeClr val="bg1"/>
                </a:solidFill>
              </a:rPr>
              <a:t>63</a:t>
            </a:r>
          </a:p>
        </p:txBody>
      </p:sp>
      <p:grpSp>
        <p:nvGrpSpPr>
          <p:cNvPr id="203784" name="Group 8"/>
          <p:cNvGrpSpPr>
            <a:grpSpLocks/>
          </p:cNvGrpSpPr>
          <p:nvPr/>
        </p:nvGrpSpPr>
        <p:grpSpPr bwMode="auto">
          <a:xfrm>
            <a:off x="5645150" y="3425825"/>
            <a:ext cx="869950" cy="1338263"/>
            <a:chOff x="3156" y="2158"/>
            <a:chExt cx="548" cy="843"/>
          </a:xfrm>
        </p:grpSpPr>
        <p:sp>
          <p:nvSpPr>
            <p:cNvPr id="203785" name="Line 9"/>
            <p:cNvSpPr>
              <a:spLocks noChangeShapeType="1"/>
            </p:cNvSpPr>
            <p:nvPr/>
          </p:nvSpPr>
          <p:spPr bwMode="auto">
            <a:xfrm flipH="1">
              <a:off x="3353" y="2158"/>
              <a:ext cx="351" cy="5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786" name="Oval 10"/>
            <p:cNvSpPr>
              <a:spLocks noChangeArrowheads="1"/>
            </p:cNvSpPr>
            <p:nvPr/>
          </p:nvSpPr>
          <p:spPr bwMode="auto">
            <a:xfrm>
              <a:off x="3156" y="2661"/>
              <a:ext cx="340" cy="340"/>
            </a:xfrm>
            <a:prstGeom prst="ellipse">
              <a:avLst/>
            </a:prstGeom>
            <a:solidFill>
              <a:srgbClr val="ECE703"/>
            </a:solidFill>
            <a:ln>
              <a:noFill/>
            </a:ln>
            <a:extLst>
              <a:ext uri="{91240B29-F687-4F45-9708-019B960494DF}">
                <a14:hiddenLine xmlns:a14="http://schemas.microsoft.com/office/drawing/2010/main" w="38100">
                  <a:solidFill>
                    <a:srgbClr val="0033CC"/>
                  </a:solidFill>
                  <a:round/>
                  <a:headEnd/>
                  <a:tailEnd/>
                </a14:hiddenLine>
              </a:ext>
            </a:extLst>
          </p:spPr>
          <p:txBody>
            <a:bodyPr/>
            <a:lstStyle/>
            <a:p>
              <a:endParaRPr lang="zh-CN" altLang="en-US"/>
            </a:p>
          </p:txBody>
        </p:sp>
        <p:sp>
          <p:nvSpPr>
            <p:cNvPr id="203787" name="Text Box 11"/>
            <p:cNvSpPr txBox="1">
              <a:spLocks noChangeArrowheads="1"/>
            </p:cNvSpPr>
            <p:nvPr/>
          </p:nvSpPr>
          <p:spPr bwMode="auto">
            <a:xfrm>
              <a:off x="3212" y="2689"/>
              <a:ext cx="229" cy="300"/>
            </a:xfrm>
            <a:prstGeom prst="rect">
              <a:avLst/>
            </a:prstGeom>
            <a:noFill/>
            <a:ln>
              <a:noFill/>
            </a:ln>
            <a:extLst>
              <a:ext uri="{909E8E84-426E-40DD-AFC4-6F175D3DCCD1}">
                <a14:hiddenFill xmlns:a14="http://schemas.microsoft.com/office/drawing/2010/main">
                  <a:solidFill>
                    <a:srgbClr val="ECE703"/>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36000"/>
            <a:lstStyle/>
            <a:p>
              <a:pPr eaLnBrk="0" hangingPunct="0"/>
              <a:r>
                <a:rPr kumimoji="0" lang="en-US" altLang="zh-CN" sz="2800" b="1">
                  <a:solidFill>
                    <a:schemeClr val="bg1"/>
                  </a:solidFill>
                </a:rPr>
                <a:t>55</a:t>
              </a:r>
            </a:p>
          </p:txBody>
        </p:sp>
      </p:grpSp>
      <p:grpSp>
        <p:nvGrpSpPr>
          <p:cNvPr id="203788" name="Group 12"/>
          <p:cNvGrpSpPr>
            <a:grpSpLocks/>
          </p:cNvGrpSpPr>
          <p:nvPr/>
        </p:nvGrpSpPr>
        <p:grpSpPr bwMode="auto">
          <a:xfrm>
            <a:off x="6872288" y="3429000"/>
            <a:ext cx="892175" cy="1319213"/>
            <a:chOff x="3929" y="2160"/>
            <a:chExt cx="562" cy="831"/>
          </a:xfrm>
        </p:grpSpPr>
        <p:sp>
          <p:nvSpPr>
            <p:cNvPr id="203789" name="Line 13"/>
            <p:cNvSpPr>
              <a:spLocks noChangeShapeType="1"/>
            </p:cNvSpPr>
            <p:nvPr/>
          </p:nvSpPr>
          <p:spPr bwMode="auto">
            <a:xfrm>
              <a:off x="3929" y="2160"/>
              <a:ext cx="360" cy="52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790" name="Oval 14"/>
            <p:cNvSpPr>
              <a:spLocks noChangeArrowheads="1"/>
            </p:cNvSpPr>
            <p:nvPr/>
          </p:nvSpPr>
          <p:spPr bwMode="auto">
            <a:xfrm>
              <a:off x="4151" y="2651"/>
              <a:ext cx="340" cy="340"/>
            </a:xfrm>
            <a:prstGeom prst="ellipse">
              <a:avLst/>
            </a:prstGeom>
            <a:solidFill>
              <a:srgbClr val="ECE703"/>
            </a:solidFill>
            <a:ln>
              <a:noFill/>
            </a:ln>
            <a:extLst>
              <a:ext uri="{91240B29-F687-4F45-9708-019B960494DF}">
                <a14:hiddenLine xmlns:a14="http://schemas.microsoft.com/office/drawing/2010/main" w="38100">
                  <a:solidFill>
                    <a:srgbClr val="0033CC"/>
                  </a:solidFill>
                  <a:round/>
                  <a:headEnd/>
                  <a:tailEnd/>
                </a14:hiddenLine>
              </a:ext>
            </a:extLst>
          </p:spPr>
          <p:txBody>
            <a:bodyPr/>
            <a:lstStyle/>
            <a:p>
              <a:endParaRPr lang="zh-CN" altLang="en-US"/>
            </a:p>
          </p:txBody>
        </p:sp>
        <p:sp>
          <p:nvSpPr>
            <p:cNvPr id="203791" name="Text Box 15"/>
            <p:cNvSpPr txBox="1">
              <a:spLocks noChangeArrowheads="1"/>
            </p:cNvSpPr>
            <p:nvPr/>
          </p:nvSpPr>
          <p:spPr bwMode="auto">
            <a:xfrm>
              <a:off x="4207" y="2679"/>
              <a:ext cx="229" cy="300"/>
            </a:xfrm>
            <a:prstGeom prst="rect">
              <a:avLst/>
            </a:prstGeom>
            <a:noFill/>
            <a:ln>
              <a:noFill/>
            </a:ln>
            <a:extLst>
              <a:ext uri="{909E8E84-426E-40DD-AFC4-6F175D3DCCD1}">
                <a14:hiddenFill xmlns:a14="http://schemas.microsoft.com/office/drawing/2010/main">
                  <a:solidFill>
                    <a:srgbClr val="ECE703"/>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36000"/>
            <a:lstStyle/>
            <a:p>
              <a:pPr eaLnBrk="0" hangingPunct="0"/>
              <a:r>
                <a:rPr kumimoji="0" lang="en-US" altLang="zh-CN" sz="2800" b="1">
                  <a:solidFill>
                    <a:schemeClr val="bg1"/>
                  </a:solidFill>
                </a:rPr>
                <a:t>90</a:t>
              </a:r>
            </a:p>
          </p:txBody>
        </p:sp>
      </p:grpSp>
      <p:grpSp>
        <p:nvGrpSpPr>
          <p:cNvPr id="203792" name="Group 16"/>
          <p:cNvGrpSpPr>
            <a:grpSpLocks/>
          </p:cNvGrpSpPr>
          <p:nvPr/>
        </p:nvGrpSpPr>
        <p:grpSpPr bwMode="auto">
          <a:xfrm>
            <a:off x="6048375" y="4718050"/>
            <a:ext cx="612775" cy="1260475"/>
            <a:chOff x="3410" y="2972"/>
            <a:chExt cx="386" cy="794"/>
          </a:xfrm>
        </p:grpSpPr>
        <p:sp>
          <p:nvSpPr>
            <p:cNvPr id="203793" name="Oval 17"/>
            <p:cNvSpPr>
              <a:spLocks noChangeArrowheads="1"/>
            </p:cNvSpPr>
            <p:nvPr/>
          </p:nvSpPr>
          <p:spPr bwMode="auto">
            <a:xfrm>
              <a:off x="3456" y="3426"/>
              <a:ext cx="340" cy="340"/>
            </a:xfrm>
            <a:prstGeom prst="ellipse">
              <a:avLst/>
            </a:prstGeom>
            <a:solidFill>
              <a:srgbClr val="ECE703"/>
            </a:solidFill>
            <a:ln>
              <a:noFill/>
            </a:ln>
            <a:extLst>
              <a:ext uri="{91240B29-F687-4F45-9708-019B960494DF}">
                <a14:hiddenLine xmlns:a14="http://schemas.microsoft.com/office/drawing/2010/main" w="38100">
                  <a:solidFill>
                    <a:srgbClr val="0033CC"/>
                  </a:solidFill>
                  <a:round/>
                  <a:headEnd/>
                  <a:tailEnd/>
                </a14:hiddenLine>
              </a:ext>
            </a:extLst>
          </p:spPr>
          <p:txBody>
            <a:bodyPr/>
            <a:lstStyle/>
            <a:p>
              <a:endParaRPr lang="zh-CN" altLang="en-US"/>
            </a:p>
          </p:txBody>
        </p:sp>
        <p:sp>
          <p:nvSpPr>
            <p:cNvPr id="203794" name="Text Box 18"/>
            <p:cNvSpPr txBox="1">
              <a:spLocks noChangeArrowheads="1"/>
            </p:cNvSpPr>
            <p:nvPr/>
          </p:nvSpPr>
          <p:spPr bwMode="auto">
            <a:xfrm>
              <a:off x="3512" y="3454"/>
              <a:ext cx="229" cy="300"/>
            </a:xfrm>
            <a:prstGeom prst="rect">
              <a:avLst/>
            </a:prstGeom>
            <a:noFill/>
            <a:ln>
              <a:noFill/>
            </a:ln>
            <a:extLst>
              <a:ext uri="{909E8E84-426E-40DD-AFC4-6F175D3DCCD1}">
                <a14:hiddenFill xmlns:a14="http://schemas.microsoft.com/office/drawing/2010/main">
                  <a:solidFill>
                    <a:srgbClr val="ECE703"/>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36000"/>
            <a:lstStyle/>
            <a:p>
              <a:pPr eaLnBrk="0" hangingPunct="0"/>
              <a:r>
                <a:rPr kumimoji="0" lang="en-US" altLang="zh-CN" sz="2800" b="1">
                  <a:solidFill>
                    <a:schemeClr val="bg1"/>
                  </a:solidFill>
                </a:rPr>
                <a:t>58</a:t>
              </a:r>
            </a:p>
          </p:txBody>
        </p:sp>
        <p:sp>
          <p:nvSpPr>
            <p:cNvPr id="203795" name="Line 19"/>
            <p:cNvSpPr>
              <a:spLocks noChangeShapeType="1"/>
            </p:cNvSpPr>
            <p:nvPr/>
          </p:nvSpPr>
          <p:spPr bwMode="auto">
            <a:xfrm>
              <a:off x="3410" y="2972"/>
              <a:ext cx="170" cy="45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3796" name="Group 20"/>
          <p:cNvGrpSpPr>
            <a:grpSpLocks/>
          </p:cNvGrpSpPr>
          <p:nvPr/>
        </p:nvGrpSpPr>
        <p:grpSpPr bwMode="auto">
          <a:xfrm>
            <a:off x="6721475" y="4673600"/>
            <a:ext cx="601663" cy="1301750"/>
            <a:chOff x="4234" y="2944"/>
            <a:chExt cx="379" cy="820"/>
          </a:xfrm>
        </p:grpSpPr>
        <p:sp>
          <p:nvSpPr>
            <p:cNvPr id="203797" name="Oval 21"/>
            <p:cNvSpPr>
              <a:spLocks noChangeArrowheads="1"/>
            </p:cNvSpPr>
            <p:nvPr/>
          </p:nvSpPr>
          <p:spPr bwMode="auto">
            <a:xfrm>
              <a:off x="4234" y="3424"/>
              <a:ext cx="340" cy="340"/>
            </a:xfrm>
            <a:prstGeom prst="ellipse">
              <a:avLst/>
            </a:prstGeom>
            <a:solidFill>
              <a:srgbClr val="ECE703"/>
            </a:solidFill>
            <a:ln>
              <a:noFill/>
            </a:ln>
            <a:extLst>
              <a:ext uri="{91240B29-F687-4F45-9708-019B960494DF}">
                <a14:hiddenLine xmlns:a14="http://schemas.microsoft.com/office/drawing/2010/main" w="38100">
                  <a:solidFill>
                    <a:srgbClr val="0033CC"/>
                  </a:solidFill>
                  <a:round/>
                  <a:headEnd/>
                  <a:tailEnd/>
                </a14:hiddenLine>
              </a:ext>
            </a:extLst>
          </p:spPr>
          <p:txBody>
            <a:bodyPr/>
            <a:lstStyle/>
            <a:p>
              <a:endParaRPr lang="zh-CN" altLang="en-US"/>
            </a:p>
          </p:txBody>
        </p:sp>
        <p:sp>
          <p:nvSpPr>
            <p:cNvPr id="203798" name="Text Box 22"/>
            <p:cNvSpPr txBox="1">
              <a:spLocks noChangeArrowheads="1"/>
            </p:cNvSpPr>
            <p:nvPr/>
          </p:nvSpPr>
          <p:spPr bwMode="auto">
            <a:xfrm>
              <a:off x="4290" y="3452"/>
              <a:ext cx="229" cy="300"/>
            </a:xfrm>
            <a:prstGeom prst="rect">
              <a:avLst/>
            </a:prstGeom>
            <a:noFill/>
            <a:ln>
              <a:noFill/>
            </a:ln>
            <a:extLst>
              <a:ext uri="{909E8E84-426E-40DD-AFC4-6F175D3DCCD1}">
                <a14:hiddenFill xmlns:a14="http://schemas.microsoft.com/office/drawing/2010/main">
                  <a:solidFill>
                    <a:srgbClr val="ECE703"/>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36000"/>
            <a:lstStyle/>
            <a:p>
              <a:pPr eaLnBrk="0" hangingPunct="0"/>
              <a:r>
                <a:rPr kumimoji="0" lang="en-US" altLang="zh-CN" sz="2800" b="1">
                  <a:solidFill>
                    <a:schemeClr val="bg1"/>
                  </a:solidFill>
                </a:rPr>
                <a:t>70</a:t>
              </a:r>
            </a:p>
          </p:txBody>
        </p:sp>
        <p:sp>
          <p:nvSpPr>
            <p:cNvPr id="203799" name="Line 23"/>
            <p:cNvSpPr>
              <a:spLocks noChangeShapeType="1"/>
            </p:cNvSpPr>
            <p:nvPr/>
          </p:nvSpPr>
          <p:spPr bwMode="auto">
            <a:xfrm flipH="1">
              <a:off x="4411" y="2944"/>
              <a:ext cx="202" cy="4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3800" name="Rectangle 24"/>
          <p:cNvSpPr>
            <a:spLocks noChangeArrowheads="1"/>
          </p:cNvSpPr>
          <p:nvPr/>
        </p:nvSpPr>
        <p:spPr bwMode="auto">
          <a:xfrm>
            <a:off x="2339975" y="260350"/>
            <a:ext cx="4641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lgn="l">
              <a:defRPr kumimoji="1" sz="2400">
                <a:solidFill>
                  <a:schemeClr val="tx1"/>
                </a:solidFill>
                <a:latin typeface="Times New Roman" pitchFamily="18" charset="0"/>
                <a:ea typeface="宋体" charset="-122"/>
              </a:defRPr>
            </a:lvl1pPr>
            <a:lvl2pPr marL="914400" indent="-457200" algn="l">
              <a:defRPr kumimoji="1" sz="2400">
                <a:solidFill>
                  <a:schemeClr val="tx1"/>
                </a:solidFill>
                <a:latin typeface="Times New Roman" pitchFamily="18" charset="0"/>
                <a:ea typeface="宋体" charset="-122"/>
              </a:defRPr>
            </a:lvl2pPr>
            <a:lvl3pPr marL="1371600" indent="-457200" algn="l">
              <a:defRPr kumimoji="1" sz="2400">
                <a:solidFill>
                  <a:schemeClr val="tx1"/>
                </a:solidFill>
                <a:latin typeface="Times New Roman" pitchFamily="18" charset="0"/>
                <a:ea typeface="宋体" charset="-122"/>
              </a:defRPr>
            </a:lvl3pPr>
            <a:lvl4pPr marL="1828800" indent="-457200" algn="l">
              <a:defRPr kumimoji="1" sz="2400">
                <a:solidFill>
                  <a:schemeClr val="tx1"/>
                </a:solidFill>
                <a:latin typeface="Times New Roman" pitchFamily="18" charset="0"/>
                <a:ea typeface="宋体" charset="-122"/>
              </a:defRPr>
            </a:lvl4pPr>
            <a:lvl5pPr marL="2286000" indent="-457200" algn="l">
              <a:defRPr kumimoji="1" sz="2400">
                <a:solidFill>
                  <a:schemeClr val="tx1"/>
                </a:solidFill>
                <a:latin typeface="Times New Roman" pitchFamily="18" charset="0"/>
                <a:ea typeface="宋体" charset="-122"/>
              </a:defRPr>
            </a:lvl5pPr>
            <a:lvl6pPr marL="2743200" indent="-457200" fontAlgn="base">
              <a:spcBef>
                <a:spcPct val="0"/>
              </a:spcBef>
              <a:spcAft>
                <a:spcPct val="0"/>
              </a:spcAft>
              <a:defRPr kumimoji="1" sz="2400">
                <a:solidFill>
                  <a:schemeClr val="tx1"/>
                </a:solidFill>
                <a:latin typeface="Times New Roman" pitchFamily="18" charset="0"/>
                <a:ea typeface="宋体" charset="-122"/>
              </a:defRPr>
            </a:lvl6pPr>
            <a:lvl7pPr marL="3200400" indent="-457200" fontAlgn="base">
              <a:spcBef>
                <a:spcPct val="0"/>
              </a:spcBef>
              <a:spcAft>
                <a:spcPct val="0"/>
              </a:spcAft>
              <a:defRPr kumimoji="1" sz="2400">
                <a:solidFill>
                  <a:schemeClr val="tx1"/>
                </a:solidFill>
                <a:latin typeface="Times New Roman" pitchFamily="18" charset="0"/>
                <a:ea typeface="宋体" charset="-122"/>
              </a:defRPr>
            </a:lvl7pPr>
            <a:lvl8pPr marL="3657600" indent="-457200" fontAlgn="base">
              <a:spcBef>
                <a:spcPct val="0"/>
              </a:spcBef>
              <a:spcAft>
                <a:spcPct val="0"/>
              </a:spcAft>
              <a:defRPr kumimoji="1" sz="2400">
                <a:solidFill>
                  <a:schemeClr val="tx1"/>
                </a:solidFill>
                <a:latin typeface="Times New Roman" pitchFamily="18" charset="0"/>
                <a:ea typeface="宋体" charset="-122"/>
              </a:defRPr>
            </a:lvl8pPr>
            <a:lvl9pPr marL="4114800" indent="-457200"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Font typeface="Wingdings" pitchFamily="2" charset="2"/>
              <a:buNone/>
            </a:pPr>
            <a:r>
              <a:rPr kumimoji="0" lang="en-US" altLang="zh-CN" sz="3600" b="1">
                <a:solidFill>
                  <a:srgbClr val="FFFF66"/>
                </a:solidFill>
              </a:rPr>
              <a:t>4</a:t>
            </a:r>
            <a:r>
              <a:rPr kumimoji="0" lang="zh-CN" altLang="en-US" sz="3600" b="1">
                <a:solidFill>
                  <a:srgbClr val="FFFF66"/>
                </a:solidFill>
              </a:rPr>
              <a:t>、二叉排序树的插入</a:t>
            </a:r>
            <a:r>
              <a:rPr kumimoji="0" lang="zh-CN" altLang="en-US" sz="3600">
                <a:solidFill>
                  <a:srgbClr val="FFFF66"/>
                </a:solidFill>
              </a:rPr>
              <a:t> </a:t>
            </a:r>
          </a:p>
        </p:txBody>
      </p:sp>
    </p:spTree>
    <p:extLst>
      <p:ext uri="{BB962C8B-B14F-4D97-AF65-F5344CB8AC3E}">
        <p14:creationId xmlns:p14="http://schemas.microsoft.com/office/powerpoint/2010/main" val="3608438062"/>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37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378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203788"/>
                                        </p:tgtEl>
                                        <p:attrNameLst>
                                          <p:attrName>style.visibility</p:attrName>
                                        </p:attrNameLst>
                                      </p:cBhvr>
                                      <p:to>
                                        <p:strVal val="visible"/>
                                      </p:to>
                                    </p:set>
                                    <p:animEffect transition="in" filter="wipe(up)">
                                      <p:cBhvr>
                                        <p:cTn id="13" dur="500"/>
                                        <p:tgtEl>
                                          <p:spTgt spid="20378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203796"/>
                                        </p:tgtEl>
                                        <p:attrNameLst>
                                          <p:attrName>style.visibility</p:attrName>
                                        </p:attrNameLst>
                                      </p:cBhvr>
                                      <p:to>
                                        <p:strVal val="visible"/>
                                      </p:to>
                                    </p:set>
                                    <p:animEffect transition="in" filter="wipe(up)">
                                      <p:cBhvr>
                                        <p:cTn id="18" dur="500"/>
                                        <p:tgtEl>
                                          <p:spTgt spid="20379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203784"/>
                                        </p:tgtEl>
                                        <p:attrNameLst>
                                          <p:attrName>style.visibility</p:attrName>
                                        </p:attrNameLst>
                                      </p:cBhvr>
                                      <p:to>
                                        <p:strVal val="visible"/>
                                      </p:to>
                                    </p:set>
                                    <p:animEffect transition="in" filter="wipe(up)">
                                      <p:cBhvr>
                                        <p:cTn id="23" dur="500"/>
                                        <p:tgtEl>
                                          <p:spTgt spid="20378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203792"/>
                                        </p:tgtEl>
                                        <p:attrNameLst>
                                          <p:attrName>style.visibility</p:attrName>
                                        </p:attrNameLst>
                                      </p:cBhvr>
                                      <p:to>
                                        <p:strVal val="visible"/>
                                      </p:to>
                                    </p:set>
                                    <p:animEffect transition="in" filter="wipe(up)">
                                      <p:cBhvr>
                                        <p:cTn id="28" dur="500"/>
                                        <p:tgtEl>
                                          <p:spTgt spid="203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2" grpId="0" animBg="1"/>
      <p:bldP spid="20378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E4E8AA16-04D5-4D67-A1B2-1DC3DDE3770B}" type="slidenum">
              <a:rPr lang="en-US" altLang="zh-CN"/>
              <a:pPr/>
              <a:t>35</a:t>
            </a:fld>
            <a:endParaRPr lang="en-US" altLang="zh-CN"/>
          </a:p>
        </p:txBody>
      </p:sp>
      <p:sp>
        <p:nvSpPr>
          <p:cNvPr id="90116" name="Rectangle 4"/>
          <p:cNvSpPr>
            <a:spLocks noChangeArrowheads="1"/>
          </p:cNvSpPr>
          <p:nvPr/>
        </p:nvSpPr>
        <p:spPr bwMode="auto">
          <a:xfrm>
            <a:off x="2313213" y="260350"/>
            <a:ext cx="4352474" cy="651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Aft>
                <a:spcPct val="20000"/>
              </a:spcAft>
              <a:buClr>
                <a:schemeClr val="hlink"/>
              </a:buClr>
              <a:buFont typeface="Wingdings" pitchFamily="2" charset="2"/>
              <a:buNone/>
            </a:pPr>
            <a:r>
              <a:rPr kumimoji="0" lang="en-US" altLang="zh-CN" sz="3600" b="1" dirty="0" smtClean="0">
                <a:solidFill>
                  <a:srgbClr val="FFFF66"/>
                </a:solidFill>
              </a:rPr>
              <a:t>5. </a:t>
            </a:r>
            <a:r>
              <a:rPr kumimoji="0" lang="zh-CN" altLang="en-US" sz="3600" b="1" dirty="0">
                <a:solidFill>
                  <a:srgbClr val="FFFF66"/>
                </a:solidFill>
              </a:rPr>
              <a:t>二叉排序树的删除</a:t>
            </a:r>
          </a:p>
        </p:txBody>
      </p:sp>
      <p:sp>
        <p:nvSpPr>
          <p:cNvPr id="90118" name="Text Box 6"/>
          <p:cNvSpPr txBox="1">
            <a:spLocks noChangeArrowheads="1"/>
          </p:cNvSpPr>
          <p:nvPr/>
        </p:nvSpPr>
        <p:spPr bwMode="auto">
          <a:xfrm>
            <a:off x="404813" y="1341438"/>
            <a:ext cx="841533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zh-CN" sz="2800" b="1"/>
              <a:t>        </a:t>
            </a:r>
            <a:r>
              <a:rPr lang="zh-CN" altLang="en-US" sz="2800" b="1"/>
              <a:t>在二叉排序树上删除某个结点之后，仍然保持二叉排序树的特性。</a:t>
            </a:r>
          </a:p>
        </p:txBody>
      </p:sp>
      <p:sp>
        <p:nvSpPr>
          <p:cNvPr id="90119" name="Text Box 7"/>
          <p:cNvSpPr txBox="1">
            <a:spLocks noChangeArrowheads="1"/>
          </p:cNvSpPr>
          <p:nvPr/>
        </p:nvSpPr>
        <p:spPr bwMode="auto">
          <a:xfrm>
            <a:off x="395288" y="2708275"/>
            <a:ext cx="78486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kumimoji="1" sz="2400">
                <a:solidFill>
                  <a:schemeClr val="tx1"/>
                </a:solidFill>
                <a:latin typeface="Times New Roman" pitchFamily="18" charset="0"/>
                <a:ea typeface="宋体" charset="-122"/>
              </a:defRPr>
            </a:lvl1pPr>
            <a:lvl2pPr marL="914400" indent="-457200" algn="l">
              <a:defRPr kumimoji="1" sz="2400">
                <a:solidFill>
                  <a:schemeClr val="tx1"/>
                </a:solidFill>
                <a:latin typeface="Times New Roman" pitchFamily="18" charset="0"/>
                <a:ea typeface="宋体" charset="-122"/>
              </a:defRPr>
            </a:lvl2pPr>
            <a:lvl3pPr marL="1371600" indent="-457200" algn="l">
              <a:defRPr kumimoji="1" sz="2400">
                <a:solidFill>
                  <a:schemeClr val="tx1"/>
                </a:solidFill>
                <a:latin typeface="Times New Roman" pitchFamily="18" charset="0"/>
                <a:ea typeface="宋体" charset="-122"/>
              </a:defRPr>
            </a:lvl3pPr>
            <a:lvl4pPr marL="1828800" indent="-457200" algn="l">
              <a:defRPr kumimoji="1" sz="2400">
                <a:solidFill>
                  <a:schemeClr val="tx1"/>
                </a:solidFill>
                <a:latin typeface="Times New Roman" pitchFamily="18" charset="0"/>
                <a:ea typeface="宋体" charset="-122"/>
              </a:defRPr>
            </a:lvl4pPr>
            <a:lvl5pPr marL="2286000" indent="-457200" algn="l">
              <a:defRPr kumimoji="1" sz="2400">
                <a:solidFill>
                  <a:schemeClr val="tx1"/>
                </a:solidFill>
                <a:latin typeface="Times New Roman" pitchFamily="18" charset="0"/>
                <a:ea typeface="宋体" charset="-122"/>
              </a:defRPr>
            </a:lvl5pPr>
            <a:lvl6pPr marL="2743200" indent="-457200" fontAlgn="base">
              <a:spcBef>
                <a:spcPct val="0"/>
              </a:spcBef>
              <a:spcAft>
                <a:spcPct val="0"/>
              </a:spcAft>
              <a:defRPr kumimoji="1" sz="2400">
                <a:solidFill>
                  <a:schemeClr val="tx1"/>
                </a:solidFill>
                <a:latin typeface="Times New Roman" pitchFamily="18" charset="0"/>
                <a:ea typeface="宋体" charset="-122"/>
              </a:defRPr>
            </a:lvl6pPr>
            <a:lvl7pPr marL="3200400" indent="-457200" fontAlgn="base">
              <a:spcBef>
                <a:spcPct val="0"/>
              </a:spcBef>
              <a:spcAft>
                <a:spcPct val="0"/>
              </a:spcAft>
              <a:defRPr kumimoji="1" sz="2400">
                <a:solidFill>
                  <a:schemeClr val="tx1"/>
                </a:solidFill>
                <a:latin typeface="Times New Roman" pitchFamily="18" charset="0"/>
                <a:ea typeface="宋体" charset="-122"/>
              </a:defRPr>
            </a:lvl7pPr>
            <a:lvl8pPr marL="3657600" indent="-457200" fontAlgn="base">
              <a:spcBef>
                <a:spcPct val="0"/>
              </a:spcBef>
              <a:spcAft>
                <a:spcPct val="0"/>
              </a:spcAft>
              <a:defRPr kumimoji="1" sz="2400">
                <a:solidFill>
                  <a:schemeClr val="tx1"/>
                </a:solidFill>
                <a:latin typeface="Times New Roman" pitchFamily="18" charset="0"/>
                <a:ea typeface="宋体" charset="-122"/>
              </a:defRPr>
            </a:lvl8pPr>
            <a:lvl9pPr marL="4114800" indent="-457200" fontAlgn="base">
              <a:spcBef>
                <a:spcPct val="0"/>
              </a:spcBef>
              <a:spcAft>
                <a:spcPct val="0"/>
              </a:spcAft>
              <a:defRPr kumimoji="1" sz="2400">
                <a:solidFill>
                  <a:schemeClr val="tx1"/>
                </a:solidFill>
                <a:latin typeface="Times New Roman" pitchFamily="18" charset="0"/>
                <a:ea typeface="宋体" charset="-122"/>
              </a:defRPr>
            </a:lvl9pPr>
          </a:lstStyle>
          <a:p>
            <a:pPr>
              <a:spcBef>
                <a:spcPct val="35000"/>
              </a:spcBef>
              <a:buClr>
                <a:srgbClr val="ECE703"/>
              </a:buClr>
              <a:buFont typeface="Wingdings" pitchFamily="2" charset="2"/>
              <a:buChar char="Ø"/>
            </a:pPr>
            <a:r>
              <a:rPr lang="zh-CN" altLang="en-US" sz="2800" b="1">
                <a:solidFill>
                  <a:srgbClr val="FFFF66"/>
                </a:solidFill>
              </a:rPr>
              <a:t>分三种情况讨论：</a:t>
            </a:r>
          </a:p>
          <a:p>
            <a:pPr>
              <a:spcBef>
                <a:spcPct val="35000"/>
              </a:spcBef>
              <a:buClr>
                <a:schemeClr val="tx2"/>
              </a:buClr>
              <a:buFont typeface="Wingdings" pitchFamily="2" charset="2"/>
              <a:buAutoNum type="alphaUcPeriod"/>
            </a:pPr>
            <a:r>
              <a:rPr lang="zh-CN" altLang="en-US" sz="2800" b="1"/>
              <a:t>被删除的结点是叶子结点；</a:t>
            </a:r>
          </a:p>
          <a:p>
            <a:pPr>
              <a:spcBef>
                <a:spcPct val="35000"/>
              </a:spcBef>
              <a:buClr>
                <a:schemeClr val="tx2"/>
              </a:buClr>
              <a:buFont typeface="Wingdings" pitchFamily="2" charset="2"/>
              <a:buAutoNum type="alphaUcPeriod"/>
            </a:pPr>
            <a:r>
              <a:rPr lang="zh-CN" altLang="en-US" sz="2800" b="1"/>
              <a:t>被删除的结点只有左子树或者只有右子树；</a:t>
            </a:r>
          </a:p>
          <a:p>
            <a:pPr>
              <a:spcBef>
                <a:spcPct val="35000"/>
              </a:spcBef>
              <a:buClr>
                <a:schemeClr val="tx2"/>
              </a:buClr>
              <a:buFont typeface="Wingdings" pitchFamily="2" charset="2"/>
              <a:buAutoNum type="alphaUcPeriod"/>
            </a:pPr>
            <a:r>
              <a:rPr lang="zh-CN" altLang="en-US" sz="2800" b="1"/>
              <a:t>被删除的结点既有左子树，也有右子树</a:t>
            </a:r>
            <a:r>
              <a:rPr lang="zh-CN" altLang="en-US" sz="2800"/>
              <a:t>。</a:t>
            </a:r>
            <a:endParaRPr kumimoji="0" lang="zh-CN" altLang="en-US"/>
          </a:p>
        </p:txBody>
      </p:sp>
    </p:spTree>
    <p:extLst>
      <p:ext uri="{BB962C8B-B14F-4D97-AF65-F5344CB8AC3E}">
        <p14:creationId xmlns:p14="http://schemas.microsoft.com/office/powerpoint/2010/main" val="3567366089"/>
      </p:ext>
    </p:extLst>
  </p:cSld>
  <p:clrMapOvr>
    <a:masterClrMapping/>
  </p:clrMapOvr>
  <p:transition spd="med">
    <p:zo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3"/>
          <p:cNvSpPr>
            <a:spLocks noGrp="1"/>
          </p:cNvSpPr>
          <p:nvPr>
            <p:ph type="sldNum" sz="quarter" idx="10"/>
          </p:nvPr>
        </p:nvSpPr>
        <p:spPr/>
        <p:txBody>
          <a:bodyPr/>
          <a:lstStyle/>
          <a:p>
            <a:fld id="{8380E0A8-BD43-469B-A0DE-06D70698CDD8}" type="slidenum">
              <a:rPr lang="en-US" altLang="zh-CN"/>
              <a:pPr/>
              <a:t>36</a:t>
            </a:fld>
            <a:endParaRPr lang="en-US" altLang="zh-CN"/>
          </a:p>
        </p:txBody>
      </p:sp>
      <p:sp>
        <p:nvSpPr>
          <p:cNvPr id="206850" name="Rectangle 2"/>
          <p:cNvSpPr>
            <a:spLocks noGrp="1" noChangeArrowheads="1"/>
          </p:cNvSpPr>
          <p:nvPr>
            <p:ph type="body" idx="1"/>
          </p:nvPr>
        </p:nvSpPr>
        <p:spPr>
          <a:xfrm>
            <a:off x="179388" y="1557338"/>
            <a:ext cx="8964612" cy="1447800"/>
          </a:xfrm>
        </p:spPr>
        <p:txBody>
          <a:bodyPr/>
          <a:lstStyle/>
          <a:p>
            <a:r>
              <a:rPr lang="zh-CN" altLang="en-US">
                <a:latin typeface="宋体" charset="-122"/>
              </a:rPr>
              <a:t>将*</a:t>
            </a:r>
            <a:r>
              <a:rPr lang="en-US" altLang="zh-CN">
                <a:latin typeface="宋体" charset="-122"/>
              </a:rPr>
              <a:t>p</a:t>
            </a:r>
            <a:r>
              <a:rPr lang="zh-CN" altLang="en-US">
                <a:latin typeface="宋体" charset="-122"/>
              </a:rPr>
              <a:t>的父结点*</a:t>
            </a:r>
            <a:r>
              <a:rPr lang="en-US" altLang="zh-CN">
                <a:latin typeface="宋体" charset="-122"/>
              </a:rPr>
              <a:t>f</a:t>
            </a:r>
            <a:r>
              <a:rPr lang="zh-CN" altLang="en-US">
                <a:latin typeface="宋体" charset="-122"/>
              </a:rPr>
              <a:t>的指向*</a:t>
            </a:r>
            <a:r>
              <a:rPr lang="en-US" altLang="zh-CN">
                <a:latin typeface="宋体" charset="-122"/>
              </a:rPr>
              <a:t>p</a:t>
            </a:r>
            <a:r>
              <a:rPr lang="zh-CN" altLang="en-US">
                <a:latin typeface="宋体" charset="-122"/>
              </a:rPr>
              <a:t>的孩子指针置空。</a:t>
            </a:r>
            <a:endParaRPr lang="zh-CN" altLang="en-US">
              <a:solidFill>
                <a:srgbClr val="3333CC"/>
              </a:solidFill>
              <a:latin typeface="宋体" charset="-122"/>
            </a:endParaRPr>
          </a:p>
        </p:txBody>
      </p:sp>
      <p:sp>
        <p:nvSpPr>
          <p:cNvPr id="206851" name="Text Box 3"/>
          <p:cNvSpPr txBox="1">
            <a:spLocks noChangeArrowheads="1"/>
          </p:cNvSpPr>
          <p:nvPr/>
        </p:nvSpPr>
        <p:spPr bwMode="auto">
          <a:xfrm>
            <a:off x="250825" y="981075"/>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kumimoji="1" sz="2400">
                <a:solidFill>
                  <a:schemeClr val="tx1"/>
                </a:solidFill>
                <a:latin typeface="Times New Roman" pitchFamily="18" charset="0"/>
                <a:ea typeface="宋体" charset="-122"/>
              </a:defRPr>
            </a:lvl1pPr>
            <a:lvl2pPr marL="914400" indent="-457200" algn="l">
              <a:defRPr kumimoji="1" sz="2400">
                <a:solidFill>
                  <a:schemeClr val="tx1"/>
                </a:solidFill>
                <a:latin typeface="Times New Roman" pitchFamily="18" charset="0"/>
                <a:ea typeface="宋体" charset="-122"/>
              </a:defRPr>
            </a:lvl2pPr>
            <a:lvl3pPr marL="1371600" indent="-457200" algn="l">
              <a:defRPr kumimoji="1" sz="2400">
                <a:solidFill>
                  <a:schemeClr val="tx1"/>
                </a:solidFill>
                <a:latin typeface="Times New Roman" pitchFamily="18" charset="0"/>
                <a:ea typeface="宋体" charset="-122"/>
              </a:defRPr>
            </a:lvl3pPr>
            <a:lvl4pPr marL="1828800" indent="-457200" algn="l">
              <a:defRPr kumimoji="1" sz="2400">
                <a:solidFill>
                  <a:schemeClr val="tx1"/>
                </a:solidFill>
                <a:latin typeface="Times New Roman" pitchFamily="18" charset="0"/>
                <a:ea typeface="宋体" charset="-122"/>
              </a:defRPr>
            </a:lvl4pPr>
            <a:lvl5pPr marL="2286000" indent="-457200" algn="l">
              <a:defRPr kumimoji="1" sz="2400">
                <a:solidFill>
                  <a:schemeClr val="tx1"/>
                </a:solidFill>
                <a:latin typeface="Times New Roman" pitchFamily="18" charset="0"/>
                <a:ea typeface="宋体" charset="-122"/>
              </a:defRPr>
            </a:lvl5pPr>
            <a:lvl6pPr marL="2743200" indent="-457200" fontAlgn="base">
              <a:spcBef>
                <a:spcPct val="0"/>
              </a:spcBef>
              <a:spcAft>
                <a:spcPct val="0"/>
              </a:spcAft>
              <a:defRPr kumimoji="1" sz="2400">
                <a:solidFill>
                  <a:schemeClr val="tx1"/>
                </a:solidFill>
                <a:latin typeface="Times New Roman" pitchFamily="18" charset="0"/>
                <a:ea typeface="宋体" charset="-122"/>
              </a:defRPr>
            </a:lvl6pPr>
            <a:lvl7pPr marL="3200400" indent="-457200" fontAlgn="base">
              <a:spcBef>
                <a:spcPct val="0"/>
              </a:spcBef>
              <a:spcAft>
                <a:spcPct val="0"/>
              </a:spcAft>
              <a:defRPr kumimoji="1" sz="2400">
                <a:solidFill>
                  <a:schemeClr val="tx1"/>
                </a:solidFill>
                <a:latin typeface="Times New Roman" pitchFamily="18" charset="0"/>
                <a:ea typeface="宋体" charset="-122"/>
              </a:defRPr>
            </a:lvl7pPr>
            <a:lvl8pPr marL="3657600" indent="-457200" fontAlgn="base">
              <a:spcBef>
                <a:spcPct val="0"/>
              </a:spcBef>
              <a:spcAft>
                <a:spcPct val="0"/>
              </a:spcAft>
              <a:defRPr kumimoji="1" sz="2400">
                <a:solidFill>
                  <a:schemeClr val="tx1"/>
                </a:solidFill>
                <a:latin typeface="Times New Roman" pitchFamily="18" charset="0"/>
                <a:ea typeface="宋体" charset="-122"/>
              </a:defRPr>
            </a:lvl8pPr>
            <a:lvl9pPr marL="4114800" indent="-457200" fontAlgn="base">
              <a:spcBef>
                <a:spcPct val="0"/>
              </a:spcBef>
              <a:spcAft>
                <a:spcPct val="0"/>
              </a:spcAft>
              <a:defRPr kumimoji="1" sz="2400">
                <a:solidFill>
                  <a:schemeClr val="tx1"/>
                </a:solidFill>
                <a:latin typeface="Times New Roman" pitchFamily="18" charset="0"/>
                <a:ea typeface="宋体" charset="-122"/>
              </a:defRPr>
            </a:lvl9pPr>
          </a:lstStyle>
          <a:p>
            <a:pPr>
              <a:spcBef>
                <a:spcPct val="35000"/>
              </a:spcBef>
              <a:buClr>
                <a:schemeClr val="tx2"/>
              </a:buClr>
              <a:buFont typeface="Wingdings" pitchFamily="2" charset="2"/>
              <a:buNone/>
            </a:pPr>
            <a:r>
              <a:rPr lang="en-US" altLang="zh-CN" sz="2800" b="1">
                <a:solidFill>
                  <a:srgbClr val="FFFF66"/>
                </a:solidFill>
              </a:rPr>
              <a:t>A. </a:t>
            </a:r>
            <a:r>
              <a:rPr lang="zh-CN" altLang="en-US" sz="2800" b="1">
                <a:solidFill>
                  <a:srgbClr val="FFFF66"/>
                </a:solidFill>
              </a:rPr>
              <a:t>被删除的结点*</a:t>
            </a:r>
            <a:r>
              <a:rPr lang="en-US" altLang="zh-CN" sz="2800" b="1">
                <a:solidFill>
                  <a:srgbClr val="FFFF66"/>
                </a:solidFill>
              </a:rPr>
              <a:t>p</a:t>
            </a:r>
            <a:r>
              <a:rPr lang="zh-CN" altLang="en-US" sz="2800" b="1">
                <a:solidFill>
                  <a:srgbClr val="FFFF66"/>
                </a:solidFill>
              </a:rPr>
              <a:t>是叶子结点</a:t>
            </a:r>
          </a:p>
        </p:txBody>
      </p:sp>
      <p:sp>
        <p:nvSpPr>
          <p:cNvPr id="206852" name="Rectangle 4"/>
          <p:cNvSpPr>
            <a:spLocks noChangeArrowheads="1"/>
          </p:cNvSpPr>
          <p:nvPr/>
        </p:nvSpPr>
        <p:spPr bwMode="auto">
          <a:xfrm>
            <a:off x="2313213" y="260350"/>
            <a:ext cx="4352474" cy="651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Aft>
                <a:spcPct val="20000"/>
              </a:spcAft>
              <a:buClr>
                <a:schemeClr val="hlink"/>
              </a:buClr>
              <a:buFont typeface="Wingdings" pitchFamily="2" charset="2"/>
              <a:buNone/>
            </a:pPr>
            <a:r>
              <a:rPr kumimoji="0" lang="en-US" altLang="zh-CN" sz="3600" b="1" dirty="0" smtClean="0">
                <a:solidFill>
                  <a:srgbClr val="FFFF66"/>
                </a:solidFill>
              </a:rPr>
              <a:t>5. </a:t>
            </a:r>
            <a:r>
              <a:rPr kumimoji="0" lang="zh-CN" altLang="en-US" sz="3600" b="1" dirty="0">
                <a:solidFill>
                  <a:srgbClr val="FFFF66"/>
                </a:solidFill>
              </a:rPr>
              <a:t>二叉排序树的删除</a:t>
            </a:r>
          </a:p>
        </p:txBody>
      </p:sp>
      <p:sp>
        <p:nvSpPr>
          <p:cNvPr id="206853" name="Oval 5"/>
          <p:cNvSpPr>
            <a:spLocks noChangeArrowheads="1"/>
          </p:cNvSpPr>
          <p:nvPr/>
        </p:nvSpPr>
        <p:spPr bwMode="auto">
          <a:xfrm>
            <a:off x="1701800" y="2286000"/>
            <a:ext cx="512763" cy="433388"/>
          </a:xfrm>
          <a:prstGeom prst="ellipse">
            <a:avLst/>
          </a:prstGeom>
          <a:solidFill>
            <a:schemeClr val="bg2"/>
          </a:solidFill>
          <a:ln w="38100">
            <a:solidFill>
              <a:schemeClr val="tx1"/>
            </a:solidFill>
            <a:round/>
            <a:headEnd/>
            <a:tailEnd/>
          </a:ln>
        </p:spPr>
        <p:txBody>
          <a:bodyPr lIns="0" tIns="108000" rIns="0" bIns="0"/>
          <a:lstStyle/>
          <a:p>
            <a:pPr eaLnBrk="0" hangingPunct="0">
              <a:lnSpc>
                <a:spcPct val="64000"/>
              </a:lnSpc>
            </a:pPr>
            <a:r>
              <a:rPr kumimoji="0" lang="en-US" altLang="zh-CN" sz="2400" b="1"/>
              <a:t>45</a:t>
            </a:r>
          </a:p>
        </p:txBody>
      </p:sp>
      <p:sp>
        <p:nvSpPr>
          <p:cNvPr id="206854" name="Line 6"/>
          <p:cNvSpPr>
            <a:spLocks noChangeShapeType="1"/>
          </p:cNvSpPr>
          <p:nvPr/>
        </p:nvSpPr>
        <p:spPr bwMode="auto">
          <a:xfrm flipH="1">
            <a:off x="1301750" y="2719388"/>
            <a:ext cx="598488" cy="1873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6855" name="Oval 7"/>
          <p:cNvSpPr>
            <a:spLocks noChangeArrowheads="1"/>
          </p:cNvSpPr>
          <p:nvPr/>
        </p:nvSpPr>
        <p:spPr bwMode="auto">
          <a:xfrm>
            <a:off x="922338" y="2906713"/>
            <a:ext cx="512762" cy="431800"/>
          </a:xfrm>
          <a:prstGeom prst="ellipse">
            <a:avLst/>
          </a:prstGeom>
          <a:solidFill>
            <a:schemeClr val="bg2"/>
          </a:solidFill>
          <a:ln w="38100">
            <a:solidFill>
              <a:schemeClr val="tx1"/>
            </a:solidFill>
            <a:round/>
            <a:headEnd/>
            <a:tailEnd/>
          </a:ln>
        </p:spPr>
        <p:txBody>
          <a:bodyPr lIns="0" tIns="108000" rIns="0" bIns="0"/>
          <a:lstStyle/>
          <a:p>
            <a:pPr eaLnBrk="0" hangingPunct="0">
              <a:lnSpc>
                <a:spcPct val="64000"/>
              </a:lnSpc>
            </a:pPr>
            <a:r>
              <a:rPr kumimoji="0" lang="en-US" altLang="zh-CN" sz="2400" b="1"/>
              <a:t>12</a:t>
            </a:r>
          </a:p>
        </p:txBody>
      </p:sp>
      <p:sp>
        <p:nvSpPr>
          <p:cNvPr id="206856" name="Oval 8"/>
          <p:cNvSpPr>
            <a:spLocks noChangeArrowheads="1"/>
          </p:cNvSpPr>
          <p:nvPr/>
        </p:nvSpPr>
        <p:spPr bwMode="auto">
          <a:xfrm>
            <a:off x="2498725" y="2906713"/>
            <a:ext cx="512763" cy="431800"/>
          </a:xfrm>
          <a:prstGeom prst="ellipse">
            <a:avLst/>
          </a:prstGeom>
          <a:solidFill>
            <a:schemeClr val="bg2"/>
          </a:solidFill>
          <a:ln w="38100">
            <a:solidFill>
              <a:schemeClr val="tx1"/>
            </a:solidFill>
            <a:round/>
            <a:headEnd/>
            <a:tailEnd/>
          </a:ln>
        </p:spPr>
        <p:txBody>
          <a:bodyPr lIns="0" tIns="108000" rIns="0" bIns="0"/>
          <a:lstStyle/>
          <a:p>
            <a:pPr eaLnBrk="0" hangingPunct="0">
              <a:lnSpc>
                <a:spcPct val="64000"/>
              </a:lnSpc>
            </a:pPr>
            <a:r>
              <a:rPr kumimoji="0" lang="en-US" altLang="zh-CN" sz="2400" b="1"/>
              <a:t>53</a:t>
            </a:r>
          </a:p>
        </p:txBody>
      </p:sp>
      <p:sp>
        <p:nvSpPr>
          <p:cNvPr id="206857" name="Line 9"/>
          <p:cNvSpPr>
            <a:spLocks noChangeShapeType="1"/>
          </p:cNvSpPr>
          <p:nvPr/>
        </p:nvSpPr>
        <p:spPr bwMode="auto">
          <a:xfrm>
            <a:off x="2033588" y="2719388"/>
            <a:ext cx="531812" cy="2492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6858" name="Line 10"/>
          <p:cNvSpPr>
            <a:spLocks noChangeShapeType="1"/>
          </p:cNvSpPr>
          <p:nvPr/>
        </p:nvSpPr>
        <p:spPr bwMode="auto">
          <a:xfrm flipH="1">
            <a:off x="636588" y="3340100"/>
            <a:ext cx="466725" cy="2476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6859" name="Line 11"/>
          <p:cNvSpPr>
            <a:spLocks noChangeShapeType="1"/>
          </p:cNvSpPr>
          <p:nvPr/>
        </p:nvSpPr>
        <p:spPr bwMode="auto">
          <a:xfrm>
            <a:off x="1169988" y="3340100"/>
            <a:ext cx="398462" cy="2476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6860" name="Oval 12"/>
          <p:cNvSpPr>
            <a:spLocks noChangeArrowheads="1"/>
          </p:cNvSpPr>
          <p:nvPr/>
        </p:nvSpPr>
        <p:spPr bwMode="auto">
          <a:xfrm>
            <a:off x="304800" y="3589338"/>
            <a:ext cx="512763" cy="431800"/>
          </a:xfrm>
          <a:prstGeom prst="ellipse">
            <a:avLst/>
          </a:prstGeom>
          <a:solidFill>
            <a:schemeClr val="bg2"/>
          </a:solidFill>
          <a:ln w="38100">
            <a:solidFill>
              <a:schemeClr val="tx1"/>
            </a:solidFill>
            <a:round/>
            <a:headEnd/>
            <a:tailEnd/>
          </a:ln>
        </p:spPr>
        <p:txBody>
          <a:bodyPr lIns="0" tIns="108000" rIns="0" bIns="0"/>
          <a:lstStyle/>
          <a:p>
            <a:pPr eaLnBrk="0" hangingPunct="0">
              <a:lnSpc>
                <a:spcPct val="64000"/>
              </a:lnSpc>
            </a:pPr>
            <a:r>
              <a:rPr kumimoji="0" lang="en-US" altLang="zh-CN" sz="2400" b="1"/>
              <a:t>3</a:t>
            </a:r>
          </a:p>
        </p:txBody>
      </p:sp>
      <p:sp>
        <p:nvSpPr>
          <p:cNvPr id="206861" name="Oval 13"/>
          <p:cNvSpPr>
            <a:spLocks noChangeArrowheads="1"/>
          </p:cNvSpPr>
          <p:nvPr/>
        </p:nvSpPr>
        <p:spPr bwMode="auto">
          <a:xfrm>
            <a:off x="1387475" y="3587750"/>
            <a:ext cx="512763" cy="433388"/>
          </a:xfrm>
          <a:prstGeom prst="ellipse">
            <a:avLst/>
          </a:prstGeom>
          <a:solidFill>
            <a:schemeClr val="bg2"/>
          </a:solidFill>
          <a:ln w="38100">
            <a:solidFill>
              <a:schemeClr val="tx1"/>
            </a:solidFill>
            <a:round/>
            <a:headEnd/>
            <a:tailEnd/>
          </a:ln>
        </p:spPr>
        <p:txBody>
          <a:bodyPr lIns="0" tIns="108000" rIns="0" bIns="0"/>
          <a:lstStyle/>
          <a:p>
            <a:pPr eaLnBrk="0" hangingPunct="0">
              <a:lnSpc>
                <a:spcPct val="64000"/>
              </a:lnSpc>
            </a:pPr>
            <a:r>
              <a:rPr kumimoji="0" lang="en-US" altLang="zh-CN" sz="2400" b="1"/>
              <a:t>37</a:t>
            </a:r>
          </a:p>
        </p:txBody>
      </p:sp>
      <p:sp>
        <p:nvSpPr>
          <p:cNvPr id="206862" name="Line 14"/>
          <p:cNvSpPr>
            <a:spLocks noChangeShapeType="1"/>
          </p:cNvSpPr>
          <p:nvPr/>
        </p:nvSpPr>
        <p:spPr bwMode="auto">
          <a:xfrm>
            <a:off x="2832100" y="3340100"/>
            <a:ext cx="465138" cy="2460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6863" name="Oval 15"/>
          <p:cNvSpPr>
            <a:spLocks noChangeArrowheads="1"/>
          </p:cNvSpPr>
          <p:nvPr/>
        </p:nvSpPr>
        <p:spPr bwMode="auto">
          <a:xfrm>
            <a:off x="3117850" y="3500438"/>
            <a:ext cx="590550" cy="519112"/>
          </a:xfrm>
          <a:prstGeom prst="ellipse">
            <a:avLst/>
          </a:prstGeom>
          <a:solidFill>
            <a:schemeClr val="bg2"/>
          </a:solidFill>
          <a:ln w="38100">
            <a:solidFill>
              <a:schemeClr val="tx1"/>
            </a:solidFill>
            <a:round/>
            <a:headEnd/>
            <a:tailEnd/>
          </a:ln>
        </p:spPr>
        <p:txBody>
          <a:bodyPr lIns="0" tIns="108000" rIns="0" bIns="0"/>
          <a:lstStyle/>
          <a:p>
            <a:pPr eaLnBrk="0" hangingPunct="0">
              <a:lnSpc>
                <a:spcPct val="64000"/>
              </a:lnSpc>
            </a:pPr>
            <a:r>
              <a:rPr kumimoji="0" lang="en-US" altLang="zh-CN" sz="1800" b="1"/>
              <a:t>100</a:t>
            </a:r>
          </a:p>
        </p:txBody>
      </p:sp>
      <p:sp>
        <p:nvSpPr>
          <p:cNvPr id="206864" name="Line 16"/>
          <p:cNvSpPr>
            <a:spLocks noChangeShapeType="1"/>
          </p:cNvSpPr>
          <p:nvPr/>
        </p:nvSpPr>
        <p:spPr bwMode="auto">
          <a:xfrm>
            <a:off x="2894013" y="4648200"/>
            <a:ext cx="400050" cy="2476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6865" name="Oval 17"/>
          <p:cNvSpPr>
            <a:spLocks noChangeArrowheads="1"/>
          </p:cNvSpPr>
          <p:nvPr/>
        </p:nvSpPr>
        <p:spPr bwMode="auto">
          <a:xfrm>
            <a:off x="3113088" y="4895850"/>
            <a:ext cx="512762" cy="433388"/>
          </a:xfrm>
          <a:prstGeom prst="ellipse">
            <a:avLst/>
          </a:prstGeom>
          <a:solidFill>
            <a:schemeClr val="bg2"/>
          </a:solidFill>
          <a:ln w="38100">
            <a:solidFill>
              <a:schemeClr val="tx1"/>
            </a:solidFill>
            <a:round/>
            <a:headEnd/>
            <a:tailEnd/>
          </a:ln>
        </p:spPr>
        <p:txBody>
          <a:bodyPr lIns="0" tIns="108000" rIns="0" bIns="0"/>
          <a:lstStyle/>
          <a:p>
            <a:pPr eaLnBrk="0" hangingPunct="0">
              <a:lnSpc>
                <a:spcPct val="64000"/>
              </a:lnSpc>
            </a:pPr>
            <a:r>
              <a:rPr kumimoji="0" lang="en-US" altLang="zh-CN" sz="2400" b="1"/>
              <a:t>90</a:t>
            </a:r>
          </a:p>
        </p:txBody>
      </p:sp>
      <p:sp>
        <p:nvSpPr>
          <p:cNvPr id="206866" name="Line 18"/>
          <p:cNvSpPr>
            <a:spLocks noChangeShapeType="1"/>
          </p:cNvSpPr>
          <p:nvPr/>
        </p:nvSpPr>
        <p:spPr bwMode="auto">
          <a:xfrm flipH="1">
            <a:off x="1169988" y="4021138"/>
            <a:ext cx="465137" cy="2492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6867" name="Oval 19"/>
          <p:cNvSpPr>
            <a:spLocks noChangeArrowheads="1"/>
          </p:cNvSpPr>
          <p:nvPr/>
        </p:nvSpPr>
        <p:spPr bwMode="auto">
          <a:xfrm>
            <a:off x="836613" y="4270375"/>
            <a:ext cx="512762" cy="433388"/>
          </a:xfrm>
          <a:prstGeom prst="ellipse">
            <a:avLst/>
          </a:prstGeom>
          <a:solidFill>
            <a:schemeClr val="bg2"/>
          </a:solidFill>
          <a:ln w="38100">
            <a:solidFill>
              <a:schemeClr val="tx1"/>
            </a:solidFill>
            <a:round/>
            <a:headEnd/>
            <a:tailEnd/>
          </a:ln>
        </p:spPr>
        <p:txBody>
          <a:bodyPr lIns="0" tIns="108000" rIns="0" bIns="0"/>
          <a:lstStyle/>
          <a:p>
            <a:pPr eaLnBrk="0" hangingPunct="0">
              <a:lnSpc>
                <a:spcPct val="64000"/>
              </a:lnSpc>
            </a:pPr>
            <a:r>
              <a:rPr kumimoji="0" lang="en-US" altLang="zh-CN" sz="2400" b="1"/>
              <a:t>24</a:t>
            </a:r>
          </a:p>
        </p:txBody>
      </p:sp>
      <p:sp>
        <p:nvSpPr>
          <p:cNvPr id="206868" name="Line 20"/>
          <p:cNvSpPr>
            <a:spLocks noChangeShapeType="1"/>
          </p:cNvSpPr>
          <p:nvPr/>
        </p:nvSpPr>
        <p:spPr bwMode="auto">
          <a:xfrm flipH="1">
            <a:off x="2965450" y="4021138"/>
            <a:ext cx="331788" cy="2492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6869" name="Oval 21"/>
          <p:cNvSpPr>
            <a:spLocks noChangeArrowheads="1"/>
          </p:cNvSpPr>
          <p:nvPr/>
        </p:nvSpPr>
        <p:spPr bwMode="auto">
          <a:xfrm>
            <a:off x="2632075" y="4208463"/>
            <a:ext cx="512763" cy="431800"/>
          </a:xfrm>
          <a:prstGeom prst="ellipse">
            <a:avLst/>
          </a:prstGeom>
          <a:solidFill>
            <a:schemeClr val="bg2"/>
          </a:solidFill>
          <a:ln w="38100">
            <a:solidFill>
              <a:schemeClr val="tx1"/>
            </a:solidFill>
            <a:round/>
            <a:headEnd/>
            <a:tailEnd/>
          </a:ln>
        </p:spPr>
        <p:txBody>
          <a:bodyPr lIns="0" tIns="108000" rIns="0" bIns="0"/>
          <a:lstStyle/>
          <a:p>
            <a:pPr eaLnBrk="0" hangingPunct="0">
              <a:lnSpc>
                <a:spcPct val="64000"/>
              </a:lnSpc>
            </a:pPr>
            <a:r>
              <a:rPr kumimoji="0" lang="en-US" altLang="zh-CN" sz="2400" b="1"/>
              <a:t>61</a:t>
            </a:r>
          </a:p>
        </p:txBody>
      </p:sp>
      <p:sp>
        <p:nvSpPr>
          <p:cNvPr id="206870" name="Line 22"/>
          <p:cNvSpPr>
            <a:spLocks noChangeShapeType="1"/>
          </p:cNvSpPr>
          <p:nvPr/>
        </p:nvSpPr>
        <p:spPr bwMode="auto">
          <a:xfrm flipH="1">
            <a:off x="2847975" y="5329238"/>
            <a:ext cx="465138" cy="2492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6871" name="Oval 23"/>
          <p:cNvSpPr>
            <a:spLocks noChangeArrowheads="1"/>
          </p:cNvSpPr>
          <p:nvPr/>
        </p:nvSpPr>
        <p:spPr bwMode="auto">
          <a:xfrm>
            <a:off x="2514600" y="5578475"/>
            <a:ext cx="512763" cy="433388"/>
          </a:xfrm>
          <a:prstGeom prst="ellipse">
            <a:avLst/>
          </a:prstGeom>
          <a:solidFill>
            <a:schemeClr val="bg2"/>
          </a:solidFill>
          <a:ln w="38100">
            <a:solidFill>
              <a:schemeClr val="tx1"/>
            </a:solidFill>
            <a:round/>
            <a:headEnd/>
            <a:tailEnd/>
          </a:ln>
        </p:spPr>
        <p:txBody>
          <a:bodyPr lIns="0" tIns="108000" rIns="0" bIns="0"/>
          <a:lstStyle/>
          <a:p>
            <a:pPr eaLnBrk="0" hangingPunct="0">
              <a:lnSpc>
                <a:spcPct val="64000"/>
              </a:lnSpc>
            </a:pPr>
            <a:r>
              <a:rPr kumimoji="0" lang="en-US" altLang="zh-CN" sz="2400" b="1"/>
              <a:t>78</a:t>
            </a:r>
          </a:p>
        </p:txBody>
      </p:sp>
      <p:sp>
        <p:nvSpPr>
          <p:cNvPr id="206872" name="Line 24"/>
          <p:cNvSpPr>
            <a:spLocks noChangeShapeType="1"/>
          </p:cNvSpPr>
          <p:nvPr/>
        </p:nvSpPr>
        <p:spPr bwMode="auto">
          <a:xfrm flipH="1">
            <a:off x="2362200" y="4648200"/>
            <a:ext cx="457200" cy="2508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6873" name="Oval 25"/>
          <p:cNvSpPr>
            <a:spLocks noChangeArrowheads="1"/>
          </p:cNvSpPr>
          <p:nvPr/>
        </p:nvSpPr>
        <p:spPr bwMode="auto">
          <a:xfrm>
            <a:off x="2020888" y="4900613"/>
            <a:ext cx="512762" cy="433387"/>
          </a:xfrm>
          <a:prstGeom prst="ellipse">
            <a:avLst/>
          </a:prstGeom>
          <a:solidFill>
            <a:schemeClr val="bg2"/>
          </a:solidFill>
          <a:ln w="38100">
            <a:solidFill>
              <a:schemeClr val="tx1"/>
            </a:solidFill>
            <a:round/>
            <a:headEnd/>
            <a:tailEnd/>
          </a:ln>
        </p:spPr>
        <p:txBody>
          <a:bodyPr lIns="0" tIns="72000" rIns="0" bIns="0"/>
          <a:lstStyle/>
          <a:p>
            <a:pPr eaLnBrk="0" hangingPunct="0">
              <a:lnSpc>
                <a:spcPct val="64000"/>
              </a:lnSpc>
            </a:pPr>
            <a:r>
              <a:rPr kumimoji="0" lang="en-US" altLang="zh-CN" sz="2400" b="1"/>
              <a:t>60</a:t>
            </a:r>
          </a:p>
        </p:txBody>
      </p:sp>
      <p:sp>
        <p:nvSpPr>
          <p:cNvPr id="206874" name="AutoShape 26"/>
          <p:cNvSpPr>
            <a:spLocks noChangeArrowheads="1"/>
          </p:cNvSpPr>
          <p:nvPr/>
        </p:nvSpPr>
        <p:spPr bwMode="auto">
          <a:xfrm>
            <a:off x="4038600" y="3644900"/>
            <a:ext cx="1295400" cy="927100"/>
          </a:xfrm>
          <a:prstGeom prst="rightArrow">
            <a:avLst>
              <a:gd name="adj1" fmla="val 50000"/>
              <a:gd name="adj2" fmla="val 34932"/>
            </a:avLst>
          </a:prstGeom>
          <a:solidFill>
            <a:srgbClr val="ECE70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b="1">
                <a:solidFill>
                  <a:schemeClr val="bg2"/>
                </a:solidFill>
                <a:latin typeface="Tahoma" pitchFamily="34" charset="0"/>
              </a:rPr>
              <a:t>删除</a:t>
            </a:r>
            <a:r>
              <a:rPr lang="en-US" altLang="zh-CN" sz="2400" b="1">
                <a:solidFill>
                  <a:schemeClr val="bg2"/>
                </a:solidFill>
                <a:latin typeface="Tahoma" pitchFamily="34" charset="0"/>
              </a:rPr>
              <a:t>24</a:t>
            </a:r>
          </a:p>
        </p:txBody>
      </p:sp>
      <p:grpSp>
        <p:nvGrpSpPr>
          <p:cNvPr id="206875" name="Group 27"/>
          <p:cNvGrpSpPr>
            <a:grpSpLocks/>
          </p:cNvGrpSpPr>
          <p:nvPr/>
        </p:nvGrpSpPr>
        <p:grpSpPr bwMode="auto">
          <a:xfrm>
            <a:off x="5435600" y="2276475"/>
            <a:ext cx="3325813" cy="3725863"/>
            <a:chOff x="3473" y="1440"/>
            <a:chExt cx="2095" cy="2347"/>
          </a:xfrm>
        </p:grpSpPr>
        <p:sp>
          <p:nvSpPr>
            <p:cNvPr id="206876" name="Oval 28"/>
            <p:cNvSpPr>
              <a:spLocks noChangeArrowheads="1"/>
            </p:cNvSpPr>
            <p:nvPr/>
          </p:nvSpPr>
          <p:spPr bwMode="auto">
            <a:xfrm>
              <a:off x="4353" y="1440"/>
              <a:ext cx="323" cy="273"/>
            </a:xfrm>
            <a:prstGeom prst="ellipse">
              <a:avLst/>
            </a:prstGeom>
            <a:solidFill>
              <a:schemeClr val="bg2"/>
            </a:solidFill>
            <a:ln w="38100">
              <a:solidFill>
                <a:schemeClr val="tx1"/>
              </a:solidFill>
              <a:round/>
              <a:headEnd/>
              <a:tailEnd/>
            </a:ln>
          </p:spPr>
          <p:txBody>
            <a:bodyPr lIns="0" tIns="108000" rIns="0" bIns="0"/>
            <a:lstStyle/>
            <a:p>
              <a:pPr eaLnBrk="0" hangingPunct="0">
                <a:lnSpc>
                  <a:spcPct val="64000"/>
                </a:lnSpc>
              </a:pPr>
              <a:r>
                <a:rPr kumimoji="0" lang="en-US" altLang="zh-CN" sz="2400" b="1"/>
                <a:t>45</a:t>
              </a:r>
            </a:p>
          </p:txBody>
        </p:sp>
        <p:sp>
          <p:nvSpPr>
            <p:cNvPr id="206877" name="Line 29"/>
            <p:cNvSpPr>
              <a:spLocks noChangeShapeType="1"/>
            </p:cNvSpPr>
            <p:nvPr/>
          </p:nvSpPr>
          <p:spPr bwMode="auto">
            <a:xfrm flipH="1">
              <a:off x="4101" y="1713"/>
              <a:ext cx="377" cy="11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6878" name="Oval 30"/>
            <p:cNvSpPr>
              <a:spLocks noChangeArrowheads="1"/>
            </p:cNvSpPr>
            <p:nvPr/>
          </p:nvSpPr>
          <p:spPr bwMode="auto">
            <a:xfrm>
              <a:off x="3862" y="1831"/>
              <a:ext cx="323" cy="272"/>
            </a:xfrm>
            <a:prstGeom prst="ellipse">
              <a:avLst/>
            </a:prstGeom>
            <a:solidFill>
              <a:schemeClr val="bg2"/>
            </a:solidFill>
            <a:ln w="38100">
              <a:solidFill>
                <a:schemeClr val="tx1"/>
              </a:solidFill>
              <a:round/>
              <a:headEnd/>
              <a:tailEnd/>
            </a:ln>
          </p:spPr>
          <p:txBody>
            <a:bodyPr lIns="0" tIns="108000" rIns="0" bIns="0"/>
            <a:lstStyle/>
            <a:p>
              <a:pPr eaLnBrk="0" hangingPunct="0">
                <a:lnSpc>
                  <a:spcPct val="64000"/>
                </a:lnSpc>
              </a:pPr>
              <a:r>
                <a:rPr kumimoji="0" lang="en-US" altLang="zh-CN" sz="2400" b="1"/>
                <a:t>12</a:t>
              </a:r>
            </a:p>
          </p:txBody>
        </p:sp>
        <p:sp>
          <p:nvSpPr>
            <p:cNvPr id="206879" name="Oval 31"/>
            <p:cNvSpPr>
              <a:spLocks noChangeArrowheads="1"/>
            </p:cNvSpPr>
            <p:nvPr/>
          </p:nvSpPr>
          <p:spPr bwMode="auto">
            <a:xfrm>
              <a:off x="4855" y="1831"/>
              <a:ext cx="323" cy="272"/>
            </a:xfrm>
            <a:prstGeom prst="ellipse">
              <a:avLst/>
            </a:prstGeom>
            <a:solidFill>
              <a:schemeClr val="bg2"/>
            </a:solidFill>
            <a:ln w="38100">
              <a:solidFill>
                <a:schemeClr val="tx1"/>
              </a:solidFill>
              <a:round/>
              <a:headEnd/>
              <a:tailEnd/>
            </a:ln>
          </p:spPr>
          <p:txBody>
            <a:bodyPr lIns="0" tIns="108000" rIns="0" bIns="0"/>
            <a:lstStyle/>
            <a:p>
              <a:pPr eaLnBrk="0" hangingPunct="0">
                <a:lnSpc>
                  <a:spcPct val="64000"/>
                </a:lnSpc>
              </a:pPr>
              <a:r>
                <a:rPr kumimoji="0" lang="en-US" altLang="zh-CN" sz="2400" b="1"/>
                <a:t>53</a:t>
              </a:r>
            </a:p>
          </p:txBody>
        </p:sp>
        <p:sp>
          <p:nvSpPr>
            <p:cNvPr id="206880" name="Line 32"/>
            <p:cNvSpPr>
              <a:spLocks noChangeShapeType="1"/>
            </p:cNvSpPr>
            <p:nvPr/>
          </p:nvSpPr>
          <p:spPr bwMode="auto">
            <a:xfrm>
              <a:off x="4562" y="1713"/>
              <a:ext cx="335" cy="15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6881" name="Line 33"/>
            <p:cNvSpPr>
              <a:spLocks noChangeShapeType="1"/>
            </p:cNvSpPr>
            <p:nvPr/>
          </p:nvSpPr>
          <p:spPr bwMode="auto">
            <a:xfrm flipH="1">
              <a:off x="3682" y="2104"/>
              <a:ext cx="294" cy="15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6882" name="Line 34"/>
            <p:cNvSpPr>
              <a:spLocks noChangeShapeType="1"/>
            </p:cNvSpPr>
            <p:nvPr/>
          </p:nvSpPr>
          <p:spPr bwMode="auto">
            <a:xfrm>
              <a:off x="4018" y="2104"/>
              <a:ext cx="251" cy="15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6883" name="Oval 35"/>
            <p:cNvSpPr>
              <a:spLocks noChangeArrowheads="1"/>
            </p:cNvSpPr>
            <p:nvPr/>
          </p:nvSpPr>
          <p:spPr bwMode="auto">
            <a:xfrm>
              <a:off x="3473" y="2261"/>
              <a:ext cx="323" cy="272"/>
            </a:xfrm>
            <a:prstGeom prst="ellipse">
              <a:avLst/>
            </a:prstGeom>
            <a:solidFill>
              <a:schemeClr val="bg2"/>
            </a:solidFill>
            <a:ln w="38100">
              <a:solidFill>
                <a:schemeClr val="tx1"/>
              </a:solidFill>
              <a:round/>
              <a:headEnd/>
              <a:tailEnd/>
            </a:ln>
          </p:spPr>
          <p:txBody>
            <a:bodyPr lIns="0" tIns="108000" rIns="0" bIns="0"/>
            <a:lstStyle/>
            <a:p>
              <a:pPr eaLnBrk="0" hangingPunct="0">
                <a:lnSpc>
                  <a:spcPct val="64000"/>
                </a:lnSpc>
              </a:pPr>
              <a:r>
                <a:rPr kumimoji="0" lang="en-US" altLang="zh-CN" sz="2400" b="1"/>
                <a:t>3</a:t>
              </a:r>
            </a:p>
          </p:txBody>
        </p:sp>
        <p:sp>
          <p:nvSpPr>
            <p:cNvPr id="206884" name="Oval 36"/>
            <p:cNvSpPr>
              <a:spLocks noChangeArrowheads="1"/>
            </p:cNvSpPr>
            <p:nvPr/>
          </p:nvSpPr>
          <p:spPr bwMode="auto">
            <a:xfrm>
              <a:off x="4155" y="2260"/>
              <a:ext cx="323" cy="273"/>
            </a:xfrm>
            <a:prstGeom prst="ellipse">
              <a:avLst/>
            </a:prstGeom>
            <a:solidFill>
              <a:schemeClr val="bg2"/>
            </a:solidFill>
            <a:ln w="38100">
              <a:solidFill>
                <a:schemeClr val="tx1"/>
              </a:solidFill>
              <a:round/>
              <a:headEnd/>
              <a:tailEnd/>
            </a:ln>
          </p:spPr>
          <p:txBody>
            <a:bodyPr lIns="0" tIns="108000" rIns="0" bIns="0"/>
            <a:lstStyle/>
            <a:p>
              <a:pPr eaLnBrk="0" hangingPunct="0">
                <a:lnSpc>
                  <a:spcPct val="64000"/>
                </a:lnSpc>
              </a:pPr>
              <a:r>
                <a:rPr kumimoji="0" lang="en-US" altLang="zh-CN" sz="2400" b="1"/>
                <a:t>37</a:t>
              </a:r>
            </a:p>
          </p:txBody>
        </p:sp>
        <p:sp>
          <p:nvSpPr>
            <p:cNvPr id="206885" name="Line 37"/>
            <p:cNvSpPr>
              <a:spLocks noChangeShapeType="1"/>
            </p:cNvSpPr>
            <p:nvPr/>
          </p:nvSpPr>
          <p:spPr bwMode="auto">
            <a:xfrm>
              <a:off x="5065" y="2104"/>
              <a:ext cx="293" cy="15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6886" name="Oval 38"/>
            <p:cNvSpPr>
              <a:spLocks noChangeArrowheads="1"/>
            </p:cNvSpPr>
            <p:nvPr/>
          </p:nvSpPr>
          <p:spPr bwMode="auto">
            <a:xfrm>
              <a:off x="5245" y="2259"/>
              <a:ext cx="323" cy="273"/>
            </a:xfrm>
            <a:prstGeom prst="ellipse">
              <a:avLst/>
            </a:prstGeom>
            <a:solidFill>
              <a:schemeClr val="bg2"/>
            </a:solidFill>
            <a:ln w="38100">
              <a:solidFill>
                <a:schemeClr val="tx1"/>
              </a:solidFill>
              <a:round/>
              <a:headEnd/>
              <a:tailEnd/>
            </a:ln>
          </p:spPr>
          <p:txBody>
            <a:bodyPr lIns="0" tIns="0" rIns="0" bIns="0"/>
            <a:lstStyle/>
            <a:p>
              <a:pPr eaLnBrk="0" hangingPunct="0">
                <a:lnSpc>
                  <a:spcPct val="64000"/>
                </a:lnSpc>
              </a:pPr>
              <a:r>
                <a:rPr kumimoji="0" lang="en-US" altLang="zh-CN" sz="1600" b="1"/>
                <a:t>100</a:t>
              </a:r>
            </a:p>
          </p:txBody>
        </p:sp>
        <p:sp>
          <p:nvSpPr>
            <p:cNvPr id="206887" name="Line 39"/>
            <p:cNvSpPr>
              <a:spLocks noChangeShapeType="1"/>
            </p:cNvSpPr>
            <p:nvPr/>
          </p:nvSpPr>
          <p:spPr bwMode="auto">
            <a:xfrm>
              <a:off x="5104" y="2928"/>
              <a:ext cx="252" cy="15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6888" name="Oval 40"/>
            <p:cNvSpPr>
              <a:spLocks noChangeArrowheads="1"/>
            </p:cNvSpPr>
            <p:nvPr/>
          </p:nvSpPr>
          <p:spPr bwMode="auto">
            <a:xfrm>
              <a:off x="5242" y="3084"/>
              <a:ext cx="323" cy="273"/>
            </a:xfrm>
            <a:prstGeom prst="ellipse">
              <a:avLst/>
            </a:prstGeom>
            <a:solidFill>
              <a:schemeClr val="bg2"/>
            </a:solidFill>
            <a:ln w="38100">
              <a:solidFill>
                <a:schemeClr val="tx1"/>
              </a:solidFill>
              <a:round/>
              <a:headEnd/>
              <a:tailEnd/>
            </a:ln>
          </p:spPr>
          <p:txBody>
            <a:bodyPr lIns="0" tIns="108000" rIns="0" bIns="0"/>
            <a:lstStyle/>
            <a:p>
              <a:pPr eaLnBrk="0" hangingPunct="0">
                <a:lnSpc>
                  <a:spcPct val="64000"/>
                </a:lnSpc>
              </a:pPr>
              <a:r>
                <a:rPr kumimoji="0" lang="en-US" altLang="zh-CN" sz="2400" b="1"/>
                <a:t>90</a:t>
              </a:r>
            </a:p>
          </p:txBody>
        </p:sp>
        <p:sp>
          <p:nvSpPr>
            <p:cNvPr id="206889" name="Line 41"/>
            <p:cNvSpPr>
              <a:spLocks noChangeShapeType="1"/>
            </p:cNvSpPr>
            <p:nvPr/>
          </p:nvSpPr>
          <p:spPr bwMode="auto">
            <a:xfrm flipH="1">
              <a:off x="5149" y="2533"/>
              <a:ext cx="209" cy="15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6890" name="Oval 42"/>
            <p:cNvSpPr>
              <a:spLocks noChangeArrowheads="1"/>
            </p:cNvSpPr>
            <p:nvPr/>
          </p:nvSpPr>
          <p:spPr bwMode="auto">
            <a:xfrm>
              <a:off x="4939" y="2651"/>
              <a:ext cx="323" cy="272"/>
            </a:xfrm>
            <a:prstGeom prst="ellipse">
              <a:avLst/>
            </a:prstGeom>
            <a:solidFill>
              <a:schemeClr val="bg2"/>
            </a:solidFill>
            <a:ln w="38100">
              <a:solidFill>
                <a:schemeClr val="tx1"/>
              </a:solidFill>
              <a:round/>
              <a:headEnd/>
              <a:tailEnd/>
            </a:ln>
          </p:spPr>
          <p:txBody>
            <a:bodyPr lIns="0" tIns="108000" rIns="0" bIns="0"/>
            <a:lstStyle/>
            <a:p>
              <a:pPr eaLnBrk="0" hangingPunct="0">
                <a:lnSpc>
                  <a:spcPct val="64000"/>
                </a:lnSpc>
              </a:pPr>
              <a:r>
                <a:rPr kumimoji="0" lang="en-US" altLang="zh-CN" sz="2400" b="1"/>
                <a:t>61</a:t>
              </a:r>
            </a:p>
          </p:txBody>
        </p:sp>
        <p:sp>
          <p:nvSpPr>
            <p:cNvPr id="206891" name="Line 43"/>
            <p:cNvSpPr>
              <a:spLocks noChangeShapeType="1"/>
            </p:cNvSpPr>
            <p:nvPr/>
          </p:nvSpPr>
          <p:spPr bwMode="auto">
            <a:xfrm flipH="1">
              <a:off x="5075" y="3357"/>
              <a:ext cx="293" cy="15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6892" name="Oval 44"/>
            <p:cNvSpPr>
              <a:spLocks noChangeArrowheads="1"/>
            </p:cNvSpPr>
            <p:nvPr/>
          </p:nvSpPr>
          <p:spPr bwMode="auto">
            <a:xfrm>
              <a:off x="4865" y="3514"/>
              <a:ext cx="323" cy="273"/>
            </a:xfrm>
            <a:prstGeom prst="ellipse">
              <a:avLst/>
            </a:prstGeom>
            <a:solidFill>
              <a:schemeClr val="bg2"/>
            </a:solidFill>
            <a:ln w="38100">
              <a:solidFill>
                <a:schemeClr val="tx1"/>
              </a:solidFill>
              <a:round/>
              <a:headEnd/>
              <a:tailEnd/>
            </a:ln>
          </p:spPr>
          <p:txBody>
            <a:bodyPr lIns="0" tIns="108000" rIns="0" bIns="0"/>
            <a:lstStyle/>
            <a:p>
              <a:pPr eaLnBrk="0" hangingPunct="0">
                <a:lnSpc>
                  <a:spcPct val="64000"/>
                </a:lnSpc>
              </a:pPr>
              <a:r>
                <a:rPr kumimoji="0" lang="en-US" altLang="zh-CN" sz="2400" b="1"/>
                <a:t>78</a:t>
              </a:r>
            </a:p>
          </p:txBody>
        </p:sp>
        <p:sp>
          <p:nvSpPr>
            <p:cNvPr id="206893" name="Line 45"/>
            <p:cNvSpPr>
              <a:spLocks noChangeShapeType="1"/>
            </p:cNvSpPr>
            <p:nvPr/>
          </p:nvSpPr>
          <p:spPr bwMode="auto">
            <a:xfrm flipH="1">
              <a:off x="4769" y="2928"/>
              <a:ext cx="288" cy="15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6894" name="Oval 46"/>
            <p:cNvSpPr>
              <a:spLocks noChangeArrowheads="1"/>
            </p:cNvSpPr>
            <p:nvPr/>
          </p:nvSpPr>
          <p:spPr bwMode="auto">
            <a:xfrm>
              <a:off x="4554" y="3087"/>
              <a:ext cx="323" cy="273"/>
            </a:xfrm>
            <a:prstGeom prst="ellipse">
              <a:avLst/>
            </a:prstGeom>
            <a:solidFill>
              <a:schemeClr val="bg2"/>
            </a:solidFill>
            <a:ln w="38100">
              <a:solidFill>
                <a:schemeClr val="tx1"/>
              </a:solidFill>
              <a:round/>
              <a:headEnd/>
              <a:tailEnd/>
            </a:ln>
          </p:spPr>
          <p:txBody>
            <a:bodyPr lIns="0" tIns="72000" rIns="0" bIns="0"/>
            <a:lstStyle/>
            <a:p>
              <a:pPr eaLnBrk="0" hangingPunct="0">
                <a:lnSpc>
                  <a:spcPct val="64000"/>
                </a:lnSpc>
              </a:pPr>
              <a:r>
                <a:rPr kumimoji="0" lang="en-US" altLang="zh-CN" sz="2400" b="1"/>
                <a:t>60</a:t>
              </a:r>
            </a:p>
          </p:txBody>
        </p:sp>
      </p:grpSp>
      <p:sp>
        <p:nvSpPr>
          <p:cNvPr id="206895" name="Line 47"/>
          <p:cNvSpPr>
            <a:spLocks noChangeShapeType="1"/>
          </p:cNvSpPr>
          <p:nvPr/>
        </p:nvSpPr>
        <p:spPr bwMode="auto">
          <a:xfrm flipH="1">
            <a:off x="1905000" y="3581400"/>
            <a:ext cx="30480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96" name="Text Box 48"/>
          <p:cNvSpPr txBox="1">
            <a:spLocks noChangeArrowheads="1"/>
          </p:cNvSpPr>
          <p:nvPr/>
        </p:nvSpPr>
        <p:spPr bwMode="auto">
          <a:xfrm>
            <a:off x="228600" y="4648200"/>
            <a:ext cx="381000" cy="3968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latin typeface="Tahoma" pitchFamily="34" charset="0"/>
              </a:rPr>
              <a:t>p</a:t>
            </a:r>
          </a:p>
        </p:txBody>
      </p:sp>
      <p:sp>
        <p:nvSpPr>
          <p:cNvPr id="206897" name="Line 49"/>
          <p:cNvSpPr>
            <a:spLocks noChangeShapeType="1"/>
          </p:cNvSpPr>
          <p:nvPr/>
        </p:nvSpPr>
        <p:spPr bwMode="auto">
          <a:xfrm flipV="1">
            <a:off x="609600" y="4572000"/>
            <a:ext cx="228600" cy="152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98" name="Text Box 50"/>
          <p:cNvSpPr txBox="1">
            <a:spLocks noChangeArrowheads="1"/>
          </p:cNvSpPr>
          <p:nvPr/>
        </p:nvSpPr>
        <p:spPr bwMode="auto">
          <a:xfrm>
            <a:off x="3995738" y="4652963"/>
            <a:ext cx="3024187" cy="8223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t>f-&gt;lchild = null;</a:t>
            </a:r>
          </a:p>
          <a:p>
            <a:pPr algn="l"/>
            <a:r>
              <a:rPr lang="en-US" altLang="zh-CN" sz="2400" b="1"/>
              <a:t>delete p;</a:t>
            </a:r>
          </a:p>
        </p:txBody>
      </p:sp>
      <p:sp>
        <p:nvSpPr>
          <p:cNvPr id="206899" name="Text Box 51"/>
          <p:cNvSpPr txBox="1">
            <a:spLocks noChangeArrowheads="1"/>
          </p:cNvSpPr>
          <p:nvPr/>
        </p:nvSpPr>
        <p:spPr bwMode="auto">
          <a:xfrm>
            <a:off x="2124075" y="3357563"/>
            <a:ext cx="381000" cy="3968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latin typeface="Tahoma" pitchFamily="34" charset="0"/>
              </a:rPr>
              <a:t>f</a:t>
            </a:r>
          </a:p>
        </p:txBody>
      </p:sp>
    </p:spTree>
    <p:extLst>
      <p:ext uri="{BB962C8B-B14F-4D97-AF65-F5344CB8AC3E}">
        <p14:creationId xmlns:p14="http://schemas.microsoft.com/office/powerpoint/2010/main" val="423610964"/>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6898"/>
                                        </p:tgtEl>
                                        <p:attrNameLst>
                                          <p:attrName>style.visibility</p:attrName>
                                        </p:attrNameLst>
                                      </p:cBhvr>
                                      <p:to>
                                        <p:strVal val="visible"/>
                                      </p:to>
                                    </p:set>
                                    <p:animEffect transition="in" filter="wipe(left)">
                                      <p:cBhvr>
                                        <p:cTn id="7" dur="500"/>
                                        <p:tgtEl>
                                          <p:spTgt spid="2068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nodeType="clickEffect">
                                  <p:stCondLst>
                                    <p:cond delay="0"/>
                                  </p:stCondLst>
                                  <p:childTnLst>
                                    <p:set>
                                      <p:cBhvr>
                                        <p:cTn id="11" dur="1" fill="hold">
                                          <p:stCondLst>
                                            <p:cond delay="0"/>
                                          </p:stCondLst>
                                        </p:cTn>
                                        <p:tgtEl>
                                          <p:spTgt spid="206875"/>
                                        </p:tgtEl>
                                        <p:attrNameLst>
                                          <p:attrName>style.visibility</p:attrName>
                                        </p:attrNameLst>
                                      </p:cBhvr>
                                      <p:to>
                                        <p:strVal val="visible"/>
                                      </p:to>
                                    </p:set>
                                    <p:animEffect transition="in" filter="slide(fromRight)">
                                      <p:cBhvr>
                                        <p:cTn id="12" dur="500"/>
                                        <p:tgtEl>
                                          <p:spTgt spid="206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98"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灯片编号占位符 3"/>
          <p:cNvSpPr>
            <a:spLocks noGrp="1"/>
          </p:cNvSpPr>
          <p:nvPr>
            <p:ph type="sldNum" sz="quarter" idx="10"/>
          </p:nvPr>
        </p:nvSpPr>
        <p:spPr/>
        <p:txBody>
          <a:bodyPr/>
          <a:lstStyle/>
          <a:p>
            <a:fld id="{074599B7-FC87-47C0-B310-DBAD4A134E4B}" type="slidenum">
              <a:rPr lang="en-US" altLang="zh-CN"/>
              <a:pPr/>
              <a:t>37</a:t>
            </a:fld>
            <a:endParaRPr lang="en-US" altLang="zh-CN"/>
          </a:p>
        </p:txBody>
      </p:sp>
      <p:sp>
        <p:nvSpPr>
          <p:cNvPr id="205826" name="Rectangle 2"/>
          <p:cNvSpPr>
            <a:spLocks noGrp="1" noChangeArrowheads="1"/>
          </p:cNvSpPr>
          <p:nvPr>
            <p:ph type="body" idx="1"/>
          </p:nvPr>
        </p:nvSpPr>
        <p:spPr>
          <a:xfrm>
            <a:off x="179388" y="1557338"/>
            <a:ext cx="8964612" cy="647700"/>
          </a:xfrm>
        </p:spPr>
        <p:txBody>
          <a:bodyPr/>
          <a:lstStyle/>
          <a:p>
            <a:r>
              <a:rPr kumimoji="1" lang="zh-CN" altLang="en-US" b="0"/>
              <a:t>将*</a:t>
            </a:r>
            <a:r>
              <a:rPr kumimoji="1" lang="en-US" altLang="zh-CN" b="0"/>
              <a:t>p</a:t>
            </a:r>
            <a:r>
              <a:rPr kumimoji="1" lang="zh-CN" altLang="en-US" b="0"/>
              <a:t>的孩子结点变为*</a:t>
            </a:r>
            <a:r>
              <a:rPr kumimoji="1" lang="en-US" altLang="zh-CN" b="0"/>
              <a:t>p</a:t>
            </a:r>
            <a:r>
              <a:rPr kumimoji="1" lang="zh-CN" altLang="en-US" b="0"/>
              <a:t>双亲结点*</a:t>
            </a:r>
            <a:r>
              <a:rPr kumimoji="1" lang="en-US" altLang="zh-CN" b="0"/>
              <a:t>f</a:t>
            </a:r>
            <a:r>
              <a:rPr kumimoji="1" lang="zh-CN" altLang="en-US" b="0"/>
              <a:t>的孩子结点。</a:t>
            </a:r>
          </a:p>
        </p:txBody>
      </p:sp>
      <p:sp>
        <p:nvSpPr>
          <p:cNvPr id="205828" name="Text Box 4"/>
          <p:cNvSpPr txBox="1">
            <a:spLocks noChangeArrowheads="1"/>
          </p:cNvSpPr>
          <p:nvPr/>
        </p:nvSpPr>
        <p:spPr bwMode="auto">
          <a:xfrm>
            <a:off x="250825" y="981075"/>
            <a:ext cx="8066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kumimoji="1" sz="2400">
                <a:solidFill>
                  <a:schemeClr val="tx1"/>
                </a:solidFill>
                <a:latin typeface="Times New Roman" pitchFamily="18" charset="0"/>
                <a:ea typeface="宋体" charset="-122"/>
              </a:defRPr>
            </a:lvl1pPr>
            <a:lvl2pPr marL="914400" indent="-457200" algn="l">
              <a:defRPr kumimoji="1" sz="2400">
                <a:solidFill>
                  <a:schemeClr val="tx1"/>
                </a:solidFill>
                <a:latin typeface="Times New Roman" pitchFamily="18" charset="0"/>
                <a:ea typeface="宋体" charset="-122"/>
              </a:defRPr>
            </a:lvl2pPr>
            <a:lvl3pPr marL="1371600" indent="-457200" algn="l">
              <a:defRPr kumimoji="1" sz="2400">
                <a:solidFill>
                  <a:schemeClr val="tx1"/>
                </a:solidFill>
                <a:latin typeface="Times New Roman" pitchFamily="18" charset="0"/>
                <a:ea typeface="宋体" charset="-122"/>
              </a:defRPr>
            </a:lvl3pPr>
            <a:lvl4pPr marL="1828800" indent="-457200" algn="l">
              <a:defRPr kumimoji="1" sz="2400">
                <a:solidFill>
                  <a:schemeClr val="tx1"/>
                </a:solidFill>
                <a:latin typeface="Times New Roman" pitchFamily="18" charset="0"/>
                <a:ea typeface="宋体" charset="-122"/>
              </a:defRPr>
            </a:lvl4pPr>
            <a:lvl5pPr marL="2286000" indent="-457200" algn="l">
              <a:defRPr kumimoji="1" sz="2400">
                <a:solidFill>
                  <a:schemeClr val="tx1"/>
                </a:solidFill>
                <a:latin typeface="Times New Roman" pitchFamily="18" charset="0"/>
                <a:ea typeface="宋体" charset="-122"/>
              </a:defRPr>
            </a:lvl5pPr>
            <a:lvl6pPr marL="2743200" indent="-457200" fontAlgn="base">
              <a:spcBef>
                <a:spcPct val="0"/>
              </a:spcBef>
              <a:spcAft>
                <a:spcPct val="0"/>
              </a:spcAft>
              <a:defRPr kumimoji="1" sz="2400">
                <a:solidFill>
                  <a:schemeClr val="tx1"/>
                </a:solidFill>
                <a:latin typeface="Times New Roman" pitchFamily="18" charset="0"/>
                <a:ea typeface="宋体" charset="-122"/>
              </a:defRPr>
            </a:lvl6pPr>
            <a:lvl7pPr marL="3200400" indent="-457200" fontAlgn="base">
              <a:spcBef>
                <a:spcPct val="0"/>
              </a:spcBef>
              <a:spcAft>
                <a:spcPct val="0"/>
              </a:spcAft>
              <a:defRPr kumimoji="1" sz="2400">
                <a:solidFill>
                  <a:schemeClr val="tx1"/>
                </a:solidFill>
                <a:latin typeface="Times New Roman" pitchFamily="18" charset="0"/>
                <a:ea typeface="宋体" charset="-122"/>
              </a:defRPr>
            </a:lvl7pPr>
            <a:lvl8pPr marL="3657600" indent="-457200" fontAlgn="base">
              <a:spcBef>
                <a:spcPct val="0"/>
              </a:spcBef>
              <a:spcAft>
                <a:spcPct val="0"/>
              </a:spcAft>
              <a:defRPr kumimoji="1" sz="2400">
                <a:solidFill>
                  <a:schemeClr val="tx1"/>
                </a:solidFill>
                <a:latin typeface="Times New Roman" pitchFamily="18" charset="0"/>
                <a:ea typeface="宋体" charset="-122"/>
              </a:defRPr>
            </a:lvl8pPr>
            <a:lvl9pPr marL="4114800" indent="-457200" fontAlgn="base">
              <a:spcBef>
                <a:spcPct val="0"/>
              </a:spcBef>
              <a:spcAft>
                <a:spcPct val="0"/>
              </a:spcAft>
              <a:defRPr kumimoji="1" sz="2400">
                <a:solidFill>
                  <a:schemeClr val="tx1"/>
                </a:solidFill>
                <a:latin typeface="Times New Roman" pitchFamily="18" charset="0"/>
                <a:ea typeface="宋体" charset="-122"/>
              </a:defRPr>
            </a:lvl9pPr>
          </a:lstStyle>
          <a:p>
            <a:pPr>
              <a:spcBef>
                <a:spcPct val="35000"/>
              </a:spcBef>
              <a:buClr>
                <a:schemeClr val="tx2"/>
              </a:buClr>
              <a:buFont typeface="Wingdings" pitchFamily="2" charset="2"/>
              <a:buNone/>
            </a:pPr>
            <a:r>
              <a:rPr lang="en-US" altLang="zh-CN" sz="2800" b="1">
                <a:solidFill>
                  <a:srgbClr val="FFFF66"/>
                </a:solidFill>
              </a:rPr>
              <a:t>B. </a:t>
            </a:r>
            <a:r>
              <a:rPr lang="zh-CN" altLang="en-US" sz="2800" b="1">
                <a:solidFill>
                  <a:srgbClr val="FFFF66"/>
                </a:solidFill>
              </a:rPr>
              <a:t>被删除的结点*</a:t>
            </a:r>
            <a:r>
              <a:rPr lang="en-US" altLang="zh-CN" sz="2800" b="1">
                <a:solidFill>
                  <a:srgbClr val="FFFF66"/>
                </a:solidFill>
              </a:rPr>
              <a:t>p</a:t>
            </a:r>
            <a:r>
              <a:rPr lang="zh-CN" altLang="en-US" sz="2800" b="1">
                <a:solidFill>
                  <a:srgbClr val="FFFF66"/>
                </a:solidFill>
              </a:rPr>
              <a:t>只有左子树或者只有右子树；</a:t>
            </a:r>
          </a:p>
        </p:txBody>
      </p:sp>
      <p:sp>
        <p:nvSpPr>
          <p:cNvPr id="205830" name="Rectangle 6"/>
          <p:cNvSpPr>
            <a:spLocks noChangeArrowheads="1"/>
          </p:cNvSpPr>
          <p:nvPr/>
        </p:nvSpPr>
        <p:spPr bwMode="auto">
          <a:xfrm>
            <a:off x="2313213" y="260350"/>
            <a:ext cx="4352474" cy="651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Aft>
                <a:spcPct val="20000"/>
              </a:spcAft>
              <a:buClr>
                <a:schemeClr val="hlink"/>
              </a:buClr>
              <a:buFont typeface="Wingdings" pitchFamily="2" charset="2"/>
              <a:buNone/>
            </a:pPr>
            <a:r>
              <a:rPr kumimoji="0" lang="en-US" altLang="zh-CN" sz="3600" b="1" dirty="0" smtClean="0">
                <a:solidFill>
                  <a:srgbClr val="FFFF66"/>
                </a:solidFill>
              </a:rPr>
              <a:t>5. </a:t>
            </a:r>
            <a:r>
              <a:rPr kumimoji="0" lang="zh-CN" altLang="en-US" sz="3600" b="1" dirty="0">
                <a:solidFill>
                  <a:srgbClr val="FFFF66"/>
                </a:solidFill>
              </a:rPr>
              <a:t>二叉排序树的删除</a:t>
            </a:r>
          </a:p>
        </p:txBody>
      </p:sp>
      <p:sp>
        <p:nvSpPr>
          <p:cNvPr id="205880" name="Oval 56"/>
          <p:cNvSpPr>
            <a:spLocks noChangeArrowheads="1"/>
          </p:cNvSpPr>
          <p:nvPr/>
        </p:nvSpPr>
        <p:spPr bwMode="auto">
          <a:xfrm>
            <a:off x="1701800" y="2286000"/>
            <a:ext cx="512763" cy="433388"/>
          </a:xfrm>
          <a:prstGeom prst="ellipse">
            <a:avLst/>
          </a:prstGeom>
          <a:solidFill>
            <a:schemeClr val="bg2"/>
          </a:solidFill>
          <a:ln w="38100">
            <a:solidFill>
              <a:schemeClr val="tx1"/>
            </a:solidFill>
            <a:round/>
            <a:headEnd/>
            <a:tailEnd/>
          </a:ln>
        </p:spPr>
        <p:txBody>
          <a:bodyPr lIns="0" tIns="108000" rIns="0" bIns="0"/>
          <a:lstStyle/>
          <a:p>
            <a:pPr eaLnBrk="0" hangingPunct="0">
              <a:lnSpc>
                <a:spcPct val="64000"/>
              </a:lnSpc>
            </a:pPr>
            <a:r>
              <a:rPr kumimoji="0" lang="en-US" altLang="zh-CN" sz="2400" b="1"/>
              <a:t>45</a:t>
            </a:r>
          </a:p>
        </p:txBody>
      </p:sp>
      <p:sp>
        <p:nvSpPr>
          <p:cNvPr id="205881" name="Line 57"/>
          <p:cNvSpPr>
            <a:spLocks noChangeShapeType="1"/>
          </p:cNvSpPr>
          <p:nvPr/>
        </p:nvSpPr>
        <p:spPr bwMode="auto">
          <a:xfrm flipH="1">
            <a:off x="1301750" y="2719388"/>
            <a:ext cx="598488" cy="1873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5882" name="Oval 58"/>
          <p:cNvSpPr>
            <a:spLocks noChangeArrowheads="1"/>
          </p:cNvSpPr>
          <p:nvPr/>
        </p:nvSpPr>
        <p:spPr bwMode="auto">
          <a:xfrm>
            <a:off x="922338" y="2906713"/>
            <a:ext cx="512762" cy="431800"/>
          </a:xfrm>
          <a:prstGeom prst="ellipse">
            <a:avLst/>
          </a:prstGeom>
          <a:solidFill>
            <a:schemeClr val="bg2"/>
          </a:solidFill>
          <a:ln w="38100">
            <a:solidFill>
              <a:schemeClr val="tx1"/>
            </a:solidFill>
            <a:round/>
            <a:headEnd/>
            <a:tailEnd/>
          </a:ln>
        </p:spPr>
        <p:txBody>
          <a:bodyPr lIns="0" tIns="108000" rIns="0" bIns="0"/>
          <a:lstStyle/>
          <a:p>
            <a:pPr eaLnBrk="0" hangingPunct="0">
              <a:lnSpc>
                <a:spcPct val="64000"/>
              </a:lnSpc>
            </a:pPr>
            <a:r>
              <a:rPr kumimoji="0" lang="en-US" altLang="zh-CN" sz="2400" b="1"/>
              <a:t>12</a:t>
            </a:r>
          </a:p>
        </p:txBody>
      </p:sp>
      <p:sp>
        <p:nvSpPr>
          <p:cNvPr id="205883" name="Oval 59"/>
          <p:cNvSpPr>
            <a:spLocks noChangeArrowheads="1"/>
          </p:cNvSpPr>
          <p:nvPr/>
        </p:nvSpPr>
        <p:spPr bwMode="auto">
          <a:xfrm>
            <a:off x="2498725" y="2906713"/>
            <a:ext cx="512763" cy="431800"/>
          </a:xfrm>
          <a:prstGeom prst="ellipse">
            <a:avLst/>
          </a:prstGeom>
          <a:solidFill>
            <a:schemeClr val="bg2"/>
          </a:solidFill>
          <a:ln w="38100">
            <a:solidFill>
              <a:schemeClr val="tx1"/>
            </a:solidFill>
            <a:round/>
            <a:headEnd/>
            <a:tailEnd/>
          </a:ln>
        </p:spPr>
        <p:txBody>
          <a:bodyPr lIns="0" tIns="108000" rIns="0" bIns="0"/>
          <a:lstStyle/>
          <a:p>
            <a:pPr eaLnBrk="0" hangingPunct="0">
              <a:lnSpc>
                <a:spcPct val="64000"/>
              </a:lnSpc>
            </a:pPr>
            <a:r>
              <a:rPr kumimoji="0" lang="en-US" altLang="zh-CN" sz="2400" b="1"/>
              <a:t>53</a:t>
            </a:r>
          </a:p>
        </p:txBody>
      </p:sp>
      <p:sp>
        <p:nvSpPr>
          <p:cNvPr id="205884" name="Line 60"/>
          <p:cNvSpPr>
            <a:spLocks noChangeShapeType="1"/>
          </p:cNvSpPr>
          <p:nvPr/>
        </p:nvSpPr>
        <p:spPr bwMode="auto">
          <a:xfrm>
            <a:off x="2033588" y="2719388"/>
            <a:ext cx="531812" cy="2492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5885" name="Line 61"/>
          <p:cNvSpPr>
            <a:spLocks noChangeShapeType="1"/>
          </p:cNvSpPr>
          <p:nvPr/>
        </p:nvSpPr>
        <p:spPr bwMode="auto">
          <a:xfrm flipH="1">
            <a:off x="636588" y="3340100"/>
            <a:ext cx="466725" cy="2476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5887" name="Oval 63"/>
          <p:cNvSpPr>
            <a:spLocks noChangeArrowheads="1"/>
          </p:cNvSpPr>
          <p:nvPr/>
        </p:nvSpPr>
        <p:spPr bwMode="auto">
          <a:xfrm>
            <a:off x="304800" y="3589338"/>
            <a:ext cx="512763" cy="431800"/>
          </a:xfrm>
          <a:prstGeom prst="ellipse">
            <a:avLst/>
          </a:prstGeom>
          <a:solidFill>
            <a:schemeClr val="bg2"/>
          </a:solidFill>
          <a:ln w="38100">
            <a:solidFill>
              <a:schemeClr val="tx1"/>
            </a:solidFill>
            <a:round/>
            <a:headEnd/>
            <a:tailEnd/>
          </a:ln>
        </p:spPr>
        <p:txBody>
          <a:bodyPr lIns="0" tIns="108000" rIns="0" bIns="0"/>
          <a:lstStyle/>
          <a:p>
            <a:pPr eaLnBrk="0" hangingPunct="0">
              <a:lnSpc>
                <a:spcPct val="64000"/>
              </a:lnSpc>
            </a:pPr>
            <a:r>
              <a:rPr kumimoji="0" lang="en-US" altLang="zh-CN" sz="2400" b="1"/>
              <a:t>3</a:t>
            </a:r>
          </a:p>
        </p:txBody>
      </p:sp>
      <p:sp>
        <p:nvSpPr>
          <p:cNvPr id="205889" name="Line 65"/>
          <p:cNvSpPr>
            <a:spLocks noChangeShapeType="1"/>
          </p:cNvSpPr>
          <p:nvPr/>
        </p:nvSpPr>
        <p:spPr bwMode="auto">
          <a:xfrm>
            <a:off x="2832100" y="3340100"/>
            <a:ext cx="465138" cy="2460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5890" name="Oval 66"/>
          <p:cNvSpPr>
            <a:spLocks noChangeArrowheads="1"/>
          </p:cNvSpPr>
          <p:nvPr/>
        </p:nvSpPr>
        <p:spPr bwMode="auto">
          <a:xfrm>
            <a:off x="3117850" y="3586163"/>
            <a:ext cx="661988" cy="433387"/>
          </a:xfrm>
          <a:prstGeom prst="ellipse">
            <a:avLst/>
          </a:prstGeom>
          <a:solidFill>
            <a:schemeClr val="bg2"/>
          </a:solidFill>
          <a:ln w="38100">
            <a:solidFill>
              <a:schemeClr val="tx1"/>
            </a:solidFill>
            <a:round/>
            <a:headEnd/>
            <a:tailEnd/>
          </a:ln>
        </p:spPr>
        <p:txBody>
          <a:bodyPr lIns="0" tIns="108000" rIns="0" bIns="0"/>
          <a:lstStyle/>
          <a:p>
            <a:pPr eaLnBrk="0" hangingPunct="0">
              <a:lnSpc>
                <a:spcPct val="64000"/>
              </a:lnSpc>
            </a:pPr>
            <a:r>
              <a:rPr kumimoji="0" lang="en-US" altLang="zh-CN" sz="1800" b="1"/>
              <a:t>100</a:t>
            </a:r>
          </a:p>
        </p:txBody>
      </p:sp>
      <p:sp>
        <p:nvSpPr>
          <p:cNvPr id="205891" name="Line 67"/>
          <p:cNvSpPr>
            <a:spLocks noChangeShapeType="1"/>
          </p:cNvSpPr>
          <p:nvPr/>
        </p:nvSpPr>
        <p:spPr bwMode="auto">
          <a:xfrm>
            <a:off x="2894013" y="4648200"/>
            <a:ext cx="400050" cy="2476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5892" name="Oval 68"/>
          <p:cNvSpPr>
            <a:spLocks noChangeArrowheads="1"/>
          </p:cNvSpPr>
          <p:nvPr/>
        </p:nvSpPr>
        <p:spPr bwMode="auto">
          <a:xfrm>
            <a:off x="3113088" y="4895850"/>
            <a:ext cx="512762" cy="433388"/>
          </a:xfrm>
          <a:prstGeom prst="ellipse">
            <a:avLst/>
          </a:prstGeom>
          <a:solidFill>
            <a:schemeClr val="bg2"/>
          </a:solidFill>
          <a:ln w="38100">
            <a:solidFill>
              <a:schemeClr val="tx1"/>
            </a:solidFill>
            <a:round/>
            <a:headEnd/>
            <a:tailEnd/>
          </a:ln>
        </p:spPr>
        <p:txBody>
          <a:bodyPr lIns="0" tIns="108000" rIns="0" bIns="0"/>
          <a:lstStyle/>
          <a:p>
            <a:pPr eaLnBrk="0" hangingPunct="0">
              <a:lnSpc>
                <a:spcPct val="64000"/>
              </a:lnSpc>
            </a:pPr>
            <a:r>
              <a:rPr kumimoji="0" lang="en-US" altLang="zh-CN" sz="2400" b="1"/>
              <a:t>90</a:t>
            </a:r>
          </a:p>
        </p:txBody>
      </p:sp>
      <p:grpSp>
        <p:nvGrpSpPr>
          <p:cNvPr id="205928" name="Group 104"/>
          <p:cNvGrpSpPr>
            <a:grpSpLocks/>
          </p:cNvGrpSpPr>
          <p:nvPr/>
        </p:nvGrpSpPr>
        <p:grpSpPr bwMode="auto">
          <a:xfrm>
            <a:off x="1169988" y="3340100"/>
            <a:ext cx="730250" cy="930275"/>
            <a:chOff x="737" y="2104"/>
            <a:chExt cx="460" cy="586"/>
          </a:xfrm>
        </p:grpSpPr>
        <p:sp>
          <p:nvSpPr>
            <p:cNvPr id="205886" name="Line 62"/>
            <p:cNvSpPr>
              <a:spLocks noChangeShapeType="1"/>
            </p:cNvSpPr>
            <p:nvPr/>
          </p:nvSpPr>
          <p:spPr bwMode="auto">
            <a:xfrm>
              <a:off x="737" y="2104"/>
              <a:ext cx="251" cy="15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5888" name="Oval 64"/>
            <p:cNvSpPr>
              <a:spLocks noChangeArrowheads="1"/>
            </p:cNvSpPr>
            <p:nvPr/>
          </p:nvSpPr>
          <p:spPr bwMode="auto">
            <a:xfrm>
              <a:off x="874" y="2260"/>
              <a:ext cx="323" cy="273"/>
            </a:xfrm>
            <a:prstGeom prst="ellipse">
              <a:avLst/>
            </a:prstGeom>
            <a:solidFill>
              <a:schemeClr val="bg2"/>
            </a:solidFill>
            <a:ln w="38100">
              <a:solidFill>
                <a:schemeClr val="tx1"/>
              </a:solidFill>
              <a:round/>
              <a:headEnd/>
              <a:tailEnd/>
            </a:ln>
          </p:spPr>
          <p:txBody>
            <a:bodyPr lIns="0" tIns="108000" rIns="0" bIns="0"/>
            <a:lstStyle/>
            <a:p>
              <a:pPr eaLnBrk="0" hangingPunct="0">
                <a:lnSpc>
                  <a:spcPct val="64000"/>
                </a:lnSpc>
              </a:pPr>
              <a:r>
                <a:rPr kumimoji="0" lang="en-US" altLang="zh-CN" sz="2400" b="1"/>
                <a:t>37</a:t>
              </a:r>
            </a:p>
          </p:txBody>
        </p:sp>
        <p:sp>
          <p:nvSpPr>
            <p:cNvPr id="205893" name="Line 69"/>
            <p:cNvSpPr>
              <a:spLocks noChangeShapeType="1"/>
            </p:cNvSpPr>
            <p:nvPr/>
          </p:nvSpPr>
          <p:spPr bwMode="auto">
            <a:xfrm flipH="1">
              <a:off x="737" y="2533"/>
              <a:ext cx="293" cy="15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grpSp>
      <p:sp>
        <p:nvSpPr>
          <p:cNvPr id="205894" name="Oval 70"/>
          <p:cNvSpPr>
            <a:spLocks noChangeArrowheads="1"/>
          </p:cNvSpPr>
          <p:nvPr/>
        </p:nvSpPr>
        <p:spPr bwMode="auto">
          <a:xfrm>
            <a:off x="836613" y="4270375"/>
            <a:ext cx="512762" cy="433388"/>
          </a:xfrm>
          <a:prstGeom prst="ellipse">
            <a:avLst/>
          </a:prstGeom>
          <a:solidFill>
            <a:schemeClr val="bg2"/>
          </a:solidFill>
          <a:ln w="38100">
            <a:solidFill>
              <a:schemeClr val="tx1"/>
            </a:solidFill>
            <a:round/>
            <a:headEnd/>
            <a:tailEnd/>
          </a:ln>
        </p:spPr>
        <p:txBody>
          <a:bodyPr lIns="0" tIns="108000" rIns="0" bIns="0"/>
          <a:lstStyle/>
          <a:p>
            <a:pPr eaLnBrk="0" hangingPunct="0">
              <a:lnSpc>
                <a:spcPct val="64000"/>
              </a:lnSpc>
            </a:pPr>
            <a:r>
              <a:rPr kumimoji="0" lang="en-US" altLang="zh-CN" sz="2400" b="1"/>
              <a:t>24</a:t>
            </a:r>
          </a:p>
        </p:txBody>
      </p:sp>
      <p:sp>
        <p:nvSpPr>
          <p:cNvPr id="205895" name="Line 71"/>
          <p:cNvSpPr>
            <a:spLocks noChangeShapeType="1"/>
          </p:cNvSpPr>
          <p:nvPr/>
        </p:nvSpPr>
        <p:spPr bwMode="auto">
          <a:xfrm flipH="1">
            <a:off x="2965450" y="4021138"/>
            <a:ext cx="331788" cy="2492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5896" name="Oval 72"/>
          <p:cNvSpPr>
            <a:spLocks noChangeArrowheads="1"/>
          </p:cNvSpPr>
          <p:nvPr/>
        </p:nvSpPr>
        <p:spPr bwMode="auto">
          <a:xfrm>
            <a:off x="2632075" y="4208463"/>
            <a:ext cx="512763" cy="431800"/>
          </a:xfrm>
          <a:prstGeom prst="ellipse">
            <a:avLst/>
          </a:prstGeom>
          <a:solidFill>
            <a:schemeClr val="bg2"/>
          </a:solidFill>
          <a:ln w="38100">
            <a:solidFill>
              <a:schemeClr val="tx1"/>
            </a:solidFill>
            <a:round/>
            <a:headEnd/>
            <a:tailEnd/>
          </a:ln>
        </p:spPr>
        <p:txBody>
          <a:bodyPr lIns="0" tIns="108000" rIns="0" bIns="0"/>
          <a:lstStyle/>
          <a:p>
            <a:pPr eaLnBrk="0" hangingPunct="0">
              <a:lnSpc>
                <a:spcPct val="64000"/>
              </a:lnSpc>
            </a:pPr>
            <a:r>
              <a:rPr kumimoji="0" lang="en-US" altLang="zh-CN" sz="2400" b="1"/>
              <a:t>61</a:t>
            </a:r>
          </a:p>
        </p:txBody>
      </p:sp>
      <p:sp>
        <p:nvSpPr>
          <p:cNvPr id="205897" name="Line 73"/>
          <p:cNvSpPr>
            <a:spLocks noChangeShapeType="1"/>
          </p:cNvSpPr>
          <p:nvPr/>
        </p:nvSpPr>
        <p:spPr bwMode="auto">
          <a:xfrm flipH="1">
            <a:off x="2847975" y="5329238"/>
            <a:ext cx="465138" cy="2492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5898" name="Oval 74"/>
          <p:cNvSpPr>
            <a:spLocks noChangeArrowheads="1"/>
          </p:cNvSpPr>
          <p:nvPr/>
        </p:nvSpPr>
        <p:spPr bwMode="auto">
          <a:xfrm>
            <a:off x="2514600" y="5578475"/>
            <a:ext cx="512763" cy="433388"/>
          </a:xfrm>
          <a:prstGeom prst="ellipse">
            <a:avLst/>
          </a:prstGeom>
          <a:solidFill>
            <a:schemeClr val="bg2"/>
          </a:solidFill>
          <a:ln w="38100">
            <a:solidFill>
              <a:schemeClr val="tx1"/>
            </a:solidFill>
            <a:round/>
            <a:headEnd/>
            <a:tailEnd/>
          </a:ln>
        </p:spPr>
        <p:txBody>
          <a:bodyPr lIns="0" tIns="108000" rIns="0" bIns="0"/>
          <a:lstStyle/>
          <a:p>
            <a:pPr eaLnBrk="0" hangingPunct="0">
              <a:lnSpc>
                <a:spcPct val="64000"/>
              </a:lnSpc>
            </a:pPr>
            <a:r>
              <a:rPr kumimoji="0" lang="en-US" altLang="zh-CN" sz="2400" b="1"/>
              <a:t>78</a:t>
            </a:r>
          </a:p>
        </p:txBody>
      </p:sp>
      <p:sp>
        <p:nvSpPr>
          <p:cNvPr id="205899" name="Line 75"/>
          <p:cNvSpPr>
            <a:spLocks noChangeShapeType="1"/>
          </p:cNvSpPr>
          <p:nvPr/>
        </p:nvSpPr>
        <p:spPr bwMode="auto">
          <a:xfrm flipH="1">
            <a:off x="2362200" y="4648200"/>
            <a:ext cx="457200" cy="2508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5900" name="Oval 76"/>
          <p:cNvSpPr>
            <a:spLocks noChangeArrowheads="1"/>
          </p:cNvSpPr>
          <p:nvPr/>
        </p:nvSpPr>
        <p:spPr bwMode="auto">
          <a:xfrm>
            <a:off x="2020888" y="4900613"/>
            <a:ext cx="512762" cy="433387"/>
          </a:xfrm>
          <a:prstGeom prst="ellipse">
            <a:avLst/>
          </a:prstGeom>
          <a:solidFill>
            <a:schemeClr val="bg2"/>
          </a:solidFill>
          <a:ln w="38100">
            <a:solidFill>
              <a:schemeClr val="tx1"/>
            </a:solidFill>
            <a:round/>
            <a:headEnd/>
            <a:tailEnd/>
          </a:ln>
        </p:spPr>
        <p:txBody>
          <a:bodyPr lIns="0" tIns="72000" rIns="0" bIns="0"/>
          <a:lstStyle/>
          <a:p>
            <a:pPr eaLnBrk="0" hangingPunct="0">
              <a:lnSpc>
                <a:spcPct val="64000"/>
              </a:lnSpc>
            </a:pPr>
            <a:r>
              <a:rPr kumimoji="0" lang="en-US" altLang="zh-CN" sz="2400" b="1"/>
              <a:t>60</a:t>
            </a:r>
          </a:p>
        </p:txBody>
      </p:sp>
      <p:sp>
        <p:nvSpPr>
          <p:cNvPr id="205901" name="AutoShape 77"/>
          <p:cNvSpPr>
            <a:spLocks noChangeArrowheads="1"/>
          </p:cNvSpPr>
          <p:nvPr/>
        </p:nvSpPr>
        <p:spPr bwMode="auto">
          <a:xfrm>
            <a:off x="4038600" y="3644900"/>
            <a:ext cx="1295400" cy="927100"/>
          </a:xfrm>
          <a:prstGeom prst="rightArrow">
            <a:avLst>
              <a:gd name="adj1" fmla="val 50000"/>
              <a:gd name="adj2" fmla="val 34932"/>
            </a:avLst>
          </a:prstGeom>
          <a:solidFill>
            <a:srgbClr val="ECE703"/>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b="1">
                <a:solidFill>
                  <a:schemeClr val="bg2"/>
                </a:solidFill>
                <a:latin typeface="Tahoma" pitchFamily="34" charset="0"/>
              </a:rPr>
              <a:t>删除</a:t>
            </a:r>
            <a:r>
              <a:rPr lang="en-US" altLang="zh-CN" sz="2400" b="1">
                <a:solidFill>
                  <a:schemeClr val="bg2"/>
                </a:solidFill>
                <a:latin typeface="Tahoma" pitchFamily="34" charset="0"/>
              </a:rPr>
              <a:t>37</a:t>
            </a:r>
          </a:p>
        </p:txBody>
      </p:sp>
      <p:grpSp>
        <p:nvGrpSpPr>
          <p:cNvPr id="205902" name="Group 78"/>
          <p:cNvGrpSpPr>
            <a:grpSpLocks/>
          </p:cNvGrpSpPr>
          <p:nvPr/>
        </p:nvGrpSpPr>
        <p:grpSpPr bwMode="auto">
          <a:xfrm>
            <a:off x="5513388" y="2286000"/>
            <a:ext cx="3325812" cy="3725863"/>
            <a:chOff x="3473" y="1440"/>
            <a:chExt cx="2095" cy="2347"/>
          </a:xfrm>
        </p:grpSpPr>
        <p:sp>
          <p:nvSpPr>
            <p:cNvPr id="205903" name="Oval 79"/>
            <p:cNvSpPr>
              <a:spLocks noChangeArrowheads="1"/>
            </p:cNvSpPr>
            <p:nvPr/>
          </p:nvSpPr>
          <p:spPr bwMode="auto">
            <a:xfrm>
              <a:off x="4353" y="1440"/>
              <a:ext cx="323" cy="273"/>
            </a:xfrm>
            <a:prstGeom prst="ellipse">
              <a:avLst/>
            </a:prstGeom>
            <a:solidFill>
              <a:schemeClr val="bg2"/>
            </a:solidFill>
            <a:ln w="38100">
              <a:solidFill>
                <a:schemeClr val="tx1"/>
              </a:solidFill>
              <a:round/>
              <a:headEnd/>
              <a:tailEnd/>
            </a:ln>
          </p:spPr>
          <p:txBody>
            <a:bodyPr lIns="0" tIns="108000" rIns="0" bIns="0"/>
            <a:lstStyle/>
            <a:p>
              <a:pPr eaLnBrk="0" hangingPunct="0">
                <a:lnSpc>
                  <a:spcPct val="64000"/>
                </a:lnSpc>
              </a:pPr>
              <a:r>
                <a:rPr kumimoji="0" lang="en-US" altLang="zh-CN" sz="2400" b="1"/>
                <a:t>45</a:t>
              </a:r>
            </a:p>
          </p:txBody>
        </p:sp>
        <p:sp>
          <p:nvSpPr>
            <p:cNvPr id="205904" name="Line 80"/>
            <p:cNvSpPr>
              <a:spLocks noChangeShapeType="1"/>
            </p:cNvSpPr>
            <p:nvPr/>
          </p:nvSpPr>
          <p:spPr bwMode="auto">
            <a:xfrm flipH="1">
              <a:off x="4101" y="1713"/>
              <a:ext cx="377" cy="11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5905" name="Oval 81"/>
            <p:cNvSpPr>
              <a:spLocks noChangeArrowheads="1"/>
            </p:cNvSpPr>
            <p:nvPr/>
          </p:nvSpPr>
          <p:spPr bwMode="auto">
            <a:xfrm>
              <a:off x="3862" y="1831"/>
              <a:ext cx="323" cy="272"/>
            </a:xfrm>
            <a:prstGeom prst="ellipse">
              <a:avLst/>
            </a:prstGeom>
            <a:solidFill>
              <a:schemeClr val="bg2"/>
            </a:solidFill>
            <a:ln w="38100">
              <a:solidFill>
                <a:schemeClr val="tx1"/>
              </a:solidFill>
              <a:round/>
              <a:headEnd/>
              <a:tailEnd/>
            </a:ln>
          </p:spPr>
          <p:txBody>
            <a:bodyPr lIns="0" tIns="108000" rIns="0" bIns="0"/>
            <a:lstStyle/>
            <a:p>
              <a:pPr eaLnBrk="0" hangingPunct="0">
                <a:lnSpc>
                  <a:spcPct val="64000"/>
                </a:lnSpc>
              </a:pPr>
              <a:r>
                <a:rPr kumimoji="0" lang="en-US" altLang="zh-CN" sz="2400" b="1"/>
                <a:t>12</a:t>
              </a:r>
            </a:p>
          </p:txBody>
        </p:sp>
        <p:sp>
          <p:nvSpPr>
            <p:cNvPr id="205906" name="Oval 82"/>
            <p:cNvSpPr>
              <a:spLocks noChangeArrowheads="1"/>
            </p:cNvSpPr>
            <p:nvPr/>
          </p:nvSpPr>
          <p:spPr bwMode="auto">
            <a:xfrm>
              <a:off x="4855" y="1831"/>
              <a:ext cx="323" cy="272"/>
            </a:xfrm>
            <a:prstGeom prst="ellipse">
              <a:avLst/>
            </a:prstGeom>
            <a:solidFill>
              <a:schemeClr val="bg2"/>
            </a:solidFill>
            <a:ln w="38100">
              <a:solidFill>
                <a:schemeClr val="tx1"/>
              </a:solidFill>
              <a:round/>
              <a:headEnd/>
              <a:tailEnd/>
            </a:ln>
          </p:spPr>
          <p:txBody>
            <a:bodyPr lIns="0" tIns="108000" rIns="0" bIns="0"/>
            <a:lstStyle/>
            <a:p>
              <a:pPr eaLnBrk="0" hangingPunct="0">
                <a:lnSpc>
                  <a:spcPct val="64000"/>
                </a:lnSpc>
              </a:pPr>
              <a:r>
                <a:rPr kumimoji="0" lang="en-US" altLang="zh-CN" sz="2400" b="1"/>
                <a:t>53</a:t>
              </a:r>
            </a:p>
          </p:txBody>
        </p:sp>
        <p:sp>
          <p:nvSpPr>
            <p:cNvPr id="205907" name="Line 83"/>
            <p:cNvSpPr>
              <a:spLocks noChangeShapeType="1"/>
            </p:cNvSpPr>
            <p:nvPr/>
          </p:nvSpPr>
          <p:spPr bwMode="auto">
            <a:xfrm>
              <a:off x="4562" y="1713"/>
              <a:ext cx="335" cy="15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5908" name="Line 84"/>
            <p:cNvSpPr>
              <a:spLocks noChangeShapeType="1"/>
            </p:cNvSpPr>
            <p:nvPr/>
          </p:nvSpPr>
          <p:spPr bwMode="auto">
            <a:xfrm flipH="1">
              <a:off x="3682" y="2104"/>
              <a:ext cx="294" cy="15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5909" name="Line 85"/>
            <p:cNvSpPr>
              <a:spLocks noChangeShapeType="1"/>
            </p:cNvSpPr>
            <p:nvPr/>
          </p:nvSpPr>
          <p:spPr bwMode="auto">
            <a:xfrm>
              <a:off x="4018" y="2104"/>
              <a:ext cx="251" cy="15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5910" name="Oval 86"/>
            <p:cNvSpPr>
              <a:spLocks noChangeArrowheads="1"/>
            </p:cNvSpPr>
            <p:nvPr/>
          </p:nvSpPr>
          <p:spPr bwMode="auto">
            <a:xfrm>
              <a:off x="3473" y="2261"/>
              <a:ext cx="323" cy="272"/>
            </a:xfrm>
            <a:prstGeom prst="ellipse">
              <a:avLst/>
            </a:prstGeom>
            <a:solidFill>
              <a:schemeClr val="bg2"/>
            </a:solidFill>
            <a:ln w="38100">
              <a:solidFill>
                <a:schemeClr val="tx1"/>
              </a:solidFill>
              <a:round/>
              <a:headEnd/>
              <a:tailEnd/>
            </a:ln>
          </p:spPr>
          <p:txBody>
            <a:bodyPr lIns="0" tIns="108000" rIns="0" bIns="0"/>
            <a:lstStyle/>
            <a:p>
              <a:pPr eaLnBrk="0" hangingPunct="0">
                <a:lnSpc>
                  <a:spcPct val="64000"/>
                </a:lnSpc>
              </a:pPr>
              <a:r>
                <a:rPr kumimoji="0" lang="en-US" altLang="zh-CN" sz="2400" b="1"/>
                <a:t>3</a:t>
              </a:r>
            </a:p>
          </p:txBody>
        </p:sp>
        <p:sp>
          <p:nvSpPr>
            <p:cNvPr id="205911" name="Oval 87"/>
            <p:cNvSpPr>
              <a:spLocks noChangeArrowheads="1"/>
            </p:cNvSpPr>
            <p:nvPr/>
          </p:nvSpPr>
          <p:spPr bwMode="auto">
            <a:xfrm>
              <a:off x="4155" y="2260"/>
              <a:ext cx="323" cy="273"/>
            </a:xfrm>
            <a:prstGeom prst="ellipse">
              <a:avLst/>
            </a:prstGeom>
            <a:solidFill>
              <a:schemeClr val="bg2"/>
            </a:solidFill>
            <a:ln w="38100">
              <a:solidFill>
                <a:schemeClr val="tx1"/>
              </a:solidFill>
              <a:round/>
              <a:headEnd/>
              <a:tailEnd/>
            </a:ln>
          </p:spPr>
          <p:txBody>
            <a:bodyPr lIns="0" tIns="108000" rIns="0" bIns="0"/>
            <a:lstStyle/>
            <a:p>
              <a:pPr eaLnBrk="0" hangingPunct="0">
                <a:lnSpc>
                  <a:spcPct val="64000"/>
                </a:lnSpc>
              </a:pPr>
              <a:r>
                <a:rPr kumimoji="0" lang="en-US" altLang="zh-CN" sz="2400" b="1"/>
                <a:t>24</a:t>
              </a:r>
            </a:p>
          </p:txBody>
        </p:sp>
        <p:sp>
          <p:nvSpPr>
            <p:cNvPr id="205912" name="Line 88"/>
            <p:cNvSpPr>
              <a:spLocks noChangeShapeType="1"/>
            </p:cNvSpPr>
            <p:nvPr/>
          </p:nvSpPr>
          <p:spPr bwMode="auto">
            <a:xfrm>
              <a:off x="5065" y="2104"/>
              <a:ext cx="293" cy="15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5913" name="Oval 89"/>
            <p:cNvSpPr>
              <a:spLocks noChangeArrowheads="1"/>
            </p:cNvSpPr>
            <p:nvPr/>
          </p:nvSpPr>
          <p:spPr bwMode="auto">
            <a:xfrm>
              <a:off x="5245" y="2259"/>
              <a:ext cx="323" cy="273"/>
            </a:xfrm>
            <a:prstGeom prst="ellipse">
              <a:avLst/>
            </a:prstGeom>
            <a:solidFill>
              <a:schemeClr val="bg2"/>
            </a:solidFill>
            <a:ln w="38100">
              <a:solidFill>
                <a:schemeClr val="tx1"/>
              </a:solidFill>
              <a:round/>
              <a:headEnd/>
              <a:tailEnd/>
            </a:ln>
          </p:spPr>
          <p:txBody>
            <a:bodyPr lIns="0" tIns="108000" rIns="0" bIns="0"/>
            <a:lstStyle/>
            <a:p>
              <a:pPr eaLnBrk="0" hangingPunct="0">
                <a:lnSpc>
                  <a:spcPct val="64000"/>
                </a:lnSpc>
              </a:pPr>
              <a:r>
                <a:rPr kumimoji="0" lang="en-US" altLang="zh-CN" sz="1600" b="1"/>
                <a:t>100</a:t>
              </a:r>
            </a:p>
          </p:txBody>
        </p:sp>
        <p:sp>
          <p:nvSpPr>
            <p:cNvPr id="205914" name="Line 90"/>
            <p:cNvSpPr>
              <a:spLocks noChangeShapeType="1"/>
            </p:cNvSpPr>
            <p:nvPr/>
          </p:nvSpPr>
          <p:spPr bwMode="auto">
            <a:xfrm>
              <a:off x="5104" y="2928"/>
              <a:ext cx="252" cy="15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5915" name="Oval 91"/>
            <p:cNvSpPr>
              <a:spLocks noChangeArrowheads="1"/>
            </p:cNvSpPr>
            <p:nvPr/>
          </p:nvSpPr>
          <p:spPr bwMode="auto">
            <a:xfrm>
              <a:off x="5242" y="3084"/>
              <a:ext cx="323" cy="273"/>
            </a:xfrm>
            <a:prstGeom prst="ellipse">
              <a:avLst/>
            </a:prstGeom>
            <a:solidFill>
              <a:schemeClr val="bg2"/>
            </a:solidFill>
            <a:ln w="38100">
              <a:solidFill>
                <a:schemeClr val="tx1"/>
              </a:solidFill>
              <a:round/>
              <a:headEnd/>
              <a:tailEnd/>
            </a:ln>
          </p:spPr>
          <p:txBody>
            <a:bodyPr lIns="0" tIns="108000" rIns="0" bIns="0"/>
            <a:lstStyle/>
            <a:p>
              <a:pPr eaLnBrk="0" hangingPunct="0">
                <a:lnSpc>
                  <a:spcPct val="64000"/>
                </a:lnSpc>
              </a:pPr>
              <a:r>
                <a:rPr kumimoji="0" lang="en-US" altLang="zh-CN" sz="2400" b="1"/>
                <a:t>90</a:t>
              </a:r>
            </a:p>
          </p:txBody>
        </p:sp>
        <p:sp>
          <p:nvSpPr>
            <p:cNvPr id="205916" name="Line 92"/>
            <p:cNvSpPr>
              <a:spLocks noChangeShapeType="1"/>
            </p:cNvSpPr>
            <p:nvPr/>
          </p:nvSpPr>
          <p:spPr bwMode="auto">
            <a:xfrm flipH="1">
              <a:off x="5149" y="2533"/>
              <a:ext cx="209" cy="15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5917" name="Oval 93"/>
            <p:cNvSpPr>
              <a:spLocks noChangeArrowheads="1"/>
            </p:cNvSpPr>
            <p:nvPr/>
          </p:nvSpPr>
          <p:spPr bwMode="auto">
            <a:xfrm>
              <a:off x="4939" y="2651"/>
              <a:ext cx="323" cy="272"/>
            </a:xfrm>
            <a:prstGeom prst="ellipse">
              <a:avLst/>
            </a:prstGeom>
            <a:solidFill>
              <a:schemeClr val="bg2"/>
            </a:solidFill>
            <a:ln w="38100">
              <a:solidFill>
                <a:schemeClr val="tx1"/>
              </a:solidFill>
              <a:round/>
              <a:headEnd/>
              <a:tailEnd/>
            </a:ln>
          </p:spPr>
          <p:txBody>
            <a:bodyPr lIns="0" tIns="108000" rIns="0" bIns="0"/>
            <a:lstStyle/>
            <a:p>
              <a:pPr eaLnBrk="0" hangingPunct="0">
                <a:lnSpc>
                  <a:spcPct val="64000"/>
                </a:lnSpc>
              </a:pPr>
              <a:r>
                <a:rPr kumimoji="0" lang="en-US" altLang="zh-CN" sz="2400" b="1"/>
                <a:t>61</a:t>
              </a:r>
            </a:p>
          </p:txBody>
        </p:sp>
        <p:sp>
          <p:nvSpPr>
            <p:cNvPr id="205918" name="Line 94"/>
            <p:cNvSpPr>
              <a:spLocks noChangeShapeType="1"/>
            </p:cNvSpPr>
            <p:nvPr/>
          </p:nvSpPr>
          <p:spPr bwMode="auto">
            <a:xfrm flipH="1">
              <a:off x="5075" y="3357"/>
              <a:ext cx="293" cy="15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5919" name="Oval 95"/>
            <p:cNvSpPr>
              <a:spLocks noChangeArrowheads="1"/>
            </p:cNvSpPr>
            <p:nvPr/>
          </p:nvSpPr>
          <p:spPr bwMode="auto">
            <a:xfrm>
              <a:off x="4865" y="3514"/>
              <a:ext cx="323" cy="273"/>
            </a:xfrm>
            <a:prstGeom prst="ellipse">
              <a:avLst/>
            </a:prstGeom>
            <a:solidFill>
              <a:schemeClr val="bg2"/>
            </a:solidFill>
            <a:ln w="38100">
              <a:solidFill>
                <a:schemeClr val="tx1"/>
              </a:solidFill>
              <a:round/>
              <a:headEnd/>
              <a:tailEnd/>
            </a:ln>
          </p:spPr>
          <p:txBody>
            <a:bodyPr lIns="0" tIns="108000" rIns="0" bIns="0"/>
            <a:lstStyle/>
            <a:p>
              <a:pPr eaLnBrk="0" hangingPunct="0">
                <a:lnSpc>
                  <a:spcPct val="64000"/>
                </a:lnSpc>
              </a:pPr>
              <a:r>
                <a:rPr kumimoji="0" lang="en-US" altLang="zh-CN" sz="2400" b="1"/>
                <a:t>78</a:t>
              </a:r>
            </a:p>
          </p:txBody>
        </p:sp>
        <p:sp>
          <p:nvSpPr>
            <p:cNvPr id="205920" name="Line 96"/>
            <p:cNvSpPr>
              <a:spLocks noChangeShapeType="1"/>
            </p:cNvSpPr>
            <p:nvPr/>
          </p:nvSpPr>
          <p:spPr bwMode="auto">
            <a:xfrm flipH="1">
              <a:off x="4769" y="2928"/>
              <a:ext cx="288" cy="15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5921" name="Oval 97"/>
            <p:cNvSpPr>
              <a:spLocks noChangeArrowheads="1"/>
            </p:cNvSpPr>
            <p:nvPr/>
          </p:nvSpPr>
          <p:spPr bwMode="auto">
            <a:xfrm>
              <a:off x="4554" y="3087"/>
              <a:ext cx="323" cy="273"/>
            </a:xfrm>
            <a:prstGeom prst="ellipse">
              <a:avLst/>
            </a:prstGeom>
            <a:solidFill>
              <a:schemeClr val="bg2"/>
            </a:solidFill>
            <a:ln w="38100">
              <a:solidFill>
                <a:schemeClr val="tx1"/>
              </a:solidFill>
              <a:round/>
              <a:headEnd/>
              <a:tailEnd/>
            </a:ln>
          </p:spPr>
          <p:txBody>
            <a:bodyPr lIns="0" tIns="72000" rIns="0" bIns="0"/>
            <a:lstStyle/>
            <a:p>
              <a:pPr eaLnBrk="0" hangingPunct="0">
                <a:lnSpc>
                  <a:spcPct val="64000"/>
                </a:lnSpc>
              </a:pPr>
              <a:r>
                <a:rPr kumimoji="0" lang="en-US" altLang="zh-CN" sz="2400" b="1"/>
                <a:t>60</a:t>
              </a:r>
            </a:p>
          </p:txBody>
        </p:sp>
      </p:grpSp>
      <p:sp>
        <p:nvSpPr>
          <p:cNvPr id="205922" name="Freeform 98"/>
          <p:cNvSpPr>
            <a:spLocks/>
          </p:cNvSpPr>
          <p:nvPr/>
        </p:nvSpPr>
        <p:spPr bwMode="auto">
          <a:xfrm>
            <a:off x="1041400" y="3352800"/>
            <a:ext cx="330200" cy="914400"/>
          </a:xfrm>
          <a:custGeom>
            <a:avLst/>
            <a:gdLst>
              <a:gd name="T0" fmla="*/ 96 w 208"/>
              <a:gd name="T1" fmla="*/ 0 h 576"/>
              <a:gd name="T2" fmla="*/ 192 w 208"/>
              <a:gd name="T3" fmla="*/ 288 h 576"/>
              <a:gd name="T4" fmla="*/ 0 w 208"/>
              <a:gd name="T5" fmla="*/ 576 h 576"/>
            </a:gdLst>
            <a:ahLst/>
            <a:cxnLst>
              <a:cxn ang="0">
                <a:pos x="T0" y="T1"/>
              </a:cxn>
              <a:cxn ang="0">
                <a:pos x="T2" y="T3"/>
              </a:cxn>
              <a:cxn ang="0">
                <a:pos x="T4" y="T5"/>
              </a:cxn>
            </a:cxnLst>
            <a:rect l="0" t="0" r="r" b="b"/>
            <a:pathLst>
              <a:path w="208" h="576">
                <a:moveTo>
                  <a:pt x="96" y="0"/>
                </a:moveTo>
                <a:cubicBezTo>
                  <a:pt x="152" y="96"/>
                  <a:pt x="208" y="192"/>
                  <a:pt x="192" y="288"/>
                </a:cubicBezTo>
                <a:cubicBezTo>
                  <a:pt x="176" y="384"/>
                  <a:pt x="32" y="528"/>
                  <a:pt x="0" y="576"/>
                </a:cubicBezTo>
              </a:path>
            </a:pathLst>
          </a:custGeom>
          <a:noFill/>
          <a:ln w="38100" cap="flat" cmpd="sng">
            <a:solidFill>
              <a:schemeClr val="tx1"/>
            </a:solidFill>
            <a:prstDash val="solid"/>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923" name="Text Box 99"/>
          <p:cNvSpPr txBox="1">
            <a:spLocks noChangeArrowheads="1"/>
          </p:cNvSpPr>
          <p:nvPr/>
        </p:nvSpPr>
        <p:spPr bwMode="auto">
          <a:xfrm>
            <a:off x="3851275" y="4724400"/>
            <a:ext cx="3494088" cy="116046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b="1"/>
              <a:t>f-&gt;rchild = p-&gt;lchild;</a:t>
            </a:r>
          </a:p>
          <a:p>
            <a:pPr algn="l">
              <a:spcBef>
                <a:spcPct val="50000"/>
              </a:spcBef>
            </a:pPr>
            <a:r>
              <a:rPr lang="en-US" altLang="zh-CN" sz="2800" b="1"/>
              <a:t>delete p;</a:t>
            </a:r>
          </a:p>
        </p:txBody>
      </p:sp>
      <p:sp>
        <p:nvSpPr>
          <p:cNvPr id="205924" name="Text Box 100"/>
          <p:cNvSpPr txBox="1">
            <a:spLocks noChangeArrowheads="1"/>
          </p:cNvSpPr>
          <p:nvPr/>
        </p:nvSpPr>
        <p:spPr bwMode="auto">
          <a:xfrm>
            <a:off x="1752600" y="3048000"/>
            <a:ext cx="228600" cy="3968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latin typeface="Tahoma" pitchFamily="34" charset="0"/>
              </a:rPr>
              <a:t>f</a:t>
            </a:r>
          </a:p>
        </p:txBody>
      </p:sp>
      <p:sp>
        <p:nvSpPr>
          <p:cNvPr id="205925" name="Line 101"/>
          <p:cNvSpPr>
            <a:spLocks noChangeShapeType="1"/>
          </p:cNvSpPr>
          <p:nvPr/>
        </p:nvSpPr>
        <p:spPr bwMode="auto">
          <a:xfrm flipH="1" flipV="1">
            <a:off x="1447800" y="3124200"/>
            <a:ext cx="304800" cy="76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926" name="Text Box 102"/>
          <p:cNvSpPr txBox="1">
            <a:spLocks noChangeArrowheads="1"/>
          </p:cNvSpPr>
          <p:nvPr/>
        </p:nvSpPr>
        <p:spPr bwMode="auto">
          <a:xfrm>
            <a:off x="2209800" y="3505200"/>
            <a:ext cx="381000" cy="3968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latin typeface="Tahoma" pitchFamily="34" charset="0"/>
              </a:rPr>
              <a:t>p</a:t>
            </a:r>
          </a:p>
        </p:txBody>
      </p:sp>
      <p:sp>
        <p:nvSpPr>
          <p:cNvPr id="205927" name="Line 103"/>
          <p:cNvSpPr>
            <a:spLocks noChangeShapeType="1"/>
          </p:cNvSpPr>
          <p:nvPr/>
        </p:nvSpPr>
        <p:spPr bwMode="auto">
          <a:xfrm flipH="1">
            <a:off x="1905000" y="3733800"/>
            <a:ext cx="381000" cy="76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893489747"/>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5923"/>
                                        </p:tgtEl>
                                        <p:attrNameLst>
                                          <p:attrName>style.visibility</p:attrName>
                                        </p:attrNameLst>
                                      </p:cBhvr>
                                      <p:to>
                                        <p:strVal val="visible"/>
                                      </p:to>
                                    </p:set>
                                    <p:animEffect transition="in" filter="wipe(left)">
                                      <p:cBhvr>
                                        <p:cTn id="7" dur="500"/>
                                        <p:tgtEl>
                                          <p:spTgt spid="2059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5922"/>
                                        </p:tgtEl>
                                        <p:attrNameLst>
                                          <p:attrName>style.visibility</p:attrName>
                                        </p:attrNameLst>
                                      </p:cBhvr>
                                      <p:to>
                                        <p:strVal val="visible"/>
                                      </p:to>
                                    </p:set>
                                    <p:animEffect transition="in" filter="wipe(up)">
                                      <p:cBhvr>
                                        <p:cTn id="12" dur="500"/>
                                        <p:tgtEl>
                                          <p:spTgt spid="2059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3" presetClass="exit" presetSubtype="0" fill="hold" nodeType="clickEffect">
                                  <p:stCondLst>
                                    <p:cond delay="0"/>
                                  </p:stCondLst>
                                  <p:childTnLst>
                                    <p:anim calcmode="lin" valueType="num">
                                      <p:cBhvr>
                                        <p:cTn id="16" dur="500"/>
                                        <p:tgtEl>
                                          <p:spTgt spid="205928"/>
                                        </p:tgtEl>
                                        <p:attrNameLst>
                                          <p:attrName>ppt_w</p:attrName>
                                        </p:attrNameLst>
                                      </p:cBhvr>
                                      <p:tavLst>
                                        <p:tav tm="0">
                                          <p:val>
                                            <p:strVal val="ppt_w"/>
                                          </p:val>
                                        </p:tav>
                                        <p:tav tm="100000">
                                          <p:val>
                                            <p:fltVal val="0"/>
                                          </p:val>
                                        </p:tav>
                                      </p:tavLst>
                                    </p:anim>
                                    <p:anim calcmode="lin" valueType="num">
                                      <p:cBhvr>
                                        <p:cTn id="17" dur="500"/>
                                        <p:tgtEl>
                                          <p:spTgt spid="205928"/>
                                        </p:tgtEl>
                                        <p:attrNameLst>
                                          <p:attrName>ppt_h</p:attrName>
                                        </p:attrNameLst>
                                      </p:cBhvr>
                                      <p:tavLst>
                                        <p:tav tm="0">
                                          <p:val>
                                            <p:strVal val="ppt_h"/>
                                          </p:val>
                                        </p:tav>
                                        <p:tav tm="100000">
                                          <p:val>
                                            <p:fltVal val="0"/>
                                          </p:val>
                                        </p:tav>
                                      </p:tavLst>
                                    </p:anim>
                                    <p:animEffect transition="out" filter="fade">
                                      <p:cBhvr>
                                        <p:cTn id="18" dur="500"/>
                                        <p:tgtEl>
                                          <p:spTgt spid="205928"/>
                                        </p:tgtEl>
                                      </p:cBhvr>
                                    </p:animEffect>
                                    <p:set>
                                      <p:cBhvr>
                                        <p:cTn id="19" dur="1" fill="hold">
                                          <p:stCondLst>
                                            <p:cond delay="499"/>
                                          </p:stCondLst>
                                        </p:cTn>
                                        <p:tgtEl>
                                          <p:spTgt spid="205928"/>
                                        </p:tgtEl>
                                        <p:attrNameLst>
                                          <p:attrName>style.visibility</p:attrName>
                                        </p:attrNameLst>
                                      </p:cBhvr>
                                      <p:to>
                                        <p:strVal val="hidden"/>
                                      </p:to>
                                    </p:set>
                                  </p:childTnLst>
                                </p:cTn>
                              </p:par>
                            </p:childTnLst>
                          </p:cTn>
                        </p:par>
                        <p:par>
                          <p:cTn id="20" fill="hold" nodeType="afterGroup">
                            <p:stCondLst>
                              <p:cond delay="500"/>
                            </p:stCondLst>
                            <p:childTnLst>
                              <p:par>
                                <p:cTn id="21" presetID="12" presetClass="entr" presetSubtype="2" fill="hold" nodeType="afterEffect">
                                  <p:stCondLst>
                                    <p:cond delay="0"/>
                                  </p:stCondLst>
                                  <p:childTnLst>
                                    <p:set>
                                      <p:cBhvr>
                                        <p:cTn id="22" dur="1" fill="hold">
                                          <p:stCondLst>
                                            <p:cond delay="0"/>
                                          </p:stCondLst>
                                        </p:cTn>
                                        <p:tgtEl>
                                          <p:spTgt spid="205902"/>
                                        </p:tgtEl>
                                        <p:attrNameLst>
                                          <p:attrName>style.visibility</p:attrName>
                                        </p:attrNameLst>
                                      </p:cBhvr>
                                      <p:to>
                                        <p:strVal val="visible"/>
                                      </p:to>
                                    </p:set>
                                    <p:animEffect transition="in" filter="slide(fromRight)">
                                      <p:cBhvr>
                                        <p:cTn id="23" dur="500"/>
                                        <p:tgtEl>
                                          <p:spTgt spid="205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922" grpId="0" animBg="1"/>
      <p:bldP spid="205923"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3"/>
          <p:cNvSpPr>
            <a:spLocks noGrp="1"/>
          </p:cNvSpPr>
          <p:nvPr>
            <p:ph type="sldNum" sz="quarter" idx="10"/>
          </p:nvPr>
        </p:nvSpPr>
        <p:spPr/>
        <p:txBody>
          <a:bodyPr/>
          <a:lstStyle/>
          <a:p>
            <a:fld id="{8B91BAA0-E3CB-4D10-A681-880E24451F6C}" type="slidenum">
              <a:rPr lang="en-US" altLang="zh-CN"/>
              <a:pPr/>
              <a:t>38</a:t>
            </a:fld>
            <a:endParaRPr lang="en-US" altLang="zh-CN"/>
          </a:p>
        </p:txBody>
      </p:sp>
      <p:sp>
        <p:nvSpPr>
          <p:cNvPr id="207874" name="Rectangle 2"/>
          <p:cNvSpPr>
            <a:spLocks noGrp="1" noChangeArrowheads="1"/>
          </p:cNvSpPr>
          <p:nvPr>
            <p:ph type="body" idx="1"/>
          </p:nvPr>
        </p:nvSpPr>
        <p:spPr>
          <a:xfrm>
            <a:off x="250825" y="1557338"/>
            <a:ext cx="8353425" cy="1008062"/>
          </a:xfrm>
        </p:spPr>
        <p:txBody>
          <a:bodyPr/>
          <a:lstStyle/>
          <a:p>
            <a:r>
              <a:rPr kumimoji="1" lang="zh-CN" altLang="en-US" sz="2800" dirty="0"/>
              <a:t>令*</a:t>
            </a:r>
            <a:r>
              <a:rPr kumimoji="1" lang="en-US" altLang="zh-CN" sz="2800" dirty="0"/>
              <a:t>p</a:t>
            </a:r>
            <a:r>
              <a:rPr kumimoji="1" lang="zh-CN" altLang="en-US" sz="2800" dirty="0"/>
              <a:t>的</a:t>
            </a:r>
            <a:r>
              <a:rPr kumimoji="1" lang="zh-CN" altLang="en-US" sz="2800" dirty="0">
                <a:solidFill>
                  <a:srgbClr val="66FF66"/>
                </a:solidFill>
              </a:rPr>
              <a:t>先序遍历</a:t>
            </a:r>
            <a:r>
              <a:rPr kumimoji="1" lang="zh-CN" altLang="en-US" sz="2800" dirty="0"/>
              <a:t>的直接前驱</a:t>
            </a:r>
            <a:r>
              <a:rPr kumimoji="1" lang="en-US" altLang="zh-CN" sz="2800" dirty="0"/>
              <a:t>(</a:t>
            </a:r>
            <a:r>
              <a:rPr kumimoji="1" lang="zh-CN" altLang="en-US" sz="2800" dirty="0"/>
              <a:t>或直接后继</a:t>
            </a:r>
            <a:r>
              <a:rPr kumimoji="1" lang="en-US" altLang="zh-CN" sz="2800" dirty="0"/>
              <a:t>)</a:t>
            </a:r>
            <a:r>
              <a:rPr kumimoji="1" lang="zh-CN" altLang="en-US" sz="2800" dirty="0"/>
              <a:t>代替*</a:t>
            </a:r>
            <a:r>
              <a:rPr kumimoji="1" lang="en-US" altLang="zh-CN" sz="2800" dirty="0"/>
              <a:t>p</a:t>
            </a:r>
            <a:r>
              <a:rPr kumimoji="1" lang="zh-CN" altLang="en-US" sz="2800" dirty="0"/>
              <a:t>，然后再</a:t>
            </a:r>
            <a:r>
              <a:rPr kumimoji="1" lang="zh-CN" altLang="en-US" sz="2800" dirty="0">
                <a:solidFill>
                  <a:srgbClr val="FF0000"/>
                </a:solidFill>
              </a:rPr>
              <a:t>删除</a:t>
            </a:r>
            <a:r>
              <a:rPr kumimoji="1" lang="zh-CN" altLang="en-US" sz="2800" dirty="0"/>
              <a:t>其直接前驱</a:t>
            </a:r>
            <a:r>
              <a:rPr kumimoji="1" lang="en-US" altLang="zh-CN" sz="2800" dirty="0"/>
              <a:t>(</a:t>
            </a:r>
            <a:r>
              <a:rPr kumimoji="1" lang="zh-CN" altLang="en-US" sz="2800" dirty="0"/>
              <a:t>或直接后继</a:t>
            </a:r>
            <a:r>
              <a:rPr kumimoji="1" lang="en-US" altLang="zh-CN" sz="2800" dirty="0"/>
              <a:t>)</a:t>
            </a:r>
            <a:r>
              <a:rPr kumimoji="1" lang="zh-CN" altLang="en-US" sz="2800" dirty="0"/>
              <a:t>，</a:t>
            </a:r>
          </a:p>
        </p:txBody>
      </p:sp>
      <p:sp>
        <p:nvSpPr>
          <p:cNvPr id="207875" name="Text Box 3"/>
          <p:cNvSpPr txBox="1">
            <a:spLocks noChangeArrowheads="1"/>
          </p:cNvSpPr>
          <p:nvPr/>
        </p:nvSpPr>
        <p:spPr bwMode="auto">
          <a:xfrm>
            <a:off x="250825" y="981075"/>
            <a:ext cx="8066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kumimoji="1" sz="2400">
                <a:solidFill>
                  <a:schemeClr val="tx1"/>
                </a:solidFill>
                <a:latin typeface="Times New Roman" pitchFamily="18" charset="0"/>
                <a:ea typeface="宋体" charset="-122"/>
              </a:defRPr>
            </a:lvl1pPr>
            <a:lvl2pPr marL="914400" indent="-457200" algn="l">
              <a:defRPr kumimoji="1" sz="2400">
                <a:solidFill>
                  <a:schemeClr val="tx1"/>
                </a:solidFill>
                <a:latin typeface="Times New Roman" pitchFamily="18" charset="0"/>
                <a:ea typeface="宋体" charset="-122"/>
              </a:defRPr>
            </a:lvl2pPr>
            <a:lvl3pPr marL="1371600" indent="-457200" algn="l">
              <a:defRPr kumimoji="1" sz="2400">
                <a:solidFill>
                  <a:schemeClr val="tx1"/>
                </a:solidFill>
                <a:latin typeface="Times New Roman" pitchFamily="18" charset="0"/>
                <a:ea typeface="宋体" charset="-122"/>
              </a:defRPr>
            </a:lvl3pPr>
            <a:lvl4pPr marL="1828800" indent="-457200" algn="l">
              <a:defRPr kumimoji="1" sz="2400">
                <a:solidFill>
                  <a:schemeClr val="tx1"/>
                </a:solidFill>
                <a:latin typeface="Times New Roman" pitchFamily="18" charset="0"/>
                <a:ea typeface="宋体" charset="-122"/>
              </a:defRPr>
            </a:lvl4pPr>
            <a:lvl5pPr marL="2286000" indent="-457200" algn="l">
              <a:defRPr kumimoji="1" sz="2400">
                <a:solidFill>
                  <a:schemeClr val="tx1"/>
                </a:solidFill>
                <a:latin typeface="Times New Roman" pitchFamily="18" charset="0"/>
                <a:ea typeface="宋体" charset="-122"/>
              </a:defRPr>
            </a:lvl5pPr>
            <a:lvl6pPr marL="2743200" indent="-457200" fontAlgn="base">
              <a:spcBef>
                <a:spcPct val="0"/>
              </a:spcBef>
              <a:spcAft>
                <a:spcPct val="0"/>
              </a:spcAft>
              <a:defRPr kumimoji="1" sz="2400">
                <a:solidFill>
                  <a:schemeClr val="tx1"/>
                </a:solidFill>
                <a:latin typeface="Times New Roman" pitchFamily="18" charset="0"/>
                <a:ea typeface="宋体" charset="-122"/>
              </a:defRPr>
            </a:lvl6pPr>
            <a:lvl7pPr marL="3200400" indent="-457200" fontAlgn="base">
              <a:spcBef>
                <a:spcPct val="0"/>
              </a:spcBef>
              <a:spcAft>
                <a:spcPct val="0"/>
              </a:spcAft>
              <a:defRPr kumimoji="1" sz="2400">
                <a:solidFill>
                  <a:schemeClr val="tx1"/>
                </a:solidFill>
                <a:latin typeface="Times New Roman" pitchFamily="18" charset="0"/>
                <a:ea typeface="宋体" charset="-122"/>
              </a:defRPr>
            </a:lvl7pPr>
            <a:lvl8pPr marL="3657600" indent="-457200" fontAlgn="base">
              <a:spcBef>
                <a:spcPct val="0"/>
              </a:spcBef>
              <a:spcAft>
                <a:spcPct val="0"/>
              </a:spcAft>
              <a:defRPr kumimoji="1" sz="2400">
                <a:solidFill>
                  <a:schemeClr val="tx1"/>
                </a:solidFill>
                <a:latin typeface="Times New Roman" pitchFamily="18" charset="0"/>
                <a:ea typeface="宋体" charset="-122"/>
              </a:defRPr>
            </a:lvl8pPr>
            <a:lvl9pPr marL="4114800" indent="-457200" fontAlgn="base">
              <a:spcBef>
                <a:spcPct val="0"/>
              </a:spcBef>
              <a:spcAft>
                <a:spcPct val="0"/>
              </a:spcAft>
              <a:defRPr kumimoji="1" sz="2400">
                <a:solidFill>
                  <a:schemeClr val="tx1"/>
                </a:solidFill>
                <a:latin typeface="Times New Roman" pitchFamily="18" charset="0"/>
                <a:ea typeface="宋体" charset="-122"/>
              </a:defRPr>
            </a:lvl9pPr>
          </a:lstStyle>
          <a:p>
            <a:pPr>
              <a:spcBef>
                <a:spcPct val="35000"/>
              </a:spcBef>
              <a:buClr>
                <a:schemeClr val="tx2"/>
              </a:buClr>
              <a:buFont typeface="Wingdings" pitchFamily="2" charset="2"/>
              <a:buNone/>
            </a:pPr>
            <a:r>
              <a:rPr lang="en-US" altLang="zh-CN" sz="2800" b="1">
                <a:solidFill>
                  <a:srgbClr val="FFFF66"/>
                </a:solidFill>
              </a:rPr>
              <a:t>C. </a:t>
            </a:r>
            <a:r>
              <a:rPr lang="zh-CN" altLang="en-US" sz="2800" b="1">
                <a:solidFill>
                  <a:srgbClr val="FFFF66"/>
                </a:solidFill>
              </a:rPr>
              <a:t>被删除的结点既有左子树，也有右子树。</a:t>
            </a:r>
          </a:p>
        </p:txBody>
      </p:sp>
      <p:sp>
        <p:nvSpPr>
          <p:cNvPr id="207876" name="Rectangle 4"/>
          <p:cNvSpPr>
            <a:spLocks noChangeArrowheads="1"/>
          </p:cNvSpPr>
          <p:nvPr/>
        </p:nvSpPr>
        <p:spPr bwMode="auto">
          <a:xfrm>
            <a:off x="2313213" y="260350"/>
            <a:ext cx="4352474" cy="651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Aft>
                <a:spcPct val="20000"/>
              </a:spcAft>
              <a:buClr>
                <a:schemeClr val="hlink"/>
              </a:buClr>
              <a:buFont typeface="Wingdings" pitchFamily="2" charset="2"/>
              <a:buNone/>
            </a:pPr>
            <a:r>
              <a:rPr kumimoji="0" lang="en-US" altLang="zh-CN" sz="3600" b="1" dirty="0" smtClean="0">
                <a:solidFill>
                  <a:srgbClr val="FFFF66"/>
                </a:solidFill>
              </a:rPr>
              <a:t>5. </a:t>
            </a:r>
            <a:r>
              <a:rPr kumimoji="0" lang="zh-CN" altLang="en-US" sz="3600" b="1" dirty="0">
                <a:solidFill>
                  <a:srgbClr val="FFFF66"/>
                </a:solidFill>
              </a:rPr>
              <a:t>二叉排序树的删除</a:t>
            </a:r>
          </a:p>
        </p:txBody>
      </p:sp>
      <p:sp>
        <p:nvSpPr>
          <p:cNvPr id="207926" name="Oval 54"/>
          <p:cNvSpPr>
            <a:spLocks noChangeArrowheads="1"/>
          </p:cNvSpPr>
          <p:nvPr/>
        </p:nvSpPr>
        <p:spPr bwMode="auto">
          <a:xfrm>
            <a:off x="1701800" y="2798763"/>
            <a:ext cx="512763" cy="433387"/>
          </a:xfrm>
          <a:prstGeom prst="ellipse">
            <a:avLst/>
          </a:prstGeom>
          <a:solidFill>
            <a:schemeClr val="bg2"/>
          </a:solidFill>
          <a:ln w="28575">
            <a:solidFill>
              <a:schemeClr val="tx1"/>
            </a:solidFill>
            <a:round/>
            <a:headEnd/>
            <a:tailEnd/>
          </a:ln>
        </p:spPr>
        <p:txBody>
          <a:bodyPr lIns="0" tIns="108000" rIns="0" bIns="0"/>
          <a:lstStyle/>
          <a:p>
            <a:pPr eaLnBrk="0" hangingPunct="0">
              <a:lnSpc>
                <a:spcPct val="64000"/>
              </a:lnSpc>
            </a:pPr>
            <a:r>
              <a:rPr kumimoji="0" lang="en-US" altLang="zh-CN" sz="2400" b="1"/>
              <a:t>45</a:t>
            </a:r>
          </a:p>
        </p:txBody>
      </p:sp>
      <p:sp>
        <p:nvSpPr>
          <p:cNvPr id="207927" name="Line 55"/>
          <p:cNvSpPr>
            <a:spLocks noChangeShapeType="1"/>
          </p:cNvSpPr>
          <p:nvPr/>
        </p:nvSpPr>
        <p:spPr bwMode="auto">
          <a:xfrm flipH="1">
            <a:off x="1301750" y="3232150"/>
            <a:ext cx="598488" cy="1873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7928" name="Oval 56"/>
          <p:cNvSpPr>
            <a:spLocks noChangeArrowheads="1"/>
          </p:cNvSpPr>
          <p:nvPr/>
        </p:nvSpPr>
        <p:spPr bwMode="auto">
          <a:xfrm>
            <a:off x="922338" y="3419475"/>
            <a:ext cx="512762" cy="431800"/>
          </a:xfrm>
          <a:prstGeom prst="ellipse">
            <a:avLst/>
          </a:prstGeom>
          <a:solidFill>
            <a:schemeClr val="bg2"/>
          </a:solidFill>
          <a:ln w="28575">
            <a:solidFill>
              <a:schemeClr val="tx1"/>
            </a:solidFill>
            <a:round/>
            <a:headEnd/>
            <a:tailEnd/>
          </a:ln>
        </p:spPr>
        <p:txBody>
          <a:bodyPr lIns="0" tIns="108000" rIns="0" bIns="0"/>
          <a:lstStyle/>
          <a:p>
            <a:pPr eaLnBrk="0" hangingPunct="0">
              <a:lnSpc>
                <a:spcPct val="64000"/>
              </a:lnSpc>
            </a:pPr>
            <a:r>
              <a:rPr kumimoji="0" lang="en-US" altLang="zh-CN" sz="2400" b="1"/>
              <a:t>12</a:t>
            </a:r>
          </a:p>
        </p:txBody>
      </p:sp>
      <p:sp>
        <p:nvSpPr>
          <p:cNvPr id="207929" name="Oval 57"/>
          <p:cNvSpPr>
            <a:spLocks noChangeArrowheads="1"/>
          </p:cNvSpPr>
          <p:nvPr/>
        </p:nvSpPr>
        <p:spPr bwMode="auto">
          <a:xfrm>
            <a:off x="2498725" y="3419475"/>
            <a:ext cx="512763" cy="431800"/>
          </a:xfrm>
          <a:prstGeom prst="ellipse">
            <a:avLst/>
          </a:prstGeom>
          <a:solidFill>
            <a:schemeClr val="bg2"/>
          </a:solidFill>
          <a:ln w="28575">
            <a:solidFill>
              <a:schemeClr val="tx1"/>
            </a:solidFill>
            <a:round/>
            <a:headEnd/>
            <a:tailEnd/>
          </a:ln>
        </p:spPr>
        <p:txBody>
          <a:bodyPr lIns="0" tIns="108000" rIns="0" bIns="0"/>
          <a:lstStyle/>
          <a:p>
            <a:pPr eaLnBrk="0" hangingPunct="0">
              <a:lnSpc>
                <a:spcPct val="64000"/>
              </a:lnSpc>
            </a:pPr>
            <a:r>
              <a:rPr kumimoji="0" lang="en-US" altLang="zh-CN" sz="2400" b="1"/>
              <a:t>53</a:t>
            </a:r>
          </a:p>
        </p:txBody>
      </p:sp>
      <p:sp>
        <p:nvSpPr>
          <p:cNvPr id="207930" name="Line 58"/>
          <p:cNvSpPr>
            <a:spLocks noChangeShapeType="1"/>
          </p:cNvSpPr>
          <p:nvPr/>
        </p:nvSpPr>
        <p:spPr bwMode="auto">
          <a:xfrm>
            <a:off x="2033588" y="3232150"/>
            <a:ext cx="531812" cy="2492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7931" name="Line 59"/>
          <p:cNvSpPr>
            <a:spLocks noChangeShapeType="1"/>
          </p:cNvSpPr>
          <p:nvPr/>
        </p:nvSpPr>
        <p:spPr bwMode="auto">
          <a:xfrm flipH="1">
            <a:off x="636588" y="3852863"/>
            <a:ext cx="466725" cy="2476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7932" name="Line 60"/>
          <p:cNvSpPr>
            <a:spLocks noChangeShapeType="1"/>
          </p:cNvSpPr>
          <p:nvPr/>
        </p:nvSpPr>
        <p:spPr bwMode="auto">
          <a:xfrm>
            <a:off x="1169988" y="3852863"/>
            <a:ext cx="398462" cy="2476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7933" name="Oval 61"/>
          <p:cNvSpPr>
            <a:spLocks noChangeArrowheads="1"/>
          </p:cNvSpPr>
          <p:nvPr/>
        </p:nvSpPr>
        <p:spPr bwMode="auto">
          <a:xfrm>
            <a:off x="304800" y="4102100"/>
            <a:ext cx="512763" cy="431800"/>
          </a:xfrm>
          <a:prstGeom prst="ellipse">
            <a:avLst/>
          </a:prstGeom>
          <a:solidFill>
            <a:schemeClr val="bg2"/>
          </a:solidFill>
          <a:ln w="28575">
            <a:solidFill>
              <a:schemeClr val="tx1"/>
            </a:solidFill>
            <a:round/>
            <a:headEnd/>
            <a:tailEnd/>
          </a:ln>
        </p:spPr>
        <p:txBody>
          <a:bodyPr lIns="0" tIns="108000" rIns="0" bIns="0"/>
          <a:lstStyle/>
          <a:p>
            <a:pPr eaLnBrk="0" hangingPunct="0">
              <a:lnSpc>
                <a:spcPct val="64000"/>
              </a:lnSpc>
            </a:pPr>
            <a:r>
              <a:rPr kumimoji="0" lang="en-US" altLang="zh-CN" sz="2400" b="1"/>
              <a:t>3</a:t>
            </a:r>
          </a:p>
        </p:txBody>
      </p:sp>
      <p:sp>
        <p:nvSpPr>
          <p:cNvPr id="207934" name="Oval 62"/>
          <p:cNvSpPr>
            <a:spLocks noChangeArrowheads="1"/>
          </p:cNvSpPr>
          <p:nvPr/>
        </p:nvSpPr>
        <p:spPr bwMode="auto">
          <a:xfrm>
            <a:off x="1387475" y="4100513"/>
            <a:ext cx="512763" cy="433387"/>
          </a:xfrm>
          <a:prstGeom prst="ellipse">
            <a:avLst/>
          </a:prstGeom>
          <a:solidFill>
            <a:schemeClr val="bg2"/>
          </a:solidFill>
          <a:ln w="28575">
            <a:solidFill>
              <a:schemeClr val="tx1"/>
            </a:solidFill>
            <a:round/>
            <a:headEnd/>
            <a:tailEnd/>
          </a:ln>
        </p:spPr>
        <p:txBody>
          <a:bodyPr lIns="0" tIns="108000" rIns="0" bIns="0"/>
          <a:lstStyle/>
          <a:p>
            <a:pPr eaLnBrk="0" hangingPunct="0">
              <a:lnSpc>
                <a:spcPct val="64000"/>
              </a:lnSpc>
            </a:pPr>
            <a:r>
              <a:rPr kumimoji="0" lang="en-US" altLang="zh-CN" sz="2400" b="1"/>
              <a:t>37</a:t>
            </a:r>
          </a:p>
        </p:txBody>
      </p:sp>
      <p:sp>
        <p:nvSpPr>
          <p:cNvPr id="207935" name="Line 63"/>
          <p:cNvSpPr>
            <a:spLocks noChangeShapeType="1"/>
          </p:cNvSpPr>
          <p:nvPr/>
        </p:nvSpPr>
        <p:spPr bwMode="auto">
          <a:xfrm>
            <a:off x="2832100" y="3852863"/>
            <a:ext cx="465138" cy="2460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7936" name="Oval 64"/>
          <p:cNvSpPr>
            <a:spLocks noChangeArrowheads="1"/>
          </p:cNvSpPr>
          <p:nvPr/>
        </p:nvSpPr>
        <p:spPr bwMode="auto">
          <a:xfrm>
            <a:off x="3117850" y="4098925"/>
            <a:ext cx="512763" cy="433388"/>
          </a:xfrm>
          <a:prstGeom prst="ellipse">
            <a:avLst/>
          </a:prstGeom>
          <a:solidFill>
            <a:schemeClr val="bg2"/>
          </a:solidFill>
          <a:ln w="28575">
            <a:solidFill>
              <a:schemeClr val="tx1"/>
            </a:solidFill>
            <a:round/>
            <a:headEnd/>
            <a:tailEnd/>
          </a:ln>
        </p:spPr>
        <p:txBody>
          <a:bodyPr lIns="0" tIns="108000" rIns="0" bIns="0"/>
          <a:lstStyle/>
          <a:p>
            <a:pPr eaLnBrk="0" hangingPunct="0">
              <a:lnSpc>
                <a:spcPct val="64000"/>
              </a:lnSpc>
            </a:pPr>
            <a:r>
              <a:rPr kumimoji="0" lang="en-US" altLang="zh-CN" sz="1800" b="1"/>
              <a:t>100</a:t>
            </a:r>
          </a:p>
        </p:txBody>
      </p:sp>
      <p:sp>
        <p:nvSpPr>
          <p:cNvPr id="207937" name="Line 65"/>
          <p:cNvSpPr>
            <a:spLocks noChangeShapeType="1"/>
          </p:cNvSpPr>
          <p:nvPr/>
        </p:nvSpPr>
        <p:spPr bwMode="auto">
          <a:xfrm>
            <a:off x="2894013" y="5160963"/>
            <a:ext cx="400050" cy="2476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7938" name="Oval 66"/>
          <p:cNvSpPr>
            <a:spLocks noChangeArrowheads="1"/>
          </p:cNvSpPr>
          <p:nvPr/>
        </p:nvSpPr>
        <p:spPr bwMode="auto">
          <a:xfrm>
            <a:off x="3113088" y="5408613"/>
            <a:ext cx="512762" cy="433387"/>
          </a:xfrm>
          <a:prstGeom prst="ellipse">
            <a:avLst/>
          </a:prstGeom>
          <a:solidFill>
            <a:schemeClr val="bg2"/>
          </a:solidFill>
          <a:ln w="28575">
            <a:solidFill>
              <a:schemeClr val="tx1"/>
            </a:solidFill>
            <a:round/>
            <a:headEnd/>
            <a:tailEnd/>
          </a:ln>
        </p:spPr>
        <p:txBody>
          <a:bodyPr lIns="0" tIns="108000" rIns="0" bIns="0"/>
          <a:lstStyle/>
          <a:p>
            <a:pPr eaLnBrk="0" hangingPunct="0">
              <a:lnSpc>
                <a:spcPct val="64000"/>
              </a:lnSpc>
            </a:pPr>
            <a:r>
              <a:rPr kumimoji="0" lang="en-US" altLang="zh-CN" sz="2400" b="1"/>
              <a:t>90</a:t>
            </a:r>
          </a:p>
        </p:txBody>
      </p:sp>
      <p:sp>
        <p:nvSpPr>
          <p:cNvPr id="207939" name="Line 67"/>
          <p:cNvSpPr>
            <a:spLocks noChangeShapeType="1"/>
          </p:cNvSpPr>
          <p:nvPr/>
        </p:nvSpPr>
        <p:spPr bwMode="auto">
          <a:xfrm flipH="1">
            <a:off x="1169988" y="4533900"/>
            <a:ext cx="465137" cy="2492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7940" name="Oval 68"/>
          <p:cNvSpPr>
            <a:spLocks noChangeArrowheads="1"/>
          </p:cNvSpPr>
          <p:nvPr/>
        </p:nvSpPr>
        <p:spPr bwMode="auto">
          <a:xfrm>
            <a:off x="836613" y="4783138"/>
            <a:ext cx="512762" cy="433387"/>
          </a:xfrm>
          <a:prstGeom prst="ellipse">
            <a:avLst/>
          </a:prstGeom>
          <a:solidFill>
            <a:schemeClr val="bg2"/>
          </a:solidFill>
          <a:ln w="28575">
            <a:solidFill>
              <a:schemeClr val="tx1"/>
            </a:solidFill>
            <a:round/>
            <a:headEnd/>
            <a:tailEnd/>
          </a:ln>
        </p:spPr>
        <p:txBody>
          <a:bodyPr lIns="0" tIns="108000" rIns="0" bIns="0"/>
          <a:lstStyle/>
          <a:p>
            <a:pPr eaLnBrk="0" hangingPunct="0">
              <a:lnSpc>
                <a:spcPct val="64000"/>
              </a:lnSpc>
            </a:pPr>
            <a:r>
              <a:rPr kumimoji="0" lang="en-US" altLang="zh-CN" sz="2400" b="1"/>
              <a:t>24</a:t>
            </a:r>
          </a:p>
        </p:txBody>
      </p:sp>
      <p:sp>
        <p:nvSpPr>
          <p:cNvPr id="207941" name="Line 69"/>
          <p:cNvSpPr>
            <a:spLocks noChangeShapeType="1"/>
          </p:cNvSpPr>
          <p:nvPr/>
        </p:nvSpPr>
        <p:spPr bwMode="auto">
          <a:xfrm flipH="1">
            <a:off x="2965450" y="4533900"/>
            <a:ext cx="331788" cy="2492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7942" name="Oval 70"/>
          <p:cNvSpPr>
            <a:spLocks noChangeArrowheads="1"/>
          </p:cNvSpPr>
          <p:nvPr/>
        </p:nvSpPr>
        <p:spPr bwMode="auto">
          <a:xfrm>
            <a:off x="2632075" y="4721225"/>
            <a:ext cx="512763" cy="431800"/>
          </a:xfrm>
          <a:prstGeom prst="ellipse">
            <a:avLst/>
          </a:prstGeom>
          <a:solidFill>
            <a:schemeClr val="bg2"/>
          </a:solidFill>
          <a:ln w="28575">
            <a:solidFill>
              <a:schemeClr val="tx1"/>
            </a:solidFill>
            <a:round/>
            <a:headEnd/>
            <a:tailEnd/>
          </a:ln>
        </p:spPr>
        <p:txBody>
          <a:bodyPr lIns="0" tIns="108000" rIns="0" bIns="0"/>
          <a:lstStyle/>
          <a:p>
            <a:pPr eaLnBrk="0" hangingPunct="0">
              <a:lnSpc>
                <a:spcPct val="64000"/>
              </a:lnSpc>
            </a:pPr>
            <a:r>
              <a:rPr kumimoji="0" lang="en-US" altLang="zh-CN" sz="2400" b="1"/>
              <a:t>61</a:t>
            </a:r>
          </a:p>
        </p:txBody>
      </p:sp>
      <p:sp>
        <p:nvSpPr>
          <p:cNvPr id="207943" name="Line 71"/>
          <p:cNvSpPr>
            <a:spLocks noChangeShapeType="1"/>
          </p:cNvSpPr>
          <p:nvPr/>
        </p:nvSpPr>
        <p:spPr bwMode="auto">
          <a:xfrm flipH="1">
            <a:off x="2847975" y="5842000"/>
            <a:ext cx="465138" cy="2492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7944" name="Oval 72"/>
          <p:cNvSpPr>
            <a:spLocks noChangeArrowheads="1"/>
          </p:cNvSpPr>
          <p:nvPr/>
        </p:nvSpPr>
        <p:spPr bwMode="auto">
          <a:xfrm>
            <a:off x="2514600" y="6091238"/>
            <a:ext cx="512763" cy="433387"/>
          </a:xfrm>
          <a:prstGeom prst="ellipse">
            <a:avLst/>
          </a:prstGeom>
          <a:solidFill>
            <a:schemeClr val="bg2"/>
          </a:solidFill>
          <a:ln w="28575">
            <a:solidFill>
              <a:schemeClr val="tx1"/>
            </a:solidFill>
            <a:round/>
            <a:headEnd/>
            <a:tailEnd/>
          </a:ln>
        </p:spPr>
        <p:txBody>
          <a:bodyPr lIns="0" tIns="108000" rIns="0" bIns="0"/>
          <a:lstStyle/>
          <a:p>
            <a:pPr eaLnBrk="0" hangingPunct="0">
              <a:lnSpc>
                <a:spcPct val="64000"/>
              </a:lnSpc>
            </a:pPr>
            <a:r>
              <a:rPr kumimoji="0" lang="en-US" altLang="zh-CN" sz="2400" b="1"/>
              <a:t>78</a:t>
            </a:r>
          </a:p>
        </p:txBody>
      </p:sp>
      <p:sp>
        <p:nvSpPr>
          <p:cNvPr id="207945" name="Line 73"/>
          <p:cNvSpPr>
            <a:spLocks noChangeShapeType="1"/>
          </p:cNvSpPr>
          <p:nvPr/>
        </p:nvSpPr>
        <p:spPr bwMode="auto">
          <a:xfrm flipH="1">
            <a:off x="2362200" y="5160963"/>
            <a:ext cx="457200" cy="250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7946" name="Oval 74"/>
          <p:cNvSpPr>
            <a:spLocks noChangeArrowheads="1"/>
          </p:cNvSpPr>
          <p:nvPr/>
        </p:nvSpPr>
        <p:spPr bwMode="auto">
          <a:xfrm>
            <a:off x="2020888" y="5413375"/>
            <a:ext cx="512762" cy="433388"/>
          </a:xfrm>
          <a:prstGeom prst="ellipse">
            <a:avLst/>
          </a:prstGeom>
          <a:solidFill>
            <a:schemeClr val="bg2"/>
          </a:solidFill>
          <a:ln w="28575">
            <a:solidFill>
              <a:schemeClr val="tx1"/>
            </a:solidFill>
            <a:round/>
            <a:headEnd/>
            <a:tailEnd/>
          </a:ln>
        </p:spPr>
        <p:txBody>
          <a:bodyPr lIns="0" tIns="72000" rIns="0" bIns="0"/>
          <a:lstStyle/>
          <a:p>
            <a:pPr eaLnBrk="0" hangingPunct="0">
              <a:lnSpc>
                <a:spcPct val="64000"/>
              </a:lnSpc>
            </a:pPr>
            <a:r>
              <a:rPr kumimoji="0" lang="en-US" altLang="zh-CN" sz="2400" b="1"/>
              <a:t>60</a:t>
            </a:r>
          </a:p>
        </p:txBody>
      </p:sp>
      <p:sp>
        <p:nvSpPr>
          <p:cNvPr id="207947" name="AutoShape 75"/>
          <p:cNvSpPr>
            <a:spLocks noChangeArrowheads="1"/>
          </p:cNvSpPr>
          <p:nvPr/>
        </p:nvSpPr>
        <p:spPr bwMode="auto">
          <a:xfrm>
            <a:off x="4038600" y="4398963"/>
            <a:ext cx="1295400" cy="685800"/>
          </a:xfrm>
          <a:prstGeom prst="rightArrow">
            <a:avLst>
              <a:gd name="adj1" fmla="val 50000"/>
              <a:gd name="adj2" fmla="val 47222"/>
            </a:avLst>
          </a:prstGeom>
          <a:solidFill>
            <a:srgbClr val="ECE70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1">
                <a:solidFill>
                  <a:schemeClr val="bg2"/>
                </a:solidFill>
                <a:latin typeface="Tahoma" pitchFamily="34" charset="0"/>
              </a:rPr>
              <a:t>删除</a:t>
            </a:r>
            <a:r>
              <a:rPr lang="en-US" altLang="zh-CN" sz="2000" b="1">
                <a:solidFill>
                  <a:schemeClr val="bg2"/>
                </a:solidFill>
                <a:latin typeface="Tahoma" pitchFamily="34" charset="0"/>
              </a:rPr>
              <a:t>61</a:t>
            </a:r>
          </a:p>
        </p:txBody>
      </p:sp>
      <p:grpSp>
        <p:nvGrpSpPr>
          <p:cNvPr id="207948" name="Group 76"/>
          <p:cNvGrpSpPr>
            <a:grpSpLocks/>
          </p:cNvGrpSpPr>
          <p:nvPr/>
        </p:nvGrpSpPr>
        <p:grpSpPr bwMode="auto">
          <a:xfrm>
            <a:off x="5513388" y="2798763"/>
            <a:ext cx="3325812" cy="3725862"/>
            <a:chOff x="3473" y="1440"/>
            <a:chExt cx="2095" cy="2347"/>
          </a:xfrm>
        </p:grpSpPr>
        <p:sp>
          <p:nvSpPr>
            <p:cNvPr id="207949" name="Oval 77"/>
            <p:cNvSpPr>
              <a:spLocks noChangeArrowheads="1"/>
            </p:cNvSpPr>
            <p:nvPr/>
          </p:nvSpPr>
          <p:spPr bwMode="auto">
            <a:xfrm>
              <a:off x="4353" y="1440"/>
              <a:ext cx="323" cy="273"/>
            </a:xfrm>
            <a:prstGeom prst="ellipse">
              <a:avLst/>
            </a:prstGeom>
            <a:solidFill>
              <a:schemeClr val="bg2"/>
            </a:solidFill>
            <a:ln w="28575">
              <a:solidFill>
                <a:schemeClr val="tx1"/>
              </a:solidFill>
              <a:round/>
              <a:headEnd/>
              <a:tailEnd/>
            </a:ln>
          </p:spPr>
          <p:txBody>
            <a:bodyPr lIns="0" tIns="108000" rIns="0" bIns="0"/>
            <a:lstStyle/>
            <a:p>
              <a:pPr eaLnBrk="0" hangingPunct="0">
                <a:lnSpc>
                  <a:spcPct val="64000"/>
                </a:lnSpc>
              </a:pPr>
              <a:r>
                <a:rPr kumimoji="0" lang="en-US" altLang="zh-CN" sz="2400" b="1"/>
                <a:t>45</a:t>
              </a:r>
            </a:p>
          </p:txBody>
        </p:sp>
        <p:sp>
          <p:nvSpPr>
            <p:cNvPr id="207950" name="Line 78"/>
            <p:cNvSpPr>
              <a:spLocks noChangeShapeType="1"/>
            </p:cNvSpPr>
            <p:nvPr/>
          </p:nvSpPr>
          <p:spPr bwMode="auto">
            <a:xfrm flipH="1">
              <a:off x="4101" y="1713"/>
              <a:ext cx="377" cy="11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7951" name="Oval 79"/>
            <p:cNvSpPr>
              <a:spLocks noChangeArrowheads="1"/>
            </p:cNvSpPr>
            <p:nvPr/>
          </p:nvSpPr>
          <p:spPr bwMode="auto">
            <a:xfrm>
              <a:off x="3862" y="1831"/>
              <a:ext cx="323" cy="272"/>
            </a:xfrm>
            <a:prstGeom prst="ellipse">
              <a:avLst/>
            </a:prstGeom>
            <a:solidFill>
              <a:schemeClr val="bg2"/>
            </a:solidFill>
            <a:ln w="28575">
              <a:solidFill>
                <a:schemeClr val="tx1"/>
              </a:solidFill>
              <a:round/>
              <a:headEnd/>
              <a:tailEnd/>
            </a:ln>
          </p:spPr>
          <p:txBody>
            <a:bodyPr lIns="0" tIns="108000" rIns="0" bIns="0"/>
            <a:lstStyle/>
            <a:p>
              <a:pPr eaLnBrk="0" hangingPunct="0">
                <a:lnSpc>
                  <a:spcPct val="64000"/>
                </a:lnSpc>
              </a:pPr>
              <a:r>
                <a:rPr kumimoji="0" lang="en-US" altLang="zh-CN" sz="2400" b="1"/>
                <a:t>12</a:t>
              </a:r>
            </a:p>
          </p:txBody>
        </p:sp>
        <p:sp>
          <p:nvSpPr>
            <p:cNvPr id="207952" name="Oval 80"/>
            <p:cNvSpPr>
              <a:spLocks noChangeArrowheads="1"/>
            </p:cNvSpPr>
            <p:nvPr/>
          </p:nvSpPr>
          <p:spPr bwMode="auto">
            <a:xfrm>
              <a:off x="4855" y="1831"/>
              <a:ext cx="323" cy="272"/>
            </a:xfrm>
            <a:prstGeom prst="ellipse">
              <a:avLst/>
            </a:prstGeom>
            <a:solidFill>
              <a:schemeClr val="bg2"/>
            </a:solidFill>
            <a:ln w="28575">
              <a:solidFill>
                <a:schemeClr val="tx1"/>
              </a:solidFill>
              <a:round/>
              <a:headEnd/>
              <a:tailEnd/>
            </a:ln>
          </p:spPr>
          <p:txBody>
            <a:bodyPr lIns="0" tIns="108000" rIns="0" bIns="0"/>
            <a:lstStyle/>
            <a:p>
              <a:pPr eaLnBrk="0" hangingPunct="0">
                <a:lnSpc>
                  <a:spcPct val="64000"/>
                </a:lnSpc>
              </a:pPr>
              <a:r>
                <a:rPr kumimoji="0" lang="en-US" altLang="zh-CN" sz="2400" b="1"/>
                <a:t>53</a:t>
              </a:r>
            </a:p>
          </p:txBody>
        </p:sp>
        <p:sp>
          <p:nvSpPr>
            <p:cNvPr id="207953" name="Line 81"/>
            <p:cNvSpPr>
              <a:spLocks noChangeShapeType="1"/>
            </p:cNvSpPr>
            <p:nvPr/>
          </p:nvSpPr>
          <p:spPr bwMode="auto">
            <a:xfrm>
              <a:off x="4562" y="1713"/>
              <a:ext cx="335" cy="15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7954" name="Line 82"/>
            <p:cNvSpPr>
              <a:spLocks noChangeShapeType="1"/>
            </p:cNvSpPr>
            <p:nvPr/>
          </p:nvSpPr>
          <p:spPr bwMode="auto">
            <a:xfrm flipH="1">
              <a:off x="3682" y="2104"/>
              <a:ext cx="294" cy="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7955" name="Line 83"/>
            <p:cNvSpPr>
              <a:spLocks noChangeShapeType="1"/>
            </p:cNvSpPr>
            <p:nvPr/>
          </p:nvSpPr>
          <p:spPr bwMode="auto">
            <a:xfrm>
              <a:off x="4018" y="2104"/>
              <a:ext cx="251" cy="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7956" name="Oval 84"/>
            <p:cNvSpPr>
              <a:spLocks noChangeArrowheads="1"/>
            </p:cNvSpPr>
            <p:nvPr/>
          </p:nvSpPr>
          <p:spPr bwMode="auto">
            <a:xfrm>
              <a:off x="3473" y="2261"/>
              <a:ext cx="323" cy="272"/>
            </a:xfrm>
            <a:prstGeom prst="ellipse">
              <a:avLst/>
            </a:prstGeom>
            <a:solidFill>
              <a:schemeClr val="bg2"/>
            </a:solidFill>
            <a:ln w="28575">
              <a:solidFill>
                <a:schemeClr val="tx1"/>
              </a:solidFill>
              <a:round/>
              <a:headEnd/>
              <a:tailEnd/>
            </a:ln>
          </p:spPr>
          <p:txBody>
            <a:bodyPr lIns="0" tIns="108000" rIns="0" bIns="0"/>
            <a:lstStyle/>
            <a:p>
              <a:pPr eaLnBrk="0" hangingPunct="0">
                <a:lnSpc>
                  <a:spcPct val="64000"/>
                </a:lnSpc>
              </a:pPr>
              <a:r>
                <a:rPr kumimoji="0" lang="en-US" altLang="zh-CN" sz="2400" b="1"/>
                <a:t>3</a:t>
              </a:r>
            </a:p>
          </p:txBody>
        </p:sp>
        <p:sp>
          <p:nvSpPr>
            <p:cNvPr id="207957" name="Oval 85"/>
            <p:cNvSpPr>
              <a:spLocks noChangeArrowheads="1"/>
            </p:cNvSpPr>
            <p:nvPr/>
          </p:nvSpPr>
          <p:spPr bwMode="auto">
            <a:xfrm>
              <a:off x="4155" y="2260"/>
              <a:ext cx="323" cy="273"/>
            </a:xfrm>
            <a:prstGeom prst="ellipse">
              <a:avLst/>
            </a:prstGeom>
            <a:solidFill>
              <a:schemeClr val="bg2"/>
            </a:solidFill>
            <a:ln w="28575">
              <a:solidFill>
                <a:schemeClr val="tx1"/>
              </a:solidFill>
              <a:round/>
              <a:headEnd/>
              <a:tailEnd/>
            </a:ln>
          </p:spPr>
          <p:txBody>
            <a:bodyPr lIns="0" tIns="108000" rIns="0" bIns="0"/>
            <a:lstStyle/>
            <a:p>
              <a:pPr eaLnBrk="0" hangingPunct="0">
                <a:lnSpc>
                  <a:spcPct val="64000"/>
                </a:lnSpc>
              </a:pPr>
              <a:r>
                <a:rPr kumimoji="0" lang="en-US" altLang="zh-CN" sz="2400" b="1"/>
                <a:t>37</a:t>
              </a:r>
            </a:p>
          </p:txBody>
        </p:sp>
        <p:sp>
          <p:nvSpPr>
            <p:cNvPr id="207958" name="Line 86"/>
            <p:cNvSpPr>
              <a:spLocks noChangeShapeType="1"/>
            </p:cNvSpPr>
            <p:nvPr/>
          </p:nvSpPr>
          <p:spPr bwMode="auto">
            <a:xfrm>
              <a:off x="5065" y="2104"/>
              <a:ext cx="293" cy="15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7959" name="Oval 87"/>
            <p:cNvSpPr>
              <a:spLocks noChangeArrowheads="1"/>
            </p:cNvSpPr>
            <p:nvPr/>
          </p:nvSpPr>
          <p:spPr bwMode="auto">
            <a:xfrm>
              <a:off x="5245" y="2259"/>
              <a:ext cx="323" cy="273"/>
            </a:xfrm>
            <a:prstGeom prst="ellipse">
              <a:avLst/>
            </a:prstGeom>
            <a:solidFill>
              <a:schemeClr val="bg2"/>
            </a:solidFill>
            <a:ln w="28575">
              <a:solidFill>
                <a:schemeClr val="tx1"/>
              </a:solidFill>
              <a:round/>
              <a:headEnd/>
              <a:tailEnd/>
            </a:ln>
          </p:spPr>
          <p:txBody>
            <a:bodyPr lIns="0" tIns="108000" rIns="0" bIns="0"/>
            <a:lstStyle/>
            <a:p>
              <a:pPr eaLnBrk="0" hangingPunct="0">
                <a:lnSpc>
                  <a:spcPct val="64000"/>
                </a:lnSpc>
              </a:pPr>
              <a:r>
                <a:rPr kumimoji="0" lang="en-US" altLang="zh-CN" sz="1800" b="1"/>
                <a:t>100</a:t>
              </a:r>
            </a:p>
          </p:txBody>
        </p:sp>
        <p:sp>
          <p:nvSpPr>
            <p:cNvPr id="207960" name="Line 88"/>
            <p:cNvSpPr>
              <a:spLocks noChangeShapeType="1"/>
            </p:cNvSpPr>
            <p:nvPr/>
          </p:nvSpPr>
          <p:spPr bwMode="auto">
            <a:xfrm>
              <a:off x="5104" y="2928"/>
              <a:ext cx="252" cy="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7961" name="Oval 89"/>
            <p:cNvSpPr>
              <a:spLocks noChangeArrowheads="1"/>
            </p:cNvSpPr>
            <p:nvPr/>
          </p:nvSpPr>
          <p:spPr bwMode="auto">
            <a:xfrm>
              <a:off x="5242" y="3084"/>
              <a:ext cx="323" cy="273"/>
            </a:xfrm>
            <a:prstGeom prst="ellipse">
              <a:avLst/>
            </a:prstGeom>
            <a:solidFill>
              <a:schemeClr val="bg2"/>
            </a:solidFill>
            <a:ln w="28575">
              <a:solidFill>
                <a:schemeClr val="tx1"/>
              </a:solidFill>
              <a:round/>
              <a:headEnd/>
              <a:tailEnd/>
            </a:ln>
          </p:spPr>
          <p:txBody>
            <a:bodyPr lIns="0" tIns="108000" rIns="0" bIns="0"/>
            <a:lstStyle/>
            <a:p>
              <a:pPr eaLnBrk="0" hangingPunct="0">
                <a:lnSpc>
                  <a:spcPct val="64000"/>
                </a:lnSpc>
              </a:pPr>
              <a:r>
                <a:rPr kumimoji="0" lang="en-US" altLang="zh-CN" sz="2400" b="1"/>
                <a:t>90</a:t>
              </a:r>
            </a:p>
          </p:txBody>
        </p:sp>
        <p:sp>
          <p:nvSpPr>
            <p:cNvPr id="207962" name="Line 90"/>
            <p:cNvSpPr>
              <a:spLocks noChangeShapeType="1"/>
            </p:cNvSpPr>
            <p:nvPr/>
          </p:nvSpPr>
          <p:spPr bwMode="auto">
            <a:xfrm flipH="1">
              <a:off x="5149" y="2533"/>
              <a:ext cx="209" cy="15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7963" name="Oval 91"/>
            <p:cNvSpPr>
              <a:spLocks noChangeArrowheads="1"/>
            </p:cNvSpPr>
            <p:nvPr/>
          </p:nvSpPr>
          <p:spPr bwMode="auto">
            <a:xfrm>
              <a:off x="4939" y="2651"/>
              <a:ext cx="323" cy="272"/>
            </a:xfrm>
            <a:prstGeom prst="ellipse">
              <a:avLst/>
            </a:prstGeom>
            <a:solidFill>
              <a:schemeClr val="bg2"/>
            </a:solidFill>
            <a:ln w="28575">
              <a:solidFill>
                <a:schemeClr val="tx1"/>
              </a:solidFill>
              <a:round/>
              <a:headEnd/>
              <a:tailEnd/>
            </a:ln>
          </p:spPr>
          <p:txBody>
            <a:bodyPr lIns="0" tIns="108000" rIns="0" bIns="0"/>
            <a:lstStyle/>
            <a:p>
              <a:pPr eaLnBrk="0" hangingPunct="0">
                <a:lnSpc>
                  <a:spcPct val="64000"/>
                </a:lnSpc>
              </a:pPr>
              <a:r>
                <a:rPr kumimoji="0" lang="en-US" altLang="zh-CN" sz="2400" b="1"/>
                <a:t>60</a:t>
              </a:r>
            </a:p>
          </p:txBody>
        </p:sp>
        <p:sp>
          <p:nvSpPr>
            <p:cNvPr id="207964" name="Line 92"/>
            <p:cNvSpPr>
              <a:spLocks noChangeShapeType="1"/>
            </p:cNvSpPr>
            <p:nvPr/>
          </p:nvSpPr>
          <p:spPr bwMode="auto">
            <a:xfrm flipH="1">
              <a:off x="5075" y="3357"/>
              <a:ext cx="293" cy="15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7965" name="Oval 93"/>
            <p:cNvSpPr>
              <a:spLocks noChangeArrowheads="1"/>
            </p:cNvSpPr>
            <p:nvPr/>
          </p:nvSpPr>
          <p:spPr bwMode="auto">
            <a:xfrm>
              <a:off x="4865" y="3514"/>
              <a:ext cx="323" cy="273"/>
            </a:xfrm>
            <a:prstGeom prst="ellipse">
              <a:avLst/>
            </a:prstGeom>
            <a:solidFill>
              <a:schemeClr val="bg2"/>
            </a:solidFill>
            <a:ln w="28575">
              <a:solidFill>
                <a:schemeClr val="tx1"/>
              </a:solidFill>
              <a:round/>
              <a:headEnd/>
              <a:tailEnd/>
            </a:ln>
          </p:spPr>
          <p:txBody>
            <a:bodyPr lIns="0" tIns="108000" rIns="0" bIns="0"/>
            <a:lstStyle/>
            <a:p>
              <a:pPr eaLnBrk="0" hangingPunct="0">
                <a:lnSpc>
                  <a:spcPct val="64000"/>
                </a:lnSpc>
              </a:pPr>
              <a:r>
                <a:rPr kumimoji="0" lang="en-US" altLang="zh-CN" sz="2400" b="1"/>
                <a:t>78</a:t>
              </a:r>
            </a:p>
          </p:txBody>
        </p:sp>
        <p:sp>
          <p:nvSpPr>
            <p:cNvPr id="207966" name="Line 94"/>
            <p:cNvSpPr>
              <a:spLocks noChangeShapeType="1"/>
            </p:cNvSpPr>
            <p:nvPr/>
          </p:nvSpPr>
          <p:spPr bwMode="auto">
            <a:xfrm flipH="1">
              <a:off x="3979" y="2544"/>
              <a:ext cx="293" cy="15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07967" name="Oval 95"/>
            <p:cNvSpPr>
              <a:spLocks noChangeArrowheads="1"/>
            </p:cNvSpPr>
            <p:nvPr/>
          </p:nvSpPr>
          <p:spPr bwMode="auto">
            <a:xfrm>
              <a:off x="3769" y="2701"/>
              <a:ext cx="323" cy="273"/>
            </a:xfrm>
            <a:prstGeom prst="ellipse">
              <a:avLst/>
            </a:prstGeom>
            <a:solidFill>
              <a:schemeClr val="bg2"/>
            </a:solidFill>
            <a:ln w="28575">
              <a:solidFill>
                <a:schemeClr val="tx1"/>
              </a:solidFill>
              <a:round/>
              <a:headEnd/>
              <a:tailEnd/>
            </a:ln>
          </p:spPr>
          <p:txBody>
            <a:bodyPr lIns="0" tIns="108000" rIns="0" bIns="0"/>
            <a:lstStyle/>
            <a:p>
              <a:pPr eaLnBrk="0" hangingPunct="0">
                <a:lnSpc>
                  <a:spcPct val="64000"/>
                </a:lnSpc>
              </a:pPr>
              <a:r>
                <a:rPr kumimoji="0" lang="en-US" altLang="zh-CN" sz="2400" b="1"/>
                <a:t>24</a:t>
              </a:r>
            </a:p>
          </p:txBody>
        </p:sp>
      </p:grpSp>
      <p:sp>
        <p:nvSpPr>
          <p:cNvPr id="207968" name="Text Box 96"/>
          <p:cNvSpPr txBox="1">
            <a:spLocks noChangeArrowheads="1"/>
          </p:cNvSpPr>
          <p:nvPr/>
        </p:nvSpPr>
        <p:spPr bwMode="auto">
          <a:xfrm>
            <a:off x="2057400" y="4306888"/>
            <a:ext cx="381000" cy="3968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latin typeface="Tahoma" pitchFamily="34" charset="0"/>
              </a:rPr>
              <a:t>p</a:t>
            </a:r>
          </a:p>
        </p:txBody>
      </p:sp>
      <p:sp>
        <p:nvSpPr>
          <p:cNvPr id="207969" name="Line 97"/>
          <p:cNvSpPr>
            <a:spLocks noChangeShapeType="1"/>
          </p:cNvSpPr>
          <p:nvPr/>
        </p:nvSpPr>
        <p:spPr bwMode="auto">
          <a:xfrm>
            <a:off x="2362200" y="4627563"/>
            <a:ext cx="304800" cy="152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970" name="Text Box 98"/>
          <p:cNvSpPr txBox="1">
            <a:spLocks noChangeArrowheads="1"/>
          </p:cNvSpPr>
          <p:nvPr/>
        </p:nvSpPr>
        <p:spPr bwMode="auto">
          <a:xfrm>
            <a:off x="2771775" y="2573338"/>
            <a:ext cx="3624263" cy="8223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7350" indent="-387350" algn="l">
              <a:defRPr kumimoji="1" sz="2400">
                <a:solidFill>
                  <a:schemeClr val="tx1"/>
                </a:solidFill>
                <a:latin typeface="Times New Roman" pitchFamily="18" charset="0"/>
                <a:ea typeface="宋体" charset="-122"/>
              </a:defRPr>
            </a:lvl1pPr>
            <a:lvl2pPr marL="577850"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buFont typeface="Wingdings" pitchFamily="2" charset="2"/>
              <a:buChar char="q"/>
            </a:pPr>
            <a:r>
              <a:rPr lang="zh-CN" altLang="en-US">
                <a:latin typeface="Tahoma" pitchFamily="34" charset="0"/>
              </a:rPr>
              <a:t>令*</a:t>
            </a:r>
            <a:r>
              <a:rPr lang="en-US" altLang="zh-CN">
                <a:latin typeface="Tahoma" pitchFamily="34" charset="0"/>
              </a:rPr>
              <a:t>p</a:t>
            </a:r>
            <a:r>
              <a:rPr lang="zh-CN" altLang="en-US">
                <a:latin typeface="Tahoma" pitchFamily="34" charset="0"/>
              </a:rPr>
              <a:t>的直接前驱*</a:t>
            </a:r>
            <a:r>
              <a:rPr lang="en-US" altLang="zh-CN">
                <a:latin typeface="Tahoma" pitchFamily="34" charset="0"/>
              </a:rPr>
              <a:t>s</a:t>
            </a:r>
            <a:r>
              <a:rPr lang="zh-CN" altLang="en-US">
                <a:latin typeface="Tahoma" pitchFamily="34" charset="0"/>
              </a:rPr>
              <a:t>代替*</a:t>
            </a:r>
            <a:r>
              <a:rPr lang="en-US" altLang="zh-CN">
                <a:latin typeface="Tahoma" pitchFamily="34" charset="0"/>
              </a:rPr>
              <a:t>p</a:t>
            </a:r>
            <a:r>
              <a:rPr lang="zh-CN" altLang="en-US">
                <a:latin typeface="Tahoma" pitchFamily="34" charset="0"/>
              </a:rPr>
              <a:t>，然后删除*</a:t>
            </a:r>
            <a:r>
              <a:rPr lang="en-US" altLang="zh-CN">
                <a:latin typeface="Tahoma" pitchFamily="34" charset="0"/>
              </a:rPr>
              <a:t>s</a:t>
            </a:r>
          </a:p>
        </p:txBody>
      </p:sp>
      <p:sp>
        <p:nvSpPr>
          <p:cNvPr id="207971" name="Text Box 99"/>
          <p:cNvSpPr txBox="1">
            <a:spLocks noChangeArrowheads="1"/>
          </p:cNvSpPr>
          <p:nvPr/>
        </p:nvSpPr>
        <p:spPr bwMode="auto">
          <a:xfrm>
            <a:off x="1371600" y="5602288"/>
            <a:ext cx="381000" cy="3968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latin typeface="Tahoma" pitchFamily="34" charset="0"/>
              </a:rPr>
              <a:t>s</a:t>
            </a:r>
          </a:p>
        </p:txBody>
      </p:sp>
      <p:sp>
        <p:nvSpPr>
          <p:cNvPr id="207972" name="Line 100"/>
          <p:cNvSpPr>
            <a:spLocks noChangeShapeType="1"/>
          </p:cNvSpPr>
          <p:nvPr/>
        </p:nvSpPr>
        <p:spPr bwMode="auto">
          <a:xfrm flipV="1">
            <a:off x="1752600" y="5694363"/>
            <a:ext cx="304800" cy="762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345339744"/>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7970"/>
                                        </p:tgtEl>
                                        <p:attrNameLst>
                                          <p:attrName>style.visibility</p:attrName>
                                        </p:attrNameLst>
                                      </p:cBhvr>
                                      <p:to>
                                        <p:strVal val="visible"/>
                                      </p:to>
                                    </p:set>
                                    <p:animEffect transition="in" filter="wipe(left)">
                                      <p:cBhvr>
                                        <p:cTn id="7" dur="500"/>
                                        <p:tgtEl>
                                          <p:spTgt spid="2079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nodeType="clickEffect">
                                  <p:stCondLst>
                                    <p:cond delay="0"/>
                                  </p:stCondLst>
                                  <p:childTnLst>
                                    <p:set>
                                      <p:cBhvr>
                                        <p:cTn id="11" dur="1" fill="hold">
                                          <p:stCondLst>
                                            <p:cond delay="0"/>
                                          </p:stCondLst>
                                        </p:cTn>
                                        <p:tgtEl>
                                          <p:spTgt spid="207948"/>
                                        </p:tgtEl>
                                        <p:attrNameLst>
                                          <p:attrName>style.visibility</p:attrName>
                                        </p:attrNameLst>
                                      </p:cBhvr>
                                      <p:to>
                                        <p:strVal val="visible"/>
                                      </p:to>
                                    </p:set>
                                    <p:animEffect transition="in" filter="slide(fromRight)">
                                      <p:cBhvr>
                                        <p:cTn id="12" dur="500"/>
                                        <p:tgtEl>
                                          <p:spTgt spid="207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970"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3"/>
          <p:cNvSpPr>
            <a:spLocks noGrp="1"/>
          </p:cNvSpPr>
          <p:nvPr>
            <p:ph type="sldNum" sz="quarter" idx="10"/>
          </p:nvPr>
        </p:nvSpPr>
        <p:spPr/>
        <p:txBody>
          <a:bodyPr/>
          <a:lstStyle/>
          <a:p>
            <a:fld id="{BA6BC1EC-D140-423B-840B-C8230ED6016B}" type="slidenum">
              <a:rPr lang="en-US" altLang="zh-CN"/>
              <a:pPr/>
              <a:t>39</a:t>
            </a:fld>
            <a:endParaRPr lang="en-US" altLang="zh-CN"/>
          </a:p>
        </p:txBody>
      </p:sp>
      <p:sp>
        <p:nvSpPr>
          <p:cNvPr id="246786" name="Rectangle 2"/>
          <p:cNvSpPr>
            <a:spLocks noGrp="1" noChangeArrowheads="1"/>
          </p:cNvSpPr>
          <p:nvPr>
            <p:ph type="body" idx="1"/>
          </p:nvPr>
        </p:nvSpPr>
        <p:spPr>
          <a:xfrm>
            <a:off x="250825" y="1557338"/>
            <a:ext cx="8353425" cy="1008062"/>
          </a:xfrm>
        </p:spPr>
        <p:txBody>
          <a:bodyPr/>
          <a:lstStyle/>
          <a:p>
            <a:r>
              <a:rPr kumimoji="1" lang="zh-CN" altLang="en-US" sz="2800" dirty="0"/>
              <a:t>令*</a:t>
            </a:r>
            <a:r>
              <a:rPr kumimoji="1" lang="en-US" altLang="zh-CN" sz="2800" dirty="0"/>
              <a:t>p</a:t>
            </a:r>
            <a:r>
              <a:rPr kumimoji="1" lang="zh-CN" altLang="en-US" sz="2800" dirty="0"/>
              <a:t>的</a:t>
            </a:r>
            <a:r>
              <a:rPr kumimoji="1" lang="zh-CN" altLang="en-US" sz="2800" dirty="0">
                <a:solidFill>
                  <a:srgbClr val="66FF66"/>
                </a:solidFill>
              </a:rPr>
              <a:t>先序遍历</a:t>
            </a:r>
            <a:r>
              <a:rPr kumimoji="1" lang="zh-CN" altLang="en-US" sz="2800" dirty="0"/>
              <a:t>直接前驱</a:t>
            </a:r>
            <a:r>
              <a:rPr kumimoji="1" lang="en-US" altLang="zh-CN" sz="2800" dirty="0"/>
              <a:t>(</a:t>
            </a:r>
            <a:r>
              <a:rPr kumimoji="1" lang="zh-CN" altLang="en-US" sz="2800" dirty="0"/>
              <a:t>或直接后继</a:t>
            </a:r>
            <a:r>
              <a:rPr kumimoji="1" lang="en-US" altLang="zh-CN" sz="2800" dirty="0"/>
              <a:t>)</a:t>
            </a:r>
            <a:r>
              <a:rPr kumimoji="1" lang="zh-CN" altLang="en-US" sz="2800" dirty="0"/>
              <a:t>代替*</a:t>
            </a:r>
            <a:r>
              <a:rPr kumimoji="1" lang="en-US" altLang="zh-CN" sz="2800" dirty="0"/>
              <a:t>p</a:t>
            </a:r>
            <a:r>
              <a:rPr kumimoji="1" lang="zh-CN" altLang="en-US" sz="2800" dirty="0"/>
              <a:t>，然后再</a:t>
            </a:r>
            <a:r>
              <a:rPr kumimoji="1" lang="zh-CN" altLang="en-US" sz="2800" dirty="0">
                <a:solidFill>
                  <a:srgbClr val="FF0000"/>
                </a:solidFill>
              </a:rPr>
              <a:t>删除</a:t>
            </a:r>
            <a:r>
              <a:rPr kumimoji="1" lang="zh-CN" altLang="en-US" sz="2800" dirty="0"/>
              <a:t>其直接前驱</a:t>
            </a:r>
            <a:r>
              <a:rPr kumimoji="1" lang="en-US" altLang="zh-CN" sz="2800" dirty="0"/>
              <a:t>(</a:t>
            </a:r>
            <a:r>
              <a:rPr kumimoji="1" lang="zh-CN" altLang="en-US" sz="2800" dirty="0"/>
              <a:t>或直接后继</a:t>
            </a:r>
            <a:r>
              <a:rPr kumimoji="1" lang="en-US" altLang="zh-CN" sz="2800" dirty="0"/>
              <a:t>)</a:t>
            </a:r>
            <a:r>
              <a:rPr kumimoji="1" lang="zh-CN" altLang="en-US" sz="2800" dirty="0"/>
              <a:t>，</a:t>
            </a:r>
          </a:p>
        </p:txBody>
      </p:sp>
      <p:sp>
        <p:nvSpPr>
          <p:cNvPr id="246787" name="Text Box 3"/>
          <p:cNvSpPr txBox="1">
            <a:spLocks noChangeArrowheads="1"/>
          </p:cNvSpPr>
          <p:nvPr/>
        </p:nvSpPr>
        <p:spPr bwMode="auto">
          <a:xfrm>
            <a:off x="250825" y="981075"/>
            <a:ext cx="8066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kumimoji="1" sz="2400">
                <a:solidFill>
                  <a:schemeClr val="tx1"/>
                </a:solidFill>
                <a:latin typeface="Times New Roman" pitchFamily="18" charset="0"/>
                <a:ea typeface="宋体" charset="-122"/>
              </a:defRPr>
            </a:lvl1pPr>
            <a:lvl2pPr marL="914400" indent="-457200" algn="l">
              <a:defRPr kumimoji="1" sz="2400">
                <a:solidFill>
                  <a:schemeClr val="tx1"/>
                </a:solidFill>
                <a:latin typeface="Times New Roman" pitchFamily="18" charset="0"/>
                <a:ea typeface="宋体" charset="-122"/>
              </a:defRPr>
            </a:lvl2pPr>
            <a:lvl3pPr marL="1371600" indent="-457200" algn="l">
              <a:defRPr kumimoji="1" sz="2400">
                <a:solidFill>
                  <a:schemeClr val="tx1"/>
                </a:solidFill>
                <a:latin typeface="Times New Roman" pitchFamily="18" charset="0"/>
                <a:ea typeface="宋体" charset="-122"/>
              </a:defRPr>
            </a:lvl3pPr>
            <a:lvl4pPr marL="1828800" indent="-457200" algn="l">
              <a:defRPr kumimoji="1" sz="2400">
                <a:solidFill>
                  <a:schemeClr val="tx1"/>
                </a:solidFill>
                <a:latin typeface="Times New Roman" pitchFamily="18" charset="0"/>
                <a:ea typeface="宋体" charset="-122"/>
              </a:defRPr>
            </a:lvl4pPr>
            <a:lvl5pPr marL="2286000" indent="-457200" algn="l">
              <a:defRPr kumimoji="1" sz="2400">
                <a:solidFill>
                  <a:schemeClr val="tx1"/>
                </a:solidFill>
                <a:latin typeface="Times New Roman" pitchFamily="18" charset="0"/>
                <a:ea typeface="宋体" charset="-122"/>
              </a:defRPr>
            </a:lvl5pPr>
            <a:lvl6pPr marL="2743200" indent="-457200" fontAlgn="base">
              <a:spcBef>
                <a:spcPct val="0"/>
              </a:spcBef>
              <a:spcAft>
                <a:spcPct val="0"/>
              </a:spcAft>
              <a:defRPr kumimoji="1" sz="2400">
                <a:solidFill>
                  <a:schemeClr val="tx1"/>
                </a:solidFill>
                <a:latin typeface="Times New Roman" pitchFamily="18" charset="0"/>
                <a:ea typeface="宋体" charset="-122"/>
              </a:defRPr>
            </a:lvl6pPr>
            <a:lvl7pPr marL="3200400" indent="-457200" fontAlgn="base">
              <a:spcBef>
                <a:spcPct val="0"/>
              </a:spcBef>
              <a:spcAft>
                <a:spcPct val="0"/>
              </a:spcAft>
              <a:defRPr kumimoji="1" sz="2400">
                <a:solidFill>
                  <a:schemeClr val="tx1"/>
                </a:solidFill>
                <a:latin typeface="Times New Roman" pitchFamily="18" charset="0"/>
                <a:ea typeface="宋体" charset="-122"/>
              </a:defRPr>
            </a:lvl7pPr>
            <a:lvl8pPr marL="3657600" indent="-457200" fontAlgn="base">
              <a:spcBef>
                <a:spcPct val="0"/>
              </a:spcBef>
              <a:spcAft>
                <a:spcPct val="0"/>
              </a:spcAft>
              <a:defRPr kumimoji="1" sz="2400">
                <a:solidFill>
                  <a:schemeClr val="tx1"/>
                </a:solidFill>
                <a:latin typeface="Times New Roman" pitchFamily="18" charset="0"/>
                <a:ea typeface="宋体" charset="-122"/>
              </a:defRPr>
            </a:lvl8pPr>
            <a:lvl9pPr marL="4114800" indent="-457200" fontAlgn="base">
              <a:spcBef>
                <a:spcPct val="0"/>
              </a:spcBef>
              <a:spcAft>
                <a:spcPct val="0"/>
              </a:spcAft>
              <a:defRPr kumimoji="1" sz="2400">
                <a:solidFill>
                  <a:schemeClr val="tx1"/>
                </a:solidFill>
                <a:latin typeface="Times New Roman" pitchFamily="18" charset="0"/>
                <a:ea typeface="宋体" charset="-122"/>
              </a:defRPr>
            </a:lvl9pPr>
          </a:lstStyle>
          <a:p>
            <a:pPr>
              <a:spcBef>
                <a:spcPct val="35000"/>
              </a:spcBef>
              <a:buClr>
                <a:schemeClr val="tx2"/>
              </a:buClr>
              <a:buFont typeface="Wingdings" pitchFamily="2" charset="2"/>
              <a:buNone/>
            </a:pPr>
            <a:r>
              <a:rPr lang="en-US" altLang="zh-CN" sz="2800" b="1">
                <a:solidFill>
                  <a:srgbClr val="FFFF66"/>
                </a:solidFill>
              </a:rPr>
              <a:t>C. </a:t>
            </a:r>
            <a:r>
              <a:rPr lang="zh-CN" altLang="en-US" sz="2800" b="1">
                <a:solidFill>
                  <a:srgbClr val="FFFF66"/>
                </a:solidFill>
              </a:rPr>
              <a:t>被删除的结点既有左子树，也有右子树。</a:t>
            </a:r>
          </a:p>
        </p:txBody>
      </p:sp>
      <p:sp>
        <p:nvSpPr>
          <p:cNvPr id="246788" name="Rectangle 4"/>
          <p:cNvSpPr>
            <a:spLocks noChangeArrowheads="1"/>
          </p:cNvSpPr>
          <p:nvPr/>
        </p:nvSpPr>
        <p:spPr bwMode="auto">
          <a:xfrm>
            <a:off x="2313213" y="260350"/>
            <a:ext cx="4352474" cy="651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Aft>
                <a:spcPct val="20000"/>
              </a:spcAft>
              <a:buClr>
                <a:schemeClr val="hlink"/>
              </a:buClr>
              <a:buFont typeface="Wingdings" pitchFamily="2" charset="2"/>
              <a:buNone/>
            </a:pPr>
            <a:r>
              <a:rPr kumimoji="0" lang="en-US" altLang="zh-CN" sz="3600" b="1" dirty="0" smtClean="0">
                <a:solidFill>
                  <a:srgbClr val="FFFF66"/>
                </a:solidFill>
              </a:rPr>
              <a:t>5. </a:t>
            </a:r>
            <a:r>
              <a:rPr kumimoji="0" lang="zh-CN" altLang="en-US" sz="3600" b="1" dirty="0">
                <a:solidFill>
                  <a:srgbClr val="FFFF66"/>
                </a:solidFill>
              </a:rPr>
              <a:t>二叉排序树的删除</a:t>
            </a:r>
          </a:p>
        </p:txBody>
      </p:sp>
      <p:sp>
        <p:nvSpPr>
          <p:cNvPr id="246789" name="Oval 5"/>
          <p:cNvSpPr>
            <a:spLocks noChangeArrowheads="1"/>
          </p:cNvSpPr>
          <p:nvPr/>
        </p:nvSpPr>
        <p:spPr bwMode="auto">
          <a:xfrm>
            <a:off x="1701800" y="2798763"/>
            <a:ext cx="512763" cy="433387"/>
          </a:xfrm>
          <a:prstGeom prst="ellipse">
            <a:avLst/>
          </a:prstGeom>
          <a:solidFill>
            <a:schemeClr val="bg2"/>
          </a:solidFill>
          <a:ln w="28575">
            <a:solidFill>
              <a:schemeClr val="tx1"/>
            </a:solidFill>
            <a:round/>
            <a:headEnd/>
            <a:tailEnd/>
          </a:ln>
        </p:spPr>
        <p:txBody>
          <a:bodyPr lIns="0" tIns="108000" rIns="0" bIns="0"/>
          <a:lstStyle/>
          <a:p>
            <a:pPr eaLnBrk="0" hangingPunct="0">
              <a:lnSpc>
                <a:spcPct val="64000"/>
              </a:lnSpc>
            </a:pPr>
            <a:r>
              <a:rPr kumimoji="0" lang="en-US" altLang="zh-CN" sz="2400" b="1"/>
              <a:t>45</a:t>
            </a:r>
          </a:p>
        </p:txBody>
      </p:sp>
      <p:sp>
        <p:nvSpPr>
          <p:cNvPr id="246790" name="Line 6"/>
          <p:cNvSpPr>
            <a:spLocks noChangeShapeType="1"/>
          </p:cNvSpPr>
          <p:nvPr/>
        </p:nvSpPr>
        <p:spPr bwMode="auto">
          <a:xfrm flipH="1">
            <a:off x="1301750" y="3232150"/>
            <a:ext cx="598488" cy="1873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46791" name="Oval 7"/>
          <p:cNvSpPr>
            <a:spLocks noChangeArrowheads="1"/>
          </p:cNvSpPr>
          <p:nvPr/>
        </p:nvSpPr>
        <p:spPr bwMode="auto">
          <a:xfrm>
            <a:off x="922338" y="3419475"/>
            <a:ext cx="512762" cy="431800"/>
          </a:xfrm>
          <a:prstGeom prst="ellipse">
            <a:avLst/>
          </a:prstGeom>
          <a:solidFill>
            <a:schemeClr val="bg2"/>
          </a:solidFill>
          <a:ln w="28575">
            <a:solidFill>
              <a:schemeClr val="tx1"/>
            </a:solidFill>
            <a:round/>
            <a:headEnd/>
            <a:tailEnd/>
          </a:ln>
        </p:spPr>
        <p:txBody>
          <a:bodyPr lIns="0" tIns="108000" rIns="0" bIns="0"/>
          <a:lstStyle/>
          <a:p>
            <a:pPr eaLnBrk="0" hangingPunct="0">
              <a:lnSpc>
                <a:spcPct val="64000"/>
              </a:lnSpc>
            </a:pPr>
            <a:r>
              <a:rPr kumimoji="0" lang="en-US" altLang="zh-CN" sz="2400" b="1"/>
              <a:t>12</a:t>
            </a:r>
          </a:p>
        </p:txBody>
      </p:sp>
      <p:sp>
        <p:nvSpPr>
          <p:cNvPr id="246792" name="Oval 8"/>
          <p:cNvSpPr>
            <a:spLocks noChangeArrowheads="1"/>
          </p:cNvSpPr>
          <p:nvPr/>
        </p:nvSpPr>
        <p:spPr bwMode="auto">
          <a:xfrm>
            <a:off x="2498725" y="3419475"/>
            <a:ext cx="512763" cy="431800"/>
          </a:xfrm>
          <a:prstGeom prst="ellipse">
            <a:avLst/>
          </a:prstGeom>
          <a:solidFill>
            <a:schemeClr val="bg2"/>
          </a:solidFill>
          <a:ln w="28575">
            <a:solidFill>
              <a:schemeClr val="tx1"/>
            </a:solidFill>
            <a:round/>
            <a:headEnd/>
            <a:tailEnd/>
          </a:ln>
        </p:spPr>
        <p:txBody>
          <a:bodyPr lIns="0" tIns="108000" rIns="0" bIns="0"/>
          <a:lstStyle/>
          <a:p>
            <a:pPr eaLnBrk="0" hangingPunct="0">
              <a:lnSpc>
                <a:spcPct val="64000"/>
              </a:lnSpc>
            </a:pPr>
            <a:r>
              <a:rPr kumimoji="0" lang="en-US" altLang="zh-CN" sz="2400" b="1"/>
              <a:t>53</a:t>
            </a:r>
          </a:p>
        </p:txBody>
      </p:sp>
      <p:sp>
        <p:nvSpPr>
          <p:cNvPr id="246793" name="Line 9"/>
          <p:cNvSpPr>
            <a:spLocks noChangeShapeType="1"/>
          </p:cNvSpPr>
          <p:nvPr/>
        </p:nvSpPr>
        <p:spPr bwMode="auto">
          <a:xfrm>
            <a:off x="2033588" y="3232150"/>
            <a:ext cx="531812" cy="2492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46794" name="Line 10"/>
          <p:cNvSpPr>
            <a:spLocks noChangeShapeType="1"/>
          </p:cNvSpPr>
          <p:nvPr/>
        </p:nvSpPr>
        <p:spPr bwMode="auto">
          <a:xfrm flipH="1">
            <a:off x="636588" y="3852863"/>
            <a:ext cx="466725" cy="2476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46795" name="Line 11"/>
          <p:cNvSpPr>
            <a:spLocks noChangeShapeType="1"/>
          </p:cNvSpPr>
          <p:nvPr/>
        </p:nvSpPr>
        <p:spPr bwMode="auto">
          <a:xfrm>
            <a:off x="1169988" y="3852863"/>
            <a:ext cx="398462" cy="2476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46796" name="Oval 12"/>
          <p:cNvSpPr>
            <a:spLocks noChangeArrowheads="1"/>
          </p:cNvSpPr>
          <p:nvPr/>
        </p:nvSpPr>
        <p:spPr bwMode="auto">
          <a:xfrm>
            <a:off x="304800" y="4102100"/>
            <a:ext cx="512763" cy="431800"/>
          </a:xfrm>
          <a:prstGeom prst="ellipse">
            <a:avLst/>
          </a:prstGeom>
          <a:solidFill>
            <a:schemeClr val="bg2"/>
          </a:solidFill>
          <a:ln w="28575">
            <a:solidFill>
              <a:schemeClr val="tx1"/>
            </a:solidFill>
            <a:round/>
            <a:headEnd/>
            <a:tailEnd/>
          </a:ln>
        </p:spPr>
        <p:txBody>
          <a:bodyPr lIns="0" tIns="108000" rIns="0" bIns="0"/>
          <a:lstStyle/>
          <a:p>
            <a:pPr eaLnBrk="0" hangingPunct="0">
              <a:lnSpc>
                <a:spcPct val="64000"/>
              </a:lnSpc>
            </a:pPr>
            <a:r>
              <a:rPr kumimoji="0" lang="en-US" altLang="zh-CN" sz="2400" b="1"/>
              <a:t>3</a:t>
            </a:r>
          </a:p>
        </p:txBody>
      </p:sp>
      <p:sp>
        <p:nvSpPr>
          <p:cNvPr id="246797" name="Oval 13"/>
          <p:cNvSpPr>
            <a:spLocks noChangeArrowheads="1"/>
          </p:cNvSpPr>
          <p:nvPr/>
        </p:nvSpPr>
        <p:spPr bwMode="auto">
          <a:xfrm>
            <a:off x="1387475" y="4100513"/>
            <a:ext cx="512763" cy="433387"/>
          </a:xfrm>
          <a:prstGeom prst="ellipse">
            <a:avLst/>
          </a:prstGeom>
          <a:solidFill>
            <a:schemeClr val="bg2"/>
          </a:solidFill>
          <a:ln w="28575">
            <a:solidFill>
              <a:schemeClr val="tx1"/>
            </a:solidFill>
            <a:round/>
            <a:headEnd/>
            <a:tailEnd/>
          </a:ln>
        </p:spPr>
        <p:txBody>
          <a:bodyPr lIns="0" tIns="108000" rIns="0" bIns="0"/>
          <a:lstStyle/>
          <a:p>
            <a:pPr eaLnBrk="0" hangingPunct="0">
              <a:lnSpc>
                <a:spcPct val="64000"/>
              </a:lnSpc>
            </a:pPr>
            <a:r>
              <a:rPr kumimoji="0" lang="en-US" altLang="zh-CN" sz="2400" b="1"/>
              <a:t>37</a:t>
            </a:r>
          </a:p>
        </p:txBody>
      </p:sp>
      <p:sp>
        <p:nvSpPr>
          <p:cNvPr id="246798" name="Line 14"/>
          <p:cNvSpPr>
            <a:spLocks noChangeShapeType="1"/>
          </p:cNvSpPr>
          <p:nvPr/>
        </p:nvSpPr>
        <p:spPr bwMode="auto">
          <a:xfrm>
            <a:off x="2832100" y="3852863"/>
            <a:ext cx="465138" cy="2460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46799" name="Oval 15"/>
          <p:cNvSpPr>
            <a:spLocks noChangeArrowheads="1"/>
          </p:cNvSpPr>
          <p:nvPr/>
        </p:nvSpPr>
        <p:spPr bwMode="auto">
          <a:xfrm>
            <a:off x="3117850" y="4098925"/>
            <a:ext cx="512763" cy="433388"/>
          </a:xfrm>
          <a:prstGeom prst="ellipse">
            <a:avLst/>
          </a:prstGeom>
          <a:solidFill>
            <a:schemeClr val="bg2"/>
          </a:solidFill>
          <a:ln w="28575">
            <a:solidFill>
              <a:schemeClr val="tx1"/>
            </a:solidFill>
            <a:round/>
            <a:headEnd/>
            <a:tailEnd/>
          </a:ln>
        </p:spPr>
        <p:txBody>
          <a:bodyPr lIns="0" tIns="108000" rIns="0" bIns="0"/>
          <a:lstStyle/>
          <a:p>
            <a:pPr eaLnBrk="0" hangingPunct="0">
              <a:lnSpc>
                <a:spcPct val="64000"/>
              </a:lnSpc>
            </a:pPr>
            <a:r>
              <a:rPr kumimoji="0" lang="en-US" altLang="zh-CN" sz="1800" b="1"/>
              <a:t>100</a:t>
            </a:r>
          </a:p>
        </p:txBody>
      </p:sp>
      <p:sp>
        <p:nvSpPr>
          <p:cNvPr id="246800" name="Line 16"/>
          <p:cNvSpPr>
            <a:spLocks noChangeShapeType="1"/>
          </p:cNvSpPr>
          <p:nvPr/>
        </p:nvSpPr>
        <p:spPr bwMode="auto">
          <a:xfrm>
            <a:off x="2894013" y="5160963"/>
            <a:ext cx="400050" cy="2476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46801" name="Oval 17"/>
          <p:cNvSpPr>
            <a:spLocks noChangeArrowheads="1"/>
          </p:cNvSpPr>
          <p:nvPr/>
        </p:nvSpPr>
        <p:spPr bwMode="auto">
          <a:xfrm>
            <a:off x="3113088" y="5408613"/>
            <a:ext cx="512762" cy="433387"/>
          </a:xfrm>
          <a:prstGeom prst="ellipse">
            <a:avLst/>
          </a:prstGeom>
          <a:solidFill>
            <a:schemeClr val="bg2"/>
          </a:solidFill>
          <a:ln w="28575">
            <a:solidFill>
              <a:schemeClr val="tx1"/>
            </a:solidFill>
            <a:round/>
            <a:headEnd/>
            <a:tailEnd/>
          </a:ln>
        </p:spPr>
        <p:txBody>
          <a:bodyPr lIns="0" tIns="108000" rIns="0" bIns="0"/>
          <a:lstStyle/>
          <a:p>
            <a:pPr eaLnBrk="0" hangingPunct="0">
              <a:lnSpc>
                <a:spcPct val="64000"/>
              </a:lnSpc>
            </a:pPr>
            <a:r>
              <a:rPr kumimoji="0" lang="en-US" altLang="zh-CN" sz="2400" b="1"/>
              <a:t>90</a:t>
            </a:r>
          </a:p>
        </p:txBody>
      </p:sp>
      <p:sp>
        <p:nvSpPr>
          <p:cNvPr id="246802" name="Line 18"/>
          <p:cNvSpPr>
            <a:spLocks noChangeShapeType="1"/>
          </p:cNvSpPr>
          <p:nvPr/>
        </p:nvSpPr>
        <p:spPr bwMode="auto">
          <a:xfrm flipH="1">
            <a:off x="1169988" y="4533900"/>
            <a:ext cx="465137" cy="2492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46803" name="Oval 19"/>
          <p:cNvSpPr>
            <a:spLocks noChangeArrowheads="1"/>
          </p:cNvSpPr>
          <p:nvPr/>
        </p:nvSpPr>
        <p:spPr bwMode="auto">
          <a:xfrm>
            <a:off x="836613" y="4783138"/>
            <a:ext cx="512762" cy="433387"/>
          </a:xfrm>
          <a:prstGeom prst="ellipse">
            <a:avLst/>
          </a:prstGeom>
          <a:solidFill>
            <a:schemeClr val="bg2"/>
          </a:solidFill>
          <a:ln w="28575">
            <a:solidFill>
              <a:schemeClr val="tx1"/>
            </a:solidFill>
            <a:round/>
            <a:headEnd/>
            <a:tailEnd/>
          </a:ln>
        </p:spPr>
        <p:txBody>
          <a:bodyPr lIns="0" tIns="108000" rIns="0" bIns="0"/>
          <a:lstStyle/>
          <a:p>
            <a:pPr eaLnBrk="0" hangingPunct="0">
              <a:lnSpc>
                <a:spcPct val="64000"/>
              </a:lnSpc>
            </a:pPr>
            <a:r>
              <a:rPr kumimoji="0" lang="en-US" altLang="zh-CN" sz="2400" b="1"/>
              <a:t>24</a:t>
            </a:r>
          </a:p>
        </p:txBody>
      </p:sp>
      <p:sp>
        <p:nvSpPr>
          <p:cNvPr id="246804" name="Line 20"/>
          <p:cNvSpPr>
            <a:spLocks noChangeShapeType="1"/>
          </p:cNvSpPr>
          <p:nvPr/>
        </p:nvSpPr>
        <p:spPr bwMode="auto">
          <a:xfrm flipH="1">
            <a:off x="2965450" y="4533900"/>
            <a:ext cx="331788" cy="2492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46805" name="Oval 21"/>
          <p:cNvSpPr>
            <a:spLocks noChangeArrowheads="1"/>
          </p:cNvSpPr>
          <p:nvPr/>
        </p:nvSpPr>
        <p:spPr bwMode="auto">
          <a:xfrm>
            <a:off x="2632075" y="4721225"/>
            <a:ext cx="512763" cy="431800"/>
          </a:xfrm>
          <a:prstGeom prst="ellipse">
            <a:avLst/>
          </a:prstGeom>
          <a:solidFill>
            <a:schemeClr val="bg2"/>
          </a:solidFill>
          <a:ln w="28575">
            <a:solidFill>
              <a:schemeClr val="tx1"/>
            </a:solidFill>
            <a:round/>
            <a:headEnd/>
            <a:tailEnd/>
          </a:ln>
        </p:spPr>
        <p:txBody>
          <a:bodyPr lIns="0" tIns="108000" rIns="0" bIns="0"/>
          <a:lstStyle/>
          <a:p>
            <a:pPr eaLnBrk="0" hangingPunct="0">
              <a:lnSpc>
                <a:spcPct val="64000"/>
              </a:lnSpc>
            </a:pPr>
            <a:r>
              <a:rPr kumimoji="0" lang="en-US" altLang="zh-CN" sz="2400" b="1"/>
              <a:t>61</a:t>
            </a:r>
          </a:p>
        </p:txBody>
      </p:sp>
      <p:sp>
        <p:nvSpPr>
          <p:cNvPr id="246806" name="Line 22"/>
          <p:cNvSpPr>
            <a:spLocks noChangeShapeType="1"/>
          </p:cNvSpPr>
          <p:nvPr/>
        </p:nvSpPr>
        <p:spPr bwMode="auto">
          <a:xfrm flipH="1">
            <a:off x="2847975" y="5842000"/>
            <a:ext cx="465138" cy="2492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46807" name="Oval 23"/>
          <p:cNvSpPr>
            <a:spLocks noChangeArrowheads="1"/>
          </p:cNvSpPr>
          <p:nvPr/>
        </p:nvSpPr>
        <p:spPr bwMode="auto">
          <a:xfrm>
            <a:off x="2514600" y="6091238"/>
            <a:ext cx="512763" cy="433387"/>
          </a:xfrm>
          <a:prstGeom prst="ellipse">
            <a:avLst/>
          </a:prstGeom>
          <a:solidFill>
            <a:schemeClr val="bg2"/>
          </a:solidFill>
          <a:ln w="28575">
            <a:solidFill>
              <a:schemeClr val="tx1"/>
            </a:solidFill>
            <a:round/>
            <a:headEnd/>
            <a:tailEnd/>
          </a:ln>
        </p:spPr>
        <p:txBody>
          <a:bodyPr lIns="0" tIns="108000" rIns="0" bIns="0"/>
          <a:lstStyle/>
          <a:p>
            <a:pPr eaLnBrk="0" hangingPunct="0">
              <a:lnSpc>
                <a:spcPct val="64000"/>
              </a:lnSpc>
            </a:pPr>
            <a:r>
              <a:rPr kumimoji="0" lang="en-US" altLang="zh-CN" sz="2400" b="1"/>
              <a:t>78</a:t>
            </a:r>
          </a:p>
        </p:txBody>
      </p:sp>
      <p:sp>
        <p:nvSpPr>
          <p:cNvPr id="246808" name="Line 24"/>
          <p:cNvSpPr>
            <a:spLocks noChangeShapeType="1"/>
          </p:cNvSpPr>
          <p:nvPr/>
        </p:nvSpPr>
        <p:spPr bwMode="auto">
          <a:xfrm flipH="1">
            <a:off x="2362200" y="5160963"/>
            <a:ext cx="457200" cy="250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46809" name="Oval 25"/>
          <p:cNvSpPr>
            <a:spLocks noChangeArrowheads="1"/>
          </p:cNvSpPr>
          <p:nvPr/>
        </p:nvSpPr>
        <p:spPr bwMode="auto">
          <a:xfrm>
            <a:off x="2020888" y="5413375"/>
            <a:ext cx="512762" cy="433388"/>
          </a:xfrm>
          <a:prstGeom prst="ellipse">
            <a:avLst/>
          </a:prstGeom>
          <a:solidFill>
            <a:schemeClr val="bg2"/>
          </a:solidFill>
          <a:ln w="28575">
            <a:solidFill>
              <a:schemeClr val="tx1"/>
            </a:solidFill>
            <a:round/>
            <a:headEnd/>
            <a:tailEnd/>
          </a:ln>
        </p:spPr>
        <p:txBody>
          <a:bodyPr lIns="0" tIns="72000" rIns="0" bIns="0"/>
          <a:lstStyle/>
          <a:p>
            <a:pPr eaLnBrk="0" hangingPunct="0">
              <a:lnSpc>
                <a:spcPct val="64000"/>
              </a:lnSpc>
            </a:pPr>
            <a:r>
              <a:rPr kumimoji="0" lang="en-US" altLang="zh-CN" sz="2400" b="1"/>
              <a:t>60</a:t>
            </a:r>
          </a:p>
        </p:txBody>
      </p:sp>
      <p:sp>
        <p:nvSpPr>
          <p:cNvPr id="246810" name="AutoShape 26"/>
          <p:cNvSpPr>
            <a:spLocks noChangeArrowheads="1"/>
          </p:cNvSpPr>
          <p:nvPr/>
        </p:nvSpPr>
        <p:spPr bwMode="auto">
          <a:xfrm>
            <a:off x="4038600" y="4398963"/>
            <a:ext cx="1295400" cy="685800"/>
          </a:xfrm>
          <a:prstGeom prst="rightArrow">
            <a:avLst>
              <a:gd name="adj1" fmla="val 50000"/>
              <a:gd name="adj2" fmla="val 47222"/>
            </a:avLst>
          </a:prstGeom>
          <a:solidFill>
            <a:srgbClr val="ECE70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1">
                <a:solidFill>
                  <a:schemeClr val="bg2"/>
                </a:solidFill>
                <a:latin typeface="Tahoma" pitchFamily="34" charset="0"/>
              </a:rPr>
              <a:t>删除</a:t>
            </a:r>
            <a:r>
              <a:rPr lang="en-US" altLang="zh-CN" sz="2000" b="1">
                <a:solidFill>
                  <a:schemeClr val="bg2"/>
                </a:solidFill>
                <a:latin typeface="Tahoma" pitchFamily="34" charset="0"/>
              </a:rPr>
              <a:t>61</a:t>
            </a:r>
          </a:p>
        </p:txBody>
      </p:sp>
      <p:sp>
        <p:nvSpPr>
          <p:cNvPr id="246831" name="Text Box 47"/>
          <p:cNvSpPr txBox="1">
            <a:spLocks noChangeArrowheads="1"/>
          </p:cNvSpPr>
          <p:nvPr/>
        </p:nvSpPr>
        <p:spPr bwMode="auto">
          <a:xfrm>
            <a:off x="2057400" y="4306888"/>
            <a:ext cx="381000" cy="3968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latin typeface="Tahoma" pitchFamily="34" charset="0"/>
              </a:rPr>
              <a:t>p</a:t>
            </a:r>
          </a:p>
        </p:txBody>
      </p:sp>
      <p:sp>
        <p:nvSpPr>
          <p:cNvPr id="246832" name="Line 48"/>
          <p:cNvSpPr>
            <a:spLocks noChangeShapeType="1"/>
          </p:cNvSpPr>
          <p:nvPr/>
        </p:nvSpPr>
        <p:spPr bwMode="auto">
          <a:xfrm>
            <a:off x="2362200" y="4627563"/>
            <a:ext cx="304800" cy="152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833" name="Text Box 49"/>
          <p:cNvSpPr txBox="1">
            <a:spLocks noChangeArrowheads="1"/>
          </p:cNvSpPr>
          <p:nvPr/>
        </p:nvSpPr>
        <p:spPr bwMode="auto">
          <a:xfrm>
            <a:off x="2771775" y="2573338"/>
            <a:ext cx="3624263" cy="8223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7350" indent="-387350" algn="l">
              <a:defRPr kumimoji="1" sz="2400">
                <a:solidFill>
                  <a:schemeClr val="tx1"/>
                </a:solidFill>
                <a:latin typeface="Times New Roman" pitchFamily="18" charset="0"/>
                <a:ea typeface="宋体" charset="-122"/>
              </a:defRPr>
            </a:lvl1pPr>
            <a:lvl2pPr marL="577850"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buFont typeface="Wingdings" pitchFamily="2" charset="2"/>
              <a:buChar char="q"/>
            </a:pPr>
            <a:r>
              <a:rPr lang="zh-CN" altLang="en-US">
                <a:latin typeface="Tahoma" pitchFamily="34" charset="0"/>
              </a:rPr>
              <a:t>令*</a:t>
            </a:r>
            <a:r>
              <a:rPr lang="en-US" altLang="zh-CN">
                <a:latin typeface="Tahoma" pitchFamily="34" charset="0"/>
              </a:rPr>
              <a:t>p</a:t>
            </a:r>
            <a:r>
              <a:rPr lang="zh-CN" altLang="en-US">
                <a:latin typeface="Tahoma" pitchFamily="34" charset="0"/>
              </a:rPr>
              <a:t>的直接后继*</a:t>
            </a:r>
            <a:r>
              <a:rPr lang="en-US" altLang="zh-CN">
                <a:latin typeface="Tahoma" pitchFamily="34" charset="0"/>
              </a:rPr>
              <a:t>s</a:t>
            </a:r>
            <a:r>
              <a:rPr lang="zh-CN" altLang="en-US">
                <a:latin typeface="Tahoma" pitchFamily="34" charset="0"/>
              </a:rPr>
              <a:t>代替*</a:t>
            </a:r>
            <a:r>
              <a:rPr lang="en-US" altLang="zh-CN">
                <a:latin typeface="Tahoma" pitchFamily="34" charset="0"/>
              </a:rPr>
              <a:t>p</a:t>
            </a:r>
            <a:r>
              <a:rPr lang="zh-CN" altLang="en-US">
                <a:latin typeface="Tahoma" pitchFamily="34" charset="0"/>
              </a:rPr>
              <a:t>，然后删除*</a:t>
            </a:r>
            <a:r>
              <a:rPr lang="en-US" altLang="zh-CN">
                <a:latin typeface="Tahoma" pitchFamily="34" charset="0"/>
              </a:rPr>
              <a:t>s</a:t>
            </a:r>
          </a:p>
        </p:txBody>
      </p:sp>
      <p:sp>
        <p:nvSpPr>
          <p:cNvPr id="246834" name="Text Box 50"/>
          <p:cNvSpPr txBox="1">
            <a:spLocks noChangeArrowheads="1"/>
          </p:cNvSpPr>
          <p:nvPr/>
        </p:nvSpPr>
        <p:spPr bwMode="auto">
          <a:xfrm>
            <a:off x="1835150" y="6237288"/>
            <a:ext cx="381000" cy="3968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latin typeface="Tahoma" pitchFamily="34" charset="0"/>
              </a:rPr>
              <a:t>s</a:t>
            </a:r>
          </a:p>
        </p:txBody>
      </p:sp>
      <p:sp>
        <p:nvSpPr>
          <p:cNvPr id="246835" name="Line 51"/>
          <p:cNvSpPr>
            <a:spLocks noChangeShapeType="1"/>
          </p:cNvSpPr>
          <p:nvPr/>
        </p:nvSpPr>
        <p:spPr bwMode="auto">
          <a:xfrm flipV="1">
            <a:off x="2195513" y="6453188"/>
            <a:ext cx="304800" cy="762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46838" name="Group 54"/>
          <p:cNvGrpSpPr>
            <a:grpSpLocks/>
          </p:cNvGrpSpPr>
          <p:nvPr/>
        </p:nvGrpSpPr>
        <p:grpSpPr bwMode="auto">
          <a:xfrm>
            <a:off x="5513388" y="2798763"/>
            <a:ext cx="3325812" cy="3043237"/>
            <a:chOff x="3473" y="1763"/>
            <a:chExt cx="2095" cy="1917"/>
          </a:xfrm>
        </p:grpSpPr>
        <p:sp>
          <p:nvSpPr>
            <p:cNvPr id="246812" name="Oval 28"/>
            <p:cNvSpPr>
              <a:spLocks noChangeArrowheads="1"/>
            </p:cNvSpPr>
            <p:nvPr/>
          </p:nvSpPr>
          <p:spPr bwMode="auto">
            <a:xfrm>
              <a:off x="4353" y="1763"/>
              <a:ext cx="323" cy="273"/>
            </a:xfrm>
            <a:prstGeom prst="ellipse">
              <a:avLst/>
            </a:prstGeom>
            <a:solidFill>
              <a:schemeClr val="bg2"/>
            </a:solidFill>
            <a:ln w="28575">
              <a:solidFill>
                <a:schemeClr val="tx1"/>
              </a:solidFill>
              <a:round/>
              <a:headEnd/>
              <a:tailEnd/>
            </a:ln>
          </p:spPr>
          <p:txBody>
            <a:bodyPr lIns="0" tIns="108000" rIns="0" bIns="0"/>
            <a:lstStyle/>
            <a:p>
              <a:pPr eaLnBrk="0" hangingPunct="0">
                <a:lnSpc>
                  <a:spcPct val="64000"/>
                </a:lnSpc>
              </a:pPr>
              <a:r>
                <a:rPr kumimoji="0" lang="en-US" altLang="zh-CN" sz="2400" b="1"/>
                <a:t>45</a:t>
              </a:r>
            </a:p>
          </p:txBody>
        </p:sp>
        <p:sp>
          <p:nvSpPr>
            <p:cNvPr id="246813" name="Line 29"/>
            <p:cNvSpPr>
              <a:spLocks noChangeShapeType="1"/>
            </p:cNvSpPr>
            <p:nvPr/>
          </p:nvSpPr>
          <p:spPr bwMode="auto">
            <a:xfrm flipH="1">
              <a:off x="4101" y="2036"/>
              <a:ext cx="377" cy="11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46814" name="Oval 30"/>
            <p:cNvSpPr>
              <a:spLocks noChangeArrowheads="1"/>
            </p:cNvSpPr>
            <p:nvPr/>
          </p:nvSpPr>
          <p:spPr bwMode="auto">
            <a:xfrm>
              <a:off x="3862" y="2154"/>
              <a:ext cx="323" cy="272"/>
            </a:xfrm>
            <a:prstGeom prst="ellipse">
              <a:avLst/>
            </a:prstGeom>
            <a:solidFill>
              <a:schemeClr val="bg2"/>
            </a:solidFill>
            <a:ln w="28575">
              <a:solidFill>
                <a:schemeClr val="tx1"/>
              </a:solidFill>
              <a:round/>
              <a:headEnd/>
              <a:tailEnd/>
            </a:ln>
          </p:spPr>
          <p:txBody>
            <a:bodyPr lIns="0" tIns="108000" rIns="0" bIns="0"/>
            <a:lstStyle/>
            <a:p>
              <a:pPr eaLnBrk="0" hangingPunct="0">
                <a:lnSpc>
                  <a:spcPct val="64000"/>
                </a:lnSpc>
              </a:pPr>
              <a:r>
                <a:rPr kumimoji="0" lang="en-US" altLang="zh-CN" sz="2400" b="1"/>
                <a:t>12</a:t>
              </a:r>
            </a:p>
          </p:txBody>
        </p:sp>
        <p:sp>
          <p:nvSpPr>
            <p:cNvPr id="246815" name="Oval 31"/>
            <p:cNvSpPr>
              <a:spLocks noChangeArrowheads="1"/>
            </p:cNvSpPr>
            <p:nvPr/>
          </p:nvSpPr>
          <p:spPr bwMode="auto">
            <a:xfrm>
              <a:off x="4855" y="2154"/>
              <a:ext cx="323" cy="272"/>
            </a:xfrm>
            <a:prstGeom prst="ellipse">
              <a:avLst/>
            </a:prstGeom>
            <a:solidFill>
              <a:schemeClr val="bg2"/>
            </a:solidFill>
            <a:ln w="28575">
              <a:solidFill>
                <a:schemeClr val="tx1"/>
              </a:solidFill>
              <a:round/>
              <a:headEnd/>
              <a:tailEnd/>
            </a:ln>
          </p:spPr>
          <p:txBody>
            <a:bodyPr lIns="0" tIns="108000" rIns="0" bIns="0"/>
            <a:lstStyle/>
            <a:p>
              <a:pPr eaLnBrk="0" hangingPunct="0">
                <a:lnSpc>
                  <a:spcPct val="64000"/>
                </a:lnSpc>
              </a:pPr>
              <a:r>
                <a:rPr kumimoji="0" lang="en-US" altLang="zh-CN" sz="2400" b="1"/>
                <a:t>53</a:t>
              </a:r>
            </a:p>
          </p:txBody>
        </p:sp>
        <p:sp>
          <p:nvSpPr>
            <p:cNvPr id="246816" name="Line 32"/>
            <p:cNvSpPr>
              <a:spLocks noChangeShapeType="1"/>
            </p:cNvSpPr>
            <p:nvPr/>
          </p:nvSpPr>
          <p:spPr bwMode="auto">
            <a:xfrm>
              <a:off x="4562" y="2036"/>
              <a:ext cx="335" cy="15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46817" name="Line 33"/>
            <p:cNvSpPr>
              <a:spLocks noChangeShapeType="1"/>
            </p:cNvSpPr>
            <p:nvPr/>
          </p:nvSpPr>
          <p:spPr bwMode="auto">
            <a:xfrm flipH="1">
              <a:off x="3682" y="2427"/>
              <a:ext cx="294" cy="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46818" name="Line 34"/>
            <p:cNvSpPr>
              <a:spLocks noChangeShapeType="1"/>
            </p:cNvSpPr>
            <p:nvPr/>
          </p:nvSpPr>
          <p:spPr bwMode="auto">
            <a:xfrm>
              <a:off x="4018" y="2427"/>
              <a:ext cx="251" cy="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46819" name="Oval 35"/>
            <p:cNvSpPr>
              <a:spLocks noChangeArrowheads="1"/>
            </p:cNvSpPr>
            <p:nvPr/>
          </p:nvSpPr>
          <p:spPr bwMode="auto">
            <a:xfrm>
              <a:off x="3473" y="2584"/>
              <a:ext cx="323" cy="272"/>
            </a:xfrm>
            <a:prstGeom prst="ellipse">
              <a:avLst/>
            </a:prstGeom>
            <a:solidFill>
              <a:schemeClr val="bg2"/>
            </a:solidFill>
            <a:ln w="28575">
              <a:solidFill>
                <a:schemeClr val="tx1"/>
              </a:solidFill>
              <a:round/>
              <a:headEnd/>
              <a:tailEnd/>
            </a:ln>
          </p:spPr>
          <p:txBody>
            <a:bodyPr lIns="0" tIns="108000" rIns="0" bIns="0"/>
            <a:lstStyle/>
            <a:p>
              <a:pPr eaLnBrk="0" hangingPunct="0">
                <a:lnSpc>
                  <a:spcPct val="64000"/>
                </a:lnSpc>
              </a:pPr>
              <a:r>
                <a:rPr kumimoji="0" lang="en-US" altLang="zh-CN" sz="2400" b="1"/>
                <a:t>3</a:t>
              </a:r>
            </a:p>
          </p:txBody>
        </p:sp>
        <p:sp>
          <p:nvSpPr>
            <p:cNvPr id="246820" name="Oval 36"/>
            <p:cNvSpPr>
              <a:spLocks noChangeArrowheads="1"/>
            </p:cNvSpPr>
            <p:nvPr/>
          </p:nvSpPr>
          <p:spPr bwMode="auto">
            <a:xfrm>
              <a:off x="4155" y="2583"/>
              <a:ext cx="323" cy="273"/>
            </a:xfrm>
            <a:prstGeom prst="ellipse">
              <a:avLst/>
            </a:prstGeom>
            <a:solidFill>
              <a:schemeClr val="bg2"/>
            </a:solidFill>
            <a:ln w="28575">
              <a:solidFill>
                <a:schemeClr val="tx1"/>
              </a:solidFill>
              <a:round/>
              <a:headEnd/>
              <a:tailEnd/>
            </a:ln>
          </p:spPr>
          <p:txBody>
            <a:bodyPr lIns="0" tIns="108000" rIns="0" bIns="0"/>
            <a:lstStyle/>
            <a:p>
              <a:pPr eaLnBrk="0" hangingPunct="0">
                <a:lnSpc>
                  <a:spcPct val="64000"/>
                </a:lnSpc>
              </a:pPr>
              <a:r>
                <a:rPr kumimoji="0" lang="en-US" altLang="zh-CN" sz="2400" b="1"/>
                <a:t>37</a:t>
              </a:r>
            </a:p>
          </p:txBody>
        </p:sp>
        <p:sp>
          <p:nvSpPr>
            <p:cNvPr id="246821" name="Line 37"/>
            <p:cNvSpPr>
              <a:spLocks noChangeShapeType="1"/>
            </p:cNvSpPr>
            <p:nvPr/>
          </p:nvSpPr>
          <p:spPr bwMode="auto">
            <a:xfrm>
              <a:off x="5065" y="2427"/>
              <a:ext cx="293" cy="15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46822" name="Oval 38"/>
            <p:cNvSpPr>
              <a:spLocks noChangeArrowheads="1"/>
            </p:cNvSpPr>
            <p:nvPr/>
          </p:nvSpPr>
          <p:spPr bwMode="auto">
            <a:xfrm>
              <a:off x="5245" y="2582"/>
              <a:ext cx="323" cy="273"/>
            </a:xfrm>
            <a:prstGeom prst="ellipse">
              <a:avLst/>
            </a:prstGeom>
            <a:solidFill>
              <a:schemeClr val="bg2"/>
            </a:solidFill>
            <a:ln w="28575">
              <a:solidFill>
                <a:schemeClr val="tx1"/>
              </a:solidFill>
              <a:round/>
              <a:headEnd/>
              <a:tailEnd/>
            </a:ln>
          </p:spPr>
          <p:txBody>
            <a:bodyPr lIns="0" tIns="108000" rIns="0" bIns="0"/>
            <a:lstStyle/>
            <a:p>
              <a:pPr eaLnBrk="0" hangingPunct="0">
                <a:lnSpc>
                  <a:spcPct val="64000"/>
                </a:lnSpc>
              </a:pPr>
              <a:r>
                <a:rPr kumimoji="0" lang="en-US" altLang="zh-CN" sz="1800" b="1"/>
                <a:t>100</a:t>
              </a:r>
            </a:p>
          </p:txBody>
        </p:sp>
        <p:sp>
          <p:nvSpPr>
            <p:cNvPr id="246823" name="Line 39"/>
            <p:cNvSpPr>
              <a:spLocks noChangeShapeType="1"/>
            </p:cNvSpPr>
            <p:nvPr/>
          </p:nvSpPr>
          <p:spPr bwMode="auto">
            <a:xfrm>
              <a:off x="5104" y="3251"/>
              <a:ext cx="252" cy="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46824" name="Oval 40"/>
            <p:cNvSpPr>
              <a:spLocks noChangeArrowheads="1"/>
            </p:cNvSpPr>
            <p:nvPr/>
          </p:nvSpPr>
          <p:spPr bwMode="auto">
            <a:xfrm>
              <a:off x="5242" y="3407"/>
              <a:ext cx="323" cy="273"/>
            </a:xfrm>
            <a:prstGeom prst="ellipse">
              <a:avLst/>
            </a:prstGeom>
            <a:solidFill>
              <a:schemeClr val="bg2"/>
            </a:solidFill>
            <a:ln w="28575">
              <a:solidFill>
                <a:schemeClr val="tx1"/>
              </a:solidFill>
              <a:round/>
              <a:headEnd/>
              <a:tailEnd/>
            </a:ln>
          </p:spPr>
          <p:txBody>
            <a:bodyPr lIns="0" tIns="108000" rIns="0" bIns="0"/>
            <a:lstStyle/>
            <a:p>
              <a:pPr eaLnBrk="0" hangingPunct="0">
                <a:lnSpc>
                  <a:spcPct val="64000"/>
                </a:lnSpc>
              </a:pPr>
              <a:r>
                <a:rPr kumimoji="0" lang="en-US" altLang="zh-CN" sz="2400" b="1"/>
                <a:t>90</a:t>
              </a:r>
            </a:p>
          </p:txBody>
        </p:sp>
        <p:sp>
          <p:nvSpPr>
            <p:cNvPr id="246825" name="Line 41"/>
            <p:cNvSpPr>
              <a:spLocks noChangeShapeType="1"/>
            </p:cNvSpPr>
            <p:nvPr/>
          </p:nvSpPr>
          <p:spPr bwMode="auto">
            <a:xfrm flipH="1">
              <a:off x="5149" y="2856"/>
              <a:ext cx="209" cy="15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46826" name="Oval 42"/>
            <p:cNvSpPr>
              <a:spLocks noChangeArrowheads="1"/>
            </p:cNvSpPr>
            <p:nvPr/>
          </p:nvSpPr>
          <p:spPr bwMode="auto">
            <a:xfrm>
              <a:off x="4939" y="2974"/>
              <a:ext cx="323" cy="272"/>
            </a:xfrm>
            <a:prstGeom prst="ellipse">
              <a:avLst/>
            </a:prstGeom>
            <a:solidFill>
              <a:schemeClr val="bg2"/>
            </a:solidFill>
            <a:ln w="28575">
              <a:solidFill>
                <a:schemeClr val="tx1"/>
              </a:solidFill>
              <a:round/>
              <a:headEnd/>
              <a:tailEnd/>
            </a:ln>
          </p:spPr>
          <p:txBody>
            <a:bodyPr lIns="0" tIns="108000" rIns="0" bIns="0"/>
            <a:lstStyle/>
            <a:p>
              <a:pPr eaLnBrk="0" hangingPunct="0">
                <a:lnSpc>
                  <a:spcPct val="64000"/>
                </a:lnSpc>
              </a:pPr>
              <a:r>
                <a:rPr kumimoji="0" lang="en-US" altLang="zh-CN" sz="2400" b="1"/>
                <a:t>78</a:t>
              </a:r>
            </a:p>
          </p:txBody>
        </p:sp>
        <p:sp>
          <p:nvSpPr>
            <p:cNvPr id="246829" name="Line 45"/>
            <p:cNvSpPr>
              <a:spLocks noChangeShapeType="1"/>
            </p:cNvSpPr>
            <p:nvPr/>
          </p:nvSpPr>
          <p:spPr bwMode="auto">
            <a:xfrm flipH="1">
              <a:off x="3979" y="2867"/>
              <a:ext cx="293" cy="15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46830" name="Oval 46"/>
            <p:cNvSpPr>
              <a:spLocks noChangeArrowheads="1"/>
            </p:cNvSpPr>
            <p:nvPr/>
          </p:nvSpPr>
          <p:spPr bwMode="auto">
            <a:xfrm>
              <a:off x="3769" y="3024"/>
              <a:ext cx="323" cy="273"/>
            </a:xfrm>
            <a:prstGeom prst="ellipse">
              <a:avLst/>
            </a:prstGeom>
            <a:solidFill>
              <a:schemeClr val="bg2"/>
            </a:solidFill>
            <a:ln w="28575">
              <a:solidFill>
                <a:schemeClr val="tx1"/>
              </a:solidFill>
              <a:round/>
              <a:headEnd/>
              <a:tailEnd/>
            </a:ln>
          </p:spPr>
          <p:txBody>
            <a:bodyPr lIns="0" tIns="108000" rIns="0" bIns="0"/>
            <a:lstStyle/>
            <a:p>
              <a:pPr eaLnBrk="0" hangingPunct="0">
                <a:lnSpc>
                  <a:spcPct val="64000"/>
                </a:lnSpc>
              </a:pPr>
              <a:r>
                <a:rPr kumimoji="0" lang="en-US" altLang="zh-CN" sz="2400" b="1"/>
                <a:t>24</a:t>
              </a:r>
            </a:p>
          </p:txBody>
        </p:sp>
        <p:sp>
          <p:nvSpPr>
            <p:cNvPr id="246836" name="Line 52"/>
            <p:cNvSpPr>
              <a:spLocks noChangeShapeType="1"/>
            </p:cNvSpPr>
            <p:nvPr/>
          </p:nvSpPr>
          <p:spPr bwMode="auto">
            <a:xfrm flipH="1">
              <a:off x="4724" y="3203"/>
              <a:ext cx="288" cy="15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a:lstStyle/>
            <a:p>
              <a:endParaRPr lang="zh-CN" altLang="en-US"/>
            </a:p>
          </p:txBody>
        </p:sp>
        <p:sp>
          <p:nvSpPr>
            <p:cNvPr id="246837" name="Oval 53"/>
            <p:cNvSpPr>
              <a:spLocks noChangeArrowheads="1"/>
            </p:cNvSpPr>
            <p:nvPr/>
          </p:nvSpPr>
          <p:spPr bwMode="auto">
            <a:xfrm>
              <a:off x="4509" y="3362"/>
              <a:ext cx="323" cy="273"/>
            </a:xfrm>
            <a:prstGeom prst="ellipse">
              <a:avLst/>
            </a:prstGeom>
            <a:solidFill>
              <a:schemeClr val="bg2"/>
            </a:solidFill>
            <a:ln w="28575">
              <a:solidFill>
                <a:schemeClr val="tx1"/>
              </a:solidFill>
              <a:round/>
              <a:headEnd/>
              <a:tailEnd/>
            </a:ln>
          </p:spPr>
          <p:txBody>
            <a:bodyPr lIns="0" tIns="72000" rIns="0" bIns="0"/>
            <a:lstStyle/>
            <a:p>
              <a:pPr eaLnBrk="0" hangingPunct="0">
                <a:lnSpc>
                  <a:spcPct val="64000"/>
                </a:lnSpc>
              </a:pPr>
              <a:r>
                <a:rPr kumimoji="0" lang="en-US" altLang="zh-CN" sz="2400" b="1"/>
                <a:t>60</a:t>
              </a:r>
            </a:p>
          </p:txBody>
        </p:sp>
      </p:grpSp>
    </p:spTree>
    <p:extLst>
      <p:ext uri="{BB962C8B-B14F-4D97-AF65-F5344CB8AC3E}">
        <p14:creationId xmlns:p14="http://schemas.microsoft.com/office/powerpoint/2010/main" val="2006850229"/>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6833"/>
                                        </p:tgtEl>
                                        <p:attrNameLst>
                                          <p:attrName>style.visibility</p:attrName>
                                        </p:attrNameLst>
                                      </p:cBhvr>
                                      <p:to>
                                        <p:strVal val="visible"/>
                                      </p:to>
                                    </p:set>
                                    <p:animEffect transition="in" filter="wipe(left)">
                                      <p:cBhvr>
                                        <p:cTn id="7" dur="500"/>
                                        <p:tgtEl>
                                          <p:spTgt spid="2468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ntr" presetSubtype="0" fill="hold" nodeType="clickEffect">
                                  <p:stCondLst>
                                    <p:cond delay="0"/>
                                  </p:stCondLst>
                                  <p:childTnLst>
                                    <p:set>
                                      <p:cBhvr>
                                        <p:cTn id="11" dur="1" fill="hold">
                                          <p:stCondLst>
                                            <p:cond delay="0"/>
                                          </p:stCondLst>
                                        </p:cTn>
                                        <p:tgtEl>
                                          <p:spTgt spid="246838"/>
                                        </p:tgtEl>
                                        <p:attrNameLst>
                                          <p:attrName>style.visibility</p:attrName>
                                        </p:attrNameLst>
                                      </p:cBhvr>
                                      <p:to>
                                        <p:strVal val="visible"/>
                                      </p:to>
                                    </p:set>
                                    <p:anim calcmode="lin" valueType="num">
                                      <p:cBhvr>
                                        <p:cTn id="12" dur="500" fill="hold"/>
                                        <p:tgtEl>
                                          <p:spTgt spid="246838"/>
                                        </p:tgtEl>
                                        <p:attrNameLst>
                                          <p:attrName>ppt_w</p:attrName>
                                        </p:attrNameLst>
                                      </p:cBhvr>
                                      <p:tavLst>
                                        <p:tav tm="0">
                                          <p:val>
                                            <p:fltVal val="0"/>
                                          </p:val>
                                        </p:tav>
                                        <p:tav tm="100000">
                                          <p:val>
                                            <p:strVal val="#ppt_w"/>
                                          </p:val>
                                        </p:tav>
                                      </p:tavLst>
                                    </p:anim>
                                    <p:anim calcmode="lin" valueType="num">
                                      <p:cBhvr>
                                        <p:cTn id="13" dur="500" fill="hold"/>
                                        <p:tgtEl>
                                          <p:spTgt spid="246838"/>
                                        </p:tgtEl>
                                        <p:attrNameLst>
                                          <p:attrName>ppt_h</p:attrName>
                                        </p:attrNameLst>
                                      </p:cBhvr>
                                      <p:tavLst>
                                        <p:tav tm="0">
                                          <p:val>
                                            <p:fltVal val="0"/>
                                          </p:val>
                                        </p:tav>
                                        <p:tav tm="100000">
                                          <p:val>
                                            <p:strVal val="#ppt_h"/>
                                          </p:val>
                                        </p:tav>
                                      </p:tavLst>
                                    </p:anim>
                                    <p:animEffect transition="in" filter="fade">
                                      <p:cBhvr>
                                        <p:cTn id="14" dur="500"/>
                                        <p:tgtEl>
                                          <p:spTgt spid="246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833"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4650" y="116632"/>
            <a:ext cx="8229600" cy="981075"/>
          </a:xfrm>
        </p:spPr>
        <p:txBody>
          <a:bodyPr/>
          <a:lstStyle/>
          <a:p>
            <a:r>
              <a:rPr lang="en-US" altLang="zh-CN" dirty="0" smtClean="0"/>
              <a:t>8.1 </a:t>
            </a:r>
            <a:r>
              <a:rPr lang="zh-CN" altLang="en-US" dirty="0" smtClean="0"/>
              <a:t>基本概念</a:t>
            </a:r>
            <a:endParaRPr lang="zh-CN" altLang="en-US" dirty="0"/>
          </a:p>
        </p:txBody>
      </p:sp>
      <p:sp>
        <p:nvSpPr>
          <p:cNvPr id="9" name="任意多边形 8"/>
          <p:cNvSpPr/>
          <p:nvPr/>
        </p:nvSpPr>
        <p:spPr>
          <a:xfrm>
            <a:off x="4211960" y="2122452"/>
            <a:ext cx="1125703" cy="1125703"/>
          </a:xfrm>
          <a:custGeom>
            <a:avLst/>
            <a:gdLst>
              <a:gd name="connsiteX0" fmla="*/ 149212 w 1125703"/>
              <a:gd name="connsiteY0" fmla="*/ 430469 h 1125703"/>
              <a:gd name="connsiteX1" fmla="*/ 430469 w 1125703"/>
              <a:gd name="connsiteY1" fmla="*/ 430469 h 1125703"/>
              <a:gd name="connsiteX2" fmla="*/ 430469 w 1125703"/>
              <a:gd name="connsiteY2" fmla="*/ 149212 h 1125703"/>
              <a:gd name="connsiteX3" fmla="*/ 695234 w 1125703"/>
              <a:gd name="connsiteY3" fmla="*/ 149212 h 1125703"/>
              <a:gd name="connsiteX4" fmla="*/ 695234 w 1125703"/>
              <a:gd name="connsiteY4" fmla="*/ 430469 h 1125703"/>
              <a:gd name="connsiteX5" fmla="*/ 976491 w 1125703"/>
              <a:gd name="connsiteY5" fmla="*/ 430469 h 1125703"/>
              <a:gd name="connsiteX6" fmla="*/ 976491 w 1125703"/>
              <a:gd name="connsiteY6" fmla="*/ 695234 h 1125703"/>
              <a:gd name="connsiteX7" fmla="*/ 695234 w 1125703"/>
              <a:gd name="connsiteY7" fmla="*/ 695234 h 1125703"/>
              <a:gd name="connsiteX8" fmla="*/ 695234 w 1125703"/>
              <a:gd name="connsiteY8" fmla="*/ 976491 h 1125703"/>
              <a:gd name="connsiteX9" fmla="*/ 430469 w 1125703"/>
              <a:gd name="connsiteY9" fmla="*/ 976491 h 1125703"/>
              <a:gd name="connsiteX10" fmla="*/ 430469 w 1125703"/>
              <a:gd name="connsiteY10" fmla="*/ 695234 h 1125703"/>
              <a:gd name="connsiteX11" fmla="*/ 149212 w 1125703"/>
              <a:gd name="connsiteY11" fmla="*/ 695234 h 1125703"/>
              <a:gd name="connsiteX12" fmla="*/ 149212 w 1125703"/>
              <a:gd name="connsiteY12" fmla="*/ 430469 h 1125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5703" h="1125703">
                <a:moveTo>
                  <a:pt x="149212" y="430469"/>
                </a:moveTo>
                <a:lnTo>
                  <a:pt x="430469" y="430469"/>
                </a:lnTo>
                <a:lnTo>
                  <a:pt x="430469" y="149212"/>
                </a:lnTo>
                <a:lnTo>
                  <a:pt x="695234" y="149212"/>
                </a:lnTo>
                <a:lnTo>
                  <a:pt x="695234" y="430469"/>
                </a:lnTo>
                <a:lnTo>
                  <a:pt x="976491" y="430469"/>
                </a:lnTo>
                <a:lnTo>
                  <a:pt x="976491" y="695234"/>
                </a:lnTo>
                <a:lnTo>
                  <a:pt x="695234" y="695234"/>
                </a:lnTo>
                <a:lnTo>
                  <a:pt x="695234" y="976491"/>
                </a:lnTo>
                <a:lnTo>
                  <a:pt x="430469" y="976491"/>
                </a:lnTo>
                <a:lnTo>
                  <a:pt x="430469" y="695234"/>
                </a:lnTo>
                <a:lnTo>
                  <a:pt x="149212" y="695234"/>
                </a:lnTo>
                <a:lnTo>
                  <a:pt x="149212" y="430469"/>
                </a:lnTo>
                <a:close/>
              </a:path>
            </a:pathLst>
          </a:custGeom>
        </p:spPr>
        <p:style>
          <a:lnRef idx="0">
            <a:schemeClr val="dk2">
              <a:tint val="60000"/>
              <a:hueOff val="0"/>
              <a:satOff val="0"/>
              <a:lumOff val="0"/>
              <a:alphaOff val="0"/>
            </a:schemeClr>
          </a:lnRef>
          <a:fillRef idx="2">
            <a:schemeClr val="dk2">
              <a:tint val="60000"/>
              <a:hueOff val="0"/>
              <a:satOff val="0"/>
              <a:lumOff val="0"/>
              <a:alphaOff val="0"/>
            </a:schemeClr>
          </a:fillRef>
          <a:effectRef idx="1">
            <a:schemeClr val="dk2">
              <a:tint val="60000"/>
              <a:hueOff val="0"/>
              <a:satOff val="0"/>
              <a:lumOff val="0"/>
              <a:alphaOff val="0"/>
            </a:schemeClr>
          </a:effectRef>
          <a:fontRef idx="minor">
            <a:schemeClr val="dk1"/>
          </a:fontRef>
        </p:style>
        <p:txBody>
          <a:bodyPr spcFirstLastPara="0" vert="horz" wrap="square" lIns="149212" tIns="430469" rIns="149212" bIns="430469"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1" name="任意多边形 10"/>
          <p:cNvSpPr/>
          <p:nvPr/>
        </p:nvSpPr>
        <p:spPr>
          <a:xfrm rot="5400000">
            <a:off x="4392385" y="3441472"/>
            <a:ext cx="745019" cy="576064"/>
          </a:xfrm>
          <a:custGeom>
            <a:avLst/>
            <a:gdLst>
              <a:gd name="connsiteX0" fmla="*/ 0 w 617195"/>
              <a:gd name="connsiteY0" fmla="*/ 144400 h 722002"/>
              <a:gd name="connsiteX1" fmla="*/ 308598 w 617195"/>
              <a:gd name="connsiteY1" fmla="*/ 144400 h 722002"/>
              <a:gd name="connsiteX2" fmla="*/ 308598 w 617195"/>
              <a:gd name="connsiteY2" fmla="*/ 0 h 722002"/>
              <a:gd name="connsiteX3" fmla="*/ 617195 w 617195"/>
              <a:gd name="connsiteY3" fmla="*/ 361001 h 722002"/>
              <a:gd name="connsiteX4" fmla="*/ 308598 w 617195"/>
              <a:gd name="connsiteY4" fmla="*/ 722002 h 722002"/>
              <a:gd name="connsiteX5" fmla="*/ 308598 w 617195"/>
              <a:gd name="connsiteY5" fmla="*/ 577602 h 722002"/>
              <a:gd name="connsiteX6" fmla="*/ 0 w 617195"/>
              <a:gd name="connsiteY6" fmla="*/ 577602 h 722002"/>
              <a:gd name="connsiteX7" fmla="*/ 0 w 617195"/>
              <a:gd name="connsiteY7" fmla="*/ 144400 h 72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95" h="722002">
                <a:moveTo>
                  <a:pt x="0" y="144400"/>
                </a:moveTo>
                <a:lnTo>
                  <a:pt x="308598" y="144400"/>
                </a:lnTo>
                <a:lnTo>
                  <a:pt x="308598" y="0"/>
                </a:lnTo>
                <a:lnTo>
                  <a:pt x="617195" y="361001"/>
                </a:lnTo>
                <a:lnTo>
                  <a:pt x="308598" y="722002"/>
                </a:lnTo>
                <a:lnTo>
                  <a:pt x="308598" y="577602"/>
                </a:lnTo>
                <a:lnTo>
                  <a:pt x="0" y="577602"/>
                </a:lnTo>
                <a:lnTo>
                  <a:pt x="0" y="144400"/>
                </a:lnTo>
                <a:close/>
              </a:path>
            </a:pathLst>
          </a:custGeom>
        </p:spPr>
        <p:style>
          <a:lnRef idx="0">
            <a:schemeClr val="dk2">
              <a:tint val="60000"/>
              <a:hueOff val="0"/>
              <a:satOff val="0"/>
              <a:lumOff val="0"/>
              <a:alphaOff val="0"/>
            </a:schemeClr>
          </a:lnRef>
          <a:fillRef idx="2">
            <a:schemeClr val="dk2">
              <a:tint val="60000"/>
              <a:hueOff val="0"/>
              <a:satOff val="0"/>
              <a:lumOff val="0"/>
              <a:alphaOff val="0"/>
            </a:schemeClr>
          </a:fillRef>
          <a:effectRef idx="1">
            <a:schemeClr val="dk2">
              <a:tint val="60000"/>
              <a:hueOff val="0"/>
              <a:satOff val="0"/>
              <a:lumOff val="0"/>
              <a:alphaOff val="0"/>
            </a:schemeClr>
          </a:effectRef>
          <a:fontRef idx="minor">
            <a:schemeClr val="dk1"/>
          </a:fontRef>
        </p:style>
        <p:txBody>
          <a:bodyPr spcFirstLastPara="0" vert="horz" wrap="square" lIns="0" tIns="144400" rIns="185158" bIns="144400" numCol="1" spcCol="1270" anchor="ctr" anchorCtr="0">
            <a:noAutofit/>
          </a:bodyPr>
          <a:lstStyle/>
          <a:p>
            <a:pPr lvl="0" algn="ctr" defTabSz="1200150">
              <a:lnSpc>
                <a:spcPct val="90000"/>
              </a:lnSpc>
              <a:spcBef>
                <a:spcPct val="0"/>
              </a:spcBef>
              <a:spcAft>
                <a:spcPct val="35000"/>
              </a:spcAft>
            </a:pPr>
            <a:endParaRPr lang="zh-CN" altLang="en-US" sz="2700" kern="1200"/>
          </a:p>
        </p:txBody>
      </p:sp>
      <p:sp>
        <p:nvSpPr>
          <p:cNvPr id="12" name="任意多边形 11"/>
          <p:cNvSpPr/>
          <p:nvPr/>
        </p:nvSpPr>
        <p:spPr>
          <a:xfrm>
            <a:off x="2691101" y="4365104"/>
            <a:ext cx="4167420" cy="936104"/>
          </a:xfrm>
          <a:custGeom>
            <a:avLst/>
            <a:gdLst>
              <a:gd name="connsiteX0" fmla="*/ 0 w 1935161"/>
              <a:gd name="connsiteY0" fmla="*/ 1733796 h 3467592"/>
              <a:gd name="connsiteX1" fmla="*/ 967581 w 1935161"/>
              <a:gd name="connsiteY1" fmla="*/ 0 h 3467592"/>
              <a:gd name="connsiteX2" fmla="*/ 1935162 w 1935161"/>
              <a:gd name="connsiteY2" fmla="*/ 1733796 h 3467592"/>
              <a:gd name="connsiteX3" fmla="*/ 967581 w 1935161"/>
              <a:gd name="connsiteY3" fmla="*/ 3467592 h 3467592"/>
              <a:gd name="connsiteX4" fmla="*/ 0 w 1935161"/>
              <a:gd name="connsiteY4" fmla="*/ 1733796 h 3467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5161" h="3467592">
                <a:moveTo>
                  <a:pt x="0" y="1733796"/>
                </a:moveTo>
                <a:cubicBezTo>
                  <a:pt x="0" y="776247"/>
                  <a:pt x="433201" y="0"/>
                  <a:pt x="967581" y="0"/>
                </a:cubicBezTo>
                <a:cubicBezTo>
                  <a:pt x="1501961" y="0"/>
                  <a:pt x="1935162" y="776247"/>
                  <a:pt x="1935162" y="1733796"/>
                </a:cubicBezTo>
                <a:cubicBezTo>
                  <a:pt x="1935162" y="2691345"/>
                  <a:pt x="1501961" y="3467592"/>
                  <a:pt x="967581" y="3467592"/>
                </a:cubicBezTo>
                <a:cubicBezTo>
                  <a:pt x="433201" y="3467592"/>
                  <a:pt x="0" y="2691345"/>
                  <a:pt x="0" y="1733796"/>
                </a:cubicBezTo>
                <a:close/>
              </a:path>
            </a:pathLst>
          </a:custGeom>
          <a:scene3d>
            <a:camera prst="orthographicFront"/>
            <a:lightRig rig="flat" dir="t"/>
          </a:scene3d>
          <a:sp3d prstMaterial="dkEdge">
            <a:bevelT w="8200" h="38100"/>
          </a:sp3d>
        </p:spPr>
        <p:style>
          <a:lnRef idx="0">
            <a:schemeClr val="lt2">
              <a:hueOff val="0"/>
              <a:satOff val="0"/>
              <a:lumOff val="0"/>
              <a:alphaOff val="0"/>
            </a:schemeClr>
          </a:lnRef>
          <a:fillRef idx="2">
            <a:schemeClr val="dk2">
              <a:hueOff val="0"/>
              <a:satOff val="0"/>
              <a:lumOff val="0"/>
              <a:alphaOff val="0"/>
            </a:schemeClr>
          </a:fillRef>
          <a:effectRef idx="1">
            <a:schemeClr val="dk2">
              <a:hueOff val="0"/>
              <a:satOff val="0"/>
              <a:lumOff val="0"/>
              <a:alphaOff val="0"/>
            </a:schemeClr>
          </a:effectRef>
          <a:fontRef idx="minor">
            <a:schemeClr val="dk1"/>
          </a:fontRef>
        </p:style>
        <p:txBody>
          <a:bodyPr spcFirstLastPara="0" vert="horz" wrap="square" lIns="349438" tIns="573857" rIns="349438" bIns="573857" numCol="1" spcCol="1270" anchor="ctr" anchorCtr="0">
            <a:noAutofit/>
          </a:bodyPr>
          <a:lstStyle/>
          <a:p>
            <a:pPr lvl="0" algn="ctr" defTabSz="2311400">
              <a:lnSpc>
                <a:spcPct val="90000"/>
              </a:lnSpc>
              <a:spcBef>
                <a:spcPct val="0"/>
              </a:spcBef>
              <a:spcAft>
                <a:spcPct val="35000"/>
              </a:spcAft>
            </a:pPr>
            <a:r>
              <a:rPr lang="zh-CN" altLang="en-US" sz="5200" kern="1200" dirty="0" smtClean="0"/>
              <a:t>查找表</a:t>
            </a:r>
            <a:endParaRPr lang="zh-CN" altLang="en-US" sz="5200" kern="1200" dirty="0"/>
          </a:p>
        </p:txBody>
      </p:sp>
      <p:sp>
        <p:nvSpPr>
          <p:cNvPr id="4" name="灯片编号占位符 3"/>
          <p:cNvSpPr>
            <a:spLocks noGrp="1"/>
          </p:cNvSpPr>
          <p:nvPr>
            <p:ph type="sldNum" sz="quarter" idx="10"/>
          </p:nvPr>
        </p:nvSpPr>
        <p:spPr/>
        <p:txBody>
          <a:bodyPr/>
          <a:lstStyle/>
          <a:p>
            <a:fld id="{5861FCC1-2B46-4C62-AD3D-D4DEC5CDE7E2}" type="slidenum">
              <a:rPr lang="en-US" altLang="zh-CN" smtClean="0"/>
              <a:pPr/>
              <a:t>4</a:t>
            </a:fld>
            <a:endParaRPr lang="en-US" altLang="zh-CN"/>
          </a:p>
        </p:txBody>
      </p:sp>
      <p:grpSp>
        <p:nvGrpSpPr>
          <p:cNvPr id="61" name="组合 60"/>
          <p:cNvGrpSpPr/>
          <p:nvPr/>
        </p:nvGrpSpPr>
        <p:grpSpPr>
          <a:xfrm>
            <a:off x="1763688" y="5301208"/>
            <a:ext cx="5662750" cy="1296144"/>
            <a:chOff x="1763688" y="5301208"/>
            <a:chExt cx="5662750" cy="1296144"/>
          </a:xfrm>
        </p:grpSpPr>
        <p:sp>
          <p:nvSpPr>
            <p:cNvPr id="17" name="任意多边形 16"/>
            <p:cNvSpPr/>
            <p:nvPr/>
          </p:nvSpPr>
          <p:spPr>
            <a:xfrm>
              <a:off x="4676420" y="5301208"/>
              <a:ext cx="1983812" cy="358027"/>
            </a:xfrm>
            <a:custGeom>
              <a:avLst/>
              <a:gdLst/>
              <a:ahLst/>
              <a:cxnLst/>
              <a:rect l="0" t="0" r="0" b="0"/>
              <a:pathLst>
                <a:path>
                  <a:moveTo>
                    <a:pt x="0" y="0"/>
                  </a:moveTo>
                  <a:lnTo>
                    <a:pt x="0" y="339804"/>
                  </a:lnTo>
                  <a:lnTo>
                    <a:pt x="2095499" y="339804"/>
                  </a:lnTo>
                  <a:lnTo>
                    <a:pt x="2095499" y="498633"/>
                  </a:lnTo>
                </a:path>
              </a:pathLst>
            </a:custGeom>
            <a:noFill/>
            <a:ln w="38100">
              <a:solidFill>
                <a:schemeClr val="tx1"/>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8" name="任意多边形 17"/>
            <p:cNvSpPr/>
            <p:nvPr/>
          </p:nvSpPr>
          <p:spPr>
            <a:xfrm>
              <a:off x="4629450" y="5380127"/>
              <a:ext cx="86566" cy="358027"/>
            </a:xfrm>
            <a:custGeom>
              <a:avLst/>
              <a:gdLst/>
              <a:ahLst/>
              <a:cxnLst/>
              <a:rect l="0" t="0" r="0" b="0"/>
              <a:pathLst>
                <a:path>
                  <a:moveTo>
                    <a:pt x="45720" y="0"/>
                  </a:moveTo>
                  <a:lnTo>
                    <a:pt x="45720" y="498633"/>
                  </a:lnTo>
                </a:path>
              </a:pathLst>
            </a:custGeom>
            <a:noFill/>
            <a:ln w="38100">
              <a:solidFill>
                <a:schemeClr val="tx1"/>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9" name="任意多边形 18"/>
            <p:cNvSpPr/>
            <p:nvPr/>
          </p:nvSpPr>
          <p:spPr>
            <a:xfrm>
              <a:off x="2575248" y="5301208"/>
              <a:ext cx="1983812" cy="358027"/>
            </a:xfrm>
            <a:custGeom>
              <a:avLst/>
              <a:gdLst/>
              <a:ahLst/>
              <a:cxnLst/>
              <a:rect l="0" t="0" r="0" b="0"/>
              <a:pathLst>
                <a:path>
                  <a:moveTo>
                    <a:pt x="2095499" y="0"/>
                  </a:moveTo>
                  <a:lnTo>
                    <a:pt x="2095499" y="339804"/>
                  </a:lnTo>
                  <a:lnTo>
                    <a:pt x="0" y="339804"/>
                  </a:lnTo>
                  <a:lnTo>
                    <a:pt x="0" y="498633"/>
                  </a:lnTo>
                </a:path>
              </a:pathLst>
            </a:custGeom>
            <a:noFill/>
            <a:ln w="38100">
              <a:solidFill>
                <a:schemeClr val="tx1"/>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2" name="圆角矩形 21"/>
            <p:cNvSpPr/>
            <p:nvPr/>
          </p:nvSpPr>
          <p:spPr>
            <a:xfrm>
              <a:off x="1763688" y="5738155"/>
              <a:ext cx="1623118" cy="781711"/>
            </a:xfrm>
            <a:prstGeom prst="roundRect">
              <a:avLst>
                <a:gd name="adj" fmla="val 10000"/>
              </a:avLst>
            </a:prstGeom>
          </p:spPr>
          <p:style>
            <a:lnRef idx="0">
              <a:schemeClr val="accent5"/>
            </a:lnRef>
            <a:fillRef idx="3">
              <a:schemeClr val="accent5"/>
            </a:fillRef>
            <a:effectRef idx="3">
              <a:schemeClr val="accent5"/>
            </a:effectRef>
            <a:fontRef idx="minor">
              <a:schemeClr val="lt1"/>
            </a:fontRef>
          </p:style>
        </p:sp>
        <p:sp>
          <p:nvSpPr>
            <p:cNvPr id="23" name="任意多边形 22"/>
            <p:cNvSpPr/>
            <p:nvPr/>
          </p:nvSpPr>
          <p:spPr>
            <a:xfrm>
              <a:off x="1835696" y="5815641"/>
              <a:ext cx="1623118" cy="781711"/>
            </a:xfrm>
            <a:custGeom>
              <a:avLst/>
              <a:gdLst>
                <a:gd name="connsiteX0" fmla="*/ 0 w 1714499"/>
                <a:gd name="connsiteY0" fmla="*/ 108871 h 1088707"/>
                <a:gd name="connsiteX1" fmla="*/ 108871 w 1714499"/>
                <a:gd name="connsiteY1" fmla="*/ 0 h 1088707"/>
                <a:gd name="connsiteX2" fmla="*/ 1605628 w 1714499"/>
                <a:gd name="connsiteY2" fmla="*/ 0 h 1088707"/>
                <a:gd name="connsiteX3" fmla="*/ 1714499 w 1714499"/>
                <a:gd name="connsiteY3" fmla="*/ 108871 h 1088707"/>
                <a:gd name="connsiteX4" fmla="*/ 1714499 w 1714499"/>
                <a:gd name="connsiteY4" fmla="*/ 979836 h 1088707"/>
                <a:gd name="connsiteX5" fmla="*/ 1605628 w 1714499"/>
                <a:gd name="connsiteY5" fmla="*/ 1088707 h 1088707"/>
                <a:gd name="connsiteX6" fmla="*/ 108871 w 1714499"/>
                <a:gd name="connsiteY6" fmla="*/ 1088707 h 1088707"/>
                <a:gd name="connsiteX7" fmla="*/ 0 w 1714499"/>
                <a:gd name="connsiteY7" fmla="*/ 979836 h 1088707"/>
                <a:gd name="connsiteX8" fmla="*/ 0 w 1714499"/>
                <a:gd name="connsiteY8" fmla="*/ 108871 h 108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4499" h="1088707">
                  <a:moveTo>
                    <a:pt x="0" y="108871"/>
                  </a:moveTo>
                  <a:cubicBezTo>
                    <a:pt x="0" y="48743"/>
                    <a:pt x="48743" y="0"/>
                    <a:pt x="108871" y="0"/>
                  </a:cubicBezTo>
                  <a:lnTo>
                    <a:pt x="1605628" y="0"/>
                  </a:lnTo>
                  <a:cubicBezTo>
                    <a:pt x="1665756" y="0"/>
                    <a:pt x="1714499" y="48743"/>
                    <a:pt x="1714499" y="108871"/>
                  </a:cubicBezTo>
                  <a:lnTo>
                    <a:pt x="1714499" y="979836"/>
                  </a:lnTo>
                  <a:cubicBezTo>
                    <a:pt x="1714499" y="1039964"/>
                    <a:pt x="1665756" y="1088707"/>
                    <a:pt x="1605628" y="1088707"/>
                  </a:cubicBezTo>
                  <a:lnTo>
                    <a:pt x="108871" y="1088707"/>
                  </a:lnTo>
                  <a:cubicBezTo>
                    <a:pt x="48743" y="1088707"/>
                    <a:pt x="0" y="1039964"/>
                    <a:pt x="0" y="979836"/>
                  </a:cubicBezTo>
                  <a:lnTo>
                    <a:pt x="0" y="108871"/>
                  </a:lnTo>
                  <a:close/>
                </a:path>
              </a:pathLst>
            </a:custGeom>
          </p:spPr>
          <p:style>
            <a:lnRef idx="1">
              <a:schemeClr val="accent5"/>
            </a:lnRef>
            <a:fillRef idx="2">
              <a:schemeClr val="accent5"/>
            </a:fillRef>
            <a:effectRef idx="1">
              <a:schemeClr val="accent5"/>
            </a:effectRef>
            <a:fontRef idx="minor">
              <a:schemeClr val="dk1"/>
            </a:fontRef>
          </p:style>
          <p:txBody>
            <a:bodyPr spcFirstLastPara="0" vert="horz" wrap="square" lIns="203337" tIns="203337" rIns="203337" bIns="203337" numCol="1" spcCol="1270" anchor="ctr" anchorCtr="0">
              <a:noAutofit/>
            </a:bodyPr>
            <a:lstStyle/>
            <a:p>
              <a:pPr lvl="0" defTabSz="2000250">
                <a:lnSpc>
                  <a:spcPct val="90000"/>
                </a:lnSpc>
                <a:spcBef>
                  <a:spcPct val="0"/>
                </a:spcBef>
                <a:spcAft>
                  <a:spcPct val="35000"/>
                </a:spcAft>
              </a:pPr>
              <a:r>
                <a:rPr lang="zh-CN" altLang="en-US" sz="2800" b="1" kern="1200" dirty="0" smtClean="0">
                  <a:solidFill>
                    <a:schemeClr val="bg1"/>
                  </a:solidFill>
                </a:rPr>
                <a:t>线性表</a:t>
              </a:r>
              <a:endParaRPr lang="zh-CN" altLang="en-US" sz="2800" b="1" kern="1200" dirty="0">
                <a:solidFill>
                  <a:schemeClr val="bg1"/>
                </a:solidFill>
              </a:endParaRPr>
            </a:p>
          </p:txBody>
        </p:sp>
        <p:sp>
          <p:nvSpPr>
            <p:cNvPr id="24" name="圆角矩形 23"/>
            <p:cNvSpPr/>
            <p:nvPr/>
          </p:nvSpPr>
          <p:spPr>
            <a:xfrm>
              <a:off x="3747500" y="5738155"/>
              <a:ext cx="1623118" cy="781711"/>
            </a:xfrm>
            <a:prstGeom prst="roundRect">
              <a:avLst>
                <a:gd name="adj" fmla="val 10000"/>
              </a:avLst>
            </a:prstGeom>
          </p:spPr>
          <p:style>
            <a:lnRef idx="0">
              <a:schemeClr val="accent5"/>
            </a:lnRef>
            <a:fillRef idx="3">
              <a:schemeClr val="accent5"/>
            </a:fillRef>
            <a:effectRef idx="3">
              <a:schemeClr val="accent5"/>
            </a:effectRef>
            <a:fontRef idx="minor">
              <a:schemeClr val="lt1"/>
            </a:fontRef>
          </p:style>
        </p:sp>
        <p:sp>
          <p:nvSpPr>
            <p:cNvPr id="25" name="任意多边形 24"/>
            <p:cNvSpPr/>
            <p:nvPr/>
          </p:nvSpPr>
          <p:spPr>
            <a:xfrm>
              <a:off x="3819508" y="5815641"/>
              <a:ext cx="1623118" cy="781711"/>
            </a:xfrm>
            <a:custGeom>
              <a:avLst/>
              <a:gdLst>
                <a:gd name="connsiteX0" fmla="*/ 0 w 1714499"/>
                <a:gd name="connsiteY0" fmla="*/ 108871 h 1088707"/>
                <a:gd name="connsiteX1" fmla="*/ 108871 w 1714499"/>
                <a:gd name="connsiteY1" fmla="*/ 0 h 1088707"/>
                <a:gd name="connsiteX2" fmla="*/ 1605628 w 1714499"/>
                <a:gd name="connsiteY2" fmla="*/ 0 h 1088707"/>
                <a:gd name="connsiteX3" fmla="*/ 1714499 w 1714499"/>
                <a:gd name="connsiteY3" fmla="*/ 108871 h 1088707"/>
                <a:gd name="connsiteX4" fmla="*/ 1714499 w 1714499"/>
                <a:gd name="connsiteY4" fmla="*/ 979836 h 1088707"/>
                <a:gd name="connsiteX5" fmla="*/ 1605628 w 1714499"/>
                <a:gd name="connsiteY5" fmla="*/ 1088707 h 1088707"/>
                <a:gd name="connsiteX6" fmla="*/ 108871 w 1714499"/>
                <a:gd name="connsiteY6" fmla="*/ 1088707 h 1088707"/>
                <a:gd name="connsiteX7" fmla="*/ 0 w 1714499"/>
                <a:gd name="connsiteY7" fmla="*/ 979836 h 1088707"/>
                <a:gd name="connsiteX8" fmla="*/ 0 w 1714499"/>
                <a:gd name="connsiteY8" fmla="*/ 108871 h 108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4499" h="1088707">
                  <a:moveTo>
                    <a:pt x="0" y="108871"/>
                  </a:moveTo>
                  <a:cubicBezTo>
                    <a:pt x="0" y="48743"/>
                    <a:pt x="48743" y="0"/>
                    <a:pt x="108871" y="0"/>
                  </a:cubicBezTo>
                  <a:lnTo>
                    <a:pt x="1605628" y="0"/>
                  </a:lnTo>
                  <a:cubicBezTo>
                    <a:pt x="1665756" y="0"/>
                    <a:pt x="1714499" y="48743"/>
                    <a:pt x="1714499" y="108871"/>
                  </a:cubicBezTo>
                  <a:lnTo>
                    <a:pt x="1714499" y="979836"/>
                  </a:lnTo>
                  <a:cubicBezTo>
                    <a:pt x="1714499" y="1039964"/>
                    <a:pt x="1665756" y="1088707"/>
                    <a:pt x="1605628" y="1088707"/>
                  </a:cubicBezTo>
                  <a:lnTo>
                    <a:pt x="108871" y="1088707"/>
                  </a:lnTo>
                  <a:cubicBezTo>
                    <a:pt x="48743" y="1088707"/>
                    <a:pt x="0" y="1039964"/>
                    <a:pt x="0" y="979836"/>
                  </a:cubicBezTo>
                  <a:lnTo>
                    <a:pt x="0" y="108871"/>
                  </a:lnTo>
                  <a:close/>
                </a:path>
              </a:pathLst>
            </a:custGeom>
          </p:spPr>
          <p:style>
            <a:lnRef idx="1">
              <a:schemeClr val="accent5"/>
            </a:lnRef>
            <a:fillRef idx="2">
              <a:schemeClr val="accent5"/>
            </a:fillRef>
            <a:effectRef idx="1">
              <a:schemeClr val="accent5"/>
            </a:effectRef>
            <a:fontRef idx="minor">
              <a:schemeClr val="dk1"/>
            </a:fontRef>
          </p:style>
          <p:txBody>
            <a:bodyPr spcFirstLastPara="0" vert="horz" wrap="square" lIns="203337" tIns="203337" rIns="203337" bIns="203337" numCol="1" spcCol="1270" anchor="ctr" anchorCtr="0">
              <a:noAutofit/>
            </a:bodyPr>
            <a:lstStyle/>
            <a:p>
              <a:pPr defTabSz="2000250">
                <a:lnSpc>
                  <a:spcPct val="90000"/>
                </a:lnSpc>
                <a:spcAft>
                  <a:spcPct val="35000"/>
                </a:spcAft>
              </a:pPr>
              <a:r>
                <a:rPr lang="zh-CN" altLang="en-US" sz="2800" b="1" dirty="0" smtClean="0">
                  <a:solidFill>
                    <a:schemeClr val="bg1"/>
                  </a:solidFill>
                </a:rPr>
                <a:t>树</a:t>
              </a:r>
              <a:endParaRPr lang="zh-CN" altLang="en-US" sz="2800" b="1" dirty="0">
                <a:solidFill>
                  <a:schemeClr val="bg1"/>
                </a:solidFill>
              </a:endParaRPr>
            </a:p>
          </p:txBody>
        </p:sp>
        <p:sp>
          <p:nvSpPr>
            <p:cNvPr id="26" name="圆角矩形 25"/>
            <p:cNvSpPr/>
            <p:nvPr/>
          </p:nvSpPr>
          <p:spPr>
            <a:xfrm>
              <a:off x="5731313" y="5738155"/>
              <a:ext cx="1623118" cy="781711"/>
            </a:xfrm>
            <a:prstGeom prst="roundRect">
              <a:avLst>
                <a:gd name="adj" fmla="val 10000"/>
              </a:avLst>
            </a:prstGeom>
          </p:spPr>
          <p:style>
            <a:lnRef idx="0">
              <a:schemeClr val="accent5"/>
            </a:lnRef>
            <a:fillRef idx="3">
              <a:schemeClr val="accent5"/>
            </a:fillRef>
            <a:effectRef idx="3">
              <a:schemeClr val="accent5"/>
            </a:effectRef>
            <a:fontRef idx="minor">
              <a:schemeClr val="lt1"/>
            </a:fontRef>
          </p:style>
        </p:sp>
        <p:sp>
          <p:nvSpPr>
            <p:cNvPr id="27" name="任意多边形 26"/>
            <p:cNvSpPr/>
            <p:nvPr/>
          </p:nvSpPr>
          <p:spPr>
            <a:xfrm>
              <a:off x="5803320" y="5815641"/>
              <a:ext cx="1623118" cy="781711"/>
            </a:xfrm>
            <a:custGeom>
              <a:avLst/>
              <a:gdLst>
                <a:gd name="connsiteX0" fmla="*/ 0 w 1714499"/>
                <a:gd name="connsiteY0" fmla="*/ 108871 h 1088707"/>
                <a:gd name="connsiteX1" fmla="*/ 108871 w 1714499"/>
                <a:gd name="connsiteY1" fmla="*/ 0 h 1088707"/>
                <a:gd name="connsiteX2" fmla="*/ 1605628 w 1714499"/>
                <a:gd name="connsiteY2" fmla="*/ 0 h 1088707"/>
                <a:gd name="connsiteX3" fmla="*/ 1714499 w 1714499"/>
                <a:gd name="connsiteY3" fmla="*/ 108871 h 1088707"/>
                <a:gd name="connsiteX4" fmla="*/ 1714499 w 1714499"/>
                <a:gd name="connsiteY4" fmla="*/ 979836 h 1088707"/>
                <a:gd name="connsiteX5" fmla="*/ 1605628 w 1714499"/>
                <a:gd name="connsiteY5" fmla="*/ 1088707 h 1088707"/>
                <a:gd name="connsiteX6" fmla="*/ 108871 w 1714499"/>
                <a:gd name="connsiteY6" fmla="*/ 1088707 h 1088707"/>
                <a:gd name="connsiteX7" fmla="*/ 0 w 1714499"/>
                <a:gd name="connsiteY7" fmla="*/ 979836 h 1088707"/>
                <a:gd name="connsiteX8" fmla="*/ 0 w 1714499"/>
                <a:gd name="connsiteY8" fmla="*/ 108871 h 108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4499" h="1088707">
                  <a:moveTo>
                    <a:pt x="0" y="108871"/>
                  </a:moveTo>
                  <a:cubicBezTo>
                    <a:pt x="0" y="48743"/>
                    <a:pt x="48743" y="0"/>
                    <a:pt x="108871" y="0"/>
                  </a:cubicBezTo>
                  <a:lnTo>
                    <a:pt x="1605628" y="0"/>
                  </a:lnTo>
                  <a:cubicBezTo>
                    <a:pt x="1665756" y="0"/>
                    <a:pt x="1714499" y="48743"/>
                    <a:pt x="1714499" y="108871"/>
                  </a:cubicBezTo>
                  <a:lnTo>
                    <a:pt x="1714499" y="979836"/>
                  </a:lnTo>
                  <a:cubicBezTo>
                    <a:pt x="1714499" y="1039964"/>
                    <a:pt x="1665756" y="1088707"/>
                    <a:pt x="1605628" y="1088707"/>
                  </a:cubicBezTo>
                  <a:lnTo>
                    <a:pt x="108871" y="1088707"/>
                  </a:lnTo>
                  <a:cubicBezTo>
                    <a:pt x="48743" y="1088707"/>
                    <a:pt x="0" y="1039964"/>
                    <a:pt x="0" y="979836"/>
                  </a:cubicBezTo>
                  <a:lnTo>
                    <a:pt x="0" y="108871"/>
                  </a:lnTo>
                  <a:close/>
                </a:path>
              </a:pathLst>
            </a:custGeom>
          </p:spPr>
          <p:style>
            <a:lnRef idx="1">
              <a:schemeClr val="accent5"/>
            </a:lnRef>
            <a:fillRef idx="2">
              <a:schemeClr val="accent5"/>
            </a:fillRef>
            <a:effectRef idx="1">
              <a:schemeClr val="accent5"/>
            </a:effectRef>
            <a:fontRef idx="minor">
              <a:schemeClr val="dk1"/>
            </a:fontRef>
          </p:style>
          <p:txBody>
            <a:bodyPr spcFirstLastPara="0" vert="horz" wrap="square" lIns="203337" tIns="203337" rIns="203337" bIns="203337" numCol="1" spcCol="1270" anchor="ctr" anchorCtr="0">
              <a:noAutofit/>
            </a:bodyPr>
            <a:lstStyle/>
            <a:p>
              <a:pPr defTabSz="2000250">
                <a:lnSpc>
                  <a:spcPct val="90000"/>
                </a:lnSpc>
                <a:spcAft>
                  <a:spcPct val="35000"/>
                </a:spcAft>
              </a:pPr>
              <a:r>
                <a:rPr lang="zh-CN" altLang="en-US" sz="2800" b="1" dirty="0" smtClean="0">
                  <a:solidFill>
                    <a:schemeClr val="bg1"/>
                  </a:solidFill>
                </a:rPr>
                <a:t>哈希表</a:t>
              </a:r>
              <a:endParaRPr lang="zh-CN" altLang="en-US" sz="2800" b="1" dirty="0">
                <a:solidFill>
                  <a:schemeClr val="bg1"/>
                </a:solidFill>
              </a:endParaRPr>
            </a:p>
          </p:txBody>
        </p:sp>
      </p:grpSp>
      <p:grpSp>
        <p:nvGrpSpPr>
          <p:cNvPr id="62" name="组合 61"/>
          <p:cNvGrpSpPr/>
          <p:nvPr/>
        </p:nvGrpSpPr>
        <p:grpSpPr>
          <a:xfrm>
            <a:off x="6300192" y="1821209"/>
            <a:ext cx="2772816" cy="1666379"/>
            <a:chOff x="6300192" y="1821209"/>
            <a:chExt cx="2772816" cy="1666379"/>
          </a:xfrm>
        </p:grpSpPr>
        <p:grpSp>
          <p:nvGrpSpPr>
            <p:cNvPr id="41" name="组合 40"/>
            <p:cNvGrpSpPr/>
            <p:nvPr/>
          </p:nvGrpSpPr>
          <p:grpSpPr>
            <a:xfrm>
              <a:off x="6300192" y="1821209"/>
              <a:ext cx="2772816" cy="815703"/>
              <a:chOff x="6300192" y="1821209"/>
              <a:chExt cx="2772816" cy="815703"/>
            </a:xfrm>
          </p:grpSpPr>
          <p:cxnSp>
            <p:nvCxnSpPr>
              <p:cNvPr id="39" name="直接连接符 38"/>
              <p:cNvCxnSpPr/>
              <p:nvPr/>
            </p:nvCxnSpPr>
            <p:spPr bwMode="auto">
              <a:xfrm flipV="1">
                <a:off x="6300192" y="2173863"/>
                <a:ext cx="1455749" cy="463049"/>
              </a:xfrm>
              <a:prstGeom prst="line">
                <a:avLst/>
              </a:prstGeom>
              <a:solidFill>
                <a:schemeClr val="accent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圆角矩形 33"/>
              <p:cNvSpPr/>
              <p:nvPr/>
            </p:nvSpPr>
            <p:spPr bwMode="auto">
              <a:xfrm>
                <a:off x="7308304" y="1821209"/>
                <a:ext cx="1764704" cy="709676"/>
              </a:xfrm>
              <a:prstGeom prst="roundRect">
                <a:avLst/>
              </a:prstGeom>
            </p:spPr>
            <p:style>
              <a:lnRef idx="1">
                <a:schemeClr val="accent5"/>
              </a:lnRef>
              <a:fillRef idx="2">
                <a:schemeClr val="accent5"/>
              </a:fillRef>
              <a:effectRef idx="1">
                <a:schemeClr val="accent5"/>
              </a:effectRef>
              <a:fontRef idx="minor">
                <a:schemeClr val="dk1"/>
              </a:fontRef>
            </p:style>
            <p:txBody>
              <a:bodyPr spcFirstLastPara="0" vert="horz" wrap="square" lIns="0" tIns="71120" rIns="71120" bIns="71120" numCol="1" spcCol="1270" anchor="ctr" anchorCtr="0">
                <a:noAutofit/>
              </a:bodyPr>
              <a:lstStyle/>
              <a:p>
                <a:pPr defTabSz="1244600">
                  <a:lnSpc>
                    <a:spcPct val="90000"/>
                  </a:lnSpc>
                  <a:spcAft>
                    <a:spcPct val="35000"/>
                  </a:spcAft>
                </a:pPr>
                <a:r>
                  <a:rPr lang="zh-CN" altLang="en-US" sz="2800" b="1" dirty="0">
                    <a:solidFill>
                      <a:schemeClr val="dk1"/>
                    </a:solidFill>
                    <a:latin typeface="+mn-lt"/>
                    <a:ea typeface="+mn-ea"/>
                  </a:rPr>
                  <a:t>主关键字</a:t>
                </a:r>
              </a:p>
            </p:txBody>
          </p:sp>
        </p:grpSp>
        <p:grpSp>
          <p:nvGrpSpPr>
            <p:cNvPr id="43" name="组合 42"/>
            <p:cNvGrpSpPr/>
            <p:nvPr/>
          </p:nvGrpSpPr>
          <p:grpSpPr>
            <a:xfrm>
              <a:off x="6300192" y="2636912"/>
              <a:ext cx="2772816" cy="850676"/>
              <a:chOff x="6300192" y="2636912"/>
              <a:chExt cx="2772816" cy="850676"/>
            </a:xfrm>
          </p:grpSpPr>
          <p:cxnSp>
            <p:nvCxnSpPr>
              <p:cNvPr id="42" name="直接连接符 41"/>
              <p:cNvCxnSpPr/>
              <p:nvPr/>
            </p:nvCxnSpPr>
            <p:spPr bwMode="auto">
              <a:xfrm>
                <a:off x="6300192" y="2636912"/>
                <a:ext cx="1416664" cy="495838"/>
              </a:xfrm>
              <a:prstGeom prst="line">
                <a:avLst/>
              </a:prstGeom>
              <a:solidFill>
                <a:schemeClr val="accent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圆角矩形 34"/>
              <p:cNvSpPr/>
              <p:nvPr/>
            </p:nvSpPr>
            <p:spPr bwMode="auto">
              <a:xfrm>
                <a:off x="7308304" y="2777912"/>
                <a:ext cx="1764704" cy="709676"/>
              </a:xfrm>
              <a:prstGeom prst="roundRect">
                <a:avLst/>
              </a:prstGeom>
            </p:spPr>
            <p:style>
              <a:lnRef idx="1">
                <a:schemeClr val="accent5"/>
              </a:lnRef>
              <a:fillRef idx="2">
                <a:schemeClr val="accent5"/>
              </a:fillRef>
              <a:effectRef idx="1">
                <a:schemeClr val="accent5"/>
              </a:effectRef>
              <a:fontRef idx="minor">
                <a:schemeClr val="dk1"/>
              </a:fontRef>
            </p:style>
            <p:txBody>
              <a:bodyPr spcFirstLastPara="0" vert="horz" wrap="square" lIns="0" tIns="71120" rIns="71120" bIns="71120" numCol="1" spcCol="1270" anchor="ctr" anchorCtr="0">
                <a:noAutofit/>
              </a:bodyPr>
              <a:lstStyle/>
              <a:p>
                <a:pPr defTabSz="1244600">
                  <a:lnSpc>
                    <a:spcPct val="90000"/>
                  </a:lnSpc>
                  <a:spcAft>
                    <a:spcPct val="35000"/>
                  </a:spcAft>
                </a:pPr>
                <a:r>
                  <a:rPr lang="zh-CN" altLang="en-US" sz="2800" b="1" dirty="0" smtClean="0">
                    <a:solidFill>
                      <a:schemeClr val="dk1"/>
                    </a:solidFill>
                    <a:latin typeface="+mn-lt"/>
                    <a:ea typeface="+mn-ea"/>
                  </a:rPr>
                  <a:t>次关键字</a:t>
                </a:r>
                <a:endParaRPr lang="zh-CN" altLang="en-US" sz="2800" b="1" dirty="0">
                  <a:solidFill>
                    <a:schemeClr val="dk1"/>
                  </a:solidFill>
                  <a:latin typeface="+mn-lt"/>
                  <a:ea typeface="+mn-ea"/>
                </a:endParaRPr>
              </a:p>
            </p:txBody>
          </p:sp>
        </p:grpSp>
      </p:grpSp>
      <p:sp>
        <p:nvSpPr>
          <p:cNvPr id="8" name="任意多边形 7"/>
          <p:cNvSpPr/>
          <p:nvPr/>
        </p:nvSpPr>
        <p:spPr>
          <a:xfrm>
            <a:off x="5292080" y="1821209"/>
            <a:ext cx="1800199" cy="1728191"/>
          </a:xfrm>
          <a:custGeom>
            <a:avLst/>
            <a:gdLst>
              <a:gd name="connsiteX0" fmla="*/ 0 w 1940867"/>
              <a:gd name="connsiteY0" fmla="*/ 970434 h 1940867"/>
              <a:gd name="connsiteX1" fmla="*/ 970434 w 1940867"/>
              <a:gd name="connsiteY1" fmla="*/ 0 h 1940867"/>
              <a:gd name="connsiteX2" fmla="*/ 1940868 w 1940867"/>
              <a:gd name="connsiteY2" fmla="*/ 970434 h 1940867"/>
              <a:gd name="connsiteX3" fmla="*/ 970434 w 1940867"/>
              <a:gd name="connsiteY3" fmla="*/ 1940868 h 1940867"/>
              <a:gd name="connsiteX4" fmla="*/ 0 w 1940867"/>
              <a:gd name="connsiteY4" fmla="*/ 970434 h 1940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0867" h="1940867">
                <a:moveTo>
                  <a:pt x="0" y="970434"/>
                </a:moveTo>
                <a:cubicBezTo>
                  <a:pt x="0" y="434478"/>
                  <a:pt x="434478" y="0"/>
                  <a:pt x="970434" y="0"/>
                </a:cubicBezTo>
                <a:cubicBezTo>
                  <a:pt x="1506390" y="0"/>
                  <a:pt x="1940868" y="434478"/>
                  <a:pt x="1940868" y="970434"/>
                </a:cubicBezTo>
                <a:cubicBezTo>
                  <a:pt x="1940868" y="1506390"/>
                  <a:pt x="1506390" y="1940868"/>
                  <a:pt x="970434" y="1940868"/>
                </a:cubicBezTo>
                <a:cubicBezTo>
                  <a:pt x="434478" y="1940868"/>
                  <a:pt x="0" y="1506390"/>
                  <a:pt x="0" y="970434"/>
                </a:cubicBezTo>
                <a:close/>
              </a:path>
            </a:pathLst>
          </a:custGeom>
          <a:scene3d>
            <a:camera prst="orthographicFront"/>
            <a:lightRig rig="flat" dir="t"/>
          </a:scene3d>
          <a:sp3d prstMaterial="dkEdge">
            <a:bevelT w="8200" h="38100"/>
          </a:sp3d>
        </p:spPr>
        <p:style>
          <a:lnRef idx="0">
            <a:schemeClr val="lt2">
              <a:hueOff val="0"/>
              <a:satOff val="0"/>
              <a:lumOff val="0"/>
              <a:alphaOff val="0"/>
            </a:schemeClr>
          </a:lnRef>
          <a:fillRef idx="2">
            <a:schemeClr val="dk2">
              <a:hueOff val="0"/>
              <a:satOff val="0"/>
              <a:lumOff val="0"/>
              <a:alphaOff val="0"/>
            </a:schemeClr>
          </a:fillRef>
          <a:effectRef idx="1">
            <a:schemeClr val="dk2">
              <a:hueOff val="0"/>
              <a:satOff val="0"/>
              <a:lumOff val="0"/>
              <a:alphaOff val="0"/>
            </a:schemeClr>
          </a:effectRef>
          <a:fontRef idx="minor">
            <a:schemeClr val="dk1"/>
          </a:fontRef>
        </p:style>
        <p:txBody>
          <a:bodyPr spcFirstLastPara="0" vert="horz" wrap="square" lIns="326143" tIns="326143" rIns="326143" bIns="326143" numCol="1" spcCol="1270" anchor="ctr" anchorCtr="0">
            <a:noAutofit/>
          </a:bodyPr>
          <a:lstStyle/>
          <a:p>
            <a:pPr lvl="0" algn="ctr" defTabSz="1466850">
              <a:lnSpc>
                <a:spcPct val="90000"/>
              </a:lnSpc>
              <a:spcBef>
                <a:spcPct val="0"/>
              </a:spcBef>
              <a:spcAft>
                <a:spcPct val="35000"/>
              </a:spcAft>
            </a:pPr>
            <a:r>
              <a:rPr lang="zh-CN" altLang="en-US" sz="3300" kern="1200" dirty="0" smtClean="0"/>
              <a:t>查找关键字</a:t>
            </a:r>
            <a:endParaRPr lang="zh-CN" altLang="en-US" sz="3300" kern="1200" dirty="0"/>
          </a:p>
        </p:txBody>
      </p:sp>
      <p:grpSp>
        <p:nvGrpSpPr>
          <p:cNvPr id="63" name="组合 62"/>
          <p:cNvGrpSpPr/>
          <p:nvPr/>
        </p:nvGrpSpPr>
        <p:grpSpPr>
          <a:xfrm>
            <a:off x="136656" y="1340768"/>
            <a:ext cx="3139200" cy="2761242"/>
            <a:chOff x="136656" y="1340768"/>
            <a:chExt cx="3139200" cy="2761242"/>
          </a:xfrm>
        </p:grpSpPr>
        <p:sp>
          <p:nvSpPr>
            <p:cNvPr id="46" name="圆角矩形 45"/>
            <p:cNvSpPr/>
            <p:nvPr/>
          </p:nvSpPr>
          <p:spPr bwMode="auto">
            <a:xfrm>
              <a:off x="136656" y="1340768"/>
              <a:ext cx="1987072" cy="709676"/>
            </a:xfrm>
            <a:prstGeom prst="roundRect">
              <a:avLst/>
            </a:prstGeom>
          </p:spPr>
          <p:style>
            <a:lnRef idx="1">
              <a:schemeClr val="accent5"/>
            </a:lnRef>
            <a:fillRef idx="2">
              <a:schemeClr val="accent5"/>
            </a:fillRef>
            <a:effectRef idx="1">
              <a:schemeClr val="accent5"/>
            </a:effectRef>
            <a:fontRef idx="minor">
              <a:schemeClr val="dk1"/>
            </a:fontRef>
          </p:style>
          <p:txBody>
            <a:bodyPr spcFirstLastPara="0" vert="horz" wrap="square" lIns="0" tIns="71120" rIns="71120" bIns="71120" numCol="1" spcCol="1270" anchor="ctr" anchorCtr="0">
              <a:noAutofit/>
            </a:bodyPr>
            <a:lstStyle/>
            <a:p>
              <a:pPr defTabSz="1244600">
                <a:lnSpc>
                  <a:spcPct val="90000"/>
                </a:lnSpc>
                <a:spcAft>
                  <a:spcPct val="35000"/>
                </a:spcAft>
              </a:pPr>
              <a:r>
                <a:rPr lang="zh-CN" altLang="en-US" sz="2800" b="1" dirty="0" smtClean="0">
                  <a:solidFill>
                    <a:schemeClr val="dk1"/>
                  </a:solidFill>
                  <a:latin typeface="+mn-lt"/>
                  <a:ea typeface="+mn-ea"/>
                </a:rPr>
                <a:t>查询存在性</a:t>
              </a:r>
              <a:endParaRPr lang="zh-CN" altLang="en-US" sz="2800" b="1" dirty="0">
                <a:solidFill>
                  <a:schemeClr val="dk1"/>
                </a:solidFill>
                <a:latin typeface="+mn-lt"/>
                <a:ea typeface="+mn-ea"/>
              </a:endParaRPr>
            </a:p>
          </p:txBody>
        </p:sp>
        <p:sp>
          <p:nvSpPr>
            <p:cNvPr id="47" name="圆角矩形 46"/>
            <p:cNvSpPr/>
            <p:nvPr/>
          </p:nvSpPr>
          <p:spPr bwMode="auto">
            <a:xfrm>
              <a:off x="136656" y="2076831"/>
              <a:ext cx="1957826" cy="657468"/>
            </a:xfrm>
            <a:prstGeom prst="roundRect">
              <a:avLst/>
            </a:prstGeom>
          </p:spPr>
          <p:style>
            <a:lnRef idx="1">
              <a:schemeClr val="accent5"/>
            </a:lnRef>
            <a:fillRef idx="2">
              <a:schemeClr val="accent5"/>
            </a:fillRef>
            <a:effectRef idx="1">
              <a:schemeClr val="accent5"/>
            </a:effectRef>
            <a:fontRef idx="minor">
              <a:schemeClr val="dk1"/>
            </a:fontRef>
          </p:style>
          <p:txBody>
            <a:bodyPr spcFirstLastPara="0" vert="horz" wrap="square" lIns="0" tIns="71120" rIns="71120" bIns="71120" numCol="1" spcCol="1270" anchor="ctr" anchorCtr="0">
              <a:noAutofit/>
            </a:bodyPr>
            <a:lstStyle/>
            <a:p>
              <a:pPr defTabSz="1244600">
                <a:lnSpc>
                  <a:spcPct val="90000"/>
                </a:lnSpc>
                <a:spcAft>
                  <a:spcPct val="35000"/>
                </a:spcAft>
              </a:pPr>
              <a:r>
                <a:rPr lang="zh-CN" altLang="en-US" sz="2800" b="1" dirty="0" smtClean="0">
                  <a:solidFill>
                    <a:schemeClr val="dk1"/>
                  </a:solidFill>
                  <a:latin typeface="+mn-lt"/>
                  <a:ea typeface="+mn-ea"/>
                </a:rPr>
                <a:t>查询属性</a:t>
              </a:r>
              <a:endParaRPr lang="zh-CN" altLang="en-US" sz="2800" b="1" dirty="0">
                <a:solidFill>
                  <a:schemeClr val="dk1"/>
                </a:solidFill>
                <a:latin typeface="+mn-lt"/>
                <a:ea typeface="+mn-ea"/>
              </a:endParaRPr>
            </a:p>
          </p:txBody>
        </p:sp>
        <p:sp>
          <p:nvSpPr>
            <p:cNvPr id="48" name="圆角矩形 47"/>
            <p:cNvSpPr/>
            <p:nvPr/>
          </p:nvSpPr>
          <p:spPr bwMode="auto">
            <a:xfrm>
              <a:off x="136656" y="2760686"/>
              <a:ext cx="1957826" cy="657468"/>
            </a:xfrm>
            <a:prstGeom prst="roundRect">
              <a:avLst/>
            </a:prstGeom>
          </p:spPr>
          <p:style>
            <a:lnRef idx="1">
              <a:schemeClr val="accent5"/>
            </a:lnRef>
            <a:fillRef idx="2">
              <a:schemeClr val="accent5"/>
            </a:fillRef>
            <a:effectRef idx="1">
              <a:schemeClr val="accent5"/>
            </a:effectRef>
            <a:fontRef idx="minor">
              <a:schemeClr val="dk1"/>
            </a:fontRef>
          </p:style>
          <p:txBody>
            <a:bodyPr spcFirstLastPara="0" vert="horz" wrap="square" lIns="0" tIns="71120" rIns="71120" bIns="71120" numCol="1" spcCol="1270" anchor="ctr" anchorCtr="0">
              <a:noAutofit/>
            </a:bodyPr>
            <a:lstStyle/>
            <a:p>
              <a:pPr defTabSz="1244600">
                <a:lnSpc>
                  <a:spcPct val="90000"/>
                </a:lnSpc>
                <a:spcAft>
                  <a:spcPct val="35000"/>
                </a:spcAft>
              </a:pPr>
              <a:r>
                <a:rPr lang="zh-CN" altLang="en-US" sz="2800" b="1" dirty="0" smtClean="0">
                  <a:solidFill>
                    <a:schemeClr val="dk1"/>
                  </a:solidFill>
                  <a:latin typeface="+mn-lt"/>
                  <a:ea typeface="+mn-ea"/>
                </a:rPr>
                <a:t>插入数据</a:t>
              </a:r>
              <a:endParaRPr lang="zh-CN" altLang="en-US" sz="2800" b="1" dirty="0">
                <a:solidFill>
                  <a:schemeClr val="dk1"/>
                </a:solidFill>
                <a:latin typeface="+mn-lt"/>
                <a:ea typeface="+mn-ea"/>
              </a:endParaRPr>
            </a:p>
          </p:txBody>
        </p:sp>
        <p:sp>
          <p:nvSpPr>
            <p:cNvPr id="49" name="圆角矩形 48"/>
            <p:cNvSpPr/>
            <p:nvPr/>
          </p:nvSpPr>
          <p:spPr bwMode="auto">
            <a:xfrm>
              <a:off x="144016" y="3444542"/>
              <a:ext cx="1957826" cy="657468"/>
            </a:xfrm>
            <a:prstGeom prst="roundRect">
              <a:avLst/>
            </a:prstGeom>
          </p:spPr>
          <p:style>
            <a:lnRef idx="1">
              <a:schemeClr val="accent5"/>
            </a:lnRef>
            <a:fillRef idx="2">
              <a:schemeClr val="accent5"/>
            </a:fillRef>
            <a:effectRef idx="1">
              <a:schemeClr val="accent5"/>
            </a:effectRef>
            <a:fontRef idx="minor">
              <a:schemeClr val="dk1"/>
            </a:fontRef>
          </p:style>
          <p:txBody>
            <a:bodyPr spcFirstLastPara="0" vert="horz" wrap="square" lIns="0" tIns="71120" rIns="71120" bIns="71120" numCol="1" spcCol="1270" anchor="ctr" anchorCtr="0">
              <a:noAutofit/>
            </a:bodyPr>
            <a:lstStyle/>
            <a:p>
              <a:pPr defTabSz="1244600">
                <a:lnSpc>
                  <a:spcPct val="90000"/>
                </a:lnSpc>
                <a:spcAft>
                  <a:spcPct val="35000"/>
                </a:spcAft>
              </a:pPr>
              <a:r>
                <a:rPr lang="zh-CN" altLang="en-US" sz="2800" b="1" dirty="0" smtClean="0">
                  <a:solidFill>
                    <a:schemeClr val="dk1"/>
                  </a:solidFill>
                  <a:latin typeface="+mn-lt"/>
                  <a:ea typeface="+mn-ea"/>
                </a:rPr>
                <a:t>删除数据</a:t>
              </a:r>
              <a:endParaRPr lang="zh-CN" altLang="en-US" sz="2800" b="1" dirty="0">
                <a:solidFill>
                  <a:schemeClr val="dk1"/>
                </a:solidFill>
                <a:latin typeface="+mn-lt"/>
                <a:ea typeface="+mn-ea"/>
              </a:endParaRPr>
            </a:p>
          </p:txBody>
        </p:sp>
        <p:cxnSp>
          <p:nvCxnSpPr>
            <p:cNvPr id="51" name="直接连接符 50"/>
            <p:cNvCxnSpPr>
              <a:stCxn id="46" idx="3"/>
            </p:cNvCxnSpPr>
            <p:nvPr/>
          </p:nvCxnSpPr>
          <p:spPr bwMode="auto">
            <a:xfrm>
              <a:off x="2123728" y="1695606"/>
              <a:ext cx="1152128" cy="941306"/>
            </a:xfrm>
            <a:prstGeom prst="line">
              <a:avLst/>
            </a:prstGeom>
            <a:solidFill>
              <a:schemeClr val="accent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直接连接符 51"/>
            <p:cNvCxnSpPr>
              <a:stCxn id="47" idx="3"/>
            </p:cNvCxnSpPr>
            <p:nvPr/>
          </p:nvCxnSpPr>
          <p:spPr bwMode="auto">
            <a:xfrm>
              <a:off x="2094482" y="2405565"/>
              <a:ext cx="1181374" cy="279738"/>
            </a:xfrm>
            <a:prstGeom prst="line">
              <a:avLst/>
            </a:prstGeom>
            <a:solidFill>
              <a:schemeClr val="accent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接连接符 55"/>
            <p:cNvCxnSpPr>
              <a:stCxn id="48" idx="3"/>
            </p:cNvCxnSpPr>
            <p:nvPr/>
          </p:nvCxnSpPr>
          <p:spPr bwMode="auto">
            <a:xfrm flipV="1">
              <a:off x="2094482" y="2636912"/>
              <a:ext cx="1181374" cy="452508"/>
            </a:xfrm>
            <a:prstGeom prst="line">
              <a:avLst/>
            </a:prstGeom>
            <a:solidFill>
              <a:schemeClr val="accent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直接连接符 57"/>
            <p:cNvCxnSpPr>
              <a:stCxn id="49" idx="3"/>
            </p:cNvCxnSpPr>
            <p:nvPr/>
          </p:nvCxnSpPr>
          <p:spPr bwMode="auto">
            <a:xfrm flipV="1">
              <a:off x="2101842" y="2636912"/>
              <a:ext cx="1174014" cy="1136364"/>
            </a:xfrm>
            <a:prstGeom prst="line">
              <a:avLst/>
            </a:prstGeom>
            <a:solidFill>
              <a:schemeClr val="accent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 name="任意多边形 9"/>
          <p:cNvSpPr/>
          <p:nvPr/>
        </p:nvSpPr>
        <p:spPr>
          <a:xfrm>
            <a:off x="2483768" y="1821209"/>
            <a:ext cx="1800199" cy="1730799"/>
          </a:xfrm>
          <a:custGeom>
            <a:avLst/>
            <a:gdLst>
              <a:gd name="connsiteX0" fmla="*/ 0 w 1940867"/>
              <a:gd name="connsiteY0" fmla="*/ 970434 h 1940867"/>
              <a:gd name="connsiteX1" fmla="*/ 970434 w 1940867"/>
              <a:gd name="connsiteY1" fmla="*/ 0 h 1940867"/>
              <a:gd name="connsiteX2" fmla="*/ 1940868 w 1940867"/>
              <a:gd name="connsiteY2" fmla="*/ 970434 h 1940867"/>
              <a:gd name="connsiteX3" fmla="*/ 970434 w 1940867"/>
              <a:gd name="connsiteY3" fmla="*/ 1940868 h 1940867"/>
              <a:gd name="connsiteX4" fmla="*/ 0 w 1940867"/>
              <a:gd name="connsiteY4" fmla="*/ 970434 h 1940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0867" h="1940867">
                <a:moveTo>
                  <a:pt x="0" y="970434"/>
                </a:moveTo>
                <a:cubicBezTo>
                  <a:pt x="0" y="434478"/>
                  <a:pt x="434478" y="0"/>
                  <a:pt x="970434" y="0"/>
                </a:cubicBezTo>
                <a:cubicBezTo>
                  <a:pt x="1506390" y="0"/>
                  <a:pt x="1940868" y="434478"/>
                  <a:pt x="1940868" y="970434"/>
                </a:cubicBezTo>
                <a:cubicBezTo>
                  <a:pt x="1940868" y="1506390"/>
                  <a:pt x="1506390" y="1940868"/>
                  <a:pt x="970434" y="1940868"/>
                </a:cubicBezTo>
                <a:cubicBezTo>
                  <a:pt x="434478" y="1940868"/>
                  <a:pt x="0" y="1506390"/>
                  <a:pt x="0" y="970434"/>
                </a:cubicBezTo>
                <a:close/>
              </a:path>
            </a:pathLst>
          </a:custGeom>
          <a:scene3d>
            <a:camera prst="orthographicFront"/>
            <a:lightRig rig="flat" dir="t"/>
          </a:scene3d>
          <a:sp3d prstMaterial="dkEdge">
            <a:bevelT w="8200" h="38100"/>
          </a:sp3d>
        </p:spPr>
        <p:style>
          <a:lnRef idx="0">
            <a:schemeClr val="lt2">
              <a:hueOff val="0"/>
              <a:satOff val="0"/>
              <a:lumOff val="0"/>
              <a:alphaOff val="0"/>
            </a:schemeClr>
          </a:lnRef>
          <a:fillRef idx="2">
            <a:schemeClr val="dk2">
              <a:hueOff val="0"/>
              <a:satOff val="0"/>
              <a:lumOff val="0"/>
              <a:alphaOff val="0"/>
            </a:schemeClr>
          </a:fillRef>
          <a:effectRef idx="1">
            <a:schemeClr val="dk2">
              <a:hueOff val="0"/>
              <a:satOff val="0"/>
              <a:lumOff val="0"/>
              <a:alphaOff val="0"/>
            </a:schemeClr>
          </a:effectRef>
          <a:fontRef idx="minor">
            <a:schemeClr val="dk1"/>
          </a:fontRef>
        </p:style>
        <p:txBody>
          <a:bodyPr spcFirstLastPara="0" vert="horz" wrap="square" lIns="326143" tIns="326143" rIns="326143" bIns="326143" numCol="1" spcCol="1270" anchor="ctr" anchorCtr="0">
            <a:noAutofit/>
          </a:bodyPr>
          <a:lstStyle/>
          <a:p>
            <a:pPr lvl="0" algn="ctr" defTabSz="1466850">
              <a:lnSpc>
                <a:spcPct val="90000"/>
              </a:lnSpc>
              <a:spcBef>
                <a:spcPct val="0"/>
              </a:spcBef>
              <a:spcAft>
                <a:spcPct val="35000"/>
              </a:spcAft>
            </a:pPr>
            <a:r>
              <a:rPr lang="zh-CN" altLang="en-US" sz="3300" kern="1200" dirty="0" smtClean="0"/>
              <a:t>查找操作</a:t>
            </a:r>
            <a:endParaRPr lang="zh-CN" altLang="en-US" sz="3300" kern="1200" dirty="0"/>
          </a:p>
        </p:txBody>
      </p:sp>
    </p:spTree>
    <p:extLst>
      <p:ext uri="{BB962C8B-B14F-4D97-AF65-F5344CB8AC3E}">
        <p14:creationId xmlns:p14="http://schemas.microsoft.com/office/powerpoint/2010/main" val="420053838"/>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500" fill="hold"/>
                                        <p:tgtEl>
                                          <p:spTgt spid="12"/>
                                        </p:tgtEl>
                                        <p:attrNameLst>
                                          <p:attrName>ppt_w</p:attrName>
                                        </p:attrNameLst>
                                      </p:cBhvr>
                                      <p:tavLst>
                                        <p:tav tm="0">
                                          <p:val>
                                            <p:fltVal val="0"/>
                                          </p:val>
                                        </p:tav>
                                        <p:tav tm="100000">
                                          <p:val>
                                            <p:strVal val="#ppt_w"/>
                                          </p:val>
                                        </p:tav>
                                      </p:tavLst>
                                    </p:anim>
                                    <p:anim calcmode="lin" valueType="num">
                                      <p:cBhvr>
                                        <p:cTn id="31" dur="500" fill="hold"/>
                                        <p:tgtEl>
                                          <p:spTgt spid="12"/>
                                        </p:tgtEl>
                                        <p:attrNameLst>
                                          <p:attrName>ppt_h</p:attrName>
                                        </p:attrNameLst>
                                      </p:cBhvr>
                                      <p:tavLst>
                                        <p:tav tm="0">
                                          <p:val>
                                            <p:fltVal val="0"/>
                                          </p:val>
                                        </p:tav>
                                        <p:tav tm="100000">
                                          <p:val>
                                            <p:strVal val="#ppt_h"/>
                                          </p:val>
                                        </p:tav>
                                      </p:tavLst>
                                    </p:anim>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61"/>
                                        </p:tgtEl>
                                        <p:attrNameLst>
                                          <p:attrName>style.visibility</p:attrName>
                                        </p:attrNameLst>
                                      </p:cBhvr>
                                      <p:to>
                                        <p:strVal val="visible"/>
                                      </p:to>
                                    </p:set>
                                    <p:anim calcmode="lin" valueType="num">
                                      <p:cBhvr>
                                        <p:cTn id="37" dur="500" fill="hold"/>
                                        <p:tgtEl>
                                          <p:spTgt spid="61"/>
                                        </p:tgtEl>
                                        <p:attrNameLst>
                                          <p:attrName>ppt_w</p:attrName>
                                        </p:attrNameLst>
                                      </p:cBhvr>
                                      <p:tavLst>
                                        <p:tav tm="0">
                                          <p:val>
                                            <p:fltVal val="0"/>
                                          </p:val>
                                        </p:tav>
                                        <p:tav tm="100000">
                                          <p:val>
                                            <p:strVal val="#ppt_w"/>
                                          </p:val>
                                        </p:tav>
                                      </p:tavLst>
                                    </p:anim>
                                    <p:anim calcmode="lin" valueType="num">
                                      <p:cBhvr>
                                        <p:cTn id="38" dur="500" fill="hold"/>
                                        <p:tgtEl>
                                          <p:spTgt spid="61"/>
                                        </p:tgtEl>
                                        <p:attrNameLst>
                                          <p:attrName>ppt_h</p:attrName>
                                        </p:attrNameLst>
                                      </p:cBhvr>
                                      <p:tavLst>
                                        <p:tav tm="0">
                                          <p:val>
                                            <p:fltVal val="0"/>
                                          </p:val>
                                        </p:tav>
                                        <p:tav tm="100000">
                                          <p:val>
                                            <p:strVal val="#ppt_h"/>
                                          </p:val>
                                        </p:tav>
                                      </p:tavLst>
                                    </p:anim>
                                    <p:animEffect transition="in" filter="fade">
                                      <p:cBhvr>
                                        <p:cTn id="39" dur="500"/>
                                        <p:tgtEl>
                                          <p:spTgt spid="61"/>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62"/>
                                        </p:tgtEl>
                                        <p:attrNameLst>
                                          <p:attrName>style.visibility</p:attrName>
                                        </p:attrNameLst>
                                      </p:cBhvr>
                                      <p:to>
                                        <p:strVal val="visible"/>
                                      </p:to>
                                    </p:set>
                                    <p:anim calcmode="lin" valueType="num">
                                      <p:cBhvr>
                                        <p:cTn id="44" dur="500" fill="hold"/>
                                        <p:tgtEl>
                                          <p:spTgt spid="62"/>
                                        </p:tgtEl>
                                        <p:attrNameLst>
                                          <p:attrName>ppt_w</p:attrName>
                                        </p:attrNameLst>
                                      </p:cBhvr>
                                      <p:tavLst>
                                        <p:tav tm="0">
                                          <p:val>
                                            <p:fltVal val="0"/>
                                          </p:val>
                                        </p:tav>
                                        <p:tav tm="100000">
                                          <p:val>
                                            <p:strVal val="#ppt_w"/>
                                          </p:val>
                                        </p:tav>
                                      </p:tavLst>
                                    </p:anim>
                                    <p:anim calcmode="lin" valueType="num">
                                      <p:cBhvr>
                                        <p:cTn id="45" dur="500" fill="hold"/>
                                        <p:tgtEl>
                                          <p:spTgt spid="62"/>
                                        </p:tgtEl>
                                        <p:attrNameLst>
                                          <p:attrName>ppt_h</p:attrName>
                                        </p:attrNameLst>
                                      </p:cBhvr>
                                      <p:tavLst>
                                        <p:tav tm="0">
                                          <p:val>
                                            <p:fltVal val="0"/>
                                          </p:val>
                                        </p:tav>
                                        <p:tav tm="100000">
                                          <p:val>
                                            <p:strVal val="#ppt_h"/>
                                          </p:val>
                                        </p:tav>
                                      </p:tavLst>
                                    </p:anim>
                                    <p:animEffect transition="in" filter="fade">
                                      <p:cBhvr>
                                        <p:cTn id="46" dur="500"/>
                                        <p:tgtEl>
                                          <p:spTgt spid="62"/>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nodeType="clickEffect">
                                  <p:stCondLst>
                                    <p:cond delay="0"/>
                                  </p:stCondLst>
                                  <p:childTnLst>
                                    <p:set>
                                      <p:cBhvr>
                                        <p:cTn id="50" dur="1" fill="hold">
                                          <p:stCondLst>
                                            <p:cond delay="0"/>
                                          </p:stCondLst>
                                        </p:cTn>
                                        <p:tgtEl>
                                          <p:spTgt spid="63"/>
                                        </p:tgtEl>
                                        <p:attrNameLst>
                                          <p:attrName>style.visibility</p:attrName>
                                        </p:attrNameLst>
                                      </p:cBhvr>
                                      <p:to>
                                        <p:strVal val="visible"/>
                                      </p:to>
                                    </p:set>
                                    <p:anim calcmode="lin" valueType="num">
                                      <p:cBhvr>
                                        <p:cTn id="51" dur="500" fill="hold"/>
                                        <p:tgtEl>
                                          <p:spTgt spid="63"/>
                                        </p:tgtEl>
                                        <p:attrNameLst>
                                          <p:attrName>ppt_w</p:attrName>
                                        </p:attrNameLst>
                                      </p:cBhvr>
                                      <p:tavLst>
                                        <p:tav tm="0">
                                          <p:val>
                                            <p:fltVal val="0"/>
                                          </p:val>
                                        </p:tav>
                                        <p:tav tm="100000">
                                          <p:val>
                                            <p:strVal val="#ppt_w"/>
                                          </p:val>
                                        </p:tav>
                                      </p:tavLst>
                                    </p:anim>
                                    <p:anim calcmode="lin" valueType="num">
                                      <p:cBhvr>
                                        <p:cTn id="52" dur="500" fill="hold"/>
                                        <p:tgtEl>
                                          <p:spTgt spid="63"/>
                                        </p:tgtEl>
                                        <p:attrNameLst>
                                          <p:attrName>ppt_h</p:attrName>
                                        </p:attrNameLst>
                                      </p:cBhvr>
                                      <p:tavLst>
                                        <p:tav tm="0">
                                          <p:val>
                                            <p:fltVal val="0"/>
                                          </p:val>
                                        </p:tav>
                                        <p:tav tm="100000">
                                          <p:val>
                                            <p:strVal val="#ppt_h"/>
                                          </p:val>
                                        </p:tav>
                                      </p:tavLst>
                                    </p:anim>
                                    <p:animEffect transition="in" filter="fade">
                                      <p:cBhvr>
                                        <p:cTn id="53"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8" grpId="0" animBg="1"/>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p:txBody>
          <a:bodyPr/>
          <a:lstStyle/>
          <a:p>
            <a:fld id="{8C197120-E061-4027-922E-C35C60ECD385}" type="slidenum">
              <a:rPr lang="en-US" altLang="zh-CN"/>
              <a:pPr/>
              <a:t>40</a:t>
            </a:fld>
            <a:endParaRPr lang="en-US" altLang="zh-CN"/>
          </a:p>
        </p:txBody>
      </p:sp>
      <p:sp>
        <p:nvSpPr>
          <p:cNvPr id="210946" name="Text Box 2"/>
          <p:cNvSpPr txBox="1">
            <a:spLocks noChangeArrowheads="1"/>
          </p:cNvSpPr>
          <p:nvPr/>
        </p:nvSpPr>
        <p:spPr bwMode="auto">
          <a:xfrm>
            <a:off x="431800" y="1808163"/>
            <a:ext cx="8382000"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kumimoji="1" sz="2400">
                <a:solidFill>
                  <a:schemeClr val="tx1"/>
                </a:solidFill>
                <a:latin typeface="Times New Roman" pitchFamily="18" charset="0"/>
                <a:ea typeface="宋体" charset="-122"/>
              </a:defRPr>
            </a:lvl1pPr>
            <a:lvl2pPr marL="914400" indent="-457200" algn="l">
              <a:defRPr kumimoji="1" sz="2400">
                <a:solidFill>
                  <a:schemeClr val="tx1"/>
                </a:solidFill>
                <a:latin typeface="Times New Roman" pitchFamily="18" charset="0"/>
                <a:ea typeface="宋体" charset="-122"/>
              </a:defRPr>
            </a:lvl2pPr>
            <a:lvl3pPr marL="1371600" indent="-457200" algn="l">
              <a:defRPr kumimoji="1" sz="2400">
                <a:solidFill>
                  <a:schemeClr val="tx1"/>
                </a:solidFill>
                <a:latin typeface="Times New Roman" pitchFamily="18" charset="0"/>
                <a:ea typeface="宋体" charset="-122"/>
              </a:defRPr>
            </a:lvl3pPr>
            <a:lvl4pPr marL="1828800" indent="-457200" algn="l">
              <a:defRPr kumimoji="1" sz="2400">
                <a:solidFill>
                  <a:schemeClr val="tx1"/>
                </a:solidFill>
                <a:latin typeface="Times New Roman" pitchFamily="18" charset="0"/>
                <a:ea typeface="宋体" charset="-122"/>
              </a:defRPr>
            </a:lvl4pPr>
            <a:lvl5pPr marL="2286000" indent="-457200" algn="l">
              <a:defRPr kumimoji="1" sz="2400">
                <a:solidFill>
                  <a:schemeClr val="tx1"/>
                </a:solidFill>
                <a:latin typeface="Times New Roman" pitchFamily="18" charset="0"/>
                <a:ea typeface="宋体" charset="-122"/>
              </a:defRPr>
            </a:lvl5pPr>
            <a:lvl6pPr marL="2743200" indent="-457200" fontAlgn="base">
              <a:spcBef>
                <a:spcPct val="0"/>
              </a:spcBef>
              <a:spcAft>
                <a:spcPct val="0"/>
              </a:spcAft>
              <a:defRPr kumimoji="1" sz="2400">
                <a:solidFill>
                  <a:schemeClr val="tx1"/>
                </a:solidFill>
                <a:latin typeface="Times New Roman" pitchFamily="18" charset="0"/>
                <a:ea typeface="宋体" charset="-122"/>
              </a:defRPr>
            </a:lvl6pPr>
            <a:lvl7pPr marL="3200400" indent="-457200" fontAlgn="base">
              <a:spcBef>
                <a:spcPct val="0"/>
              </a:spcBef>
              <a:spcAft>
                <a:spcPct val="0"/>
              </a:spcAft>
              <a:defRPr kumimoji="1" sz="2400">
                <a:solidFill>
                  <a:schemeClr val="tx1"/>
                </a:solidFill>
                <a:latin typeface="Times New Roman" pitchFamily="18" charset="0"/>
                <a:ea typeface="宋体" charset="-122"/>
              </a:defRPr>
            </a:lvl7pPr>
            <a:lvl8pPr marL="3657600" indent="-457200" fontAlgn="base">
              <a:spcBef>
                <a:spcPct val="0"/>
              </a:spcBef>
              <a:spcAft>
                <a:spcPct val="0"/>
              </a:spcAft>
              <a:defRPr kumimoji="1" sz="2400">
                <a:solidFill>
                  <a:schemeClr val="tx1"/>
                </a:solidFill>
                <a:latin typeface="Times New Roman" pitchFamily="18" charset="0"/>
                <a:ea typeface="宋体" charset="-122"/>
              </a:defRPr>
            </a:lvl8pPr>
            <a:lvl9pPr marL="4114800" indent="-457200" fontAlgn="base">
              <a:spcBef>
                <a:spcPct val="0"/>
              </a:spcBef>
              <a:spcAft>
                <a:spcPct val="0"/>
              </a:spcAft>
              <a:defRPr kumimoji="1" sz="2400">
                <a:solidFill>
                  <a:schemeClr val="tx1"/>
                </a:solidFill>
                <a:latin typeface="Times New Roman" pitchFamily="18" charset="0"/>
                <a:ea typeface="宋体" charset="-122"/>
              </a:defRPr>
            </a:lvl9pPr>
          </a:lstStyle>
          <a:p>
            <a:pPr eaLnBrk="0" hangingPunct="0">
              <a:spcBef>
                <a:spcPct val="20000"/>
              </a:spcBef>
            </a:pPr>
            <a:r>
              <a:rPr kumimoji="0" lang="en-US" altLang="zh-CN" b="1" dirty="0"/>
              <a:t>1. </a:t>
            </a:r>
            <a:r>
              <a:rPr kumimoji="0" lang="zh-CN" altLang="en-US" b="1" dirty="0"/>
              <a:t>若结点</a:t>
            </a:r>
            <a:r>
              <a:rPr kumimoji="0" lang="en-US" altLang="zh-CN" b="1" dirty="0"/>
              <a:t>p</a:t>
            </a:r>
            <a:r>
              <a:rPr kumimoji="0" lang="zh-CN" altLang="en-US" b="1" dirty="0"/>
              <a:t>是叶子，则直接删除结点</a:t>
            </a:r>
            <a:r>
              <a:rPr kumimoji="0" lang="en-US" altLang="zh-CN" b="1" dirty="0"/>
              <a:t>p</a:t>
            </a:r>
            <a:r>
              <a:rPr kumimoji="0" lang="zh-CN" altLang="en-US" b="1" dirty="0"/>
              <a:t>；</a:t>
            </a:r>
          </a:p>
          <a:p>
            <a:pPr eaLnBrk="0" hangingPunct="0">
              <a:spcBef>
                <a:spcPct val="20000"/>
              </a:spcBef>
            </a:pPr>
            <a:r>
              <a:rPr kumimoji="0" lang="en-US" altLang="zh-CN" b="1" dirty="0"/>
              <a:t>2. </a:t>
            </a:r>
            <a:r>
              <a:rPr kumimoji="0" lang="zh-CN" altLang="en-US" b="1" dirty="0"/>
              <a:t>若结点</a:t>
            </a:r>
            <a:r>
              <a:rPr kumimoji="0" lang="en-US" altLang="zh-CN" b="1" dirty="0"/>
              <a:t>p</a:t>
            </a:r>
            <a:r>
              <a:rPr kumimoji="0" lang="zh-CN" altLang="en-US" b="1" dirty="0"/>
              <a:t>只有左子树，则只需重接</a:t>
            </a:r>
            <a:r>
              <a:rPr kumimoji="0" lang="en-US" altLang="zh-CN" b="1" dirty="0"/>
              <a:t>p</a:t>
            </a:r>
            <a:r>
              <a:rPr kumimoji="0" lang="zh-CN" altLang="en-US" b="1" dirty="0"/>
              <a:t>的左子树；</a:t>
            </a:r>
          </a:p>
          <a:p>
            <a:pPr eaLnBrk="0" hangingPunct="0">
              <a:spcBef>
                <a:spcPct val="20000"/>
              </a:spcBef>
            </a:pPr>
            <a:r>
              <a:rPr kumimoji="0" lang="zh-CN" altLang="en-US" b="1" dirty="0"/>
              <a:t>    若结点</a:t>
            </a:r>
            <a:r>
              <a:rPr kumimoji="0" lang="en-US" altLang="zh-CN" b="1" dirty="0"/>
              <a:t>p</a:t>
            </a:r>
            <a:r>
              <a:rPr kumimoji="0" lang="zh-CN" altLang="en-US" b="1" dirty="0"/>
              <a:t>只有右子树，则只需重接</a:t>
            </a:r>
            <a:r>
              <a:rPr kumimoji="0" lang="en-US" altLang="zh-CN" b="1" dirty="0"/>
              <a:t>p</a:t>
            </a:r>
            <a:r>
              <a:rPr kumimoji="0" lang="zh-CN" altLang="en-US" b="1" dirty="0"/>
              <a:t>的右子树； </a:t>
            </a:r>
          </a:p>
          <a:p>
            <a:pPr eaLnBrk="0" hangingPunct="0">
              <a:spcBef>
                <a:spcPct val="20000"/>
              </a:spcBef>
            </a:pPr>
            <a:r>
              <a:rPr kumimoji="0" lang="en-US" altLang="zh-CN" b="1" dirty="0"/>
              <a:t>3. </a:t>
            </a:r>
            <a:r>
              <a:rPr kumimoji="0" lang="zh-CN" altLang="en-US" b="1" dirty="0"/>
              <a:t>若结点</a:t>
            </a:r>
            <a:r>
              <a:rPr kumimoji="0" lang="en-US" altLang="zh-CN" b="1" dirty="0"/>
              <a:t>p</a:t>
            </a:r>
            <a:r>
              <a:rPr kumimoji="0" lang="zh-CN" altLang="en-US" b="1" dirty="0"/>
              <a:t>的左右子树均不空，则</a:t>
            </a:r>
          </a:p>
          <a:p>
            <a:pPr algn="just" eaLnBrk="0" hangingPunct="0">
              <a:spcBef>
                <a:spcPct val="20000"/>
              </a:spcBef>
            </a:pPr>
            <a:r>
              <a:rPr kumimoji="0" lang="zh-CN" altLang="en-US" b="1" dirty="0"/>
              <a:t>   </a:t>
            </a:r>
            <a:r>
              <a:rPr kumimoji="0" lang="en-US" altLang="zh-CN" b="1" dirty="0"/>
              <a:t>3.1 </a:t>
            </a:r>
            <a:r>
              <a:rPr kumimoji="0" lang="zh-CN" altLang="en-US" b="1" dirty="0"/>
              <a:t>查找结点</a:t>
            </a:r>
            <a:r>
              <a:rPr kumimoji="0" lang="en-US" altLang="zh-CN" b="1" dirty="0"/>
              <a:t>p</a:t>
            </a:r>
            <a:r>
              <a:rPr kumimoji="0" lang="zh-CN" altLang="en-US" b="1" dirty="0"/>
              <a:t>的右子树上的最左下结点</a:t>
            </a:r>
            <a:r>
              <a:rPr kumimoji="0" lang="en-US" altLang="zh-CN" b="1" dirty="0"/>
              <a:t>s</a:t>
            </a:r>
            <a:r>
              <a:rPr kumimoji="0" lang="zh-CN" altLang="en-US" b="1" dirty="0"/>
              <a:t>及其双亲结点</a:t>
            </a:r>
            <a:r>
              <a:rPr kumimoji="0" lang="en-US" altLang="zh-CN" b="1" dirty="0"/>
              <a:t>par</a:t>
            </a:r>
            <a:r>
              <a:rPr kumimoji="0" lang="zh-CN" altLang="en-US" b="1" dirty="0"/>
              <a:t>；</a:t>
            </a:r>
          </a:p>
          <a:p>
            <a:pPr algn="just" eaLnBrk="0" hangingPunct="0">
              <a:spcBef>
                <a:spcPct val="20000"/>
              </a:spcBef>
            </a:pPr>
            <a:r>
              <a:rPr kumimoji="0" lang="zh-CN" altLang="en-US" b="1" dirty="0"/>
              <a:t>   </a:t>
            </a:r>
            <a:r>
              <a:rPr kumimoji="0" lang="en-US" altLang="zh-CN" b="1" dirty="0"/>
              <a:t>3.2 </a:t>
            </a:r>
            <a:r>
              <a:rPr kumimoji="0" lang="zh-CN" altLang="en-US" b="1" dirty="0"/>
              <a:t>将结点</a:t>
            </a:r>
            <a:r>
              <a:rPr kumimoji="0" lang="en-US" altLang="zh-CN" b="1" dirty="0"/>
              <a:t>s</a:t>
            </a:r>
            <a:r>
              <a:rPr kumimoji="0" lang="zh-CN" altLang="en-US" b="1" dirty="0"/>
              <a:t>数据域替换到被删结点</a:t>
            </a:r>
            <a:r>
              <a:rPr kumimoji="0" lang="en-US" altLang="zh-CN" b="1" dirty="0"/>
              <a:t>p</a:t>
            </a:r>
            <a:r>
              <a:rPr kumimoji="0" lang="zh-CN" altLang="en-US" b="1" dirty="0"/>
              <a:t>的数据域；</a:t>
            </a:r>
          </a:p>
          <a:p>
            <a:pPr algn="just" eaLnBrk="0" hangingPunct="0">
              <a:spcBef>
                <a:spcPct val="20000"/>
              </a:spcBef>
            </a:pPr>
            <a:r>
              <a:rPr kumimoji="0" lang="zh-CN" altLang="en-US" b="1" dirty="0"/>
              <a:t>   </a:t>
            </a:r>
            <a:r>
              <a:rPr kumimoji="0" lang="en-US" altLang="zh-CN" b="1" dirty="0"/>
              <a:t>3.3 </a:t>
            </a:r>
            <a:r>
              <a:rPr kumimoji="0" lang="zh-CN" altLang="en-US" b="1" dirty="0"/>
              <a:t>若结点</a:t>
            </a:r>
            <a:r>
              <a:rPr kumimoji="0" lang="en-US" altLang="zh-CN" b="1" dirty="0"/>
              <a:t>p</a:t>
            </a:r>
            <a:r>
              <a:rPr kumimoji="0" lang="zh-CN" altLang="en-US" b="1" dirty="0"/>
              <a:t>的右孩子无左子树，</a:t>
            </a:r>
          </a:p>
          <a:p>
            <a:pPr algn="just" eaLnBrk="0" hangingPunct="0">
              <a:spcBef>
                <a:spcPct val="20000"/>
              </a:spcBef>
            </a:pPr>
            <a:r>
              <a:rPr kumimoji="0" lang="zh-CN" altLang="en-US" b="1" dirty="0"/>
              <a:t>         则将</a:t>
            </a:r>
            <a:r>
              <a:rPr kumimoji="0" lang="en-US" altLang="zh-CN" b="1" dirty="0"/>
              <a:t>s</a:t>
            </a:r>
            <a:r>
              <a:rPr kumimoji="0" lang="zh-CN" altLang="en-US" b="1" dirty="0"/>
              <a:t>的右子树接到</a:t>
            </a:r>
            <a:r>
              <a:rPr kumimoji="0" lang="en-US" altLang="zh-CN" b="1" dirty="0"/>
              <a:t>par</a:t>
            </a:r>
            <a:r>
              <a:rPr kumimoji="0" lang="zh-CN" altLang="en-US" b="1" dirty="0"/>
              <a:t>的右子树上；</a:t>
            </a:r>
          </a:p>
          <a:p>
            <a:pPr algn="just" eaLnBrk="0" hangingPunct="0">
              <a:spcBef>
                <a:spcPct val="20000"/>
              </a:spcBef>
            </a:pPr>
            <a:r>
              <a:rPr kumimoji="0" lang="zh-CN" altLang="en-US" b="1" dirty="0"/>
              <a:t>         否则，将</a:t>
            </a:r>
            <a:r>
              <a:rPr kumimoji="0" lang="en-US" altLang="zh-CN" b="1" dirty="0"/>
              <a:t>s</a:t>
            </a:r>
            <a:r>
              <a:rPr kumimoji="0" lang="zh-CN" altLang="en-US" b="1" dirty="0"/>
              <a:t>的右子树接到结点</a:t>
            </a:r>
            <a:r>
              <a:rPr kumimoji="0" lang="en-US" altLang="zh-CN" b="1" dirty="0"/>
              <a:t>par</a:t>
            </a:r>
            <a:r>
              <a:rPr kumimoji="0" lang="zh-CN" altLang="en-US" b="1" dirty="0"/>
              <a:t>的左子树上； </a:t>
            </a:r>
          </a:p>
          <a:p>
            <a:pPr algn="just" eaLnBrk="0" hangingPunct="0">
              <a:spcBef>
                <a:spcPct val="20000"/>
              </a:spcBef>
            </a:pPr>
            <a:r>
              <a:rPr kumimoji="0" lang="zh-CN" altLang="en-US" b="1" dirty="0"/>
              <a:t>   </a:t>
            </a:r>
            <a:r>
              <a:rPr kumimoji="0" lang="en-US" altLang="zh-CN" b="1" dirty="0"/>
              <a:t>3.4 </a:t>
            </a:r>
            <a:r>
              <a:rPr kumimoji="0" lang="zh-CN" altLang="en-US" b="1" dirty="0"/>
              <a:t>删除结点</a:t>
            </a:r>
            <a:r>
              <a:rPr kumimoji="0" lang="en-US" altLang="zh-CN" b="1" dirty="0"/>
              <a:t>s</a:t>
            </a:r>
            <a:r>
              <a:rPr kumimoji="0" lang="zh-CN" altLang="en-US" b="1" dirty="0"/>
              <a:t>；</a:t>
            </a:r>
          </a:p>
        </p:txBody>
      </p:sp>
      <p:sp>
        <p:nvSpPr>
          <p:cNvPr id="210948" name="Text Box 4"/>
          <p:cNvSpPr txBox="1">
            <a:spLocks noChangeArrowheads="1"/>
          </p:cNvSpPr>
          <p:nvPr/>
        </p:nvSpPr>
        <p:spPr bwMode="auto">
          <a:xfrm>
            <a:off x="228600" y="1219200"/>
            <a:ext cx="7493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kumimoji="0" lang="zh-CN" altLang="en-US" b="1">
                <a:solidFill>
                  <a:srgbClr val="00FF00"/>
                </a:solidFill>
              </a:rPr>
              <a:t>二叉排序树的删除算法</a:t>
            </a:r>
            <a:r>
              <a:rPr kumimoji="0" lang="en-US" altLang="zh-CN" b="1">
                <a:solidFill>
                  <a:srgbClr val="00FF00"/>
                </a:solidFill>
              </a:rPr>
              <a:t>——</a:t>
            </a:r>
            <a:r>
              <a:rPr kumimoji="0" lang="zh-CN" altLang="en-US" b="1">
                <a:solidFill>
                  <a:srgbClr val="00FF00"/>
                </a:solidFill>
              </a:rPr>
              <a:t>伪代码</a:t>
            </a:r>
          </a:p>
        </p:txBody>
      </p:sp>
      <p:sp>
        <p:nvSpPr>
          <p:cNvPr id="210949" name="Rectangle 5"/>
          <p:cNvSpPr>
            <a:spLocks noChangeArrowheads="1"/>
          </p:cNvSpPr>
          <p:nvPr/>
        </p:nvSpPr>
        <p:spPr bwMode="auto">
          <a:xfrm>
            <a:off x="2313213" y="260350"/>
            <a:ext cx="4352474" cy="651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Aft>
                <a:spcPct val="20000"/>
              </a:spcAft>
              <a:buClr>
                <a:schemeClr val="hlink"/>
              </a:buClr>
              <a:buFont typeface="Wingdings" pitchFamily="2" charset="2"/>
              <a:buNone/>
            </a:pPr>
            <a:r>
              <a:rPr kumimoji="0" lang="en-US" altLang="zh-CN" sz="3600" b="1" dirty="0" smtClean="0">
                <a:solidFill>
                  <a:srgbClr val="FFFF66"/>
                </a:solidFill>
              </a:rPr>
              <a:t>5. </a:t>
            </a:r>
            <a:r>
              <a:rPr kumimoji="0" lang="zh-CN" altLang="en-US" sz="3600" b="1" dirty="0">
                <a:solidFill>
                  <a:srgbClr val="FFFF66"/>
                </a:solidFill>
              </a:rPr>
              <a:t>二叉排序树的删除</a:t>
            </a:r>
          </a:p>
        </p:txBody>
      </p:sp>
    </p:spTree>
    <p:extLst>
      <p:ext uri="{BB962C8B-B14F-4D97-AF65-F5344CB8AC3E}">
        <p14:creationId xmlns:p14="http://schemas.microsoft.com/office/powerpoint/2010/main" val="1910280866"/>
      </p:ext>
    </p:extLst>
  </p:cSld>
  <p:clrMapOvr>
    <a:masterClrMapping/>
  </p:clrMapOvr>
  <p:transition spd="med">
    <p:zo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1BD0286A-4678-44D5-8E59-3DA318D32048}" type="slidenum">
              <a:rPr lang="en-US" altLang="zh-CN"/>
              <a:pPr/>
              <a:t>41</a:t>
            </a:fld>
            <a:endParaRPr lang="en-US" altLang="zh-CN"/>
          </a:p>
        </p:txBody>
      </p:sp>
      <p:sp>
        <p:nvSpPr>
          <p:cNvPr id="64516" name="Rectangle 1028"/>
          <p:cNvSpPr>
            <a:spLocks noChangeArrowheads="1"/>
          </p:cNvSpPr>
          <p:nvPr/>
        </p:nvSpPr>
        <p:spPr bwMode="auto">
          <a:xfrm>
            <a:off x="1403350" y="219075"/>
            <a:ext cx="62642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Aft>
                <a:spcPct val="20000"/>
              </a:spcAft>
              <a:buClr>
                <a:srgbClr val="CC0000"/>
              </a:buClr>
              <a:buFont typeface="Wingdings" pitchFamily="2" charset="2"/>
              <a:buNone/>
            </a:pPr>
            <a:r>
              <a:rPr lang="en-US" altLang="zh-CN" sz="4000" b="1" dirty="0" smtClean="0">
                <a:solidFill>
                  <a:srgbClr val="ECE703"/>
                </a:solidFill>
                <a:ea typeface="楷体_GB2312" pitchFamily="49" charset="-122"/>
              </a:rPr>
              <a:t>6.  </a:t>
            </a:r>
            <a:r>
              <a:rPr lang="zh-CN" altLang="en-US" sz="4000" b="1" dirty="0">
                <a:solidFill>
                  <a:srgbClr val="ECE703"/>
                </a:solidFill>
                <a:ea typeface="楷体_GB2312" pitchFamily="49" charset="-122"/>
              </a:rPr>
              <a:t>二叉排序树的性能分析 </a:t>
            </a:r>
          </a:p>
        </p:txBody>
      </p:sp>
      <p:sp>
        <p:nvSpPr>
          <p:cNvPr id="64517" name="Rectangle 1029"/>
          <p:cNvSpPr>
            <a:spLocks noChangeArrowheads="1"/>
          </p:cNvSpPr>
          <p:nvPr/>
        </p:nvSpPr>
        <p:spPr bwMode="auto">
          <a:xfrm>
            <a:off x="323850" y="1039813"/>
            <a:ext cx="7499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b="1" dirty="0">
                <a:latin typeface="楷体_GB2312" pitchFamily="49" charset="-122"/>
                <a:ea typeface="楷体_GB2312" pitchFamily="49" charset="-122"/>
              </a:rPr>
              <a:t>一棵二叉排序树的平均查找长度为：</a:t>
            </a:r>
          </a:p>
        </p:txBody>
      </p:sp>
      <p:sp>
        <p:nvSpPr>
          <p:cNvPr id="64518" name="Rectangle 1030"/>
          <p:cNvSpPr>
            <a:spLocks noChangeArrowheads="1"/>
          </p:cNvSpPr>
          <p:nvPr/>
        </p:nvSpPr>
        <p:spPr bwMode="auto">
          <a:xfrm>
            <a:off x="1116013" y="4868863"/>
            <a:ext cx="6049962"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10000"/>
              </a:spcBef>
            </a:pPr>
            <a:r>
              <a:rPr lang="en-US" altLang="zh-CN" b="1">
                <a:ea typeface="楷体_GB2312" pitchFamily="49" charset="-122"/>
                <a:sym typeface="Symbol" pitchFamily="18" charset="2"/>
              </a:rPr>
              <a:t>n</a:t>
            </a:r>
            <a:r>
              <a:rPr lang="en-US" altLang="zh-CN" b="1" baseline="-25000">
                <a:ea typeface="楷体_GB2312" pitchFamily="49" charset="-122"/>
                <a:sym typeface="Symbol" pitchFamily="18" charset="2"/>
              </a:rPr>
              <a:t>i </a:t>
            </a:r>
            <a:r>
              <a:rPr lang="zh-CN" altLang="en-US" b="1">
                <a:ea typeface="楷体_GB2312" pitchFamily="49" charset="-122"/>
                <a:sym typeface="Symbol" pitchFamily="18" charset="2"/>
              </a:rPr>
              <a:t>是每层结点个数；</a:t>
            </a:r>
            <a:r>
              <a:rPr lang="zh-CN" altLang="en-US" b="1" baseline="-25000">
                <a:ea typeface="楷体_GB2312" pitchFamily="49" charset="-122"/>
                <a:sym typeface="Symbol" pitchFamily="18" charset="2"/>
              </a:rPr>
              <a:t> </a:t>
            </a:r>
          </a:p>
          <a:p>
            <a:pPr algn="l"/>
            <a:r>
              <a:rPr lang="en-US" altLang="zh-CN" b="1">
                <a:ea typeface="楷体_GB2312" pitchFamily="49" charset="-122"/>
                <a:sym typeface="Symbol" pitchFamily="18" charset="2"/>
              </a:rPr>
              <a:t>C</a:t>
            </a:r>
            <a:r>
              <a:rPr lang="en-US" altLang="zh-CN" b="1" baseline="-25000">
                <a:ea typeface="楷体_GB2312" pitchFamily="49" charset="-122"/>
                <a:sym typeface="Symbol" pitchFamily="18" charset="2"/>
              </a:rPr>
              <a:t>i </a:t>
            </a:r>
            <a:r>
              <a:rPr lang="zh-CN" altLang="en-US" b="1">
                <a:ea typeface="楷体_GB2312" pitchFamily="49" charset="-122"/>
                <a:sym typeface="Symbol" pitchFamily="18" charset="2"/>
              </a:rPr>
              <a:t>是结点所在层次数；</a:t>
            </a:r>
          </a:p>
          <a:p>
            <a:pPr algn="l"/>
            <a:r>
              <a:rPr lang="en-US" altLang="zh-CN" b="1">
                <a:ea typeface="楷体_GB2312" pitchFamily="49" charset="-122"/>
                <a:sym typeface="Symbol" pitchFamily="18" charset="2"/>
              </a:rPr>
              <a:t>m </a:t>
            </a:r>
            <a:r>
              <a:rPr lang="zh-CN" altLang="en-US" b="1">
                <a:ea typeface="楷体_GB2312" pitchFamily="49" charset="-122"/>
                <a:sym typeface="Symbol" pitchFamily="18" charset="2"/>
              </a:rPr>
              <a:t>为树深。</a:t>
            </a:r>
            <a:endParaRPr lang="zh-CN" altLang="en-US" b="1">
              <a:ea typeface="楷体_GB2312" pitchFamily="49" charset="-122"/>
            </a:endParaRPr>
          </a:p>
        </p:txBody>
      </p:sp>
      <p:graphicFrame>
        <p:nvGraphicFramePr>
          <p:cNvPr id="64523" name="Object 1035"/>
          <p:cNvGraphicFramePr>
            <a:graphicFrameLocks noChangeAspect="1"/>
          </p:cNvGraphicFramePr>
          <p:nvPr/>
        </p:nvGraphicFramePr>
        <p:xfrm>
          <a:off x="611188" y="1989138"/>
          <a:ext cx="6985000" cy="2444750"/>
        </p:xfrm>
        <a:graphic>
          <a:graphicData uri="http://schemas.openxmlformats.org/presentationml/2006/ole">
            <mc:AlternateContent xmlns:mc="http://schemas.openxmlformats.org/markup-compatibility/2006">
              <mc:Choice xmlns:v="urn:schemas-microsoft-com:vml" Requires="v">
                <p:oleObj spid="_x0000_s301069" name="公式" r:id="rId3" imgW="1104840" imgH="431640" progId="Equation.3">
                  <p:embed/>
                </p:oleObj>
              </mc:Choice>
              <mc:Fallback>
                <p:oleObj name="公式" r:id="rId3" imgW="110484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989138"/>
                        <a:ext cx="6985000" cy="24447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69871362"/>
      </p:ext>
    </p:extLst>
  </p:cSld>
  <p:clrMapOvr>
    <a:masterClrMapping/>
  </p:clrMapOvr>
  <p:transition spd="med">
    <p:zo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3"/>
          <p:cNvSpPr>
            <a:spLocks noGrp="1"/>
          </p:cNvSpPr>
          <p:nvPr>
            <p:ph type="sldNum" sz="quarter" idx="10"/>
          </p:nvPr>
        </p:nvSpPr>
        <p:spPr/>
        <p:txBody>
          <a:bodyPr/>
          <a:lstStyle/>
          <a:p>
            <a:fld id="{CDA0A9B8-FA33-45C5-8E6C-4A6B8ADB9989}" type="slidenum">
              <a:rPr lang="en-US" altLang="zh-CN"/>
              <a:pPr/>
              <a:t>42</a:t>
            </a:fld>
            <a:endParaRPr lang="en-US" altLang="zh-CN"/>
          </a:p>
        </p:txBody>
      </p:sp>
      <p:grpSp>
        <p:nvGrpSpPr>
          <p:cNvPr id="149573" name="Group 69"/>
          <p:cNvGrpSpPr>
            <a:grpSpLocks/>
          </p:cNvGrpSpPr>
          <p:nvPr/>
        </p:nvGrpSpPr>
        <p:grpSpPr bwMode="auto">
          <a:xfrm>
            <a:off x="3387108" y="1790710"/>
            <a:ext cx="3633164" cy="1854314"/>
            <a:chOff x="498" y="482"/>
            <a:chExt cx="1927" cy="1224"/>
          </a:xfrm>
        </p:grpSpPr>
        <p:sp>
          <p:nvSpPr>
            <p:cNvPr id="149536" name="Freeform 32"/>
            <p:cNvSpPr>
              <a:spLocks/>
            </p:cNvSpPr>
            <p:nvPr/>
          </p:nvSpPr>
          <p:spPr bwMode="auto">
            <a:xfrm>
              <a:off x="1350" y="496"/>
              <a:ext cx="202" cy="228"/>
            </a:xfrm>
            <a:custGeom>
              <a:avLst/>
              <a:gdLst>
                <a:gd name="T0" fmla="*/ 0 w 202"/>
                <a:gd name="T1" fmla="*/ 103 h 228"/>
                <a:gd name="T2" fmla="*/ 4 w 202"/>
                <a:gd name="T3" fmla="*/ 80 h 228"/>
                <a:gd name="T4" fmla="*/ 12 w 202"/>
                <a:gd name="T5" fmla="*/ 59 h 228"/>
                <a:gd name="T6" fmla="*/ 22 w 202"/>
                <a:gd name="T7" fmla="*/ 42 h 228"/>
                <a:gd name="T8" fmla="*/ 36 w 202"/>
                <a:gd name="T9" fmla="*/ 26 h 228"/>
                <a:gd name="T10" fmla="*/ 52 w 202"/>
                <a:gd name="T11" fmla="*/ 14 h 228"/>
                <a:gd name="T12" fmla="*/ 70 w 202"/>
                <a:gd name="T13" fmla="*/ 6 h 228"/>
                <a:gd name="T14" fmla="*/ 90 w 202"/>
                <a:gd name="T15" fmla="*/ 1 h 228"/>
                <a:gd name="T16" fmla="*/ 101 w 202"/>
                <a:gd name="T17" fmla="*/ 0 h 228"/>
                <a:gd name="T18" fmla="*/ 110 w 202"/>
                <a:gd name="T19" fmla="*/ 1 h 228"/>
                <a:gd name="T20" fmla="*/ 131 w 202"/>
                <a:gd name="T21" fmla="*/ 6 h 228"/>
                <a:gd name="T22" fmla="*/ 149 w 202"/>
                <a:gd name="T23" fmla="*/ 14 h 228"/>
                <a:gd name="T24" fmla="*/ 165 w 202"/>
                <a:gd name="T25" fmla="*/ 26 h 228"/>
                <a:gd name="T26" fmla="*/ 178 w 202"/>
                <a:gd name="T27" fmla="*/ 42 h 228"/>
                <a:gd name="T28" fmla="*/ 189 w 202"/>
                <a:gd name="T29" fmla="*/ 59 h 228"/>
                <a:gd name="T30" fmla="*/ 196 w 202"/>
                <a:gd name="T31" fmla="*/ 80 h 228"/>
                <a:gd name="T32" fmla="*/ 201 w 202"/>
                <a:gd name="T33" fmla="*/ 103 h 228"/>
                <a:gd name="T34" fmla="*/ 202 w 202"/>
                <a:gd name="T35" fmla="*/ 114 h 228"/>
                <a:gd name="T36" fmla="*/ 200 w 202"/>
                <a:gd name="T37" fmla="*/ 137 h 228"/>
                <a:gd name="T38" fmla="*/ 193 w 202"/>
                <a:gd name="T39" fmla="*/ 158 h 228"/>
                <a:gd name="T40" fmla="*/ 184 w 202"/>
                <a:gd name="T41" fmla="*/ 178 h 228"/>
                <a:gd name="T42" fmla="*/ 172 w 202"/>
                <a:gd name="T43" fmla="*/ 195 h 228"/>
                <a:gd name="T44" fmla="*/ 157 w 202"/>
                <a:gd name="T45" fmla="*/ 209 h 228"/>
                <a:gd name="T46" fmla="*/ 140 w 202"/>
                <a:gd name="T47" fmla="*/ 219 h 228"/>
                <a:gd name="T48" fmla="*/ 121 w 202"/>
                <a:gd name="T49" fmla="*/ 226 h 228"/>
                <a:gd name="T50" fmla="*/ 105 w 202"/>
                <a:gd name="T51" fmla="*/ 228 h 228"/>
                <a:gd name="T52" fmla="*/ 96 w 202"/>
                <a:gd name="T53" fmla="*/ 228 h 228"/>
                <a:gd name="T54" fmla="*/ 80 w 202"/>
                <a:gd name="T55" fmla="*/ 226 h 228"/>
                <a:gd name="T56" fmla="*/ 62 w 202"/>
                <a:gd name="T57" fmla="*/ 219 h 228"/>
                <a:gd name="T58" fmla="*/ 44 w 202"/>
                <a:gd name="T59" fmla="*/ 209 h 228"/>
                <a:gd name="T60" fmla="*/ 29 w 202"/>
                <a:gd name="T61" fmla="*/ 195 h 228"/>
                <a:gd name="T62" fmla="*/ 17 w 202"/>
                <a:gd name="T63" fmla="*/ 178 h 228"/>
                <a:gd name="T64" fmla="*/ 8 w 202"/>
                <a:gd name="T65" fmla="*/ 158 h 228"/>
                <a:gd name="T66" fmla="*/ 1 w 202"/>
                <a:gd name="T67" fmla="*/ 137 h 228"/>
                <a:gd name="T68" fmla="*/ 0 w 202"/>
                <a:gd name="T69" fmla="*/ 114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2" h="228">
                  <a:moveTo>
                    <a:pt x="0" y="114"/>
                  </a:moveTo>
                  <a:lnTo>
                    <a:pt x="0" y="103"/>
                  </a:lnTo>
                  <a:lnTo>
                    <a:pt x="1" y="91"/>
                  </a:lnTo>
                  <a:lnTo>
                    <a:pt x="4" y="80"/>
                  </a:lnTo>
                  <a:lnTo>
                    <a:pt x="8" y="70"/>
                  </a:lnTo>
                  <a:lnTo>
                    <a:pt x="12" y="59"/>
                  </a:lnTo>
                  <a:lnTo>
                    <a:pt x="17" y="50"/>
                  </a:lnTo>
                  <a:lnTo>
                    <a:pt x="22" y="42"/>
                  </a:lnTo>
                  <a:lnTo>
                    <a:pt x="29" y="33"/>
                  </a:lnTo>
                  <a:lnTo>
                    <a:pt x="36" y="26"/>
                  </a:lnTo>
                  <a:lnTo>
                    <a:pt x="44" y="19"/>
                  </a:lnTo>
                  <a:lnTo>
                    <a:pt x="52" y="14"/>
                  </a:lnTo>
                  <a:lnTo>
                    <a:pt x="62" y="9"/>
                  </a:lnTo>
                  <a:lnTo>
                    <a:pt x="70" y="6"/>
                  </a:lnTo>
                  <a:lnTo>
                    <a:pt x="80" y="2"/>
                  </a:lnTo>
                  <a:lnTo>
                    <a:pt x="90" y="1"/>
                  </a:lnTo>
                  <a:lnTo>
                    <a:pt x="96" y="0"/>
                  </a:lnTo>
                  <a:lnTo>
                    <a:pt x="101" y="0"/>
                  </a:lnTo>
                  <a:lnTo>
                    <a:pt x="105" y="0"/>
                  </a:lnTo>
                  <a:lnTo>
                    <a:pt x="110" y="1"/>
                  </a:lnTo>
                  <a:lnTo>
                    <a:pt x="121" y="2"/>
                  </a:lnTo>
                  <a:lnTo>
                    <a:pt x="131" y="6"/>
                  </a:lnTo>
                  <a:lnTo>
                    <a:pt x="140" y="9"/>
                  </a:lnTo>
                  <a:lnTo>
                    <a:pt x="149" y="14"/>
                  </a:lnTo>
                  <a:lnTo>
                    <a:pt x="157" y="19"/>
                  </a:lnTo>
                  <a:lnTo>
                    <a:pt x="165" y="26"/>
                  </a:lnTo>
                  <a:lnTo>
                    <a:pt x="172" y="33"/>
                  </a:lnTo>
                  <a:lnTo>
                    <a:pt x="178" y="42"/>
                  </a:lnTo>
                  <a:lnTo>
                    <a:pt x="184" y="50"/>
                  </a:lnTo>
                  <a:lnTo>
                    <a:pt x="189" y="59"/>
                  </a:lnTo>
                  <a:lnTo>
                    <a:pt x="193" y="70"/>
                  </a:lnTo>
                  <a:lnTo>
                    <a:pt x="196" y="80"/>
                  </a:lnTo>
                  <a:lnTo>
                    <a:pt x="200" y="91"/>
                  </a:lnTo>
                  <a:lnTo>
                    <a:pt x="201" y="103"/>
                  </a:lnTo>
                  <a:lnTo>
                    <a:pt x="202" y="114"/>
                  </a:lnTo>
                  <a:lnTo>
                    <a:pt x="202" y="114"/>
                  </a:lnTo>
                  <a:lnTo>
                    <a:pt x="201" y="125"/>
                  </a:lnTo>
                  <a:lnTo>
                    <a:pt x="200" y="137"/>
                  </a:lnTo>
                  <a:lnTo>
                    <a:pt x="196" y="148"/>
                  </a:lnTo>
                  <a:lnTo>
                    <a:pt x="193" y="158"/>
                  </a:lnTo>
                  <a:lnTo>
                    <a:pt x="189" y="169"/>
                  </a:lnTo>
                  <a:lnTo>
                    <a:pt x="184" y="178"/>
                  </a:lnTo>
                  <a:lnTo>
                    <a:pt x="178" y="187"/>
                  </a:lnTo>
                  <a:lnTo>
                    <a:pt x="172" y="195"/>
                  </a:lnTo>
                  <a:lnTo>
                    <a:pt x="165" y="202"/>
                  </a:lnTo>
                  <a:lnTo>
                    <a:pt x="157" y="209"/>
                  </a:lnTo>
                  <a:lnTo>
                    <a:pt x="149" y="214"/>
                  </a:lnTo>
                  <a:lnTo>
                    <a:pt x="140" y="219"/>
                  </a:lnTo>
                  <a:lnTo>
                    <a:pt x="131" y="222"/>
                  </a:lnTo>
                  <a:lnTo>
                    <a:pt x="121" y="226"/>
                  </a:lnTo>
                  <a:lnTo>
                    <a:pt x="110" y="227"/>
                  </a:lnTo>
                  <a:lnTo>
                    <a:pt x="105" y="228"/>
                  </a:lnTo>
                  <a:lnTo>
                    <a:pt x="101" y="228"/>
                  </a:lnTo>
                  <a:lnTo>
                    <a:pt x="96" y="228"/>
                  </a:lnTo>
                  <a:lnTo>
                    <a:pt x="90" y="227"/>
                  </a:lnTo>
                  <a:lnTo>
                    <a:pt x="80" y="226"/>
                  </a:lnTo>
                  <a:lnTo>
                    <a:pt x="70" y="222"/>
                  </a:lnTo>
                  <a:lnTo>
                    <a:pt x="62" y="219"/>
                  </a:lnTo>
                  <a:lnTo>
                    <a:pt x="52" y="214"/>
                  </a:lnTo>
                  <a:lnTo>
                    <a:pt x="44" y="209"/>
                  </a:lnTo>
                  <a:lnTo>
                    <a:pt x="36" y="202"/>
                  </a:lnTo>
                  <a:lnTo>
                    <a:pt x="29" y="195"/>
                  </a:lnTo>
                  <a:lnTo>
                    <a:pt x="22" y="187"/>
                  </a:lnTo>
                  <a:lnTo>
                    <a:pt x="17" y="178"/>
                  </a:lnTo>
                  <a:lnTo>
                    <a:pt x="12" y="169"/>
                  </a:lnTo>
                  <a:lnTo>
                    <a:pt x="8" y="158"/>
                  </a:lnTo>
                  <a:lnTo>
                    <a:pt x="4" y="148"/>
                  </a:lnTo>
                  <a:lnTo>
                    <a:pt x="1" y="137"/>
                  </a:lnTo>
                  <a:lnTo>
                    <a:pt x="0" y="125"/>
                  </a:lnTo>
                  <a:lnTo>
                    <a:pt x="0" y="114"/>
                  </a:lnTo>
                  <a:close/>
                </a:path>
              </a:pathLst>
            </a:custGeom>
            <a:solidFill>
              <a:schemeClr val="tx1"/>
            </a:solidFill>
            <a:ln w="38100" cmpd="sng">
              <a:solidFill>
                <a:schemeClr val="tx1"/>
              </a:solidFill>
              <a:round/>
              <a:headEnd/>
              <a:tailEnd/>
            </a:ln>
          </p:spPr>
          <p:txBody>
            <a:bodyPr/>
            <a:lstStyle/>
            <a:p>
              <a:endParaRPr lang="zh-CN" altLang="en-US"/>
            </a:p>
          </p:txBody>
        </p:sp>
        <p:sp>
          <p:nvSpPr>
            <p:cNvPr id="149537" name="Freeform 33"/>
            <p:cNvSpPr>
              <a:spLocks/>
            </p:cNvSpPr>
            <p:nvPr/>
          </p:nvSpPr>
          <p:spPr bwMode="auto">
            <a:xfrm>
              <a:off x="1292" y="482"/>
              <a:ext cx="305" cy="349"/>
            </a:xfrm>
            <a:custGeom>
              <a:avLst/>
              <a:gdLst>
                <a:gd name="T0" fmla="*/ 0 w 202"/>
                <a:gd name="T1" fmla="*/ 103 h 228"/>
                <a:gd name="T2" fmla="*/ 4 w 202"/>
                <a:gd name="T3" fmla="*/ 80 h 228"/>
                <a:gd name="T4" fmla="*/ 12 w 202"/>
                <a:gd name="T5" fmla="*/ 59 h 228"/>
                <a:gd name="T6" fmla="*/ 22 w 202"/>
                <a:gd name="T7" fmla="*/ 42 h 228"/>
                <a:gd name="T8" fmla="*/ 36 w 202"/>
                <a:gd name="T9" fmla="*/ 26 h 228"/>
                <a:gd name="T10" fmla="*/ 52 w 202"/>
                <a:gd name="T11" fmla="*/ 14 h 228"/>
                <a:gd name="T12" fmla="*/ 70 w 202"/>
                <a:gd name="T13" fmla="*/ 6 h 228"/>
                <a:gd name="T14" fmla="*/ 90 w 202"/>
                <a:gd name="T15" fmla="*/ 1 h 228"/>
                <a:gd name="T16" fmla="*/ 101 w 202"/>
                <a:gd name="T17" fmla="*/ 0 h 228"/>
                <a:gd name="T18" fmla="*/ 110 w 202"/>
                <a:gd name="T19" fmla="*/ 1 h 228"/>
                <a:gd name="T20" fmla="*/ 131 w 202"/>
                <a:gd name="T21" fmla="*/ 6 h 228"/>
                <a:gd name="T22" fmla="*/ 149 w 202"/>
                <a:gd name="T23" fmla="*/ 14 h 228"/>
                <a:gd name="T24" fmla="*/ 165 w 202"/>
                <a:gd name="T25" fmla="*/ 26 h 228"/>
                <a:gd name="T26" fmla="*/ 178 w 202"/>
                <a:gd name="T27" fmla="*/ 42 h 228"/>
                <a:gd name="T28" fmla="*/ 189 w 202"/>
                <a:gd name="T29" fmla="*/ 59 h 228"/>
                <a:gd name="T30" fmla="*/ 196 w 202"/>
                <a:gd name="T31" fmla="*/ 80 h 228"/>
                <a:gd name="T32" fmla="*/ 201 w 202"/>
                <a:gd name="T33" fmla="*/ 103 h 228"/>
                <a:gd name="T34" fmla="*/ 202 w 202"/>
                <a:gd name="T35" fmla="*/ 114 h 228"/>
                <a:gd name="T36" fmla="*/ 200 w 202"/>
                <a:gd name="T37" fmla="*/ 137 h 228"/>
                <a:gd name="T38" fmla="*/ 193 w 202"/>
                <a:gd name="T39" fmla="*/ 158 h 228"/>
                <a:gd name="T40" fmla="*/ 184 w 202"/>
                <a:gd name="T41" fmla="*/ 178 h 228"/>
                <a:gd name="T42" fmla="*/ 172 w 202"/>
                <a:gd name="T43" fmla="*/ 195 h 228"/>
                <a:gd name="T44" fmla="*/ 157 w 202"/>
                <a:gd name="T45" fmla="*/ 209 h 228"/>
                <a:gd name="T46" fmla="*/ 140 w 202"/>
                <a:gd name="T47" fmla="*/ 219 h 228"/>
                <a:gd name="T48" fmla="*/ 121 w 202"/>
                <a:gd name="T49" fmla="*/ 226 h 228"/>
                <a:gd name="T50" fmla="*/ 105 w 202"/>
                <a:gd name="T51" fmla="*/ 228 h 228"/>
                <a:gd name="T52" fmla="*/ 96 w 202"/>
                <a:gd name="T53" fmla="*/ 228 h 228"/>
                <a:gd name="T54" fmla="*/ 80 w 202"/>
                <a:gd name="T55" fmla="*/ 226 h 228"/>
                <a:gd name="T56" fmla="*/ 62 w 202"/>
                <a:gd name="T57" fmla="*/ 219 h 228"/>
                <a:gd name="T58" fmla="*/ 44 w 202"/>
                <a:gd name="T59" fmla="*/ 209 h 228"/>
                <a:gd name="T60" fmla="*/ 29 w 202"/>
                <a:gd name="T61" fmla="*/ 195 h 228"/>
                <a:gd name="T62" fmla="*/ 17 w 202"/>
                <a:gd name="T63" fmla="*/ 178 h 228"/>
                <a:gd name="T64" fmla="*/ 8 w 202"/>
                <a:gd name="T65" fmla="*/ 158 h 228"/>
                <a:gd name="T66" fmla="*/ 1 w 202"/>
                <a:gd name="T67" fmla="*/ 137 h 228"/>
                <a:gd name="T68" fmla="*/ 0 w 202"/>
                <a:gd name="T69" fmla="*/ 114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2" h="228">
                  <a:moveTo>
                    <a:pt x="0" y="114"/>
                  </a:moveTo>
                  <a:lnTo>
                    <a:pt x="0" y="103"/>
                  </a:lnTo>
                  <a:lnTo>
                    <a:pt x="1" y="91"/>
                  </a:lnTo>
                  <a:lnTo>
                    <a:pt x="4" y="80"/>
                  </a:lnTo>
                  <a:lnTo>
                    <a:pt x="8" y="70"/>
                  </a:lnTo>
                  <a:lnTo>
                    <a:pt x="12" y="59"/>
                  </a:lnTo>
                  <a:lnTo>
                    <a:pt x="17" y="50"/>
                  </a:lnTo>
                  <a:lnTo>
                    <a:pt x="22" y="42"/>
                  </a:lnTo>
                  <a:lnTo>
                    <a:pt x="29" y="33"/>
                  </a:lnTo>
                  <a:lnTo>
                    <a:pt x="36" y="26"/>
                  </a:lnTo>
                  <a:lnTo>
                    <a:pt x="44" y="19"/>
                  </a:lnTo>
                  <a:lnTo>
                    <a:pt x="52" y="14"/>
                  </a:lnTo>
                  <a:lnTo>
                    <a:pt x="62" y="9"/>
                  </a:lnTo>
                  <a:lnTo>
                    <a:pt x="70" y="6"/>
                  </a:lnTo>
                  <a:lnTo>
                    <a:pt x="80" y="2"/>
                  </a:lnTo>
                  <a:lnTo>
                    <a:pt x="90" y="1"/>
                  </a:lnTo>
                  <a:lnTo>
                    <a:pt x="96" y="0"/>
                  </a:lnTo>
                  <a:lnTo>
                    <a:pt x="101" y="0"/>
                  </a:lnTo>
                  <a:lnTo>
                    <a:pt x="105" y="0"/>
                  </a:lnTo>
                  <a:lnTo>
                    <a:pt x="110" y="1"/>
                  </a:lnTo>
                  <a:lnTo>
                    <a:pt x="121" y="2"/>
                  </a:lnTo>
                  <a:lnTo>
                    <a:pt x="131" y="6"/>
                  </a:lnTo>
                  <a:lnTo>
                    <a:pt x="140" y="9"/>
                  </a:lnTo>
                  <a:lnTo>
                    <a:pt x="149" y="14"/>
                  </a:lnTo>
                  <a:lnTo>
                    <a:pt x="157" y="19"/>
                  </a:lnTo>
                  <a:lnTo>
                    <a:pt x="165" y="26"/>
                  </a:lnTo>
                  <a:lnTo>
                    <a:pt x="172" y="33"/>
                  </a:lnTo>
                  <a:lnTo>
                    <a:pt x="178" y="42"/>
                  </a:lnTo>
                  <a:lnTo>
                    <a:pt x="184" y="50"/>
                  </a:lnTo>
                  <a:lnTo>
                    <a:pt x="189" y="59"/>
                  </a:lnTo>
                  <a:lnTo>
                    <a:pt x="193" y="70"/>
                  </a:lnTo>
                  <a:lnTo>
                    <a:pt x="196" y="80"/>
                  </a:lnTo>
                  <a:lnTo>
                    <a:pt x="200" y="91"/>
                  </a:lnTo>
                  <a:lnTo>
                    <a:pt x="201" y="103"/>
                  </a:lnTo>
                  <a:lnTo>
                    <a:pt x="202" y="114"/>
                  </a:lnTo>
                  <a:lnTo>
                    <a:pt x="202" y="114"/>
                  </a:lnTo>
                  <a:lnTo>
                    <a:pt x="201" y="125"/>
                  </a:lnTo>
                  <a:lnTo>
                    <a:pt x="200" y="137"/>
                  </a:lnTo>
                  <a:lnTo>
                    <a:pt x="196" y="148"/>
                  </a:lnTo>
                  <a:lnTo>
                    <a:pt x="193" y="158"/>
                  </a:lnTo>
                  <a:lnTo>
                    <a:pt x="189" y="169"/>
                  </a:lnTo>
                  <a:lnTo>
                    <a:pt x="184" y="178"/>
                  </a:lnTo>
                  <a:lnTo>
                    <a:pt x="178" y="187"/>
                  </a:lnTo>
                  <a:lnTo>
                    <a:pt x="172" y="195"/>
                  </a:lnTo>
                  <a:lnTo>
                    <a:pt x="165" y="202"/>
                  </a:lnTo>
                  <a:lnTo>
                    <a:pt x="157" y="209"/>
                  </a:lnTo>
                  <a:lnTo>
                    <a:pt x="149" y="214"/>
                  </a:lnTo>
                  <a:lnTo>
                    <a:pt x="140" y="219"/>
                  </a:lnTo>
                  <a:lnTo>
                    <a:pt x="131" y="222"/>
                  </a:lnTo>
                  <a:lnTo>
                    <a:pt x="121" y="226"/>
                  </a:lnTo>
                  <a:lnTo>
                    <a:pt x="110" y="227"/>
                  </a:lnTo>
                  <a:lnTo>
                    <a:pt x="105" y="228"/>
                  </a:lnTo>
                  <a:lnTo>
                    <a:pt x="101" y="228"/>
                  </a:lnTo>
                  <a:lnTo>
                    <a:pt x="96" y="228"/>
                  </a:lnTo>
                  <a:lnTo>
                    <a:pt x="90" y="227"/>
                  </a:lnTo>
                  <a:lnTo>
                    <a:pt x="80" y="226"/>
                  </a:lnTo>
                  <a:lnTo>
                    <a:pt x="70" y="222"/>
                  </a:lnTo>
                  <a:lnTo>
                    <a:pt x="62" y="219"/>
                  </a:lnTo>
                  <a:lnTo>
                    <a:pt x="52" y="214"/>
                  </a:lnTo>
                  <a:lnTo>
                    <a:pt x="44" y="209"/>
                  </a:lnTo>
                  <a:lnTo>
                    <a:pt x="36" y="202"/>
                  </a:lnTo>
                  <a:lnTo>
                    <a:pt x="29" y="195"/>
                  </a:lnTo>
                  <a:lnTo>
                    <a:pt x="22" y="187"/>
                  </a:lnTo>
                  <a:lnTo>
                    <a:pt x="17" y="178"/>
                  </a:lnTo>
                  <a:lnTo>
                    <a:pt x="12" y="169"/>
                  </a:lnTo>
                  <a:lnTo>
                    <a:pt x="8" y="158"/>
                  </a:lnTo>
                  <a:lnTo>
                    <a:pt x="4" y="148"/>
                  </a:lnTo>
                  <a:lnTo>
                    <a:pt x="1" y="137"/>
                  </a:lnTo>
                  <a:lnTo>
                    <a:pt x="0" y="125"/>
                  </a:lnTo>
                  <a:lnTo>
                    <a:pt x="0" y="114"/>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149539" name="Freeform 35"/>
            <p:cNvSpPr>
              <a:spLocks/>
            </p:cNvSpPr>
            <p:nvPr/>
          </p:nvSpPr>
          <p:spPr bwMode="auto">
            <a:xfrm>
              <a:off x="800" y="890"/>
              <a:ext cx="311" cy="324"/>
            </a:xfrm>
            <a:custGeom>
              <a:avLst/>
              <a:gdLst>
                <a:gd name="T0" fmla="*/ 1 w 202"/>
                <a:gd name="T1" fmla="*/ 103 h 228"/>
                <a:gd name="T2" fmla="*/ 5 w 202"/>
                <a:gd name="T3" fmla="*/ 81 h 228"/>
                <a:gd name="T4" fmla="*/ 13 w 202"/>
                <a:gd name="T5" fmla="*/ 61 h 228"/>
                <a:gd name="T6" fmla="*/ 24 w 202"/>
                <a:gd name="T7" fmla="*/ 42 h 228"/>
                <a:gd name="T8" fmla="*/ 37 w 202"/>
                <a:gd name="T9" fmla="*/ 26 h 228"/>
                <a:gd name="T10" fmla="*/ 53 w 202"/>
                <a:gd name="T11" fmla="*/ 15 h 228"/>
                <a:gd name="T12" fmla="*/ 71 w 202"/>
                <a:gd name="T13" fmla="*/ 6 h 228"/>
                <a:gd name="T14" fmla="*/ 91 w 202"/>
                <a:gd name="T15" fmla="*/ 1 h 228"/>
                <a:gd name="T16" fmla="*/ 101 w 202"/>
                <a:gd name="T17" fmla="*/ 0 h 228"/>
                <a:gd name="T18" fmla="*/ 112 w 202"/>
                <a:gd name="T19" fmla="*/ 1 h 228"/>
                <a:gd name="T20" fmla="*/ 132 w 202"/>
                <a:gd name="T21" fmla="*/ 6 h 228"/>
                <a:gd name="T22" fmla="*/ 150 w 202"/>
                <a:gd name="T23" fmla="*/ 15 h 228"/>
                <a:gd name="T24" fmla="*/ 166 w 202"/>
                <a:gd name="T25" fmla="*/ 26 h 228"/>
                <a:gd name="T26" fmla="*/ 179 w 202"/>
                <a:gd name="T27" fmla="*/ 42 h 228"/>
                <a:gd name="T28" fmla="*/ 190 w 202"/>
                <a:gd name="T29" fmla="*/ 61 h 228"/>
                <a:gd name="T30" fmla="*/ 197 w 202"/>
                <a:gd name="T31" fmla="*/ 81 h 228"/>
                <a:gd name="T32" fmla="*/ 202 w 202"/>
                <a:gd name="T33" fmla="*/ 103 h 228"/>
                <a:gd name="T34" fmla="*/ 202 w 202"/>
                <a:gd name="T35" fmla="*/ 114 h 228"/>
                <a:gd name="T36" fmla="*/ 200 w 202"/>
                <a:gd name="T37" fmla="*/ 137 h 228"/>
                <a:gd name="T38" fmla="*/ 194 w 202"/>
                <a:gd name="T39" fmla="*/ 159 h 228"/>
                <a:gd name="T40" fmla="*/ 185 w 202"/>
                <a:gd name="T41" fmla="*/ 178 h 228"/>
                <a:gd name="T42" fmla="*/ 173 w 202"/>
                <a:gd name="T43" fmla="*/ 195 h 228"/>
                <a:gd name="T44" fmla="*/ 157 w 202"/>
                <a:gd name="T45" fmla="*/ 209 h 228"/>
                <a:gd name="T46" fmla="*/ 140 w 202"/>
                <a:gd name="T47" fmla="*/ 219 h 228"/>
                <a:gd name="T48" fmla="*/ 121 w 202"/>
                <a:gd name="T49" fmla="*/ 226 h 228"/>
                <a:gd name="T50" fmla="*/ 106 w 202"/>
                <a:gd name="T51" fmla="*/ 228 h 228"/>
                <a:gd name="T52" fmla="*/ 96 w 202"/>
                <a:gd name="T53" fmla="*/ 228 h 228"/>
                <a:gd name="T54" fmla="*/ 81 w 202"/>
                <a:gd name="T55" fmla="*/ 226 h 228"/>
                <a:gd name="T56" fmla="*/ 62 w 202"/>
                <a:gd name="T57" fmla="*/ 219 h 228"/>
                <a:gd name="T58" fmla="*/ 45 w 202"/>
                <a:gd name="T59" fmla="*/ 209 h 228"/>
                <a:gd name="T60" fmla="*/ 30 w 202"/>
                <a:gd name="T61" fmla="*/ 195 h 228"/>
                <a:gd name="T62" fmla="*/ 18 w 202"/>
                <a:gd name="T63" fmla="*/ 178 h 228"/>
                <a:gd name="T64" fmla="*/ 9 w 202"/>
                <a:gd name="T65" fmla="*/ 159 h 228"/>
                <a:gd name="T66" fmla="*/ 2 w 202"/>
                <a:gd name="T67" fmla="*/ 137 h 228"/>
                <a:gd name="T68" fmla="*/ 0 w 202"/>
                <a:gd name="T69" fmla="*/ 114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2" h="228">
                  <a:moveTo>
                    <a:pt x="0" y="114"/>
                  </a:moveTo>
                  <a:lnTo>
                    <a:pt x="1" y="103"/>
                  </a:lnTo>
                  <a:lnTo>
                    <a:pt x="2" y="91"/>
                  </a:lnTo>
                  <a:lnTo>
                    <a:pt x="5" y="81"/>
                  </a:lnTo>
                  <a:lnTo>
                    <a:pt x="9" y="70"/>
                  </a:lnTo>
                  <a:lnTo>
                    <a:pt x="13" y="61"/>
                  </a:lnTo>
                  <a:lnTo>
                    <a:pt x="18" y="50"/>
                  </a:lnTo>
                  <a:lnTo>
                    <a:pt x="24" y="42"/>
                  </a:lnTo>
                  <a:lnTo>
                    <a:pt x="30" y="34"/>
                  </a:lnTo>
                  <a:lnTo>
                    <a:pt x="37" y="26"/>
                  </a:lnTo>
                  <a:lnTo>
                    <a:pt x="45" y="21"/>
                  </a:lnTo>
                  <a:lnTo>
                    <a:pt x="53" y="15"/>
                  </a:lnTo>
                  <a:lnTo>
                    <a:pt x="62" y="9"/>
                  </a:lnTo>
                  <a:lnTo>
                    <a:pt x="71" y="6"/>
                  </a:lnTo>
                  <a:lnTo>
                    <a:pt x="81" y="4"/>
                  </a:lnTo>
                  <a:lnTo>
                    <a:pt x="91" y="1"/>
                  </a:lnTo>
                  <a:lnTo>
                    <a:pt x="96" y="1"/>
                  </a:lnTo>
                  <a:lnTo>
                    <a:pt x="101" y="0"/>
                  </a:lnTo>
                  <a:lnTo>
                    <a:pt x="106" y="1"/>
                  </a:lnTo>
                  <a:lnTo>
                    <a:pt x="112" y="1"/>
                  </a:lnTo>
                  <a:lnTo>
                    <a:pt x="121" y="4"/>
                  </a:lnTo>
                  <a:lnTo>
                    <a:pt x="132" y="6"/>
                  </a:lnTo>
                  <a:lnTo>
                    <a:pt x="140" y="9"/>
                  </a:lnTo>
                  <a:lnTo>
                    <a:pt x="150" y="15"/>
                  </a:lnTo>
                  <a:lnTo>
                    <a:pt x="157" y="21"/>
                  </a:lnTo>
                  <a:lnTo>
                    <a:pt x="166" y="26"/>
                  </a:lnTo>
                  <a:lnTo>
                    <a:pt x="173" y="34"/>
                  </a:lnTo>
                  <a:lnTo>
                    <a:pt x="179" y="42"/>
                  </a:lnTo>
                  <a:lnTo>
                    <a:pt x="185" y="50"/>
                  </a:lnTo>
                  <a:lnTo>
                    <a:pt x="190" y="61"/>
                  </a:lnTo>
                  <a:lnTo>
                    <a:pt x="194" y="70"/>
                  </a:lnTo>
                  <a:lnTo>
                    <a:pt x="197" y="81"/>
                  </a:lnTo>
                  <a:lnTo>
                    <a:pt x="200" y="91"/>
                  </a:lnTo>
                  <a:lnTo>
                    <a:pt x="202" y="103"/>
                  </a:lnTo>
                  <a:lnTo>
                    <a:pt x="202" y="114"/>
                  </a:lnTo>
                  <a:lnTo>
                    <a:pt x="202" y="114"/>
                  </a:lnTo>
                  <a:lnTo>
                    <a:pt x="202" y="126"/>
                  </a:lnTo>
                  <a:lnTo>
                    <a:pt x="200" y="137"/>
                  </a:lnTo>
                  <a:lnTo>
                    <a:pt x="197" y="148"/>
                  </a:lnTo>
                  <a:lnTo>
                    <a:pt x="194" y="159"/>
                  </a:lnTo>
                  <a:lnTo>
                    <a:pt x="190" y="169"/>
                  </a:lnTo>
                  <a:lnTo>
                    <a:pt x="185" y="178"/>
                  </a:lnTo>
                  <a:lnTo>
                    <a:pt x="179" y="187"/>
                  </a:lnTo>
                  <a:lnTo>
                    <a:pt x="173" y="195"/>
                  </a:lnTo>
                  <a:lnTo>
                    <a:pt x="166" y="202"/>
                  </a:lnTo>
                  <a:lnTo>
                    <a:pt x="157" y="209"/>
                  </a:lnTo>
                  <a:lnTo>
                    <a:pt x="150" y="215"/>
                  </a:lnTo>
                  <a:lnTo>
                    <a:pt x="140" y="219"/>
                  </a:lnTo>
                  <a:lnTo>
                    <a:pt x="132" y="224"/>
                  </a:lnTo>
                  <a:lnTo>
                    <a:pt x="121" y="226"/>
                  </a:lnTo>
                  <a:lnTo>
                    <a:pt x="112" y="228"/>
                  </a:lnTo>
                  <a:lnTo>
                    <a:pt x="106" y="228"/>
                  </a:lnTo>
                  <a:lnTo>
                    <a:pt x="101" y="228"/>
                  </a:lnTo>
                  <a:lnTo>
                    <a:pt x="96" y="228"/>
                  </a:lnTo>
                  <a:lnTo>
                    <a:pt x="91" y="228"/>
                  </a:lnTo>
                  <a:lnTo>
                    <a:pt x="81" y="226"/>
                  </a:lnTo>
                  <a:lnTo>
                    <a:pt x="71" y="224"/>
                  </a:lnTo>
                  <a:lnTo>
                    <a:pt x="62" y="219"/>
                  </a:lnTo>
                  <a:lnTo>
                    <a:pt x="53" y="215"/>
                  </a:lnTo>
                  <a:lnTo>
                    <a:pt x="45" y="209"/>
                  </a:lnTo>
                  <a:lnTo>
                    <a:pt x="37" y="202"/>
                  </a:lnTo>
                  <a:lnTo>
                    <a:pt x="30" y="195"/>
                  </a:lnTo>
                  <a:lnTo>
                    <a:pt x="24" y="187"/>
                  </a:lnTo>
                  <a:lnTo>
                    <a:pt x="18" y="178"/>
                  </a:lnTo>
                  <a:lnTo>
                    <a:pt x="13" y="169"/>
                  </a:lnTo>
                  <a:lnTo>
                    <a:pt x="9" y="159"/>
                  </a:lnTo>
                  <a:lnTo>
                    <a:pt x="5" y="148"/>
                  </a:lnTo>
                  <a:lnTo>
                    <a:pt x="2" y="137"/>
                  </a:lnTo>
                  <a:lnTo>
                    <a:pt x="1" y="126"/>
                  </a:lnTo>
                  <a:lnTo>
                    <a:pt x="0" y="114"/>
                  </a:lnTo>
                  <a:close/>
                </a:path>
              </a:pathLst>
            </a:custGeom>
            <a:solidFill>
              <a:schemeClr val="tx1"/>
            </a:solidFill>
            <a:ln w="38100" cmpd="sng">
              <a:solidFill>
                <a:schemeClr val="tx1"/>
              </a:solidFill>
              <a:round/>
              <a:headEnd/>
              <a:tailEnd/>
            </a:ln>
          </p:spPr>
          <p:txBody>
            <a:bodyPr/>
            <a:lstStyle/>
            <a:p>
              <a:endParaRPr lang="zh-CN" altLang="en-US"/>
            </a:p>
          </p:txBody>
        </p:sp>
        <p:sp>
          <p:nvSpPr>
            <p:cNvPr id="149542" name="Freeform 38"/>
            <p:cNvSpPr>
              <a:spLocks/>
            </p:cNvSpPr>
            <p:nvPr/>
          </p:nvSpPr>
          <p:spPr bwMode="auto">
            <a:xfrm>
              <a:off x="1854" y="929"/>
              <a:ext cx="202" cy="228"/>
            </a:xfrm>
            <a:custGeom>
              <a:avLst/>
              <a:gdLst>
                <a:gd name="T0" fmla="*/ 0 w 202"/>
                <a:gd name="T1" fmla="*/ 103 h 228"/>
                <a:gd name="T2" fmla="*/ 4 w 202"/>
                <a:gd name="T3" fmla="*/ 81 h 228"/>
                <a:gd name="T4" fmla="*/ 12 w 202"/>
                <a:gd name="T5" fmla="*/ 61 h 228"/>
                <a:gd name="T6" fmla="*/ 22 w 202"/>
                <a:gd name="T7" fmla="*/ 42 h 228"/>
                <a:gd name="T8" fmla="*/ 36 w 202"/>
                <a:gd name="T9" fmla="*/ 26 h 228"/>
                <a:gd name="T10" fmla="*/ 53 w 202"/>
                <a:gd name="T11" fmla="*/ 15 h 228"/>
                <a:gd name="T12" fmla="*/ 71 w 202"/>
                <a:gd name="T13" fmla="*/ 6 h 228"/>
                <a:gd name="T14" fmla="*/ 90 w 202"/>
                <a:gd name="T15" fmla="*/ 1 h 228"/>
                <a:gd name="T16" fmla="*/ 101 w 202"/>
                <a:gd name="T17" fmla="*/ 0 h 228"/>
                <a:gd name="T18" fmla="*/ 110 w 202"/>
                <a:gd name="T19" fmla="*/ 1 h 228"/>
                <a:gd name="T20" fmla="*/ 130 w 202"/>
                <a:gd name="T21" fmla="*/ 6 h 228"/>
                <a:gd name="T22" fmla="*/ 148 w 202"/>
                <a:gd name="T23" fmla="*/ 15 h 228"/>
                <a:gd name="T24" fmla="*/ 164 w 202"/>
                <a:gd name="T25" fmla="*/ 26 h 228"/>
                <a:gd name="T26" fmla="*/ 178 w 202"/>
                <a:gd name="T27" fmla="*/ 42 h 228"/>
                <a:gd name="T28" fmla="*/ 189 w 202"/>
                <a:gd name="T29" fmla="*/ 61 h 228"/>
                <a:gd name="T30" fmla="*/ 197 w 202"/>
                <a:gd name="T31" fmla="*/ 81 h 228"/>
                <a:gd name="T32" fmla="*/ 200 w 202"/>
                <a:gd name="T33" fmla="*/ 103 h 228"/>
                <a:gd name="T34" fmla="*/ 202 w 202"/>
                <a:gd name="T35" fmla="*/ 114 h 228"/>
                <a:gd name="T36" fmla="*/ 199 w 202"/>
                <a:gd name="T37" fmla="*/ 137 h 228"/>
                <a:gd name="T38" fmla="*/ 193 w 202"/>
                <a:gd name="T39" fmla="*/ 159 h 228"/>
                <a:gd name="T40" fmla="*/ 185 w 202"/>
                <a:gd name="T41" fmla="*/ 178 h 228"/>
                <a:gd name="T42" fmla="*/ 172 w 202"/>
                <a:gd name="T43" fmla="*/ 195 h 228"/>
                <a:gd name="T44" fmla="*/ 157 w 202"/>
                <a:gd name="T45" fmla="*/ 209 h 228"/>
                <a:gd name="T46" fmla="*/ 140 w 202"/>
                <a:gd name="T47" fmla="*/ 219 h 228"/>
                <a:gd name="T48" fmla="*/ 121 w 202"/>
                <a:gd name="T49" fmla="*/ 226 h 228"/>
                <a:gd name="T50" fmla="*/ 106 w 202"/>
                <a:gd name="T51" fmla="*/ 228 h 228"/>
                <a:gd name="T52" fmla="*/ 95 w 202"/>
                <a:gd name="T53" fmla="*/ 228 h 228"/>
                <a:gd name="T54" fmla="*/ 81 w 202"/>
                <a:gd name="T55" fmla="*/ 226 h 228"/>
                <a:gd name="T56" fmla="*/ 61 w 202"/>
                <a:gd name="T57" fmla="*/ 219 h 228"/>
                <a:gd name="T58" fmla="*/ 45 w 202"/>
                <a:gd name="T59" fmla="*/ 209 h 228"/>
                <a:gd name="T60" fmla="*/ 30 w 202"/>
                <a:gd name="T61" fmla="*/ 195 h 228"/>
                <a:gd name="T62" fmla="*/ 17 w 202"/>
                <a:gd name="T63" fmla="*/ 178 h 228"/>
                <a:gd name="T64" fmla="*/ 7 w 202"/>
                <a:gd name="T65" fmla="*/ 159 h 228"/>
                <a:gd name="T66" fmla="*/ 2 w 202"/>
                <a:gd name="T67" fmla="*/ 137 h 228"/>
                <a:gd name="T68" fmla="*/ 0 w 202"/>
                <a:gd name="T69" fmla="*/ 114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2" h="228">
                  <a:moveTo>
                    <a:pt x="0" y="114"/>
                  </a:moveTo>
                  <a:lnTo>
                    <a:pt x="0" y="103"/>
                  </a:lnTo>
                  <a:lnTo>
                    <a:pt x="2" y="91"/>
                  </a:lnTo>
                  <a:lnTo>
                    <a:pt x="4" y="81"/>
                  </a:lnTo>
                  <a:lnTo>
                    <a:pt x="7" y="70"/>
                  </a:lnTo>
                  <a:lnTo>
                    <a:pt x="12" y="61"/>
                  </a:lnTo>
                  <a:lnTo>
                    <a:pt x="17" y="50"/>
                  </a:lnTo>
                  <a:lnTo>
                    <a:pt x="22" y="42"/>
                  </a:lnTo>
                  <a:lnTo>
                    <a:pt x="30" y="34"/>
                  </a:lnTo>
                  <a:lnTo>
                    <a:pt x="36" y="26"/>
                  </a:lnTo>
                  <a:lnTo>
                    <a:pt x="45" y="21"/>
                  </a:lnTo>
                  <a:lnTo>
                    <a:pt x="53" y="15"/>
                  </a:lnTo>
                  <a:lnTo>
                    <a:pt x="61" y="9"/>
                  </a:lnTo>
                  <a:lnTo>
                    <a:pt x="71" y="6"/>
                  </a:lnTo>
                  <a:lnTo>
                    <a:pt x="81" y="4"/>
                  </a:lnTo>
                  <a:lnTo>
                    <a:pt x="90" y="1"/>
                  </a:lnTo>
                  <a:lnTo>
                    <a:pt x="95" y="1"/>
                  </a:lnTo>
                  <a:lnTo>
                    <a:pt x="101" y="0"/>
                  </a:lnTo>
                  <a:lnTo>
                    <a:pt x="106" y="1"/>
                  </a:lnTo>
                  <a:lnTo>
                    <a:pt x="110" y="1"/>
                  </a:lnTo>
                  <a:lnTo>
                    <a:pt x="121" y="4"/>
                  </a:lnTo>
                  <a:lnTo>
                    <a:pt x="130" y="6"/>
                  </a:lnTo>
                  <a:lnTo>
                    <a:pt x="140" y="9"/>
                  </a:lnTo>
                  <a:lnTo>
                    <a:pt x="148" y="15"/>
                  </a:lnTo>
                  <a:lnTo>
                    <a:pt x="157" y="21"/>
                  </a:lnTo>
                  <a:lnTo>
                    <a:pt x="164" y="26"/>
                  </a:lnTo>
                  <a:lnTo>
                    <a:pt x="172" y="34"/>
                  </a:lnTo>
                  <a:lnTo>
                    <a:pt x="178" y="42"/>
                  </a:lnTo>
                  <a:lnTo>
                    <a:pt x="185" y="50"/>
                  </a:lnTo>
                  <a:lnTo>
                    <a:pt x="189" y="61"/>
                  </a:lnTo>
                  <a:lnTo>
                    <a:pt x="193" y="70"/>
                  </a:lnTo>
                  <a:lnTo>
                    <a:pt x="197" y="81"/>
                  </a:lnTo>
                  <a:lnTo>
                    <a:pt x="199" y="91"/>
                  </a:lnTo>
                  <a:lnTo>
                    <a:pt x="200" y="103"/>
                  </a:lnTo>
                  <a:lnTo>
                    <a:pt x="202" y="114"/>
                  </a:lnTo>
                  <a:lnTo>
                    <a:pt x="202" y="114"/>
                  </a:lnTo>
                  <a:lnTo>
                    <a:pt x="200" y="126"/>
                  </a:lnTo>
                  <a:lnTo>
                    <a:pt x="199" y="137"/>
                  </a:lnTo>
                  <a:lnTo>
                    <a:pt x="197" y="148"/>
                  </a:lnTo>
                  <a:lnTo>
                    <a:pt x="193" y="159"/>
                  </a:lnTo>
                  <a:lnTo>
                    <a:pt x="189" y="169"/>
                  </a:lnTo>
                  <a:lnTo>
                    <a:pt x="185" y="178"/>
                  </a:lnTo>
                  <a:lnTo>
                    <a:pt x="178" y="187"/>
                  </a:lnTo>
                  <a:lnTo>
                    <a:pt x="172" y="195"/>
                  </a:lnTo>
                  <a:lnTo>
                    <a:pt x="164" y="202"/>
                  </a:lnTo>
                  <a:lnTo>
                    <a:pt x="157" y="209"/>
                  </a:lnTo>
                  <a:lnTo>
                    <a:pt x="148" y="215"/>
                  </a:lnTo>
                  <a:lnTo>
                    <a:pt x="140" y="219"/>
                  </a:lnTo>
                  <a:lnTo>
                    <a:pt x="130" y="224"/>
                  </a:lnTo>
                  <a:lnTo>
                    <a:pt x="121" y="226"/>
                  </a:lnTo>
                  <a:lnTo>
                    <a:pt x="110" y="228"/>
                  </a:lnTo>
                  <a:lnTo>
                    <a:pt x="106" y="228"/>
                  </a:lnTo>
                  <a:lnTo>
                    <a:pt x="101" y="228"/>
                  </a:lnTo>
                  <a:lnTo>
                    <a:pt x="95" y="228"/>
                  </a:lnTo>
                  <a:lnTo>
                    <a:pt x="90" y="228"/>
                  </a:lnTo>
                  <a:lnTo>
                    <a:pt x="81" y="226"/>
                  </a:lnTo>
                  <a:lnTo>
                    <a:pt x="71" y="224"/>
                  </a:lnTo>
                  <a:lnTo>
                    <a:pt x="61" y="219"/>
                  </a:lnTo>
                  <a:lnTo>
                    <a:pt x="53" y="215"/>
                  </a:lnTo>
                  <a:lnTo>
                    <a:pt x="45" y="209"/>
                  </a:lnTo>
                  <a:lnTo>
                    <a:pt x="36" y="202"/>
                  </a:lnTo>
                  <a:lnTo>
                    <a:pt x="30" y="195"/>
                  </a:lnTo>
                  <a:lnTo>
                    <a:pt x="22" y="187"/>
                  </a:lnTo>
                  <a:lnTo>
                    <a:pt x="17" y="178"/>
                  </a:lnTo>
                  <a:lnTo>
                    <a:pt x="12" y="169"/>
                  </a:lnTo>
                  <a:lnTo>
                    <a:pt x="7" y="159"/>
                  </a:lnTo>
                  <a:lnTo>
                    <a:pt x="4" y="148"/>
                  </a:lnTo>
                  <a:lnTo>
                    <a:pt x="2" y="137"/>
                  </a:lnTo>
                  <a:lnTo>
                    <a:pt x="0" y="126"/>
                  </a:lnTo>
                  <a:lnTo>
                    <a:pt x="0" y="114"/>
                  </a:lnTo>
                  <a:close/>
                </a:path>
              </a:pathLst>
            </a:custGeom>
            <a:solidFill>
              <a:schemeClr val="tx1"/>
            </a:solidFill>
            <a:ln w="38100" cmpd="sng">
              <a:solidFill>
                <a:schemeClr val="tx1"/>
              </a:solidFill>
              <a:round/>
              <a:headEnd/>
              <a:tailEnd/>
            </a:ln>
          </p:spPr>
          <p:txBody>
            <a:bodyPr/>
            <a:lstStyle/>
            <a:p>
              <a:endParaRPr lang="zh-CN" altLang="en-US"/>
            </a:p>
          </p:txBody>
        </p:sp>
        <p:sp>
          <p:nvSpPr>
            <p:cNvPr id="149543" name="Freeform 39"/>
            <p:cNvSpPr>
              <a:spLocks/>
            </p:cNvSpPr>
            <p:nvPr/>
          </p:nvSpPr>
          <p:spPr bwMode="auto">
            <a:xfrm>
              <a:off x="1791" y="929"/>
              <a:ext cx="346" cy="324"/>
            </a:xfrm>
            <a:custGeom>
              <a:avLst/>
              <a:gdLst>
                <a:gd name="T0" fmla="*/ 0 w 202"/>
                <a:gd name="T1" fmla="*/ 103 h 228"/>
                <a:gd name="T2" fmla="*/ 4 w 202"/>
                <a:gd name="T3" fmla="*/ 81 h 228"/>
                <a:gd name="T4" fmla="*/ 12 w 202"/>
                <a:gd name="T5" fmla="*/ 61 h 228"/>
                <a:gd name="T6" fmla="*/ 22 w 202"/>
                <a:gd name="T7" fmla="*/ 42 h 228"/>
                <a:gd name="T8" fmla="*/ 36 w 202"/>
                <a:gd name="T9" fmla="*/ 26 h 228"/>
                <a:gd name="T10" fmla="*/ 53 w 202"/>
                <a:gd name="T11" fmla="*/ 15 h 228"/>
                <a:gd name="T12" fmla="*/ 71 w 202"/>
                <a:gd name="T13" fmla="*/ 6 h 228"/>
                <a:gd name="T14" fmla="*/ 90 w 202"/>
                <a:gd name="T15" fmla="*/ 1 h 228"/>
                <a:gd name="T16" fmla="*/ 101 w 202"/>
                <a:gd name="T17" fmla="*/ 0 h 228"/>
                <a:gd name="T18" fmla="*/ 110 w 202"/>
                <a:gd name="T19" fmla="*/ 1 h 228"/>
                <a:gd name="T20" fmla="*/ 130 w 202"/>
                <a:gd name="T21" fmla="*/ 6 h 228"/>
                <a:gd name="T22" fmla="*/ 148 w 202"/>
                <a:gd name="T23" fmla="*/ 15 h 228"/>
                <a:gd name="T24" fmla="*/ 164 w 202"/>
                <a:gd name="T25" fmla="*/ 26 h 228"/>
                <a:gd name="T26" fmla="*/ 178 w 202"/>
                <a:gd name="T27" fmla="*/ 42 h 228"/>
                <a:gd name="T28" fmla="*/ 189 w 202"/>
                <a:gd name="T29" fmla="*/ 61 h 228"/>
                <a:gd name="T30" fmla="*/ 197 w 202"/>
                <a:gd name="T31" fmla="*/ 81 h 228"/>
                <a:gd name="T32" fmla="*/ 200 w 202"/>
                <a:gd name="T33" fmla="*/ 103 h 228"/>
                <a:gd name="T34" fmla="*/ 202 w 202"/>
                <a:gd name="T35" fmla="*/ 114 h 228"/>
                <a:gd name="T36" fmla="*/ 199 w 202"/>
                <a:gd name="T37" fmla="*/ 137 h 228"/>
                <a:gd name="T38" fmla="*/ 193 w 202"/>
                <a:gd name="T39" fmla="*/ 159 h 228"/>
                <a:gd name="T40" fmla="*/ 185 w 202"/>
                <a:gd name="T41" fmla="*/ 178 h 228"/>
                <a:gd name="T42" fmla="*/ 172 w 202"/>
                <a:gd name="T43" fmla="*/ 195 h 228"/>
                <a:gd name="T44" fmla="*/ 157 w 202"/>
                <a:gd name="T45" fmla="*/ 209 h 228"/>
                <a:gd name="T46" fmla="*/ 140 w 202"/>
                <a:gd name="T47" fmla="*/ 219 h 228"/>
                <a:gd name="T48" fmla="*/ 121 w 202"/>
                <a:gd name="T49" fmla="*/ 226 h 228"/>
                <a:gd name="T50" fmla="*/ 106 w 202"/>
                <a:gd name="T51" fmla="*/ 228 h 228"/>
                <a:gd name="T52" fmla="*/ 95 w 202"/>
                <a:gd name="T53" fmla="*/ 228 h 228"/>
                <a:gd name="T54" fmla="*/ 81 w 202"/>
                <a:gd name="T55" fmla="*/ 226 h 228"/>
                <a:gd name="T56" fmla="*/ 61 w 202"/>
                <a:gd name="T57" fmla="*/ 219 h 228"/>
                <a:gd name="T58" fmla="*/ 45 w 202"/>
                <a:gd name="T59" fmla="*/ 209 h 228"/>
                <a:gd name="T60" fmla="*/ 30 w 202"/>
                <a:gd name="T61" fmla="*/ 195 h 228"/>
                <a:gd name="T62" fmla="*/ 17 w 202"/>
                <a:gd name="T63" fmla="*/ 178 h 228"/>
                <a:gd name="T64" fmla="*/ 7 w 202"/>
                <a:gd name="T65" fmla="*/ 159 h 228"/>
                <a:gd name="T66" fmla="*/ 2 w 202"/>
                <a:gd name="T67" fmla="*/ 137 h 228"/>
                <a:gd name="T68" fmla="*/ 0 w 202"/>
                <a:gd name="T69" fmla="*/ 114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2" h="228">
                  <a:moveTo>
                    <a:pt x="0" y="114"/>
                  </a:moveTo>
                  <a:lnTo>
                    <a:pt x="0" y="103"/>
                  </a:lnTo>
                  <a:lnTo>
                    <a:pt x="2" y="91"/>
                  </a:lnTo>
                  <a:lnTo>
                    <a:pt x="4" y="81"/>
                  </a:lnTo>
                  <a:lnTo>
                    <a:pt x="7" y="70"/>
                  </a:lnTo>
                  <a:lnTo>
                    <a:pt x="12" y="61"/>
                  </a:lnTo>
                  <a:lnTo>
                    <a:pt x="17" y="50"/>
                  </a:lnTo>
                  <a:lnTo>
                    <a:pt x="22" y="42"/>
                  </a:lnTo>
                  <a:lnTo>
                    <a:pt x="30" y="34"/>
                  </a:lnTo>
                  <a:lnTo>
                    <a:pt x="36" y="26"/>
                  </a:lnTo>
                  <a:lnTo>
                    <a:pt x="45" y="21"/>
                  </a:lnTo>
                  <a:lnTo>
                    <a:pt x="53" y="15"/>
                  </a:lnTo>
                  <a:lnTo>
                    <a:pt x="61" y="9"/>
                  </a:lnTo>
                  <a:lnTo>
                    <a:pt x="71" y="6"/>
                  </a:lnTo>
                  <a:lnTo>
                    <a:pt x="81" y="4"/>
                  </a:lnTo>
                  <a:lnTo>
                    <a:pt x="90" y="1"/>
                  </a:lnTo>
                  <a:lnTo>
                    <a:pt x="95" y="1"/>
                  </a:lnTo>
                  <a:lnTo>
                    <a:pt x="101" y="0"/>
                  </a:lnTo>
                  <a:lnTo>
                    <a:pt x="106" y="1"/>
                  </a:lnTo>
                  <a:lnTo>
                    <a:pt x="110" y="1"/>
                  </a:lnTo>
                  <a:lnTo>
                    <a:pt x="121" y="4"/>
                  </a:lnTo>
                  <a:lnTo>
                    <a:pt x="130" y="6"/>
                  </a:lnTo>
                  <a:lnTo>
                    <a:pt x="140" y="9"/>
                  </a:lnTo>
                  <a:lnTo>
                    <a:pt x="148" y="15"/>
                  </a:lnTo>
                  <a:lnTo>
                    <a:pt x="157" y="21"/>
                  </a:lnTo>
                  <a:lnTo>
                    <a:pt x="164" y="26"/>
                  </a:lnTo>
                  <a:lnTo>
                    <a:pt x="172" y="34"/>
                  </a:lnTo>
                  <a:lnTo>
                    <a:pt x="178" y="42"/>
                  </a:lnTo>
                  <a:lnTo>
                    <a:pt x="185" y="50"/>
                  </a:lnTo>
                  <a:lnTo>
                    <a:pt x="189" y="61"/>
                  </a:lnTo>
                  <a:lnTo>
                    <a:pt x="193" y="70"/>
                  </a:lnTo>
                  <a:lnTo>
                    <a:pt x="197" y="81"/>
                  </a:lnTo>
                  <a:lnTo>
                    <a:pt x="199" y="91"/>
                  </a:lnTo>
                  <a:lnTo>
                    <a:pt x="200" y="103"/>
                  </a:lnTo>
                  <a:lnTo>
                    <a:pt x="202" y="114"/>
                  </a:lnTo>
                  <a:lnTo>
                    <a:pt x="202" y="114"/>
                  </a:lnTo>
                  <a:lnTo>
                    <a:pt x="200" y="126"/>
                  </a:lnTo>
                  <a:lnTo>
                    <a:pt x="199" y="137"/>
                  </a:lnTo>
                  <a:lnTo>
                    <a:pt x="197" y="148"/>
                  </a:lnTo>
                  <a:lnTo>
                    <a:pt x="193" y="159"/>
                  </a:lnTo>
                  <a:lnTo>
                    <a:pt x="189" y="169"/>
                  </a:lnTo>
                  <a:lnTo>
                    <a:pt x="185" y="178"/>
                  </a:lnTo>
                  <a:lnTo>
                    <a:pt x="178" y="187"/>
                  </a:lnTo>
                  <a:lnTo>
                    <a:pt x="172" y="195"/>
                  </a:lnTo>
                  <a:lnTo>
                    <a:pt x="164" y="202"/>
                  </a:lnTo>
                  <a:lnTo>
                    <a:pt x="157" y="209"/>
                  </a:lnTo>
                  <a:lnTo>
                    <a:pt x="148" y="215"/>
                  </a:lnTo>
                  <a:lnTo>
                    <a:pt x="140" y="219"/>
                  </a:lnTo>
                  <a:lnTo>
                    <a:pt x="130" y="224"/>
                  </a:lnTo>
                  <a:lnTo>
                    <a:pt x="121" y="226"/>
                  </a:lnTo>
                  <a:lnTo>
                    <a:pt x="110" y="228"/>
                  </a:lnTo>
                  <a:lnTo>
                    <a:pt x="106" y="228"/>
                  </a:lnTo>
                  <a:lnTo>
                    <a:pt x="101" y="228"/>
                  </a:lnTo>
                  <a:lnTo>
                    <a:pt x="95" y="228"/>
                  </a:lnTo>
                  <a:lnTo>
                    <a:pt x="90" y="228"/>
                  </a:lnTo>
                  <a:lnTo>
                    <a:pt x="81" y="226"/>
                  </a:lnTo>
                  <a:lnTo>
                    <a:pt x="71" y="224"/>
                  </a:lnTo>
                  <a:lnTo>
                    <a:pt x="61" y="219"/>
                  </a:lnTo>
                  <a:lnTo>
                    <a:pt x="53" y="215"/>
                  </a:lnTo>
                  <a:lnTo>
                    <a:pt x="45" y="209"/>
                  </a:lnTo>
                  <a:lnTo>
                    <a:pt x="36" y="202"/>
                  </a:lnTo>
                  <a:lnTo>
                    <a:pt x="30" y="195"/>
                  </a:lnTo>
                  <a:lnTo>
                    <a:pt x="22" y="187"/>
                  </a:lnTo>
                  <a:lnTo>
                    <a:pt x="17" y="178"/>
                  </a:lnTo>
                  <a:lnTo>
                    <a:pt x="12" y="169"/>
                  </a:lnTo>
                  <a:lnTo>
                    <a:pt x="7" y="159"/>
                  </a:lnTo>
                  <a:lnTo>
                    <a:pt x="4" y="148"/>
                  </a:lnTo>
                  <a:lnTo>
                    <a:pt x="2" y="137"/>
                  </a:lnTo>
                  <a:lnTo>
                    <a:pt x="0" y="126"/>
                  </a:lnTo>
                  <a:lnTo>
                    <a:pt x="0" y="114"/>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149546" name="Freeform 42"/>
            <p:cNvSpPr>
              <a:spLocks/>
            </p:cNvSpPr>
            <p:nvPr/>
          </p:nvSpPr>
          <p:spPr bwMode="auto">
            <a:xfrm>
              <a:off x="498" y="1389"/>
              <a:ext cx="341" cy="297"/>
            </a:xfrm>
            <a:custGeom>
              <a:avLst/>
              <a:gdLst>
                <a:gd name="T0" fmla="*/ 1 w 201"/>
                <a:gd name="T1" fmla="*/ 101 h 226"/>
                <a:gd name="T2" fmla="*/ 4 w 201"/>
                <a:gd name="T3" fmla="*/ 79 h 226"/>
                <a:gd name="T4" fmla="*/ 13 w 201"/>
                <a:gd name="T5" fmla="*/ 59 h 226"/>
                <a:gd name="T6" fmla="*/ 23 w 201"/>
                <a:gd name="T7" fmla="*/ 41 h 226"/>
                <a:gd name="T8" fmla="*/ 37 w 201"/>
                <a:gd name="T9" fmla="*/ 25 h 226"/>
                <a:gd name="T10" fmla="*/ 53 w 201"/>
                <a:gd name="T11" fmla="*/ 13 h 226"/>
                <a:gd name="T12" fmla="*/ 71 w 201"/>
                <a:gd name="T13" fmla="*/ 4 h 226"/>
                <a:gd name="T14" fmla="*/ 90 w 201"/>
                <a:gd name="T15" fmla="*/ 0 h 226"/>
                <a:gd name="T16" fmla="*/ 101 w 201"/>
                <a:gd name="T17" fmla="*/ 0 h 226"/>
                <a:gd name="T18" fmla="*/ 111 w 201"/>
                <a:gd name="T19" fmla="*/ 0 h 226"/>
                <a:gd name="T20" fmla="*/ 130 w 201"/>
                <a:gd name="T21" fmla="*/ 4 h 226"/>
                <a:gd name="T22" fmla="*/ 148 w 201"/>
                <a:gd name="T23" fmla="*/ 13 h 226"/>
                <a:gd name="T24" fmla="*/ 165 w 201"/>
                <a:gd name="T25" fmla="*/ 25 h 226"/>
                <a:gd name="T26" fmla="*/ 179 w 201"/>
                <a:gd name="T27" fmla="*/ 41 h 226"/>
                <a:gd name="T28" fmla="*/ 190 w 201"/>
                <a:gd name="T29" fmla="*/ 59 h 226"/>
                <a:gd name="T30" fmla="*/ 197 w 201"/>
                <a:gd name="T31" fmla="*/ 79 h 226"/>
                <a:gd name="T32" fmla="*/ 201 w 201"/>
                <a:gd name="T33" fmla="*/ 101 h 226"/>
                <a:gd name="T34" fmla="*/ 201 w 201"/>
                <a:gd name="T35" fmla="*/ 112 h 226"/>
                <a:gd name="T36" fmla="*/ 199 w 201"/>
                <a:gd name="T37" fmla="*/ 136 h 226"/>
                <a:gd name="T38" fmla="*/ 194 w 201"/>
                <a:gd name="T39" fmla="*/ 157 h 226"/>
                <a:gd name="T40" fmla="*/ 184 w 201"/>
                <a:gd name="T41" fmla="*/ 176 h 226"/>
                <a:gd name="T42" fmla="*/ 172 w 201"/>
                <a:gd name="T43" fmla="*/ 193 h 226"/>
                <a:gd name="T44" fmla="*/ 157 w 201"/>
                <a:gd name="T45" fmla="*/ 207 h 226"/>
                <a:gd name="T46" fmla="*/ 140 w 201"/>
                <a:gd name="T47" fmla="*/ 217 h 226"/>
                <a:gd name="T48" fmla="*/ 121 w 201"/>
                <a:gd name="T49" fmla="*/ 224 h 226"/>
                <a:gd name="T50" fmla="*/ 106 w 201"/>
                <a:gd name="T51" fmla="*/ 226 h 226"/>
                <a:gd name="T52" fmla="*/ 95 w 201"/>
                <a:gd name="T53" fmla="*/ 226 h 226"/>
                <a:gd name="T54" fmla="*/ 80 w 201"/>
                <a:gd name="T55" fmla="*/ 224 h 226"/>
                <a:gd name="T56" fmla="*/ 61 w 201"/>
                <a:gd name="T57" fmla="*/ 217 h 226"/>
                <a:gd name="T58" fmla="*/ 44 w 201"/>
                <a:gd name="T59" fmla="*/ 207 h 226"/>
                <a:gd name="T60" fmla="*/ 30 w 201"/>
                <a:gd name="T61" fmla="*/ 193 h 226"/>
                <a:gd name="T62" fmla="*/ 17 w 201"/>
                <a:gd name="T63" fmla="*/ 176 h 226"/>
                <a:gd name="T64" fmla="*/ 8 w 201"/>
                <a:gd name="T65" fmla="*/ 157 h 226"/>
                <a:gd name="T66" fmla="*/ 2 w 201"/>
                <a:gd name="T67" fmla="*/ 136 h 226"/>
                <a:gd name="T68" fmla="*/ 0 w 201"/>
                <a:gd name="T69" fmla="*/ 11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1" h="226">
                  <a:moveTo>
                    <a:pt x="0" y="112"/>
                  </a:moveTo>
                  <a:lnTo>
                    <a:pt x="1" y="101"/>
                  </a:lnTo>
                  <a:lnTo>
                    <a:pt x="2" y="90"/>
                  </a:lnTo>
                  <a:lnTo>
                    <a:pt x="4" y="79"/>
                  </a:lnTo>
                  <a:lnTo>
                    <a:pt x="8" y="69"/>
                  </a:lnTo>
                  <a:lnTo>
                    <a:pt x="13" y="59"/>
                  </a:lnTo>
                  <a:lnTo>
                    <a:pt x="17" y="50"/>
                  </a:lnTo>
                  <a:lnTo>
                    <a:pt x="23" y="41"/>
                  </a:lnTo>
                  <a:lnTo>
                    <a:pt x="30" y="33"/>
                  </a:lnTo>
                  <a:lnTo>
                    <a:pt x="37" y="25"/>
                  </a:lnTo>
                  <a:lnTo>
                    <a:pt x="44" y="19"/>
                  </a:lnTo>
                  <a:lnTo>
                    <a:pt x="53" y="13"/>
                  </a:lnTo>
                  <a:lnTo>
                    <a:pt x="61" y="8"/>
                  </a:lnTo>
                  <a:lnTo>
                    <a:pt x="71" y="4"/>
                  </a:lnTo>
                  <a:lnTo>
                    <a:pt x="80" y="2"/>
                  </a:lnTo>
                  <a:lnTo>
                    <a:pt x="90" y="0"/>
                  </a:lnTo>
                  <a:lnTo>
                    <a:pt x="95" y="0"/>
                  </a:lnTo>
                  <a:lnTo>
                    <a:pt x="101" y="0"/>
                  </a:lnTo>
                  <a:lnTo>
                    <a:pt x="106" y="0"/>
                  </a:lnTo>
                  <a:lnTo>
                    <a:pt x="111" y="0"/>
                  </a:lnTo>
                  <a:lnTo>
                    <a:pt x="121" y="2"/>
                  </a:lnTo>
                  <a:lnTo>
                    <a:pt x="130" y="4"/>
                  </a:lnTo>
                  <a:lnTo>
                    <a:pt x="140" y="8"/>
                  </a:lnTo>
                  <a:lnTo>
                    <a:pt x="148" y="13"/>
                  </a:lnTo>
                  <a:lnTo>
                    <a:pt x="157" y="19"/>
                  </a:lnTo>
                  <a:lnTo>
                    <a:pt x="165" y="25"/>
                  </a:lnTo>
                  <a:lnTo>
                    <a:pt x="172" y="33"/>
                  </a:lnTo>
                  <a:lnTo>
                    <a:pt x="179" y="41"/>
                  </a:lnTo>
                  <a:lnTo>
                    <a:pt x="184" y="50"/>
                  </a:lnTo>
                  <a:lnTo>
                    <a:pt x="190" y="59"/>
                  </a:lnTo>
                  <a:lnTo>
                    <a:pt x="194" y="69"/>
                  </a:lnTo>
                  <a:lnTo>
                    <a:pt x="197" y="79"/>
                  </a:lnTo>
                  <a:lnTo>
                    <a:pt x="199" y="90"/>
                  </a:lnTo>
                  <a:lnTo>
                    <a:pt x="201" y="101"/>
                  </a:lnTo>
                  <a:lnTo>
                    <a:pt x="201" y="112"/>
                  </a:lnTo>
                  <a:lnTo>
                    <a:pt x="201" y="112"/>
                  </a:lnTo>
                  <a:lnTo>
                    <a:pt x="201" y="125"/>
                  </a:lnTo>
                  <a:lnTo>
                    <a:pt x="199" y="136"/>
                  </a:lnTo>
                  <a:lnTo>
                    <a:pt x="197" y="147"/>
                  </a:lnTo>
                  <a:lnTo>
                    <a:pt x="194" y="157"/>
                  </a:lnTo>
                  <a:lnTo>
                    <a:pt x="190" y="167"/>
                  </a:lnTo>
                  <a:lnTo>
                    <a:pt x="184" y="176"/>
                  </a:lnTo>
                  <a:lnTo>
                    <a:pt x="179" y="185"/>
                  </a:lnTo>
                  <a:lnTo>
                    <a:pt x="172" y="193"/>
                  </a:lnTo>
                  <a:lnTo>
                    <a:pt x="165" y="200"/>
                  </a:lnTo>
                  <a:lnTo>
                    <a:pt x="157" y="207"/>
                  </a:lnTo>
                  <a:lnTo>
                    <a:pt x="148" y="213"/>
                  </a:lnTo>
                  <a:lnTo>
                    <a:pt x="140" y="217"/>
                  </a:lnTo>
                  <a:lnTo>
                    <a:pt x="130" y="222"/>
                  </a:lnTo>
                  <a:lnTo>
                    <a:pt x="121" y="224"/>
                  </a:lnTo>
                  <a:lnTo>
                    <a:pt x="111" y="226"/>
                  </a:lnTo>
                  <a:lnTo>
                    <a:pt x="106" y="226"/>
                  </a:lnTo>
                  <a:lnTo>
                    <a:pt x="101" y="226"/>
                  </a:lnTo>
                  <a:lnTo>
                    <a:pt x="95" y="226"/>
                  </a:lnTo>
                  <a:lnTo>
                    <a:pt x="90" y="226"/>
                  </a:lnTo>
                  <a:lnTo>
                    <a:pt x="80" y="224"/>
                  </a:lnTo>
                  <a:lnTo>
                    <a:pt x="71" y="222"/>
                  </a:lnTo>
                  <a:lnTo>
                    <a:pt x="61" y="217"/>
                  </a:lnTo>
                  <a:lnTo>
                    <a:pt x="53" y="213"/>
                  </a:lnTo>
                  <a:lnTo>
                    <a:pt x="44" y="207"/>
                  </a:lnTo>
                  <a:lnTo>
                    <a:pt x="37" y="200"/>
                  </a:lnTo>
                  <a:lnTo>
                    <a:pt x="30" y="193"/>
                  </a:lnTo>
                  <a:lnTo>
                    <a:pt x="23" y="185"/>
                  </a:lnTo>
                  <a:lnTo>
                    <a:pt x="17" y="176"/>
                  </a:lnTo>
                  <a:lnTo>
                    <a:pt x="13" y="167"/>
                  </a:lnTo>
                  <a:lnTo>
                    <a:pt x="8" y="157"/>
                  </a:lnTo>
                  <a:lnTo>
                    <a:pt x="4" y="147"/>
                  </a:lnTo>
                  <a:lnTo>
                    <a:pt x="2" y="136"/>
                  </a:lnTo>
                  <a:lnTo>
                    <a:pt x="1" y="125"/>
                  </a:lnTo>
                  <a:lnTo>
                    <a:pt x="0" y="112"/>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149548" name="Freeform 44"/>
            <p:cNvSpPr>
              <a:spLocks/>
            </p:cNvSpPr>
            <p:nvPr/>
          </p:nvSpPr>
          <p:spPr bwMode="auto">
            <a:xfrm>
              <a:off x="1147" y="1364"/>
              <a:ext cx="203" cy="226"/>
            </a:xfrm>
            <a:custGeom>
              <a:avLst/>
              <a:gdLst>
                <a:gd name="T0" fmla="*/ 2 w 203"/>
                <a:gd name="T1" fmla="*/ 101 h 226"/>
                <a:gd name="T2" fmla="*/ 6 w 203"/>
                <a:gd name="T3" fmla="*/ 79 h 226"/>
                <a:gd name="T4" fmla="*/ 13 w 203"/>
                <a:gd name="T5" fmla="*/ 59 h 226"/>
                <a:gd name="T6" fmla="*/ 24 w 203"/>
                <a:gd name="T7" fmla="*/ 41 h 226"/>
                <a:gd name="T8" fmla="*/ 38 w 203"/>
                <a:gd name="T9" fmla="*/ 25 h 226"/>
                <a:gd name="T10" fmla="*/ 54 w 203"/>
                <a:gd name="T11" fmla="*/ 13 h 226"/>
                <a:gd name="T12" fmla="*/ 72 w 203"/>
                <a:gd name="T13" fmla="*/ 4 h 226"/>
                <a:gd name="T14" fmla="*/ 92 w 203"/>
                <a:gd name="T15" fmla="*/ 0 h 226"/>
                <a:gd name="T16" fmla="*/ 101 w 203"/>
                <a:gd name="T17" fmla="*/ 0 h 226"/>
                <a:gd name="T18" fmla="*/ 112 w 203"/>
                <a:gd name="T19" fmla="*/ 0 h 226"/>
                <a:gd name="T20" fmla="*/ 132 w 203"/>
                <a:gd name="T21" fmla="*/ 4 h 226"/>
                <a:gd name="T22" fmla="*/ 150 w 203"/>
                <a:gd name="T23" fmla="*/ 13 h 226"/>
                <a:gd name="T24" fmla="*/ 166 w 203"/>
                <a:gd name="T25" fmla="*/ 25 h 226"/>
                <a:gd name="T26" fmla="*/ 180 w 203"/>
                <a:gd name="T27" fmla="*/ 41 h 226"/>
                <a:gd name="T28" fmla="*/ 190 w 203"/>
                <a:gd name="T29" fmla="*/ 59 h 226"/>
                <a:gd name="T30" fmla="*/ 198 w 203"/>
                <a:gd name="T31" fmla="*/ 79 h 226"/>
                <a:gd name="T32" fmla="*/ 202 w 203"/>
                <a:gd name="T33" fmla="*/ 101 h 226"/>
                <a:gd name="T34" fmla="*/ 203 w 203"/>
                <a:gd name="T35" fmla="*/ 112 h 226"/>
                <a:gd name="T36" fmla="*/ 201 w 203"/>
                <a:gd name="T37" fmla="*/ 136 h 226"/>
                <a:gd name="T38" fmla="*/ 195 w 203"/>
                <a:gd name="T39" fmla="*/ 157 h 226"/>
                <a:gd name="T40" fmla="*/ 185 w 203"/>
                <a:gd name="T41" fmla="*/ 176 h 226"/>
                <a:gd name="T42" fmla="*/ 173 w 203"/>
                <a:gd name="T43" fmla="*/ 193 h 226"/>
                <a:gd name="T44" fmla="*/ 159 w 203"/>
                <a:gd name="T45" fmla="*/ 207 h 226"/>
                <a:gd name="T46" fmla="*/ 141 w 203"/>
                <a:gd name="T47" fmla="*/ 217 h 226"/>
                <a:gd name="T48" fmla="*/ 122 w 203"/>
                <a:gd name="T49" fmla="*/ 224 h 226"/>
                <a:gd name="T50" fmla="*/ 107 w 203"/>
                <a:gd name="T51" fmla="*/ 226 h 226"/>
                <a:gd name="T52" fmla="*/ 97 w 203"/>
                <a:gd name="T53" fmla="*/ 226 h 226"/>
                <a:gd name="T54" fmla="*/ 81 w 203"/>
                <a:gd name="T55" fmla="*/ 224 h 226"/>
                <a:gd name="T56" fmla="*/ 62 w 203"/>
                <a:gd name="T57" fmla="*/ 217 h 226"/>
                <a:gd name="T58" fmla="*/ 45 w 203"/>
                <a:gd name="T59" fmla="*/ 207 h 226"/>
                <a:gd name="T60" fmla="*/ 30 w 203"/>
                <a:gd name="T61" fmla="*/ 193 h 226"/>
                <a:gd name="T62" fmla="*/ 19 w 203"/>
                <a:gd name="T63" fmla="*/ 176 h 226"/>
                <a:gd name="T64" fmla="*/ 9 w 203"/>
                <a:gd name="T65" fmla="*/ 157 h 226"/>
                <a:gd name="T66" fmla="*/ 3 w 203"/>
                <a:gd name="T67" fmla="*/ 136 h 226"/>
                <a:gd name="T68" fmla="*/ 0 w 203"/>
                <a:gd name="T69" fmla="*/ 11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3" h="226">
                  <a:moveTo>
                    <a:pt x="0" y="112"/>
                  </a:moveTo>
                  <a:lnTo>
                    <a:pt x="2" y="101"/>
                  </a:lnTo>
                  <a:lnTo>
                    <a:pt x="3" y="90"/>
                  </a:lnTo>
                  <a:lnTo>
                    <a:pt x="6" y="79"/>
                  </a:lnTo>
                  <a:lnTo>
                    <a:pt x="9" y="69"/>
                  </a:lnTo>
                  <a:lnTo>
                    <a:pt x="13" y="59"/>
                  </a:lnTo>
                  <a:lnTo>
                    <a:pt x="19" y="50"/>
                  </a:lnTo>
                  <a:lnTo>
                    <a:pt x="24" y="41"/>
                  </a:lnTo>
                  <a:lnTo>
                    <a:pt x="30" y="33"/>
                  </a:lnTo>
                  <a:lnTo>
                    <a:pt x="38" y="25"/>
                  </a:lnTo>
                  <a:lnTo>
                    <a:pt x="45" y="19"/>
                  </a:lnTo>
                  <a:lnTo>
                    <a:pt x="54" y="13"/>
                  </a:lnTo>
                  <a:lnTo>
                    <a:pt x="62" y="8"/>
                  </a:lnTo>
                  <a:lnTo>
                    <a:pt x="72" y="4"/>
                  </a:lnTo>
                  <a:lnTo>
                    <a:pt x="81" y="2"/>
                  </a:lnTo>
                  <a:lnTo>
                    <a:pt x="92" y="0"/>
                  </a:lnTo>
                  <a:lnTo>
                    <a:pt x="97" y="0"/>
                  </a:lnTo>
                  <a:lnTo>
                    <a:pt x="101" y="0"/>
                  </a:lnTo>
                  <a:lnTo>
                    <a:pt x="107" y="0"/>
                  </a:lnTo>
                  <a:lnTo>
                    <a:pt x="112" y="0"/>
                  </a:lnTo>
                  <a:lnTo>
                    <a:pt x="122" y="2"/>
                  </a:lnTo>
                  <a:lnTo>
                    <a:pt x="132" y="4"/>
                  </a:lnTo>
                  <a:lnTo>
                    <a:pt x="141" y="8"/>
                  </a:lnTo>
                  <a:lnTo>
                    <a:pt x="150" y="13"/>
                  </a:lnTo>
                  <a:lnTo>
                    <a:pt x="159" y="19"/>
                  </a:lnTo>
                  <a:lnTo>
                    <a:pt x="166" y="25"/>
                  </a:lnTo>
                  <a:lnTo>
                    <a:pt x="173" y="33"/>
                  </a:lnTo>
                  <a:lnTo>
                    <a:pt x="180" y="41"/>
                  </a:lnTo>
                  <a:lnTo>
                    <a:pt x="185" y="50"/>
                  </a:lnTo>
                  <a:lnTo>
                    <a:pt x="190" y="59"/>
                  </a:lnTo>
                  <a:lnTo>
                    <a:pt x="195" y="69"/>
                  </a:lnTo>
                  <a:lnTo>
                    <a:pt x="198" y="79"/>
                  </a:lnTo>
                  <a:lnTo>
                    <a:pt x="201" y="90"/>
                  </a:lnTo>
                  <a:lnTo>
                    <a:pt x="202" y="101"/>
                  </a:lnTo>
                  <a:lnTo>
                    <a:pt x="203" y="112"/>
                  </a:lnTo>
                  <a:lnTo>
                    <a:pt x="203" y="112"/>
                  </a:lnTo>
                  <a:lnTo>
                    <a:pt x="202" y="125"/>
                  </a:lnTo>
                  <a:lnTo>
                    <a:pt x="201" y="136"/>
                  </a:lnTo>
                  <a:lnTo>
                    <a:pt x="198" y="147"/>
                  </a:lnTo>
                  <a:lnTo>
                    <a:pt x="195" y="157"/>
                  </a:lnTo>
                  <a:lnTo>
                    <a:pt x="190" y="167"/>
                  </a:lnTo>
                  <a:lnTo>
                    <a:pt x="185" y="176"/>
                  </a:lnTo>
                  <a:lnTo>
                    <a:pt x="180" y="185"/>
                  </a:lnTo>
                  <a:lnTo>
                    <a:pt x="173" y="193"/>
                  </a:lnTo>
                  <a:lnTo>
                    <a:pt x="166" y="200"/>
                  </a:lnTo>
                  <a:lnTo>
                    <a:pt x="159" y="207"/>
                  </a:lnTo>
                  <a:lnTo>
                    <a:pt x="150" y="213"/>
                  </a:lnTo>
                  <a:lnTo>
                    <a:pt x="141" y="217"/>
                  </a:lnTo>
                  <a:lnTo>
                    <a:pt x="132" y="222"/>
                  </a:lnTo>
                  <a:lnTo>
                    <a:pt x="122" y="224"/>
                  </a:lnTo>
                  <a:lnTo>
                    <a:pt x="112" y="226"/>
                  </a:lnTo>
                  <a:lnTo>
                    <a:pt x="107" y="226"/>
                  </a:lnTo>
                  <a:lnTo>
                    <a:pt x="101" y="226"/>
                  </a:lnTo>
                  <a:lnTo>
                    <a:pt x="97" y="226"/>
                  </a:lnTo>
                  <a:lnTo>
                    <a:pt x="92" y="226"/>
                  </a:lnTo>
                  <a:lnTo>
                    <a:pt x="81" y="224"/>
                  </a:lnTo>
                  <a:lnTo>
                    <a:pt x="72" y="222"/>
                  </a:lnTo>
                  <a:lnTo>
                    <a:pt x="62" y="217"/>
                  </a:lnTo>
                  <a:lnTo>
                    <a:pt x="54" y="213"/>
                  </a:lnTo>
                  <a:lnTo>
                    <a:pt x="45" y="207"/>
                  </a:lnTo>
                  <a:lnTo>
                    <a:pt x="38" y="200"/>
                  </a:lnTo>
                  <a:lnTo>
                    <a:pt x="30" y="193"/>
                  </a:lnTo>
                  <a:lnTo>
                    <a:pt x="24" y="185"/>
                  </a:lnTo>
                  <a:lnTo>
                    <a:pt x="19" y="176"/>
                  </a:lnTo>
                  <a:lnTo>
                    <a:pt x="13" y="167"/>
                  </a:lnTo>
                  <a:lnTo>
                    <a:pt x="9" y="157"/>
                  </a:lnTo>
                  <a:lnTo>
                    <a:pt x="6" y="147"/>
                  </a:lnTo>
                  <a:lnTo>
                    <a:pt x="3" y="136"/>
                  </a:lnTo>
                  <a:lnTo>
                    <a:pt x="2" y="125"/>
                  </a:lnTo>
                  <a:lnTo>
                    <a:pt x="0" y="112"/>
                  </a:lnTo>
                  <a:close/>
                </a:path>
              </a:pathLst>
            </a:custGeom>
            <a:solidFill>
              <a:schemeClr val="tx1"/>
            </a:solidFill>
            <a:ln w="38100" cmpd="sng">
              <a:solidFill>
                <a:schemeClr val="tx1"/>
              </a:solidFill>
              <a:round/>
              <a:headEnd/>
              <a:tailEnd/>
            </a:ln>
          </p:spPr>
          <p:txBody>
            <a:bodyPr/>
            <a:lstStyle/>
            <a:p>
              <a:endParaRPr lang="zh-CN" altLang="en-US"/>
            </a:p>
          </p:txBody>
        </p:sp>
        <p:sp>
          <p:nvSpPr>
            <p:cNvPr id="149549" name="Freeform 45"/>
            <p:cNvSpPr>
              <a:spLocks/>
            </p:cNvSpPr>
            <p:nvPr/>
          </p:nvSpPr>
          <p:spPr bwMode="auto">
            <a:xfrm>
              <a:off x="1111" y="1369"/>
              <a:ext cx="327" cy="292"/>
            </a:xfrm>
            <a:custGeom>
              <a:avLst/>
              <a:gdLst>
                <a:gd name="T0" fmla="*/ 2 w 203"/>
                <a:gd name="T1" fmla="*/ 101 h 226"/>
                <a:gd name="T2" fmla="*/ 6 w 203"/>
                <a:gd name="T3" fmla="*/ 79 h 226"/>
                <a:gd name="T4" fmla="*/ 13 w 203"/>
                <a:gd name="T5" fmla="*/ 59 h 226"/>
                <a:gd name="T6" fmla="*/ 24 w 203"/>
                <a:gd name="T7" fmla="*/ 41 h 226"/>
                <a:gd name="T8" fmla="*/ 38 w 203"/>
                <a:gd name="T9" fmla="*/ 25 h 226"/>
                <a:gd name="T10" fmla="*/ 54 w 203"/>
                <a:gd name="T11" fmla="*/ 13 h 226"/>
                <a:gd name="T12" fmla="*/ 72 w 203"/>
                <a:gd name="T13" fmla="*/ 4 h 226"/>
                <a:gd name="T14" fmla="*/ 92 w 203"/>
                <a:gd name="T15" fmla="*/ 0 h 226"/>
                <a:gd name="T16" fmla="*/ 101 w 203"/>
                <a:gd name="T17" fmla="*/ 0 h 226"/>
                <a:gd name="T18" fmla="*/ 112 w 203"/>
                <a:gd name="T19" fmla="*/ 0 h 226"/>
                <a:gd name="T20" fmla="*/ 132 w 203"/>
                <a:gd name="T21" fmla="*/ 4 h 226"/>
                <a:gd name="T22" fmla="*/ 150 w 203"/>
                <a:gd name="T23" fmla="*/ 13 h 226"/>
                <a:gd name="T24" fmla="*/ 166 w 203"/>
                <a:gd name="T25" fmla="*/ 25 h 226"/>
                <a:gd name="T26" fmla="*/ 180 w 203"/>
                <a:gd name="T27" fmla="*/ 41 h 226"/>
                <a:gd name="T28" fmla="*/ 190 w 203"/>
                <a:gd name="T29" fmla="*/ 59 h 226"/>
                <a:gd name="T30" fmla="*/ 198 w 203"/>
                <a:gd name="T31" fmla="*/ 79 h 226"/>
                <a:gd name="T32" fmla="*/ 202 w 203"/>
                <a:gd name="T33" fmla="*/ 101 h 226"/>
                <a:gd name="T34" fmla="*/ 203 w 203"/>
                <a:gd name="T35" fmla="*/ 112 h 226"/>
                <a:gd name="T36" fmla="*/ 201 w 203"/>
                <a:gd name="T37" fmla="*/ 136 h 226"/>
                <a:gd name="T38" fmla="*/ 195 w 203"/>
                <a:gd name="T39" fmla="*/ 157 h 226"/>
                <a:gd name="T40" fmla="*/ 185 w 203"/>
                <a:gd name="T41" fmla="*/ 176 h 226"/>
                <a:gd name="T42" fmla="*/ 173 w 203"/>
                <a:gd name="T43" fmla="*/ 193 h 226"/>
                <a:gd name="T44" fmla="*/ 159 w 203"/>
                <a:gd name="T45" fmla="*/ 207 h 226"/>
                <a:gd name="T46" fmla="*/ 141 w 203"/>
                <a:gd name="T47" fmla="*/ 217 h 226"/>
                <a:gd name="T48" fmla="*/ 122 w 203"/>
                <a:gd name="T49" fmla="*/ 224 h 226"/>
                <a:gd name="T50" fmla="*/ 107 w 203"/>
                <a:gd name="T51" fmla="*/ 226 h 226"/>
                <a:gd name="T52" fmla="*/ 97 w 203"/>
                <a:gd name="T53" fmla="*/ 226 h 226"/>
                <a:gd name="T54" fmla="*/ 81 w 203"/>
                <a:gd name="T55" fmla="*/ 224 h 226"/>
                <a:gd name="T56" fmla="*/ 62 w 203"/>
                <a:gd name="T57" fmla="*/ 217 h 226"/>
                <a:gd name="T58" fmla="*/ 45 w 203"/>
                <a:gd name="T59" fmla="*/ 207 h 226"/>
                <a:gd name="T60" fmla="*/ 30 w 203"/>
                <a:gd name="T61" fmla="*/ 193 h 226"/>
                <a:gd name="T62" fmla="*/ 19 w 203"/>
                <a:gd name="T63" fmla="*/ 176 h 226"/>
                <a:gd name="T64" fmla="*/ 9 w 203"/>
                <a:gd name="T65" fmla="*/ 157 h 226"/>
                <a:gd name="T66" fmla="*/ 3 w 203"/>
                <a:gd name="T67" fmla="*/ 136 h 226"/>
                <a:gd name="T68" fmla="*/ 0 w 203"/>
                <a:gd name="T69" fmla="*/ 11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3" h="226">
                  <a:moveTo>
                    <a:pt x="0" y="112"/>
                  </a:moveTo>
                  <a:lnTo>
                    <a:pt x="2" y="101"/>
                  </a:lnTo>
                  <a:lnTo>
                    <a:pt x="3" y="90"/>
                  </a:lnTo>
                  <a:lnTo>
                    <a:pt x="6" y="79"/>
                  </a:lnTo>
                  <a:lnTo>
                    <a:pt x="9" y="69"/>
                  </a:lnTo>
                  <a:lnTo>
                    <a:pt x="13" y="59"/>
                  </a:lnTo>
                  <a:lnTo>
                    <a:pt x="19" y="50"/>
                  </a:lnTo>
                  <a:lnTo>
                    <a:pt x="24" y="41"/>
                  </a:lnTo>
                  <a:lnTo>
                    <a:pt x="30" y="33"/>
                  </a:lnTo>
                  <a:lnTo>
                    <a:pt x="38" y="25"/>
                  </a:lnTo>
                  <a:lnTo>
                    <a:pt x="45" y="19"/>
                  </a:lnTo>
                  <a:lnTo>
                    <a:pt x="54" y="13"/>
                  </a:lnTo>
                  <a:lnTo>
                    <a:pt x="62" y="8"/>
                  </a:lnTo>
                  <a:lnTo>
                    <a:pt x="72" y="4"/>
                  </a:lnTo>
                  <a:lnTo>
                    <a:pt x="81" y="2"/>
                  </a:lnTo>
                  <a:lnTo>
                    <a:pt x="92" y="0"/>
                  </a:lnTo>
                  <a:lnTo>
                    <a:pt x="97" y="0"/>
                  </a:lnTo>
                  <a:lnTo>
                    <a:pt x="101" y="0"/>
                  </a:lnTo>
                  <a:lnTo>
                    <a:pt x="107" y="0"/>
                  </a:lnTo>
                  <a:lnTo>
                    <a:pt x="112" y="0"/>
                  </a:lnTo>
                  <a:lnTo>
                    <a:pt x="122" y="2"/>
                  </a:lnTo>
                  <a:lnTo>
                    <a:pt x="132" y="4"/>
                  </a:lnTo>
                  <a:lnTo>
                    <a:pt x="141" y="8"/>
                  </a:lnTo>
                  <a:lnTo>
                    <a:pt x="150" y="13"/>
                  </a:lnTo>
                  <a:lnTo>
                    <a:pt x="159" y="19"/>
                  </a:lnTo>
                  <a:lnTo>
                    <a:pt x="166" y="25"/>
                  </a:lnTo>
                  <a:lnTo>
                    <a:pt x="173" y="33"/>
                  </a:lnTo>
                  <a:lnTo>
                    <a:pt x="180" y="41"/>
                  </a:lnTo>
                  <a:lnTo>
                    <a:pt x="185" y="50"/>
                  </a:lnTo>
                  <a:lnTo>
                    <a:pt x="190" y="59"/>
                  </a:lnTo>
                  <a:lnTo>
                    <a:pt x="195" y="69"/>
                  </a:lnTo>
                  <a:lnTo>
                    <a:pt x="198" y="79"/>
                  </a:lnTo>
                  <a:lnTo>
                    <a:pt x="201" y="90"/>
                  </a:lnTo>
                  <a:lnTo>
                    <a:pt x="202" y="101"/>
                  </a:lnTo>
                  <a:lnTo>
                    <a:pt x="203" y="112"/>
                  </a:lnTo>
                  <a:lnTo>
                    <a:pt x="203" y="112"/>
                  </a:lnTo>
                  <a:lnTo>
                    <a:pt x="202" y="125"/>
                  </a:lnTo>
                  <a:lnTo>
                    <a:pt x="201" y="136"/>
                  </a:lnTo>
                  <a:lnTo>
                    <a:pt x="198" y="147"/>
                  </a:lnTo>
                  <a:lnTo>
                    <a:pt x="195" y="157"/>
                  </a:lnTo>
                  <a:lnTo>
                    <a:pt x="190" y="167"/>
                  </a:lnTo>
                  <a:lnTo>
                    <a:pt x="185" y="176"/>
                  </a:lnTo>
                  <a:lnTo>
                    <a:pt x="180" y="185"/>
                  </a:lnTo>
                  <a:lnTo>
                    <a:pt x="173" y="193"/>
                  </a:lnTo>
                  <a:lnTo>
                    <a:pt x="166" y="200"/>
                  </a:lnTo>
                  <a:lnTo>
                    <a:pt x="159" y="207"/>
                  </a:lnTo>
                  <a:lnTo>
                    <a:pt x="150" y="213"/>
                  </a:lnTo>
                  <a:lnTo>
                    <a:pt x="141" y="217"/>
                  </a:lnTo>
                  <a:lnTo>
                    <a:pt x="132" y="222"/>
                  </a:lnTo>
                  <a:lnTo>
                    <a:pt x="122" y="224"/>
                  </a:lnTo>
                  <a:lnTo>
                    <a:pt x="112" y="226"/>
                  </a:lnTo>
                  <a:lnTo>
                    <a:pt x="107" y="226"/>
                  </a:lnTo>
                  <a:lnTo>
                    <a:pt x="101" y="226"/>
                  </a:lnTo>
                  <a:lnTo>
                    <a:pt x="97" y="226"/>
                  </a:lnTo>
                  <a:lnTo>
                    <a:pt x="92" y="226"/>
                  </a:lnTo>
                  <a:lnTo>
                    <a:pt x="81" y="224"/>
                  </a:lnTo>
                  <a:lnTo>
                    <a:pt x="72" y="222"/>
                  </a:lnTo>
                  <a:lnTo>
                    <a:pt x="62" y="217"/>
                  </a:lnTo>
                  <a:lnTo>
                    <a:pt x="54" y="213"/>
                  </a:lnTo>
                  <a:lnTo>
                    <a:pt x="45" y="207"/>
                  </a:lnTo>
                  <a:lnTo>
                    <a:pt x="38" y="200"/>
                  </a:lnTo>
                  <a:lnTo>
                    <a:pt x="30" y="193"/>
                  </a:lnTo>
                  <a:lnTo>
                    <a:pt x="24" y="185"/>
                  </a:lnTo>
                  <a:lnTo>
                    <a:pt x="19" y="176"/>
                  </a:lnTo>
                  <a:lnTo>
                    <a:pt x="13" y="167"/>
                  </a:lnTo>
                  <a:lnTo>
                    <a:pt x="9" y="157"/>
                  </a:lnTo>
                  <a:lnTo>
                    <a:pt x="6" y="147"/>
                  </a:lnTo>
                  <a:lnTo>
                    <a:pt x="3" y="136"/>
                  </a:lnTo>
                  <a:lnTo>
                    <a:pt x="2" y="125"/>
                  </a:lnTo>
                  <a:lnTo>
                    <a:pt x="0" y="112"/>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149551" name="Freeform 47"/>
            <p:cNvSpPr>
              <a:spLocks/>
            </p:cNvSpPr>
            <p:nvPr/>
          </p:nvSpPr>
          <p:spPr bwMode="auto">
            <a:xfrm>
              <a:off x="1552" y="1352"/>
              <a:ext cx="201" cy="228"/>
            </a:xfrm>
            <a:custGeom>
              <a:avLst/>
              <a:gdLst>
                <a:gd name="T0" fmla="*/ 0 w 201"/>
                <a:gd name="T1" fmla="*/ 103 h 228"/>
                <a:gd name="T2" fmla="*/ 4 w 201"/>
                <a:gd name="T3" fmla="*/ 80 h 228"/>
                <a:gd name="T4" fmla="*/ 11 w 201"/>
                <a:gd name="T5" fmla="*/ 59 h 228"/>
                <a:gd name="T6" fmla="*/ 22 w 201"/>
                <a:gd name="T7" fmla="*/ 41 h 228"/>
                <a:gd name="T8" fmla="*/ 36 w 201"/>
                <a:gd name="T9" fmla="*/ 26 h 228"/>
                <a:gd name="T10" fmla="*/ 52 w 201"/>
                <a:gd name="T11" fmla="*/ 14 h 228"/>
                <a:gd name="T12" fmla="*/ 70 w 201"/>
                <a:gd name="T13" fmla="*/ 6 h 228"/>
                <a:gd name="T14" fmla="*/ 90 w 201"/>
                <a:gd name="T15" fmla="*/ 1 h 228"/>
                <a:gd name="T16" fmla="*/ 100 w 201"/>
                <a:gd name="T17" fmla="*/ 0 h 228"/>
                <a:gd name="T18" fmla="*/ 110 w 201"/>
                <a:gd name="T19" fmla="*/ 1 h 228"/>
                <a:gd name="T20" fmla="*/ 130 w 201"/>
                <a:gd name="T21" fmla="*/ 6 h 228"/>
                <a:gd name="T22" fmla="*/ 148 w 201"/>
                <a:gd name="T23" fmla="*/ 14 h 228"/>
                <a:gd name="T24" fmla="*/ 164 w 201"/>
                <a:gd name="T25" fmla="*/ 26 h 228"/>
                <a:gd name="T26" fmla="*/ 178 w 201"/>
                <a:gd name="T27" fmla="*/ 41 h 228"/>
                <a:gd name="T28" fmla="*/ 188 w 201"/>
                <a:gd name="T29" fmla="*/ 59 h 228"/>
                <a:gd name="T30" fmla="*/ 196 w 201"/>
                <a:gd name="T31" fmla="*/ 80 h 228"/>
                <a:gd name="T32" fmla="*/ 200 w 201"/>
                <a:gd name="T33" fmla="*/ 103 h 228"/>
                <a:gd name="T34" fmla="*/ 201 w 201"/>
                <a:gd name="T35" fmla="*/ 114 h 228"/>
                <a:gd name="T36" fmla="*/ 199 w 201"/>
                <a:gd name="T37" fmla="*/ 137 h 228"/>
                <a:gd name="T38" fmla="*/ 193 w 201"/>
                <a:gd name="T39" fmla="*/ 159 h 228"/>
                <a:gd name="T40" fmla="*/ 183 w 201"/>
                <a:gd name="T41" fmla="*/ 178 h 228"/>
                <a:gd name="T42" fmla="*/ 171 w 201"/>
                <a:gd name="T43" fmla="*/ 194 h 228"/>
                <a:gd name="T44" fmla="*/ 157 w 201"/>
                <a:gd name="T45" fmla="*/ 209 h 228"/>
                <a:gd name="T46" fmla="*/ 140 w 201"/>
                <a:gd name="T47" fmla="*/ 219 h 228"/>
                <a:gd name="T48" fmla="*/ 121 w 201"/>
                <a:gd name="T49" fmla="*/ 226 h 228"/>
                <a:gd name="T50" fmla="*/ 106 w 201"/>
                <a:gd name="T51" fmla="*/ 228 h 228"/>
                <a:gd name="T52" fmla="*/ 95 w 201"/>
                <a:gd name="T53" fmla="*/ 228 h 228"/>
                <a:gd name="T54" fmla="*/ 79 w 201"/>
                <a:gd name="T55" fmla="*/ 226 h 228"/>
                <a:gd name="T56" fmla="*/ 61 w 201"/>
                <a:gd name="T57" fmla="*/ 219 h 228"/>
                <a:gd name="T58" fmla="*/ 44 w 201"/>
                <a:gd name="T59" fmla="*/ 209 h 228"/>
                <a:gd name="T60" fmla="*/ 28 w 201"/>
                <a:gd name="T61" fmla="*/ 194 h 228"/>
                <a:gd name="T62" fmla="*/ 17 w 201"/>
                <a:gd name="T63" fmla="*/ 178 h 228"/>
                <a:gd name="T64" fmla="*/ 7 w 201"/>
                <a:gd name="T65" fmla="*/ 159 h 228"/>
                <a:gd name="T66" fmla="*/ 2 w 201"/>
                <a:gd name="T67" fmla="*/ 137 h 228"/>
                <a:gd name="T68" fmla="*/ 0 w 201"/>
                <a:gd name="T69" fmla="*/ 114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1" h="228">
                  <a:moveTo>
                    <a:pt x="0" y="114"/>
                  </a:moveTo>
                  <a:lnTo>
                    <a:pt x="0" y="103"/>
                  </a:lnTo>
                  <a:lnTo>
                    <a:pt x="2" y="91"/>
                  </a:lnTo>
                  <a:lnTo>
                    <a:pt x="4" y="80"/>
                  </a:lnTo>
                  <a:lnTo>
                    <a:pt x="7" y="70"/>
                  </a:lnTo>
                  <a:lnTo>
                    <a:pt x="11" y="59"/>
                  </a:lnTo>
                  <a:lnTo>
                    <a:pt x="17" y="50"/>
                  </a:lnTo>
                  <a:lnTo>
                    <a:pt x="22" y="41"/>
                  </a:lnTo>
                  <a:lnTo>
                    <a:pt x="28" y="33"/>
                  </a:lnTo>
                  <a:lnTo>
                    <a:pt x="36" y="26"/>
                  </a:lnTo>
                  <a:lnTo>
                    <a:pt x="44" y="20"/>
                  </a:lnTo>
                  <a:lnTo>
                    <a:pt x="52" y="14"/>
                  </a:lnTo>
                  <a:lnTo>
                    <a:pt x="61" y="9"/>
                  </a:lnTo>
                  <a:lnTo>
                    <a:pt x="70" y="6"/>
                  </a:lnTo>
                  <a:lnTo>
                    <a:pt x="79" y="2"/>
                  </a:lnTo>
                  <a:lnTo>
                    <a:pt x="90" y="1"/>
                  </a:lnTo>
                  <a:lnTo>
                    <a:pt x="95" y="0"/>
                  </a:lnTo>
                  <a:lnTo>
                    <a:pt x="100" y="0"/>
                  </a:lnTo>
                  <a:lnTo>
                    <a:pt x="106" y="0"/>
                  </a:lnTo>
                  <a:lnTo>
                    <a:pt x="110" y="1"/>
                  </a:lnTo>
                  <a:lnTo>
                    <a:pt x="121" y="2"/>
                  </a:lnTo>
                  <a:lnTo>
                    <a:pt x="130" y="6"/>
                  </a:lnTo>
                  <a:lnTo>
                    <a:pt x="140" y="9"/>
                  </a:lnTo>
                  <a:lnTo>
                    <a:pt x="148" y="14"/>
                  </a:lnTo>
                  <a:lnTo>
                    <a:pt x="157" y="20"/>
                  </a:lnTo>
                  <a:lnTo>
                    <a:pt x="164" y="26"/>
                  </a:lnTo>
                  <a:lnTo>
                    <a:pt x="171" y="33"/>
                  </a:lnTo>
                  <a:lnTo>
                    <a:pt x="178" y="41"/>
                  </a:lnTo>
                  <a:lnTo>
                    <a:pt x="183" y="50"/>
                  </a:lnTo>
                  <a:lnTo>
                    <a:pt x="188" y="59"/>
                  </a:lnTo>
                  <a:lnTo>
                    <a:pt x="193" y="70"/>
                  </a:lnTo>
                  <a:lnTo>
                    <a:pt x="196" y="80"/>
                  </a:lnTo>
                  <a:lnTo>
                    <a:pt x="199" y="91"/>
                  </a:lnTo>
                  <a:lnTo>
                    <a:pt x="200" y="103"/>
                  </a:lnTo>
                  <a:lnTo>
                    <a:pt x="201" y="114"/>
                  </a:lnTo>
                  <a:lnTo>
                    <a:pt x="201" y="114"/>
                  </a:lnTo>
                  <a:lnTo>
                    <a:pt x="200" y="126"/>
                  </a:lnTo>
                  <a:lnTo>
                    <a:pt x="199" y="137"/>
                  </a:lnTo>
                  <a:lnTo>
                    <a:pt x="196" y="148"/>
                  </a:lnTo>
                  <a:lnTo>
                    <a:pt x="193" y="159"/>
                  </a:lnTo>
                  <a:lnTo>
                    <a:pt x="188" y="169"/>
                  </a:lnTo>
                  <a:lnTo>
                    <a:pt x="183" y="178"/>
                  </a:lnTo>
                  <a:lnTo>
                    <a:pt x="178" y="186"/>
                  </a:lnTo>
                  <a:lnTo>
                    <a:pt x="171" y="194"/>
                  </a:lnTo>
                  <a:lnTo>
                    <a:pt x="164" y="202"/>
                  </a:lnTo>
                  <a:lnTo>
                    <a:pt x="157" y="209"/>
                  </a:lnTo>
                  <a:lnTo>
                    <a:pt x="148" y="214"/>
                  </a:lnTo>
                  <a:lnTo>
                    <a:pt x="140" y="219"/>
                  </a:lnTo>
                  <a:lnTo>
                    <a:pt x="130" y="222"/>
                  </a:lnTo>
                  <a:lnTo>
                    <a:pt x="121" y="226"/>
                  </a:lnTo>
                  <a:lnTo>
                    <a:pt x="110" y="227"/>
                  </a:lnTo>
                  <a:lnTo>
                    <a:pt x="106" y="228"/>
                  </a:lnTo>
                  <a:lnTo>
                    <a:pt x="100" y="228"/>
                  </a:lnTo>
                  <a:lnTo>
                    <a:pt x="95" y="228"/>
                  </a:lnTo>
                  <a:lnTo>
                    <a:pt x="90" y="227"/>
                  </a:lnTo>
                  <a:lnTo>
                    <a:pt x="79" y="226"/>
                  </a:lnTo>
                  <a:lnTo>
                    <a:pt x="70" y="222"/>
                  </a:lnTo>
                  <a:lnTo>
                    <a:pt x="61" y="219"/>
                  </a:lnTo>
                  <a:lnTo>
                    <a:pt x="52" y="214"/>
                  </a:lnTo>
                  <a:lnTo>
                    <a:pt x="44" y="209"/>
                  </a:lnTo>
                  <a:lnTo>
                    <a:pt x="36" y="202"/>
                  </a:lnTo>
                  <a:lnTo>
                    <a:pt x="28" y="194"/>
                  </a:lnTo>
                  <a:lnTo>
                    <a:pt x="22" y="186"/>
                  </a:lnTo>
                  <a:lnTo>
                    <a:pt x="17" y="178"/>
                  </a:lnTo>
                  <a:lnTo>
                    <a:pt x="11" y="169"/>
                  </a:lnTo>
                  <a:lnTo>
                    <a:pt x="7" y="159"/>
                  </a:lnTo>
                  <a:lnTo>
                    <a:pt x="4" y="148"/>
                  </a:lnTo>
                  <a:lnTo>
                    <a:pt x="2" y="137"/>
                  </a:lnTo>
                  <a:lnTo>
                    <a:pt x="0" y="126"/>
                  </a:lnTo>
                  <a:lnTo>
                    <a:pt x="0" y="114"/>
                  </a:lnTo>
                  <a:close/>
                </a:path>
              </a:pathLst>
            </a:custGeom>
            <a:solidFill>
              <a:schemeClr val="tx1"/>
            </a:solidFill>
            <a:ln w="38100" cmpd="sng">
              <a:solidFill>
                <a:schemeClr val="tx1"/>
              </a:solidFill>
              <a:round/>
              <a:headEnd/>
              <a:tailEnd/>
            </a:ln>
          </p:spPr>
          <p:txBody>
            <a:bodyPr/>
            <a:lstStyle/>
            <a:p>
              <a:endParaRPr lang="zh-CN" altLang="en-US"/>
            </a:p>
          </p:txBody>
        </p:sp>
        <p:sp>
          <p:nvSpPr>
            <p:cNvPr id="149552" name="Freeform 48"/>
            <p:cNvSpPr>
              <a:spLocks/>
            </p:cNvSpPr>
            <p:nvPr/>
          </p:nvSpPr>
          <p:spPr bwMode="auto">
            <a:xfrm>
              <a:off x="1519" y="1344"/>
              <a:ext cx="330" cy="309"/>
            </a:xfrm>
            <a:custGeom>
              <a:avLst/>
              <a:gdLst>
                <a:gd name="T0" fmla="*/ 0 w 201"/>
                <a:gd name="T1" fmla="*/ 103 h 228"/>
                <a:gd name="T2" fmla="*/ 4 w 201"/>
                <a:gd name="T3" fmla="*/ 80 h 228"/>
                <a:gd name="T4" fmla="*/ 11 w 201"/>
                <a:gd name="T5" fmla="*/ 59 h 228"/>
                <a:gd name="T6" fmla="*/ 22 w 201"/>
                <a:gd name="T7" fmla="*/ 41 h 228"/>
                <a:gd name="T8" fmla="*/ 36 w 201"/>
                <a:gd name="T9" fmla="*/ 26 h 228"/>
                <a:gd name="T10" fmla="*/ 52 w 201"/>
                <a:gd name="T11" fmla="*/ 14 h 228"/>
                <a:gd name="T12" fmla="*/ 70 w 201"/>
                <a:gd name="T13" fmla="*/ 6 h 228"/>
                <a:gd name="T14" fmla="*/ 90 w 201"/>
                <a:gd name="T15" fmla="*/ 1 h 228"/>
                <a:gd name="T16" fmla="*/ 100 w 201"/>
                <a:gd name="T17" fmla="*/ 0 h 228"/>
                <a:gd name="T18" fmla="*/ 110 w 201"/>
                <a:gd name="T19" fmla="*/ 1 h 228"/>
                <a:gd name="T20" fmla="*/ 130 w 201"/>
                <a:gd name="T21" fmla="*/ 6 h 228"/>
                <a:gd name="T22" fmla="*/ 148 w 201"/>
                <a:gd name="T23" fmla="*/ 14 h 228"/>
                <a:gd name="T24" fmla="*/ 164 w 201"/>
                <a:gd name="T25" fmla="*/ 26 h 228"/>
                <a:gd name="T26" fmla="*/ 178 w 201"/>
                <a:gd name="T27" fmla="*/ 41 h 228"/>
                <a:gd name="T28" fmla="*/ 188 w 201"/>
                <a:gd name="T29" fmla="*/ 59 h 228"/>
                <a:gd name="T30" fmla="*/ 196 w 201"/>
                <a:gd name="T31" fmla="*/ 80 h 228"/>
                <a:gd name="T32" fmla="*/ 200 w 201"/>
                <a:gd name="T33" fmla="*/ 103 h 228"/>
                <a:gd name="T34" fmla="*/ 201 w 201"/>
                <a:gd name="T35" fmla="*/ 114 h 228"/>
                <a:gd name="T36" fmla="*/ 199 w 201"/>
                <a:gd name="T37" fmla="*/ 137 h 228"/>
                <a:gd name="T38" fmla="*/ 193 w 201"/>
                <a:gd name="T39" fmla="*/ 159 h 228"/>
                <a:gd name="T40" fmla="*/ 183 w 201"/>
                <a:gd name="T41" fmla="*/ 178 h 228"/>
                <a:gd name="T42" fmla="*/ 171 w 201"/>
                <a:gd name="T43" fmla="*/ 194 h 228"/>
                <a:gd name="T44" fmla="*/ 157 w 201"/>
                <a:gd name="T45" fmla="*/ 209 h 228"/>
                <a:gd name="T46" fmla="*/ 140 w 201"/>
                <a:gd name="T47" fmla="*/ 219 h 228"/>
                <a:gd name="T48" fmla="*/ 121 w 201"/>
                <a:gd name="T49" fmla="*/ 226 h 228"/>
                <a:gd name="T50" fmla="*/ 106 w 201"/>
                <a:gd name="T51" fmla="*/ 228 h 228"/>
                <a:gd name="T52" fmla="*/ 95 w 201"/>
                <a:gd name="T53" fmla="*/ 228 h 228"/>
                <a:gd name="T54" fmla="*/ 79 w 201"/>
                <a:gd name="T55" fmla="*/ 226 h 228"/>
                <a:gd name="T56" fmla="*/ 61 w 201"/>
                <a:gd name="T57" fmla="*/ 219 h 228"/>
                <a:gd name="T58" fmla="*/ 44 w 201"/>
                <a:gd name="T59" fmla="*/ 209 h 228"/>
                <a:gd name="T60" fmla="*/ 28 w 201"/>
                <a:gd name="T61" fmla="*/ 194 h 228"/>
                <a:gd name="T62" fmla="*/ 17 w 201"/>
                <a:gd name="T63" fmla="*/ 178 h 228"/>
                <a:gd name="T64" fmla="*/ 7 w 201"/>
                <a:gd name="T65" fmla="*/ 159 h 228"/>
                <a:gd name="T66" fmla="*/ 2 w 201"/>
                <a:gd name="T67" fmla="*/ 137 h 228"/>
                <a:gd name="T68" fmla="*/ 0 w 201"/>
                <a:gd name="T69" fmla="*/ 114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1" h="228">
                  <a:moveTo>
                    <a:pt x="0" y="114"/>
                  </a:moveTo>
                  <a:lnTo>
                    <a:pt x="0" y="103"/>
                  </a:lnTo>
                  <a:lnTo>
                    <a:pt x="2" y="91"/>
                  </a:lnTo>
                  <a:lnTo>
                    <a:pt x="4" y="80"/>
                  </a:lnTo>
                  <a:lnTo>
                    <a:pt x="7" y="70"/>
                  </a:lnTo>
                  <a:lnTo>
                    <a:pt x="11" y="59"/>
                  </a:lnTo>
                  <a:lnTo>
                    <a:pt x="17" y="50"/>
                  </a:lnTo>
                  <a:lnTo>
                    <a:pt x="22" y="41"/>
                  </a:lnTo>
                  <a:lnTo>
                    <a:pt x="28" y="33"/>
                  </a:lnTo>
                  <a:lnTo>
                    <a:pt x="36" y="26"/>
                  </a:lnTo>
                  <a:lnTo>
                    <a:pt x="44" y="20"/>
                  </a:lnTo>
                  <a:lnTo>
                    <a:pt x="52" y="14"/>
                  </a:lnTo>
                  <a:lnTo>
                    <a:pt x="61" y="9"/>
                  </a:lnTo>
                  <a:lnTo>
                    <a:pt x="70" y="6"/>
                  </a:lnTo>
                  <a:lnTo>
                    <a:pt x="79" y="2"/>
                  </a:lnTo>
                  <a:lnTo>
                    <a:pt x="90" y="1"/>
                  </a:lnTo>
                  <a:lnTo>
                    <a:pt x="95" y="0"/>
                  </a:lnTo>
                  <a:lnTo>
                    <a:pt x="100" y="0"/>
                  </a:lnTo>
                  <a:lnTo>
                    <a:pt x="106" y="0"/>
                  </a:lnTo>
                  <a:lnTo>
                    <a:pt x="110" y="1"/>
                  </a:lnTo>
                  <a:lnTo>
                    <a:pt x="121" y="2"/>
                  </a:lnTo>
                  <a:lnTo>
                    <a:pt x="130" y="6"/>
                  </a:lnTo>
                  <a:lnTo>
                    <a:pt x="140" y="9"/>
                  </a:lnTo>
                  <a:lnTo>
                    <a:pt x="148" y="14"/>
                  </a:lnTo>
                  <a:lnTo>
                    <a:pt x="157" y="20"/>
                  </a:lnTo>
                  <a:lnTo>
                    <a:pt x="164" y="26"/>
                  </a:lnTo>
                  <a:lnTo>
                    <a:pt x="171" y="33"/>
                  </a:lnTo>
                  <a:lnTo>
                    <a:pt x="178" y="41"/>
                  </a:lnTo>
                  <a:lnTo>
                    <a:pt x="183" y="50"/>
                  </a:lnTo>
                  <a:lnTo>
                    <a:pt x="188" y="59"/>
                  </a:lnTo>
                  <a:lnTo>
                    <a:pt x="193" y="70"/>
                  </a:lnTo>
                  <a:lnTo>
                    <a:pt x="196" y="80"/>
                  </a:lnTo>
                  <a:lnTo>
                    <a:pt x="199" y="91"/>
                  </a:lnTo>
                  <a:lnTo>
                    <a:pt x="200" y="103"/>
                  </a:lnTo>
                  <a:lnTo>
                    <a:pt x="201" y="114"/>
                  </a:lnTo>
                  <a:lnTo>
                    <a:pt x="201" y="114"/>
                  </a:lnTo>
                  <a:lnTo>
                    <a:pt x="200" y="126"/>
                  </a:lnTo>
                  <a:lnTo>
                    <a:pt x="199" y="137"/>
                  </a:lnTo>
                  <a:lnTo>
                    <a:pt x="196" y="148"/>
                  </a:lnTo>
                  <a:lnTo>
                    <a:pt x="193" y="159"/>
                  </a:lnTo>
                  <a:lnTo>
                    <a:pt x="188" y="169"/>
                  </a:lnTo>
                  <a:lnTo>
                    <a:pt x="183" y="178"/>
                  </a:lnTo>
                  <a:lnTo>
                    <a:pt x="178" y="186"/>
                  </a:lnTo>
                  <a:lnTo>
                    <a:pt x="171" y="194"/>
                  </a:lnTo>
                  <a:lnTo>
                    <a:pt x="164" y="202"/>
                  </a:lnTo>
                  <a:lnTo>
                    <a:pt x="157" y="209"/>
                  </a:lnTo>
                  <a:lnTo>
                    <a:pt x="148" y="214"/>
                  </a:lnTo>
                  <a:lnTo>
                    <a:pt x="140" y="219"/>
                  </a:lnTo>
                  <a:lnTo>
                    <a:pt x="130" y="222"/>
                  </a:lnTo>
                  <a:lnTo>
                    <a:pt x="121" y="226"/>
                  </a:lnTo>
                  <a:lnTo>
                    <a:pt x="110" y="227"/>
                  </a:lnTo>
                  <a:lnTo>
                    <a:pt x="106" y="228"/>
                  </a:lnTo>
                  <a:lnTo>
                    <a:pt x="100" y="228"/>
                  </a:lnTo>
                  <a:lnTo>
                    <a:pt x="95" y="228"/>
                  </a:lnTo>
                  <a:lnTo>
                    <a:pt x="90" y="227"/>
                  </a:lnTo>
                  <a:lnTo>
                    <a:pt x="79" y="226"/>
                  </a:lnTo>
                  <a:lnTo>
                    <a:pt x="70" y="222"/>
                  </a:lnTo>
                  <a:lnTo>
                    <a:pt x="61" y="219"/>
                  </a:lnTo>
                  <a:lnTo>
                    <a:pt x="52" y="214"/>
                  </a:lnTo>
                  <a:lnTo>
                    <a:pt x="44" y="209"/>
                  </a:lnTo>
                  <a:lnTo>
                    <a:pt x="36" y="202"/>
                  </a:lnTo>
                  <a:lnTo>
                    <a:pt x="28" y="194"/>
                  </a:lnTo>
                  <a:lnTo>
                    <a:pt x="22" y="186"/>
                  </a:lnTo>
                  <a:lnTo>
                    <a:pt x="17" y="178"/>
                  </a:lnTo>
                  <a:lnTo>
                    <a:pt x="11" y="169"/>
                  </a:lnTo>
                  <a:lnTo>
                    <a:pt x="7" y="159"/>
                  </a:lnTo>
                  <a:lnTo>
                    <a:pt x="4" y="148"/>
                  </a:lnTo>
                  <a:lnTo>
                    <a:pt x="2" y="137"/>
                  </a:lnTo>
                  <a:lnTo>
                    <a:pt x="0" y="126"/>
                  </a:lnTo>
                  <a:lnTo>
                    <a:pt x="0" y="114"/>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149555" name="Freeform 51"/>
            <p:cNvSpPr>
              <a:spLocks/>
            </p:cNvSpPr>
            <p:nvPr/>
          </p:nvSpPr>
          <p:spPr bwMode="auto">
            <a:xfrm>
              <a:off x="2109" y="1397"/>
              <a:ext cx="316" cy="309"/>
            </a:xfrm>
            <a:custGeom>
              <a:avLst/>
              <a:gdLst>
                <a:gd name="T0" fmla="*/ 0 w 202"/>
                <a:gd name="T1" fmla="*/ 103 h 228"/>
                <a:gd name="T2" fmla="*/ 5 w 202"/>
                <a:gd name="T3" fmla="*/ 80 h 228"/>
                <a:gd name="T4" fmla="*/ 12 w 202"/>
                <a:gd name="T5" fmla="*/ 59 h 228"/>
                <a:gd name="T6" fmla="*/ 24 w 202"/>
                <a:gd name="T7" fmla="*/ 41 h 228"/>
                <a:gd name="T8" fmla="*/ 37 w 202"/>
                <a:gd name="T9" fmla="*/ 26 h 228"/>
                <a:gd name="T10" fmla="*/ 53 w 202"/>
                <a:gd name="T11" fmla="*/ 14 h 228"/>
                <a:gd name="T12" fmla="*/ 71 w 202"/>
                <a:gd name="T13" fmla="*/ 6 h 228"/>
                <a:gd name="T14" fmla="*/ 90 w 202"/>
                <a:gd name="T15" fmla="*/ 1 h 228"/>
                <a:gd name="T16" fmla="*/ 101 w 202"/>
                <a:gd name="T17" fmla="*/ 0 h 228"/>
                <a:gd name="T18" fmla="*/ 112 w 202"/>
                <a:gd name="T19" fmla="*/ 1 h 228"/>
                <a:gd name="T20" fmla="*/ 131 w 202"/>
                <a:gd name="T21" fmla="*/ 6 h 228"/>
                <a:gd name="T22" fmla="*/ 149 w 202"/>
                <a:gd name="T23" fmla="*/ 14 h 228"/>
                <a:gd name="T24" fmla="*/ 165 w 202"/>
                <a:gd name="T25" fmla="*/ 26 h 228"/>
                <a:gd name="T26" fmla="*/ 178 w 202"/>
                <a:gd name="T27" fmla="*/ 41 h 228"/>
                <a:gd name="T28" fmla="*/ 190 w 202"/>
                <a:gd name="T29" fmla="*/ 59 h 228"/>
                <a:gd name="T30" fmla="*/ 198 w 202"/>
                <a:gd name="T31" fmla="*/ 80 h 228"/>
                <a:gd name="T32" fmla="*/ 202 w 202"/>
                <a:gd name="T33" fmla="*/ 103 h 228"/>
                <a:gd name="T34" fmla="*/ 202 w 202"/>
                <a:gd name="T35" fmla="*/ 114 h 228"/>
                <a:gd name="T36" fmla="*/ 200 w 202"/>
                <a:gd name="T37" fmla="*/ 137 h 228"/>
                <a:gd name="T38" fmla="*/ 194 w 202"/>
                <a:gd name="T39" fmla="*/ 159 h 228"/>
                <a:gd name="T40" fmla="*/ 185 w 202"/>
                <a:gd name="T41" fmla="*/ 178 h 228"/>
                <a:gd name="T42" fmla="*/ 172 w 202"/>
                <a:gd name="T43" fmla="*/ 194 h 228"/>
                <a:gd name="T44" fmla="*/ 157 w 202"/>
                <a:gd name="T45" fmla="*/ 209 h 228"/>
                <a:gd name="T46" fmla="*/ 140 w 202"/>
                <a:gd name="T47" fmla="*/ 219 h 228"/>
                <a:gd name="T48" fmla="*/ 121 w 202"/>
                <a:gd name="T49" fmla="*/ 226 h 228"/>
                <a:gd name="T50" fmla="*/ 106 w 202"/>
                <a:gd name="T51" fmla="*/ 228 h 228"/>
                <a:gd name="T52" fmla="*/ 96 w 202"/>
                <a:gd name="T53" fmla="*/ 228 h 228"/>
                <a:gd name="T54" fmla="*/ 81 w 202"/>
                <a:gd name="T55" fmla="*/ 226 h 228"/>
                <a:gd name="T56" fmla="*/ 62 w 202"/>
                <a:gd name="T57" fmla="*/ 219 h 228"/>
                <a:gd name="T58" fmla="*/ 45 w 202"/>
                <a:gd name="T59" fmla="*/ 209 h 228"/>
                <a:gd name="T60" fmla="*/ 30 w 202"/>
                <a:gd name="T61" fmla="*/ 194 h 228"/>
                <a:gd name="T62" fmla="*/ 17 w 202"/>
                <a:gd name="T63" fmla="*/ 178 h 228"/>
                <a:gd name="T64" fmla="*/ 8 w 202"/>
                <a:gd name="T65" fmla="*/ 159 h 228"/>
                <a:gd name="T66" fmla="*/ 2 w 202"/>
                <a:gd name="T67" fmla="*/ 137 h 228"/>
                <a:gd name="T68" fmla="*/ 0 w 202"/>
                <a:gd name="T69" fmla="*/ 114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2" h="228">
                  <a:moveTo>
                    <a:pt x="0" y="114"/>
                  </a:moveTo>
                  <a:lnTo>
                    <a:pt x="0" y="103"/>
                  </a:lnTo>
                  <a:lnTo>
                    <a:pt x="2" y="91"/>
                  </a:lnTo>
                  <a:lnTo>
                    <a:pt x="5" y="80"/>
                  </a:lnTo>
                  <a:lnTo>
                    <a:pt x="8" y="70"/>
                  </a:lnTo>
                  <a:lnTo>
                    <a:pt x="12" y="59"/>
                  </a:lnTo>
                  <a:lnTo>
                    <a:pt x="17" y="50"/>
                  </a:lnTo>
                  <a:lnTo>
                    <a:pt x="24" y="41"/>
                  </a:lnTo>
                  <a:lnTo>
                    <a:pt x="30" y="33"/>
                  </a:lnTo>
                  <a:lnTo>
                    <a:pt x="37" y="26"/>
                  </a:lnTo>
                  <a:lnTo>
                    <a:pt x="45" y="20"/>
                  </a:lnTo>
                  <a:lnTo>
                    <a:pt x="53" y="14"/>
                  </a:lnTo>
                  <a:lnTo>
                    <a:pt x="62" y="9"/>
                  </a:lnTo>
                  <a:lnTo>
                    <a:pt x="71" y="6"/>
                  </a:lnTo>
                  <a:lnTo>
                    <a:pt x="81" y="2"/>
                  </a:lnTo>
                  <a:lnTo>
                    <a:pt x="90" y="1"/>
                  </a:lnTo>
                  <a:lnTo>
                    <a:pt x="96" y="0"/>
                  </a:lnTo>
                  <a:lnTo>
                    <a:pt x="101" y="0"/>
                  </a:lnTo>
                  <a:lnTo>
                    <a:pt x="106" y="0"/>
                  </a:lnTo>
                  <a:lnTo>
                    <a:pt x="112" y="1"/>
                  </a:lnTo>
                  <a:lnTo>
                    <a:pt x="121" y="2"/>
                  </a:lnTo>
                  <a:lnTo>
                    <a:pt x="131" y="6"/>
                  </a:lnTo>
                  <a:lnTo>
                    <a:pt x="140" y="9"/>
                  </a:lnTo>
                  <a:lnTo>
                    <a:pt x="149" y="14"/>
                  </a:lnTo>
                  <a:lnTo>
                    <a:pt x="157" y="20"/>
                  </a:lnTo>
                  <a:lnTo>
                    <a:pt x="165" y="26"/>
                  </a:lnTo>
                  <a:lnTo>
                    <a:pt x="172" y="33"/>
                  </a:lnTo>
                  <a:lnTo>
                    <a:pt x="178" y="41"/>
                  </a:lnTo>
                  <a:lnTo>
                    <a:pt x="185" y="50"/>
                  </a:lnTo>
                  <a:lnTo>
                    <a:pt x="190" y="59"/>
                  </a:lnTo>
                  <a:lnTo>
                    <a:pt x="194" y="70"/>
                  </a:lnTo>
                  <a:lnTo>
                    <a:pt x="198" y="80"/>
                  </a:lnTo>
                  <a:lnTo>
                    <a:pt x="200" y="91"/>
                  </a:lnTo>
                  <a:lnTo>
                    <a:pt x="202" y="103"/>
                  </a:lnTo>
                  <a:lnTo>
                    <a:pt x="202" y="114"/>
                  </a:lnTo>
                  <a:lnTo>
                    <a:pt x="202" y="114"/>
                  </a:lnTo>
                  <a:lnTo>
                    <a:pt x="202" y="126"/>
                  </a:lnTo>
                  <a:lnTo>
                    <a:pt x="200" y="137"/>
                  </a:lnTo>
                  <a:lnTo>
                    <a:pt x="198" y="148"/>
                  </a:lnTo>
                  <a:lnTo>
                    <a:pt x="194" y="159"/>
                  </a:lnTo>
                  <a:lnTo>
                    <a:pt x="190" y="169"/>
                  </a:lnTo>
                  <a:lnTo>
                    <a:pt x="185" y="178"/>
                  </a:lnTo>
                  <a:lnTo>
                    <a:pt x="178" y="186"/>
                  </a:lnTo>
                  <a:lnTo>
                    <a:pt x="172" y="194"/>
                  </a:lnTo>
                  <a:lnTo>
                    <a:pt x="165" y="202"/>
                  </a:lnTo>
                  <a:lnTo>
                    <a:pt x="157" y="209"/>
                  </a:lnTo>
                  <a:lnTo>
                    <a:pt x="149" y="214"/>
                  </a:lnTo>
                  <a:lnTo>
                    <a:pt x="140" y="219"/>
                  </a:lnTo>
                  <a:lnTo>
                    <a:pt x="131" y="222"/>
                  </a:lnTo>
                  <a:lnTo>
                    <a:pt x="121" y="226"/>
                  </a:lnTo>
                  <a:lnTo>
                    <a:pt x="112" y="227"/>
                  </a:lnTo>
                  <a:lnTo>
                    <a:pt x="106" y="228"/>
                  </a:lnTo>
                  <a:lnTo>
                    <a:pt x="101" y="228"/>
                  </a:lnTo>
                  <a:lnTo>
                    <a:pt x="96" y="228"/>
                  </a:lnTo>
                  <a:lnTo>
                    <a:pt x="90" y="227"/>
                  </a:lnTo>
                  <a:lnTo>
                    <a:pt x="81" y="226"/>
                  </a:lnTo>
                  <a:lnTo>
                    <a:pt x="71" y="222"/>
                  </a:lnTo>
                  <a:lnTo>
                    <a:pt x="62" y="219"/>
                  </a:lnTo>
                  <a:lnTo>
                    <a:pt x="53" y="214"/>
                  </a:lnTo>
                  <a:lnTo>
                    <a:pt x="45" y="209"/>
                  </a:lnTo>
                  <a:lnTo>
                    <a:pt x="37" y="202"/>
                  </a:lnTo>
                  <a:lnTo>
                    <a:pt x="30" y="194"/>
                  </a:lnTo>
                  <a:lnTo>
                    <a:pt x="24" y="186"/>
                  </a:lnTo>
                  <a:lnTo>
                    <a:pt x="17" y="178"/>
                  </a:lnTo>
                  <a:lnTo>
                    <a:pt x="12" y="169"/>
                  </a:lnTo>
                  <a:lnTo>
                    <a:pt x="8" y="159"/>
                  </a:lnTo>
                  <a:lnTo>
                    <a:pt x="5" y="148"/>
                  </a:lnTo>
                  <a:lnTo>
                    <a:pt x="2" y="137"/>
                  </a:lnTo>
                  <a:lnTo>
                    <a:pt x="0" y="126"/>
                  </a:lnTo>
                  <a:lnTo>
                    <a:pt x="0" y="114"/>
                  </a:lnTo>
                </a:path>
              </a:pathLst>
            </a:custGeom>
            <a:solidFill>
              <a:schemeClr val="tx1"/>
            </a:solidFill>
            <a:ln w="38100" cmpd="sng">
              <a:solidFill>
                <a:schemeClr val="tx1"/>
              </a:solidFill>
              <a:prstDash val="solid"/>
              <a:round/>
              <a:headEnd/>
              <a:tailEnd/>
            </a:ln>
          </p:spPr>
          <p:txBody>
            <a:bodyPr/>
            <a:lstStyle/>
            <a:p>
              <a:endParaRPr lang="zh-CN" altLang="en-US"/>
            </a:p>
          </p:txBody>
        </p:sp>
        <p:sp>
          <p:nvSpPr>
            <p:cNvPr id="149557" name="Line 53"/>
            <p:cNvSpPr>
              <a:spLocks noChangeShapeType="1"/>
            </p:cNvSpPr>
            <p:nvPr/>
          </p:nvSpPr>
          <p:spPr bwMode="auto">
            <a:xfrm flipH="1">
              <a:off x="1023" y="682"/>
              <a:ext cx="349"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58" name="Line 54"/>
            <p:cNvSpPr>
              <a:spLocks noChangeShapeType="1"/>
            </p:cNvSpPr>
            <p:nvPr/>
          </p:nvSpPr>
          <p:spPr bwMode="auto">
            <a:xfrm>
              <a:off x="1526" y="685"/>
              <a:ext cx="346" cy="2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59" name="Line 55"/>
            <p:cNvSpPr>
              <a:spLocks noChangeShapeType="1"/>
            </p:cNvSpPr>
            <p:nvPr/>
          </p:nvSpPr>
          <p:spPr bwMode="auto">
            <a:xfrm flipH="1">
              <a:off x="714" y="1130"/>
              <a:ext cx="166" cy="26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60" name="Line 56"/>
            <p:cNvSpPr>
              <a:spLocks noChangeShapeType="1"/>
            </p:cNvSpPr>
            <p:nvPr/>
          </p:nvSpPr>
          <p:spPr bwMode="auto">
            <a:xfrm>
              <a:off x="1007" y="1134"/>
              <a:ext cx="171" cy="26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61" name="Line 57"/>
            <p:cNvSpPr>
              <a:spLocks noChangeShapeType="1"/>
            </p:cNvSpPr>
            <p:nvPr/>
          </p:nvSpPr>
          <p:spPr bwMode="auto">
            <a:xfrm flipH="1">
              <a:off x="1727" y="1139"/>
              <a:ext cx="174" cy="25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62" name="Line 58"/>
            <p:cNvSpPr>
              <a:spLocks noChangeShapeType="1"/>
            </p:cNvSpPr>
            <p:nvPr/>
          </p:nvSpPr>
          <p:spPr bwMode="auto">
            <a:xfrm>
              <a:off x="2016" y="1133"/>
              <a:ext cx="167" cy="2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9567" name="Rectangle 63"/>
          <p:cNvSpPr>
            <a:spLocks noChangeArrowheads="1"/>
          </p:cNvSpPr>
          <p:nvPr/>
        </p:nvSpPr>
        <p:spPr bwMode="auto">
          <a:xfrm>
            <a:off x="120178" y="3933056"/>
            <a:ext cx="860444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800" b="1" dirty="0">
                <a:ea typeface="楷体_GB2312" pitchFamily="49" charset="-122"/>
              </a:rPr>
              <a:t>（</a:t>
            </a:r>
            <a:r>
              <a:rPr lang="en-US" altLang="zh-CN" sz="2800" b="1" dirty="0">
                <a:ea typeface="楷体_GB2312" pitchFamily="49" charset="-122"/>
              </a:rPr>
              <a:t>a</a:t>
            </a:r>
            <a:r>
              <a:rPr lang="zh-CN" altLang="en-US" sz="2800" b="1" dirty="0">
                <a:ea typeface="楷体_GB2312" pitchFamily="49" charset="-122"/>
              </a:rPr>
              <a:t>）满二叉排序树时，</a:t>
            </a:r>
            <a:r>
              <a:rPr lang="en-US" altLang="zh-CN" sz="2800" b="1" dirty="0">
                <a:ea typeface="楷体_GB2312" pitchFamily="49" charset="-122"/>
              </a:rPr>
              <a:t>k = log</a:t>
            </a:r>
            <a:r>
              <a:rPr lang="en-US" altLang="zh-CN" sz="2800" b="1" baseline="-30000" dirty="0">
                <a:ea typeface="楷体_GB2312" pitchFamily="49" charset="-122"/>
              </a:rPr>
              <a:t>2</a:t>
            </a:r>
            <a:r>
              <a:rPr lang="en-US" altLang="zh-CN" sz="2800" b="1" dirty="0">
                <a:ea typeface="楷体_GB2312" pitchFamily="49" charset="-122"/>
              </a:rPr>
              <a:t>(7+1)=3</a:t>
            </a:r>
            <a:r>
              <a:rPr lang="zh-CN" altLang="en-US" sz="2800" b="1" dirty="0">
                <a:ea typeface="楷体_GB2312" pitchFamily="49" charset="-122"/>
              </a:rPr>
              <a:t>，所以查找成功的平均查找长度为： </a:t>
            </a:r>
          </a:p>
        </p:txBody>
      </p:sp>
      <p:graphicFrame>
        <p:nvGraphicFramePr>
          <p:cNvPr id="149568" name="Object 64"/>
          <p:cNvGraphicFramePr>
            <a:graphicFrameLocks noChangeAspect="1"/>
          </p:cNvGraphicFramePr>
          <p:nvPr>
            <p:extLst>
              <p:ext uri="{D42A27DB-BD31-4B8C-83A1-F6EECF244321}">
                <p14:modId xmlns:p14="http://schemas.microsoft.com/office/powerpoint/2010/main" val="162502789"/>
              </p:ext>
            </p:extLst>
          </p:nvPr>
        </p:nvGraphicFramePr>
        <p:xfrm>
          <a:off x="1481042" y="5229200"/>
          <a:ext cx="6373633" cy="989012"/>
        </p:xfrm>
        <a:graphic>
          <a:graphicData uri="http://schemas.openxmlformats.org/presentationml/2006/ole">
            <mc:AlternateContent xmlns:mc="http://schemas.openxmlformats.org/markup-compatibility/2006">
              <mc:Choice xmlns:v="urn:schemas-microsoft-com:vml" Requires="v">
                <p:oleObj spid="_x0000_s303112" name="公式" r:id="rId3" imgW="3073400" imgH="431800" progId="Equation.3">
                  <p:embed/>
                </p:oleObj>
              </mc:Choice>
              <mc:Fallback>
                <p:oleObj name="公式" r:id="rId3" imgW="30734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1042" y="5229200"/>
                        <a:ext cx="6373633" cy="989012"/>
                      </a:xfrm>
                      <a:prstGeom prst="rect">
                        <a:avLst/>
                      </a:prstGeom>
                      <a:solidFill>
                        <a:srgbClr val="FFFF99"/>
                      </a:solidFill>
                    </p:spPr>
                  </p:pic>
                </p:oleObj>
              </mc:Fallback>
            </mc:AlternateContent>
          </a:graphicData>
        </a:graphic>
      </p:graphicFrame>
      <p:sp>
        <p:nvSpPr>
          <p:cNvPr id="58" name="Rectangle 1028"/>
          <p:cNvSpPr>
            <a:spLocks noChangeArrowheads="1"/>
          </p:cNvSpPr>
          <p:nvPr/>
        </p:nvSpPr>
        <p:spPr bwMode="auto">
          <a:xfrm>
            <a:off x="1403350" y="219075"/>
            <a:ext cx="62642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Aft>
                <a:spcPct val="20000"/>
              </a:spcAft>
              <a:buClr>
                <a:srgbClr val="CC0000"/>
              </a:buClr>
              <a:buFont typeface="Wingdings" pitchFamily="2" charset="2"/>
              <a:buNone/>
            </a:pPr>
            <a:r>
              <a:rPr lang="en-US" altLang="zh-CN" sz="4000" b="1" dirty="0" smtClean="0">
                <a:solidFill>
                  <a:srgbClr val="ECE703"/>
                </a:solidFill>
                <a:ea typeface="楷体_GB2312" pitchFamily="49" charset="-122"/>
              </a:rPr>
              <a:t>6.  </a:t>
            </a:r>
            <a:r>
              <a:rPr lang="zh-CN" altLang="en-US" sz="4000" b="1" dirty="0">
                <a:solidFill>
                  <a:srgbClr val="ECE703"/>
                </a:solidFill>
                <a:ea typeface="楷体_GB2312" pitchFamily="49" charset="-122"/>
              </a:rPr>
              <a:t>二叉排序树的性能分析 </a:t>
            </a:r>
          </a:p>
        </p:txBody>
      </p:sp>
      <p:sp>
        <p:nvSpPr>
          <p:cNvPr id="2" name="矩形 1"/>
          <p:cNvSpPr/>
          <p:nvPr/>
        </p:nvSpPr>
        <p:spPr>
          <a:xfrm>
            <a:off x="18237" y="1117370"/>
            <a:ext cx="6737742" cy="584775"/>
          </a:xfrm>
          <a:prstGeom prst="rect">
            <a:avLst/>
          </a:prstGeom>
        </p:spPr>
        <p:txBody>
          <a:bodyPr wrap="none">
            <a:spAutoFit/>
          </a:bodyPr>
          <a:lstStyle/>
          <a:p>
            <a:pPr marL="457200" indent="-457200">
              <a:buFont typeface="Wingdings" panose="05000000000000000000" pitchFamily="2" charset="2"/>
              <a:buChar char="Ø"/>
            </a:pPr>
            <a:r>
              <a:rPr lang="zh-CN" altLang="en-US" b="1" dirty="0" smtClean="0">
                <a:solidFill>
                  <a:srgbClr val="FFFF00"/>
                </a:solidFill>
              </a:rPr>
              <a:t>最好情况下的查找长度：</a:t>
            </a:r>
            <a:r>
              <a:rPr lang="en-US" altLang="zh-CN" b="1" i="1" dirty="0">
                <a:ea typeface="楷体_GB2312" pitchFamily="49" charset="-122"/>
              </a:rPr>
              <a:t> O</a:t>
            </a:r>
            <a:r>
              <a:rPr lang="en-US" altLang="zh-CN" b="1" dirty="0">
                <a:ea typeface="楷体_GB2312" pitchFamily="49" charset="-122"/>
              </a:rPr>
              <a:t>(</a:t>
            </a:r>
            <a:r>
              <a:rPr lang="en-US" altLang="zh-CN" b="1" i="1" dirty="0">
                <a:ea typeface="楷体_GB2312" pitchFamily="49" charset="-122"/>
              </a:rPr>
              <a:t>log</a:t>
            </a:r>
            <a:r>
              <a:rPr lang="en-US" altLang="zh-CN" b="1" i="1" baseline="-30000" dirty="0">
                <a:ea typeface="楷体_GB2312" pitchFamily="49" charset="-122"/>
              </a:rPr>
              <a:t>2</a:t>
            </a:r>
            <a:r>
              <a:rPr lang="en-US" altLang="zh-CN" b="1" i="1" dirty="0">
                <a:ea typeface="楷体_GB2312" pitchFamily="49" charset="-122"/>
              </a:rPr>
              <a:t>n</a:t>
            </a:r>
            <a:r>
              <a:rPr lang="en-US" altLang="zh-CN" b="1" dirty="0">
                <a:ea typeface="楷体_GB2312" pitchFamily="49" charset="-122"/>
              </a:rPr>
              <a:t>)</a:t>
            </a:r>
            <a:endParaRPr lang="zh-CN" altLang="en-US" b="1" dirty="0">
              <a:solidFill>
                <a:srgbClr val="FFFF00"/>
              </a:solidFill>
            </a:endParaRPr>
          </a:p>
        </p:txBody>
      </p:sp>
    </p:spTree>
    <p:extLst>
      <p:ext uri="{BB962C8B-B14F-4D97-AF65-F5344CB8AC3E}">
        <p14:creationId xmlns:p14="http://schemas.microsoft.com/office/powerpoint/2010/main" val="2463546385"/>
      </p:ext>
    </p:extLst>
  </p:cSld>
  <p:clrMapOvr>
    <a:masterClrMapping/>
  </p:clrMapOvr>
  <p:transition spd="med">
    <p:zo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3"/>
          <p:cNvSpPr>
            <a:spLocks noGrp="1"/>
          </p:cNvSpPr>
          <p:nvPr>
            <p:ph type="sldNum" sz="quarter" idx="10"/>
          </p:nvPr>
        </p:nvSpPr>
        <p:spPr/>
        <p:txBody>
          <a:bodyPr/>
          <a:lstStyle/>
          <a:p>
            <a:fld id="{CDA0A9B8-FA33-45C5-8E6C-4A6B8ADB9989}" type="slidenum">
              <a:rPr lang="en-US" altLang="zh-CN"/>
              <a:pPr/>
              <a:t>43</a:t>
            </a:fld>
            <a:endParaRPr lang="en-US" altLang="zh-CN"/>
          </a:p>
        </p:txBody>
      </p:sp>
      <p:grpSp>
        <p:nvGrpSpPr>
          <p:cNvPr id="149574" name="Group 70"/>
          <p:cNvGrpSpPr>
            <a:grpSpLocks/>
          </p:cNvGrpSpPr>
          <p:nvPr/>
        </p:nvGrpSpPr>
        <p:grpSpPr bwMode="auto">
          <a:xfrm>
            <a:off x="4362838" y="1768252"/>
            <a:ext cx="4008781" cy="3011889"/>
            <a:chOff x="3286" y="496"/>
            <a:chExt cx="1642" cy="1839"/>
          </a:xfrm>
        </p:grpSpPr>
        <p:sp>
          <p:nvSpPr>
            <p:cNvPr id="149509" name="Freeform 5"/>
            <p:cNvSpPr>
              <a:spLocks/>
            </p:cNvSpPr>
            <p:nvPr/>
          </p:nvSpPr>
          <p:spPr bwMode="auto">
            <a:xfrm>
              <a:off x="3286" y="496"/>
              <a:ext cx="194" cy="219"/>
            </a:xfrm>
            <a:custGeom>
              <a:avLst/>
              <a:gdLst>
                <a:gd name="T0" fmla="*/ 1 w 194"/>
                <a:gd name="T1" fmla="*/ 98 h 219"/>
                <a:gd name="T2" fmla="*/ 5 w 194"/>
                <a:gd name="T3" fmla="*/ 77 h 219"/>
                <a:gd name="T4" fmla="*/ 12 w 194"/>
                <a:gd name="T5" fmla="*/ 57 h 219"/>
                <a:gd name="T6" fmla="*/ 22 w 194"/>
                <a:gd name="T7" fmla="*/ 40 h 219"/>
                <a:gd name="T8" fmla="*/ 36 w 194"/>
                <a:gd name="T9" fmla="*/ 25 h 219"/>
                <a:gd name="T10" fmla="*/ 51 w 194"/>
                <a:gd name="T11" fmla="*/ 14 h 219"/>
                <a:gd name="T12" fmla="*/ 69 w 194"/>
                <a:gd name="T13" fmla="*/ 5 h 219"/>
                <a:gd name="T14" fmla="*/ 87 w 194"/>
                <a:gd name="T15" fmla="*/ 1 h 219"/>
                <a:gd name="T16" fmla="*/ 98 w 194"/>
                <a:gd name="T17" fmla="*/ 0 h 219"/>
                <a:gd name="T18" fmla="*/ 107 w 194"/>
                <a:gd name="T19" fmla="*/ 1 h 219"/>
                <a:gd name="T20" fmla="*/ 126 w 194"/>
                <a:gd name="T21" fmla="*/ 5 h 219"/>
                <a:gd name="T22" fmla="*/ 143 w 194"/>
                <a:gd name="T23" fmla="*/ 14 h 219"/>
                <a:gd name="T24" fmla="*/ 159 w 194"/>
                <a:gd name="T25" fmla="*/ 25 h 219"/>
                <a:gd name="T26" fmla="*/ 172 w 194"/>
                <a:gd name="T27" fmla="*/ 40 h 219"/>
                <a:gd name="T28" fmla="*/ 182 w 194"/>
                <a:gd name="T29" fmla="*/ 57 h 219"/>
                <a:gd name="T30" fmla="*/ 190 w 194"/>
                <a:gd name="T31" fmla="*/ 77 h 219"/>
                <a:gd name="T32" fmla="*/ 194 w 194"/>
                <a:gd name="T33" fmla="*/ 98 h 219"/>
                <a:gd name="T34" fmla="*/ 194 w 194"/>
                <a:gd name="T35" fmla="*/ 109 h 219"/>
                <a:gd name="T36" fmla="*/ 192 w 194"/>
                <a:gd name="T37" fmla="*/ 131 h 219"/>
                <a:gd name="T38" fmla="*/ 187 w 194"/>
                <a:gd name="T39" fmla="*/ 153 h 219"/>
                <a:gd name="T40" fmla="*/ 178 w 194"/>
                <a:gd name="T41" fmla="*/ 171 h 219"/>
                <a:gd name="T42" fmla="*/ 165 w 194"/>
                <a:gd name="T43" fmla="*/ 187 h 219"/>
                <a:gd name="T44" fmla="*/ 152 w 194"/>
                <a:gd name="T45" fmla="*/ 201 h 219"/>
                <a:gd name="T46" fmla="*/ 135 w 194"/>
                <a:gd name="T47" fmla="*/ 211 h 219"/>
                <a:gd name="T48" fmla="*/ 117 w 194"/>
                <a:gd name="T49" fmla="*/ 217 h 219"/>
                <a:gd name="T50" fmla="*/ 102 w 194"/>
                <a:gd name="T51" fmla="*/ 219 h 219"/>
                <a:gd name="T52" fmla="*/ 92 w 194"/>
                <a:gd name="T53" fmla="*/ 219 h 219"/>
                <a:gd name="T54" fmla="*/ 77 w 194"/>
                <a:gd name="T55" fmla="*/ 217 h 219"/>
                <a:gd name="T56" fmla="*/ 59 w 194"/>
                <a:gd name="T57" fmla="*/ 211 h 219"/>
                <a:gd name="T58" fmla="*/ 44 w 194"/>
                <a:gd name="T59" fmla="*/ 201 h 219"/>
                <a:gd name="T60" fmla="*/ 29 w 194"/>
                <a:gd name="T61" fmla="*/ 187 h 219"/>
                <a:gd name="T62" fmla="*/ 17 w 194"/>
                <a:gd name="T63" fmla="*/ 171 h 219"/>
                <a:gd name="T64" fmla="*/ 8 w 194"/>
                <a:gd name="T65" fmla="*/ 153 h 219"/>
                <a:gd name="T66" fmla="*/ 2 w 194"/>
                <a:gd name="T67" fmla="*/ 131 h 219"/>
                <a:gd name="T68" fmla="*/ 0 w 194"/>
                <a:gd name="T69" fmla="*/ 10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4" h="219">
                  <a:moveTo>
                    <a:pt x="0" y="109"/>
                  </a:moveTo>
                  <a:lnTo>
                    <a:pt x="1" y="98"/>
                  </a:lnTo>
                  <a:lnTo>
                    <a:pt x="2" y="88"/>
                  </a:lnTo>
                  <a:lnTo>
                    <a:pt x="5" y="77"/>
                  </a:lnTo>
                  <a:lnTo>
                    <a:pt x="8" y="67"/>
                  </a:lnTo>
                  <a:lnTo>
                    <a:pt x="12" y="57"/>
                  </a:lnTo>
                  <a:lnTo>
                    <a:pt x="17" y="48"/>
                  </a:lnTo>
                  <a:lnTo>
                    <a:pt x="22" y="40"/>
                  </a:lnTo>
                  <a:lnTo>
                    <a:pt x="29" y="32"/>
                  </a:lnTo>
                  <a:lnTo>
                    <a:pt x="36" y="25"/>
                  </a:lnTo>
                  <a:lnTo>
                    <a:pt x="44" y="19"/>
                  </a:lnTo>
                  <a:lnTo>
                    <a:pt x="51" y="14"/>
                  </a:lnTo>
                  <a:lnTo>
                    <a:pt x="59" y="9"/>
                  </a:lnTo>
                  <a:lnTo>
                    <a:pt x="69" y="5"/>
                  </a:lnTo>
                  <a:lnTo>
                    <a:pt x="77" y="2"/>
                  </a:lnTo>
                  <a:lnTo>
                    <a:pt x="87" y="1"/>
                  </a:lnTo>
                  <a:lnTo>
                    <a:pt x="92" y="0"/>
                  </a:lnTo>
                  <a:lnTo>
                    <a:pt x="98" y="0"/>
                  </a:lnTo>
                  <a:lnTo>
                    <a:pt x="102" y="0"/>
                  </a:lnTo>
                  <a:lnTo>
                    <a:pt x="107" y="1"/>
                  </a:lnTo>
                  <a:lnTo>
                    <a:pt x="117" y="2"/>
                  </a:lnTo>
                  <a:lnTo>
                    <a:pt x="126" y="5"/>
                  </a:lnTo>
                  <a:lnTo>
                    <a:pt x="135" y="9"/>
                  </a:lnTo>
                  <a:lnTo>
                    <a:pt x="143" y="14"/>
                  </a:lnTo>
                  <a:lnTo>
                    <a:pt x="152" y="19"/>
                  </a:lnTo>
                  <a:lnTo>
                    <a:pt x="159" y="25"/>
                  </a:lnTo>
                  <a:lnTo>
                    <a:pt x="165" y="32"/>
                  </a:lnTo>
                  <a:lnTo>
                    <a:pt x="172" y="40"/>
                  </a:lnTo>
                  <a:lnTo>
                    <a:pt x="178" y="48"/>
                  </a:lnTo>
                  <a:lnTo>
                    <a:pt x="182" y="57"/>
                  </a:lnTo>
                  <a:lnTo>
                    <a:pt x="187" y="67"/>
                  </a:lnTo>
                  <a:lnTo>
                    <a:pt x="190" y="77"/>
                  </a:lnTo>
                  <a:lnTo>
                    <a:pt x="192" y="88"/>
                  </a:lnTo>
                  <a:lnTo>
                    <a:pt x="194" y="98"/>
                  </a:lnTo>
                  <a:lnTo>
                    <a:pt x="194" y="109"/>
                  </a:lnTo>
                  <a:lnTo>
                    <a:pt x="194" y="109"/>
                  </a:lnTo>
                  <a:lnTo>
                    <a:pt x="194" y="121"/>
                  </a:lnTo>
                  <a:lnTo>
                    <a:pt x="192" y="131"/>
                  </a:lnTo>
                  <a:lnTo>
                    <a:pt x="190" y="142"/>
                  </a:lnTo>
                  <a:lnTo>
                    <a:pt x="187" y="153"/>
                  </a:lnTo>
                  <a:lnTo>
                    <a:pt x="182" y="162"/>
                  </a:lnTo>
                  <a:lnTo>
                    <a:pt x="178" y="171"/>
                  </a:lnTo>
                  <a:lnTo>
                    <a:pt x="172" y="179"/>
                  </a:lnTo>
                  <a:lnTo>
                    <a:pt x="165" y="187"/>
                  </a:lnTo>
                  <a:lnTo>
                    <a:pt x="159" y="194"/>
                  </a:lnTo>
                  <a:lnTo>
                    <a:pt x="152" y="201"/>
                  </a:lnTo>
                  <a:lnTo>
                    <a:pt x="143" y="206"/>
                  </a:lnTo>
                  <a:lnTo>
                    <a:pt x="135" y="211"/>
                  </a:lnTo>
                  <a:lnTo>
                    <a:pt x="126" y="214"/>
                  </a:lnTo>
                  <a:lnTo>
                    <a:pt x="117" y="217"/>
                  </a:lnTo>
                  <a:lnTo>
                    <a:pt x="107" y="219"/>
                  </a:lnTo>
                  <a:lnTo>
                    <a:pt x="102" y="219"/>
                  </a:lnTo>
                  <a:lnTo>
                    <a:pt x="98" y="219"/>
                  </a:lnTo>
                  <a:lnTo>
                    <a:pt x="92" y="219"/>
                  </a:lnTo>
                  <a:lnTo>
                    <a:pt x="87" y="219"/>
                  </a:lnTo>
                  <a:lnTo>
                    <a:pt x="77" y="217"/>
                  </a:lnTo>
                  <a:lnTo>
                    <a:pt x="69" y="214"/>
                  </a:lnTo>
                  <a:lnTo>
                    <a:pt x="59" y="211"/>
                  </a:lnTo>
                  <a:lnTo>
                    <a:pt x="51" y="206"/>
                  </a:lnTo>
                  <a:lnTo>
                    <a:pt x="44" y="201"/>
                  </a:lnTo>
                  <a:lnTo>
                    <a:pt x="36" y="194"/>
                  </a:lnTo>
                  <a:lnTo>
                    <a:pt x="29" y="187"/>
                  </a:lnTo>
                  <a:lnTo>
                    <a:pt x="22" y="179"/>
                  </a:lnTo>
                  <a:lnTo>
                    <a:pt x="17" y="171"/>
                  </a:lnTo>
                  <a:lnTo>
                    <a:pt x="12" y="162"/>
                  </a:lnTo>
                  <a:lnTo>
                    <a:pt x="8" y="153"/>
                  </a:lnTo>
                  <a:lnTo>
                    <a:pt x="5" y="142"/>
                  </a:lnTo>
                  <a:lnTo>
                    <a:pt x="2" y="131"/>
                  </a:lnTo>
                  <a:lnTo>
                    <a:pt x="1" y="121"/>
                  </a:lnTo>
                  <a:lnTo>
                    <a:pt x="0" y="109"/>
                  </a:lnTo>
                  <a:close/>
                </a:path>
              </a:pathLst>
            </a:custGeom>
            <a:solidFill>
              <a:schemeClr val="tx1"/>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9510" name="Freeform 6"/>
            <p:cNvSpPr>
              <a:spLocks/>
            </p:cNvSpPr>
            <p:nvPr/>
          </p:nvSpPr>
          <p:spPr bwMode="auto">
            <a:xfrm>
              <a:off x="3286" y="496"/>
              <a:ext cx="194" cy="219"/>
            </a:xfrm>
            <a:custGeom>
              <a:avLst/>
              <a:gdLst>
                <a:gd name="T0" fmla="*/ 1 w 194"/>
                <a:gd name="T1" fmla="*/ 98 h 219"/>
                <a:gd name="T2" fmla="*/ 5 w 194"/>
                <a:gd name="T3" fmla="*/ 77 h 219"/>
                <a:gd name="T4" fmla="*/ 12 w 194"/>
                <a:gd name="T5" fmla="*/ 57 h 219"/>
                <a:gd name="T6" fmla="*/ 22 w 194"/>
                <a:gd name="T7" fmla="*/ 40 h 219"/>
                <a:gd name="T8" fmla="*/ 36 w 194"/>
                <a:gd name="T9" fmla="*/ 25 h 219"/>
                <a:gd name="T10" fmla="*/ 51 w 194"/>
                <a:gd name="T11" fmla="*/ 14 h 219"/>
                <a:gd name="T12" fmla="*/ 69 w 194"/>
                <a:gd name="T13" fmla="*/ 5 h 219"/>
                <a:gd name="T14" fmla="*/ 87 w 194"/>
                <a:gd name="T15" fmla="*/ 1 h 219"/>
                <a:gd name="T16" fmla="*/ 98 w 194"/>
                <a:gd name="T17" fmla="*/ 0 h 219"/>
                <a:gd name="T18" fmla="*/ 107 w 194"/>
                <a:gd name="T19" fmla="*/ 1 h 219"/>
                <a:gd name="T20" fmla="*/ 126 w 194"/>
                <a:gd name="T21" fmla="*/ 5 h 219"/>
                <a:gd name="T22" fmla="*/ 143 w 194"/>
                <a:gd name="T23" fmla="*/ 14 h 219"/>
                <a:gd name="T24" fmla="*/ 159 w 194"/>
                <a:gd name="T25" fmla="*/ 25 h 219"/>
                <a:gd name="T26" fmla="*/ 172 w 194"/>
                <a:gd name="T27" fmla="*/ 40 h 219"/>
                <a:gd name="T28" fmla="*/ 182 w 194"/>
                <a:gd name="T29" fmla="*/ 57 h 219"/>
                <a:gd name="T30" fmla="*/ 190 w 194"/>
                <a:gd name="T31" fmla="*/ 77 h 219"/>
                <a:gd name="T32" fmla="*/ 194 w 194"/>
                <a:gd name="T33" fmla="*/ 98 h 219"/>
                <a:gd name="T34" fmla="*/ 194 w 194"/>
                <a:gd name="T35" fmla="*/ 109 h 219"/>
                <a:gd name="T36" fmla="*/ 192 w 194"/>
                <a:gd name="T37" fmla="*/ 131 h 219"/>
                <a:gd name="T38" fmla="*/ 187 w 194"/>
                <a:gd name="T39" fmla="*/ 153 h 219"/>
                <a:gd name="T40" fmla="*/ 178 w 194"/>
                <a:gd name="T41" fmla="*/ 171 h 219"/>
                <a:gd name="T42" fmla="*/ 165 w 194"/>
                <a:gd name="T43" fmla="*/ 187 h 219"/>
                <a:gd name="T44" fmla="*/ 152 w 194"/>
                <a:gd name="T45" fmla="*/ 201 h 219"/>
                <a:gd name="T46" fmla="*/ 135 w 194"/>
                <a:gd name="T47" fmla="*/ 211 h 219"/>
                <a:gd name="T48" fmla="*/ 117 w 194"/>
                <a:gd name="T49" fmla="*/ 217 h 219"/>
                <a:gd name="T50" fmla="*/ 102 w 194"/>
                <a:gd name="T51" fmla="*/ 219 h 219"/>
                <a:gd name="T52" fmla="*/ 92 w 194"/>
                <a:gd name="T53" fmla="*/ 219 h 219"/>
                <a:gd name="T54" fmla="*/ 77 w 194"/>
                <a:gd name="T55" fmla="*/ 217 h 219"/>
                <a:gd name="T56" fmla="*/ 59 w 194"/>
                <a:gd name="T57" fmla="*/ 211 h 219"/>
                <a:gd name="T58" fmla="*/ 44 w 194"/>
                <a:gd name="T59" fmla="*/ 201 h 219"/>
                <a:gd name="T60" fmla="*/ 29 w 194"/>
                <a:gd name="T61" fmla="*/ 187 h 219"/>
                <a:gd name="T62" fmla="*/ 17 w 194"/>
                <a:gd name="T63" fmla="*/ 171 h 219"/>
                <a:gd name="T64" fmla="*/ 8 w 194"/>
                <a:gd name="T65" fmla="*/ 153 h 219"/>
                <a:gd name="T66" fmla="*/ 2 w 194"/>
                <a:gd name="T67" fmla="*/ 131 h 219"/>
                <a:gd name="T68" fmla="*/ 0 w 194"/>
                <a:gd name="T69" fmla="*/ 10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4" h="219">
                  <a:moveTo>
                    <a:pt x="0" y="109"/>
                  </a:moveTo>
                  <a:lnTo>
                    <a:pt x="1" y="98"/>
                  </a:lnTo>
                  <a:lnTo>
                    <a:pt x="2" y="88"/>
                  </a:lnTo>
                  <a:lnTo>
                    <a:pt x="5" y="77"/>
                  </a:lnTo>
                  <a:lnTo>
                    <a:pt x="8" y="67"/>
                  </a:lnTo>
                  <a:lnTo>
                    <a:pt x="12" y="57"/>
                  </a:lnTo>
                  <a:lnTo>
                    <a:pt x="17" y="48"/>
                  </a:lnTo>
                  <a:lnTo>
                    <a:pt x="22" y="40"/>
                  </a:lnTo>
                  <a:lnTo>
                    <a:pt x="29" y="32"/>
                  </a:lnTo>
                  <a:lnTo>
                    <a:pt x="36" y="25"/>
                  </a:lnTo>
                  <a:lnTo>
                    <a:pt x="44" y="19"/>
                  </a:lnTo>
                  <a:lnTo>
                    <a:pt x="51" y="14"/>
                  </a:lnTo>
                  <a:lnTo>
                    <a:pt x="59" y="9"/>
                  </a:lnTo>
                  <a:lnTo>
                    <a:pt x="69" y="5"/>
                  </a:lnTo>
                  <a:lnTo>
                    <a:pt x="77" y="2"/>
                  </a:lnTo>
                  <a:lnTo>
                    <a:pt x="87" y="1"/>
                  </a:lnTo>
                  <a:lnTo>
                    <a:pt x="92" y="0"/>
                  </a:lnTo>
                  <a:lnTo>
                    <a:pt x="98" y="0"/>
                  </a:lnTo>
                  <a:lnTo>
                    <a:pt x="102" y="0"/>
                  </a:lnTo>
                  <a:lnTo>
                    <a:pt x="107" y="1"/>
                  </a:lnTo>
                  <a:lnTo>
                    <a:pt x="117" y="2"/>
                  </a:lnTo>
                  <a:lnTo>
                    <a:pt x="126" y="5"/>
                  </a:lnTo>
                  <a:lnTo>
                    <a:pt x="135" y="9"/>
                  </a:lnTo>
                  <a:lnTo>
                    <a:pt x="143" y="14"/>
                  </a:lnTo>
                  <a:lnTo>
                    <a:pt x="152" y="19"/>
                  </a:lnTo>
                  <a:lnTo>
                    <a:pt x="159" y="25"/>
                  </a:lnTo>
                  <a:lnTo>
                    <a:pt x="165" y="32"/>
                  </a:lnTo>
                  <a:lnTo>
                    <a:pt x="172" y="40"/>
                  </a:lnTo>
                  <a:lnTo>
                    <a:pt x="178" y="48"/>
                  </a:lnTo>
                  <a:lnTo>
                    <a:pt x="182" y="57"/>
                  </a:lnTo>
                  <a:lnTo>
                    <a:pt x="187" y="67"/>
                  </a:lnTo>
                  <a:lnTo>
                    <a:pt x="190" y="77"/>
                  </a:lnTo>
                  <a:lnTo>
                    <a:pt x="192" y="88"/>
                  </a:lnTo>
                  <a:lnTo>
                    <a:pt x="194" y="98"/>
                  </a:lnTo>
                  <a:lnTo>
                    <a:pt x="194" y="109"/>
                  </a:lnTo>
                  <a:lnTo>
                    <a:pt x="194" y="109"/>
                  </a:lnTo>
                  <a:lnTo>
                    <a:pt x="194" y="121"/>
                  </a:lnTo>
                  <a:lnTo>
                    <a:pt x="192" y="131"/>
                  </a:lnTo>
                  <a:lnTo>
                    <a:pt x="190" y="142"/>
                  </a:lnTo>
                  <a:lnTo>
                    <a:pt x="187" y="153"/>
                  </a:lnTo>
                  <a:lnTo>
                    <a:pt x="182" y="162"/>
                  </a:lnTo>
                  <a:lnTo>
                    <a:pt x="178" y="171"/>
                  </a:lnTo>
                  <a:lnTo>
                    <a:pt x="172" y="179"/>
                  </a:lnTo>
                  <a:lnTo>
                    <a:pt x="165" y="187"/>
                  </a:lnTo>
                  <a:lnTo>
                    <a:pt x="159" y="194"/>
                  </a:lnTo>
                  <a:lnTo>
                    <a:pt x="152" y="201"/>
                  </a:lnTo>
                  <a:lnTo>
                    <a:pt x="143" y="206"/>
                  </a:lnTo>
                  <a:lnTo>
                    <a:pt x="135" y="211"/>
                  </a:lnTo>
                  <a:lnTo>
                    <a:pt x="126" y="214"/>
                  </a:lnTo>
                  <a:lnTo>
                    <a:pt x="117" y="217"/>
                  </a:lnTo>
                  <a:lnTo>
                    <a:pt x="107" y="219"/>
                  </a:lnTo>
                  <a:lnTo>
                    <a:pt x="102" y="219"/>
                  </a:lnTo>
                  <a:lnTo>
                    <a:pt x="98" y="219"/>
                  </a:lnTo>
                  <a:lnTo>
                    <a:pt x="92" y="219"/>
                  </a:lnTo>
                  <a:lnTo>
                    <a:pt x="87" y="219"/>
                  </a:lnTo>
                  <a:lnTo>
                    <a:pt x="77" y="217"/>
                  </a:lnTo>
                  <a:lnTo>
                    <a:pt x="69" y="214"/>
                  </a:lnTo>
                  <a:lnTo>
                    <a:pt x="59" y="211"/>
                  </a:lnTo>
                  <a:lnTo>
                    <a:pt x="51" y="206"/>
                  </a:lnTo>
                  <a:lnTo>
                    <a:pt x="44" y="201"/>
                  </a:lnTo>
                  <a:lnTo>
                    <a:pt x="36" y="194"/>
                  </a:lnTo>
                  <a:lnTo>
                    <a:pt x="29" y="187"/>
                  </a:lnTo>
                  <a:lnTo>
                    <a:pt x="22" y="179"/>
                  </a:lnTo>
                  <a:lnTo>
                    <a:pt x="17" y="171"/>
                  </a:lnTo>
                  <a:lnTo>
                    <a:pt x="12" y="162"/>
                  </a:lnTo>
                  <a:lnTo>
                    <a:pt x="8" y="153"/>
                  </a:lnTo>
                  <a:lnTo>
                    <a:pt x="5" y="142"/>
                  </a:lnTo>
                  <a:lnTo>
                    <a:pt x="2" y="131"/>
                  </a:lnTo>
                  <a:lnTo>
                    <a:pt x="1" y="121"/>
                  </a:lnTo>
                  <a:lnTo>
                    <a:pt x="0" y="109"/>
                  </a:lnTo>
                </a:path>
              </a:pathLst>
            </a:custGeom>
            <a:solidFill>
              <a:schemeClr val="tx1"/>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9511" name="Rectangle 7"/>
            <p:cNvSpPr>
              <a:spLocks noChangeArrowheads="1"/>
            </p:cNvSpPr>
            <p:nvPr/>
          </p:nvSpPr>
          <p:spPr bwMode="auto">
            <a:xfrm>
              <a:off x="3359" y="548"/>
              <a:ext cx="52" cy="125"/>
            </a:xfrm>
            <a:prstGeom prst="rect">
              <a:avLst/>
            </a:prstGeom>
            <a:solidFill>
              <a:schemeClr val="tx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en-US" altLang="zh-CN" sz="1300" b="1">
                  <a:solidFill>
                    <a:schemeClr val="bg2"/>
                  </a:solidFill>
                  <a:ea typeface="楷体_GB2312" pitchFamily="49" charset="-122"/>
                </a:rPr>
                <a:t>3</a:t>
              </a:r>
              <a:endParaRPr lang="en-US" altLang="zh-CN" sz="2400" b="1">
                <a:solidFill>
                  <a:schemeClr val="bg2"/>
                </a:solidFill>
                <a:ea typeface="楷体_GB2312" pitchFamily="49" charset="-122"/>
              </a:endParaRPr>
            </a:p>
          </p:txBody>
        </p:sp>
        <p:sp>
          <p:nvSpPr>
            <p:cNvPr id="149512" name="Freeform 8"/>
            <p:cNvSpPr>
              <a:spLocks/>
            </p:cNvSpPr>
            <p:nvPr/>
          </p:nvSpPr>
          <p:spPr bwMode="auto">
            <a:xfrm>
              <a:off x="3527" y="763"/>
              <a:ext cx="194" cy="219"/>
            </a:xfrm>
            <a:custGeom>
              <a:avLst/>
              <a:gdLst>
                <a:gd name="T0" fmla="*/ 1 w 194"/>
                <a:gd name="T1" fmla="*/ 98 h 219"/>
                <a:gd name="T2" fmla="*/ 4 w 194"/>
                <a:gd name="T3" fmla="*/ 76 h 219"/>
                <a:gd name="T4" fmla="*/ 11 w 194"/>
                <a:gd name="T5" fmla="*/ 57 h 219"/>
                <a:gd name="T6" fmla="*/ 22 w 194"/>
                <a:gd name="T7" fmla="*/ 40 h 219"/>
                <a:gd name="T8" fmla="*/ 36 w 194"/>
                <a:gd name="T9" fmla="*/ 25 h 219"/>
                <a:gd name="T10" fmla="*/ 51 w 194"/>
                <a:gd name="T11" fmla="*/ 13 h 219"/>
                <a:gd name="T12" fmla="*/ 69 w 194"/>
                <a:gd name="T13" fmla="*/ 4 h 219"/>
                <a:gd name="T14" fmla="*/ 87 w 194"/>
                <a:gd name="T15" fmla="*/ 1 h 219"/>
                <a:gd name="T16" fmla="*/ 97 w 194"/>
                <a:gd name="T17" fmla="*/ 0 h 219"/>
                <a:gd name="T18" fmla="*/ 107 w 194"/>
                <a:gd name="T19" fmla="*/ 1 h 219"/>
                <a:gd name="T20" fmla="*/ 126 w 194"/>
                <a:gd name="T21" fmla="*/ 4 h 219"/>
                <a:gd name="T22" fmla="*/ 143 w 194"/>
                <a:gd name="T23" fmla="*/ 13 h 219"/>
                <a:gd name="T24" fmla="*/ 159 w 194"/>
                <a:gd name="T25" fmla="*/ 25 h 219"/>
                <a:gd name="T26" fmla="*/ 172 w 194"/>
                <a:gd name="T27" fmla="*/ 40 h 219"/>
                <a:gd name="T28" fmla="*/ 182 w 194"/>
                <a:gd name="T29" fmla="*/ 57 h 219"/>
                <a:gd name="T30" fmla="*/ 190 w 194"/>
                <a:gd name="T31" fmla="*/ 76 h 219"/>
                <a:gd name="T32" fmla="*/ 194 w 194"/>
                <a:gd name="T33" fmla="*/ 98 h 219"/>
                <a:gd name="T34" fmla="*/ 194 w 194"/>
                <a:gd name="T35" fmla="*/ 109 h 219"/>
                <a:gd name="T36" fmla="*/ 192 w 194"/>
                <a:gd name="T37" fmla="*/ 131 h 219"/>
                <a:gd name="T38" fmla="*/ 187 w 194"/>
                <a:gd name="T39" fmla="*/ 151 h 219"/>
                <a:gd name="T40" fmla="*/ 178 w 194"/>
                <a:gd name="T41" fmla="*/ 171 h 219"/>
                <a:gd name="T42" fmla="*/ 165 w 194"/>
                <a:gd name="T43" fmla="*/ 187 h 219"/>
                <a:gd name="T44" fmla="*/ 151 w 194"/>
                <a:gd name="T45" fmla="*/ 200 h 219"/>
                <a:gd name="T46" fmla="*/ 135 w 194"/>
                <a:gd name="T47" fmla="*/ 210 h 219"/>
                <a:gd name="T48" fmla="*/ 116 w 194"/>
                <a:gd name="T49" fmla="*/ 216 h 219"/>
                <a:gd name="T50" fmla="*/ 102 w 194"/>
                <a:gd name="T51" fmla="*/ 219 h 219"/>
                <a:gd name="T52" fmla="*/ 92 w 194"/>
                <a:gd name="T53" fmla="*/ 219 h 219"/>
                <a:gd name="T54" fmla="*/ 77 w 194"/>
                <a:gd name="T55" fmla="*/ 216 h 219"/>
                <a:gd name="T56" fmla="*/ 59 w 194"/>
                <a:gd name="T57" fmla="*/ 210 h 219"/>
                <a:gd name="T58" fmla="*/ 43 w 194"/>
                <a:gd name="T59" fmla="*/ 200 h 219"/>
                <a:gd name="T60" fmla="*/ 28 w 194"/>
                <a:gd name="T61" fmla="*/ 187 h 219"/>
                <a:gd name="T62" fmla="*/ 17 w 194"/>
                <a:gd name="T63" fmla="*/ 171 h 219"/>
                <a:gd name="T64" fmla="*/ 7 w 194"/>
                <a:gd name="T65" fmla="*/ 151 h 219"/>
                <a:gd name="T66" fmla="*/ 2 w 194"/>
                <a:gd name="T67" fmla="*/ 131 h 219"/>
                <a:gd name="T68" fmla="*/ 0 w 194"/>
                <a:gd name="T69" fmla="*/ 10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4" h="219">
                  <a:moveTo>
                    <a:pt x="0" y="109"/>
                  </a:moveTo>
                  <a:lnTo>
                    <a:pt x="1" y="98"/>
                  </a:lnTo>
                  <a:lnTo>
                    <a:pt x="2" y="88"/>
                  </a:lnTo>
                  <a:lnTo>
                    <a:pt x="4" y="76"/>
                  </a:lnTo>
                  <a:lnTo>
                    <a:pt x="7" y="67"/>
                  </a:lnTo>
                  <a:lnTo>
                    <a:pt x="11" y="57"/>
                  </a:lnTo>
                  <a:lnTo>
                    <a:pt x="17" y="48"/>
                  </a:lnTo>
                  <a:lnTo>
                    <a:pt x="22" y="40"/>
                  </a:lnTo>
                  <a:lnTo>
                    <a:pt x="28" y="32"/>
                  </a:lnTo>
                  <a:lnTo>
                    <a:pt x="36" y="25"/>
                  </a:lnTo>
                  <a:lnTo>
                    <a:pt x="43" y="18"/>
                  </a:lnTo>
                  <a:lnTo>
                    <a:pt x="51" y="13"/>
                  </a:lnTo>
                  <a:lnTo>
                    <a:pt x="59" y="9"/>
                  </a:lnTo>
                  <a:lnTo>
                    <a:pt x="69" y="4"/>
                  </a:lnTo>
                  <a:lnTo>
                    <a:pt x="77" y="2"/>
                  </a:lnTo>
                  <a:lnTo>
                    <a:pt x="87" y="1"/>
                  </a:lnTo>
                  <a:lnTo>
                    <a:pt x="92" y="0"/>
                  </a:lnTo>
                  <a:lnTo>
                    <a:pt x="97" y="0"/>
                  </a:lnTo>
                  <a:lnTo>
                    <a:pt x="102" y="0"/>
                  </a:lnTo>
                  <a:lnTo>
                    <a:pt x="107" y="1"/>
                  </a:lnTo>
                  <a:lnTo>
                    <a:pt x="116" y="2"/>
                  </a:lnTo>
                  <a:lnTo>
                    <a:pt x="126" y="4"/>
                  </a:lnTo>
                  <a:lnTo>
                    <a:pt x="135" y="9"/>
                  </a:lnTo>
                  <a:lnTo>
                    <a:pt x="143" y="13"/>
                  </a:lnTo>
                  <a:lnTo>
                    <a:pt x="151" y="18"/>
                  </a:lnTo>
                  <a:lnTo>
                    <a:pt x="159" y="25"/>
                  </a:lnTo>
                  <a:lnTo>
                    <a:pt x="165" y="32"/>
                  </a:lnTo>
                  <a:lnTo>
                    <a:pt x="172" y="40"/>
                  </a:lnTo>
                  <a:lnTo>
                    <a:pt x="178" y="48"/>
                  </a:lnTo>
                  <a:lnTo>
                    <a:pt x="182" y="57"/>
                  </a:lnTo>
                  <a:lnTo>
                    <a:pt x="187" y="67"/>
                  </a:lnTo>
                  <a:lnTo>
                    <a:pt x="190" y="76"/>
                  </a:lnTo>
                  <a:lnTo>
                    <a:pt x="192" y="88"/>
                  </a:lnTo>
                  <a:lnTo>
                    <a:pt x="194" y="98"/>
                  </a:lnTo>
                  <a:lnTo>
                    <a:pt x="194" y="109"/>
                  </a:lnTo>
                  <a:lnTo>
                    <a:pt x="194" y="109"/>
                  </a:lnTo>
                  <a:lnTo>
                    <a:pt x="194" y="121"/>
                  </a:lnTo>
                  <a:lnTo>
                    <a:pt x="192" y="131"/>
                  </a:lnTo>
                  <a:lnTo>
                    <a:pt x="190" y="142"/>
                  </a:lnTo>
                  <a:lnTo>
                    <a:pt x="187" y="151"/>
                  </a:lnTo>
                  <a:lnTo>
                    <a:pt x="182" y="162"/>
                  </a:lnTo>
                  <a:lnTo>
                    <a:pt x="178" y="171"/>
                  </a:lnTo>
                  <a:lnTo>
                    <a:pt x="172" y="179"/>
                  </a:lnTo>
                  <a:lnTo>
                    <a:pt x="165" y="187"/>
                  </a:lnTo>
                  <a:lnTo>
                    <a:pt x="159" y="194"/>
                  </a:lnTo>
                  <a:lnTo>
                    <a:pt x="151" y="200"/>
                  </a:lnTo>
                  <a:lnTo>
                    <a:pt x="143" y="205"/>
                  </a:lnTo>
                  <a:lnTo>
                    <a:pt x="135" y="210"/>
                  </a:lnTo>
                  <a:lnTo>
                    <a:pt x="126" y="214"/>
                  </a:lnTo>
                  <a:lnTo>
                    <a:pt x="116" y="216"/>
                  </a:lnTo>
                  <a:lnTo>
                    <a:pt x="107" y="219"/>
                  </a:lnTo>
                  <a:lnTo>
                    <a:pt x="102" y="219"/>
                  </a:lnTo>
                  <a:lnTo>
                    <a:pt x="97" y="219"/>
                  </a:lnTo>
                  <a:lnTo>
                    <a:pt x="92" y="219"/>
                  </a:lnTo>
                  <a:lnTo>
                    <a:pt x="87" y="219"/>
                  </a:lnTo>
                  <a:lnTo>
                    <a:pt x="77" y="216"/>
                  </a:lnTo>
                  <a:lnTo>
                    <a:pt x="69" y="214"/>
                  </a:lnTo>
                  <a:lnTo>
                    <a:pt x="59" y="210"/>
                  </a:lnTo>
                  <a:lnTo>
                    <a:pt x="51" y="205"/>
                  </a:lnTo>
                  <a:lnTo>
                    <a:pt x="43" y="200"/>
                  </a:lnTo>
                  <a:lnTo>
                    <a:pt x="36" y="194"/>
                  </a:lnTo>
                  <a:lnTo>
                    <a:pt x="28" y="187"/>
                  </a:lnTo>
                  <a:lnTo>
                    <a:pt x="22" y="179"/>
                  </a:lnTo>
                  <a:lnTo>
                    <a:pt x="17" y="171"/>
                  </a:lnTo>
                  <a:lnTo>
                    <a:pt x="11" y="162"/>
                  </a:lnTo>
                  <a:lnTo>
                    <a:pt x="7" y="151"/>
                  </a:lnTo>
                  <a:lnTo>
                    <a:pt x="4" y="142"/>
                  </a:lnTo>
                  <a:lnTo>
                    <a:pt x="2" y="131"/>
                  </a:lnTo>
                  <a:lnTo>
                    <a:pt x="1" y="121"/>
                  </a:lnTo>
                  <a:lnTo>
                    <a:pt x="0" y="109"/>
                  </a:lnTo>
                  <a:close/>
                </a:path>
              </a:pathLst>
            </a:custGeom>
            <a:solidFill>
              <a:schemeClr val="tx1"/>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9513" name="Freeform 9"/>
            <p:cNvSpPr>
              <a:spLocks/>
            </p:cNvSpPr>
            <p:nvPr/>
          </p:nvSpPr>
          <p:spPr bwMode="auto">
            <a:xfrm>
              <a:off x="3527" y="763"/>
              <a:ext cx="194" cy="219"/>
            </a:xfrm>
            <a:custGeom>
              <a:avLst/>
              <a:gdLst>
                <a:gd name="T0" fmla="*/ 1 w 194"/>
                <a:gd name="T1" fmla="*/ 98 h 219"/>
                <a:gd name="T2" fmla="*/ 4 w 194"/>
                <a:gd name="T3" fmla="*/ 76 h 219"/>
                <a:gd name="T4" fmla="*/ 11 w 194"/>
                <a:gd name="T5" fmla="*/ 57 h 219"/>
                <a:gd name="T6" fmla="*/ 22 w 194"/>
                <a:gd name="T7" fmla="*/ 40 h 219"/>
                <a:gd name="T8" fmla="*/ 36 w 194"/>
                <a:gd name="T9" fmla="*/ 25 h 219"/>
                <a:gd name="T10" fmla="*/ 51 w 194"/>
                <a:gd name="T11" fmla="*/ 13 h 219"/>
                <a:gd name="T12" fmla="*/ 69 w 194"/>
                <a:gd name="T13" fmla="*/ 4 h 219"/>
                <a:gd name="T14" fmla="*/ 87 w 194"/>
                <a:gd name="T15" fmla="*/ 1 h 219"/>
                <a:gd name="T16" fmla="*/ 97 w 194"/>
                <a:gd name="T17" fmla="*/ 0 h 219"/>
                <a:gd name="T18" fmla="*/ 107 w 194"/>
                <a:gd name="T19" fmla="*/ 1 h 219"/>
                <a:gd name="T20" fmla="*/ 126 w 194"/>
                <a:gd name="T21" fmla="*/ 4 h 219"/>
                <a:gd name="T22" fmla="*/ 143 w 194"/>
                <a:gd name="T23" fmla="*/ 13 h 219"/>
                <a:gd name="T24" fmla="*/ 159 w 194"/>
                <a:gd name="T25" fmla="*/ 25 h 219"/>
                <a:gd name="T26" fmla="*/ 172 w 194"/>
                <a:gd name="T27" fmla="*/ 40 h 219"/>
                <a:gd name="T28" fmla="*/ 182 w 194"/>
                <a:gd name="T29" fmla="*/ 57 h 219"/>
                <a:gd name="T30" fmla="*/ 190 w 194"/>
                <a:gd name="T31" fmla="*/ 76 h 219"/>
                <a:gd name="T32" fmla="*/ 194 w 194"/>
                <a:gd name="T33" fmla="*/ 98 h 219"/>
                <a:gd name="T34" fmla="*/ 194 w 194"/>
                <a:gd name="T35" fmla="*/ 109 h 219"/>
                <a:gd name="T36" fmla="*/ 192 w 194"/>
                <a:gd name="T37" fmla="*/ 131 h 219"/>
                <a:gd name="T38" fmla="*/ 187 w 194"/>
                <a:gd name="T39" fmla="*/ 151 h 219"/>
                <a:gd name="T40" fmla="*/ 178 w 194"/>
                <a:gd name="T41" fmla="*/ 171 h 219"/>
                <a:gd name="T42" fmla="*/ 165 w 194"/>
                <a:gd name="T43" fmla="*/ 187 h 219"/>
                <a:gd name="T44" fmla="*/ 151 w 194"/>
                <a:gd name="T45" fmla="*/ 200 h 219"/>
                <a:gd name="T46" fmla="*/ 135 w 194"/>
                <a:gd name="T47" fmla="*/ 210 h 219"/>
                <a:gd name="T48" fmla="*/ 116 w 194"/>
                <a:gd name="T49" fmla="*/ 216 h 219"/>
                <a:gd name="T50" fmla="*/ 102 w 194"/>
                <a:gd name="T51" fmla="*/ 219 h 219"/>
                <a:gd name="T52" fmla="*/ 92 w 194"/>
                <a:gd name="T53" fmla="*/ 219 h 219"/>
                <a:gd name="T54" fmla="*/ 77 w 194"/>
                <a:gd name="T55" fmla="*/ 216 h 219"/>
                <a:gd name="T56" fmla="*/ 59 w 194"/>
                <a:gd name="T57" fmla="*/ 210 h 219"/>
                <a:gd name="T58" fmla="*/ 43 w 194"/>
                <a:gd name="T59" fmla="*/ 200 h 219"/>
                <a:gd name="T60" fmla="*/ 28 w 194"/>
                <a:gd name="T61" fmla="*/ 187 h 219"/>
                <a:gd name="T62" fmla="*/ 17 w 194"/>
                <a:gd name="T63" fmla="*/ 171 h 219"/>
                <a:gd name="T64" fmla="*/ 7 w 194"/>
                <a:gd name="T65" fmla="*/ 151 h 219"/>
                <a:gd name="T66" fmla="*/ 2 w 194"/>
                <a:gd name="T67" fmla="*/ 131 h 219"/>
                <a:gd name="T68" fmla="*/ 0 w 194"/>
                <a:gd name="T69" fmla="*/ 10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4" h="219">
                  <a:moveTo>
                    <a:pt x="0" y="109"/>
                  </a:moveTo>
                  <a:lnTo>
                    <a:pt x="1" y="98"/>
                  </a:lnTo>
                  <a:lnTo>
                    <a:pt x="2" y="88"/>
                  </a:lnTo>
                  <a:lnTo>
                    <a:pt x="4" y="76"/>
                  </a:lnTo>
                  <a:lnTo>
                    <a:pt x="7" y="67"/>
                  </a:lnTo>
                  <a:lnTo>
                    <a:pt x="11" y="57"/>
                  </a:lnTo>
                  <a:lnTo>
                    <a:pt x="17" y="48"/>
                  </a:lnTo>
                  <a:lnTo>
                    <a:pt x="22" y="40"/>
                  </a:lnTo>
                  <a:lnTo>
                    <a:pt x="28" y="32"/>
                  </a:lnTo>
                  <a:lnTo>
                    <a:pt x="36" y="25"/>
                  </a:lnTo>
                  <a:lnTo>
                    <a:pt x="43" y="18"/>
                  </a:lnTo>
                  <a:lnTo>
                    <a:pt x="51" y="13"/>
                  </a:lnTo>
                  <a:lnTo>
                    <a:pt x="59" y="9"/>
                  </a:lnTo>
                  <a:lnTo>
                    <a:pt x="69" y="4"/>
                  </a:lnTo>
                  <a:lnTo>
                    <a:pt x="77" y="2"/>
                  </a:lnTo>
                  <a:lnTo>
                    <a:pt x="87" y="1"/>
                  </a:lnTo>
                  <a:lnTo>
                    <a:pt x="92" y="0"/>
                  </a:lnTo>
                  <a:lnTo>
                    <a:pt x="97" y="0"/>
                  </a:lnTo>
                  <a:lnTo>
                    <a:pt x="102" y="0"/>
                  </a:lnTo>
                  <a:lnTo>
                    <a:pt x="107" y="1"/>
                  </a:lnTo>
                  <a:lnTo>
                    <a:pt x="116" y="2"/>
                  </a:lnTo>
                  <a:lnTo>
                    <a:pt x="126" y="4"/>
                  </a:lnTo>
                  <a:lnTo>
                    <a:pt x="135" y="9"/>
                  </a:lnTo>
                  <a:lnTo>
                    <a:pt x="143" y="13"/>
                  </a:lnTo>
                  <a:lnTo>
                    <a:pt x="151" y="18"/>
                  </a:lnTo>
                  <a:lnTo>
                    <a:pt x="159" y="25"/>
                  </a:lnTo>
                  <a:lnTo>
                    <a:pt x="165" y="32"/>
                  </a:lnTo>
                  <a:lnTo>
                    <a:pt x="172" y="40"/>
                  </a:lnTo>
                  <a:lnTo>
                    <a:pt x="178" y="48"/>
                  </a:lnTo>
                  <a:lnTo>
                    <a:pt x="182" y="57"/>
                  </a:lnTo>
                  <a:lnTo>
                    <a:pt x="187" y="67"/>
                  </a:lnTo>
                  <a:lnTo>
                    <a:pt x="190" y="76"/>
                  </a:lnTo>
                  <a:lnTo>
                    <a:pt x="192" y="88"/>
                  </a:lnTo>
                  <a:lnTo>
                    <a:pt x="194" y="98"/>
                  </a:lnTo>
                  <a:lnTo>
                    <a:pt x="194" y="109"/>
                  </a:lnTo>
                  <a:lnTo>
                    <a:pt x="194" y="109"/>
                  </a:lnTo>
                  <a:lnTo>
                    <a:pt x="194" y="121"/>
                  </a:lnTo>
                  <a:lnTo>
                    <a:pt x="192" y="131"/>
                  </a:lnTo>
                  <a:lnTo>
                    <a:pt x="190" y="142"/>
                  </a:lnTo>
                  <a:lnTo>
                    <a:pt x="187" y="151"/>
                  </a:lnTo>
                  <a:lnTo>
                    <a:pt x="182" y="162"/>
                  </a:lnTo>
                  <a:lnTo>
                    <a:pt x="178" y="171"/>
                  </a:lnTo>
                  <a:lnTo>
                    <a:pt x="172" y="179"/>
                  </a:lnTo>
                  <a:lnTo>
                    <a:pt x="165" y="187"/>
                  </a:lnTo>
                  <a:lnTo>
                    <a:pt x="159" y="194"/>
                  </a:lnTo>
                  <a:lnTo>
                    <a:pt x="151" y="200"/>
                  </a:lnTo>
                  <a:lnTo>
                    <a:pt x="143" y="205"/>
                  </a:lnTo>
                  <a:lnTo>
                    <a:pt x="135" y="210"/>
                  </a:lnTo>
                  <a:lnTo>
                    <a:pt x="126" y="214"/>
                  </a:lnTo>
                  <a:lnTo>
                    <a:pt x="116" y="216"/>
                  </a:lnTo>
                  <a:lnTo>
                    <a:pt x="107" y="219"/>
                  </a:lnTo>
                  <a:lnTo>
                    <a:pt x="102" y="219"/>
                  </a:lnTo>
                  <a:lnTo>
                    <a:pt x="97" y="219"/>
                  </a:lnTo>
                  <a:lnTo>
                    <a:pt x="92" y="219"/>
                  </a:lnTo>
                  <a:lnTo>
                    <a:pt x="87" y="219"/>
                  </a:lnTo>
                  <a:lnTo>
                    <a:pt x="77" y="216"/>
                  </a:lnTo>
                  <a:lnTo>
                    <a:pt x="69" y="214"/>
                  </a:lnTo>
                  <a:lnTo>
                    <a:pt x="59" y="210"/>
                  </a:lnTo>
                  <a:lnTo>
                    <a:pt x="51" y="205"/>
                  </a:lnTo>
                  <a:lnTo>
                    <a:pt x="43" y="200"/>
                  </a:lnTo>
                  <a:lnTo>
                    <a:pt x="36" y="194"/>
                  </a:lnTo>
                  <a:lnTo>
                    <a:pt x="28" y="187"/>
                  </a:lnTo>
                  <a:lnTo>
                    <a:pt x="22" y="179"/>
                  </a:lnTo>
                  <a:lnTo>
                    <a:pt x="17" y="171"/>
                  </a:lnTo>
                  <a:lnTo>
                    <a:pt x="11" y="162"/>
                  </a:lnTo>
                  <a:lnTo>
                    <a:pt x="7" y="151"/>
                  </a:lnTo>
                  <a:lnTo>
                    <a:pt x="4" y="142"/>
                  </a:lnTo>
                  <a:lnTo>
                    <a:pt x="2" y="131"/>
                  </a:lnTo>
                  <a:lnTo>
                    <a:pt x="1" y="121"/>
                  </a:lnTo>
                  <a:lnTo>
                    <a:pt x="0" y="109"/>
                  </a:lnTo>
                </a:path>
              </a:pathLst>
            </a:custGeom>
            <a:solidFill>
              <a:schemeClr val="tx1"/>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9514" name="Rectangle 10"/>
            <p:cNvSpPr>
              <a:spLocks noChangeArrowheads="1"/>
            </p:cNvSpPr>
            <p:nvPr/>
          </p:nvSpPr>
          <p:spPr bwMode="auto">
            <a:xfrm>
              <a:off x="3600" y="815"/>
              <a:ext cx="52" cy="125"/>
            </a:xfrm>
            <a:prstGeom prst="rect">
              <a:avLst/>
            </a:prstGeom>
            <a:solidFill>
              <a:schemeClr val="tx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en-US" altLang="zh-CN" sz="1300" b="1">
                  <a:solidFill>
                    <a:schemeClr val="bg2"/>
                  </a:solidFill>
                  <a:ea typeface="楷体_GB2312" pitchFamily="49" charset="-122"/>
                </a:rPr>
                <a:t>4</a:t>
              </a:r>
              <a:endParaRPr lang="en-US" altLang="zh-CN" sz="2400" b="1">
                <a:solidFill>
                  <a:schemeClr val="bg2"/>
                </a:solidFill>
                <a:ea typeface="楷体_GB2312" pitchFamily="49" charset="-122"/>
              </a:endParaRPr>
            </a:p>
          </p:txBody>
        </p:sp>
        <p:sp>
          <p:nvSpPr>
            <p:cNvPr id="149515" name="Freeform 11"/>
            <p:cNvSpPr>
              <a:spLocks/>
            </p:cNvSpPr>
            <p:nvPr/>
          </p:nvSpPr>
          <p:spPr bwMode="auto">
            <a:xfrm>
              <a:off x="3770" y="1040"/>
              <a:ext cx="194" cy="219"/>
            </a:xfrm>
            <a:custGeom>
              <a:avLst/>
              <a:gdLst>
                <a:gd name="T0" fmla="*/ 0 w 194"/>
                <a:gd name="T1" fmla="*/ 98 h 219"/>
                <a:gd name="T2" fmla="*/ 4 w 194"/>
                <a:gd name="T3" fmla="*/ 76 h 219"/>
                <a:gd name="T4" fmla="*/ 11 w 194"/>
                <a:gd name="T5" fmla="*/ 57 h 219"/>
                <a:gd name="T6" fmla="*/ 22 w 194"/>
                <a:gd name="T7" fmla="*/ 40 h 219"/>
                <a:gd name="T8" fmla="*/ 35 w 194"/>
                <a:gd name="T9" fmla="*/ 25 h 219"/>
                <a:gd name="T10" fmla="*/ 51 w 194"/>
                <a:gd name="T11" fmla="*/ 12 h 219"/>
                <a:gd name="T12" fmla="*/ 68 w 194"/>
                <a:gd name="T13" fmla="*/ 4 h 219"/>
                <a:gd name="T14" fmla="*/ 87 w 194"/>
                <a:gd name="T15" fmla="*/ 0 h 219"/>
                <a:gd name="T16" fmla="*/ 96 w 194"/>
                <a:gd name="T17" fmla="*/ 0 h 219"/>
                <a:gd name="T18" fmla="*/ 107 w 194"/>
                <a:gd name="T19" fmla="*/ 0 h 219"/>
                <a:gd name="T20" fmla="*/ 125 w 194"/>
                <a:gd name="T21" fmla="*/ 4 h 219"/>
                <a:gd name="T22" fmla="*/ 143 w 194"/>
                <a:gd name="T23" fmla="*/ 12 h 219"/>
                <a:gd name="T24" fmla="*/ 158 w 194"/>
                <a:gd name="T25" fmla="*/ 25 h 219"/>
                <a:gd name="T26" fmla="*/ 172 w 194"/>
                <a:gd name="T27" fmla="*/ 40 h 219"/>
                <a:gd name="T28" fmla="*/ 182 w 194"/>
                <a:gd name="T29" fmla="*/ 57 h 219"/>
                <a:gd name="T30" fmla="*/ 190 w 194"/>
                <a:gd name="T31" fmla="*/ 76 h 219"/>
                <a:gd name="T32" fmla="*/ 193 w 194"/>
                <a:gd name="T33" fmla="*/ 98 h 219"/>
                <a:gd name="T34" fmla="*/ 194 w 194"/>
                <a:gd name="T35" fmla="*/ 109 h 219"/>
                <a:gd name="T36" fmla="*/ 192 w 194"/>
                <a:gd name="T37" fmla="*/ 131 h 219"/>
                <a:gd name="T38" fmla="*/ 185 w 194"/>
                <a:gd name="T39" fmla="*/ 151 h 219"/>
                <a:gd name="T40" fmla="*/ 177 w 194"/>
                <a:gd name="T41" fmla="*/ 171 h 219"/>
                <a:gd name="T42" fmla="*/ 165 w 194"/>
                <a:gd name="T43" fmla="*/ 187 h 219"/>
                <a:gd name="T44" fmla="*/ 150 w 194"/>
                <a:gd name="T45" fmla="*/ 199 h 219"/>
                <a:gd name="T46" fmla="*/ 134 w 194"/>
                <a:gd name="T47" fmla="*/ 210 h 219"/>
                <a:gd name="T48" fmla="*/ 116 w 194"/>
                <a:gd name="T49" fmla="*/ 216 h 219"/>
                <a:gd name="T50" fmla="*/ 102 w 194"/>
                <a:gd name="T51" fmla="*/ 219 h 219"/>
                <a:gd name="T52" fmla="*/ 92 w 194"/>
                <a:gd name="T53" fmla="*/ 219 h 219"/>
                <a:gd name="T54" fmla="*/ 77 w 194"/>
                <a:gd name="T55" fmla="*/ 216 h 219"/>
                <a:gd name="T56" fmla="*/ 59 w 194"/>
                <a:gd name="T57" fmla="*/ 210 h 219"/>
                <a:gd name="T58" fmla="*/ 42 w 194"/>
                <a:gd name="T59" fmla="*/ 199 h 219"/>
                <a:gd name="T60" fmla="*/ 28 w 194"/>
                <a:gd name="T61" fmla="*/ 187 h 219"/>
                <a:gd name="T62" fmla="*/ 16 w 194"/>
                <a:gd name="T63" fmla="*/ 171 h 219"/>
                <a:gd name="T64" fmla="*/ 7 w 194"/>
                <a:gd name="T65" fmla="*/ 151 h 219"/>
                <a:gd name="T66" fmla="*/ 2 w 194"/>
                <a:gd name="T67" fmla="*/ 131 h 219"/>
                <a:gd name="T68" fmla="*/ 0 w 194"/>
                <a:gd name="T69" fmla="*/ 10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4" h="219">
                  <a:moveTo>
                    <a:pt x="0" y="109"/>
                  </a:moveTo>
                  <a:lnTo>
                    <a:pt x="0" y="98"/>
                  </a:lnTo>
                  <a:lnTo>
                    <a:pt x="2" y="88"/>
                  </a:lnTo>
                  <a:lnTo>
                    <a:pt x="4" y="76"/>
                  </a:lnTo>
                  <a:lnTo>
                    <a:pt x="7" y="67"/>
                  </a:lnTo>
                  <a:lnTo>
                    <a:pt x="11" y="57"/>
                  </a:lnTo>
                  <a:lnTo>
                    <a:pt x="16" y="48"/>
                  </a:lnTo>
                  <a:lnTo>
                    <a:pt x="22" y="40"/>
                  </a:lnTo>
                  <a:lnTo>
                    <a:pt x="28" y="32"/>
                  </a:lnTo>
                  <a:lnTo>
                    <a:pt x="35" y="25"/>
                  </a:lnTo>
                  <a:lnTo>
                    <a:pt x="42" y="18"/>
                  </a:lnTo>
                  <a:lnTo>
                    <a:pt x="51" y="12"/>
                  </a:lnTo>
                  <a:lnTo>
                    <a:pt x="59" y="8"/>
                  </a:lnTo>
                  <a:lnTo>
                    <a:pt x="68" y="4"/>
                  </a:lnTo>
                  <a:lnTo>
                    <a:pt x="77" y="2"/>
                  </a:lnTo>
                  <a:lnTo>
                    <a:pt x="87" y="0"/>
                  </a:lnTo>
                  <a:lnTo>
                    <a:pt x="92" y="0"/>
                  </a:lnTo>
                  <a:lnTo>
                    <a:pt x="96" y="0"/>
                  </a:lnTo>
                  <a:lnTo>
                    <a:pt x="102" y="0"/>
                  </a:lnTo>
                  <a:lnTo>
                    <a:pt x="107" y="0"/>
                  </a:lnTo>
                  <a:lnTo>
                    <a:pt x="116" y="2"/>
                  </a:lnTo>
                  <a:lnTo>
                    <a:pt x="125" y="4"/>
                  </a:lnTo>
                  <a:lnTo>
                    <a:pt x="134" y="8"/>
                  </a:lnTo>
                  <a:lnTo>
                    <a:pt x="143" y="12"/>
                  </a:lnTo>
                  <a:lnTo>
                    <a:pt x="150" y="18"/>
                  </a:lnTo>
                  <a:lnTo>
                    <a:pt x="158" y="25"/>
                  </a:lnTo>
                  <a:lnTo>
                    <a:pt x="165" y="32"/>
                  </a:lnTo>
                  <a:lnTo>
                    <a:pt x="172" y="40"/>
                  </a:lnTo>
                  <a:lnTo>
                    <a:pt x="177" y="48"/>
                  </a:lnTo>
                  <a:lnTo>
                    <a:pt x="182" y="57"/>
                  </a:lnTo>
                  <a:lnTo>
                    <a:pt x="185" y="67"/>
                  </a:lnTo>
                  <a:lnTo>
                    <a:pt x="190" y="76"/>
                  </a:lnTo>
                  <a:lnTo>
                    <a:pt x="192" y="88"/>
                  </a:lnTo>
                  <a:lnTo>
                    <a:pt x="193" y="98"/>
                  </a:lnTo>
                  <a:lnTo>
                    <a:pt x="194" y="109"/>
                  </a:lnTo>
                  <a:lnTo>
                    <a:pt x="194" y="109"/>
                  </a:lnTo>
                  <a:lnTo>
                    <a:pt x="193" y="121"/>
                  </a:lnTo>
                  <a:lnTo>
                    <a:pt x="192" y="131"/>
                  </a:lnTo>
                  <a:lnTo>
                    <a:pt x="190" y="141"/>
                  </a:lnTo>
                  <a:lnTo>
                    <a:pt x="185" y="151"/>
                  </a:lnTo>
                  <a:lnTo>
                    <a:pt x="182" y="162"/>
                  </a:lnTo>
                  <a:lnTo>
                    <a:pt x="177" y="171"/>
                  </a:lnTo>
                  <a:lnTo>
                    <a:pt x="172" y="179"/>
                  </a:lnTo>
                  <a:lnTo>
                    <a:pt x="165" y="187"/>
                  </a:lnTo>
                  <a:lnTo>
                    <a:pt x="158" y="194"/>
                  </a:lnTo>
                  <a:lnTo>
                    <a:pt x="150" y="199"/>
                  </a:lnTo>
                  <a:lnTo>
                    <a:pt x="143" y="205"/>
                  </a:lnTo>
                  <a:lnTo>
                    <a:pt x="134" y="210"/>
                  </a:lnTo>
                  <a:lnTo>
                    <a:pt x="125" y="214"/>
                  </a:lnTo>
                  <a:lnTo>
                    <a:pt x="116" y="216"/>
                  </a:lnTo>
                  <a:lnTo>
                    <a:pt x="107" y="218"/>
                  </a:lnTo>
                  <a:lnTo>
                    <a:pt x="102" y="219"/>
                  </a:lnTo>
                  <a:lnTo>
                    <a:pt x="96" y="219"/>
                  </a:lnTo>
                  <a:lnTo>
                    <a:pt x="92" y="219"/>
                  </a:lnTo>
                  <a:lnTo>
                    <a:pt x="87" y="218"/>
                  </a:lnTo>
                  <a:lnTo>
                    <a:pt x="77" y="216"/>
                  </a:lnTo>
                  <a:lnTo>
                    <a:pt x="68" y="214"/>
                  </a:lnTo>
                  <a:lnTo>
                    <a:pt x="59" y="210"/>
                  </a:lnTo>
                  <a:lnTo>
                    <a:pt x="51" y="205"/>
                  </a:lnTo>
                  <a:lnTo>
                    <a:pt x="42" y="199"/>
                  </a:lnTo>
                  <a:lnTo>
                    <a:pt x="35" y="194"/>
                  </a:lnTo>
                  <a:lnTo>
                    <a:pt x="28" y="187"/>
                  </a:lnTo>
                  <a:lnTo>
                    <a:pt x="22" y="179"/>
                  </a:lnTo>
                  <a:lnTo>
                    <a:pt x="16" y="171"/>
                  </a:lnTo>
                  <a:lnTo>
                    <a:pt x="11" y="162"/>
                  </a:lnTo>
                  <a:lnTo>
                    <a:pt x="7" y="151"/>
                  </a:lnTo>
                  <a:lnTo>
                    <a:pt x="4" y="141"/>
                  </a:lnTo>
                  <a:lnTo>
                    <a:pt x="2" y="131"/>
                  </a:lnTo>
                  <a:lnTo>
                    <a:pt x="0" y="121"/>
                  </a:lnTo>
                  <a:lnTo>
                    <a:pt x="0" y="109"/>
                  </a:lnTo>
                  <a:close/>
                </a:path>
              </a:pathLst>
            </a:custGeom>
            <a:solidFill>
              <a:schemeClr val="tx1"/>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9516" name="Freeform 12"/>
            <p:cNvSpPr>
              <a:spLocks/>
            </p:cNvSpPr>
            <p:nvPr/>
          </p:nvSpPr>
          <p:spPr bwMode="auto">
            <a:xfrm>
              <a:off x="3770" y="1040"/>
              <a:ext cx="194" cy="219"/>
            </a:xfrm>
            <a:custGeom>
              <a:avLst/>
              <a:gdLst>
                <a:gd name="T0" fmla="*/ 0 w 194"/>
                <a:gd name="T1" fmla="*/ 98 h 219"/>
                <a:gd name="T2" fmla="*/ 4 w 194"/>
                <a:gd name="T3" fmla="*/ 76 h 219"/>
                <a:gd name="T4" fmla="*/ 11 w 194"/>
                <a:gd name="T5" fmla="*/ 57 h 219"/>
                <a:gd name="T6" fmla="*/ 22 w 194"/>
                <a:gd name="T7" fmla="*/ 40 h 219"/>
                <a:gd name="T8" fmla="*/ 35 w 194"/>
                <a:gd name="T9" fmla="*/ 25 h 219"/>
                <a:gd name="T10" fmla="*/ 51 w 194"/>
                <a:gd name="T11" fmla="*/ 12 h 219"/>
                <a:gd name="T12" fmla="*/ 68 w 194"/>
                <a:gd name="T13" fmla="*/ 4 h 219"/>
                <a:gd name="T14" fmla="*/ 87 w 194"/>
                <a:gd name="T15" fmla="*/ 0 h 219"/>
                <a:gd name="T16" fmla="*/ 96 w 194"/>
                <a:gd name="T17" fmla="*/ 0 h 219"/>
                <a:gd name="T18" fmla="*/ 107 w 194"/>
                <a:gd name="T19" fmla="*/ 0 h 219"/>
                <a:gd name="T20" fmla="*/ 125 w 194"/>
                <a:gd name="T21" fmla="*/ 4 h 219"/>
                <a:gd name="T22" fmla="*/ 143 w 194"/>
                <a:gd name="T23" fmla="*/ 12 h 219"/>
                <a:gd name="T24" fmla="*/ 158 w 194"/>
                <a:gd name="T25" fmla="*/ 25 h 219"/>
                <a:gd name="T26" fmla="*/ 172 w 194"/>
                <a:gd name="T27" fmla="*/ 40 h 219"/>
                <a:gd name="T28" fmla="*/ 182 w 194"/>
                <a:gd name="T29" fmla="*/ 57 h 219"/>
                <a:gd name="T30" fmla="*/ 190 w 194"/>
                <a:gd name="T31" fmla="*/ 76 h 219"/>
                <a:gd name="T32" fmla="*/ 193 w 194"/>
                <a:gd name="T33" fmla="*/ 98 h 219"/>
                <a:gd name="T34" fmla="*/ 194 w 194"/>
                <a:gd name="T35" fmla="*/ 109 h 219"/>
                <a:gd name="T36" fmla="*/ 192 w 194"/>
                <a:gd name="T37" fmla="*/ 131 h 219"/>
                <a:gd name="T38" fmla="*/ 185 w 194"/>
                <a:gd name="T39" fmla="*/ 151 h 219"/>
                <a:gd name="T40" fmla="*/ 177 w 194"/>
                <a:gd name="T41" fmla="*/ 171 h 219"/>
                <a:gd name="T42" fmla="*/ 165 w 194"/>
                <a:gd name="T43" fmla="*/ 187 h 219"/>
                <a:gd name="T44" fmla="*/ 150 w 194"/>
                <a:gd name="T45" fmla="*/ 199 h 219"/>
                <a:gd name="T46" fmla="*/ 134 w 194"/>
                <a:gd name="T47" fmla="*/ 210 h 219"/>
                <a:gd name="T48" fmla="*/ 116 w 194"/>
                <a:gd name="T49" fmla="*/ 216 h 219"/>
                <a:gd name="T50" fmla="*/ 102 w 194"/>
                <a:gd name="T51" fmla="*/ 219 h 219"/>
                <a:gd name="T52" fmla="*/ 92 w 194"/>
                <a:gd name="T53" fmla="*/ 219 h 219"/>
                <a:gd name="T54" fmla="*/ 77 w 194"/>
                <a:gd name="T55" fmla="*/ 216 h 219"/>
                <a:gd name="T56" fmla="*/ 59 w 194"/>
                <a:gd name="T57" fmla="*/ 210 h 219"/>
                <a:gd name="T58" fmla="*/ 42 w 194"/>
                <a:gd name="T59" fmla="*/ 199 h 219"/>
                <a:gd name="T60" fmla="*/ 28 w 194"/>
                <a:gd name="T61" fmla="*/ 187 h 219"/>
                <a:gd name="T62" fmla="*/ 16 w 194"/>
                <a:gd name="T63" fmla="*/ 171 h 219"/>
                <a:gd name="T64" fmla="*/ 7 w 194"/>
                <a:gd name="T65" fmla="*/ 151 h 219"/>
                <a:gd name="T66" fmla="*/ 2 w 194"/>
                <a:gd name="T67" fmla="*/ 131 h 219"/>
                <a:gd name="T68" fmla="*/ 0 w 194"/>
                <a:gd name="T69" fmla="*/ 10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4" h="219">
                  <a:moveTo>
                    <a:pt x="0" y="109"/>
                  </a:moveTo>
                  <a:lnTo>
                    <a:pt x="0" y="98"/>
                  </a:lnTo>
                  <a:lnTo>
                    <a:pt x="2" y="88"/>
                  </a:lnTo>
                  <a:lnTo>
                    <a:pt x="4" y="76"/>
                  </a:lnTo>
                  <a:lnTo>
                    <a:pt x="7" y="67"/>
                  </a:lnTo>
                  <a:lnTo>
                    <a:pt x="11" y="57"/>
                  </a:lnTo>
                  <a:lnTo>
                    <a:pt x="16" y="48"/>
                  </a:lnTo>
                  <a:lnTo>
                    <a:pt x="22" y="40"/>
                  </a:lnTo>
                  <a:lnTo>
                    <a:pt x="28" y="32"/>
                  </a:lnTo>
                  <a:lnTo>
                    <a:pt x="35" y="25"/>
                  </a:lnTo>
                  <a:lnTo>
                    <a:pt x="42" y="18"/>
                  </a:lnTo>
                  <a:lnTo>
                    <a:pt x="51" y="12"/>
                  </a:lnTo>
                  <a:lnTo>
                    <a:pt x="59" y="8"/>
                  </a:lnTo>
                  <a:lnTo>
                    <a:pt x="68" y="4"/>
                  </a:lnTo>
                  <a:lnTo>
                    <a:pt x="77" y="2"/>
                  </a:lnTo>
                  <a:lnTo>
                    <a:pt x="87" y="0"/>
                  </a:lnTo>
                  <a:lnTo>
                    <a:pt x="92" y="0"/>
                  </a:lnTo>
                  <a:lnTo>
                    <a:pt x="96" y="0"/>
                  </a:lnTo>
                  <a:lnTo>
                    <a:pt x="102" y="0"/>
                  </a:lnTo>
                  <a:lnTo>
                    <a:pt x="107" y="0"/>
                  </a:lnTo>
                  <a:lnTo>
                    <a:pt x="116" y="2"/>
                  </a:lnTo>
                  <a:lnTo>
                    <a:pt x="125" y="4"/>
                  </a:lnTo>
                  <a:lnTo>
                    <a:pt x="134" y="8"/>
                  </a:lnTo>
                  <a:lnTo>
                    <a:pt x="143" y="12"/>
                  </a:lnTo>
                  <a:lnTo>
                    <a:pt x="150" y="18"/>
                  </a:lnTo>
                  <a:lnTo>
                    <a:pt x="158" y="25"/>
                  </a:lnTo>
                  <a:lnTo>
                    <a:pt x="165" y="32"/>
                  </a:lnTo>
                  <a:lnTo>
                    <a:pt x="172" y="40"/>
                  </a:lnTo>
                  <a:lnTo>
                    <a:pt x="177" y="48"/>
                  </a:lnTo>
                  <a:lnTo>
                    <a:pt x="182" y="57"/>
                  </a:lnTo>
                  <a:lnTo>
                    <a:pt x="185" y="67"/>
                  </a:lnTo>
                  <a:lnTo>
                    <a:pt x="190" y="76"/>
                  </a:lnTo>
                  <a:lnTo>
                    <a:pt x="192" y="88"/>
                  </a:lnTo>
                  <a:lnTo>
                    <a:pt x="193" y="98"/>
                  </a:lnTo>
                  <a:lnTo>
                    <a:pt x="194" y="109"/>
                  </a:lnTo>
                  <a:lnTo>
                    <a:pt x="194" y="109"/>
                  </a:lnTo>
                  <a:lnTo>
                    <a:pt x="193" y="121"/>
                  </a:lnTo>
                  <a:lnTo>
                    <a:pt x="192" y="131"/>
                  </a:lnTo>
                  <a:lnTo>
                    <a:pt x="190" y="141"/>
                  </a:lnTo>
                  <a:lnTo>
                    <a:pt x="185" y="151"/>
                  </a:lnTo>
                  <a:lnTo>
                    <a:pt x="182" y="162"/>
                  </a:lnTo>
                  <a:lnTo>
                    <a:pt x="177" y="171"/>
                  </a:lnTo>
                  <a:lnTo>
                    <a:pt x="172" y="179"/>
                  </a:lnTo>
                  <a:lnTo>
                    <a:pt x="165" y="187"/>
                  </a:lnTo>
                  <a:lnTo>
                    <a:pt x="158" y="194"/>
                  </a:lnTo>
                  <a:lnTo>
                    <a:pt x="150" y="199"/>
                  </a:lnTo>
                  <a:lnTo>
                    <a:pt x="143" y="205"/>
                  </a:lnTo>
                  <a:lnTo>
                    <a:pt x="134" y="210"/>
                  </a:lnTo>
                  <a:lnTo>
                    <a:pt x="125" y="214"/>
                  </a:lnTo>
                  <a:lnTo>
                    <a:pt x="116" y="216"/>
                  </a:lnTo>
                  <a:lnTo>
                    <a:pt x="107" y="218"/>
                  </a:lnTo>
                  <a:lnTo>
                    <a:pt x="102" y="219"/>
                  </a:lnTo>
                  <a:lnTo>
                    <a:pt x="96" y="219"/>
                  </a:lnTo>
                  <a:lnTo>
                    <a:pt x="92" y="219"/>
                  </a:lnTo>
                  <a:lnTo>
                    <a:pt x="87" y="218"/>
                  </a:lnTo>
                  <a:lnTo>
                    <a:pt x="77" y="216"/>
                  </a:lnTo>
                  <a:lnTo>
                    <a:pt x="68" y="214"/>
                  </a:lnTo>
                  <a:lnTo>
                    <a:pt x="59" y="210"/>
                  </a:lnTo>
                  <a:lnTo>
                    <a:pt x="51" y="205"/>
                  </a:lnTo>
                  <a:lnTo>
                    <a:pt x="42" y="199"/>
                  </a:lnTo>
                  <a:lnTo>
                    <a:pt x="35" y="194"/>
                  </a:lnTo>
                  <a:lnTo>
                    <a:pt x="28" y="187"/>
                  </a:lnTo>
                  <a:lnTo>
                    <a:pt x="22" y="179"/>
                  </a:lnTo>
                  <a:lnTo>
                    <a:pt x="16" y="171"/>
                  </a:lnTo>
                  <a:lnTo>
                    <a:pt x="11" y="162"/>
                  </a:lnTo>
                  <a:lnTo>
                    <a:pt x="7" y="151"/>
                  </a:lnTo>
                  <a:lnTo>
                    <a:pt x="4" y="141"/>
                  </a:lnTo>
                  <a:lnTo>
                    <a:pt x="2" y="131"/>
                  </a:lnTo>
                  <a:lnTo>
                    <a:pt x="0" y="121"/>
                  </a:lnTo>
                  <a:lnTo>
                    <a:pt x="0" y="109"/>
                  </a:lnTo>
                </a:path>
              </a:pathLst>
            </a:custGeom>
            <a:solidFill>
              <a:schemeClr val="tx1"/>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9517" name="Rectangle 13"/>
            <p:cNvSpPr>
              <a:spLocks noChangeArrowheads="1"/>
            </p:cNvSpPr>
            <p:nvPr/>
          </p:nvSpPr>
          <p:spPr bwMode="auto">
            <a:xfrm>
              <a:off x="3843" y="1092"/>
              <a:ext cx="52" cy="125"/>
            </a:xfrm>
            <a:prstGeom prst="rect">
              <a:avLst/>
            </a:prstGeom>
            <a:solidFill>
              <a:schemeClr val="tx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en-US" altLang="zh-CN" sz="1300" b="1">
                  <a:solidFill>
                    <a:schemeClr val="bg2"/>
                  </a:solidFill>
                  <a:ea typeface="楷体_GB2312" pitchFamily="49" charset="-122"/>
                </a:rPr>
                <a:t>5</a:t>
              </a:r>
              <a:endParaRPr lang="en-US" altLang="zh-CN" sz="2400" b="1">
                <a:solidFill>
                  <a:schemeClr val="bg2"/>
                </a:solidFill>
                <a:ea typeface="楷体_GB2312" pitchFamily="49" charset="-122"/>
              </a:endParaRPr>
            </a:p>
          </p:txBody>
        </p:sp>
        <p:sp>
          <p:nvSpPr>
            <p:cNvPr id="149518" name="Freeform 14"/>
            <p:cNvSpPr>
              <a:spLocks/>
            </p:cNvSpPr>
            <p:nvPr/>
          </p:nvSpPr>
          <p:spPr bwMode="auto">
            <a:xfrm>
              <a:off x="4011" y="1307"/>
              <a:ext cx="194" cy="218"/>
            </a:xfrm>
            <a:custGeom>
              <a:avLst/>
              <a:gdLst>
                <a:gd name="T0" fmla="*/ 0 w 194"/>
                <a:gd name="T1" fmla="*/ 98 h 218"/>
                <a:gd name="T2" fmla="*/ 4 w 194"/>
                <a:gd name="T3" fmla="*/ 76 h 218"/>
                <a:gd name="T4" fmla="*/ 11 w 194"/>
                <a:gd name="T5" fmla="*/ 57 h 218"/>
                <a:gd name="T6" fmla="*/ 22 w 194"/>
                <a:gd name="T7" fmla="*/ 39 h 218"/>
                <a:gd name="T8" fmla="*/ 35 w 194"/>
                <a:gd name="T9" fmla="*/ 25 h 218"/>
                <a:gd name="T10" fmla="*/ 50 w 194"/>
                <a:gd name="T11" fmla="*/ 12 h 218"/>
                <a:gd name="T12" fmla="*/ 67 w 194"/>
                <a:gd name="T13" fmla="*/ 4 h 218"/>
                <a:gd name="T14" fmla="*/ 87 w 194"/>
                <a:gd name="T15" fmla="*/ 0 h 218"/>
                <a:gd name="T16" fmla="*/ 96 w 194"/>
                <a:gd name="T17" fmla="*/ 0 h 218"/>
                <a:gd name="T18" fmla="*/ 106 w 194"/>
                <a:gd name="T19" fmla="*/ 0 h 218"/>
                <a:gd name="T20" fmla="*/ 125 w 194"/>
                <a:gd name="T21" fmla="*/ 4 h 218"/>
                <a:gd name="T22" fmla="*/ 143 w 194"/>
                <a:gd name="T23" fmla="*/ 12 h 218"/>
                <a:gd name="T24" fmla="*/ 158 w 194"/>
                <a:gd name="T25" fmla="*/ 25 h 218"/>
                <a:gd name="T26" fmla="*/ 171 w 194"/>
                <a:gd name="T27" fmla="*/ 39 h 218"/>
                <a:gd name="T28" fmla="*/ 181 w 194"/>
                <a:gd name="T29" fmla="*/ 57 h 218"/>
                <a:gd name="T30" fmla="*/ 188 w 194"/>
                <a:gd name="T31" fmla="*/ 76 h 218"/>
                <a:gd name="T32" fmla="*/ 193 w 194"/>
                <a:gd name="T33" fmla="*/ 98 h 218"/>
                <a:gd name="T34" fmla="*/ 194 w 194"/>
                <a:gd name="T35" fmla="*/ 109 h 218"/>
                <a:gd name="T36" fmla="*/ 192 w 194"/>
                <a:gd name="T37" fmla="*/ 131 h 218"/>
                <a:gd name="T38" fmla="*/ 185 w 194"/>
                <a:gd name="T39" fmla="*/ 151 h 218"/>
                <a:gd name="T40" fmla="*/ 177 w 194"/>
                <a:gd name="T41" fmla="*/ 169 h 218"/>
                <a:gd name="T42" fmla="*/ 165 w 194"/>
                <a:gd name="T43" fmla="*/ 187 h 218"/>
                <a:gd name="T44" fmla="*/ 150 w 194"/>
                <a:gd name="T45" fmla="*/ 199 h 218"/>
                <a:gd name="T46" fmla="*/ 134 w 194"/>
                <a:gd name="T47" fmla="*/ 209 h 218"/>
                <a:gd name="T48" fmla="*/ 116 w 194"/>
                <a:gd name="T49" fmla="*/ 216 h 218"/>
                <a:gd name="T50" fmla="*/ 101 w 194"/>
                <a:gd name="T51" fmla="*/ 218 h 218"/>
                <a:gd name="T52" fmla="*/ 91 w 194"/>
                <a:gd name="T53" fmla="*/ 218 h 218"/>
                <a:gd name="T54" fmla="*/ 77 w 194"/>
                <a:gd name="T55" fmla="*/ 216 h 218"/>
                <a:gd name="T56" fmla="*/ 59 w 194"/>
                <a:gd name="T57" fmla="*/ 209 h 218"/>
                <a:gd name="T58" fmla="*/ 42 w 194"/>
                <a:gd name="T59" fmla="*/ 199 h 218"/>
                <a:gd name="T60" fmla="*/ 27 w 194"/>
                <a:gd name="T61" fmla="*/ 187 h 218"/>
                <a:gd name="T62" fmla="*/ 15 w 194"/>
                <a:gd name="T63" fmla="*/ 169 h 218"/>
                <a:gd name="T64" fmla="*/ 7 w 194"/>
                <a:gd name="T65" fmla="*/ 151 h 218"/>
                <a:gd name="T66" fmla="*/ 2 w 194"/>
                <a:gd name="T67" fmla="*/ 131 h 218"/>
                <a:gd name="T68" fmla="*/ 0 w 194"/>
                <a:gd name="T69" fmla="*/ 109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4" h="218">
                  <a:moveTo>
                    <a:pt x="0" y="109"/>
                  </a:moveTo>
                  <a:lnTo>
                    <a:pt x="0" y="98"/>
                  </a:lnTo>
                  <a:lnTo>
                    <a:pt x="2" y="86"/>
                  </a:lnTo>
                  <a:lnTo>
                    <a:pt x="4" y="76"/>
                  </a:lnTo>
                  <a:lnTo>
                    <a:pt x="7" y="66"/>
                  </a:lnTo>
                  <a:lnTo>
                    <a:pt x="11" y="57"/>
                  </a:lnTo>
                  <a:lnTo>
                    <a:pt x="15" y="47"/>
                  </a:lnTo>
                  <a:lnTo>
                    <a:pt x="22" y="39"/>
                  </a:lnTo>
                  <a:lnTo>
                    <a:pt x="27" y="31"/>
                  </a:lnTo>
                  <a:lnTo>
                    <a:pt x="35" y="25"/>
                  </a:lnTo>
                  <a:lnTo>
                    <a:pt x="42" y="18"/>
                  </a:lnTo>
                  <a:lnTo>
                    <a:pt x="50" y="12"/>
                  </a:lnTo>
                  <a:lnTo>
                    <a:pt x="59" y="8"/>
                  </a:lnTo>
                  <a:lnTo>
                    <a:pt x="67" y="4"/>
                  </a:lnTo>
                  <a:lnTo>
                    <a:pt x="77" y="2"/>
                  </a:lnTo>
                  <a:lnTo>
                    <a:pt x="87" y="0"/>
                  </a:lnTo>
                  <a:lnTo>
                    <a:pt x="91" y="0"/>
                  </a:lnTo>
                  <a:lnTo>
                    <a:pt x="96" y="0"/>
                  </a:lnTo>
                  <a:lnTo>
                    <a:pt x="101" y="0"/>
                  </a:lnTo>
                  <a:lnTo>
                    <a:pt x="106" y="0"/>
                  </a:lnTo>
                  <a:lnTo>
                    <a:pt x="116" y="2"/>
                  </a:lnTo>
                  <a:lnTo>
                    <a:pt x="125" y="4"/>
                  </a:lnTo>
                  <a:lnTo>
                    <a:pt x="134" y="8"/>
                  </a:lnTo>
                  <a:lnTo>
                    <a:pt x="143" y="12"/>
                  </a:lnTo>
                  <a:lnTo>
                    <a:pt x="150" y="18"/>
                  </a:lnTo>
                  <a:lnTo>
                    <a:pt x="158" y="25"/>
                  </a:lnTo>
                  <a:lnTo>
                    <a:pt x="165" y="31"/>
                  </a:lnTo>
                  <a:lnTo>
                    <a:pt x="171" y="39"/>
                  </a:lnTo>
                  <a:lnTo>
                    <a:pt x="177" y="47"/>
                  </a:lnTo>
                  <a:lnTo>
                    <a:pt x="181" y="57"/>
                  </a:lnTo>
                  <a:lnTo>
                    <a:pt x="185" y="66"/>
                  </a:lnTo>
                  <a:lnTo>
                    <a:pt x="188" y="76"/>
                  </a:lnTo>
                  <a:lnTo>
                    <a:pt x="192" y="86"/>
                  </a:lnTo>
                  <a:lnTo>
                    <a:pt x="193" y="98"/>
                  </a:lnTo>
                  <a:lnTo>
                    <a:pt x="194" y="109"/>
                  </a:lnTo>
                  <a:lnTo>
                    <a:pt x="194" y="109"/>
                  </a:lnTo>
                  <a:lnTo>
                    <a:pt x="193" y="120"/>
                  </a:lnTo>
                  <a:lnTo>
                    <a:pt x="192" y="131"/>
                  </a:lnTo>
                  <a:lnTo>
                    <a:pt x="188" y="141"/>
                  </a:lnTo>
                  <a:lnTo>
                    <a:pt x="185" y="151"/>
                  </a:lnTo>
                  <a:lnTo>
                    <a:pt x="181" y="161"/>
                  </a:lnTo>
                  <a:lnTo>
                    <a:pt x="177" y="169"/>
                  </a:lnTo>
                  <a:lnTo>
                    <a:pt x="171" y="179"/>
                  </a:lnTo>
                  <a:lnTo>
                    <a:pt x="165" y="187"/>
                  </a:lnTo>
                  <a:lnTo>
                    <a:pt x="158" y="193"/>
                  </a:lnTo>
                  <a:lnTo>
                    <a:pt x="150" y="199"/>
                  </a:lnTo>
                  <a:lnTo>
                    <a:pt x="143" y="205"/>
                  </a:lnTo>
                  <a:lnTo>
                    <a:pt x="134" y="209"/>
                  </a:lnTo>
                  <a:lnTo>
                    <a:pt x="125" y="213"/>
                  </a:lnTo>
                  <a:lnTo>
                    <a:pt x="116" y="216"/>
                  </a:lnTo>
                  <a:lnTo>
                    <a:pt x="106" y="217"/>
                  </a:lnTo>
                  <a:lnTo>
                    <a:pt x="101" y="218"/>
                  </a:lnTo>
                  <a:lnTo>
                    <a:pt x="96" y="218"/>
                  </a:lnTo>
                  <a:lnTo>
                    <a:pt x="91" y="218"/>
                  </a:lnTo>
                  <a:lnTo>
                    <a:pt x="87" y="217"/>
                  </a:lnTo>
                  <a:lnTo>
                    <a:pt x="77" y="216"/>
                  </a:lnTo>
                  <a:lnTo>
                    <a:pt x="67" y="213"/>
                  </a:lnTo>
                  <a:lnTo>
                    <a:pt x="59" y="209"/>
                  </a:lnTo>
                  <a:lnTo>
                    <a:pt x="50" y="205"/>
                  </a:lnTo>
                  <a:lnTo>
                    <a:pt x="42" y="199"/>
                  </a:lnTo>
                  <a:lnTo>
                    <a:pt x="35" y="193"/>
                  </a:lnTo>
                  <a:lnTo>
                    <a:pt x="27" y="187"/>
                  </a:lnTo>
                  <a:lnTo>
                    <a:pt x="22" y="179"/>
                  </a:lnTo>
                  <a:lnTo>
                    <a:pt x="15" y="169"/>
                  </a:lnTo>
                  <a:lnTo>
                    <a:pt x="11" y="161"/>
                  </a:lnTo>
                  <a:lnTo>
                    <a:pt x="7" y="151"/>
                  </a:lnTo>
                  <a:lnTo>
                    <a:pt x="4" y="141"/>
                  </a:lnTo>
                  <a:lnTo>
                    <a:pt x="2" y="131"/>
                  </a:lnTo>
                  <a:lnTo>
                    <a:pt x="0" y="120"/>
                  </a:lnTo>
                  <a:lnTo>
                    <a:pt x="0" y="109"/>
                  </a:lnTo>
                  <a:close/>
                </a:path>
              </a:pathLst>
            </a:custGeom>
            <a:solidFill>
              <a:schemeClr val="tx1"/>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9519" name="Freeform 15"/>
            <p:cNvSpPr>
              <a:spLocks/>
            </p:cNvSpPr>
            <p:nvPr/>
          </p:nvSpPr>
          <p:spPr bwMode="auto">
            <a:xfrm>
              <a:off x="4011" y="1307"/>
              <a:ext cx="194" cy="218"/>
            </a:xfrm>
            <a:custGeom>
              <a:avLst/>
              <a:gdLst>
                <a:gd name="T0" fmla="*/ 0 w 194"/>
                <a:gd name="T1" fmla="*/ 98 h 218"/>
                <a:gd name="T2" fmla="*/ 4 w 194"/>
                <a:gd name="T3" fmla="*/ 76 h 218"/>
                <a:gd name="T4" fmla="*/ 11 w 194"/>
                <a:gd name="T5" fmla="*/ 57 h 218"/>
                <a:gd name="T6" fmla="*/ 22 w 194"/>
                <a:gd name="T7" fmla="*/ 39 h 218"/>
                <a:gd name="T8" fmla="*/ 35 w 194"/>
                <a:gd name="T9" fmla="*/ 25 h 218"/>
                <a:gd name="T10" fmla="*/ 50 w 194"/>
                <a:gd name="T11" fmla="*/ 12 h 218"/>
                <a:gd name="T12" fmla="*/ 67 w 194"/>
                <a:gd name="T13" fmla="*/ 4 h 218"/>
                <a:gd name="T14" fmla="*/ 87 w 194"/>
                <a:gd name="T15" fmla="*/ 0 h 218"/>
                <a:gd name="T16" fmla="*/ 96 w 194"/>
                <a:gd name="T17" fmla="*/ 0 h 218"/>
                <a:gd name="T18" fmla="*/ 106 w 194"/>
                <a:gd name="T19" fmla="*/ 0 h 218"/>
                <a:gd name="T20" fmla="*/ 125 w 194"/>
                <a:gd name="T21" fmla="*/ 4 h 218"/>
                <a:gd name="T22" fmla="*/ 143 w 194"/>
                <a:gd name="T23" fmla="*/ 12 h 218"/>
                <a:gd name="T24" fmla="*/ 158 w 194"/>
                <a:gd name="T25" fmla="*/ 25 h 218"/>
                <a:gd name="T26" fmla="*/ 171 w 194"/>
                <a:gd name="T27" fmla="*/ 39 h 218"/>
                <a:gd name="T28" fmla="*/ 181 w 194"/>
                <a:gd name="T29" fmla="*/ 57 h 218"/>
                <a:gd name="T30" fmla="*/ 188 w 194"/>
                <a:gd name="T31" fmla="*/ 76 h 218"/>
                <a:gd name="T32" fmla="*/ 193 w 194"/>
                <a:gd name="T33" fmla="*/ 98 h 218"/>
                <a:gd name="T34" fmla="*/ 194 w 194"/>
                <a:gd name="T35" fmla="*/ 109 h 218"/>
                <a:gd name="T36" fmla="*/ 192 w 194"/>
                <a:gd name="T37" fmla="*/ 131 h 218"/>
                <a:gd name="T38" fmla="*/ 185 w 194"/>
                <a:gd name="T39" fmla="*/ 151 h 218"/>
                <a:gd name="T40" fmla="*/ 177 w 194"/>
                <a:gd name="T41" fmla="*/ 169 h 218"/>
                <a:gd name="T42" fmla="*/ 165 w 194"/>
                <a:gd name="T43" fmla="*/ 187 h 218"/>
                <a:gd name="T44" fmla="*/ 150 w 194"/>
                <a:gd name="T45" fmla="*/ 199 h 218"/>
                <a:gd name="T46" fmla="*/ 134 w 194"/>
                <a:gd name="T47" fmla="*/ 209 h 218"/>
                <a:gd name="T48" fmla="*/ 116 w 194"/>
                <a:gd name="T49" fmla="*/ 216 h 218"/>
                <a:gd name="T50" fmla="*/ 101 w 194"/>
                <a:gd name="T51" fmla="*/ 218 h 218"/>
                <a:gd name="T52" fmla="*/ 91 w 194"/>
                <a:gd name="T53" fmla="*/ 218 h 218"/>
                <a:gd name="T54" fmla="*/ 77 w 194"/>
                <a:gd name="T55" fmla="*/ 216 h 218"/>
                <a:gd name="T56" fmla="*/ 59 w 194"/>
                <a:gd name="T57" fmla="*/ 209 h 218"/>
                <a:gd name="T58" fmla="*/ 42 w 194"/>
                <a:gd name="T59" fmla="*/ 199 h 218"/>
                <a:gd name="T60" fmla="*/ 27 w 194"/>
                <a:gd name="T61" fmla="*/ 187 h 218"/>
                <a:gd name="T62" fmla="*/ 15 w 194"/>
                <a:gd name="T63" fmla="*/ 169 h 218"/>
                <a:gd name="T64" fmla="*/ 7 w 194"/>
                <a:gd name="T65" fmla="*/ 151 h 218"/>
                <a:gd name="T66" fmla="*/ 2 w 194"/>
                <a:gd name="T67" fmla="*/ 131 h 218"/>
                <a:gd name="T68" fmla="*/ 0 w 194"/>
                <a:gd name="T69" fmla="*/ 109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4" h="218">
                  <a:moveTo>
                    <a:pt x="0" y="109"/>
                  </a:moveTo>
                  <a:lnTo>
                    <a:pt x="0" y="98"/>
                  </a:lnTo>
                  <a:lnTo>
                    <a:pt x="2" y="86"/>
                  </a:lnTo>
                  <a:lnTo>
                    <a:pt x="4" y="76"/>
                  </a:lnTo>
                  <a:lnTo>
                    <a:pt x="7" y="66"/>
                  </a:lnTo>
                  <a:lnTo>
                    <a:pt x="11" y="57"/>
                  </a:lnTo>
                  <a:lnTo>
                    <a:pt x="15" y="47"/>
                  </a:lnTo>
                  <a:lnTo>
                    <a:pt x="22" y="39"/>
                  </a:lnTo>
                  <a:lnTo>
                    <a:pt x="27" y="31"/>
                  </a:lnTo>
                  <a:lnTo>
                    <a:pt x="35" y="25"/>
                  </a:lnTo>
                  <a:lnTo>
                    <a:pt x="42" y="18"/>
                  </a:lnTo>
                  <a:lnTo>
                    <a:pt x="50" y="12"/>
                  </a:lnTo>
                  <a:lnTo>
                    <a:pt x="59" y="8"/>
                  </a:lnTo>
                  <a:lnTo>
                    <a:pt x="67" y="4"/>
                  </a:lnTo>
                  <a:lnTo>
                    <a:pt x="77" y="2"/>
                  </a:lnTo>
                  <a:lnTo>
                    <a:pt x="87" y="0"/>
                  </a:lnTo>
                  <a:lnTo>
                    <a:pt x="91" y="0"/>
                  </a:lnTo>
                  <a:lnTo>
                    <a:pt x="96" y="0"/>
                  </a:lnTo>
                  <a:lnTo>
                    <a:pt x="101" y="0"/>
                  </a:lnTo>
                  <a:lnTo>
                    <a:pt x="106" y="0"/>
                  </a:lnTo>
                  <a:lnTo>
                    <a:pt x="116" y="2"/>
                  </a:lnTo>
                  <a:lnTo>
                    <a:pt x="125" y="4"/>
                  </a:lnTo>
                  <a:lnTo>
                    <a:pt x="134" y="8"/>
                  </a:lnTo>
                  <a:lnTo>
                    <a:pt x="143" y="12"/>
                  </a:lnTo>
                  <a:lnTo>
                    <a:pt x="150" y="18"/>
                  </a:lnTo>
                  <a:lnTo>
                    <a:pt x="158" y="25"/>
                  </a:lnTo>
                  <a:lnTo>
                    <a:pt x="165" y="31"/>
                  </a:lnTo>
                  <a:lnTo>
                    <a:pt x="171" y="39"/>
                  </a:lnTo>
                  <a:lnTo>
                    <a:pt x="177" y="47"/>
                  </a:lnTo>
                  <a:lnTo>
                    <a:pt x="181" y="57"/>
                  </a:lnTo>
                  <a:lnTo>
                    <a:pt x="185" y="66"/>
                  </a:lnTo>
                  <a:lnTo>
                    <a:pt x="188" y="76"/>
                  </a:lnTo>
                  <a:lnTo>
                    <a:pt x="192" y="86"/>
                  </a:lnTo>
                  <a:lnTo>
                    <a:pt x="193" y="98"/>
                  </a:lnTo>
                  <a:lnTo>
                    <a:pt x="194" y="109"/>
                  </a:lnTo>
                  <a:lnTo>
                    <a:pt x="194" y="109"/>
                  </a:lnTo>
                  <a:lnTo>
                    <a:pt x="193" y="120"/>
                  </a:lnTo>
                  <a:lnTo>
                    <a:pt x="192" y="131"/>
                  </a:lnTo>
                  <a:lnTo>
                    <a:pt x="188" y="141"/>
                  </a:lnTo>
                  <a:lnTo>
                    <a:pt x="185" y="151"/>
                  </a:lnTo>
                  <a:lnTo>
                    <a:pt x="181" y="161"/>
                  </a:lnTo>
                  <a:lnTo>
                    <a:pt x="177" y="169"/>
                  </a:lnTo>
                  <a:lnTo>
                    <a:pt x="171" y="179"/>
                  </a:lnTo>
                  <a:lnTo>
                    <a:pt x="165" y="187"/>
                  </a:lnTo>
                  <a:lnTo>
                    <a:pt x="158" y="193"/>
                  </a:lnTo>
                  <a:lnTo>
                    <a:pt x="150" y="199"/>
                  </a:lnTo>
                  <a:lnTo>
                    <a:pt x="143" y="205"/>
                  </a:lnTo>
                  <a:lnTo>
                    <a:pt x="134" y="209"/>
                  </a:lnTo>
                  <a:lnTo>
                    <a:pt x="125" y="213"/>
                  </a:lnTo>
                  <a:lnTo>
                    <a:pt x="116" y="216"/>
                  </a:lnTo>
                  <a:lnTo>
                    <a:pt x="106" y="217"/>
                  </a:lnTo>
                  <a:lnTo>
                    <a:pt x="101" y="218"/>
                  </a:lnTo>
                  <a:lnTo>
                    <a:pt x="96" y="218"/>
                  </a:lnTo>
                  <a:lnTo>
                    <a:pt x="91" y="218"/>
                  </a:lnTo>
                  <a:lnTo>
                    <a:pt x="87" y="217"/>
                  </a:lnTo>
                  <a:lnTo>
                    <a:pt x="77" y="216"/>
                  </a:lnTo>
                  <a:lnTo>
                    <a:pt x="67" y="213"/>
                  </a:lnTo>
                  <a:lnTo>
                    <a:pt x="59" y="209"/>
                  </a:lnTo>
                  <a:lnTo>
                    <a:pt x="50" y="205"/>
                  </a:lnTo>
                  <a:lnTo>
                    <a:pt x="42" y="199"/>
                  </a:lnTo>
                  <a:lnTo>
                    <a:pt x="35" y="193"/>
                  </a:lnTo>
                  <a:lnTo>
                    <a:pt x="27" y="187"/>
                  </a:lnTo>
                  <a:lnTo>
                    <a:pt x="22" y="179"/>
                  </a:lnTo>
                  <a:lnTo>
                    <a:pt x="15" y="169"/>
                  </a:lnTo>
                  <a:lnTo>
                    <a:pt x="11" y="161"/>
                  </a:lnTo>
                  <a:lnTo>
                    <a:pt x="7" y="151"/>
                  </a:lnTo>
                  <a:lnTo>
                    <a:pt x="4" y="141"/>
                  </a:lnTo>
                  <a:lnTo>
                    <a:pt x="2" y="131"/>
                  </a:lnTo>
                  <a:lnTo>
                    <a:pt x="0" y="120"/>
                  </a:lnTo>
                  <a:lnTo>
                    <a:pt x="0" y="109"/>
                  </a:lnTo>
                </a:path>
              </a:pathLst>
            </a:custGeom>
            <a:solidFill>
              <a:schemeClr val="tx1"/>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9520" name="Rectangle 16"/>
            <p:cNvSpPr>
              <a:spLocks noChangeArrowheads="1"/>
            </p:cNvSpPr>
            <p:nvPr/>
          </p:nvSpPr>
          <p:spPr bwMode="auto">
            <a:xfrm>
              <a:off x="4083" y="1359"/>
              <a:ext cx="52" cy="125"/>
            </a:xfrm>
            <a:prstGeom prst="rect">
              <a:avLst/>
            </a:prstGeom>
            <a:solidFill>
              <a:schemeClr val="tx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en-US" altLang="zh-CN" sz="1300" b="1">
                  <a:solidFill>
                    <a:schemeClr val="bg2"/>
                  </a:solidFill>
                  <a:ea typeface="楷体_GB2312" pitchFamily="49" charset="-122"/>
                </a:rPr>
                <a:t>6</a:t>
              </a:r>
              <a:endParaRPr lang="en-US" altLang="zh-CN" sz="2400" b="1">
                <a:solidFill>
                  <a:schemeClr val="bg2"/>
                </a:solidFill>
                <a:ea typeface="楷体_GB2312" pitchFamily="49" charset="-122"/>
              </a:endParaRPr>
            </a:p>
          </p:txBody>
        </p:sp>
        <p:sp>
          <p:nvSpPr>
            <p:cNvPr id="149521" name="Freeform 17"/>
            <p:cNvSpPr>
              <a:spLocks/>
            </p:cNvSpPr>
            <p:nvPr/>
          </p:nvSpPr>
          <p:spPr bwMode="auto">
            <a:xfrm>
              <a:off x="4252" y="1584"/>
              <a:ext cx="194" cy="218"/>
            </a:xfrm>
            <a:custGeom>
              <a:avLst/>
              <a:gdLst>
                <a:gd name="T0" fmla="*/ 1 w 194"/>
                <a:gd name="T1" fmla="*/ 98 h 218"/>
                <a:gd name="T2" fmla="*/ 5 w 194"/>
                <a:gd name="T3" fmla="*/ 76 h 218"/>
                <a:gd name="T4" fmla="*/ 12 w 194"/>
                <a:gd name="T5" fmla="*/ 57 h 218"/>
                <a:gd name="T6" fmla="*/ 23 w 194"/>
                <a:gd name="T7" fmla="*/ 39 h 218"/>
                <a:gd name="T8" fmla="*/ 35 w 194"/>
                <a:gd name="T9" fmla="*/ 25 h 218"/>
                <a:gd name="T10" fmla="*/ 51 w 194"/>
                <a:gd name="T11" fmla="*/ 12 h 218"/>
                <a:gd name="T12" fmla="*/ 68 w 194"/>
                <a:gd name="T13" fmla="*/ 4 h 218"/>
                <a:gd name="T14" fmla="*/ 87 w 194"/>
                <a:gd name="T15" fmla="*/ 0 h 218"/>
                <a:gd name="T16" fmla="*/ 98 w 194"/>
                <a:gd name="T17" fmla="*/ 0 h 218"/>
                <a:gd name="T18" fmla="*/ 108 w 194"/>
                <a:gd name="T19" fmla="*/ 0 h 218"/>
                <a:gd name="T20" fmla="*/ 127 w 194"/>
                <a:gd name="T21" fmla="*/ 4 h 218"/>
                <a:gd name="T22" fmla="*/ 144 w 194"/>
                <a:gd name="T23" fmla="*/ 12 h 218"/>
                <a:gd name="T24" fmla="*/ 159 w 194"/>
                <a:gd name="T25" fmla="*/ 25 h 218"/>
                <a:gd name="T26" fmla="*/ 172 w 194"/>
                <a:gd name="T27" fmla="*/ 39 h 218"/>
                <a:gd name="T28" fmla="*/ 183 w 194"/>
                <a:gd name="T29" fmla="*/ 57 h 218"/>
                <a:gd name="T30" fmla="*/ 190 w 194"/>
                <a:gd name="T31" fmla="*/ 76 h 218"/>
                <a:gd name="T32" fmla="*/ 194 w 194"/>
                <a:gd name="T33" fmla="*/ 98 h 218"/>
                <a:gd name="T34" fmla="*/ 194 w 194"/>
                <a:gd name="T35" fmla="*/ 109 h 218"/>
                <a:gd name="T36" fmla="*/ 192 w 194"/>
                <a:gd name="T37" fmla="*/ 131 h 218"/>
                <a:gd name="T38" fmla="*/ 187 w 194"/>
                <a:gd name="T39" fmla="*/ 151 h 218"/>
                <a:gd name="T40" fmla="*/ 178 w 194"/>
                <a:gd name="T41" fmla="*/ 169 h 218"/>
                <a:gd name="T42" fmla="*/ 166 w 194"/>
                <a:gd name="T43" fmla="*/ 187 h 218"/>
                <a:gd name="T44" fmla="*/ 152 w 194"/>
                <a:gd name="T45" fmla="*/ 199 h 218"/>
                <a:gd name="T46" fmla="*/ 135 w 194"/>
                <a:gd name="T47" fmla="*/ 209 h 218"/>
                <a:gd name="T48" fmla="*/ 117 w 194"/>
                <a:gd name="T49" fmla="*/ 216 h 218"/>
                <a:gd name="T50" fmla="*/ 102 w 194"/>
                <a:gd name="T51" fmla="*/ 218 h 218"/>
                <a:gd name="T52" fmla="*/ 93 w 194"/>
                <a:gd name="T53" fmla="*/ 218 h 218"/>
                <a:gd name="T54" fmla="*/ 78 w 194"/>
                <a:gd name="T55" fmla="*/ 216 h 218"/>
                <a:gd name="T56" fmla="*/ 60 w 194"/>
                <a:gd name="T57" fmla="*/ 209 h 218"/>
                <a:gd name="T58" fmla="*/ 44 w 194"/>
                <a:gd name="T59" fmla="*/ 199 h 218"/>
                <a:gd name="T60" fmla="*/ 29 w 194"/>
                <a:gd name="T61" fmla="*/ 187 h 218"/>
                <a:gd name="T62" fmla="*/ 17 w 194"/>
                <a:gd name="T63" fmla="*/ 169 h 218"/>
                <a:gd name="T64" fmla="*/ 8 w 194"/>
                <a:gd name="T65" fmla="*/ 151 h 218"/>
                <a:gd name="T66" fmla="*/ 2 w 194"/>
                <a:gd name="T67" fmla="*/ 131 h 218"/>
                <a:gd name="T68" fmla="*/ 0 w 194"/>
                <a:gd name="T69" fmla="*/ 109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4" h="218">
                  <a:moveTo>
                    <a:pt x="0" y="109"/>
                  </a:moveTo>
                  <a:lnTo>
                    <a:pt x="1" y="98"/>
                  </a:lnTo>
                  <a:lnTo>
                    <a:pt x="2" y="86"/>
                  </a:lnTo>
                  <a:lnTo>
                    <a:pt x="5" y="76"/>
                  </a:lnTo>
                  <a:lnTo>
                    <a:pt x="8" y="66"/>
                  </a:lnTo>
                  <a:lnTo>
                    <a:pt x="12" y="57"/>
                  </a:lnTo>
                  <a:lnTo>
                    <a:pt x="17" y="47"/>
                  </a:lnTo>
                  <a:lnTo>
                    <a:pt x="23" y="39"/>
                  </a:lnTo>
                  <a:lnTo>
                    <a:pt x="29" y="32"/>
                  </a:lnTo>
                  <a:lnTo>
                    <a:pt x="35" y="25"/>
                  </a:lnTo>
                  <a:lnTo>
                    <a:pt x="44" y="18"/>
                  </a:lnTo>
                  <a:lnTo>
                    <a:pt x="51" y="12"/>
                  </a:lnTo>
                  <a:lnTo>
                    <a:pt x="60" y="8"/>
                  </a:lnTo>
                  <a:lnTo>
                    <a:pt x="68" y="4"/>
                  </a:lnTo>
                  <a:lnTo>
                    <a:pt x="78" y="2"/>
                  </a:lnTo>
                  <a:lnTo>
                    <a:pt x="87" y="0"/>
                  </a:lnTo>
                  <a:lnTo>
                    <a:pt x="93" y="0"/>
                  </a:lnTo>
                  <a:lnTo>
                    <a:pt x="98" y="0"/>
                  </a:lnTo>
                  <a:lnTo>
                    <a:pt x="102" y="0"/>
                  </a:lnTo>
                  <a:lnTo>
                    <a:pt x="108" y="0"/>
                  </a:lnTo>
                  <a:lnTo>
                    <a:pt x="117" y="2"/>
                  </a:lnTo>
                  <a:lnTo>
                    <a:pt x="127" y="4"/>
                  </a:lnTo>
                  <a:lnTo>
                    <a:pt x="135" y="8"/>
                  </a:lnTo>
                  <a:lnTo>
                    <a:pt x="144" y="12"/>
                  </a:lnTo>
                  <a:lnTo>
                    <a:pt x="152" y="18"/>
                  </a:lnTo>
                  <a:lnTo>
                    <a:pt x="159" y="25"/>
                  </a:lnTo>
                  <a:lnTo>
                    <a:pt x="166" y="32"/>
                  </a:lnTo>
                  <a:lnTo>
                    <a:pt x="172" y="39"/>
                  </a:lnTo>
                  <a:lnTo>
                    <a:pt x="178" y="47"/>
                  </a:lnTo>
                  <a:lnTo>
                    <a:pt x="183" y="57"/>
                  </a:lnTo>
                  <a:lnTo>
                    <a:pt x="187" y="66"/>
                  </a:lnTo>
                  <a:lnTo>
                    <a:pt x="190" y="76"/>
                  </a:lnTo>
                  <a:lnTo>
                    <a:pt x="192" y="86"/>
                  </a:lnTo>
                  <a:lnTo>
                    <a:pt x="194" y="98"/>
                  </a:lnTo>
                  <a:lnTo>
                    <a:pt x="194" y="109"/>
                  </a:lnTo>
                  <a:lnTo>
                    <a:pt x="194" y="109"/>
                  </a:lnTo>
                  <a:lnTo>
                    <a:pt x="194" y="119"/>
                  </a:lnTo>
                  <a:lnTo>
                    <a:pt x="192" y="131"/>
                  </a:lnTo>
                  <a:lnTo>
                    <a:pt x="190" y="141"/>
                  </a:lnTo>
                  <a:lnTo>
                    <a:pt x="187" y="151"/>
                  </a:lnTo>
                  <a:lnTo>
                    <a:pt x="183" y="160"/>
                  </a:lnTo>
                  <a:lnTo>
                    <a:pt x="178" y="169"/>
                  </a:lnTo>
                  <a:lnTo>
                    <a:pt x="172" y="179"/>
                  </a:lnTo>
                  <a:lnTo>
                    <a:pt x="166" y="187"/>
                  </a:lnTo>
                  <a:lnTo>
                    <a:pt x="159" y="193"/>
                  </a:lnTo>
                  <a:lnTo>
                    <a:pt x="152" y="199"/>
                  </a:lnTo>
                  <a:lnTo>
                    <a:pt x="144" y="205"/>
                  </a:lnTo>
                  <a:lnTo>
                    <a:pt x="135" y="209"/>
                  </a:lnTo>
                  <a:lnTo>
                    <a:pt x="127" y="213"/>
                  </a:lnTo>
                  <a:lnTo>
                    <a:pt x="117" y="216"/>
                  </a:lnTo>
                  <a:lnTo>
                    <a:pt x="108" y="217"/>
                  </a:lnTo>
                  <a:lnTo>
                    <a:pt x="102" y="218"/>
                  </a:lnTo>
                  <a:lnTo>
                    <a:pt x="98" y="218"/>
                  </a:lnTo>
                  <a:lnTo>
                    <a:pt x="93" y="218"/>
                  </a:lnTo>
                  <a:lnTo>
                    <a:pt x="87" y="217"/>
                  </a:lnTo>
                  <a:lnTo>
                    <a:pt x="78" y="216"/>
                  </a:lnTo>
                  <a:lnTo>
                    <a:pt x="68" y="213"/>
                  </a:lnTo>
                  <a:lnTo>
                    <a:pt x="60" y="209"/>
                  </a:lnTo>
                  <a:lnTo>
                    <a:pt x="51" y="205"/>
                  </a:lnTo>
                  <a:lnTo>
                    <a:pt x="44" y="199"/>
                  </a:lnTo>
                  <a:lnTo>
                    <a:pt x="35" y="193"/>
                  </a:lnTo>
                  <a:lnTo>
                    <a:pt x="29" y="187"/>
                  </a:lnTo>
                  <a:lnTo>
                    <a:pt x="23" y="179"/>
                  </a:lnTo>
                  <a:lnTo>
                    <a:pt x="17" y="169"/>
                  </a:lnTo>
                  <a:lnTo>
                    <a:pt x="12" y="160"/>
                  </a:lnTo>
                  <a:lnTo>
                    <a:pt x="8" y="151"/>
                  </a:lnTo>
                  <a:lnTo>
                    <a:pt x="5" y="141"/>
                  </a:lnTo>
                  <a:lnTo>
                    <a:pt x="2" y="131"/>
                  </a:lnTo>
                  <a:lnTo>
                    <a:pt x="1" y="119"/>
                  </a:lnTo>
                  <a:lnTo>
                    <a:pt x="0" y="109"/>
                  </a:lnTo>
                  <a:close/>
                </a:path>
              </a:pathLst>
            </a:custGeom>
            <a:solidFill>
              <a:schemeClr val="tx1"/>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9522" name="Freeform 18"/>
            <p:cNvSpPr>
              <a:spLocks/>
            </p:cNvSpPr>
            <p:nvPr/>
          </p:nvSpPr>
          <p:spPr bwMode="auto">
            <a:xfrm>
              <a:off x="4252" y="1584"/>
              <a:ext cx="194" cy="218"/>
            </a:xfrm>
            <a:custGeom>
              <a:avLst/>
              <a:gdLst>
                <a:gd name="T0" fmla="*/ 1 w 194"/>
                <a:gd name="T1" fmla="*/ 98 h 218"/>
                <a:gd name="T2" fmla="*/ 5 w 194"/>
                <a:gd name="T3" fmla="*/ 76 h 218"/>
                <a:gd name="T4" fmla="*/ 12 w 194"/>
                <a:gd name="T5" fmla="*/ 57 h 218"/>
                <a:gd name="T6" fmla="*/ 23 w 194"/>
                <a:gd name="T7" fmla="*/ 39 h 218"/>
                <a:gd name="T8" fmla="*/ 35 w 194"/>
                <a:gd name="T9" fmla="*/ 25 h 218"/>
                <a:gd name="T10" fmla="*/ 51 w 194"/>
                <a:gd name="T11" fmla="*/ 12 h 218"/>
                <a:gd name="T12" fmla="*/ 68 w 194"/>
                <a:gd name="T13" fmla="*/ 4 h 218"/>
                <a:gd name="T14" fmla="*/ 87 w 194"/>
                <a:gd name="T15" fmla="*/ 0 h 218"/>
                <a:gd name="T16" fmla="*/ 98 w 194"/>
                <a:gd name="T17" fmla="*/ 0 h 218"/>
                <a:gd name="T18" fmla="*/ 108 w 194"/>
                <a:gd name="T19" fmla="*/ 0 h 218"/>
                <a:gd name="T20" fmla="*/ 127 w 194"/>
                <a:gd name="T21" fmla="*/ 4 h 218"/>
                <a:gd name="T22" fmla="*/ 144 w 194"/>
                <a:gd name="T23" fmla="*/ 12 h 218"/>
                <a:gd name="T24" fmla="*/ 159 w 194"/>
                <a:gd name="T25" fmla="*/ 25 h 218"/>
                <a:gd name="T26" fmla="*/ 172 w 194"/>
                <a:gd name="T27" fmla="*/ 39 h 218"/>
                <a:gd name="T28" fmla="*/ 183 w 194"/>
                <a:gd name="T29" fmla="*/ 57 h 218"/>
                <a:gd name="T30" fmla="*/ 190 w 194"/>
                <a:gd name="T31" fmla="*/ 76 h 218"/>
                <a:gd name="T32" fmla="*/ 194 w 194"/>
                <a:gd name="T33" fmla="*/ 98 h 218"/>
                <a:gd name="T34" fmla="*/ 194 w 194"/>
                <a:gd name="T35" fmla="*/ 109 h 218"/>
                <a:gd name="T36" fmla="*/ 192 w 194"/>
                <a:gd name="T37" fmla="*/ 131 h 218"/>
                <a:gd name="T38" fmla="*/ 187 w 194"/>
                <a:gd name="T39" fmla="*/ 151 h 218"/>
                <a:gd name="T40" fmla="*/ 178 w 194"/>
                <a:gd name="T41" fmla="*/ 169 h 218"/>
                <a:gd name="T42" fmla="*/ 166 w 194"/>
                <a:gd name="T43" fmla="*/ 187 h 218"/>
                <a:gd name="T44" fmla="*/ 152 w 194"/>
                <a:gd name="T45" fmla="*/ 199 h 218"/>
                <a:gd name="T46" fmla="*/ 135 w 194"/>
                <a:gd name="T47" fmla="*/ 209 h 218"/>
                <a:gd name="T48" fmla="*/ 117 w 194"/>
                <a:gd name="T49" fmla="*/ 216 h 218"/>
                <a:gd name="T50" fmla="*/ 102 w 194"/>
                <a:gd name="T51" fmla="*/ 218 h 218"/>
                <a:gd name="T52" fmla="*/ 93 w 194"/>
                <a:gd name="T53" fmla="*/ 218 h 218"/>
                <a:gd name="T54" fmla="*/ 78 w 194"/>
                <a:gd name="T55" fmla="*/ 216 h 218"/>
                <a:gd name="T56" fmla="*/ 60 w 194"/>
                <a:gd name="T57" fmla="*/ 209 h 218"/>
                <a:gd name="T58" fmla="*/ 44 w 194"/>
                <a:gd name="T59" fmla="*/ 199 h 218"/>
                <a:gd name="T60" fmla="*/ 29 w 194"/>
                <a:gd name="T61" fmla="*/ 187 h 218"/>
                <a:gd name="T62" fmla="*/ 17 w 194"/>
                <a:gd name="T63" fmla="*/ 169 h 218"/>
                <a:gd name="T64" fmla="*/ 8 w 194"/>
                <a:gd name="T65" fmla="*/ 151 h 218"/>
                <a:gd name="T66" fmla="*/ 2 w 194"/>
                <a:gd name="T67" fmla="*/ 131 h 218"/>
                <a:gd name="T68" fmla="*/ 0 w 194"/>
                <a:gd name="T69" fmla="*/ 109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4" h="218">
                  <a:moveTo>
                    <a:pt x="0" y="109"/>
                  </a:moveTo>
                  <a:lnTo>
                    <a:pt x="1" y="98"/>
                  </a:lnTo>
                  <a:lnTo>
                    <a:pt x="2" y="86"/>
                  </a:lnTo>
                  <a:lnTo>
                    <a:pt x="5" y="76"/>
                  </a:lnTo>
                  <a:lnTo>
                    <a:pt x="8" y="66"/>
                  </a:lnTo>
                  <a:lnTo>
                    <a:pt x="12" y="57"/>
                  </a:lnTo>
                  <a:lnTo>
                    <a:pt x="17" y="47"/>
                  </a:lnTo>
                  <a:lnTo>
                    <a:pt x="23" y="39"/>
                  </a:lnTo>
                  <a:lnTo>
                    <a:pt x="29" y="32"/>
                  </a:lnTo>
                  <a:lnTo>
                    <a:pt x="35" y="25"/>
                  </a:lnTo>
                  <a:lnTo>
                    <a:pt x="44" y="18"/>
                  </a:lnTo>
                  <a:lnTo>
                    <a:pt x="51" y="12"/>
                  </a:lnTo>
                  <a:lnTo>
                    <a:pt x="60" y="8"/>
                  </a:lnTo>
                  <a:lnTo>
                    <a:pt x="68" y="4"/>
                  </a:lnTo>
                  <a:lnTo>
                    <a:pt x="78" y="2"/>
                  </a:lnTo>
                  <a:lnTo>
                    <a:pt x="87" y="0"/>
                  </a:lnTo>
                  <a:lnTo>
                    <a:pt x="93" y="0"/>
                  </a:lnTo>
                  <a:lnTo>
                    <a:pt x="98" y="0"/>
                  </a:lnTo>
                  <a:lnTo>
                    <a:pt x="102" y="0"/>
                  </a:lnTo>
                  <a:lnTo>
                    <a:pt x="108" y="0"/>
                  </a:lnTo>
                  <a:lnTo>
                    <a:pt x="117" y="2"/>
                  </a:lnTo>
                  <a:lnTo>
                    <a:pt x="127" y="4"/>
                  </a:lnTo>
                  <a:lnTo>
                    <a:pt x="135" y="8"/>
                  </a:lnTo>
                  <a:lnTo>
                    <a:pt x="144" y="12"/>
                  </a:lnTo>
                  <a:lnTo>
                    <a:pt x="152" y="18"/>
                  </a:lnTo>
                  <a:lnTo>
                    <a:pt x="159" y="25"/>
                  </a:lnTo>
                  <a:lnTo>
                    <a:pt x="166" y="32"/>
                  </a:lnTo>
                  <a:lnTo>
                    <a:pt x="172" y="39"/>
                  </a:lnTo>
                  <a:lnTo>
                    <a:pt x="178" y="47"/>
                  </a:lnTo>
                  <a:lnTo>
                    <a:pt x="183" y="57"/>
                  </a:lnTo>
                  <a:lnTo>
                    <a:pt x="187" y="66"/>
                  </a:lnTo>
                  <a:lnTo>
                    <a:pt x="190" y="76"/>
                  </a:lnTo>
                  <a:lnTo>
                    <a:pt x="192" y="86"/>
                  </a:lnTo>
                  <a:lnTo>
                    <a:pt x="194" y="98"/>
                  </a:lnTo>
                  <a:lnTo>
                    <a:pt x="194" y="109"/>
                  </a:lnTo>
                  <a:lnTo>
                    <a:pt x="194" y="109"/>
                  </a:lnTo>
                  <a:lnTo>
                    <a:pt x="194" y="119"/>
                  </a:lnTo>
                  <a:lnTo>
                    <a:pt x="192" y="131"/>
                  </a:lnTo>
                  <a:lnTo>
                    <a:pt x="190" y="141"/>
                  </a:lnTo>
                  <a:lnTo>
                    <a:pt x="187" y="151"/>
                  </a:lnTo>
                  <a:lnTo>
                    <a:pt x="183" y="160"/>
                  </a:lnTo>
                  <a:lnTo>
                    <a:pt x="178" y="169"/>
                  </a:lnTo>
                  <a:lnTo>
                    <a:pt x="172" y="179"/>
                  </a:lnTo>
                  <a:lnTo>
                    <a:pt x="166" y="187"/>
                  </a:lnTo>
                  <a:lnTo>
                    <a:pt x="159" y="193"/>
                  </a:lnTo>
                  <a:lnTo>
                    <a:pt x="152" y="199"/>
                  </a:lnTo>
                  <a:lnTo>
                    <a:pt x="144" y="205"/>
                  </a:lnTo>
                  <a:lnTo>
                    <a:pt x="135" y="209"/>
                  </a:lnTo>
                  <a:lnTo>
                    <a:pt x="127" y="213"/>
                  </a:lnTo>
                  <a:lnTo>
                    <a:pt x="117" y="216"/>
                  </a:lnTo>
                  <a:lnTo>
                    <a:pt x="108" y="217"/>
                  </a:lnTo>
                  <a:lnTo>
                    <a:pt x="102" y="218"/>
                  </a:lnTo>
                  <a:lnTo>
                    <a:pt x="98" y="218"/>
                  </a:lnTo>
                  <a:lnTo>
                    <a:pt x="93" y="218"/>
                  </a:lnTo>
                  <a:lnTo>
                    <a:pt x="87" y="217"/>
                  </a:lnTo>
                  <a:lnTo>
                    <a:pt x="78" y="216"/>
                  </a:lnTo>
                  <a:lnTo>
                    <a:pt x="68" y="213"/>
                  </a:lnTo>
                  <a:lnTo>
                    <a:pt x="60" y="209"/>
                  </a:lnTo>
                  <a:lnTo>
                    <a:pt x="51" y="205"/>
                  </a:lnTo>
                  <a:lnTo>
                    <a:pt x="44" y="199"/>
                  </a:lnTo>
                  <a:lnTo>
                    <a:pt x="35" y="193"/>
                  </a:lnTo>
                  <a:lnTo>
                    <a:pt x="29" y="187"/>
                  </a:lnTo>
                  <a:lnTo>
                    <a:pt x="23" y="179"/>
                  </a:lnTo>
                  <a:lnTo>
                    <a:pt x="17" y="169"/>
                  </a:lnTo>
                  <a:lnTo>
                    <a:pt x="12" y="160"/>
                  </a:lnTo>
                  <a:lnTo>
                    <a:pt x="8" y="151"/>
                  </a:lnTo>
                  <a:lnTo>
                    <a:pt x="5" y="141"/>
                  </a:lnTo>
                  <a:lnTo>
                    <a:pt x="2" y="131"/>
                  </a:lnTo>
                  <a:lnTo>
                    <a:pt x="1" y="119"/>
                  </a:lnTo>
                  <a:lnTo>
                    <a:pt x="0" y="109"/>
                  </a:lnTo>
                </a:path>
              </a:pathLst>
            </a:custGeom>
            <a:solidFill>
              <a:schemeClr val="tx1"/>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9523" name="Rectangle 19"/>
            <p:cNvSpPr>
              <a:spLocks noChangeArrowheads="1"/>
            </p:cNvSpPr>
            <p:nvPr/>
          </p:nvSpPr>
          <p:spPr bwMode="auto">
            <a:xfrm>
              <a:off x="4326" y="1636"/>
              <a:ext cx="52" cy="125"/>
            </a:xfrm>
            <a:prstGeom prst="rect">
              <a:avLst/>
            </a:prstGeom>
            <a:solidFill>
              <a:schemeClr val="tx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en-US" altLang="zh-CN" sz="1300" b="1">
                  <a:solidFill>
                    <a:schemeClr val="bg2"/>
                  </a:solidFill>
                  <a:ea typeface="楷体_GB2312" pitchFamily="49" charset="-122"/>
                </a:rPr>
                <a:t>7</a:t>
              </a:r>
              <a:endParaRPr lang="en-US" altLang="zh-CN" sz="2400" b="1">
                <a:solidFill>
                  <a:schemeClr val="bg2"/>
                </a:solidFill>
                <a:ea typeface="楷体_GB2312" pitchFamily="49" charset="-122"/>
              </a:endParaRPr>
            </a:p>
          </p:txBody>
        </p:sp>
        <p:sp>
          <p:nvSpPr>
            <p:cNvPr id="149524" name="Freeform 20"/>
            <p:cNvSpPr>
              <a:spLocks/>
            </p:cNvSpPr>
            <p:nvPr/>
          </p:nvSpPr>
          <p:spPr bwMode="auto">
            <a:xfrm>
              <a:off x="4493" y="1850"/>
              <a:ext cx="194" cy="219"/>
            </a:xfrm>
            <a:custGeom>
              <a:avLst/>
              <a:gdLst>
                <a:gd name="T0" fmla="*/ 1 w 194"/>
                <a:gd name="T1" fmla="*/ 98 h 219"/>
                <a:gd name="T2" fmla="*/ 4 w 194"/>
                <a:gd name="T3" fmla="*/ 77 h 219"/>
                <a:gd name="T4" fmla="*/ 12 w 194"/>
                <a:gd name="T5" fmla="*/ 57 h 219"/>
                <a:gd name="T6" fmla="*/ 22 w 194"/>
                <a:gd name="T7" fmla="*/ 39 h 219"/>
                <a:gd name="T8" fmla="*/ 35 w 194"/>
                <a:gd name="T9" fmla="*/ 24 h 219"/>
                <a:gd name="T10" fmla="*/ 51 w 194"/>
                <a:gd name="T11" fmla="*/ 13 h 219"/>
                <a:gd name="T12" fmla="*/ 68 w 194"/>
                <a:gd name="T13" fmla="*/ 5 h 219"/>
                <a:gd name="T14" fmla="*/ 87 w 194"/>
                <a:gd name="T15" fmla="*/ 0 h 219"/>
                <a:gd name="T16" fmla="*/ 98 w 194"/>
                <a:gd name="T17" fmla="*/ 0 h 219"/>
                <a:gd name="T18" fmla="*/ 107 w 194"/>
                <a:gd name="T19" fmla="*/ 0 h 219"/>
                <a:gd name="T20" fmla="*/ 126 w 194"/>
                <a:gd name="T21" fmla="*/ 5 h 219"/>
                <a:gd name="T22" fmla="*/ 143 w 194"/>
                <a:gd name="T23" fmla="*/ 13 h 219"/>
                <a:gd name="T24" fmla="*/ 159 w 194"/>
                <a:gd name="T25" fmla="*/ 24 h 219"/>
                <a:gd name="T26" fmla="*/ 172 w 194"/>
                <a:gd name="T27" fmla="*/ 39 h 219"/>
                <a:gd name="T28" fmla="*/ 183 w 194"/>
                <a:gd name="T29" fmla="*/ 57 h 219"/>
                <a:gd name="T30" fmla="*/ 190 w 194"/>
                <a:gd name="T31" fmla="*/ 77 h 219"/>
                <a:gd name="T32" fmla="*/ 194 w 194"/>
                <a:gd name="T33" fmla="*/ 98 h 219"/>
                <a:gd name="T34" fmla="*/ 194 w 194"/>
                <a:gd name="T35" fmla="*/ 110 h 219"/>
                <a:gd name="T36" fmla="*/ 192 w 194"/>
                <a:gd name="T37" fmla="*/ 131 h 219"/>
                <a:gd name="T38" fmla="*/ 187 w 194"/>
                <a:gd name="T39" fmla="*/ 152 h 219"/>
                <a:gd name="T40" fmla="*/ 177 w 194"/>
                <a:gd name="T41" fmla="*/ 170 h 219"/>
                <a:gd name="T42" fmla="*/ 166 w 194"/>
                <a:gd name="T43" fmla="*/ 186 h 219"/>
                <a:gd name="T44" fmla="*/ 152 w 194"/>
                <a:gd name="T45" fmla="*/ 200 h 219"/>
                <a:gd name="T46" fmla="*/ 135 w 194"/>
                <a:gd name="T47" fmla="*/ 210 h 219"/>
                <a:gd name="T48" fmla="*/ 117 w 194"/>
                <a:gd name="T49" fmla="*/ 217 h 219"/>
                <a:gd name="T50" fmla="*/ 102 w 194"/>
                <a:gd name="T51" fmla="*/ 218 h 219"/>
                <a:gd name="T52" fmla="*/ 92 w 194"/>
                <a:gd name="T53" fmla="*/ 218 h 219"/>
                <a:gd name="T54" fmla="*/ 78 w 194"/>
                <a:gd name="T55" fmla="*/ 217 h 219"/>
                <a:gd name="T56" fmla="*/ 60 w 194"/>
                <a:gd name="T57" fmla="*/ 210 h 219"/>
                <a:gd name="T58" fmla="*/ 43 w 194"/>
                <a:gd name="T59" fmla="*/ 200 h 219"/>
                <a:gd name="T60" fmla="*/ 29 w 194"/>
                <a:gd name="T61" fmla="*/ 186 h 219"/>
                <a:gd name="T62" fmla="*/ 17 w 194"/>
                <a:gd name="T63" fmla="*/ 170 h 219"/>
                <a:gd name="T64" fmla="*/ 8 w 194"/>
                <a:gd name="T65" fmla="*/ 152 h 219"/>
                <a:gd name="T66" fmla="*/ 2 w 194"/>
                <a:gd name="T67" fmla="*/ 131 h 219"/>
                <a:gd name="T68" fmla="*/ 0 w 194"/>
                <a:gd name="T69"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4" h="219">
                  <a:moveTo>
                    <a:pt x="0" y="110"/>
                  </a:moveTo>
                  <a:lnTo>
                    <a:pt x="1" y="98"/>
                  </a:lnTo>
                  <a:lnTo>
                    <a:pt x="2" y="87"/>
                  </a:lnTo>
                  <a:lnTo>
                    <a:pt x="4" y="77"/>
                  </a:lnTo>
                  <a:lnTo>
                    <a:pt x="8" y="66"/>
                  </a:lnTo>
                  <a:lnTo>
                    <a:pt x="12" y="57"/>
                  </a:lnTo>
                  <a:lnTo>
                    <a:pt x="17" y="48"/>
                  </a:lnTo>
                  <a:lnTo>
                    <a:pt x="22" y="39"/>
                  </a:lnTo>
                  <a:lnTo>
                    <a:pt x="29" y="32"/>
                  </a:lnTo>
                  <a:lnTo>
                    <a:pt x="35" y="24"/>
                  </a:lnTo>
                  <a:lnTo>
                    <a:pt x="43" y="19"/>
                  </a:lnTo>
                  <a:lnTo>
                    <a:pt x="51" y="13"/>
                  </a:lnTo>
                  <a:lnTo>
                    <a:pt x="60" y="8"/>
                  </a:lnTo>
                  <a:lnTo>
                    <a:pt x="68" y="5"/>
                  </a:lnTo>
                  <a:lnTo>
                    <a:pt x="78" y="2"/>
                  </a:lnTo>
                  <a:lnTo>
                    <a:pt x="87" y="0"/>
                  </a:lnTo>
                  <a:lnTo>
                    <a:pt x="92" y="0"/>
                  </a:lnTo>
                  <a:lnTo>
                    <a:pt x="98" y="0"/>
                  </a:lnTo>
                  <a:lnTo>
                    <a:pt x="102" y="0"/>
                  </a:lnTo>
                  <a:lnTo>
                    <a:pt x="107" y="0"/>
                  </a:lnTo>
                  <a:lnTo>
                    <a:pt x="117" y="2"/>
                  </a:lnTo>
                  <a:lnTo>
                    <a:pt x="126" y="5"/>
                  </a:lnTo>
                  <a:lnTo>
                    <a:pt x="135" y="8"/>
                  </a:lnTo>
                  <a:lnTo>
                    <a:pt x="143" y="13"/>
                  </a:lnTo>
                  <a:lnTo>
                    <a:pt x="152" y="19"/>
                  </a:lnTo>
                  <a:lnTo>
                    <a:pt x="159" y="24"/>
                  </a:lnTo>
                  <a:lnTo>
                    <a:pt x="166" y="32"/>
                  </a:lnTo>
                  <a:lnTo>
                    <a:pt x="172" y="39"/>
                  </a:lnTo>
                  <a:lnTo>
                    <a:pt x="177" y="48"/>
                  </a:lnTo>
                  <a:lnTo>
                    <a:pt x="183" y="57"/>
                  </a:lnTo>
                  <a:lnTo>
                    <a:pt x="187" y="66"/>
                  </a:lnTo>
                  <a:lnTo>
                    <a:pt x="190" y="77"/>
                  </a:lnTo>
                  <a:lnTo>
                    <a:pt x="192" y="87"/>
                  </a:lnTo>
                  <a:lnTo>
                    <a:pt x="194" y="98"/>
                  </a:lnTo>
                  <a:lnTo>
                    <a:pt x="194" y="110"/>
                  </a:lnTo>
                  <a:lnTo>
                    <a:pt x="194" y="110"/>
                  </a:lnTo>
                  <a:lnTo>
                    <a:pt x="194" y="120"/>
                  </a:lnTo>
                  <a:lnTo>
                    <a:pt x="192" y="131"/>
                  </a:lnTo>
                  <a:lnTo>
                    <a:pt x="190" y="142"/>
                  </a:lnTo>
                  <a:lnTo>
                    <a:pt x="187" y="152"/>
                  </a:lnTo>
                  <a:lnTo>
                    <a:pt x="183" y="161"/>
                  </a:lnTo>
                  <a:lnTo>
                    <a:pt x="177" y="170"/>
                  </a:lnTo>
                  <a:lnTo>
                    <a:pt x="172" y="179"/>
                  </a:lnTo>
                  <a:lnTo>
                    <a:pt x="166" y="186"/>
                  </a:lnTo>
                  <a:lnTo>
                    <a:pt x="159" y="194"/>
                  </a:lnTo>
                  <a:lnTo>
                    <a:pt x="152" y="200"/>
                  </a:lnTo>
                  <a:lnTo>
                    <a:pt x="143" y="206"/>
                  </a:lnTo>
                  <a:lnTo>
                    <a:pt x="135" y="210"/>
                  </a:lnTo>
                  <a:lnTo>
                    <a:pt x="126" y="214"/>
                  </a:lnTo>
                  <a:lnTo>
                    <a:pt x="117" y="217"/>
                  </a:lnTo>
                  <a:lnTo>
                    <a:pt x="107" y="218"/>
                  </a:lnTo>
                  <a:lnTo>
                    <a:pt x="102" y="218"/>
                  </a:lnTo>
                  <a:lnTo>
                    <a:pt x="98" y="219"/>
                  </a:lnTo>
                  <a:lnTo>
                    <a:pt x="92" y="218"/>
                  </a:lnTo>
                  <a:lnTo>
                    <a:pt x="87" y="218"/>
                  </a:lnTo>
                  <a:lnTo>
                    <a:pt x="78" y="217"/>
                  </a:lnTo>
                  <a:lnTo>
                    <a:pt x="68" y="214"/>
                  </a:lnTo>
                  <a:lnTo>
                    <a:pt x="60" y="210"/>
                  </a:lnTo>
                  <a:lnTo>
                    <a:pt x="51" y="206"/>
                  </a:lnTo>
                  <a:lnTo>
                    <a:pt x="43" y="200"/>
                  </a:lnTo>
                  <a:lnTo>
                    <a:pt x="35" y="194"/>
                  </a:lnTo>
                  <a:lnTo>
                    <a:pt x="29" y="186"/>
                  </a:lnTo>
                  <a:lnTo>
                    <a:pt x="22" y="179"/>
                  </a:lnTo>
                  <a:lnTo>
                    <a:pt x="17" y="170"/>
                  </a:lnTo>
                  <a:lnTo>
                    <a:pt x="12" y="161"/>
                  </a:lnTo>
                  <a:lnTo>
                    <a:pt x="8" y="152"/>
                  </a:lnTo>
                  <a:lnTo>
                    <a:pt x="4" y="142"/>
                  </a:lnTo>
                  <a:lnTo>
                    <a:pt x="2" y="131"/>
                  </a:lnTo>
                  <a:lnTo>
                    <a:pt x="1" y="120"/>
                  </a:lnTo>
                  <a:lnTo>
                    <a:pt x="0" y="110"/>
                  </a:lnTo>
                  <a:close/>
                </a:path>
              </a:pathLst>
            </a:custGeom>
            <a:solidFill>
              <a:schemeClr val="tx1"/>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9525" name="Freeform 21"/>
            <p:cNvSpPr>
              <a:spLocks/>
            </p:cNvSpPr>
            <p:nvPr/>
          </p:nvSpPr>
          <p:spPr bwMode="auto">
            <a:xfrm>
              <a:off x="4493" y="1850"/>
              <a:ext cx="194" cy="219"/>
            </a:xfrm>
            <a:custGeom>
              <a:avLst/>
              <a:gdLst>
                <a:gd name="T0" fmla="*/ 1 w 194"/>
                <a:gd name="T1" fmla="*/ 98 h 219"/>
                <a:gd name="T2" fmla="*/ 4 w 194"/>
                <a:gd name="T3" fmla="*/ 77 h 219"/>
                <a:gd name="T4" fmla="*/ 12 w 194"/>
                <a:gd name="T5" fmla="*/ 57 h 219"/>
                <a:gd name="T6" fmla="*/ 22 w 194"/>
                <a:gd name="T7" fmla="*/ 39 h 219"/>
                <a:gd name="T8" fmla="*/ 35 w 194"/>
                <a:gd name="T9" fmla="*/ 24 h 219"/>
                <a:gd name="T10" fmla="*/ 51 w 194"/>
                <a:gd name="T11" fmla="*/ 13 h 219"/>
                <a:gd name="T12" fmla="*/ 68 w 194"/>
                <a:gd name="T13" fmla="*/ 5 h 219"/>
                <a:gd name="T14" fmla="*/ 87 w 194"/>
                <a:gd name="T15" fmla="*/ 0 h 219"/>
                <a:gd name="T16" fmla="*/ 98 w 194"/>
                <a:gd name="T17" fmla="*/ 0 h 219"/>
                <a:gd name="T18" fmla="*/ 107 w 194"/>
                <a:gd name="T19" fmla="*/ 0 h 219"/>
                <a:gd name="T20" fmla="*/ 126 w 194"/>
                <a:gd name="T21" fmla="*/ 5 h 219"/>
                <a:gd name="T22" fmla="*/ 143 w 194"/>
                <a:gd name="T23" fmla="*/ 13 h 219"/>
                <a:gd name="T24" fmla="*/ 159 w 194"/>
                <a:gd name="T25" fmla="*/ 24 h 219"/>
                <a:gd name="T26" fmla="*/ 172 w 194"/>
                <a:gd name="T27" fmla="*/ 39 h 219"/>
                <a:gd name="T28" fmla="*/ 183 w 194"/>
                <a:gd name="T29" fmla="*/ 57 h 219"/>
                <a:gd name="T30" fmla="*/ 190 w 194"/>
                <a:gd name="T31" fmla="*/ 77 h 219"/>
                <a:gd name="T32" fmla="*/ 194 w 194"/>
                <a:gd name="T33" fmla="*/ 98 h 219"/>
                <a:gd name="T34" fmla="*/ 194 w 194"/>
                <a:gd name="T35" fmla="*/ 110 h 219"/>
                <a:gd name="T36" fmla="*/ 192 w 194"/>
                <a:gd name="T37" fmla="*/ 131 h 219"/>
                <a:gd name="T38" fmla="*/ 187 w 194"/>
                <a:gd name="T39" fmla="*/ 152 h 219"/>
                <a:gd name="T40" fmla="*/ 177 w 194"/>
                <a:gd name="T41" fmla="*/ 170 h 219"/>
                <a:gd name="T42" fmla="*/ 166 w 194"/>
                <a:gd name="T43" fmla="*/ 186 h 219"/>
                <a:gd name="T44" fmla="*/ 152 w 194"/>
                <a:gd name="T45" fmla="*/ 200 h 219"/>
                <a:gd name="T46" fmla="*/ 135 w 194"/>
                <a:gd name="T47" fmla="*/ 210 h 219"/>
                <a:gd name="T48" fmla="*/ 117 w 194"/>
                <a:gd name="T49" fmla="*/ 217 h 219"/>
                <a:gd name="T50" fmla="*/ 102 w 194"/>
                <a:gd name="T51" fmla="*/ 218 h 219"/>
                <a:gd name="T52" fmla="*/ 92 w 194"/>
                <a:gd name="T53" fmla="*/ 218 h 219"/>
                <a:gd name="T54" fmla="*/ 78 w 194"/>
                <a:gd name="T55" fmla="*/ 217 h 219"/>
                <a:gd name="T56" fmla="*/ 60 w 194"/>
                <a:gd name="T57" fmla="*/ 210 h 219"/>
                <a:gd name="T58" fmla="*/ 43 w 194"/>
                <a:gd name="T59" fmla="*/ 200 h 219"/>
                <a:gd name="T60" fmla="*/ 29 w 194"/>
                <a:gd name="T61" fmla="*/ 186 h 219"/>
                <a:gd name="T62" fmla="*/ 17 w 194"/>
                <a:gd name="T63" fmla="*/ 170 h 219"/>
                <a:gd name="T64" fmla="*/ 8 w 194"/>
                <a:gd name="T65" fmla="*/ 152 h 219"/>
                <a:gd name="T66" fmla="*/ 2 w 194"/>
                <a:gd name="T67" fmla="*/ 131 h 219"/>
                <a:gd name="T68" fmla="*/ 0 w 194"/>
                <a:gd name="T69"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4" h="219">
                  <a:moveTo>
                    <a:pt x="0" y="110"/>
                  </a:moveTo>
                  <a:lnTo>
                    <a:pt x="1" y="98"/>
                  </a:lnTo>
                  <a:lnTo>
                    <a:pt x="2" y="87"/>
                  </a:lnTo>
                  <a:lnTo>
                    <a:pt x="4" y="77"/>
                  </a:lnTo>
                  <a:lnTo>
                    <a:pt x="8" y="66"/>
                  </a:lnTo>
                  <a:lnTo>
                    <a:pt x="12" y="57"/>
                  </a:lnTo>
                  <a:lnTo>
                    <a:pt x="17" y="48"/>
                  </a:lnTo>
                  <a:lnTo>
                    <a:pt x="22" y="39"/>
                  </a:lnTo>
                  <a:lnTo>
                    <a:pt x="29" y="32"/>
                  </a:lnTo>
                  <a:lnTo>
                    <a:pt x="35" y="24"/>
                  </a:lnTo>
                  <a:lnTo>
                    <a:pt x="43" y="19"/>
                  </a:lnTo>
                  <a:lnTo>
                    <a:pt x="51" y="13"/>
                  </a:lnTo>
                  <a:lnTo>
                    <a:pt x="60" y="8"/>
                  </a:lnTo>
                  <a:lnTo>
                    <a:pt x="68" y="5"/>
                  </a:lnTo>
                  <a:lnTo>
                    <a:pt x="78" y="2"/>
                  </a:lnTo>
                  <a:lnTo>
                    <a:pt x="87" y="0"/>
                  </a:lnTo>
                  <a:lnTo>
                    <a:pt x="92" y="0"/>
                  </a:lnTo>
                  <a:lnTo>
                    <a:pt x="98" y="0"/>
                  </a:lnTo>
                  <a:lnTo>
                    <a:pt x="102" y="0"/>
                  </a:lnTo>
                  <a:lnTo>
                    <a:pt x="107" y="0"/>
                  </a:lnTo>
                  <a:lnTo>
                    <a:pt x="117" y="2"/>
                  </a:lnTo>
                  <a:lnTo>
                    <a:pt x="126" y="5"/>
                  </a:lnTo>
                  <a:lnTo>
                    <a:pt x="135" y="8"/>
                  </a:lnTo>
                  <a:lnTo>
                    <a:pt x="143" y="13"/>
                  </a:lnTo>
                  <a:lnTo>
                    <a:pt x="152" y="19"/>
                  </a:lnTo>
                  <a:lnTo>
                    <a:pt x="159" y="24"/>
                  </a:lnTo>
                  <a:lnTo>
                    <a:pt x="166" y="32"/>
                  </a:lnTo>
                  <a:lnTo>
                    <a:pt x="172" y="39"/>
                  </a:lnTo>
                  <a:lnTo>
                    <a:pt x="177" y="48"/>
                  </a:lnTo>
                  <a:lnTo>
                    <a:pt x="183" y="57"/>
                  </a:lnTo>
                  <a:lnTo>
                    <a:pt x="187" y="66"/>
                  </a:lnTo>
                  <a:lnTo>
                    <a:pt x="190" y="77"/>
                  </a:lnTo>
                  <a:lnTo>
                    <a:pt x="192" y="87"/>
                  </a:lnTo>
                  <a:lnTo>
                    <a:pt x="194" y="98"/>
                  </a:lnTo>
                  <a:lnTo>
                    <a:pt x="194" y="110"/>
                  </a:lnTo>
                  <a:lnTo>
                    <a:pt x="194" y="110"/>
                  </a:lnTo>
                  <a:lnTo>
                    <a:pt x="194" y="120"/>
                  </a:lnTo>
                  <a:lnTo>
                    <a:pt x="192" y="131"/>
                  </a:lnTo>
                  <a:lnTo>
                    <a:pt x="190" y="142"/>
                  </a:lnTo>
                  <a:lnTo>
                    <a:pt x="187" y="152"/>
                  </a:lnTo>
                  <a:lnTo>
                    <a:pt x="183" y="161"/>
                  </a:lnTo>
                  <a:lnTo>
                    <a:pt x="177" y="170"/>
                  </a:lnTo>
                  <a:lnTo>
                    <a:pt x="172" y="179"/>
                  </a:lnTo>
                  <a:lnTo>
                    <a:pt x="166" y="186"/>
                  </a:lnTo>
                  <a:lnTo>
                    <a:pt x="159" y="194"/>
                  </a:lnTo>
                  <a:lnTo>
                    <a:pt x="152" y="200"/>
                  </a:lnTo>
                  <a:lnTo>
                    <a:pt x="143" y="206"/>
                  </a:lnTo>
                  <a:lnTo>
                    <a:pt x="135" y="210"/>
                  </a:lnTo>
                  <a:lnTo>
                    <a:pt x="126" y="214"/>
                  </a:lnTo>
                  <a:lnTo>
                    <a:pt x="117" y="217"/>
                  </a:lnTo>
                  <a:lnTo>
                    <a:pt x="107" y="218"/>
                  </a:lnTo>
                  <a:lnTo>
                    <a:pt x="102" y="218"/>
                  </a:lnTo>
                  <a:lnTo>
                    <a:pt x="98" y="219"/>
                  </a:lnTo>
                  <a:lnTo>
                    <a:pt x="92" y="218"/>
                  </a:lnTo>
                  <a:lnTo>
                    <a:pt x="87" y="218"/>
                  </a:lnTo>
                  <a:lnTo>
                    <a:pt x="78" y="217"/>
                  </a:lnTo>
                  <a:lnTo>
                    <a:pt x="68" y="214"/>
                  </a:lnTo>
                  <a:lnTo>
                    <a:pt x="60" y="210"/>
                  </a:lnTo>
                  <a:lnTo>
                    <a:pt x="51" y="206"/>
                  </a:lnTo>
                  <a:lnTo>
                    <a:pt x="43" y="200"/>
                  </a:lnTo>
                  <a:lnTo>
                    <a:pt x="35" y="194"/>
                  </a:lnTo>
                  <a:lnTo>
                    <a:pt x="29" y="186"/>
                  </a:lnTo>
                  <a:lnTo>
                    <a:pt x="22" y="179"/>
                  </a:lnTo>
                  <a:lnTo>
                    <a:pt x="17" y="170"/>
                  </a:lnTo>
                  <a:lnTo>
                    <a:pt x="12" y="161"/>
                  </a:lnTo>
                  <a:lnTo>
                    <a:pt x="8" y="152"/>
                  </a:lnTo>
                  <a:lnTo>
                    <a:pt x="4" y="142"/>
                  </a:lnTo>
                  <a:lnTo>
                    <a:pt x="2" y="131"/>
                  </a:lnTo>
                  <a:lnTo>
                    <a:pt x="1" y="120"/>
                  </a:lnTo>
                  <a:lnTo>
                    <a:pt x="0" y="110"/>
                  </a:lnTo>
                </a:path>
              </a:pathLst>
            </a:custGeom>
            <a:solidFill>
              <a:schemeClr val="tx1"/>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9526" name="Rectangle 22"/>
            <p:cNvSpPr>
              <a:spLocks noChangeArrowheads="1"/>
            </p:cNvSpPr>
            <p:nvPr/>
          </p:nvSpPr>
          <p:spPr bwMode="auto">
            <a:xfrm>
              <a:off x="4566" y="1901"/>
              <a:ext cx="52" cy="125"/>
            </a:xfrm>
            <a:prstGeom prst="rect">
              <a:avLst/>
            </a:prstGeom>
            <a:solidFill>
              <a:schemeClr val="tx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en-US" altLang="zh-CN" sz="1300" b="1" dirty="0">
                  <a:solidFill>
                    <a:schemeClr val="bg2"/>
                  </a:solidFill>
                  <a:ea typeface="楷体_GB2312" pitchFamily="49" charset="-122"/>
                </a:rPr>
                <a:t>8</a:t>
              </a:r>
              <a:endParaRPr lang="en-US" altLang="zh-CN" sz="2400" b="1" dirty="0">
                <a:solidFill>
                  <a:schemeClr val="bg2"/>
                </a:solidFill>
                <a:ea typeface="楷体_GB2312" pitchFamily="49" charset="-122"/>
              </a:endParaRPr>
            </a:p>
          </p:txBody>
        </p:sp>
        <p:sp>
          <p:nvSpPr>
            <p:cNvPr id="149527" name="Freeform 23"/>
            <p:cNvSpPr>
              <a:spLocks/>
            </p:cNvSpPr>
            <p:nvPr/>
          </p:nvSpPr>
          <p:spPr bwMode="auto">
            <a:xfrm>
              <a:off x="4734" y="2116"/>
              <a:ext cx="194" cy="219"/>
            </a:xfrm>
            <a:custGeom>
              <a:avLst/>
              <a:gdLst>
                <a:gd name="T0" fmla="*/ 0 w 194"/>
                <a:gd name="T1" fmla="*/ 98 h 219"/>
                <a:gd name="T2" fmla="*/ 4 w 194"/>
                <a:gd name="T3" fmla="*/ 78 h 219"/>
                <a:gd name="T4" fmla="*/ 12 w 194"/>
                <a:gd name="T5" fmla="*/ 58 h 219"/>
                <a:gd name="T6" fmla="*/ 22 w 194"/>
                <a:gd name="T7" fmla="*/ 40 h 219"/>
                <a:gd name="T8" fmla="*/ 35 w 194"/>
                <a:gd name="T9" fmla="*/ 25 h 219"/>
                <a:gd name="T10" fmla="*/ 51 w 194"/>
                <a:gd name="T11" fmla="*/ 14 h 219"/>
                <a:gd name="T12" fmla="*/ 68 w 194"/>
                <a:gd name="T13" fmla="*/ 6 h 219"/>
                <a:gd name="T14" fmla="*/ 87 w 194"/>
                <a:gd name="T15" fmla="*/ 1 h 219"/>
                <a:gd name="T16" fmla="*/ 98 w 194"/>
                <a:gd name="T17" fmla="*/ 0 h 219"/>
                <a:gd name="T18" fmla="*/ 107 w 194"/>
                <a:gd name="T19" fmla="*/ 1 h 219"/>
                <a:gd name="T20" fmla="*/ 126 w 194"/>
                <a:gd name="T21" fmla="*/ 6 h 219"/>
                <a:gd name="T22" fmla="*/ 143 w 194"/>
                <a:gd name="T23" fmla="*/ 14 h 219"/>
                <a:gd name="T24" fmla="*/ 159 w 194"/>
                <a:gd name="T25" fmla="*/ 25 h 219"/>
                <a:gd name="T26" fmla="*/ 172 w 194"/>
                <a:gd name="T27" fmla="*/ 40 h 219"/>
                <a:gd name="T28" fmla="*/ 182 w 194"/>
                <a:gd name="T29" fmla="*/ 58 h 219"/>
                <a:gd name="T30" fmla="*/ 190 w 194"/>
                <a:gd name="T31" fmla="*/ 78 h 219"/>
                <a:gd name="T32" fmla="*/ 194 w 194"/>
                <a:gd name="T33" fmla="*/ 98 h 219"/>
                <a:gd name="T34" fmla="*/ 194 w 194"/>
                <a:gd name="T35" fmla="*/ 109 h 219"/>
                <a:gd name="T36" fmla="*/ 192 w 194"/>
                <a:gd name="T37" fmla="*/ 132 h 219"/>
                <a:gd name="T38" fmla="*/ 187 w 194"/>
                <a:gd name="T39" fmla="*/ 153 h 219"/>
                <a:gd name="T40" fmla="*/ 177 w 194"/>
                <a:gd name="T41" fmla="*/ 171 h 219"/>
                <a:gd name="T42" fmla="*/ 165 w 194"/>
                <a:gd name="T43" fmla="*/ 187 h 219"/>
                <a:gd name="T44" fmla="*/ 152 w 194"/>
                <a:gd name="T45" fmla="*/ 201 h 219"/>
                <a:gd name="T46" fmla="*/ 135 w 194"/>
                <a:gd name="T47" fmla="*/ 211 h 219"/>
                <a:gd name="T48" fmla="*/ 117 w 194"/>
                <a:gd name="T49" fmla="*/ 217 h 219"/>
                <a:gd name="T50" fmla="*/ 102 w 194"/>
                <a:gd name="T51" fmla="*/ 219 h 219"/>
                <a:gd name="T52" fmla="*/ 92 w 194"/>
                <a:gd name="T53" fmla="*/ 219 h 219"/>
                <a:gd name="T54" fmla="*/ 77 w 194"/>
                <a:gd name="T55" fmla="*/ 217 h 219"/>
                <a:gd name="T56" fmla="*/ 59 w 194"/>
                <a:gd name="T57" fmla="*/ 211 h 219"/>
                <a:gd name="T58" fmla="*/ 42 w 194"/>
                <a:gd name="T59" fmla="*/ 201 h 219"/>
                <a:gd name="T60" fmla="*/ 29 w 194"/>
                <a:gd name="T61" fmla="*/ 187 h 219"/>
                <a:gd name="T62" fmla="*/ 17 w 194"/>
                <a:gd name="T63" fmla="*/ 171 h 219"/>
                <a:gd name="T64" fmla="*/ 7 w 194"/>
                <a:gd name="T65" fmla="*/ 153 h 219"/>
                <a:gd name="T66" fmla="*/ 2 w 194"/>
                <a:gd name="T67" fmla="*/ 132 h 219"/>
                <a:gd name="T68" fmla="*/ 0 w 194"/>
                <a:gd name="T69" fmla="*/ 10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4" h="219">
                  <a:moveTo>
                    <a:pt x="0" y="109"/>
                  </a:moveTo>
                  <a:lnTo>
                    <a:pt x="0" y="98"/>
                  </a:lnTo>
                  <a:lnTo>
                    <a:pt x="2" y="88"/>
                  </a:lnTo>
                  <a:lnTo>
                    <a:pt x="4" y="78"/>
                  </a:lnTo>
                  <a:lnTo>
                    <a:pt x="7" y="67"/>
                  </a:lnTo>
                  <a:lnTo>
                    <a:pt x="12" y="58"/>
                  </a:lnTo>
                  <a:lnTo>
                    <a:pt x="17" y="49"/>
                  </a:lnTo>
                  <a:lnTo>
                    <a:pt x="22" y="40"/>
                  </a:lnTo>
                  <a:lnTo>
                    <a:pt x="29" y="32"/>
                  </a:lnTo>
                  <a:lnTo>
                    <a:pt x="35" y="25"/>
                  </a:lnTo>
                  <a:lnTo>
                    <a:pt x="42" y="19"/>
                  </a:lnTo>
                  <a:lnTo>
                    <a:pt x="51" y="14"/>
                  </a:lnTo>
                  <a:lnTo>
                    <a:pt x="59" y="9"/>
                  </a:lnTo>
                  <a:lnTo>
                    <a:pt x="68" y="6"/>
                  </a:lnTo>
                  <a:lnTo>
                    <a:pt x="77" y="2"/>
                  </a:lnTo>
                  <a:lnTo>
                    <a:pt x="87" y="1"/>
                  </a:lnTo>
                  <a:lnTo>
                    <a:pt x="92" y="0"/>
                  </a:lnTo>
                  <a:lnTo>
                    <a:pt x="98" y="0"/>
                  </a:lnTo>
                  <a:lnTo>
                    <a:pt x="102" y="0"/>
                  </a:lnTo>
                  <a:lnTo>
                    <a:pt x="107" y="1"/>
                  </a:lnTo>
                  <a:lnTo>
                    <a:pt x="117" y="2"/>
                  </a:lnTo>
                  <a:lnTo>
                    <a:pt x="126" y="6"/>
                  </a:lnTo>
                  <a:lnTo>
                    <a:pt x="135" y="9"/>
                  </a:lnTo>
                  <a:lnTo>
                    <a:pt x="143" y="14"/>
                  </a:lnTo>
                  <a:lnTo>
                    <a:pt x="152" y="19"/>
                  </a:lnTo>
                  <a:lnTo>
                    <a:pt x="159" y="25"/>
                  </a:lnTo>
                  <a:lnTo>
                    <a:pt x="165" y="32"/>
                  </a:lnTo>
                  <a:lnTo>
                    <a:pt x="172" y="40"/>
                  </a:lnTo>
                  <a:lnTo>
                    <a:pt x="177" y="49"/>
                  </a:lnTo>
                  <a:lnTo>
                    <a:pt x="182" y="58"/>
                  </a:lnTo>
                  <a:lnTo>
                    <a:pt x="187" y="67"/>
                  </a:lnTo>
                  <a:lnTo>
                    <a:pt x="190" y="78"/>
                  </a:lnTo>
                  <a:lnTo>
                    <a:pt x="192" y="88"/>
                  </a:lnTo>
                  <a:lnTo>
                    <a:pt x="194" y="98"/>
                  </a:lnTo>
                  <a:lnTo>
                    <a:pt x="194" y="109"/>
                  </a:lnTo>
                  <a:lnTo>
                    <a:pt x="194" y="109"/>
                  </a:lnTo>
                  <a:lnTo>
                    <a:pt x="194" y="121"/>
                  </a:lnTo>
                  <a:lnTo>
                    <a:pt x="192" y="132"/>
                  </a:lnTo>
                  <a:lnTo>
                    <a:pt x="190" y="143"/>
                  </a:lnTo>
                  <a:lnTo>
                    <a:pt x="187" y="153"/>
                  </a:lnTo>
                  <a:lnTo>
                    <a:pt x="182" y="162"/>
                  </a:lnTo>
                  <a:lnTo>
                    <a:pt x="177" y="171"/>
                  </a:lnTo>
                  <a:lnTo>
                    <a:pt x="172" y="179"/>
                  </a:lnTo>
                  <a:lnTo>
                    <a:pt x="165" y="187"/>
                  </a:lnTo>
                  <a:lnTo>
                    <a:pt x="159" y="194"/>
                  </a:lnTo>
                  <a:lnTo>
                    <a:pt x="152" y="201"/>
                  </a:lnTo>
                  <a:lnTo>
                    <a:pt x="143" y="206"/>
                  </a:lnTo>
                  <a:lnTo>
                    <a:pt x="135" y="211"/>
                  </a:lnTo>
                  <a:lnTo>
                    <a:pt x="126" y="214"/>
                  </a:lnTo>
                  <a:lnTo>
                    <a:pt x="117" y="217"/>
                  </a:lnTo>
                  <a:lnTo>
                    <a:pt x="107" y="219"/>
                  </a:lnTo>
                  <a:lnTo>
                    <a:pt x="102" y="219"/>
                  </a:lnTo>
                  <a:lnTo>
                    <a:pt x="98" y="219"/>
                  </a:lnTo>
                  <a:lnTo>
                    <a:pt x="92" y="219"/>
                  </a:lnTo>
                  <a:lnTo>
                    <a:pt x="87" y="219"/>
                  </a:lnTo>
                  <a:lnTo>
                    <a:pt x="77" y="217"/>
                  </a:lnTo>
                  <a:lnTo>
                    <a:pt x="68" y="214"/>
                  </a:lnTo>
                  <a:lnTo>
                    <a:pt x="59" y="211"/>
                  </a:lnTo>
                  <a:lnTo>
                    <a:pt x="51" y="206"/>
                  </a:lnTo>
                  <a:lnTo>
                    <a:pt x="42" y="201"/>
                  </a:lnTo>
                  <a:lnTo>
                    <a:pt x="35" y="194"/>
                  </a:lnTo>
                  <a:lnTo>
                    <a:pt x="29" y="187"/>
                  </a:lnTo>
                  <a:lnTo>
                    <a:pt x="22" y="179"/>
                  </a:lnTo>
                  <a:lnTo>
                    <a:pt x="17" y="171"/>
                  </a:lnTo>
                  <a:lnTo>
                    <a:pt x="12" y="162"/>
                  </a:lnTo>
                  <a:lnTo>
                    <a:pt x="7" y="153"/>
                  </a:lnTo>
                  <a:lnTo>
                    <a:pt x="4" y="143"/>
                  </a:lnTo>
                  <a:lnTo>
                    <a:pt x="2" y="132"/>
                  </a:lnTo>
                  <a:lnTo>
                    <a:pt x="0" y="121"/>
                  </a:lnTo>
                  <a:lnTo>
                    <a:pt x="0" y="109"/>
                  </a:lnTo>
                  <a:close/>
                </a:path>
              </a:pathLst>
            </a:custGeom>
            <a:solidFill>
              <a:schemeClr val="tx1"/>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9528" name="Freeform 24"/>
            <p:cNvSpPr>
              <a:spLocks/>
            </p:cNvSpPr>
            <p:nvPr/>
          </p:nvSpPr>
          <p:spPr bwMode="auto">
            <a:xfrm>
              <a:off x="4734" y="2116"/>
              <a:ext cx="194" cy="219"/>
            </a:xfrm>
            <a:custGeom>
              <a:avLst/>
              <a:gdLst>
                <a:gd name="T0" fmla="*/ 0 w 194"/>
                <a:gd name="T1" fmla="*/ 98 h 219"/>
                <a:gd name="T2" fmla="*/ 4 w 194"/>
                <a:gd name="T3" fmla="*/ 78 h 219"/>
                <a:gd name="T4" fmla="*/ 12 w 194"/>
                <a:gd name="T5" fmla="*/ 58 h 219"/>
                <a:gd name="T6" fmla="*/ 22 w 194"/>
                <a:gd name="T7" fmla="*/ 40 h 219"/>
                <a:gd name="T8" fmla="*/ 35 w 194"/>
                <a:gd name="T9" fmla="*/ 25 h 219"/>
                <a:gd name="T10" fmla="*/ 51 w 194"/>
                <a:gd name="T11" fmla="*/ 14 h 219"/>
                <a:gd name="T12" fmla="*/ 68 w 194"/>
                <a:gd name="T13" fmla="*/ 6 h 219"/>
                <a:gd name="T14" fmla="*/ 87 w 194"/>
                <a:gd name="T15" fmla="*/ 1 h 219"/>
                <a:gd name="T16" fmla="*/ 98 w 194"/>
                <a:gd name="T17" fmla="*/ 0 h 219"/>
                <a:gd name="T18" fmla="*/ 107 w 194"/>
                <a:gd name="T19" fmla="*/ 1 h 219"/>
                <a:gd name="T20" fmla="*/ 126 w 194"/>
                <a:gd name="T21" fmla="*/ 6 h 219"/>
                <a:gd name="T22" fmla="*/ 143 w 194"/>
                <a:gd name="T23" fmla="*/ 14 h 219"/>
                <a:gd name="T24" fmla="*/ 159 w 194"/>
                <a:gd name="T25" fmla="*/ 25 h 219"/>
                <a:gd name="T26" fmla="*/ 172 w 194"/>
                <a:gd name="T27" fmla="*/ 40 h 219"/>
                <a:gd name="T28" fmla="*/ 182 w 194"/>
                <a:gd name="T29" fmla="*/ 58 h 219"/>
                <a:gd name="T30" fmla="*/ 190 w 194"/>
                <a:gd name="T31" fmla="*/ 78 h 219"/>
                <a:gd name="T32" fmla="*/ 194 w 194"/>
                <a:gd name="T33" fmla="*/ 98 h 219"/>
                <a:gd name="T34" fmla="*/ 194 w 194"/>
                <a:gd name="T35" fmla="*/ 109 h 219"/>
                <a:gd name="T36" fmla="*/ 192 w 194"/>
                <a:gd name="T37" fmla="*/ 132 h 219"/>
                <a:gd name="T38" fmla="*/ 187 w 194"/>
                <a:gd name="T39" fmla="*/ 153 h 219"/>
                <a:gd name="T40" fmla="*/ 177 w 194"/>
                <a:gd name="T41" fmla="*/ 171 h 219"/>
                <a:gd name="T42" fmla="*/ 165 w 194"/>
                <a:gd name="T43" fmla="*/ 187 h 219"/>
                <a:gd name="T44" fmla="*/ 152 w 194"/>
                <a:gd name="T45" fmla="*/ 201 h 219"/>
                <a:gd name="T46" fmla="*/ 135 w 194"/>
                <a:gd name="T47" fmla="*/ 211 h 219"/>
                <a:gd name="T48" fmla="*/ 117 w 194"/>
                <a:gd name="T49" fmla="*/ 217 h 219"/>
                <a:gd name="T50" fmla="*/ 102 w 194"/>
                <a:gd name="T51" fmla="*/ 219 h 219"/>
                <a:gd name="T52" fmla="*/ 92 w 194"/>
                <a:gd name="T53" fmla="*/ 219 h 219"/>
                <a:gd name="T54" fmla="*/ 77 w 194"/>
                <a:gd name="T55" fmla="*/ 217 h 219"/>
                <a:gd name="T56" fmla="*/ 59 w 194"/>
                <a:gd name="T57" fmla="*/ 211 h 219"/>
                <a:gd name="T58" fmla="*/ 42 w 194"/>
                <a:gd name="T59" fmla="*/ 201 h 219"/>
                <a:gd name="T60" fmla="*/ 29 w 194"/>
                <a:gd name="T61" fmla="*/ 187 h 219"/>
                <a:gd name="T62" fmla="*/ 17 w 194"/>
                <a:gd name="T63" fmla="*/ 171 h 219"/>
                <a:gd name="T64" fmla="*/ 7 w 194"/>
                <a:gd name="T65" fmla="*/ 153 h 219"/>
                <a:gd name="T66" fmla="*/ 2 w 194"/>
                <a:gd name="T67" fmla="*/ 132 h 219"/>
                <a:gd name="T68" fmla="*/ 0 w 194"/>
                <a:gd name="T69" fmla="*/ 10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4" h="219">
                  <a:moveTo>
                    <a:pt x="0" y="109"/>
                  </a:moveTo>
                  <a:lnTo>
                    <a:pt x="0" y="98"/>
                  </a:lnTo>
                  <a:lnTo>
                    <a:pt x="2" y="88"/>
                  </a:lnTo>
                  <a:lnTo>
                    <a:pt x="4" y="78"/>
                  </a:lnTo>
                  <a:lnTo>
                    <a:pt x="7" y="67"/>
                  </a:lnTo>
                  <a:lnTo>
                    <a:pt x="12" y="58"/>
                  </a:lnTo>
                  <a:lnTo>
                    <a:pt x="17" y="49"/>
                  </a:lnTo>
                  <a:lnTo>
                    <a:pt x="22" y="40"/>
                  </a:lnTo>
                  <a:lnTo>
                    <a:pt x="29" y="32"/>
                  </a:lnTo>
                  <a:lnTo>
                    <a:pt x="35" y="25"/>
                  </a:lnTo>
                  <a:lnTo>
                    <a:pt x="42" y="19"/>
                  </a:lnTo>
                  <a:lnTo>
                    <a:pt x="51" y="14"/>
                  </a:lnTo>
                  <a:lnTo>
                    <a:pt x="59" y="9"/>
                  </a:lnTo>
                  <a:lnTo>
                    <a:pt x="68" y="6"/>
                  </a:lnTo>
                  <a:lnTo>
                    <a:pt x="77" y="2"/>
                  </a:lnTo>
                  <a:lnTo>
                    <a:pt x="87" y="1"/>
                  </a:lnTo>
                  <a:lnTo>
                    <a:pt x="92" y="0"/>
                  </a:lnTo>
                  <a:lnTo>
                    <a:pt x="98" y="0"/>
                  </a:lnTo>
                  <a:lnTo>
                    <a:pt x="102" y="0"/>
                  </a:lnTo>
                  <a:lnTo>
                    <a:pt x="107" y="1"/>
                  </a:lnTo>
                  <a:lnTo>
                    <a:pt x="117" y="2"/>
                  </a:lnTo>
                  <a:lnTo>
                    <a:pt x="126" y="6"/>
                  </a:lnTo>
                  <a:lnTo>
                    <a:pt x="135" y="9"/>
                  </a:lnTo>
                  <a:lnTo>
                    <a:pt x="143" y="14"/>
                  </a:lnTo>
                  <a:lnTo>
                    <a:pt x="152" y="19"/>
                  </a:lnTo>
                  <a:lnTo>
                    <a:pt x="159" y="25"/>
                  </a:lnTo>
                  <a:lnTo>
                    <a:pt x="165" y="32"/>
                  </a:lnTo>
                  <a:lnTo>
                    <a:pt x="172" y="40"/>
                  </a:lnTo>
                  <a:lnTo>
                    <a:pt x="177" y="49"/>
                  </a:lnTo>
                  <a:lnTo>
                    <a:pt x="182" y="58"/>
                  </a:lnTo>
                  <a:lnTo>
                    <a:pt x="187" y="67"/>
                  </a:lnTo>
                  <a:lnTo>
                    <a:pt x="190" y="78"/>
                  </a:lnTo>
                  <a:lnTo>
                    <a:pt x="192" y="88"/>
                  </a:lnTo>
                  <a:lnTo>
                    <a:pt x="194" y="98"/>
                  </a:lnTo>
                  <a:lnTo>
                    <a:pt x="194" y="109"/>
                  </a:lnTo>
                  <a:lnTo>
                    <a:pt x="194" y="109"/>
                  </a:lnTo>
                  <a:lnTo>
                    <a:pt x="194" y="121"/>
                  </a:lnTo>
                  <a:lnTo>
                    <a:pt x="192" y="132"/>
                  </a:lnTo>
                  <a:lnTo>
                    <a:pt x="190" y="143"/>
                  </a:lnTo>
                  <a:lnTo>
                    <a:pt x="187" y="153"/>
                  </a:lnTo>
                  <a:lnTo>
                    <a:pt x="182" y="162"/>
                  </a:lnTo>
                  <a:lnTo>
                    <a:pt x="177" y="171"/>
                  </a:lnTo>
                  <a:lnTo>
                    <a:pt x="172" y="179"/>
                  </a:lnTo>
                  <a:lnTo>
                    <a:pt x="165" y="187"/>
                  </a:lnTo>
                  <a:lnTo>
                    <a:pt x="159" y="194"/>
                  </a:lnTo>
                  <a:lnTo>
                    <a:pt x="152" y="201"/>
                  </a:lnTo>
                  <a:lnTo>
                    <a:pt x="143" y="206"/>
                  </a:lnTo>
                  <a:lnTo>
                    <a:pt x="135" y="211"/>
                  </a:lnTo>
                  <a:lnTo>
                    <a:pt x="126" y="214"/>
                  </a:lnTo>
                  <a:lnTo>
                    <a:pt x="117" y="217"/>
                  </a:lnTo>
                  <a:lnTo>
                    <a:pt x="107" y="219"/>
                  </a:lnTo>
                  <a:lnTo>
                    <a:pt x="102" y="219"/>
                  </a:lnTo>
                  <a:lnTo>
                    <a:pt x="98" y="219"/>
                  </a:lnTo>
                  <a:lnTo>
                    <a:pt x="92" y="219"/>
                  </a:lnTo>
                  <a:lnTo>
                    <a:pt x="87" y="219"/>
                  </a:lnTo>
                  <a:lnTo>
                    <a:pt x="77" y="217"/>
                  </a:lnTo>
                  <a:lnTo>
                    <a:pt x="68" y="214"/>
                  </a:lnTo>
                  <a:lnTo>
                    <a:pt x="59" y="211"/>
                  </a:lnTo>
                  <a:lnTo>
                    <a:pt x="51" y="206"/>
                  </a:lnTo>
                  <a:lnTo>
                    <a:pt x="42" y="201"/>
                  </a:lnTo>
                  <a:lnTo>
                    <a:pt x="35" y="194"/>
                  </a:lnTo>
                  <a:lnTo>
                    <a:pt x="29" y="187"/>
                  </a:lnTo>
                  <a:lnTo>
                    <a:pt x="22" y="179"/>
                  </a:lnTo>
                  <a:lnTo>
                    <a:pt x="17" y="171"/>
                  </a:lnTo>
                  <a:lnTo>
                    <a:pt x="12" y="162"/>
                  </a:lnTo>
                  <a:lnTo>
                    <a:pt x="7" y="153"/>
                  </a:lnTo>
                  <a:lnTo>
                    <a:pt x="4" y="143"/>
                  </a:lnTo>
                  <a:lnTo>
                    <a:pt x="2" y="132"/>
                  </a:lnTo>
                  <a:lnTo>
                    <a:pt x="0" y="121"/>
                  </a:lnTo>
                  <a:lnTo>
                    <a:pt x="0" y="109"/>
                  </a:lnTo>
                </a:path>
              </a:pathLst>
            </a:custGeom>
            <a:solidFill>
              <a:schemeClr val="tx1"/>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9529" name="Rectangle 25"/>
            <p:cNvSpPr>
              <a:spLocks noChangeArrowheads="1"/>
            </p:cNvSpPr>
            <p:nvPr/>
          </p:nvSpPr>
          <p:spPr bwMode="auto">
            <a:xfrm>
              <a:off x="4783" y="2168"/>
              <a:ext cx="104" cy="125"/>
            </a:xfrm>
            <a:prstGeom prst="rect">
              <a:avLst/>
            </a:prstGeom>
            <a:solidFill>
              <a:schemeClr val="tx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en-US" altLang="zh-CN" sz="1300" b="1" dirty="0" smtClean="0">
                  <a:solidFill>
                    <a:schemeClr val="bg2"/>
                  </a:solidFill>
                  <a:ea typeface="楷体_GB2312" pitchFamily="49" charset="-122"/>
                </a:rPr>
                <a:t>90</a:t>
              </a:r>
              <a:endParaRPr lang="en-US" altLang="zh-CN" sz="2400" b="1" dirty="0">
                <a:solidFill>
                  <a:schemeClr val="bg2"/>
                </a:solidFill>
                <a:ea typeface="楷体_GB2312" pitchFamily="49" charset="-122"/>
              </a:endParaRPr>
            </a:p>
          </p:txBody>
        </p:sp>
        <p:sp>
          <p:nvSpPr>
            <p:cNvPr id="149530" name="Line 26"/>
            <p:cNvSpPr>
              <a:spLocks noChangeShapeType="1"/>
            </p:cNvSpPr>
            <p:nvPr/>
          </p:nvSpPr>
          <p:spPr bwMode="auto">
            <a:xfrm>
              <a:off x="3454" y="682"/>
              <a:ext cx="99" cy="11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9531" name="Line 27"/>
            <p:cNvSpPr>
              <a:spLocks noChangeShapeType="1"/>
            </p:cNvSpPr>
            <p:nvPr/>
          </p:nvSpPr>
          <p:spPr bwMode="auto">
            <a:xfrm>
              <a:off x="3690" y="953"/>
              <a:ext cx="103" cy="12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9532" name="Line 28"/>
            <p:cNvSpPr>
              <a:spLocks noChangeShapeType="1"/>
            </p:cNvSpPr>
            <p:nvPr/>
          </p:nvSpPr>
          <p:spPr bwMode="auto">
            <a:xfrm>
              <a:off x="3929" y="1235"/>
              <a:ext cx="101" cy="11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9533" name="Line 29"/>
            <p:cNvSpPr>
              <a:spLocks noChangeShapeType="1"/>
            </p:cNvSpPr>
            <p:nvPr/>
          </p:nvSpPr>
          <p:spPr bwMode="auto">
            <a:xfrm>
              <a:off x="4170" y="1502"/>
              <a:ext cx="105" cy="11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9534" name="Line 30"/>
            <p:cNvSpPr>
              <a:spLocks noChangeShapeType="1"/>
            </p:cNvSpPr>
            <p:nvPr/>
          </p:nvSpPr>
          <p:spPr bwMode="auto">
            <a:xfrm>
              <a:off x="4415" y="1775"/>
              <a:ext cx="99" cy="11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9535" name="Line 31"/>
            <p:cNvSpPr>
              <a:spLocks noChangeShapeType="1"/>
            </p:cNvSpPr>
            <p:nvPr/>
          </p:nvSpPr>
          <p:spPr bwMode="auto">
            <a:xfrm>
              <a:off x="4648" y="2048"/>
              <a:ext cx="107" cy="1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9565" name="Rectangle 61"/>
            <p:cNvSpPr>
              <a:spLocks noChangeArrowheads="1"/>
            </p:cNvSpPr>
            <p:nvPr/>
          </p:nvSpPr>
          <p:spPr bwMode="auto">
            <a:xfrm>
              <a:off x="3768" y="2046"/>
              <a:ext cx="339" cy="27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49569" name="Rectangle 65"/>
          <p:cNvSpPr>
            <a:spLocks noChangeArrowheads="1"/>
          </p:cNvSpPr>
          <p:nvPr/>
        </p:nvSpPr>
        <p:spPr bwMode="auto">
          <a:xfrm>
            <a:off x="218348" y="3745497"/>
            <a:ext cx="573506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800" b="1" dirty="0">
                <a:ea typeface="楷体_GB2312" pitchFamily="49" charset="-122"/>
              </a:rPr>
              <a:t>（</a:t>
            </a:r>
            <a:r>
              <a:rPr lang="en-US" altLang="zh-CN" sz="2800" b="1" dirty="0">
                <a:ea typeface="楷体_GB2312" pitchFamily="49" charset="-122"/>
              </a:rPr>
              <a:t>b</a:t>
            </a:r>
            <a:r>
              <a:rPr lang="zh-CN" altLang="en-US" sz="2800" b="1" dirty="0">
                <a:ea typeface="楷体_GB2312" pitchFamily="49" charset="-122"/>
              </a:rPr>
              <a:t>）左分支退化二叉排序树时，</a:t>
            </a:r>
            <a:r>
              <a:rPr lang="en-US" altLang="zh-CN" sz="2800" b="1" dirty="0">
                <a:ea typeface="楷体_GB2312" pitchFamily="49" charset="-122"/>
              </a:rPr>
              <a:t>k = n=7</a:t>
            </a:r>
            <a:r>
              <a:rPr lang="zh-CN" altLang="en-US" sz="2800" b="1" dirty="0">
                <a:ea typeface="楷体_GB2312" pitchFamily="49" charset="-122"/>
              </a:rPr>
              <a:t>，所以查找成功的平均查找长度为： </a:t>
            </a:r>
          </a:p>
        </p:txBody>
      </p:sp>
      <p:graphicFrame>
        <p:nvGraphicFramePr>
          <p:cNvPr id="149570" name="Object 66"/>
          <p:cNvGraphicFramePr>
            <a:graphicFrameLocks noChangeAspect="1"/>
          </p:cNvGraphicFramePr>
          <p:nvPr>
            <p:extLst>
              <p:ext uri="{D42A27DB-BD31-4B8C-83A1-F6EECF244321}">
                <p14:modId xmlns:p14="http://schemas.microsoft.com/office/powerpoint/2010/main" val="1771905771"/>
              </p:ext>
            </p:extLst>
          </p:nvPr>
        </p:nvGraphicFramePr>
        <p:xfrm>
          <a:off x="1387557" y="5301208"/>
          <a:ext cx="6336703" cy="1118241"/>
        </p:xfrm>
        <a:graphic>
          <a:graphicData uri="http://schemas.openxmlformats.org/presentationml/2006/ole">
            <mc:AlternateContent xmlns:mc="http://schemas.openxmlformats.org/markup-compatibility/2006">
              <mc:Choice xmlns:v="urn:schemas-microsoft-com:vml" Requires="v">
                <p:oleObj spid="_x0000_s302098" name="公式" r:id="rId3" imgW="2667000" imgH="431800" progId="Equation.3">
                  <p:embed/>
                </p:oleObj>
              </mc:Choice>
              <mc:Fallback>
                <p:oleObj name="公式" r:id="rId3" imgW="26670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7557" y="5301208"/>
                        <a:ext cx="6336703" cy="1118241"/>
                      </a:xfrm>
                      <a:prstGeom prst="rect">
                        <a:avLst/>
                      </a:prstGeom>
                      <a:solidFill>
                        <a:srgbClr val="FFFF99"/>
                      </a:solidFill>
                    </p:spPr>
                  </p:pic>
                </p:oleObj>
              </mc:Fallback>
            </mc:AlternateContent>
          </a:graphicData>
        </a:graphic>
      </p:graphicFrame>
      <p:sp>
        <p:nvSpPr>
          <p:cNvPr id="58" name="Rectangle 1028"/>
          <p:cNvSpPr>
            <a:spLocks noChangeArrowheads="1"/>
          </p:cNvSpPr>
          <p:nvPr/>
        </p:nvSpPr>
        <p:spPr bwMode="auto">
          <a:xfrm>
            <a:off x="1403350" y="219075"/>
            <a:ext cx="62642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Aft>
                <a:spcPct val="20000"/>
              </a:spcAft>
              <a:buClr>
                <a:srgbClr val="CC0000"/>
              </a:buClr>
              <a:buFont typeface="Wingdings" pitchFamily="2" charset="2"/>
              <a:buNone/>
            </a:pPr>
            <a:r>
              <a:rPr lang="en-US" altLang="zh-CN" sz="4000" b="1" dirty="0" smtClean="0">
                <a:solidFill>
                  <a:srgbClr val="ECE703"/>
                </a:solidFill>
                <a:ea typeface="楷体_GB2312" pitchFamily="49" charset="-122"/>
              </a:rPr>
              <a:t>6.  </a:t>
            </a:r>
            <a:r>
              <a:rPr lang="zh-CN" altLang="en-US" sz="4000" b="1" dirty="0">
                <a:solidFill>
                  <a:srgbClr val="ECE703"/>
                </a:solidFill>
                <a:ea typeface="楷体_GB2312" pitchFamily="49" charset="-122"/>
              </a:rPr>
              <a:t>二叉排序树的性能分析 </a:t>
            </a:r>
          </a:p>
        </p:txBody>
      </p:sp>
      <p:sp>
        <p:nvSpPr>
          <p:cNvPr id="59" name="矩形 58"/>
          <p:cNvSpPr/>
          <p:nvPr/>
        </p:nvSpPr>
        <p:spPr>
          <a:xfrm>
            <a:off x="18237" y="1117370"/>
            <a:ext cx="6737742" cy="584775"/>
          </a:xfrm>
          <a:prstGeom prst="rect">
            <a:avLst/>
          </a:prstGeom>
        </p:spPr>
        <p:txBody>
          <a:bodyPr wrap="none">
            <a:spAutoFit/>
          </a:bodyPr>
          <a:lstStyle/>
          <a:p>
            <a:pPr marL="457200" indent="-457200">
              <a:buFont typeface="Wingdings" panose="05000000000000000000" pitchFamily="2" charset="2"/>
              <a:buChar char="Ø"/>
            </a:pPr>
            <a:r>
              <a:rPr lang="zh-CN" altLang="en-US" b="1" dirty="0" smtClean="0">
                <a:solidFill>
                  <a:srgbClr val="FFFF00"/>
                </a:solidFill>
              </a:rPr>
              <a:t>最好情况下的查找长度：</a:t>
            </a:r>
            <a:r>
              <a:rPr lang="en-US" altLang="zh-CN" b="1" i="1" dirty="0">
                <a:ea typeface="楷体_GB2312" pitchFamily="49" charset="-122"/>
              </a:rPr>
              <a:t> O</a:t>
            </a:r>
            <a:r>
              <a:rPr lang="en-US" altLang="zh-CN" b="1" dirty="0">
                <a:ea typeface="楷体_GB2312" pitchFamily="49" charset="-122"/>
              </a:rPr>
              <a:t>(</a:t>
            </a:r>
            <a:r>
              <a:rPr lang="en-US" altLang="zh-CN" b="1" i="1" dirty="0">
                <a:ea typeface="楷体_GB2312" pitchFamily="49" charset="-122"/>
              </a:rPr>
              <a:t>log</a:t>
            </a:r>
            <a:r>
              <a:rPr lang="en-US" altLang="zh-CN" b="1" i="1" baseline="-30000" dirty="0">
                <a:ea typeface="楷体_GB2312" pitchFamily="49" charset="-122"/>
              </a:rPr>
              <a:t>2</a:t>
            </a:r>
            <a:r>
              <a:rPr lang="en-US" altLang="zh-CN" b="1" i="1" dirty="0">
                <a:ea typeface="楷体_GB2312" pitchFamily="49" charset="-122"/>
              </a:rPr>
              <a:t>n</a:t>
            </a:r>
            <a:r>
              <a:rPr lang="en-US" altLang="zh-CN" b="1" dirty="0">
                <a:ea typeface="楷体_GB2312" pitchFamily="49" charset="-122"/>
              </a:rPr>
              <a:t>)</a:t>
            </a:r>
            <a:endParaRPr lang="zh-CN" altLang="en-US" b="1" dirty="0">
              <a:solidFill>
                <a:srgbClr val="FFFF00"/>
              </a:solidFill>
            </a:endParaRPr>
          </a:p>
        </p:txBody>
      </p:sp>
    </p:spTree>
    <p:extLst>
      <p:ext uri="{BB962C8B-B14F-4D97-AF65-F5344CB8AC3E}">
        <p14:creationId xmlns:p14="http://schemas.microsoft.com/office/powerpoint/2010/main" val="4170276260"/>
      </p:ext>
    </p:extLst>
  </p:cSld>
  <p:clrMapOvr>
    <a:masterClrMapping/>
  </p:clrMapOvr>
  <p:transition spd="med">
    <p:zo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1"/>
          <p:cNvSpPr>
            <a:spLocks noGrp="1"/>
          </p:cNvSpPr>
          <p:nvPr>
            <p:ph type="sldNum" sz="quarter" idx="10"/>
          </p:nvPr>
        </p:nvSpPr>
        <p:spPr/>
        <p:txBody>
          <a:bodyPr/>
          <a:lstStyle/>
          <a:p>
            <a:fld id="{3276E500-ED42-4A90-BD86-EDA5190A5065}" type="slidenum">
              <a:rPr lang="en-US" altLang="zh-CN"/>
              <a:pPr/>
              <a:t>44</a:t>
            </a:fld>
            <a:endParaRPr lang="en-US" altLang="zh-CN"/>
          </a:p>
        </p:txBody>
      </p:sp>
      <p:sp>
        <p:nvSpPr>
          <p:cNvPr id="211970" name="Text Box 2"/>
          <p:cNvSpPr txBox="1">
            <a:spLocks noChangeArrowheads="1"/>
          </p:cNvSpPr>
          <p:nvPr/>
        </p:nvSpPr>
        <p:spPr bwMode="auto">
          <a:xfrm>
            <a:off x="276225" y="1808163"/>
            <a:ext cx="8415338"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20000"/>
              </a:lnSpc>
            </a:pPr>
            <a:r>
              <a:rPr kumimoji="0" lang="zh-CN" altLang="en-US" sz="2800" b="1" dirty="0">
                <a:solidFill>
                  <a:srgbClr val="FFFF66"/>
                </a:solidFill>
              </a:rPr>
              <a:t>平衡二叉树：</a:t>
            </a:r>
            <a:r>
              <a:rPr kumimoji="0" lang="zh-CN" altLang="en-US" sz="2800" b="1" dirty="0"/>
              <a:t>或者是一棵空的二叉排序树，或者是具有下列性质的二叉排序树：</a:t>
            </a:r>
          </a:p>
          <a:p>
            <a:pPr algn="just" eaLnBrk="0" hangingPunct="0">
              <a:lnSpc>
                <a:spcPct val="120000"/>
              </a:lnSpc>
            </a:pPr>
            <a:r>
              <a:rPr kumimoji="0" lang="zh-CN" altLang="en-US" sz="2800" b="1" dirty="0"/>
              <a:t>⑴ 根结点的左子树和右子树的深度最多相差</a:t>
            </a:r>
            <a:r>
              <a:rPr kumimoji="0" lang="en-US" altLang="zh-CN" sz="2800" b="1" dirty="0"/>
              <a:t>1;</a:t>
            </a:r>
          </a:p>
          <a:p>
            <a:pPr algn="l" eaLnBrk="0" hangingPunct="0">
              <a:lnSpc>
                <a:spcPct val="120000"/>
              </a:lnSpc>
            </a:pPr>
            <a:r>
              <a:rPr kumimoji="0" lang="en-US" altLang="zh-CN" sz="2800" b="1" dirty="0">
                <a:latin typeface="宋体" charset="-122"/>
              </a:rPr>
              <a:t>⑵</a:t>
            </a:r>
            <a:r>
              <a:rPr kumimoji="0" lang="en-US" altLang="zh-CN" sz="2800" b="1" dirty="0"/>
              <a:t> </a:t>
            </a:r>
            <a:r>
              <a:rPr kumimoji="0" lang="zh-CN" altLang="en-US" sz="2800" b="1" dirty="0">
                <a:latin typeface="宋体" charset="-122"/>
              </a:rPr>
              <a:t>根结点的左子树和右子树也都是平衡二叉树。</a:t>
            </a:r>
            <a:r>
              <a:rPr kumimoji="0" lang="zh-CN" altLang="en-US" sz="2800" b="1" dirty="0"/>
              <a:t> </a:t>
            </a:r>
          </a:p>
        </p:txBody>
      </p:sp>
      <p:sp>
        <p:nvSpPr>
          <p:cNvPr id="211971" name="Text Box 3"/>
          <p:cNvSpPr txBox="1">
            <a:spLocks noChangeArrowheads="1"/>
          </p:cNvSpPr>
          <p:nvPr/>
        </p:nvSpPr>
        <p:spPr bwMode="auto">
          <a:xfrm>
            <a:off x="320675" y="4194175"/>
            <a:ext cx="8415338"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20000"/>
              </a:lnSpc>
            </a:pPr>
            <a:r>
              <a:rPr kumimoji="0" lang="zh-CN" altLang="en-US" sz="2800" b="1" dirty="0">
                <a:solidFill>
                  <a:srgbClr val="FFFF66"/>
                </a:solidFill>
                <a:latin typeface="Arial" charset="0"/>
              </a:rPr>
              <a:t>平衡因子：</a:t>
            </a:r>
            <a:r>
              <a:rPr kumimoji="0" lang="zh-CN" altLang="en-US" sz="2800" b="1" dirty="0">
                <a:latin typeface="宋体" charset="-122"/>
              </a:rPr>
              <a:t>结点的平衡因子是该结点的左子树的深度与右子树的深度之差。</a:t>
            </a:r>
            <a:r>
              <a:rPr kumimoji="0" lang="zh-CN" altLang="en-US" sz="2800" b="1" dirty="0"/>
              <a:t> </a:t>
            </a:r>
          </a:p>
        </p:txBody>
      </p:sp>
      <p:sp>
        <p:nvSpPr>
          <p:cNvPr id="211972" name="Text Box 4"/>
          <p:cNvSpPr txBox="1">
            <a:spLocks noChangeArrowheads="1"/>
          </p:cNvSpPr>
          <p:nvPr/>
        </p:nvSpPr>
        <p:spPr bwMode="auto">
          <a:xfrm>
            <a:off x="152400" y="1079500"/>
            <a:ext cx="6400800" cy="579438"/>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0" hangingPunct="0">
              <a:spcBef>
                <a:spcPct val="50000"/>
              </a:spcBef>
              <a:buFont typeface="Wingdings" pitchFamily="2" charset="2"/>
              <a:buChar char="Ø"/>
            </a:pPr>
            <a:r>
              <a:rPr kumimoji="0" lang="zh-CN" altLang="en-US" b="1">
                <a:solidFill>
                  <a:srgbClr val="FFFF66"/>
                </a:solidFill>
                <a:latin typeface="宋体" charset="-122"/>
              </a:rPr>
              <a:t>平衡二叉树</a:t>
            </a:r>
            <a:endParaRPr kumimoji="0" lang="zh-CN" altLang="en-US" b="1">
              <a:solidFill>
                <a:srgbClr val="FFFF66"/>
              </a:solidFill>
            </a:endParaRPr>
          </a:p>
        </p:txBody>
      </p:sp>
      <p:sp>
        <p:nvSpPr>
          <p:cNvPr id="211975" name="Rectangle 7"/>
          <p:cNvSpPr>
            <a:spLocks noRot="1" noChangeArrowheads="1"/>
          </p:cNvSpPr>
          <p:nvPr/>
        </p:nvSpPr>
        <p:spPr bwMode="auto">
          <a:xfrm>
            <a:off x="990600" y="404664"/>
            <a:ext cx="7772400" cy="58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b="1">
                <a:solidFill>
                  <a:srgbClr val="F1F622"/>
                </a:solidFill>
                <a:effectLst>
                  <a:outerShdw blurRad="38100" dist="38100" dir="2700000" algn="tl">
                    <a:srgbClr val="000000"/>
                  </a:outerShdw>
                </a:effectLst>
                <a:latin typeface="Garamond" pitchFamily="18" charset="0"/>
                <a:ea typeface="宋体" charset="-122"/>
              </a:defRPr>
            </a:lvl1pPr>
            <a:lvl2pPr>
              <a:defRPr sz="4400" b="1">
                <a:solidFill>
                  <a:srgbClr val="F1F622"/>
                </a:solidFill>
                <a:effectLst>
                  <a:outerShdw blurRad="38100" dist="38100" dir="2700000" algn="tl">
                    <a:srgbClr val="000000"/>
                  </a:outerShdw>
                </a:effectLst>
                <a:latin typeface="Garamond" pitchFamily="18" charset="0"/>
                <a:ea typeface="宋体" charset="-122"/>
              </a:defRPr>
            </a:lvl2pPr>
            <a:lvl3pPr>
              <a:defRPr sz="4400" b="1">
                <a:solidFill>
                  <a:srgbClr val="F1F622"/>
                </a:solidFill>
                <a:effectLst>
                  <a:outerShdw blurRad="38100" dist="38100" dir="2700000" algn="tl">
                    <a:srgbClr val="000000"/>
                  </a:outerShdw>
                </a:effectLst>
                <a:latin typeface="Garamond" pitchFamily="18" charset="0"/>
                <a:ea typeface="宋体" charset="-122"/>
              </a:defRPr>
            </a:lvl3pPr>
            <a:lvl4pPr>
              <a:defRPr sz="4400" b="1">
                <a:solidFill>
                  <a:srgbClr val="F1F622"/>
                </a:solidFill>
                <a:effectLst>
                  <a:outerShdw blurRad="38100" dist="38100" dir="2700000" algn="tl">
                    <a:srgbClr val="000000"/>
                  </a:outerShdw>
                </a:effectLst>
                <a:latin typeface="Garamond" pitchFamily="18" charset="0"/>
                <a:ea typeface="宋体" charset="-122"/>
              </a:defRPr>
            </a:lvl4pPr>
            <a:lvl5pPr>
              <a:defRPr sz="4400" b="1">
                <a:solidFill>
                  <a:srgbClr val="F1F622"/>
                </a:solidFill>
                <a:effectLst>
                  <a:outerShdw blurRad="38100" dist="38100" dir="2700000" algn="tl">
                    <a:srgbClr val="000000"/>
                  </a:outerShdw>
                </a:effectLst>
                <a:latin typeface="Garamond" pitchFamily="18" charset="0"/>
                <a:ea typeface="宋体" charset="-122"/>
              </a:defRPr>
            </a:lvl5pPr>
            <a:lvl6pPr marL="4572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6pPr>
            <a:lvl7pPr marL="9144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7pPr>
            <a:lvl8pPr marL="13716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8pPr>
            <a:lvl9pPr marL="18288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9pPr>
          </a:lstStyle>
          <a:p>
            <a:r>
              <a:rPr kumimoji="0" lang="en-US" altLang="zh-CN" dirty="0" smtClean="0"/>
              <a:t>8.3.2 </a:t>
            </a:r>
            <a:r>
              <a:rPr kumimoji="0" lang="zh-CN" altLang="en-US" dirty="0" smtClean="0">
                <a:effectLst/>
              </a:rPr>
              <a:t>平衡</a:t>
            </a:r>
            <a:r>
              <a:rPr kumimoji="0" lang="zh-CN" altLang="en-US" dirty="0">
                <a:effectLst/>
              </a:rPr>
              <a:t>的二叉树</a:t>
            </a:r>
          </a:p>
        </p:txBody>
      </p:sp>
    </p:spTree>
    <p:extLst>
      <p:ext uri="{BB962C8B-B14F-4D97-AF65-F5344CB8AC3E}">
        <p14:creationId xmlns:p14="http://schemas.microsoft.com/office/powerpoint/2010/main" val="2651568044"/>
      </p:ext>
    </p:extLst>
  </p:cSld>
  <p:clrMapOvr>
    <a:masterClrMapping/>
  </p:clrMapOvr>
  <p:transition spd="med">
    <p:zo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1"/>
          <p:cNvSpPr>
            <a:spLocks noGrp="1"/>
          </p:cNvSpPr>
          <p:nvPr>
            <p:ph type="sldNum" sz="quarter" idx="10"/>
          </p:nvPr>
        </p:nvSpPr>
        <p:spPr/>
        <p:txBody>
          <a:bodyPr/>
          <a:lstStyle/>
          <a:p>
            <a:fld id="{411187C3-8382-49DF-9925-B1F47D83AA82}" type="slidenum">
              <a:rPr lang="en-US" altLang="zh-CN"/>
              <a:pPr/>
              <a:t>45</a:t>
            </a:fld>
            <a:endParaRPr lang="en-US" altLang="zh-CN"/>
          </a:p>
        </p:txBody>
      </p:sp>
      <p:grpSp>
        <p:nvGrpSpPr>
          <p:cNvPr id="212994" name="Group 2"/>
          <p:cNvGrpSpPr>
            <a:grpSpLocks/>
          </p:cNvGrpSpPr>
          <p:nvPr/>
        </p:nvGrpSpPr>
        <p:grpSpPr bwMode="auto">
          <a:xfrm>
            <a:off x="1062038" y="2573338"/>
            <a:ext cx="6843712" cy="3060700"/>
            <a:chOff x="667" y="1495"/>
            <a:chExt cx="4311" cy="1928"/>
          </a:xfrm>
        </p:grpSpPr>
        <p:grpSp>
          <p:nvGrpSpPr>
            <p:cNvPr id="212995" name="Group 3"/>
            <p:cNvGrpSpPr>
              <a:grpSpLocks/>
            </p:cNvGrpSpPr>
            <p:nvPr/>
          </p:nvGrpSpPr>
          <p:grpSpPr bwMode="auto">
            <a:xfrm>
              <a:off x="667" y="1495"/>
              <a:ext cx="1587" cy="1065"/>
              <a:chOff x="432" y="2400"/>
              <a:chExt cx="1728" cy="1248"/>
            </a:xfrm>
          </p:grpSpPr>
          <p:sp>
            <p:nvSpPr>
              <p:cNvPr id="212996" name="Oval 4"/>
              <p:cNvSpPr>
                <a:spLocks noChangeArrowheads="1"/>
              </p:cNvSpPr>
              <p:nvPr/>
            </p:nvSpPr>
            <p:spPr bwMode="auto">
              <a:xfrm>
                <a:off x="1392" y="2400"/>
                <a:ext cx="288" cy="288"/>
              </a:xfrm>
              <a:prstGeom prst="ellipse">
                <a:avLst/>
              </a:prstGeom>
              <a:solidFill>
                <a:srgbClr val="CC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chemeClr val="bg2"/>
                    </a:solidFill>
                  </a:rPr>
                  <a:t>5</a:t>
                </a:r>
                <a:endParaRPr lang="en-US" altLang="zh-CN" sz="2400">
                  <a:solidFill>
                    <a:schemeClr val="bg2"/>
                  </a:solidFill>
                </a:endParaRPr>
              </a:p>
            </p:txBody>
          </p:sp>
          <p:sp>
            <p:nvSpPr>
              <p:cNvPr id="212997" name="Oval 5"/>
              <p:cNvSpPr>
                <a:spLocks noChangeArrowheads="1"/>
              </p:cNvSpPr>
              <p:nvPr/>
            </p:nvSpPr>
            <p:spPr bwMode="auto">
              <a:xfrm>
                <a:off x="912" y="2880"/>
                <a:ext cx="288" cy="288"/>
              </a:xfrm>
              <a:prstGeom prst="ellipse">
                <a:avLst/>
              </a:prstGeom>
              <a:solidFill>
                <a:srgbClr val="CC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chemeClr val="bg2"/>
                    </a:solidFill>
                  </a:rPr>
                  <a:t>4</a:t>
                </a:r>
                <a:endParaRPr lang="en-US" altLang="zh-CN" sz="2400">
                  <a:solidFill>
                    <a:schemeClr val="bg2"/>
                  </a:solidFill>
                </a:endParaRPr>
              </a:p>
            </p:txBody>
          </p:sp>
          <p:sp>
            <p:nvSpPr>
              <p:cNvPr id="212998" name="Oval 6"/>
              <p:cNvSpPr>
                <a:spLocks noChangeArrowheads="1"/>
              </p:cNvSpPr>
              <p:nvPr/>
            </p:nvSpPr>
            <p:spPr bwMode="auto">
              <a:xfrm>
                <a:off x="1872" y="2880"/>
                <a:ext cx="288" cy="288"/>
              </a:xfrm>
              <a:prstGeom prst="ellipse">
                <a:avLst/>
              </a:prstGeom>
              <a:solidFill>
                <a:srgbClr val="CC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chemeClr val="bg2"/>
                    </a:solidFill>
                  </a:rPr>
                  <a:t>8</a:t>
                </a:r>
                <a:endParaRPr lang="en-US" altLang="zh-CN" sz="2400">
                  <a:solidFill>
                    <a:schemeClr val="bg2"/>
                  </a:solidFill>
                </a:endParaRPr>
              </a:p>
            </p:txBody>
          </p:sp>
          <p:sp>
            <p:nvSpPr>
              <p:cNvPr id="212999" name="Oval 7"/>
              <p:cNvSpPr>
                <a:spLocks noChangeArrowheads="1"/>
              </p:cNvSpPr>
              <p:nvPr/>
            </p:nvSpPr>
            <p:spPr bwMode="auto">
              <a:xfrm>
                <a:off x="432" y="3360"/>
                <a:ext cx="288" cy="288"/>
              </a:xfrm>
              <a:prstGeom prst="ellipse">
                <a:avLst/>
              </a:prstGeom>
              <a:solidFill>
                <a:srgbClr val="CC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chemeClr val="bg2"/>
                    </a:solidFill>
                  </a:rPr>
                  <a:t>2</a:t>
                </a:r>
                <a:endParaRPr lang="en-US" altLang="zh-CN" sz="2400">
                  <a:solidFill>
                    <a:schemeClr val="bg2"/>
                  </a:solidFill>
                </a:endParaRPr>
              </a:p>
            </p:txBody>
          </p:sp>
          <p:sp>
            <p:nvSpPr>
              <p:cNvPr id="213000" name="Line 8"/>
              <p:cNvSpPr>
                <a:spLocks noChangeShapeType="1"/>
              </p:cNvSpPr>
              <p:nvPr/>
            </p:nvSpPr>
            <p:spPr bwMode="auto">
              <a:xfrm flipH="1">
                <a:off x="1152" y="2640"/>
                <a:ext cx="288"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3001" name="Line 9"/>
              <p:cNvSpPr>
                <a:spLocks noChangeShapeType="1"/>
              </p:cNvSpPr>
              <p:nvPr/>
            </p:nvSpPr>
            <p:spPr bwMode="auto">
              <a:xfrm flipH="1">
                <a:off x="672" y="3120"/>
                <a:ext cx="288"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3002" name="Line 10"/>
              <p:cNvSpPr>
                <a:spLocks noChangeShapeType="1"/>
              </p:cNvSpPr>
              <p:nvPr/>
            </p:nvSpPr>
            <p:spPr bwMode="auto">
              <a:xfrm>
                <a:off x="1632" y="2640"/>
                <a:ext cx="288"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3003" name="Oval 11"/>
            <p:cNvSpPr>
              <a:spLocks noChangeArrowheads="1"/>
            </p:cNvSpPr>
            <p:nvPr/>
          </p:nvSpPr>
          <p:spPr bwMode="auto">
            <a:xfrm>
              <a:off x="3973" y="1495"/>
              <a:ext cx="264" cy="246"/>
            </a:xfrm>
            <a:prstGeom prst="ellipse">
              <a:avLst/>
            </a:prstGeom>
            <a:solidFill>
              <a:srgbClr val="CC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chemeClr val="bg2"/>
                  </a:solidFill>
                </a:rPr>
                <a:t>5</a:t>
              </a:r>
              <a:endParaRPr lang="en-US" altLang="zh-CN" sz="2400">
                <a:solidFill>
                  <a:schemeClr val="bg2"/>
                </a:solidFill>
              </a:endParaRPr>
            </a:p>
          </p:txBody>
        </p:sp>
        <p:sp>
          <p:nvSpPr>
            <p:cNvPr id="213004" name="Oval 12"/>
            <p:cNvSpPr>
              <a:spLocks noChangeArrowheads="1"/>
            </p:cNvSpPr>
            <p:nvPr/>
          </p:nvSpPr>
          <p:spPr bwMode="auto">
            <a:xfrm>
              <a:off x="3532" y="1905"/>
              <a:ext cx="265" cy="246"/>
            </a:xfrm>
            <a:prstGeom prst="ellipse">
              <a:avLst/>
            </a:prstGeom>
            <a:solidFill>
              <a:srgbClr val="CC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chemeClr val="bg2"/>
                  </a:solidFill>
                </a:rPr>
                <a:t>4</a:t>
              </a:r>
              <a:endParaRPr lang="en-US" altLang="zh-CN" sz="2400">
                <a:solidFill>
                  <a:schemeClr val="bg2"/>
                </a:solidFill>
              </a:endParaRPr>
            </a:p>
          </p:txBody>
        </p:sp>
        <p:sp>
          <p:nvSpPr>
            <p:cNvPr id="213005" name="Oval 13"/>
            <p:cNvSpPr>
              <a:spLocks noChangeArrowheads="1"/>
            </p:cNvSpPr>
            <p:nvPr/>
          </p:nvSpPr>
          <p:spPr bwMode="auto">
            <a:xfrm>
              <a:off x="4414" y="1905"/>
              <a:ext cx="264" cy="246"/>
            </a:xfrm>
            <a:prstGeom prst="ellipse">
              <a:avLst/>
            </a:prstGeom>
            <a:solidFill>
              <a:srgbClr val="CC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chemeClr val="bg2"/>
                  </a:solidFill>
                </a:rPr>
                <a:t>8</a:t>
              </a:r>
              <a:endParaRPr lang="en-US" altLang="zh-CN" sz="2400">
                <a:solidFill>
                  <a:schemeClr val="bg2"/>
                </a:solidFill>
              </a:endParaRPr>
            </a:p>
          </p:txBody>
        </p:sp>
        <p:sp>
          <p:nvSpPr>
            <p:cNvPr id="213006" name="Oval 14"/>
            <p:cNvSpPr>
              <a:spLocks noChangeArrowheads="1"/>
            </p:cNvSpPr>
            <p:nvPr/>
          </p:nvSpPr>
          <p:spPr bwMode="auto">
            <a:xfrm>
              <a:off x="3092" y="2314"/>
              <a:ext cx="264" cy="246"/>
            </a:xfrm>
            <a:prstGeom prst="ellipse">
              <a:avLst/>
            </a:prstGeom>
            <a:solidFill>
              <a:srgbClr val="CC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chemeClr val="bg2"/>
                  </a:solidFill>
                </a:rPr>
                <a:t>2</a:t>
              </a:r>
              <a:endParaRPr lang="en-US" altLang="zh-CN" sz="2400">
                <a:solidFill>
                  <a:schemeClr val="bg2"/>
                </a:solidFill>
              </a:endParaRPr>
            </a:p>
          </p:txBody>
        </p:sp>
        <p:sp>
          <p:nvSpPr>
            <p:cNvPr id="213007" name="Oval 15"/>
            <p:cNvSpPr>
              <a:spLocks noChangeArrowheads="1"/>
            </p:cNvSpPr>
            <p:nvPr/>
          </p:nvSpPr>
          <p:spPr bwMode="auto">
            <a:xfrm>
              <a:off x="3389" y="2827"/>
              <a:ext cx="264" cy="246"/>
            </a:xfrm>
            <a:prstGeom prst="ellipse">
              <a:avLst/>
            </a:prstGeom>
            <a:solidFill>
              <a:srgbClr val="CC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chemeClr val="bg2"/>
                  </a:solidFill>
                </a:rPr>
                <a:t>1</a:t>
              </a:r>
              <a:endParaRPr lang="en-US" altLang="zh-CN" sz="2400">
                <a:solidFill>
                  <a:schemeClr val="bg2"/>
                </a:solidFill>
              </a:endParaRPr>
            </a:p>
          </p:txBody>
        </p:sp>
        <p:sp>
          <p:nvSpPr>
            <p:cNvPr id="213008" name="Line 16"/>
            <p:cNvSpPr>
              <a:spLocks noChangeShapeType="1"/>
            </p:cNvSpPr>
            <p:nvPr/>
          </p:nvSpPr>
          <p:spPr bwMode="auto">
            <a:xfrm flipH="1">
              <a:off x="3753" y="1700"/>
              <a:ext cx="264" cy="24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3009" name="Line 17"/>
            <p:cNvSpPr>
              <a:spLocks noChangeShapeType="1"/>
            </p:cNvSpPr>
            <p:nvPr/>
          </p:nvSpPr>
          <p:spPr bwMode="auto">
            <a:xfrm flipH="1">
              <a:off x="3312" y="2110"/>
              <a:ext cx="264" cy="24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3010" name="Line 18"/>
            <p:cNvSpPr>
              <a:spLocks noChangeShapeType="1"/>
            </p:cNvSpPr>
            <p:nvPr/>
          </p:nvSpPr>
          <p:spPr bwMode="auto">
            <a:xfrm>
              <a:off x="3276" y="2544"/>
              <a:ext cx="198" cy="28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3011" name="Line 19"/>
            <p:cNvSpPr>
              <a:spLocks noChangeShapeType="1"/>
            </p:cNvSpPr>
            <p:nvPr/>
          </p:nvSpPr>
          <p:spPr bwMode="auto">
            <a:xfrm>
              <a:off x="4193" y="1700"/>
              <a:ext cx="265" cy="24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3012" name="Text Box 20"/>
            <p:cNvSpPr txBox="1">
              <a:spLocks noChangeArrowheads="1"/>
            </p:cNvSpPr>
            <p:nvPr/>
          </p:nvSpPr>
          <p:spPr bwMode="auto">
            <a:xfrm>
              <a:off x="697" y="3096"/>
              <a:ext cx="42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a:latin typeface="宋体" charset="-122"/>
                </a:rPr>
                <a:t>是平衡树                非平衡树</a:t>
              </a:r>
              <a:endParaRPr lang="zh-CN" altLang="en-US" sz="2800">
                <a:latin typeface="宋体" charset="-122"/>
              </a:endParaRPr>
            </a:p>
          </p:txBody>
        </p:sp>
      </p:grpSp>
      <p:sp>
        <p:nvSpPr>
          <p:cNvPr id="213014" name="Text Box 22"/>
          <p:cNvSpPr txBox="1">
            <a:spLocks noChangeArrowheads="1"/>
          </p:cNvSpPr>
          <p:nvPr/>
        </p:nvSpPr>
        <p:spPr bwMode="auto">
          <a:xfrm>
            <a:off x="522288" y="5949950"/>
            <a:ext cx="81454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l">
              <a:spcBef>
                <a:spcPct val="50000"/>
              </a:spcBef>
            </a:pPr>
            <a:r>
              <a:rPr kumimoji="0" lang="zh-CN" altLang="en-US" sz="2800" b="1">
                <a:latin typeface="Arial" charset="0"/>
              </a:rPr>
              <a:t>在平衡树中，结点的平衡因子可以是</a:t>
            </a:r>
            <a:r>
              <a:rPr kumimoji="0" lang="en-US" altLang="zh-CN" sz="2800" b="1"/>
              <a:t>1</a:t>
            </a:r>
            <a:r>
              <a:rPr kumimoji="0" lang="zh-CN" altLang="en-US" sz="2800" b="1"/>
              <a:t>，</a:t>
            </a:r>
            <a:r>
              <a:rPr kumimoji="0" lang="en-US" altLang="zh-CN" sz="2800" b="1"/>
              <a:t>0</a:t>
            </a:r>
            <a:r>
              <a:rPr kumimoji="0" lang="zh-CN" altLang="en-US" sz="2800" b="1"/>
              <a:t>，</a:t>
            </a:r>
            <a:r>
              <a:rPr kumimoji="0" lang="en-US" altLang="zh-CN" sz="2800" b="1"/>
              <a:t>-1</a:t>
            </a:r>
            <a:r>
              <a:rPr kumimoji="0" lang="zh-CN" altLang="en-US" sz="2800" b="1">
                <a:latin typeface="Arial" charset="0"/>
              </a:rPr>
              <a:t>。</a:t>
            </a:r>
          </a:p>
        </p:txBody>
      </p:sp>
      <p:sp>
        <p:nvSpPr>
          <p:cNvPr id="213015" name="Text Box 23"/>
          <p:cNvSpPr txBox="1">
            <a:spLocks noChangeArrowheads="1"/>
          </p:cNvSpPr>
          <p:nvPr/>
        </p:nvSpPr>
        <p:spPr bwMode="auto">
          <a:xfrm>
            <a:off x="296863" y="1808163"/>
            <a:ext cx="42291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l">
              <a:spcBef>
                <a:spcPct val="50000"/>
              </a:spcBef>
            </a:pPr>
            <a:r>
              <a:rPr kumimoji="0" lang="zh-CN" altLang="en-US" sz="2800" b="1">
                <a:latin typeface="Arial" charset="0"/>
              </a:rPr>
              <a:t>结点的平衡因子＝</a:t>
            </a:r>
            <a:r>
              <a:rPr kumimoji="0" lang="en-US" altLang="zh-CN" sz="2800" b="1"/>
              <a:t>H</a:t>
            </a:r>
            <a:r>
              <a:rPr kumimoji="0" lang="en-US" altLang="zh-CN" sz="2800" b="1" baseline="-25000"/>
              <a:t>L</a:t>
            </a:r>
            <a:r>
              <a:rPr kumimoji="0" lang="en-US" altLang="zh-CN" sz="2800" b="1"/>
              <a:t>-H</a:t>
            </a:r>
            <a:r>
              <a:rPr kumimoji="0" lang="en-US" altLang="zh-CN" sz="2800" b="1" baseline="-25000"/>
              <a:t>R</a:t>
            </a:r>
          </a:p>
        </p:txBody>
      </p:sp>
      <p:sp>
        <p:nvSpPr>
          <p:cNvPr id="213017" name="Text Box 25"/>
          <p:cNvSpPr txBox="1">
            <a:spLocks noChangeArrowheads="1"/>
          </p:cNvSpPr>
          <p:nvPr/>
        </p:nvSpPr>
        <p:spPr bwMode="auto">
          <a:xfrm>
            <a:off x="152400" y="1079500"/>
            <a:ext cx="6400800" cy="579438"/>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0" hangingPunct="0">
              <a:spcBef>
                <a:spcPct val="50000"/>
              </a:spcBef>
              <a:buFont typeface="Wingdings" pitchFamily="2" charset="2"/>
              <a:buChar char="Ø"/>
            </a:pPr>
            <a:r>
              <a:rPr kumimoji="0" lang="zh-CN" altLang="en-US" b="1">
                <a:solidFill>
                  <a:srgbClr val="FFFF66"/>
                </a:solidFill>
                <a:latin typeface="宋体" charset="-122"/>
              </a:rPr>
              <a:t>平衡二叉树</a:t>
            </a:r>
            <a:endParaRPr kumimoji="0" lang="zh-CN" altLang="en-US" b="1">
              <a:solidFill>
                <a:srgbClr val="FFFF66"/>
              </a:solidFill>
            </a:endParaRPr>
          </a:p>
        </p:txBody>
      </p:sp>
      <p:sp>
        <p:nvSpPr>
          <p:cNvPr id="213019" name="Rectangle 27"/>
          <p:cNvSpPr>
            <a:spLocks noRot="1" noChangeArrowheads="1"/>
          </p:cNvSpPr>
          <p:nvPr/>
        </p:nvSpPr>
        <p:spPr bwMode="auto">
          <a:xfrm>
            <a:off x="990600" y="53340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b="1">
                <a:solidFill>
                  <a:srgbClr val="F1F622"/>
                </a:solidFill>
                <a:effectLst>
                  <a:outerShdw blurRad="38100" dist="38100" dir="2700000" algn="tl">
                    <a:srgbClr val="000000"/>
                  </a:outerShdw>
                </a:effectLst>
                <a:latin typeface="Garamond" pitchFamily="18" charset="0"/>
                <a:ea typeface="宋体" charset="-122"/>
              </a:defRPr>
            </a:lvl1pPr>
            <a:lvl2pPr>
              <a:defRPr sz="4400" b="1">
                <a:solidFill>
                  <a:srgbClr val="F1F622"/>
                </a:solidFill>
                <a:effectLst>
                  <a:outerShdw blurRad="38100" dist="38100" dir="2700000" algn="tl">
                    <a:srgbClr val="000000"/>
                  </a:outerShdw>
                </a:effectLst>
                <a:latin typeface="Garamond" pitchFamily="18" charset="0"/>
                <a:ea typeface="宋体" charset="-122"/>
              </a:defRPr>
            </a:lvl2pPr>
            <a:lvl3pPr>
              <a:defRPr sz="4400" b="1">
                <a:solidFill>
                  <a:srgbClr val="F1F622"/>
                </a:solidFill>
                <a:effectLst>
                  <a:outerShdw blurRad="38100" dist="38100" dir="2700000" algn="tl">
                    <a:srgbClr val="000000"/>
                  </a:outerShdw>
                </a:effectLst>
                <a:latin typeface="Garamond" pitchFamily="18" charset="0"/>
                <a:ea typeface="宋体" charset="-122"/>
              </a:defRPr>
            </a:lvl3pPr>
            <a:lvl4pPr>
              <a:defRPr sz="4400" b="1">
                <a:solidFill>
                  <a:srgbClr val="F1F622"/>
                </a:solidFill>
                <a:effectLst>
                  <a:outerShdw blurRad="38100" dist="38100" dir="2700000" algn="tl">
                    <a:srgbClr val="000000"/>
                  </a:outerShdw>
                </a:effectLst>
                <a:latin typeface="Garamond" pitchFamily="18" charset="0"/>
                <a:ea typeface="宋体" charset="-122"/>
              </a:defRPr>
            </a:lvl4pPr>
            <a:lvl5pPr>
              <a:defRPr sz="4400" b="1">
                <a:solidFill>
                  <a:srgbClr val="F1F622"/>
                </a:solidFill>
                <a:effectLst>
                  <a:outerShdw blurRad="38100" dist="38100" dir="2700000" algn="tl">
                    <a:srgbClr val="000000"/>
                  </a:outerShdw>
                </a:effectLst>
                <a:latin typeface="Garamond" pitchFamily="18" charset="0"/>
                <a:ea typeface="宋体" charset="-122"/>
              </a:defRPr>
            </a:lvl5pPr>
            <a:lvl6pPr marL="4572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6pPr>
            <a:lvl7pPr marL="9144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7pPr>
            <a:lvl8pPr marL="13716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8pPr>
            <a:lvl9pPr marL="18288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9pPr>
          </a:lstStyle>
          <a:p>
            <a:r>
              <a:rPr kumimoji="0" lang="en-US" altLang="zh-CN" dirty="0" smtClean="0"/>
              <a:t>8.3.2 </a:t>
            </a:r>
            <a:r>
              <a:rPr kumimoji="0" lang="zh-CN" altLang="en-US" dirty="0" smtClean="0">
                <a:effectLst/>
              </a:rPr>
              <a:t>平衡</a:t>
            </a:r>
            <a:r>
              <a:rPr kumimoji="0" lang="zh-CN" altLang="en-US" dirty="0">
                <a:effectLst/>
              </a:rPr>
              <a:t>的二叉树</a:t>
            </a:r>
          </a:p>
        </p:txBody>
      </p:sp>
    </p:spTree>
    <p:extLst>
      <p:ext uri="{BB962C8B-B14F-4D97-AF65-F5344CB8AC3E}">
        <p14:creationId xmlns:p14="http://schemas.microsoft.com/office/powerpoint/2010/main" val="3083474890"/>
      </p:ext>
    </p:extLst>
  </p:cSld>
  <p:clrMapOvr>
    <a:masterClrMapping/>
  </p:clrMapOvr>
  <p:transition spd="med">
    <p:zo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E73D944D-99F6-433A-9C54-CC46C1CDDE7B}" type="slidenum">
              <a:rPr lang="en-US" altLang="zh-CN"/>
              <a:pPr/>
              <a:t>46</a:t>
            </a:fld>
            <a:endParaRPr lang="en-US" altLang="zh-CN"/>
          </a:p>
        </p:txBody>
      </p:sp>
      <p:sp>
        <p:nvSpPr>
          <p:cNvPr id="299010" name="Rectangle 2"/>
          <p:cNvSpPr>
            <a:spLocks noGrp="1" noRot="1" noChangeArrowheads="1"/>
          </p:cNvSpPr>
          <p:nvPr>
            <p:ph type="title"/>
          </p:nvPr>
        </p:nvSpPr>
        <p:spPr/>
        <p:txBody>
          <a:bodyPr/>
          <a:lstStyle/>
          <a:p>
            <a:r>
              <a:rPr lang="zh-CN" altLang="en-US"/>
              <a:t>练习</a:t>
            </a:r>
          </a:p>
        </p:txBody>
      </p:sp>
      <p:sp>
        <p:nvSpPr>
          <p:cNvPr id="299011" name="Rectangle 3"/>
          <p:cNvSpPr>
            <a:spLocks noGrp="1" noChangeArrowheads="1"/>
          </p:cNvSpPr>
          <p:nvPr>
            <p:ph type="body" idx="1"/>
          </p:nvPr>
        </p:nvSpPr>
        <p:spPr/>
        <p:txBody>
          <a:bodyPr/>
          <a:lstStyle/>
          <a:p>
            <a:r>
              <a:rPr lang="zh-CN" altLang="en-US" sz="3600" dirty="0"/>
              <a:t>通过插入二叉排序树节点的方式建立以下序列的</a:t>
            </a:r>
            <a:r>
              <a:rPr lang="en-US" altLang="zh-CN" sz="3600" dirty="0"/>
              <a:t>{25,27,30,12,11,18,14,20,15,22}</a:t>
            </a:r>
            <a:r>
              <a:rPr lang="zh-CN" altLang="en-US" sz="3600" dirty="0"/>
              <a:t>的排序</a:t>
            </a:r>
            <a:r>
              <a:rPr lang="zh-CN" altLang="en-US" sz="3600" dirty="0" smtClean="0"/>
              <a:t>二叉树，并计算该二叉排序树的平均查找长度。</a:t>
            </a:r>
            <a:endParaRPr lang="zh-CN" altLang="en-US" sz="3600" dirty="0"/>
          </a:p>
          <a:p>
            <a:endParaRPr lang="en-US" altLang="zh-CN" sz="3600" dirty="0"/>
          </a:p>
        </p:txBody>
      </p:sp>
    </p:spTree>
    <p:extLst>
      <p:ext uri="{BB962C8B-B14F-4D97-AF65-F5344CB8AC3E}">
        <p14:creationId xmlns:p14="http://schemas.microsoft.com/office/powerpoint/2010/main" val="3887685441"/>
      </p:ext>
    </p:extLst>
  </p:cSld>
  <p:clrMapOvr>
    <a:masterClrMapping/>
  </p:clrMapOvr>
  <p:transition spd="med">
    <p:zo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p:cNvSpPr>
            <a:spLocks noGrp="1"/>
          </p:cNvSpPr>
          <p:nvPr>
            <p:ph type="sldNum" sz="quarter" idx="10"/>
          </p:nvPr>
        </p:nvSpPr>
        <p:spPr/>
        <p:txBody>
          <a:bodyPr/>
          <a:lstStyle/>
          <a:p>
            <a:fld id="{CF3C8B48-E94F-487E-B455-492C3873D42F}" type="slidenum">
              <a:rPr lang="en-US" altLang="zh-CN"/>
              <a:pPr/>
              <a:t>47</a:t>
            </a:fld>
            <a:endParaRPr lang="en-US" altLang="zh-CN"/>
          </a:p>
        </p:txBody>
      </p:sp>
      <p:sp>
        <p:nvSpPr>
          <p:cNvPr id="254978" name="Rectangle 2"/>
          <p:cNvSpPr>
            <a:spLocks noGrp="1" noRot="1" noChangeArrowheads="1"/>
          </p:cNvSpPr>
          <p:nvPr>
            <p:ph type="title"/>
          </p:nvPr>
        </p:nvSpPr>
        <p:spPr>
          <a:xfrm>
            <a:off x="609600" y="527050"/>
            <a:ext cx="7772400" cy="381000"/>
          </a:xfrm>
        </p:spPr>
        <p:txBody>
          <a:bodyPr/>
          <a:lstStyle/>
          <a:p>
            <a:r>
              <a:rPr lang="en-US" altLang="zh-CN" dirty="0"/>
              <a:t>8.4 </a:t>
            </a:r>
            <a:r>
              <a:rPr lang="zh-CN" altLang="en-US" dirty="0"/>
              <a:t>散列（哈希）</a:t>
            </a:r>
          </a:p>
        </p:txBody>
      </p:sp>
      <p:sp>
        <p:nvSpPr>
          <p:cNvPr id="254979" name="Rectangle 3"/>
          <p:cNvSpPr>
            <a:spLocks noChangeArrowheads="1"/>
          </p:cNvSpPr>
          <p:nvPr/>
        </p:nvSpPr>
        <p:spPr bwMode="auto">
          <a:xfrm>
            <a:off x="476250" y="3641725"/>
            <a:ext cx="8280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l"/>
            <a:r>
              <a:rPr kumimoji="0" lang="zh-CN" altLang="en-US" sz="2800" b="1" dirty="0">
                <a:latin typeface="宋体" charset="-122"/>
              </a:rPr>
              <a:t>顺序查找、折半查找、索引查找</a:t>
            </a:r>
            <a:r>
              <a:rPr kumimoji="0" lang="zh-CN" altLang="en-US" sz="2800" b="1" dirty="0" smtClean="0">
                <a:latin typeface="宋体" charset="-122"/>
              </a:rPr>
              <a:t>技术、二叉排序树。</a:t>
            </a:r>
            <a:endParaRPr kumimoji="0" lang="zh-CN" altLang="en-US" sz="2800" b="1" dirty="0">
              <a:latin typeface="宋体" charset="-122"/>
            </a:endParaRPr>
          </a:p>
          <a:p>
            <a:pPr algn="l"/>
            <a:r>
              <a:rPr kumimoji="0" lang="zh-CN" altLang="en-US" sz="2800" b="1" dirty="0">
                <a:latin typeface="宋体" charset="-122"/>
              </a:rPr>
              <a:t>共性：查找效率依赖于查找过程中进行的给定值与关键码的比较次数。</a:t>
            </a:r>
          </a:p>
        </p:txBody>
      </p:sp>
      <p:grpSp>
        <p:nvGrpSpPr>
          <p:cNvPr id="254980" name="Group 4"/>
          <p:cNvGrpSpPr>
            <a:grpSpLocks/>
          </p:cNvGrpSpPr>
          <p:nvPr/>
        </p:nvGrpSpPr>
        <p:grpSpPr bwMode="auto">
          <a:xfrm>
            <a:off x="522288" y="1314450"/>
            <a:ext cx="6837362" cy="519113"/>
            <a:chOff x="385" y="1480"/>
            <a:chExt cx="4307" cy="327"/>
          </a:xfrm>
        </p:grpSpPr>
        <p:sp>
          <p:nvSpPr>
            <p:cNvPr id="254981" name="Text Box 5"/>
            <p:cNvSpPr txBox="1">
              <a:spLocks noChangeArrowheads="1"/>
            </p:cNvSpPr>
            <p:nvPr/>
          </p:nvSpPr>
          <p:spPr bwMode="auto">
            <a:xfrm>
              <a:off x="612" y="1480"/>
              <a:ext cx="40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kumimoji="0" lang="zh-CN" altLang="en-US" sz="2800" b="1" dirty="0"/>
                <a:t>查找操作要完成什么任务？</a:t>
              </a:r>
              <a:endParaRPr kumimoji="0" lang="zh-CN" altLang="en-US" sz="2400" dirty="0"/>
            </a:p>
          </p:txBody>
        </p:sp>
        <p:grpSp>
          <p:nvGrpSpPr>
            <p:cNvPr id="254982" name="Group 6"/>
            <p:cNvGrpSpPr>
              <a:grpSpLocks/>
            </p:cNvGrpSpPr>
            <p:nvPr/>
          </p:nvGrpSpPr>
          <p:grpSpPr bwMode="auto">
            <a:xfrm>
              <a:off x="385" y="1536"/>
              <a:ext cx="200" cy="247"/>
              <a:chOff x="3840" y="1584"/>
              <a:chExt cx="1093" cy="1871"/>
            </a:xfrm>
          </p:grpSpPr>
          <p:sp>
            <p:nvSpPr>
              <p:cNvPr id="254983" name="Rectangle 7"/>
              <p:cNvSpPr>
                <a:spLocks noChangeArrowheads="1"/>
              </p:cNvSpPr>
              <p:nvPr/>
            </p:nvSpPr>
            <p:spPr bwMode="auto">
              <a:xfrm>
                <a:off x="4128" y="3120"/>
                <a:ext cx="347" cy="335"/>
              </a:xfrm>
              <a:prstGeom prst="rect">
                <a:avLst/>
              </a:prstGeom>
              <a:solidFill>
                <a:srgbClr val="8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4984" name="Freeform 8"/>
              <p:cNvSpPr>
                <a:spLocks/>
              </p:cNvSpPr>
              <p:nvPr/>
            </p:nvSpPr>
            <p:spPr bwMode="auto">
              <a:xfrm>
                <a:off x="3840" y="1584"/>
                <a:ext cx="1093" cy="1357"/>
              </a:xfrm>
              <a:custGeom>
                <a:avLst/>
                <a:gdLst>
                  <a:gd name="T0" fmla="*/ 644 w 2185"/>
                  <a:gd name="T1" fmla="*/ 1007 h 2715"/>
                  <a:gd name="T2" fmla="*/ 677 w 2185"/>
                  <a:gd name="T3" fmla="*/ 874 h 2715"/>
                  <a:gd name="T4" fmla="*/ 748 w 2185"/>
                  <a:gd name="T5" fmla="*/ 769 h 2715"/>
                  <a:gd name="T6" fmla="*/ 847 w 2185"/>
                  <a:gd name="T7" fmla="*/ 695 h 2715"/>
                  <a:gd name="T8" fmla="*/ 963 w 2185"/>
                  <a:gd name="T9" fmla="*/ 652 h 2715"/>
                  <a:gd name="T10" fmla="*/ 1090 w 2185"/>
                  <a:gd name="T11" fmla="*/ 644 h 2715"/>
                  <a:gd name="T12" fmla="*/ 1218 w 2185"/>
                  <a:gd name="T13" fmla="*/ 672 h 2715"/>
                  <a:gd name="T14" fmla="*/ 1337 w 2185"/>
                  <a:gd name="T15" fmla="*/ 736 h 2715"/>
                  <a:gd name="T16" fmla="*/ 1435 w 2185"/>
                  <a:gd name="T17" fmla="*/ 833 h 2715"/>
                  <a:gd name="T18" fmla="*/ 1491 w 2185"/>
                  <a:gd name="T19" fmla="*/ 922 h 2715"/>
                  <a:gd name="T20" fmla="*/ 1516 w 2185"/>
                  <a:gd name="T21" fmla="*/ 1012 h 2715"/>
                  <a:gd name="T22" fmla="*/ 1509 w 2185"/>
                  <a:gd name="T23" fmla="*/ 1105 h 2715"/>
                  <a:gd name="T24" fmla="*/ 1469 w 2185"/>
                  <a:gd name="T25" fmla="*/ 1205 h 2715"/>
                  <a:gd name="T26" fmla="*/ 1394 w 2185"/>
                  <a:gd name="T27" fmla="*/ 1315 h 2715"/>
                  <a:gd name="T28" fmla="*/ 1281 w 2185"/>
                  <a:gd name="T29" fmla="*/ 1435 h 2715"/>
                  <a:gd name="T30" fmla="*/ 1131 w 2185"/>
                  <a:gd name="T31" fmla="*/ 1568 h 2715"/>
                  <a:gd name="T32" fmla="*/ 966 w 2185"/>
                  <a:gd name="T33" fmla="*/ 1711 h 2715"/>
                  <a:gd name="T34" fmla="*/ 873 w 2185"/>
                  <a:gd name="T35" fmla="*/ 1834 h 2715"/>
                  <a:gd name="T36" fmla="*/ 795 w 2185"/>
                  <a:gd name="T37" fmla="*/ 1955 h 2715"/>
                  <a:gd name="T38" fmla="*/ 734 w 2185"/>
                  <a:gd name="T39" fmla="*/ 2078 h 2715"/>
                  <a:gd name="T40" fmla="*/ 686 w 2185"/>
                  <a:gd name="T41" fmla="*/ 2202 h 2715"/>
                  <a:gd name="T42" fmla="*/ 654 w 2185"/>
                  <a:gd name="T43" fmla="*/ 2330 h 2715"/>
                  <a:gd name="T44" fmla="*/ 633 w 2185"/>
                  <a:gd name="T45" fmla="*/ 2464 h 2715"/>
                  <a:gd name="T46" fmla="*/ 622 w 2185"/>
                  <a:gd name="T47" fmla="*/ 2604 h 2715"/>
                  <a:gd name="T48" fmla="*/ 1280 w 2185"/>
                  <a:gd name="T49" fmla="*/ 2715 h 2715"/>
                  <a:gd name="T50" fmla="*/ 1279 w 2185"/>
                  <a:gd name="T51" fmla="*/ 2626 h 2715"/>
                  <a:gd name="T52" fmla="*/ 1284 w 2185"/>
                  <a:gd name="T53" fmla="*/ 2541 h 2715"/>
                  <a:gd name="T54" fmla="*/ 1299 w 2185"/>
                  <a:gd name="T55" fmla="*/ 2460 h 2715"/>
                  <a:gd name="T56" fmla="*/ 1322 w 2185"/>
                  <a:gd name="T57" fmla="*/ 2383 h 2715"/>
                  <a:gd name="T58" fmla="*/ 1357 w 2185"/>
                  <a:gd name="T59" fmla="*/ 2309 h 2715"/>
                  <a:gd name="T60" fmla="*/ 1403 w 2185"/>
                  <a:gd name="T61" fmla="*/ 2240 h 2715"/>
                  <a:gd name="T62" fmla="*/ 1462 w 2185"/>
                  <a:gd name="T63" fmla="*/ 2177 h 2715"/>
                  <a:gd name="T64" fmla="*/ 1536 w 2185"/>
                  <a:gd name="T65" fmla="*/ 2117 h 2715"/>
                  <a:gd name="T66" fmla="*/ 1647 w 2185"/>
                  <a:gd name="T67" fmla="*/ 2035 h 2715"/>
                  <a:gd name="T68" fmla="*/ 1760 w 2185"/>
                  <a:gd name="T69" fmla="*/ 1939 h 2715"/>
                  <a:gd name="T70" fmla="*/ 1870 w 2185"/>
                  <a:gd name="T71" fmla="*/ 1832 h 2715"/>
                  <a:gd name="T72" fmla="*/ 1970 w 2185"/>
                  <a:gd name="T73" fmla="*/ 1711 h 2715"/>
                  <a:gd name="T74" fmla="*/ 2057 w 2185"/>
                  <a:gd name="T75" fmla="*/ 1578 h 2715"/>
                  <a:gd name="T76" fmla="*/ 2125 w 2185"/>
                  <a:gd name="T77" fmla="*/ 1435 h 2715"/>
                  <a:gd name="T78" fmla="*/ 2170 w 2185"/>
                  <a:gd name="T79" fmla="*/ 1281 h 2715"/>
                  <a:gd name="T80" fmla="*/ 2185 w 2185"/>
                  <a:gd name="T81" fmla="*/ 1118 h 2715"/>
                  <a:gd name="T82" fmla="*/ 2163 w 2185"/>
                  <a:gd name="T83" fmla="*/ 869 h 2715"/>
                  <a:gd name="T84" fmla="*/ 2100 w 2185"/>
                  <a:gd name="T85" fmla="*/ 651 h 2715"/>
                  <a:gd name="T86" fmla="*/ 2000 w 2185"/>
                  <a:gd name="T87" fmla="*/ 463 h 2715"/>
                  <a:gd name="T88" fmla="*/ 1871 w 2185"/>
                  <a:gd name="T89" fmla="*/ 308 h 2715"/>
                  <a:gd name="T90" fmla="*/ 1721 w 2185"/>
                  <a:gd name="T91" fmla="*/ 183 h 2715"/>
                  <a:gd name="T92" fmla="*/ 1554 w 2185"/>
                  <a:gd name="T93" fmla="*/ 91 h 2715"/>
                  <a:gd name="T94" fmla="*/ 1379 w 2185"/>
                  <a:gd name="T95" fmla="*/ 31 h 2715"/>
                  <a:gd name="T96" fmla="*/ 1201 w 2185"/>
                  <a:gd name="T97" fmla="*/ 5 h 2715"/>
                  <a:gd name="T98" fmla="*/ 954 w 2185"/>
                  <a:gd name="T99" fmla="*/ 5 h 2715"/>
                  <a:gd name="T100" fmla="*/ 724 w 2185"/>
                  <a:gd name="T101" fmla="*/ 42 h 2715"/>
                  <a:gd name="T102" fmla="*/ 519 w 2185"/>
                  <a:gd name="T103" fmla="*/ 112 h 2715"/>
                  <a:gd name="T104" fmla="*/ 343 w 2185"/>
                  <a:gd name="T105" fmla="*/ 217 h 2715"/>
                  <a:gd name="T106" fmla="*/ 199 w 2185"/>
                  <a:gd name="T107" fmla="*/ 354 h 2715"/>
                  <a:gd name="T108" fmla="*/ 91 w 2185"/>
                  <a:gd name="T109" fmla="*/ 521 h 2715"/>
                  <a:gd name="T110" fmla="*/ 23 w 2185"/>
                  <a:gd name="T111" fmla="*/ 717 h 2715"/>
                  <a:gd name="T112" fmla="*/ 0 w 2185"/>
                  <a:gd name="T113" fmla="*/ 940 h 2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85" h="2715">
                    <a:moveTo>
                      <a:pt x="0" y="1340"/>
                    </a:moveTo>
                    <a:lnTo>
                      <a:pt x="643" y="1340"/>
                    </a:lnTo>
                    <a:lnTo>
                      <a:pt x="643" y="1044"/>
                    </a:lnTo>
                    <a:lnTo>
                      <a:pt x="644" y="1007"/>
                    </a:lnTo>
                    <a:lnTo>
                      <a:pt x="648" y="970"/>
                    </a:lnTo>
                    <a:lnTo>
                      <a:pt x="655" y="937"/>
                    </a:lnTo>
                    <a:lnTo>
                      <a:pt x="666" y="903"/>
                    </a:lnTo>
                    <a:lnTo>
                      <a:pt x="677" y="874"/>
                    </a:lnTo>
                    <a:lnTo>
                      <a:pt x="692" y="845"/>
                    </a:lnTo>
                    <a:lnTo>
                      <a:pt x="708" y="818"/>
                    </a:lnTo>
                    <a:lnTo>
                      <a:pt x="728" y="793"/>
                    </a:lnTo>
                    <a:lnTo>
                      <a:pt x="748" y="769"/>
                    </a:lnTo>
                    <a:lnTo>
                      <a:pt x="771" y="748"/>
                    </a:lnTo>
                    <a:lnTo>
                      <a:pt x="794" y="728"/>
                    </a:lnTo>
                    <a:lnTo>
                      <a:pt x="819" y="711"/>
                    </a:lnTo>
                    <a:lnTo>
                      <a:pt x="847" y="695"/>
                    </a:lnTo>
                    <a:lnTo>
                      <a:pt x="874" y="681"/>
                    </a:lnTo>
                    <a:lnTo>
                      <a:pt x="903" y="670"/>
                    </a:lnTo>
                    <a:lnTo>
                      <a:pt x="933" y="660"/>
                    </a:lnTo>
                    <a:lnTo>
                      <a:pt x="963" y="652"/>
                    </a:lnTo>
                    <a:lnTo>
                      <a:pt x="994" y="648"/>
                    </a:lnTo>
                    <a:lnTo>
                      <a:pt x="1025" y="644"/>
                    </a:lnTo>
                    <a:lnTo>
                      <a:pt x="1057" y="643"/>
                    </a:lnTo>
                    <a:lnTo>
                      <a:pt x="1090" y="644"/>
                    </a:lnTo>
                    <a:lnTo>
                      <a:pt x="1122" y="648"/>
                    </a:lnTo>
                    <a:lnTo>
                      <a:pt x="1154" y="653"/>
                    </a:lnTo>
                    <a:lnTo>
                      <a:pt x="1186" y="662"/>
                    </a:lnTo>
                    <a:lnTo>
                      <a:pt x="1218" y="672"/>
                    </a:lnTo>
                    <a:lnTo>
                      <a:pt x="1249" y="683"/>
                    </a:lnTo>
                    <a:lnTo>
                      <a:pt x="1279" y="700"/>
                    </a:lnTo>
                    <a:lnTo>
                      <a:pt x="1309" y="717"/>
                    </a:lnTo>
                    <a:lnTo>
                      <a:pt x="1337" y="736"/>
                    </a:lnTo>
                    <a:lnTo>
                      <a:pt x="1365" y="758"/>
                    </a:lnTo>
                    <a:lnTo>
                      <a:pt x="1392" y="784"/>
                    </a:lnTo>
                    <a:lnTo>
                      <a:pt x="1417" y="811"/>
                    </a:lnTo>
                    <a:lnTo>
                      <a:pt x="1435" y="833"/>
                    </a:lnTo>
                    <a:lnTo>
                      <a:pt x="1451" y="855"/>
                    </a:lnTo>
                    <a:lnTo>
                      <a:pt x="1466" y="878"/>
                    </a:lnTo>
                    <a:lnTo>
                      <a:pt x="1480" y="900"/>
                    </a:lnTo>
                    <a:lnTo>
                      <a:pt x="1491" y="922"/>
                    </a:lnTo>
                    <a:lnTo>
                      <a:pt x="1501" y="944"/>
                    </a:lnTo>
                    <a:lnTo>
                      <a:pt x="1507" y="966"/>
                    </a:lnTo>
                    <a:lnTo>
                      <a:pt x="1514" y="989"/>
                    </a:lnTo>
                    <a:lnTo>
                      <a:pt x="1516" y="1012"/>
                    </a:lnTo>
                    <a:lnTo>
                      <a:pt x="1518" y="1035"/>
                    </a:lnTo>
                    <a:lnTo>
                      <a:pt x="1517" y="1058"/>
                    </a:lnTo>
                    <a:lnTo>
                      <a:pt x="1514" y="1082"/>
                    </a:lnTo>
                    <a:lnTo>
                      <a:pt x="1509" y="1105"/>
                    </a:lnTo>
                    <a:lnTo>
                      <a:pt x="1502" y="1130"/>
                    </a:lnTo>
                    <a:lnTo>
                      <a:pt x="1493" y="1155"/>
                    </a:lnTo>
                    <a:lnTo>
                      <a:pt x="1481" y="1180"/>
                    </a:lnTo>
                    <a:lnTo>
                      <a:pt x="1469" y="1205"/>
                    </a:lnTo>
                    <a:lnTo>
                      <a:pt x="1454" y="1232"/>
                    </a:lnTo>
                    <a:lnTo>
                      <a:pt x="1435" y="1260"/>
                    </a:lnTo>
                    <a:lnTo>
                      <a:pt x="1415" y="1287"/>
                    </a:lnTo>
                    <a:lnTo>
                      <a:pt x="1394" y="1315"/>
                    </a:lnTo>
                    <a:lnTo>
                      <a:pt x="1369" y="1344"/>
                    </a:lnTo>
                    <a:lnTo>
                      <a:pt x="1342" y="1374"/>
                    </a:lnTo>
                    <a:lnTo>
                      <a:pt x="1312" y="1404"/>
                    </a:lnTo>
                    <a:lnTo>
                      <a:pt x="1281" y="1435"/>
                    </a:lnTo>
                    <a:lnTo>
                      <a:pt x="1248" y="1467"/>
                    </a:lnTo>
                    <a:lnTo>
                      <a:pt x="1212" y="1500"/>
                    </a:lnTo>
                    <a:lnTo>
                      <a:pt x="1173" y="1534"/>
                    </a:lnTo>
                    <a:lnTo>
                      <a:pt x="1131" y="1568"/>
                    </a:lnTo>
                    <a:lnTo>
                      <a:pt x="1087" y="1604"/>
                    </a:lnTo>
                    <a:lnTo>
                      <a:pt x="1042" y="1641"/>
                    </a:lnTo>
                    <a:lnTo>
                      <a:pt x="994" y="1679"/>
                    </a:lnTo>
                    <a:lnTo>
                      <a:pt x="966" y="1711"/>
                    </a:lnTo>
                    <a:lnTo>
                      <a:pt x="942" y="1741"/>
                    </a:lnTo>
                    <a:lnTo>
                      <a:pt x="918" y="1772"/>
                    </a:lnTo>
                    <a:lnTo>
                      <a:pt x="894" y="1803"/>
                    </a:lnTo>
                    <a:lnTo>
                      <a:pt x="873" y="1834"/>
                    </a:lnTo>
                    <a:lnTo>
                      <a:pt x="851" y="1864"/>
                    </a:lnTo>
                    <a:lnTo>
                      <a:pt x="832" y="1896"/>
                    </a:lnTo>
                    <a:lnTo>
                      <a:pt x="813" y="1924"/>
                    </a:lnTo>
                    <a:lnTo>
                      <a:pt x="795" y="1955"/>
                    </a:lnTo>
                    <a:lnTo>
                      <a:pt x="779" y="1985"/>
                    </a:lnTo>
                    <a:lnTo>
                      <a:pt x="761" y="2017"/>
                    </a:lnTo>
                    <a:lnTo>
                      <a:pt x="748" y="2048"/>
                    </a:lnTo>
                    <a:lnTo>
                      <a:pt x="734" y="2078"/>
                    </a:lnTo>
                    <a:lnTo>
                      <a:pt x="721" y="2109"/>
                    </a:lnTo>
                    <a:lnTo>
                      <a:pt x="708" y="2140"/>
                    </a:lnTo>
                    <a:lnTo>
                      <a:pt x="698" y="2171"/>
                    </a:lnTo>
                    <a:lnTo>
                      <a:pt x="686" y="2202"/>
                    </a:lnTo>
                    <a:lnTo>
                      <a:pt x="677" y="2233"/>
                    </a:lnTo>
                    <a:lnTo>
                      <a:pt x="669" y="2265"/>
                    </a:lnTo>
                    <a:lnTo>
                      <a:pt x="661" y="2298"/>
                    </a:lnTo>
                    <a:lnTo>
                      <a:pt x="654" y="2330"/>
                    </a:lnTo>
                    <a:lnTo>
                      <a:pt x="647" y="2362"/>
                    </a:lnTo>
                    <a:lnTo>
                      <a:pt x="642" y="2397"/>
                    </a:lnTo>
                    <a:lnTo>
                      <a:pt x="637" y="2429"/>
                    </a:lnTo>
                    <a:lnTo>
                      <a:pt x="633" y="2464"/>
                    </a:lnTo>
                    <a:lnTo>
                      <a:pt x="629" y="2498"/>
                    </a:lnTo>
                    <a:lnTo>
                      <a:pt x="627" y="2533"/>
                    </a:lnTo>
                    <a:lnTo>
                      <a:pt x="623" y="2567"/>
                    </a:lnTo>
                    <a:lnTo>
                      <a:pt x="622" y="2604"/>
                    </a:lnTo>
                    <a:lnTo>
                      <a:pt x="621" y="2640"/>
                    </a:lnTo>
                    <a:lnTo>
                      <a:pt x="620" y="2677"/>
                    </a:lnTo>
                    <a:lnTo>
                      <a:pt x="620" y="2715"/>
                    </a:lnTo>
                    <a:lnTo>
                      <a:pt x="1280" y="2715"/>
                    </a:lnTo>
                    <a:lnTo>
                      <a:pt x="1280" y="2692"/>
                    </a:lnTo>
                    <a:lnTo>
                      <a:pt x="1279" y="2670"/>
                    </a:lnTo>
                    <a:lnTo>
                      <a:pt x="1279" y="2648"/>
                    </a:lnTo>
                    <a:lnTo>
                      <a:pt x="1279" y="2626"/>
                    </a:lnTo>
                    <a:lnTo>
                      <a:pt x="1280" y="2604"/>
                    </a:lnTo>
                    <a:lnTo>
                      <a:pt x="1281" y="2582"/>
                    </a:lnTo>
                    <a:lnTo>
                      <a:pt x="1282" y="2562"/>
                    </a:lnTo>
                    <a:lnTo>
                      <a:pt x="1284" y="2541"/>
                    </a:lnTo>
                    <a:lnTo>
                      <a:pt x="1287" y="2520"/>
                    </a:lnTo>
                    <a:lnTo>
                      <a:pt x="1291" y="2499"/>
                    </a:lnTo>
                    <a:lnTo>
                      <a:pt x="1295" y="2480"/>
                    </a:lnTo>
                    <a:lnTo>
                      <a:pt x="1299" y="2460"/>
                    </a:lnTo>
                    <a:lnTo>
                      <a:pt x="1304" y="2441"/>
                    </a:lnTo>
                    <a:lnTo>
                      <a:pt x="1310" y="2421"/>
                    </a:lnTo>
                    <a:lnTo>
                      <a:pt x="1316" y="2401"/>
                    </a:lnTo>
                    <a:lnTo>
                      <a:pt x="1322" y="2383"/>
                    </a:lnTo>
                    <a:lnTo>
                      <a:pt x="1329" y="2365"/>
                    </a:lnTo>
                    <a:lnTo>
                      <a:pt x="1339" y="2345"/>
                    </a:lnTo>
                    <a:lnTo>
                      <a:pt x="1347" y="2328"/>
                    </a:lnTo>
                    <a:lnTo>
                      <a:pt x="1357" y="2309"/>
                    </a:lnTo>
                    <a:lnTo>
                      <a:pt x="1367" y="2292"/>
                    </a:lnTo>
                    <a:lnTo>
                      <a:pt x="1379" y="2275"/>
                    </a:lnTo>
                    <a:lnTo>
                      <a:pt x="1390" y="2257"/>
                    </a:lnTo>
                    <a:lnTo>
                      <a:pt x="1403" y="2240"/>
                    </a:lnTo>
                    <a:lnTo>
                      <a:pt x="1417" y="2224"/>
                    </a:lnTo>
                    <a:lnTo>
                      <a:pt x="1431" y="2208"/>
                    </a:lnTo>
                    <a:lnTo>
                      <a:pt x="1446" y="2193"/>
                    </a:lnTo>
                    <a:lnTo>
                      <a:pt x="1462" y="2177"/>
                    </a:lnTo>
                    <a:lnTo>
                      <a:pt x="1479" y="2161"/>
                    </a:lnTo>
                    <a:lnTo>
                      <a:pt x="1496" y="2146"/>
                    </a:lnTo>
                    <a:lnTo>
                      <a:pt x="1516" y="2131"/>
                    </a:lnTo>
                    <a:lnTo>
                      <a:pt x="1536" y="2117"/>
                    </a:lnTo>
                    <a:lnTo>
                      <a:pt x="1563" y="2097"/>
                    </a:lnTo>
                    <a:lnTo>
                      <a:pt x="1591" y="2078"/>
                    </a:lnTo>
                    <a:lnTo>
                      <a:pt x="1619" y="2057"/>
                    </a:lnTo>
                    <a:lnTo>
                      <a:pt x="1647" y="2035"/>
                    </a:lnTo>
                    <a:lnTo>
                      <a:pt x="1676" y="2012"/>
                    </a:lnTo>
                    <a:lnTo>
                      <a:pt x="1704" y="1989"/>
                    </a:lnTo>
                    <a:lnTo>
                      <a:pt x="1731" y="1964"/>
                    </a:lnTo>
                    <a:lnTo>
                      <a:pt x="1760" y="1939"/>
                    </a:lnTo>
                    <a:lnTo>
                      <a:pt x="1788" y="1914"/>
                    </a:lnTo>
                    <a:lnTo>
                      <a:pt x="1816" y="1887"/>
                    </a:lnTo>
                    <a:lnTo>
                      <a:pt x="1843" y="1861"/>
                    </a:lnTo>
                    <a:lnTo>
                      <a:pt x="1870" y="1832"/>
                    </a:lnTo>
                    <a:lnTo>
                      <a:pt x="1896" y="1802"/>
                    </a:lnTo>
                    <a:lnTo>
                      <a:pt x="1922" y="1772"/>
                    </a:lnTo>
                    <a:lnTo>
                      <a:pt x="1946" y="1742"/>
                    </a:lnTo>
                    <a:lnTo>
                      <a:pt x="1970" y="1711"/>
                    </a:lnTo>
                    <a:lnTo>
                      <a:pt x="1993" y="1679"/>
                    </a:lnTo>
                    <a:lnTo>
                      <a:pt x="2016" y="1647"/>
                    </a:lnTo>
                    <a:lnTo>
                      <a:pt x="2037" y="1612"/>
                    </a:lnTo>
                    <a:lnTo>
                      <a:pt x="2057" y="1578"/>
                    </a:lnTo>
                    <a:lnTo>
                      <a:pt x="2076" y="1544"/>
                    </a:lnTo>
                    <a:lnTo>
                      <a:pt x="2093" y="1507"/>
                    </a:lnTo>
                    <a:lnTo>
                      <a:pt x="2110" y="1472"/>
                    </a:lnTo>
                    <a:lnTo>
                      <a:pt x="2125" y="1435"/>
                    </a:lnTo>
                    <a:lnTo>
                      <a:pt x="2138" y="1398"/>
                    </a:lnTo>
                    <a:lnTo>
                      <a:pt x="2151" y="1360"/>
                    </a:lnTo>
                    <a:lnTo>
                      <a:pt x="2161" y="1321"/>
                    </a:lnTo>
                    <a:lnTo>
                      <a:pt x="2170" y="1281"/>
                    </a:lnTo>
                    <a:lnTo>
                      <a:pt x="2177" y="1242"/>
                    </a:lnTo>
                    <a:lnTo>
                      <a:pt x="2182" y="1201"/>
                    </a:lnTo>
                    <a:lnTo>
                      <a:pt x="2185" y="1160"/>
                    </a:lnTo>
                    <a:lnTo>
                      <a:pt x="2185" y="1118"/>
                    </a:lnTo>
                    <a:lnTo>
                      <a:pt x="2184" y="1053"/>
                    </a:lnTo>
                    <a:lnTo>
                      <a:pt x="2181" y="990"/>
                    </a:lnTo>
                    <a:lnTo>
                      <a:pt x="2174" y="929"/>
                    </a:lnTo>
                    <a:lnTo>
                      <a:pt x="2163" y="869"/>
                    </a:lnTo>
                    <a:lnTo>
                      <a:pt x="2151" y="811"/>
                    </a:lnTo>
                    <a:lnTo>
                      <a:pt x="2136" y="756"/>
                    </a:lnTo>
                    <a:lnTo>
                      <a:pt x="2119" y="703"/>
                    </a:lnTo>
                    <a:lnTo>
                      <a:pt x="2100" y="651"/>
                    </a:lnTo>
                    <a:lnTo>
                      <a:pt x="2078" y="600"/>
                    </a:lnTo>
                    <a:lnTo>
                      <a:pt x="2054" y="553"/>
                    </a:lnTo>
                    <a:lnTo>
                      <a:pt x="2028" y="507"/>
                    </a:lnTo>
                    <a:lnTo>
                      <a:pt x="2000" y="463"/>
                    </a:lnTo>
                    <a:lnTo>
                      <a:pt x="1970" y="422"/>
                    </a:lnTo>
                    <a:lnTo>
                      <a:pt x="1939" y="382"/>
                    </a:lnTo>
                    <a:lnTo>
                      <a:pt x="1905" y="344"/>
                    </a:lnTo>
                    <a:lnTo>
                      <a:pt x="1871" y="308"/>
                    </a:lnTo>
                    <a:lnTo>
                      <a:pt x="1835" y="273"/>
                    </a:lnTo>
                    <a:lnTo>
                      <a:pt x="1798" y="242"/>
                    </a:lnTo>
                    <a:lnTo>
                      <a:pt x="1760" y="212"/>
                    </a:lnTo>
                    <a:lnTo>
                      <a:pt x="1721" y="183"/>
                    </a:lnTo>
                    <a:lnTo>
                      <a:pt x="1681" y="158"/>
                    </a:lnTo>
                    <a:lnTo>
                      <a:pt x="1639" y="134"/>
                    </a:lnTo>
                    <a:lnTo>
                      <a:pt x="1597" y="112"/>
                    </a:lnTo>
                    <a:lnTo>
                      <a:pt x="1554" y="91"/>
                    </a:lnTo>
                    <a:lnTo>
                      <a:pt x="1511" y="74"/>
                    </a:lnTo>
                    <a:lnTo>
                      <a:pt x="1468" y="58"/>
                    </a:lnTo>
                    <a:lnTo>
                      <a:pt x="1424" y="44"/>
                    </a:lnTo>
                    <a:lnTo>
                      <a:pt x="1379" y="31"/>
                    </a:lnTo>
                    <a:lnTo>
                      <a:pt x="1335" y="22"/>
                    </a:lnTo>
                    <a:lnTo>
                      <a:pt x="1290" y="14"/>
                    </a:lnTo>
                    <a:lnTo>
                      <a:pt x="1246" y="8"/>
                    </a:lnTo>
                    <a:lnTo>
                      <a:pt x="1201" y="5"/>
                    </a:lnTo>
                    <a:lnTo>
                      <a:pt x="1138" y="1"/>
                    </a:lnTo>
                    <a:lnTo>
                      <a:pt x="1075" y="0"/>
                    </a:lnTo>
                    <a:lnTo>
                      <a:pt x="1013" y="1"/>
                    </a:lnTo>
                    <a:lnTo>
                      <a:pt x="954" y="5"/>
                    </a:lnTo>
                    <a:lnTo>
                      <a:pt x="894" y="11"/>
                    </a:lnTo>
                    <a:lnTo>
                      <a:pt x="836" y="19"/>
                    </a:lnTo>
                    <a:lnTo>
                      <a:pt x="780" y="29"/>
                    </a:lnTo>
                    <a:lnTo>
                      <a:pt x="724" y="42"/>
                    </a:lnTo>
                    <a:lnTo>
                      <a:pt x="671" y="55"/>
                    </a:lnTo>
                    <a:lnTo>
                      <a:pt x="619" y="72"/>
                    </a:lnTo>
                    <a:lnTo>
                      <a:pt x="569" y="91"/>
                    </a:lnTo>
                    <a:lnTo>
                      <a:pt x="519" y="112"/>
                    </a:lnTo>
                    <a:lnTo>
                      <a:pt x="473" y="136"/>
                    </a:lnTo>
                    <a:lnTo>
                      <a:pt x="428" y="160"/>
                    </a:lnTo>
                    <a:lnTo>
                      <a:pt x="385" y="187"/>
                    </a:lnTo>
                    <a:lnTo>
                      <a:pt x="343" y="217"/>
                    </a:lnTo>
                    <a:lnTo>
                      <a:pt x="304" y="248"/>
                    </a:lnTo>
                    <a:lnTo>
                      <a:pt x="267" y="281"/>
                    </a:lnTo>
                    <a:lnTo>
                      <a:pt x="231" y="316"/>
                    </a:lnTo>
                    <a:lnTo>
                      <a:pt x="199" y="354"/>
                    </a:lnTo>
                    <a:lnTo>
                      <a:pt x="168" y="393"/>
                    </a:lnTo>
                    <a:lnTo>
                      <a:pt x="140" y="433"/>
                    </a:lnTo>
                    <a:lnTo>
                      <a:pt x="114" y="476"/>
                    </a:lnTo>
                    <a:lnTo>
                      <a:pt x="91" y="521"/>
                    </a:lnTo>
                    <a:lnTo>
                      <a:pt x="70" y="567"/>
                    </a:lnTo>
                    <a:lnTo>
                      <a:pt x="52" y="615"/>
                    </a:lnTo>
                    <a:lnTo>
                      <a:pt x="37" y="665"/>
                    </a:lnTo>
                    <a:lnTo>
                      <a:pt x="23" y="717"/>
                    </a:lnTo>
                    <a:lnTo>
                      <a:pt x="13" y="770"/>
                    </a:lnTo>
                    <a:lnTo>
                      <a:pt x="6" y="825"/>
                    </a:lnTo>
                    <a:lnTo>
                      <a:pt x="1" y="883"/>
                    </a:lnTo>
                    <a:lnTo>
                      <a:pt x="0" y="940"/>
                    </a:lnTo>
                    <a:lnTo>
                      <a:pt x="0" y="1340"/>
                    </a:lnTo>
                    <a:close/>
                  </a:path>
                </a:pathLst>
              </a:custGeom>
              <a:solidFill>
                <a:srgbClr val="8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254985" name="Group 9"/>
          <p:cNvGrpSpPr>
            <a:grpSpLocks/>
          </p:cNvGrpSpPr>
          <p:nvPr/>
        </p:nvGrpSpPr>
        <p:grpSpPr bwMode="auto">
          <a:xfrm>
            <a:off x="701675" y="1989138"/>
            <a:ext cx="6705600" cy="592137"/>
            <a:chOff x="470" y="1338"/>
            <a:chExt cx="4224" cy="373"/>
          </a:xfrm>
        </p:grpSpPr>
        <p:sp>
          <p:nvSpPr>
            <p:cNvPr id="254986" name="Text Box 10"/>
            <p:cNvSpPr txBox="1">
              <a:spLocks noChangeArrowheads="1"/>
            </p:cNvSpPr>
            <p:nvPr/>
          </p:nvSpPr>
          <p:spPr bwMode="auto">
            <a:xfrm>
              <a:off x="470" y="1338"/>
              <a:ext cx="936" cy="34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l">
                <a:spcBef>
                  <a:spcPct val="50000"/>
                </a:spcBef>
              </a:pPr>
              <a:r>
                <a:rPr kumimoji="0" lang="zh-CN" altLang="en-US" sz="2800" b="1"/>
                <a:t>待查值</a:t>
              </a:r>
              <a:r>
                <a:rPr kumimoji="0" lang="en-US" altLang="zh-CN" sz="2800" b="1" i="1"/>
                <a:t>k</a:t>
              </a:r>
              <a:endParaRPr kumimoji="0" lang="en-US" altLang="zh-CN" sz="2800" b="1"/>
            </a:p>
          </p:txBody>
        </p:sp>
        <p:sp>
          <p:nvSpPr>
            <p:cNvPr id="254987" name="Rectangle 11"/>
            <p:cNvSpPr>
              <a:spLocks noChangeArrowheads="1"/>
            </p:cNvSpPr>
            <p:nvPr/>
          </p:nvSpPr>
          <p:spPr bwMode="auto">
            <a:xfrm>
              <a:off x="1973" y="1366"/>
              <a:ext cx="2721" cy="34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pPr algn="l"/>
              <a:r>
                <a:rPr kumimoji="0" lang="zh-CN" altLang="en-US" sz="2800" b="1"/>
                <a:t>确定</a:t>
              </a:r>
              <a:r>
                <a:rPr kumimoji="0" lang="en-US" altLang="zh-CN" sz="2800" b="1" i="1"/>
                <a:t>k</a:t>
              </a:r>
              <a:r>
                <a:rPr kumimoji="0" lang="zh-CN" altLang="en-US" sz="2800" b="1"/>
                <a:t>在存储结构中的位置</a:t>
              </a:r>
            </a:p>
          </p:txBody>
        </p:sp>
        <p:sp>
          <p:nvSpPr>
            <p:cNvPr id="254988" name="AutoShape 12"/>
            <p:cNvSpPr>
              <a:spLocks noChangeArrowheads="1"/>
            </p:cNvSpPr>
            <p:nvPr/>
          </p:nvSpPr>
          <p:spPr bwMode="auto">
            <a:xfrm>
              <a:off x="1463" y="1423"/>
              <a:ext cx="454" cy="198"/>
            </a:xfrm>
            <a:prstGeom prst="rightArrow">
              <a:avLst>
                <a:gd name="adj1" fmla="val 50000"/>
                <a:gd name="adj2" fmla="val 57323"/>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grpSp>
      <p:grpSp>
        <p:nvGrpSpPr>
          <p:cNvPr id="254989" name="Group 13"/>
          <p:cNvGrpSpPr>
            <a:grpSpLocks/>
          </p:cNvGrpSpPr>
          <p:nvPr/>
        </p:nvGrpSpPr>
        <p:grpSpPr bwMode="auto">
          <a:xfrm>
            <a:off x="522288" y="2754313"/>
            <a:ext cx="8142287" cy="539750"/>
            <a:chOff x="339" y="1848"/>
            <a:chExt cx="5129" cy="340"/>
          </a:xfrm>
        </p:grpSpPr>
        <p:sp>
          <p:nvSpPr>
            <p:cNvPr id="254990" name="Text Box 14"/>
            <p:cNvSpPr txBox="1">
              <a:spLocks noChangeArrowheads="1"/>
            </p:cNvSpPr>
            <p:nvPr/>
          </p:nvSpPr>
          <p:spPr bwMode="auto">
            <a:xfrm>
              <a:off x="578" y="1848"/>
              <a:ext cx="48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kumimoji="0" lang="zh-CN" altLang="en-US" sz="2800" b="1"/>
                <a:t>我们学过哪些查找技术？这些查找技术的共性？</a:t>
              </a:r>
              <a:endParaRPr kumimoji="0" lang="zh-CN" altLang="en-US" sz="2400"/>
            </a:p>
          </p:txBody>
        </p:sp>
        <p:grpSp>
          <p:nvGrpSpPr>
            <p:cNvPr id="254991" name="Group 15"/>
            <p:cNvGrpSpPr>
              <a:grpSpLocks/>
            </p:cNvGrpSpPr>
            <p:nvPr/>
          </p:nvGrpSpPr>
          <p:grpSpPr bwMode="auto">
            <a:xfrm>
              <a:off x="339" y="1904"/>
              <a:ext cx="188" cy="284"/>
              <a:chOff x="3840" y="1584"/>
              <a:chExt cx="1093" cy="1871"/>
            </a:xfrm>
          </p:grpSpPr>
          <p:sp>
            <p:nvSpPr>
              <p:cNvPr id="254992" name="Rectangle 16"/>
              <p:cNvSpPr>
                <a:spLocks noChangeArrowheads="1"/>
              </p:cNvSpPr>
              <p:nvPr/>
            </p:nvSpPr>
            <p:spPr bwMode="auto">
              <a:xfrm>
                <a:off x="4128" y="3120"/>
                <a:ext cx="347" cy="335"/>
              </a:xfrm>
              <a:prstGeom prst="rect">
                <a:avLst/>
              </a:prstGeom>
              <a:solidFill>
                <a:srgbClr val="8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4993" name="Freeform 17"/>
              <p:cNvSpPr>
                <a:spLocks/>
              </p:cNvSpPr>
              <p:nvPr/>
            </p:nvSpPr>
            <p:spPr bwMode="auto">
              <a:xfrm>
                <a:off x="3840" y="1584"/>
                <a:ext cx="1093" cy="1357"/>
              </a:xfrm>
              <a:custGeom>
                <a:avLst/>
                <a:gdLst>
                  <a:gd name="T0" fmla="*/ 644 w 2185"/>
                  <a:gd name="T1" fmla="*/ 1007 h 2715"/>
                  <a:gd name="T2" fmla="*/ 677 w 2185"/>
                  <a:gd name="T3" fmla="*/ 874 h 2715"/>
                  <a:gd name="T4" fmla="*/ 748 w 2185"/>
                  <a:gd name="T5" fmla="*/ 769 h 2715"/>
                  <a:gd name="T6" fmla="*/ 847 w 2185"/>
                  <a:gd name="T7" fmla="*/ 695 h 2715"/>
                  <a:gd name="T8" fmla="*/ 963 w 2185"/>
                  <a:gd name="T9" fmla="*/ 652 h 2715"/>
                  <a:gd name="T10" fmla="*/ 1090 w 2185"/>
                  <a:gd name="T11" fmla="*/ 644 h 2715"/>
                  <a:gd name="T12" fmla="*/ 1218 w 2185"/>
                  <a:gd name="T13" fmla="*/ 672 h 2715"/>
                  <a:gd name="T14" fmla="*/ 1337 w 2185"/>
                  <a:gd name="T15" fmla="*/ 736 h 2715"/>
                  <a:gd name="T16" fmla="*/ 1435 w 2185"/>
                  <a:gd name="T17" fmla="*/ 833 h 2715"/>
                  <a:gd name="T18" fmla="*/ 1491 w 2185"/>
                  <a:gd name="T19" fmla="*/ 922 h 2715"/>
                  <a:gd name="T20" fmla="*/ 1516 w 2185"/>
                  <a:gd name="T21" fmla="*/ 1012 h 2715"/>
                  <a:gd name="T22" fmla="*/ 1509 w 2185"/>
                  <a:gd name="T23" fmla="*/ 1105 h 2715"/>
                  <a:gd name="T24" fmla="*/ 1469 w 2185"/>
                  <a:gd name="T25" fmla="*/ 1205 h 2715"/>
                  <a:gd name="T26" fmla="*/ 1394 w 2185"/>
                  <a:gd name="T27" fmla="*/ 1315 h 2715"/>
                  <a:gd name="T28" fmla="*/ 1281 w 2185"/>
                  <a:gd name="T29" fmla="*/ 1435 h 2715"/>
                  <a:gd name="T30" fmla="*/ 1131 w 2185"/>
                  <a:gd name="T31" fmla="*/ 1568 h 2715"/>
                  <a:gd name="T32" fmla="*/ 966 w 2185"/>
                  <a:gd name="T33" fmla="*/ 1711 h 2715"/>
                  <a:gd name="T34" fmla="*/ 873 w 2185"/>
                  <a:gd name="T35" fmla="*/ 1834 h 2715"/>
                  <a:gd name="T36" fmla="*/ 795 w 2185"/>
                  <a:gd name="T37" fmla="*/ 1955 h 2715"/>
                  <a:gd name="T38" fmla="*/ 734 w 2185"/>
                  <a:gd name="T39" fmla="*/ 2078 h 2715"/>
                  <a:gd name="T40" fmla="*/ 686 w 2185"/>
                  <a:gd name="T41" fmla="*/ 2202 h 2715"/>
                  <a:gd name="T42" fmla="*/ 654 w 2185"/>
                  <a:gd name="T43" fmla="*/ 2330 h 2715"/>
                  <a:gd name="T44" fmla="*/ 633 w 2185"/>
                  <a:gd name="T45" fmla="*/ 2464 h 2715"/>
                  <a:gd name="T46" fmla="*/ 622 w 2185"/>
                  <a:gd name="T47" fmla="*/ 2604 h 2715"/>
                  <a:gd name="T48" fmla="*/ 1280 w 2185"/>
                  <a:gd name="T49" fmla="*/ 2715 h 2715"/>
                  <a:gd name="T50" fmla="*/ 1279 w 2185"/>
                  <a:gd name="T51" fmla="*/ 2626 h 2715"/>
                  <a:gd name="T52" fmla="*/ 1284 w 2185"/>
                  <a:gd name="T53" fmla="*/ 2541 h 2715"/>
                  <a:gd name="T54" fmla="*/ 1299 w 2185"/>
                  <a:gd name="T55" fmla="*/ 2460 h 2715"/>
                  <a:gd name="T56" fmla="*/ 1322 w 2185"/>
                  <a:gd name="T57" fmla="*/ 2383 h 2715"/>
                  <a:gd name="T58" fmla="*/ 1357 w 2185"/>
                  <a:gd name="T59" fmla="*/ 2309 h 2715"/>
                  <a:gd name="T60" fmla="*/ 1403 w 2185"/>
                  <a:gd name="T61" fmla="*/ 2240 h 2715"/>
                  <a:gd name="T62" fmla="*/ 1462 w 2185"/>
                  <a:gd name="T63" fmla="*/ 2177 h 2715"/>
                  <a:gd name="T64" fmla="*/ 1536 w 2185"/>
                  <a:gd name="T65" fmla="*/ 2117 h 2715"/>
                  <a:gd name="T66" fmla="*/ 1647 w 2185"/>
                  <a:gd name="T67" fmla="*/ 2035 h 2715"/>
                  <a:gd name="T68" fmla="*/ 1760 w 2185"/>
                  <a:gd name="T69" fmla="*/ 1939 h 2715"/>
                  <a:gd name="T70" fmla="*/ 1870 w 2185"/>
                  <a:gd name="T71" fmla="*/ 1832 h 2715"/>
                  <a:gd name="T72" fmla="*/ 1970 w 2185"/>
                  <a:gd name="T73" fmla="*/ 1711 h 2715"/>
                  <a:gd name="T74" fmla="*/ 2057 w 2185"/>
                  <a:gd name="T75" fmla="*/ 1578 h 2715"/>
                  <a:gd name="T76" fmla="*/ 2125 w 2185"/>
                  <a:gd name="T77" fmla="*/ 1435 h 2715"/>
                  <a:gd name="T78" fmla="*/ 2170 w 2185"/>
                  <a:gd name="T79" fmla="*/ 1281 h 2715"/>
                  <a:gd name="T80" fmla="*/ 2185 w 2185"/>
                  <a:gd name="T81" fmla="*/ 1118 h 2715"/>
                  <a:gd name="T82" fmla="*/ 2163 w 2185"/>
                  <a:gd name="T83" fmla="*/ 869 h 2715"/>
                  <a:gd name="T84" fmla="*/ 2100 w 2185"/>
                  <a:gd name="T85" fmla="*/ 651 h 2715"/>
                  <a:gd name="T86" fmla="*/ 2000 w 2185"/>
                  <a:gd name="T87" fmla="*/ 463 h 2715"/>
                  <a:gd name="T88" fmla="*/ 1871 w 2185"/>
                  <a:gd name="T89" fmla="*/ 308 h 2715"/>
                  <a:gd name="T90" fmla="*/ 1721 w 2185"/>
                  <a:gd name="T91" fmla="*/ 183 h 2715"/>
                  <a:gd name="T92" fmla="*/ 1554 w 2185"/>
                  <a:gd name="T93" fmla="*/ 91 h 2715"/>
                  <a:gd name="T94" fmla="*/ 1379 w 2185"/>
                  <a:gd name="T95" fmla="*/ 31 h 2715"/>
                  <a:gd name="T96" fmla="*/ 1201 w 2185"/>
                  <a:gd name="T97" fmla="*/ 5 h 2715"/>
                  <a:gd name="T98" fmla="*/ 954 w 2185"/>
                  <a:gd name="T99" fmla="*/ 5 h 2715"/>
                  <a:gd name="T100" fmla="*/ 724 w 2185"/>
                  <a:gd name="T101" fmla="*/ 42 h 2715"/>
                  <a:gd name="T102" fmla="*/ 519 w 2185"/>
                  <a:gd name="T103" fmla="*/ 112 h 2715"/>
                  <a:gd name="T104" fmla="*/ 343 w 2185"/>
                  <a:gd name="T105" fmla="*/ 217 h 2715"/>
                  <a:gd name="T106" fmla="*/ 199 w 2185"/>
                  <a:gd name="T107" fmla="*/ 354 h 2715"/>
                  <a:gd name="T108" fmla="*/ 91 w 2185"/>
                  <a:gd name="T109" fmla="*/ 521 h 2715"/>
                  <a:gd name="T110" fmla="*/ 23 w 2185"/>
                  <a:gd name="T111" fmla="*/ 717 h 2715"/>
                  <a:gd name="T112" fmla="*/ 0 w 2185"/>
                  <a:gd name="T113" fmla="*/ 940 h 2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85" h="2715">
                    <a:moveTo>
                      <a:pt x="0" y="1340"/>
                    </a:moveTo>
                    <a:lnTo>
                      <a:pt x="643" y="1340"/>
                    </a:lnTo>
                    <a:lnTo>
                      <a:pt x="643" y="1044"/>
                    </a:lnTo>
                    <a:lnTo>
                      <a:pt x="644" y="1007"/>
                    </a:lnTo>
                    <a:lnTo>
                      <a:pt x="648" y="970"/>
                    </a:lnTo>
                    <a:lnTo>
                      <a:pt x="655" y="937"/>
                    </a:lnTo>
                    <a:lnTo>
                      <a:pt x="666" y="903"/>
                    </a:lnTo>
                    <a:lnTo>
                      <a:pt x="677" y="874"/>
                    </a:lnTo>
                    <a:lnTo>
                      <a:pt x="692" y="845"/>
                    </a:lnTo>
                    <a:lnTo>
                      <a:pt x="708" y="818"/>
                    </a:lnTo>
                    <a:lnTo>
                      <a:pt x="728" y="793"/>
                    </a:lnTo>
                    <a:lnTo>
                      <a:pt x="748" y="769"/>
                    </a:lnTo>
                    <a:lnTo>
                      <a:pt x="771" y="748"/>
                    </a:lnTo>
                    <a:lnTo>
                      <a:pt x="794" y="728"/>
                    </a:lnTo>
                    <a:lnTo>
                      <a:pt x="819" y="711"/>
                    </a:lnTo>
                    <a:lnTo>
                      <a:pt x="847" y="695"/>
                    </a:lnTo>
                    <a:lnTo>
                      <a:pt x="874" y="681"/>
                    </a:lnTo>
                    <a:lnTo>
                      <a:pt x="903" y="670"/>
                    </a:lnTo>
                    <a:lnTo>
                      <a:pt x="933" y="660"/>
                    </a:lnTo>
                    <a:lnTo>
                      <a:pt x="963" y="652"/>
                    </a:lnTo>
                    <a:lnTo>
                      <a:pt x="994" y="648"/>
                    </a:lnTo>
                    <a:lnTo>
                      <a:pt x="1025" y="644"/>
                    </a:lnTo>
                    <a:lnTo>
                      <a:pt x="1057" y="643"/>
                    </a:lnTo>
                    <a:lnTo>
                      <a:pt x="1090" y="644"/>
                    </a:lnTo>
                    <a:lnTo>
                      <a:pt x="1122" y="648"/>
                    </a:lnTo>
                    <a:lnTo>
                      <a:pt x="1154" y="653"/>
                    </a:lnTo>
                    <a:lnTo>
                      <a:pt x="1186" y="662"/>
                    </a:lnTo>
                    <a:lnTo>
                      <a:pt x="1218" y="672"/>
                    </a:lnTo>
                    <a:lnTo>
                      <a:pt x="1249" y="683"/>
                    </a:lnTo>
                    <a:lnTo>
                      <a:pt x="1279" y="700"/>
                    </a:lnTo>
                    <a:lnTo>
                      <a:pt x="1309" y="717"/>
                    </a:lnTo>
                    <a:lnTo>
                      <a:pt x="1337" y="736"/>
                    </a:lnTo>
                    <a:lnTo>
                      <a:pt x="1365" y="758"/>
                    </a:lnTo>
                    <a:lnTo>
                      <a:pt x="1392" y="784"/>
                    </a:lnTo>
                    <a:lnTo>
                      <a:pt x="1417" y="811"/>
                    </a:lnTo>
                    <a:lnTo>
                      <a:pt x="1435" y="833"/>
                    </a:lnTo>
                    <a:lnTo>
                      <a:pt x="1451" y="855"/>
                    </a:lnTo>
                    <a:lnTo>
                      <a:pt x="1466" y="878"/>
                    </a:lnTo>
                    <a:lnTo>
                      <a:pt x="1480" y="900"/>
                    </a:lnTo>
                    <a:lnTo>
                      <a:pt x="1491" y="922"/>
                    </a:lnTo>
                    <a:lnTo>
                      <a:pt x="1501" y="944"/>
                    </a:lnTo>
                    <a:lnTo>
                      <a:pt x="1507" y="966"/>
                    </a:lnTo>
                    <a:lnTo>
                      <a:pt x="1514" y="989"/>
                    </a:lnTo>
                    <a:lnTo>
                      <a:pt x="1516" y="1012"/>
                    </a:lnTo>
                    <a:lnTo>
                      <a:pt x="1518" y="1035"/>
                    </a:lnTo>
                    <a:lnTo>
                      <a:pt x="1517" y="1058"/>
                    </a:lnTo>
                    <a:lnTo>
                      <a:pt x="1514" y="1082"/>
                    </a:lnTo>
                    <a:lnTo>
                      <a:pt x="1509" y="1105"/>
                    </a:lnTo>
                    <a:lnTo>
                      <a:pt x="1502" y="1130"/>
                    </a:lnTo>
                    <a:lnTo>
                      <a:pt x="1493" y="1155"/>
                    </a:lnTo>
                    <a:lnTo>
                      <a:pt x="1481" y="1180"/>
                    </a:lnTo>
                    <a:lnTo>
                      <a:pt x="1469" y="1205"/>
                    </a:lnTo>
                    <a:lnTo>
                      <a:pt x="1454" y="1232"/>
                    </a:lnTo>
                    <a:lnTo>
                      <a:pt x="1435" y="1260"/>
                    </a:lnTo>
                    <a:lnTo>
                      <a:pt x="1415" y="1287"/>
                    </a:lnTo>
                    <a:lnTo>
                      <a:pt x="1394" y="1315"/>
                    </a:lnTo>
                    <a:lnTo>
                      <a:pt x="1369" y="1344"/>
                    </a:lnTo>
                    <a:lnTo>
                      <a:pt x="1342" y="1374"/>
                    </a:lnTo>
                    <a:lnTo>
                      <a:pt x="1312" y="1404"/>
                    </a:lnTo>
                    <a:lnTo>
                      <a:pt x="1281" y="1435"/>
                    </a:lnTo>
                    <a:lnTo>
                      <a:pt x="1248" y="1467"/>
                    </a:lnTo>
                    <a:lnTo>
                      <a:pt x="1212" y="1500"/>
                    </a:lnTo>
                    <a:lnTo>
                      <a:pt x="1173" y="1534"/>
                    </a:lnTo>
                    <a:lnTo>
                      <a:pt x="1131" y="1568"/>
                    </a:lnTo>
                    <a:lnTo>
                      <a:pt x="1087" y="1604"/>
                    </a:lnTo>
                    <a:lnTo>
                      <a:pt x="1042" y="1641"/>
                    </a:lnTo>
                    <a:lnTo>
                      <a:pt x="994" y="1679"/>
                    </a:lnTo>
                    <a:lnTo>
                      <a:pt x="966" y="1711"/>
                    </a:lnTo>
                    <a:lnTo>
                      <a:pt x="942" y="1741"/>
                    </a:lnTo>
                    <a:lnTo>
                      <a:pt x="918" y="1772"/>
                    </a:lnTo>
                    <a:lnTo>
                      <a:pt x="894" y="1803"/>
                    </a:lnTo>
                    <a:lnTo>
                      <a:pt x="873" y="1834"/>
                    </a:lnTo>
                    <a:lnTo>
                      <a:pt x="851" y="1864"/>
                    </a:lnTo>
                    <a:lnTo>
                      <a:pt x="832" y="1896"/>
                    </a:lnTo>
                    <a:lnTo>
                      <a:pt x="813" y="1924"/>
                    </a:lnTo>
                    <a:lnTo>
                      <a:pt x="795" y="1955"/>
                    </a:lnTo>
                    <a:lnTo>
                      <a:pt x="779" y="1985"/>
                    </a:lnTo>
                    <a:lnTo>
                      <a:pt x="761" y="2017"/>
                    </a:lnTo>
                    <a:lnTo>
                      <a:pt x="748" y="2048"/>
                    </a:lnTo>
                    <a:lnTo>
                      <a:pt x="734" y="2078"/>
                    </a:lnTo>
                    <a:lnTo>
                      <a:pt x="721" y="2109"/>
                    </a:lnTo>
                    <a:lnTo>
                      <a:pt x="708" y="2140"/>
                    </a:lnTo>
                    <a:lnTo>
                      <a:pt x="698" y="2171"/>
                    </a:lnTo>
                    <a:lnTo>
                      <a:pt x="686" y="2202"/>
                    </a:lnTo>
                    <a:lnTo>
                      <a:pt x="677" y="2233"/>
                    </a:lnTo>
                    <a:lnTo>
                      <a:pt x="669" y="2265"/>
                    </a:lnTo>
                    <a:lnTo>
                      <a:pt x="661" y="2298"/>
                    </a:lnTo>
                    <a:lnTo>
                      <a:pt x="654" y="2330"/>
                    </a:lnTo>
                    <a:lnTo>
                      <a:pt x="647" y="2362"/>
                    </a:lnTo>
                    <a:lnTo>
                      <a:pt x="642" y="2397"/>
                    </a:lnTo>
                    <a:lnTo>
                      <a:pt x="637" y="2429"/>
                    </a:lnTo>
                    <a:lnTo>
                      <a:pt x="633" y="2464"/>
                    </a:lnTo>
                    <a:lnTo>
                      <a:pt x="629" y="2498"/>
                    </a:lnTo>
                    <a:lnTo>
                      <a:pt x="627" y="2533"/>
                    </a:lnTo>
                    <a:lnTo>
                      <a:pt x="623" y="2567"/>
                    </a:lnTo>
                    <a:lnTo>
                      <a:pt x="622" y="2604"/>
                    </a:lnTo>
                    <a:lnTo>
                      <a:pt x="621" y="2640"/>
                    </a:lnTo>
                    <a:lnTo>
                      <a:pt x="620" y="2677"/>
                    </a:lnTo>
                    <a:lnTo>
                      <a:pt x="620" y="2715"/>
                    </a:lnTo>
                    <a:lnTo>
                      <a:pt x="1280" y="2715"/>
                    </a:lnTo>
                    <a:lnTo>
                      <a:pt x="1280" y="2692"/>
                    </a:lnTo>
                    <a:lnTo>
                      <a:pt x="1279" y="2670"/>
                    </a:lnTo>
                    <a:lnTo>
                      <a:pt x="1279" y="2648"/>
                    </a:lnTo>
                    <a:lnTo>
                      <a:pt x="1279" y="2626"/>
                    </a:lnTo>
                    <a:lnTo>
                      <a:pt x="1280" y="2604"/>
                    </a:lnTo>
                    <a:lnTo>
                      <a:pt x="1281" y="2582"/>
                    </a:lnTo>
                    <a:lnTo>
                      <a:pt x="1282" y="2562"/>
                    </a:lnTo>
                    <a:lnTo>
                      <a:pt x="1284" y="2541"/>
                    </a:lnTo>
                    <a:lnTo>
                      <a:pt x="1287" y="2520"/>
                    </a:lnTo>
                    <a:lnTo>
                      <a:pt x="1291" y="2499"/>
                    </a:lnTo>
                    <a:lnTo>
                      <a:pt x="1295" y="2480"/>
                    </a:lnTo>
                    <a:lnTo>
                      <a:pt x="1299" y="2460"/>
                    </a:lnTo>
                    <a:lnTo>
                      <a:pt x="1304" y="2441"/>
                    </a:lnTo>
                    <a:lnTo>
                      <a:pt x="1310" y="2421"/>
                    </a:lnTo>
                    <a:lnTo>
                      <a:pt x="1316" y="2401"/>
                    </a:lnTo>
                    <a:lnTo>
                      <a:pt x="1322" y="2383"/>
                    </a:lnTo>
                    <a:lnTo>
                      <a:pt x="1329" y="2365"/>
                    </a:lnTo>
                    <a:lnTo>
                      <a:pt x="1339" y="2345"/>
                    </a:lnTo>
                    <a:lnTo>
                      <a:pt x="1347" y="2328"/>
                    </a:lnTo>
                    <a:lnTo>
                      <a:pt x="1357" y="2309"/>
                    </a:lnTo>
                    <a:lnTo>
                      <a:pt x="1367" y="2292"/>
                    </a:lnTo>
                    <a:lnTo>
                      <a:pt x="1379" y="2275"/>
                    </a:lnTo>
                    <a:lnTo>
                      <a:pt x="1390" y="2257"/>
                    </a:lnTo>
                    <a:lnTo>
                      <a:pt x="1403" y="2240"/>
                    </a:lnTo>
                    <a:lnTo>
                      <a:pt x="1417" y="2224"/>
                    </a:lnTo>
                    <a:lnTo>
                      <a:pt x="1431" y="2208"/>
                    </a:lnTo>
                    <a:lnTo>
                      <a:pt x="1446" y="2193"/>
                    </a:lnTo>
                    <a:lnTo>
                      <a:pt x="1462" y="2177"/>
                    </a:lnTo>
                    <a:lnTo>
                      <a:pt x="1479" y="2161"/>
                    </a:lnTo>
                    <a:lnTo>
                      <a:pt x="1496" y="2146"/>
                    </a:lnTo>
                    <a:lnTo>
                      <a:pt x="1516" y="2131"/>
                    </a:lnTo>
                    <a:lnTo>
                      <a:pt x="1536" y="2117"/>
                    </a:lnTo>
                    <a:lnTo>
                      <a:pt x="1563" y="2097"/>
                    </a:lnTo>
                    <a:lnTo>
                      <a:pt x="1591" y="2078"/>
                    </a:lnTo>
                    <a:lnTo>
                      <a:pt x="1619" y="2057"/>
                    </a:lnTo>
                    <a:lnTo>
                      <a:pt x="1647" y="2035"/>
                    </a:lnTo>
                    <a:lnTo>
                      <a:pt x="1676" y="2012"/>
                    </a:lnTo>
                    <a:lnTo>
                      <a:pt x="1704" y="1989"/>
                    </a:lnTo>
                    <a:lnTo>
                      <a:pt x="1731" y="1964"/>
                    </a:lnTo>
                    <a:lnTo>
                      <a:pt x="1760" y="1939"/>
                    </a:lnTo>
                    <a:lnTo>
                      <a:pt x="1788" y="1914"/>
                    </a:lnTo>
                    <a:lnTo>
                      <a:pt x="1816" y="1887"/>
                    </a:lnTo>
                    <a:lnTo>
                      <a:pt x="1843" y="1861"/>
                    </a:lnTo>
                    <a:lnTo>
                      <a:pt x="1870" y="1832"/>
                    </a:lnTo>
                    <a:lnTo>
                      <a:pt x="1896" y="1802"/>
                    </a:lnTo>
                    <a:lnTo>
                      <a:pt x="1922" y="1772"/>
                    </a:lnTo>
                    <a:lnTo>
                      <a:pt x="1946" y="1742"/>
                    </a:lnTo>
                    <a:lnTo>
                      <a:pt x="1970" y="1711"/>
                    </a:lnTo>
                    <a:lnTo>
                      <a:pt x="1993" y="1679"/>
                    </a:lnTo>
                    <a:lnTo>
                      <a:pt x="2016" y="1647"/>
                    </a:lnTo>
                    <a:lnTo>
                      <a:pt x="2037" y="1612"/>
                    </a:lnTo>
                    <a:lnTo>
                      <a:pt x="2057" y="1578"/>
                    </a:lnTo>
                    <a:lnTo>
                      <a:pt x="2076" y="1544"/>
                    </a:lnTo>
                    <a:lnTo>
                      <a:pt x="2093" y="1507"/>
                    </a:lnTo>
                    <a:lnTo>
                      <a:pt x="2110" y="1472"/>
                    </a:lnTo>
                    <a:lnTo>
                      <a:pt x="2125" y="1435"/>
                    </a:lnTo>
                    <a:lnTo>
                      <a:pt x="2138" y="1398"/>
                    </a:lnTo>
                    <a:lnTo>
                      <a:pt x="2151" y="1360"/>
                    </a:lnTo>
                    <a:lnTo>
                      <a:pt x="2161" y="1321"/>
                    </a:lnTo>
                    <a:lnTo>
                      <a:pt x="2170" y="1281"/>
                    </a:lnTo>
                    <a:lnTo>
                      <a:pt x="2177" y="1242"/>
                    </a:lnTo>
                    <a:lnTo>
                      <a:pt x="2182" y="1201"/>
                    </a:lnTo>
                    <a:lnTo>
                      <a:pt x="2185" y="1160"/>
                    </a:lnTo>
                    <a:lnTo>
                      <a:pt x="2185" y="1118"/>
                    </a:lnTo>
                    <a:lnTo>
                      <a:pt x="2184" y="1053"/>
                    </a:lnTo>
                    <a:lnTo>
                      <a:pt x="2181" y="990"/>
                    </a:lnTo>
                    <a:lnTo>
                      <a:pt x="2174" y="929"/>
                    </a:lnTo>
                    <a:lnTo>
                      <a:pt x="2163" y="869"/>
                    </a:lnTo>
                    <a:lnTo>
                      <a:pt x="2151" y="811"/>
                    </a:lnTo>
                    <a:lnTo>
                      <a:pt x="2136" y="756"/>
                    </a:lnTo>
                    <a:lnTo>
                      <a:pt x="2119" y="703"/>
                    </a:lnTo>
                    <a:lnTo>
                      <a:pt x="2100" y="651"/>
                    </a:lnTo>
                    <a:lnTo>
                      <a:pt x="2078" y="600"/>
                    </a:lnTo>
                    <a:lnTo>
                      <a:pt x="2054" y="553"/>
                    </a:lnTo>
                    <a:lnTo>
                      <a:pt x="2028" y="507"/>
                    </a:lnTo>
                    <a:lnTo>
                      <a:pt x="2000" y="463"/>
                    </a:lnTo>
                    <a:lnTo>
                      <a:pt x="1970" y="422"/>
                    </a:lnTo>
                    <a:lnTo>
                      <a:pt x="1939" y="382"/>
                    </a:lnTo>
                    <a:lnTo>
                      <a:pt x="1905" y="344"/>
                    </a:lnTo>
                    <a:lnTo>
                      <a:pt x="1871" y="308"/>
                    </a:lnTo>
                    <a:lnTo>
                      <a:pt x="1835" y="273"/>
                    </a:lnTo>
                    <a:lnTo>
                      <a:pt x="1798" y="242"/>
                    </a:lnTo>
                    <a:lnTo>
                      <a:pt x="1760" y="212"/>
                    </a:lnTo>
                    <a:lnTo>
                      <a:pt x="1721" y="183"/>
                    </a:lnTo>
                    <a:lnTo>
                      <a:pt x="1681" y="158"/>
                    </a:lnTo>
                    <a:lnTo>
                      <a:pt x="1639" y="134"/>
                    </a:lnTo>
                    <a:lnTo>
                      <a:pt x="1597" y="112"/>
                    </a:lnTo>
                    <a:lnTo>
                      <a:pt x="1554" y="91"/>
                    </a:lnTo>
                    <a:lnTo>
                      <a:pt x="1511" y="74"/>
                    </a:lnTo>
                    <a:lnTo>
                      <a:pt x="1468" y="58"/>
                    </a:lnTo>
                    <a:lnTo>
                      <a:pt x="1424" y="44"/>
                    </a:lnTo>
                    <a:lnTo>
                      <a:pt x="1379" y="31"/>
                    </a:lnTo>
                    <a:lnTo>
                      <a:pt x="1335" y="22"/>
                    </a:lnTo>
                    <a:lnTo>
                      <a:pt x="1290" y="14"/>
                    </a:lnTo>
                    <a:lnTo>
                      <a:pt x="1246" y="8"/>
                    </a:lnTo>
                    <a:lnTo>
                      <a:pt x="1201" y="5"/>
                    </a:lnTo>
                    <a:lnTo>
                      <a:pt x="1138" y="1"/>
                    </a:lnTo>
                    <a:lnTo>
                      <a:pt x="1075" y="0"/>
                    </a:lnTo>
                    <a:lnTo>
                      <a:pt x="1013" y="1"/>
                    </a:lnTo>
                    <a:lnTo>
                      <a:pt x="954" y="5"/>
                    </a:lnTo>
                    <a:lnTo>
                      <a:pt x="894" y="11"/>
                    </a:lnTo>
                    <a:lnTo>
                      <a:pt x="836" y="19"/>
                    </a:lnTo>
                    <a:lnTo>
                      <a:pt x="780" y="29"/>
                    </a:lnTo>
                    <a:lnTo>
                      <a:pt x="724" y="42"/>
                    </a:lnTo>
                    <a:lnTo>
                      <a:pt x="671" y="55"/>
                    </a:lnTo>
                    <a:lnTo>
                      <a:pt x="619" y="72"/>
                    </a:lnTo>
                    <a:lnTo>
                      <a:pt x="569" y="91"/>
                    </a:lnTo>
                    <a:lnTo>
                      <a:pt x="519" y="112"/>
                    </a:lnTo>
                    <a:lnTo>
                      <a:pt x="473" y="136"/>
                    </a:lnTo>
                    <a:lnTo>
                      <a:pt x="428" y="160"/>
                    </a:lnTo>
                    <a:lnTo>
                      <a:pt x="385" y="187"/>
                    </a:lnTo>
                    <a:lnTo>
                      <a:pt x="343" y="217"/>
                    </a:lnTo>
                    <a:lnTo>
                      <a:pt x="304" y="248"/>
                    </a:lnTo>
                    <a:lnTo>
                      <a:pt x="267" y="281"/>
                    </a:lnTo>
                    <a:lnTo>
                      <a:pt x="231" y="316"/>
                    </a:lnTo>
                    <a:lnTo>
                      <a:pt x="199" y="354"/>
                    </a:lnTo>
                    <a:lnTo>
                      <a:pt x="168" y="393"/>
                    </a:lnTo>
                    <a:lnTo>
                      <a:pt x="140" y="433"/>
                    </a:lnTo>
                    <a:lnTo>
                      <a:pt x="114" y="476"/>
                    </a:lnTo>
                    <a:lnTo>
                      <a:pt x="91" y="521"/>
                    </a:lnTo>
                    <a:lnTo>
                      <a:pt x="70" y="567"/>
                    </a:lnTo>
                    <a:lnTo>
                      <a:pt x="52" y="615"/>
                    </a:lnTo>
                    <a:lnTo>
                      <a:pt x="37" y="665"/>
                    </a:lnTo>
                    <a:lnTo>
                      <a:pt x="23" y="717"/>
                    </a:lnTo>
                    <a:lnTo>
                      <a:pt x="13" y="770"/>
                    </a:lnTo>
                    <a:lnTo>
                      <a:pt x="6" y="825"/>
                    </a:lnTo>
                    <a:lnTo>
                      <a:pt x="1" y="883"/>
                    </a:lnTo>
                    <a:lnTo>
                      <a:pt x="0" y="940"/>
                    </a:lnTo>
                    <a:lnTo>
                      <a:pt x="0" y="1340"/>
                    </a:lnTo>
                    <a:close/>
                  </a:path>
                </a:pathLst>
              </a:custGeom>
              <a:solidFill>
                <a:srgbClr val="8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254994" name="Rectangle 18"/>
          <p:cNvSpPr>
            <a:spLocks noChangeArrowheads="1"/>
          </p:cNvSpPr>
          <p:nvPr/>
        </p:nvSpPr>
        <p:spPr bwMode="auto">
          <a:xfrm>
            <a:off x="539750" y="5949950"/>
            <a:ext cx="8189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l"/>
            <a:r>
              <a:rPr kumimoji="0" lang="zh-CN" altLang="en-US" sz="2800" b="1">
                <a:latin typeface="宋体" charset="-122"/>
              </a:rPr>
              <a:t>在存储位置和关键码之间建立一个确定的对应关系</a:t>
            </a:r>
            <a:endParaRPr kumimoji="0" lang="zh-CN" altLang="en-US" sz="2800" b="1">
              <a:solidFill>
                <a:schemeClr val="accent2"/>
              </a:solidFill>
              <a:latin typeface="宋体" charset="-122"/>
            </a:endParaRPr>
          </a:p>
        </p:txBody>
      </p:sp>
      <p:grpSp>
        <p:nvGrpSpPr>
          <p:cNvPr id="254995" name="Group 19"/>
          <p:cNvGrpSpPr>
            <a:grpSpLocks/>
          </p:cNvGrpSpPr>
          <p:nvPr/>
        </p:nvGrpSpPr>
        <p:grpSpPr bwMode="auto">
          <a:xfrm>
            <a:off x="539750" y="5229225"/>
            <a:ext cx="8142288" cy="539750"/>
            <a:chOff x="339" y="1848"/>
            <a:chExt cx="5129" cy="340"/>
          </a:xfrm>
        </p:grpSpPr>
        <p:sp>
          <p:nvSpPr>
            <p:cNvPr id="254996" name="Text Box 20"/>
            <p:cNvSpPr txBox="1">
              <a:spLocks noChangeArrowheads="1"/>
            </p:cNvSpPr>
            <p:nvPr/>
          </p:nvSpPr>
          <p:spPr bwMode="auto">
            <a:xfrm>
              <a:off x="578" y="1848"/>
              <a:ext cx="48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kumimoji="0" lang="zh-CN" altLang="en-US" sz="2800" b="1"/>
                <a:t>能否不用比较，通过关键码直接确定存储位置？</a:t>
              </a:r>
            </a:p>
          </p:txBody>
        </p:sp>
        <p:grpSp>
          <p:nvGrpSpPr>
            <p:cNvPr id="254997" name="Group 21"/>
            <p:cNvGrpSpPr>
              <a:grpSpLocks/>
            </p:cNvGrpSpPr>
            <p:nvPr/>
          </p:nvGrpSpPr>
          <p:grpSpPr bwMode="auto">
            <a:xfrm>
              <a:off x="339" y="1904"/>
              <a:ext cx="188" cy="284"/>
              <a:chOff x="3840" y="1584"/>
              <a:chExt cx="1093" cy="1871"/>
            </a:xfrm>
          </p:grpSpPr>
          <p:sp>
            <p:nvSpPr>
              <p:cNvPr id="254998" name="Rectangle 22"/>
              <p:cNvSpPr>
                <a:spLocks noChangeArrowheads="1"/>
              </p:cNvSpPr>
              <p:nvPr/>
            </p:nvSpPr>
            <p:spPr bwMode="auto">
              <a:xfrm>
                <a:off x="4128" y="3120"/>
                <a:ext cx="347" cy="335"/>
              </a:xfrm>
              <a:prstGeom prst="rect">
                <a:avLst/>
              </a:prstGeom>
              <a:solidFill>
                <a:srgbClr val="8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4999" name="Freeform 23"/>
              <p:cNvSpPr>
                <a:spLocks/>
              </p:cNvSpPr>
              <p:nvPr/>
            </p:nvSpPr>
            <p:spPr bwMode="auto">
              <a:xfrm>
                <a:off x="3840" y="1584"/>
                <a:ext cx="1093" cy="1357"/>
              </a:xfrm>
              <a:custGeom>
                <a:avLst/>
                <a:gdLst>
                  <a:gd name="T0" fmla="*/ 644 w 2185"/>
                  <a:gd name="T1" fmla="*/ 1007 h 2715"/>
                  <a:gd name="T2" fmla="*/ 677 w 2185"/>
                  <a:gd name="T3" fmla="*/ 874 h 2715"/>
                  <a:gd name="T4" fmla="*/ 748 w 2185"/>
                  <a:gd name="T5" fmla="*/ 769 h 2715"/>
                  <a:gd name="T6" fmla="*/ 847 w 2185"/>
                  <a:gd name="T7" fmla="*/ 695 h 2715"/>
                  <a:gd name="T8" fmla="*/ 963 w 2185"/>
                  <a:gd name="T9" fmla="*/ 652 h 2715"/>
                  <a:gd name="T10" fmla="*/ 1090 w 2185"/>
                  <a:gd name="T11" fmla="*/ 644 h 2715"/>
                  <a:gd name="T12" fmla="*/ 1218 w 2185"/>
                  <a:gd name="T13" fmla="*/ 672 h 2715"/>
                  <a:gd name="T14" fmla="*/ 1337 w 2185"/>
                  <a:gd name="T15" fmla="*/ 736 h 2715"/>
                  <a:gd name="T16" fmla="*/ 1435 w 2185"/>
                  <a:gd name="T17" fmla="*/ 833 h 2715"/>
                  <a:gd name="T18" fmla="*/ 1491 w 2185"/>
                  <a:gd name="T19" fmla="*/ 922 h 2715"/>
                  <a:gd name="T20" fmla="*/ 1516 w 2185"/>
                  <a:gd name="T21" fmla="*/ 1012 h 2715"/>
                  <a:gd name="T22" fmla="*/ 1509 w 2185"/>
                  <a:gd name="T23" fmla="*/ 1105 h 2715"/>
                  <a:gd name="T24" fmla="*/ 1469 w 2185"/>
                  <a:gd name="T25" fmla="*/ 1205 h 2715"/>
                  <a:gd name="T26" fmla="*/ 1394 w 2185"/>
                  <a:gd name="T27" fmla="*/ 1315 h 2715"/>
                  <a:gd name="T28" fmla="*/ 1281 w 2185"/>
                  <a:gd name="T29" fmla="*/ 1435 h 2715"/>
                  <a:gd name="T30" fmla="*/ 1131 w 2185"/>
                  <a:gd name="T31" fmla="*/ 1568 h 2715"/>
                  <a:gd name="T32" fmla="*/ 966 w 2185"/>
                  <a:gd name="T33" fmla="*/ 1711 h 2715"/>
                  <a:gd name="T34" fmla="*/ 873 w 2185"/>
                  <a:gd name="T35" fmla="*/ 1834 h 2715"/>
                  <a:gd name="T36" fmla="*/ 795 w 2185"/>
                  <a:gd name="T37" fmla="*/ 1955 h 2715"/>
                  <a:gd name="T38" fmla="*/ 734 w 2185"/>
                  <a:gd name="T39" fmla="*/ 2078 h 2715"/>
                  <a:gd name="T40" fmla="*/ 686 w 2185"/>
                  <a:gd name="T41" fmla="*/ 2202 h 2715"/>
                  <a:gd name="T42" fmla="*/ 654 w 2185"/>
                  <a:gd name="T43" fmla="*/ 2330 h 2715"/>
                  <a:gd name="T44" fmla="*/ 633 w 2185"/>
                  <a:gd name="T45" fmla="*/ 2464 h 2715"/>
                  <a:gd name="T46" fmla="*/ 622 w 2185"/>
                  <a:gd name="T47" fmla="*/ 2604 h 2715"/>
                  <a:gd name="T48" fmla="*/ 1280 w 2185"/>
                  <a:gd name="T49" fmla="*/ 2715 h 2715"/>
                  <a:gd name="T50" fmla="*/ 1279 w 2185"/>
                  <a:gd name="T51" fmla="*/ 2626 h 2715"/>
                  <a:gd name="T52" fmla="*/ 1284 w 2185"/>
                  <a:gd name="T53" fmla="*/ 2541 h 2715"/>
                  <a:gd name="T54" fmla="*/ 1299 w 2185"/>
                  <a:gd name="T55" fmla="*/ 2460 h 2715"/>
                  <a:gd name="T56" fmla="*/ 1322 w 2185"/>
                  <a:gd name="T57" fmla="*/ 2383 h 2715"/>
                  <a:gd name="T58" fmla="*/ 1357 w 2185"/>
                  <a:gd name="T59" fmla="*/ 2309 h 2715"/>
                  <a:gd name="T60" fmla="*/ 1403 w 2185"/>
                  <a:gd name="T61" fmla="*/ 2240 h 2715"/>
                  <a:gd name="T62" fmla="*/ 1462 w 2185"/>
                  <a:gd name="T63" fmla="*/ 2177 h 2715"/>
                  <a:gd name="T64" fmla="*/ 1536 w 2185"/>
                  <a:gd name="T65" fmla="*/ 2117 h 2715"/>
                  <a:gd name="T66" fmla="*/ 1647 w 2185"/>
                  <a:gd name="T67" fmla="*/ 2035 h 2715"/>
                  <a:gd name="T68" fmla="*/ 1760 w 2185"/>
                  <a:gd name="T69" fmla="*/ 1939 h 2715"/>
                  <a:gd name="T70" fmla="*/ 1870 w 2185"/>
                  <a:gd name="T71" fmla="*/ 1832 h 2715"/>
                  <a:gd name="T72" fmla="*/ 1970 w 2185"/>
                  <a:gd name="T73" fmla="*/ 1711 h 2715"/>
                  <a:gd name="T74" fmla="*/ 2057 w 2185"/>
                  <a:gd name="T75" fmla="*/ 1578 h 2715"/>
                  <a:gd name="T76" fmla="*/ 2125 w 2185"/>
                  <a:gd name="T77" fmla="*/ 1435 h 2715"/>
                  <a:gd name="T78" fmla="*/ 2170 w 2185"/>
                  <a:gd name="T79" fmla="*/ 1281 h 2715"/>
                  <a:gd name="T80" fmla="*/ 2185 w 2185"/>
                  <a:gd name="T81" fmla="*/ 1118 h 2715"/>
                  <a:gd name="T82" fmla="*/ 2163 w 2185"/>
                  <a:gd name="T83" fmla="*/ 869 h 2715"/>
                  <a:gd name="T84" fmla="*/ 2100 w 2185"/>
                  <a:gd name="T85" fmla="*/ 651 h 2715"/>
                  <a:gd name="T86" fmla="*/ 2000 w 2185"/>
                  <a:gd name="T87" fmla="*/ 463 h 2715"/>
                  <a:gd name="T88" fmla="*/ 1871 w 2185"/>
                  <a:gd name="T89" fmla="*/ 308 h 2715"/>
                  <a:gd name="T90" fmla="*/ 1721 w 2185"/>
                  <a:gd name="T91" fmla="*/ 183 h 2715"/>
                  <a:gd name="T92" fmla="*/ 1554 w 2185"/>
                  <a:gd name="T93" fmla="*/ 91 h 2715"/>
                  <a:gd name="T94" fmla="*/ 1379 w 2185"/>
                  <a:gd name="T95" fmla="*/ 31 h 2715"/>
                  <a:gd name="T96" fmla="*/ 1201 w 2185"/>
                  <a:gd name="T97" fmla="*/ 5 h 2715"/>
                  <a:gd name="T98" fmla="*/ 954 w 2185"/>
                  <a:gd name="T99" fmla="*/ 5 h 2715"/>
                  <a:gd name="T100" fmla="*/ 724 w 2185"/>
                  <a:gd name="T101" fmla="*/ 42 h 2715"/>
                  <a:gd name="T102" fmla="*/ 519 w 2185"/>
                  <a:gd name="T103" fmla="*/ 112 h 2715"/>
                  <a:gd name="T104" fmla="*/ 343 w 2185"/>
                  <a:gd name="T105" fmla="*/ 217 h 2715"/>
                  <a:gd name="T106" fmla="*/ 199 w 2185"/>
                  <a:gd name="T107" fmla="*/ 354 h 2715"/>
                  <a:gd name="T108" fmla="*/ 91 w 2185"/>
                  <a:gd name="T109" fmla="*/ 521 h 2715"/>
                  <a:gd name="T110" fmla="*/ 23 w 2185"/>
                  <a:gd name="T111" fmla="*/ 717 h 2715"/>
                  <a:gd name="T112" fmla="*/ 0 w 2185"/>
                  <a:gd name="T113" fmla="*/ 940 h 2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85" h="2715">
                    <a:moveTo>
                      <a:pt x="0" y="1340"/>
                    </a:moveTo>
                    <a:lnTo>
                      <a:pt x="643" y="1340"/>
                    </a:lnTo>
                    <a:lnTo>
                      <a:pt x="643" y="1044"/>
                    </a:lnTo>
                    <a:lnTo>
                      <a:pt x="644" y="1007"/>
                    </a:lnTo>
                    <a:lnTo>
                      <a:pt x="648" y="970"/>
                    </a:lnTo>
                    <a:lnTo>
                      <a:pt x="655" y="937"/>
                    </a:lnTo>
                    <a:lnTo>
                      <a:pt x="666" y="903"/>
                    </a:lnTo>
                    <a:lnTo>
                      <a:pt x="677" y="874"/>
                    </a:lnTo>
                    <a:lnTo>
                      <a:pt x="692" y="845"/>
                    </a:lnTo>
                    <a:lnTo>
                      <a:pt x="708" y="818"/>
                    </a:lnTo>
                    <a:lnTo>
                      <a:pt x="728" y="793"/>
                    </a:lnTo>
                    <a:lnTo>
                      <a:pt x="748" y="769"/>
                    </a:lnTo>
                    <a:lnTo>
                      <a:pt x="771" y="748"/>
                    </a:lnTo>
                    <a:lnTo>
                      <a:pt x="794" y="728"/>
                    </a:lnTo>
                    <a:lnTo>
                      <a:pt x="819" y="711"/>
                    </a:lnTo>
                    <a:lnTo>
                      <a:pt x="847" y="695"/>
                    </a:lnTo>
                    <a:lnTo>
                      <a:pt x="874" y="681"/>
                    </a:lnTo>
                    <a:lnTo>
                      <a:pt x="903" y="670"/>
                    </a:lnTo>
                    <a:lnTo>
                      <a:pt x="933" y="660"/>
                    </a:lnTo>
                    <a:lnTo>
                      <a:pt x="963" y="652"/>
                    </a:lnTo>
                    <a:lnTo>
                      <a:pt x="994" y="648"/>
                    </a:lnTo>
                    <a:lnTo>
                      <a:pt x="1025" y="644"/>
                    </a:lnTo>
                    <a:lnTo>
                      <a:pt x="1057" y="643"/>
                    </a:lnTo>
                    <a:lnTo>
                      <a:pt x="1090" y="644"/>
                    </a:lnTo>
                    <a:lnTo>
                      <a:pt x="1122" y="648"/>
                    </a:lnTo>
                    <a:lnTo>
                      <a:pt x="1154" y="653"/>
                    </a:lnTo>
                    <a:lnTo>
                      <a:pt x="1186" y="662"/>
                    </a:lnTo>
                    <a:lnTo>
                      <a:pt x="1218" y="672"/>
                    </a:lnTo>
                    <a:lnTo>
                      <a:pt x="1249" y="683"/>
                    </a:lnTo>
                    <a:lnTo>
                      <a:pt x="1279" y="700"/>
                    </a:lnTo>
                    <a:lnTo>
                      <a:pt x="1309" y="717"/>
                    </a:lnTo>
                    <a:lnTo>
                      <a:pt x="1337" y="736"/>
                    </a:lnTo>
                    <a:lnTo>
                      <a:pt x="1365" y="758"/>
                    </a:lnTo>
                    <a:lnTo>
                      <a:pt x="1392" y="784"/>
                    </a:lnTo>
                    <a:lnTo>
                      <a:pt x="1417" y="811"/>
                    </a:lnTo>
                    <a:lnTo>
                      <a:pt x="1435" y="833"/>
                    </a:lnTo>
                    <a:lnTo>
                      <a:pt x="1451" y="855"/>
                    </a:lnTo>
                    <a:lnTo>
                      <a:pt x="1466" y="878"/>
                    </a:lnTo>
                    <a:lnTo>
                      <a:pt x="1480" y="900"/>
                    </a:lnTo>
                    <a:lnTo>
                      <a:pt x="1491" y="922"/>
                    </a:lnTo>
                    <a:lnTo>
                      <a:pt x="1501" y="944"/>
                    </a:lnTo>
                    <a:lnTo>
                      <a:pt x="1507" y="966"/>
                    </a:lnTo>
                    <a:lnTo>
                      <a:pt x="1514" y="989"/>
                    </a:lnTo>
                    <a:lnTo>
                      <a:pt x="1516" y="1012"/>
                    </a:lnTo>
                    <a:lnTo>
                      <a:pt x="1518" y="1035"/>
                    </a:lnTo>
                    <a:lnTo>
                      <a:pt x="1517" y="1058"/>
                    </a:lnTo>
                    <a:lnTo>
                      <a:pt x="1514" y="1082"/>
                    </a:lnTo>
                    <a:lnTo>
                      <a:pt x="1509" y="1105"/>
                    </a:lnTo>
                    <a:lnTo>
                      <a:pt x="1502" y="1130"/>
                    </a:lnTo>
                    <a:lnTo>
                      <a:pt x="1493" y="1155"/>
                    </a:lnTo>
                    <a:lnTo>
                      <a:pt x="1481" y="1180"/>
                    </a:lnTo>
                    <a:lnTo>
                      <a:pt x="1469" y="1205"/>
                    </a:lnTo>
                    <a:lnTo>
                      <a:pt x="1454" y="1232"/>
                    </a:lnTo>
                    <a:lnTo>
                      <a:pt x="1435" y="1260"/>
                    </a:lnTo>
                    <a:lnTo>
                      <a:pt x="1415" y="1287"/>
                    </a:lnTo>
                    <a:lnTo>
                      <a:pt x="1394" y="1315"/>
                    </a:lnTo>
                    <a:lnTo>
                      <a:pt x="1369" y="1344"/>
                    </a:lnTo>
                    <a:lnTo>
                      <a:pt x="1342" y="1374"/>
                    </a:lnTo>
                    <a:lnTo>
                      <a:pt x="1312" y="1404"/>
                    </a:lnTo>
                    <a:lnTo>
                      <a:pt x="1281" y="1435"/>
                    </a:lnTo>
                    <a:lnTo>
                      <a:pt x="1248" y="1467"/>
                    </a:lnTo>
                    <a:lnTo>
                      <a:pt x="1212" y="1500"/>
                    </a:lnTo>
                    <a:lnTo>
                      <a:pt x="1173" y="1534"/>
                    </a:lnTo>
                    <a:lnTo>
                      <a:pt x="1131" y="1568"/>
                    </a:lnTo>
                    <a:lnTo>
                      <a:pt x="1087" y="1604"/>
                    </a:lnTo>
                    <a:lnTo>
                      <a:pt x="1042" y="1641"/>
                    </a:lnTo>
                    <a:lnTo>
                      <a:pt x="994" y="1679"/>
                    </a:lnTo>
                    <a:lnTo>
                      <a:pt x="966" y="1711"/>
                    </a:lnTo>
                    <a:lnTo>
                      <a:pt x="942" y="1741"/>
                    </a:lnTo>
                    <a:lnTo>
                      <a:pt x="918" y="1772"/>
                    </a:lnTo>
                    <a:lnTo>
                      <a:pt x="894" y="1803"/>
                    </a:lnTo>
                    <a:lnTo>
                      <a:pt x="873" y="1834"/>
                    </a:lnTo>
                    <a:lnTo>
                      <a:pt x="851" y="1864"/>
                    </a:lnTo>
                    <a:lnTo>
                      <a:pt x="832" y="1896"/>
                    </a:lnTo>
                    <a:lnTo>
                      <a:pt x="813" y="1924"/>
                    </a:lnTo>
                    <a:lnTo>
                      <a:pt x="795" y="1955"/>
                    </a:lnTo>
                    <a:lnTo>
                      <a:pt x="779" y="1985"/>
                    </a:lnTo>
                    <a:lnTo>
                      <a:pt x="761" y="2017"/>
                    </a:lnTo>
                    <a:lnTo>
                      <a:pt x="748" y="2048"/>
                    </a:lnTo>
                    <a:lnTo>
                      <a:pt x="734" y="2078"/>
                    </a:lnTo>
                    <a:lnTo>
                      <a:pt x="721" y="2109"/>
                    </a:lnTo>
                    <a:lnTo>
                      <a:pt x="708" y="2140"/>
                    </a:lnTo>
                    <a:lnTo>
                      <a:pt x="698" y="2171"/>
                    </a:lnTo>
                    <a:lnTo>
                      <a:pt x="686" y="2202"/>
                    </a:lnTo>
                    <a:lnTo>
                      <a:pt x="677" y="2233"/>
                    </a:lnTo>
                    <a:lnTo>
                      <a:pt x="669" y="2265"/>
                    </a:lnTo>
                    <a:lnTo>
                      <a:pt x="661" y="2298"/>
                    </a:lnTo>
                    <a:lnTo>
                      <a:pt x="654" y="2330"/>
                    </a:lnTo>
                    <a:lnTo>
                      <a:pt x="647" y="2362"/>
                    </a:lnTo>
                    <a:lnTo>
                      <a:pt x="642" y="2397"/>
                    </a:lnTo>
                    <a:lnTo>
                      <a:pt x="637" y="2429"/>
                    </a:lnTo>
                    <a:lnTo>
                      <a:pt x="633" y="2464"/>
                    </a:lnTo>
                    <a:lnTo>
                      <a:pt x="629" y="2498"/>
                    </a:lnTo>
                    <a:lnTo>
                      <a:pt x="627" y="2533"/>
                    </a:lnTo>
                    <a:lnTo>
                      <a:pt x="623" y="2567"/>
                    </a:lnTo>
                    <a:lnTo>
                      <a:pt x="622" y="2604"/>
                    </a:lnTo>
                    <a:lnTo>
                      <a:pt x="621" y="2640"/>
                    </a:lnTo>
                    <a:lnTo>
                      <a:pt x="620" y="2677"/>
                    </a:lnTo>
                    <a:lnTo>
                      <a:pt x="620" y="2715"/>
                    </a:lnTo>
                    <a:lnTo>
                      <a:pt x="1280" y="2715"/>
                    </a:lnTo>
                    <a:lnTo>
                      <a:pt x="1280" y="2692"/>
                    </a:lnTo>
                    <a:lnTo>
                      <a:pt x="1279" y="2670"/>
                    </a:lnTo>
                    <a:lnTo>
                      <a:pt x="1279" y="2648"/>
                    </a:lnTo>
                    <a:lnTo>
                      <a:pt x="1279" y="2626"/>
                    </a:lnTo>
                    <a:lnTo>
                      <a:pt x="1280" y="2604"/>
                    </a:lnTo>
                    <a:lnTo>
                      <a:pt x="1281" y="2582"/>
                    </a:lnTo>
                    <a:lnTo>
                      <a:pt x="1282" y="2562"/>
                    </a:lnTo>
                    <a:lnTo>
                      <a:pt x="1284" y="2541"/>
                    </a:lnTo>
                    <a:lnTo>
                      <a:pt x="1287" y="2520"/>
                    </a:lnTo>
                    <a:lnTo>
                      <a:pt x="1291" y="2499"/>
                    </a:lnTo>
                    <a:lnTo>
                      <a:pt x="1295" y="2480"/>
                    </a:lnTo>
                    <a:lnTo>
                      <a:pt x="1299" y="2460"/>
                    </a:lnTo>
                    <a:lnTo>
                      <a:pt x="1304" y="2441"/>
                    </a:lnTo>
                    <a:lnTo>
                      <a:pt x="1310" y="2421"/>
                    </a:lnTo>
                    <a:lnTo>
                      <a:pt x="1316" y="2401"/>
                    </a:lnTo>
                    <a:lnTo>
                      <a:pt x="1322" y="2383"/>
                    </a:lnTo>
                    <a:lnTo>
                      <a:pt x="1329" y="2365"/>
                    </a:lnTo>
                    <a:lnTo>
                      <a:pt x="1339" y="2345"/>
                    </a:lnTo>
                    <a:lnTo>
                      <a:pt x="1347" y="2328"/>
                    </a:lnTo>
                    <a:lnTo>
                      <a:pt x="1357" y="2309"/>
                    </a:lnTo>
                    <a:lnTo>
                      <a:pt x="1367" y="2292"/>
                    </a:lnTo>
                    <a:lnTo>
                      <a:pt x="1379" y="2275"/>
                    </a:lnTo>
                    <a:lnTo>
                      <a:pt x="1390" y="2257"/>
                    </a:lnTo>
                    <a:lnTo>
                      <a:pt x="1403" y="2240"/>
                    </a:lnTo>
                    <a:lnTo>
                      <a:pt x="1417" y="2224"/>
                    </a:lnTo>
                    <a:lnTo>
                      <a:pt x="1431" y="2208"/>
                    </a:lnTo>
                    <a:lnTo>
                      <a:pt x="1446" y="2193"/>
                    </a:lnTo>
                    <a:lnTo>
                      <a:pt x="1462" y="2177"/>
                    </a:lnTo>
                    <a:lnTo>
                      <a:pt x="1479" y="2161"/>
                    </a:lnTo>
                    <a:lnTo>
                      <a:pt x="1496" y="2146"/>
                    </a:lnTo>
                    <a:lnTo>
                      <a:pt x="1516" y="2131"/>
                    </a:lnTo>
                    <a:lnTo>
                      <a:pt x="1536" y="2117"/>
                    </a:lnTo>
                    <a:lnTo>
                      <a:pt x="1563" y="2097"/>
                    </a:lnTo>
                    <a:lnTo>
                      <a:pt x="1591" y="2078"/>
                    </a:lnTo>
                    <a:lnTo>
                      <a:pt x="1619" y="2057"/>
                    </a:lnTo>
                    <a:lnTo>
                      <a:pt x="1647" y="2035"/>
                    </a:lnTo>
                    <a:lnTo>
                      <a:pt x="1676" y="2012"/>
                    </a:lnTo>
                    <a:lnTo>
                      <a:pt x="1704" y="1989"/>
                    </a:lnTo>
                    <a:lnTo>
                      <a:pt x="1731" y="1964"/>
                    </a:lnTo>
                    <a:lnTo>
                      <a:pt x="1760" y="1939"/>
                    </a:lnTo>
                    <a:lnTo>
                      <a:pt x="1788" y="1914"/>
                    </a:lnTo>
                    <a:lnTo>
                      <a:pt x="1816" y="1887"/>
                    </a:lnTo>
                    <a:lnTo>
                      <a:pt x="1843" y="1861"/>
                    </a:lnTo>
                    <a:lnTo>
                      <a:pt x="1870" y="1832"/>
                    </a:lnTo>
                    <a:lnTo>
                      <a:pt x="1896" y="1802"/>
                    </a:lnTo>
                    <a:lnTo>
                      <a:pt x="1922" y="1772"/>
                    </a:lnTo>
                    <a:lnTo>
                      <a:pt x="1946" y="1742"/>
                    </a:lnTo>
                    <a:lnTo>
                      <a:pt x="1970" y="1711"/>
                    </a:lnTo>
                    <a:lnTo>
                      <a:pt x="1993" y="1679"/>
                    </a:lnTo>
                    <a:lnTo>
                      <a:pt x="2016" y="1647"/>
                    </a:lnTo>
                    <a:lnTo>
                      <a:pt x="2037" y="1612"/>
                    </a:lnTo>
                    <a:lnTo>
                      <a:pt x="2057" y="1578"/>
                    </a:lnTo>
                    <a:lnTo>
                      <a:pt x="2076" y="1544"/>
                    </a:lnTo>
                    <a:lnTo>
                      <a:pt x="2093" y="1507"/>
                    </a:lnTo>
                    <a:lnTo>
                      <a:pt x="2110" y="1472"/>
                    </a:lnTo>
                    <a:lnTo>
                      <a:pt x="2125" y="1435"/>
                    </a:lnTo>
                    <a:lnTo>
                      <a:pt x="2138" y="1398"/>
                    </a:lnTo>
                    <a:lnTo>
                      <a:pt x="2151" y="1360"/>
                    </a:lnTo>
                    <a:lnTo>
                      <a:pt x="2161" y="1321"/>
                    </a:lnTo>
                    <a:lnTo>
                      <a:pt x="2170" y="1281"/>
                    </a:lnTo>
                    <a:lnTo>
                      <a:pt x="2177" y="1242"/>
                    </a:lnTo>
                    <a:lnTo>
                      <a:pt x="2182" y="1201"/>
                    </a:lnTo>
                    <a:lnTo>
                      <a:pt x="2185" y="1160"/>
                    </a:lnTo>
                    <a:lnTo>
                      <a:pt x="2185" y="1118"/>
                    </a:lnTo>
                    <a:lnTo>
                      <a:pt x="2184" y="1053"/>
                    </a:lnTo>
                    <a:lnTo>
                      <a:pt x="2181" y="990"/>
                    </a:lnTo>
                    <a:lnTo>
                      <a:pt x="2174" y="929"/>
                    </a:lnTo>
                    <a:lnTo>
                      <a:pt x="2163" y="869"/>
                    </a:lnTo>
                    <a:lnTo>
                      <a:pt x="2151" y="811"/>
                    </a:lnTo>
                    <a:lnTo>
                      <a:pt x="2136" y="756"/>
                    </a:lnTo>
                    <a:lnTo>
                      <a:pt x="2119" y="703"/>
                    </a:lnTo>
                    <a:lnTo>
                      <a:pt x="2100" y="651"/>
                    </a:lnTo>
                    <a:lnTo>
                      <a:pt x="2078" y="600"/>
                    </a:lnTo>
                    <a:lnTo>
                      <a:pt x="2054" y="553"/>
                    </a:lnTo>
                    <a:lnTo>
                      <a:pt x="2028" y="507"/>
                    </a:lnTo>
                    <a:lnTo>
                      <a:pt x="2000" y="463"/>
                    </a:lnTo>
                    <a:lnTo>
                      <a:pt x="1970" y="422"/>
                    </a:lnTo>
                    <a:lnTo>
                      <a:pt x="1939" y="382"/>
                    </a:lnTo>
                    <a:lnTo>
                      <a:pt x="1905" y="344"/>
                    </a:lnTo>
                    <a:lnTo>
                      <a:pt x="1871" y="308"/>
                    </a:lnTo>
                    <a:lnTo>
                      <a:pt x="1835" y="273"/>
                    </a:lnTo>
                    <a:lnTo>
                      <a:pt x="1798" y="242"/>
                    </a:lnTo>
                    <a:lnTo>
                      <a:pt x="1760" y="212"/>
                    </a:lnTo>
                    <a:lnTo>
                      <a:pt x="1721" y="183"/>
                    </a:lnTo>
                    <a:lnTo>
                      <a:pt x="1681" y="158"/>
                    </a:lnTo>
                    <a:lnTo>
                      <a:pt x="1639" y="134"/>
                    </a:lnTo>
                    <a:lnTo>
                      <a:pt x="1597" y="112"/>
                    </a:lnTo>
                    <a:lnTo>
                      <a:pt x="1554" y="91"/>
                    </a:lnTo>
                    <a:lnTo>
                      <a:pt x="1511" y="74"/>
                    </a:lnTo>
                    <a:lnTo>
                      <a:pt x="1468" y="58"/>
                    </a:lnTo>
                    <a:lnTo>
                      <a:pt x="1424" y="44"/>
                    </a:lnTo>
                    <a:lnTo>
                      <a:pt x="1379" y="31"/>
                    </a:lnTo>
                    <a:lnTo>
                      <a:pt x="1335" y="22"/>
                    </a:lnTo>
                    <a:lnTo>
                      <a:pt x="1290" y="14"/>
                    </a:lnTo>
                    <a:lnTo>
                      <a:pt x="1246" y="8"/>
                    </a:lnTo>
                    <a:lnTo>
                      <a:pt x="1201" y="5"/>
                    </a:lnTo>
                    <a:lnTo>
                      <a:pt x="1138" y="1"/>
                    </a:lnTo>
                    <a:lnTo>
                      <a:pt x="1075" y="0"/>
                    </a:lnTo>
                    <a:lnTo>
                      <a:pt x="1013" y="1"/>
                    </a:lnTo>
                    <a:lnTo>
                      <a:pt x="954" y="5"/>
                    </a:lnTo>
                    <a:lnTo>
                      <a:pt x="894" y="11"/>
                    </a:lnTo>
                    <a:lnTo>
                      <a:pt x="836" y="19"/>
                    </a:lnTo>
                    <a:lnTo>
                      <a:pt x="780" y="29"/>
                    </a:lnTo>
                    <a:lnTo>
                      <a:pt x="724" y="42"/>
                    </a:lnTo>
                    <a:lnTo>
                      <a:pt x="671" y="55"/>
                    </a:lnTo>
                    <a:lnTo>
                      <a:pt x="619" y="72"/>
                    </a:lnTo>
                    <a:lnTo>
                      <a:pt x="569" y="91"/>
                    </a:lnTo>
                    <a:lnTo>
                      <a:pt x="519" y="112"/>
                    </a:lnTo>
                    <a:lnTo>
                      <a:pt x="473" y="136"/>
                    </a:lnTo>
                    <a:lnTo>
                      <a:pt x="428" y="160"/>
                    </a:lnTo>
                    <a:lnTo>
                      <a:pt x="385" y="187"/>
                    </a:lnTo>
                    <a:lnTo>
                      <a:pt x="343" y="217"/>
                    </a:lnTo>
                    <a:lnTo>
                      <a:pt x="304" y="248"/>
                    </a:lnTo>
                    <a:lnTo>
                      <a:pt x="267" y="281"/>
                    </a:lnTo>
                    <a:lnTo>
                      <a:pt x="231" y="316"/>
                    </a:lnTo>
                    <a:lnTo>
                      <a:pt x="199" y="354"/>
                    </a:lnTo>
                    <a:lnTo>
                      <a:pt x="168" y="393"/>
                    </a:lnTo>
                    <a:lnTo>
                      <a:pt x="140" y="433"/>
                    </a:lnTo>
                    <a:lnTo>
                      <a:pt x="114" y="476"/>
                    </a:lnTo>
                    <a:lnTo>
                      <a:pt x="91" y="521"/>
                    </a:lnTo>
                    <a:lnTo>
                      <a:pt x="70" y="567"/>
                    </a:lnTo>
                    <a:lnTo>
                      <a:pt x="52" y="615"/>
                    </a:lnTo>
                    <a:lnTo>
                      <a:pt x="37" y="665"/>
                    </a:lnTo>
                    <a:lnTo>
                      <a:pt x="23" y="717"/>
                    </a:lnTo>
                    <a:lnTo>
                      <a:pt x="13" y="770"/>
                    </a:lnTo>
                    <a:lnTo>
                      <a:pt x="6" y="825"/>
                    </a:lnTo>
                    <a:lnTo>
                      <a:pt x="1" y="883"/>
                    </a:lnTo>
                    <a:lnTo>
                      <a:pt x="0" y="940"/>
                    </a:lnTo>
                    <a:lnTo>
                      <a:pt x="0" y="1340"/>
                    </a:lnTo>
                    <a:close/>
                  </a:path>
                </a:pathLst>
              </a:custGeom>
              <a:solidFill>
                <a:srgbClr val="8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54980"/>
                                        </p:tgtEl>
                                        <p:attrNameLst>
                                          <p:attrName>style.visibility</p:attrName>
                                        </p:attrNameLst>
                                      </p:cBhvr>
                                      <p:to>
                                        <p:strVal val="visible"/>
                                      </p:to>
                                    </p:set>
                                    <p:animEffect transition="in" filter="wipe(down)">
                                      <p:cBhvr>
                                        <p:cTn id="7" dur="500"/>
                                        <p:tgtEl>
                                          <p:spTgt spid="2549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54985"/>
                                        </p:tgtEl>
                                        <p:attrNameLst>
                                          <p:attrName>style.visibility</p:attrName>
                                        </p:attrNameLst>
                                      </p:cBhvr>
                                      <p:to>
                                        <p:strVal val="visible"/>
                                      </p:to>
                                    </p:set>
                                    <p:animEffect transition="in" filter="wipe(left)">
                                      <p:cBhvr>
                                        <p:cTn id="12" dur="500"/>
                                        <p:tgtEl>
                                          <p:spTgt spid="2549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54989"/>
                                        </p:tgtEl>
                                        <p:attrNameLst>
                                          <p:attrName>style.visibility</p:attrName>
                                        </p:attrNameLst>
                                      </p:cBhvr>
                                      <p:to>
                                        <p:strVal val="visible"/>
                                      </p:to>
                                    </p:set>
                                    <p:animEffect transition="in" filter="wipe(down)">
                                      <p:cBhvr>
                                        <p:cTn id="17" dur="500"/>
                                        <p:tgtEl>
                                          <p:spTgt spid="2549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54979"/>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nodeType="clickEffect">
                                  <p:stCondLst>
                                    <p:cond delay="0"/>
                                  </p:stCondLst>
                                  <p:childTnLst>
                                    <p:set>
                                      <p:cBhvr>
                                        <p:cTn id="25" dur="1" fill="hold">
                                          <p:stCondLst>
                                            <p:cond delay="0"/>
                                          </p:stCondLst>
                                        </p:cTn>
                                        <p:tgtEl>
                                          <p:spTgt spid="254995"/>
                                        </p:tgtEl>
                                        <p:attrNameLst>
                                          <p:attrName>style.visibility</p:attrName>
                                        </p:attrNameLst>
                                      </p:cBhvr>
                                      <p:to>
                                        <p:strVal val="visible"/>
                                      </p:to>
                                    </p:set>
                                    <p:animEffect transition="in" filter="wipe(down)">
                                      <p:cBhvr>
                                        <p:cTn id="26" dur="500"/>
                                        <p:tgtEl>
                                          <p:spTgt spid="25499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4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p:bldP spid="25499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1"/>
          <p:cNvSpPr>
            <a:spLocks noGrp="1"/>
          </p:cNvSpPr>
          <p:nvPr>
            <p:ph type="sldNum" sz="quarter" idx="10"/>
          </p:nvPr>
        </p:nvSpPr>
        <p:spPr/>
        <p:txBody>
          <a:bodyPr/>
          <a:lstStyle/>
          <a:p>
            <a:fld id="{A4D43794-B8A0-460A-BE61-DF24867E8589}" type="slidenum">
              <a:rPr lang="en-US" altLang="zh-CN"/>
              <a:pPr/>
              <a:t>48</a:t>
            </a:fld>
            <a:endParaRPr lang="en-US" altLang="zh-CN"/>
          </a:p>
        </p:txBody>
      </p:sp>
      <p:sp>
        <p:nvSpPr>
          <p:cNvPr id="256002" name="Text Box 2"/>
          <p:cNvSpPr txBox="1">
            <a:spLocks noChangeArrowheads="1"/>
          </p:cNvSpPr>
          <p:nvPr/>
        </p:nvSpPr>
        <p:spPr bwMode="auto">
          <a:xfrm>
            <a:off x="152400" y="1079500"/>
            <a:ext cx="6400800" cy="579438"/>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0" hangingPunct="0">
              <a:spcBef>
                <a:spcPct val="50000"/>
              </a:spcBef>
            </a:pPr>
            <a:r>
              <a:rPr kumimoji="0" lang="zh-CN" altLang="en-US" b="1">
                <a:solidFill>
                  <a:srgbClr val="FFFF00"/>
                </a:solidFill>
                <a:latin typeface="宋体" charset="-122"/>
              </a:rPr>
              <a:t>一、概 述</a:t>
            </a:r>
            <a:endParaRPr kumimoji="0" lang="zh-CN" altLang="en-US" b="1">
              <a:solidFill>
                <a:srgbClr val="FFFF00"/>
              </a:solidFill>
            </a:endParaRPr>
          </a:p>
        </p:txBody>
      </p:sp>
      <p:sp>
        <p:nvSpPr>
          <p:cNvPr id="256003" name="Text Box 3"/>
          <p:cNvSpPr txBox="1">
            <a:spLocks noChangeArrowheads="1"/>
          </p:cNvSpPr>
          <p:nvPr/>
        </p:nvSpPr>
        <p:spPr bwMode="auto">
          <a:xfrm>
            <a:off x="296863" y="1808163"/>
            <a:ext cx="85344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28398" dir="1593903" algn="ctr" rotWithShape="0">
                    <a:schemeClr val="bg2"/>
                  </a:outerShdw>
                </a:effectLst>
              </a14:hiddenEffects>
            </a:ext>
          </a:extLst>
        </p:spPr>
        <p:txBody>
          <a:bodyPr>
            <a:spAutoFit/>
          </a:bodyPr>
          <a:lstStyle/>
          <a:p>
            <a:pPr algn="l" eaLnBrk="0" hangingPunct="0">
              <a:spcBef>
                <a:spcPct val="50000"/>
              </a:spcBef>
            </a:pPr>
            <a:r>
              <a:rPr kumimoji="0" lang="zh-CN" altLang="en-US" sz="2800" b="1">
                <a:solidFill>
                  <a:srgbClr val="FFFF00"/>
                </a:solidFill>
              </a:rPr>
              <a:t>散列的基本思想</a:t>
            </a:r>
            <a:r>
              <a:rPr kumimoji="0" lang="zh-CN" altLang="en-US" sz="2800" b="1"/>
              <a:t>：</a:t>
            </a:r>
            <a:r>
              <a:rPr lang="zh-CN" altLang="en-US" sz="2800" b="1"/>
              <a:t>在记录的存储地址和它的关键码之间建立一个确定的对应关系。这样，不经过比较，一次读取就能得到所查元素的查找方法。</a:t>
            </a:r>
          </a:p>
        </p:txBody>
      </p:sp>
      <p:sp>
        <p:nvSpPr>
          <p:cNvPr id="256004" name="Oval 4"/>
          <p:cNvSpPr>
            <a:spLocks noChangeArrowheads="1"/>
          </p:cNvSpPr>
          <p:nvPr/>
        </p:nvSpPr>
        <p:spPr bwMode="auto">
          <a:xfrm>
            <a:off x="1150938" y="3429000"/>
            <a:ext cx="1928812" cy="2879725"/>
          </a:xfrm>
          <a:prstGeom prst="ellipse">
            <a:avLst/>
          </a:prstGeom>
          <a:solidFill>
            <a:srgbClr val="FFFFCC"/>
          </a:solidFill>
          <a:ln w="38100">
            <a:solidFill>
              <a:schemeClr val="tx1"/>
            </a:solidFill>
            <a:round/>
            <a:headEnd/>
            <a:tailEnd/>
          </a:ln>
          <a:effectLst/>
          <a:extLst>
            <a:ext uri="{AF507438-7753-43E0-B8FC-AC1667EBCBE1}">
              <a14:hiddenEffects xmlns:a14="http://schemas.microsoft.com/office/drawing/2010/main">
                <a:effectLst>
                  <a:outerShdw dist="165588" dir="21336078" algn="ctr" rotWithShape="0">
                    <a:schemeClr val="tx1">
                      <a:gamma/>
                      <a:shade val="60000"/>
                      <a:invGamma/>
                    </a:schemeClr>
                  </a:outerShdw>
                </a:effectLst>
              </a14:hiddenEffects>
            </a:ext>
          </a:extLst>
        </p:spPr>
        <p:txBody>
          <a:bodyPr/>
          <a:lstStyle/>
          <a:p>
            <a:endParaRPr kumimoji="0" lang="zh-CN" altLang="zh-CN" sz="1800" b="1">
              <a:solidFill>
                <a:schemeClr val="bg1"/>
              </a:solidFill>
              <a:latin typeface="Arial" charset="0"/>
            </a:endParaRPr>
          </a:p>
        </p:txBody>
      </p:sp>
      <p:sp>
        <p:nvSpPr>
          <p:cNvPr id="256005" name="Text Box 5"/>
          <p:cNvSpPr txBox="1">
            <a:spLocks noChangeArrowheads="1"/>
          </p:cNvSpPr>
          <p:nvPr/>
        </p:nvSpPr>
        <p:spPr bwMode="auto">
          <a:xfrm>
            <a:off x="1454150" y="3952875"/>
            <a:ext cx="314325"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p>
            <a:pPr algn="just">
              <a:lnSpc>
                <a:spcPct val="96000"/>
              </a:lnSpc>
            </a:pPr>
            <a:r>
              <a:rPr kumimoji="0" lang="zh-CN" altLang="en-US" sz="2400" b="1">
                <a:solidFill>
                  <a:schemeClr val="bg1"/>
                </a:solidFill>
                <a:cs typeface="Angsana New" pitchFamily="18" charset="-34"/>
              </a:rPr>
              <a:t>关键码集合</a:t>
            </a:r>
            <a:endParaRPr kumimoji="0" lang="zh-CN" altLang="en-US" sz="2400" b="1">
              <a:solidFill>
                <a:schemeClr val="bg1"/>
              </a:solidFill>
              <a:latin typeface="Arial" charset="0"/>
              <a:ea typeface="华文行楷" pitchFamily="2" charset="-122"/>
              <a:cs typeface="Angsana New" pitchFamily="18" charset="-34"/>
            </a:endParaRPr>
          </a:p>
        </p:txBody>
      </p:sp>
      <p:sp>
        <p:nvSpPr>
          <p:cNvPr id="256006" name="Text Box 6"/>
          <p:cNvSpPr txBox="1">
            <a:spLocks noChangeArrowheads="1"/>
          </p:cNvSpPr>
          <p:nvPr/>
        </p:nvSpPr>
        <p:spPr bwMode="auto">
          <a:xfrm>
            <a:off x="2268538" y="4724400"/>
            <a:ext cx="3667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p>
            <a:pPr algn="just">
              <a:lnSpc>
                <a:spcPct val="96000"/>
              </a:lnSpc>
            </a:pPr>
            <a:r>
              <a:rPr kumimoji="0" lang="en-US" altLang="zh-CN" b="1" i="1">
                <a:solidFill>
                  <a:schemeClr val="bg1"/>
                </a:solidFill>
                <a:cs typeface="Angsana New" pitchFamily="18" charset="-34"/>
              </a:rPr>
              <a:t>k</a:t>
            </a:r>
            <a:r>
              <a:rPr kumimoji="0" lang="en-US" altLang="zh-CN" b="1" i="1" baseline="-25000">
                <a:solidFill>
                  <a:schemeClr val="bg1"/>
                </a:solidFill>
                <a:cs typeface="Angsana New" pitchFamily="18" charset="-34"/>
              </a:rPr>
              <a:t>i</a:t>
            </a:r>
            <a:endParaRPr kumimoji="0" lang="en-US" altLang="zh-CN" b="1">
              <a:solidFill>
                <a:schemeClr val="bg1"/>
              </a:solidFill>
              <a:latin typeface="Arial" charset="0"/>
              <a:ea typeface="华文行楷" pitchFamily="2" charset="-122"/>
              <a:cs typeface="Angsana New" pitchFamily="18" charset="-34"/>
            </a:endParaRPr>
          </a:p>
        </p:txBody>
      </p:sp>
      <p:sp>
        <p:nvSpPr>
          <p:cNvPr id="256007" name="Text Box 7"/>
          <p:cNvSpPr txBox="1">
            <a:spLocks noChangeArrowheads="1"/>
          </p:cNvSpPr>
          <p:nvPr/>
        </p:nvSpPr>
        <p:spPr bwMode="auto">
          <a:xfrm>
            <a:off x="6238875" y="3294063"/>
            <a:ext cx="1168400" cy="3105150"/>
          </a:xfrm>
          <a:prstGeom prst="rect">
            <a:avLst/>
          </a:prstGeom>
          <a:solidFill>
            <a:schemeClr val="tx1"/>
          </a:solidFill>
          <a:ln w="38100">
            <a:solidFill>
              <a:srgbClr val="000000"/>
            </a:solidFill>
            <a:miter lim="800000"/>
            <a:headEnd/>
            <a:tailEnd/>
          </a:ln>
        </p:spPr>
        <p:txBody>
          <a:bodyPr/>
          <a:lstStyle/>
          <a:p>
            <a:pPr algn="just">
              <a:lnSpc>
                <a:spcPct val="112000"/>
              </a:lnSpc>
            </a:pPr>
            <a:endParaRPr kumimoji="0" lang="en-US" altLang="zh-CN" sz="2400" b="1" i="1">
              <a:solidFill>
                <a:schemeClr val="bg1"/>
              </a:solidFill>
              <a:cs typeface="Angsana New" pitchFamily="18" charset="-34"/>
            </a:endParaRPr>
          </a:p>
          <a:p>
            <a:pPr algn="just">
              <a:lnSpc>
                <a:spcPct val="112000"/>
              </a:lnSpc>
            </a:pPr>
            <a:endParaRPr kumimoji="0" lang="en-US" altLang="zh-CN" sz="2400" b="1" i="1">
              <a:solidFill>
                <a:schemeClr val="bg1"/>
              </a:solidFill>
              <a:cs typeface="Angsana New" pitchFamily="18" charset="-34"/>
            </a:endParaRPr>
          </a:p>
          <a:p>
            <a:pPr algn="just"/>
            <a:endParaRPr kumimoji="0" lang="en-US" altLang="zh-CN" sz="2400" b="1" i="1">
              <a:solidFill>
                <a:schemeClr val="bg1"/>
              </a:solidFill>
              <a:cs typeface="Angsana New" pitchFamily="18" charset="-34"/>
            </a:endParaRPr>
          </a:p>
          <a:p>
            <a:pPr algn="just"/>
            <a:r>
              <a:rPr kumimoji="0" lang="en-US" altLang="zh-CN" sz="2400" b="1" i="1">
                <a:solidFill>
                  <a:schemeClr val="bg1"/>
                </a:solidFill>
                <a:cs typeface="Angsana New" pitchFamily="18" charset="-34"/>
              </a:rPr>
              <a:t>     r</a:t>
            </a:r>
            <a:r>
              <a:rPr kumimoji="0" lang="en-US" altLang="zh-CN" sz="2400" b="1" i="1" baseline="-25000">
                <a:solidFill>
                  <a:schemeClr val="bg1"/>
                </a:solidFill>
                <a:cs typeface="Angsana New" pitchFamily="18" charset="-34"/>
              </a:rPr>
              <a:t>i</a:t>
            </a:r>
            <a:endParaRPr kumimoji="0" lang="en-US" altLang="zh-CN" sz="2400" b="1">
              <a:solidFill>
                <a:schemeClr val="bg1"/>
              </a:solidFill>
              <a:latin typeface="Arial" charset="0"/>
              <a:ea typeface="华文行楷" pitchFamily="2" charset="-122"/>
              <a:cs typeface="Angsana New" pitchFamily="18" charset="-34"/>
            </a:endParaRPr>
          </a:p>
        </p:txBody>
      </p:sp>
      <p:sp>
        <p:nvSpPr>
          <p:cNvPr id="256008" name="Line 8"/>
          <p:cNvSpPr>
            <a:spLocks noChangeShapeType="1"/>
          </p:cNvSpPr>
          <p:nvPr/>
        </p:nvSpPr>
        <p:spPr bwMode="auto">
          <a:xfrm>
            <a:off x="6238875" y="4537075"/>
            <a:ext cx="1168400" cy="15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009" name="Line 9"/>
          <p:cNvSpPr>
            <a:spLocks noChangeShapeType="1"/>
          </p:cNvSpPr>
          <p:nvPr/>
        </p:nvSpPr>
        <p:spPr bwMode="auto">
          <a:xfrm>
            <a:off x="6238875" y="4918075"/>
            <a:ext cx="1168400" cy="15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010" name="Text Box 10"/>
          <p:cNvSpPr txBox="1">
            <a:spLocks noChangeArrowheads="1"/>
          </p:cNvSpPr>
          <p:nvPr/>
        </p:nvSpPr>
        <p:spPr bwMode="auto">
          <a:xfrm>
            <a:off x="5148263" y="4608513"/>
            <a:ext cx="10445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p>
            <a:pPr algn="just">
              <a:lnSpc>
                <a:spcPct val="96000"/>
              </a:lnSpc>
            </a:pPr>
            <a:r>
              <a:rPr kumimoji="0" lang="en-US" altLang="zh-CN" b="1" i="1">
                <a:cs typeface="Angsana New" pitchFamily="18" charset="-34"/>
              </a:rPr>
              <a:t>H</a:t>
            </a:r>
            <a:r>
              <a:rPr kumimoji="0" lang="en-US" altLang="zh-CN" b="1">
                <a:latin typeface="宋体" charset="-122"/>
                <a:cs typeface="Angsana New" pitchFamily="18" charset="-34"/>
              </a:rPr>
              <a:t>(</a:t>
            </a:r>
            <a:r>
              <a:rPr kumimoji="0" lang="en-US" altLang="zh-CN" b="1" i="1">
                <a:cs typeface="Angsana New" pitchFamily="18" charset="-34"/>
              </a:rPr>
              <a:t>k</a:t>
            </a:r>
            <a:r>
              <a:rPr kumimoji="0" lang="en-US" altLang="zh-CN" b="1" i="1" baseline="-25000">
                <a:cs typeface="Angsana New" pitchFamily="18" charset="-34"/>
              </a:rPr>
              <a:t>i</a:t>
            </a:r>
            <a:r>
              <a:rPr kumimoji="0" lang="en-US" altLang="zh-CN" b="1">
                <a:latin typeface="宋体" charset="-122"/>
                <a:cs typeface="Angsana New" pitchFamily="18" charset="-34"/>
              </a:rPr>
              <a:t>)</a:t>
            </a:r>
            <a:endParaRPr kumimoji="0" lang="en-US" altLang="zh-CN" b="1">
              <a:latin typeface="Arial" charset="0"/>
              <a:ea typeface="华文行楷" pitchFamily="2" charset="-122"/>
              <a:cs typeface="Angsana New" pitchFamily="18" charset="-34"/>
            </a:endParaRPr>
          </a:p>
        </p:txBody>
      </p:sp>
      <p:sp>
        <p:nvSpPr>
          <p:cNvPr id="256011" name="Text Box 11"/>
          <p:cNvSpPr txBox="1">
            <a:spLocks noChangeArrowheads="1"/>
          </p:cNvSpPr>
          <p:nvPr/>
        </p:nvSpPr>
        <p:spPr bwMode="auto">
          <a:xfrm>
            <a:off x="6734175" y="3563938"/>
            <a:ext cx="334963"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18000" tIns="36000" rIns="18000" bIns="0"/>
          <a:lstStyle/>
          <a:p>
            <a:pPr algn="just">
              <a:lnSpc>
                <a:spcPct val="96000"/>
              </a:lnSpc>
            </a:pPr>
            <a:r>
              <a:rPr kumimoji="0" lang="en-US" altLang="zh-CN" sz="2400" b="1">
                <a:solidFill>
                  <a:schemeClr val="bg1"/>
                </a:solidFill>
                <a:cs typeface="Angsana New" pitchFamily="18" charset="-34"/>
              </a:rPr>
              <a:t>……</a:t>
            </a:r>
            <a:endParaRPr kumimoji="0" lang="en-US" altLang="zh-CN" sz="2400" b="1">
              <a:solidFill>
                <a:schemeClr val="bg1"/>
              </a:solidFill>
              <a:latin typeface="Arial" charset="0"/>
              <a:ea typeface="华文行楷" pitchFamily="2" charset="-122"/>
              <a:cs typeface="Angsana New" pitchFamily="18" charset="-34"/>
            </a:endParaRPr>
          </a:p>
        </p:txBody>
      </p:sp>
      <p:sp>
        <p:nvSpPr>
          <p:cNvPr id="256012" name="Text Box 12"/>
          <p:cNvSpPr txBox="1">
            <a:spLocks noChangeArrowheads="1"/>
          </p:cNvSpPr>
          <p:nvPr/>
        </p:nvSpPr>
        <p:spPr bwMode="auto">
          <a:xfrm>
            <a:off x="6721475" y="5273675"/>
            <a:ext cx="334963"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18000" tIns="36000" rIns="18000" bIns="0"/>
          <a:lstStyle/>
          <a:p>
            <a:pPr algn="just">
              <a:lnSpc>
                <a:spcPct val="96000"/>
              </a:lnSpc>
            </a:pPr>
            <a:r>
              <a:rPr kumimoji="0" lang="en-US" altLang="zh-CN" sz="2400" b="1">
                <a:solidFill>
                  <a:schemeClr val="bg1"/>
                </a:solidFill>
                <a:cs typeface="Angsana New" pitchFamily="18" charset="-34"/>
              </a:rPr>
              <a:t>……</a:t>
            </a:r>
            <a:endParaRPr kumimoji="0" lang="en-US" altLang="zh-CN" sz="2400" b="1">
              <a:solidFill>
                <a:schemeClr val="bg1"/>
              </a:solidFill>
              <a:latin typeface="Arial" charset="0"/>
              <a:ea typeface="华文行楷" pitchFamily="2" charset="-122"/>
              <a:cs typeface="Angsana New" pitchFamily="18" charset="-34"/>
            </a:endParaRPr>
          </a:p>
        </p:txBody>
      </p:sp>
      <p:sp>
        <p:nvSpPr>
          <p:cNvPr id="256013" name="Text Box 13"/>
          <p:cNvSpPr txBox="1">
            <a:spLocks noChangeArrowheads="1"/>
          </p:cNvSpPr>
          <p:nvPr/>
        </p:nvSpPr>
        <p:spPr bwMode="auto">
          <a:xfrm>
            <a:off x="3357563" y="4329113"/>
            <a:ext cx="1946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p>
            <a:pPr>
              <a:lnSpc>
                <a:spcPct val="96000"/>
              </a:lnSpc>
            </a:pPr>
            <a:r>
              <a:rPr kumimoji="0" lang="en-US" altLang="zh-CN" sz="2400" b="1" i="1">
                <a:cs typeface="Angsana New" pitchFamily="18" charset="-34"/>
              </a:rPr>
              <a:t>H</a:t>
            </a:r>
            <a:endParaRPr kumimoji="0" lang="en-US" altLang="zh-CN" sz="2400" b="1">
              <a:ea typeface="华文行楷" pitchFamily="2" charset="-122"/>
              <a:cs typeface="Angsana New" pitchFamily="18" charset="-34"/>
            </a:endParaRPr>
          </a:p>
        </p:txBody>
      </p:sp>
      <p:sp>
        <p:nvSpPr>
          <p:cNvPr id="256014" name="Line 14"/>
          <p:cNvSpPr>
            <a:spLocks noChangeShapeType="1"/>
          </p:cNvSpPr>
          <p:nvPr/>
        </p:nvSpPr>
        <p:spPr bwMode="auto">
          <a:xfrm flipV="1">
            <a:off x="2592388" y="4797425"/>
            <a:ext cx="2555875" cy="25400"/>
          </a:xfrm>
          <a:prstGeom prst="line">
            <a:avLst/>
          </a:prstGeom>
          <a:noFill/>
          <a:ln w="38100">
            <a:solidFill>
              <a:schemeClr val="hlink"/>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256015" name="Oval 15"/>
          <p:cNvSpPr>
            <a:spLocks noChangeArrowheads="1"/>
          </p:cNvSpPr>
          <p:nvPr/>
        </p:nvSpPr>
        <p:spPr bwMode="auto">
          <a:xfrm>
            <a:off x="2124075" y="4508500"/>
            <a:ext cx="558800" cy="762000"/>
          </a:xfrm>
          <a:prstGeom prst="ellipse">
            <a:avLst/>
          </a:prstGeom>
          <a:noFill/>
          <a:ln w="2857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256016" name="Rectangle 16"/>
          <p:cNvSpPr>
            <a:spLocks noRot="1" noChangeArrowheads="1"/>
          </p:cNvSpPr>
          <p:nvPr/>
        </p:nvSpPr>
        <p:spPr bwMode="auto">
          <a:xfrm>
            <a:off x="609600" y="404813"/>
            <a:ext cx="7772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b="1">
                <a:solidFill>
                  <a:srgbClr val="F1F622"/>
                </a:solidFill>
                <a:effectLst>
                  <a:outerShdw blurRad="38100" dist="38100" dir="2700000" algn="tl">
                    <a:srgbClr val="000000"/>
                  </a:outerShdw>
                </a:effectLst>
                <a:latin typeface="Garamond" pitchFamily="18" charset="0"/>
                <a:ea typeface="宋体" charset="-122"/>
              </a:defRPr>
            </a:lvl1pPr>
            <a:lvl2pPr>
              <a:defRPr sz="4400" b="1">
                <a:solidFill>
                  <a:srgbClr val="F1F622"/>
                </a:solidFill>
                <a:effectLst>
                  <a:outerShdw blurRad="38100" dist="38100" dir="2700000" algn="tl">
                    <a:srgbClr val="000000"/>
                  </a:outerShdw>
                </a:effectLst>
                <a:latin typeface="Garamond" pitchFamily="18" charset="0"/>
                <a:ea typeface="宋体" charset="-122"/>
              </a:defRPr>
            </a:lvl2pPr>
            <a:lvl3pPr>
              <a:defRPr sz="4400" b="1">
                <a:solidFill>
                  <a:srgbClr val="F1F622"/>
                </a:solidFill>
                <a:effectLst>
                  <a:outerShdw blurRad="38100" dist="38100" dir="2700000" algn="tl">
                    <a:srgbClr val="000000"/>
                  </a:outerShdw>
                </a:effectLst>
                <a:latin typeface="Garamond" pitchFamily="18" charset="0"/>
                <a:ea typeface="宋体" charset="-122"/>
              </a:defRPr>
            </a:lvl3pPr>
            <a:lvl4pPr>
              <a:defRPr sz="4400" b="1">
                <a:solidFill>
                  <a:srgbClr val="F1F622"/>
                </a:solidFill>
                <a:effectLst>
                  <a:outerShdw blurRad="38100" dist="38100" dir="2700000" algn="tl">
                    <a:srgbClr val="000000"/>
                  </a:outerShdw>
                </a:effectLst>
                <a:latin typeface="Garamond" pitchFamily="18" charset="0"/>
                <a:ea typeface="宋体" charset="-122"/>
              </a:defRPr>
            </a:lvl4pPr>
            <a:lvl5pPr>
              <a:defRPr sz="4400" b="1">
                <a:solidFill>
                  <a:srgbClr val="F1F622"/>
                </a:solidFill>
                <a:effectLst>
                  <a:outerShdw blurRad="38100" dist="38100" dir="2700000" algn="tl">
                    <a:srgbClr val="000000"/>
                  </a:outerShdw>
                </a:effectLst>
                <a:latin typeface="Garamond" pitchFamily="18" charset="0"/>
                <a:ea typeface="宋体" charset="-122"/>
              </a:defRPr>
            </a:lvl5pPr>
            <a:lvl6pPr marL="4572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6pPr>
            <a:lvl7pPr marL="9144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7pPr>
            <a:lvl8pPr marL="13716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8pPr>
            <a:lvl9pPr marL="18288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9pPr>
          </a:lstStyle>
          <a:p>
            <a:r>
              <a:rPr kumimoji="0" lang="en-US" altLang="zh-CN"/>
              <a:t>8.4 </a:t>
            </a:r>
            <a:r>
              <a:rPr kumimoji="0" lang="zh-CN" altLang="en-US"/>
              <a:t>散列（哈希）</a:t>
            </a:r>
          </a:p>
        </p:txBody>
      </p:sp>
      <p:sp>
        <p:nvSpPr>
          <p:cNvPr id="256017" name="AutoShape 17"/>
          <p:cNvSpPr>
            <a:spLocks noChangeArrowheads="1"/>
          </p:cNvSpPr>
          <p:nvPr/>
        </p:nvSpPr>
        <p:spPr bwMode="auto">
          <a:xfrm>
            <a:off x="1979613" y="1989138"/>
            <a:ext cx="3024187" cy="1871662"/>
          </a:xfrm>
          <a:prstGeom prst="wedgeRoundRectCallout">
            <a:avLst>
              <a:gd name="adj1" fmla="val 18032"/>
              <a:gd name="adj2" fmla="val 97412"/>
              <a:gd name="adj3" fmla="val 16667"/>
            </a:avLst>
          </a:prstGeom>
          <a:solidFill>
            <a:schemeClr val="bg2"/>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spcBef>
                <a:spcPct val="50000"/>
              </a:spcBef>
            </a:pPr>
            <a:r>
              <a:rPr kumimoji="0" lang="zh-CN" altLang="en-US" sz="2800" b="1">
                <a:solidFill>
                  <a:srgbClr val="FFFF66"/>
                </a:solidFill>
              </a:rPr>
              <a:t>散列函数：</a:t>
            </a:r>
            <a:r>
              <a:rPr kumimoji="0" lang="zh-CN" altLang="en-US" sz="2800" b="1"/>
              <a:t>将关键码映射为散列表中适当存储位置的函数。</a:t>
            </a:r>
          </a:p>
        </p:txBody>
      </p:sp>
      <p:sp>
        <p:nvSpPr>
          <p:cNvPr id="256018" name="AutoShape 18"/>
          <p:cNvSpPr>
            <a:spLocks noChangeArrowheads="1"/>
          </p:cNvSpPr>
          <p:nvPr/>
        </p:nvSpPr>
        <p:spPr bwMode="auto">
          <a:xfrm>
            <a:off x="5292725" y="260350"/>
            <a:ext cx="3851275" cy="2378075"/>
          </a:xfrm>
          <a:prstGeom prst="wedgeRoundRectCallout">
            <a:avLst>
              <a:gd name="adj1" fmla="val 907"/>
              <a:gd name="adj2" fmla="val 91657"/>
              <a:gd name="adj3" fmla="val 16667"/>
            </a:avLst>
          </a:prstGeom>
          <a:solidFill>
            <a:schemeClr val="bg2"/>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spcBef>
                <a:spcPct val="50000"/>
              </a:spcBef>
            </a:pPr>
            <a:r>
              <a:rPr kumimoji="0" lang="zh-CN" altLang="en-US" sz="2800" b="1">
                <a:solidFill>
                  <a:srgbClr val="FFFF66"/>
                </a:solidFill>
              </a:rPr>
              <a:t>散列表：</a:t>
            </a:r>
            <a:r>
              <a:rPr kumimoji="0" lang="zh-CN" altLang="en-US" sz="2800" b="1"/>
              <a:t>采用散列技术将记录存储在一块连续的存储空间中，这块连续的存储空间称为散列表。</a:t>
            </a:r>
          </a:p>
        </p:txBody>
      </p:sp>
      <p:grpSp>
        <p:nvGrpSpPr>
          <p:cNvPr id="256019" name="Group 19"/>
          <p:cNvGrpSpPr>
            <a:grpSpLocks/>
          </p:cNvGrpSpPr>
          <p:nvPr/>
        </p:nvGrpSpPr>
        <p:grpSpPr bwMode="auto">
          <a:xfrm>
            <a:off x="7451725" y="3276600"/>
            <a:ext cx="1376363" cy="3105150"/>
            <a:chOff x="4723" y="2047"/>
            <a:chExt cx="867" cy="1956"/>
          </a:xfrm>
        </p:grpSpPr>
        <p:sp>
          <p:nvSpPr>
            <p:cNvPr id="256020" name="AutoShape 20"/>
            <p:cNvSpPr>
              <a:spLocks/>
            </p:cNvSpPr>
            <p:nvPr/>
          </p:nvSpPr>
          <p:spPr bwMode="auto">
            <a:xfrm>
              <a:off x="4723" y="2047"/>
              <a:ext cx="170" cy="1956"/>
            </a:xfrm>
            <a:prstGeom prst="rightBrace">
              <a:avLst>
                <a:gd name="adj1" fmla="val 95882"/>
                <a:gd name="adj2" fmla="val 50000"/>
              </a:avLst>
            </a:prstGeom>
            <a:noFill/>
            <a:ln w="38100">
              <a:solidFill>
                <a:srgbClr val="FFFF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256021" name="Text Box 21"/>
            <p:cNvSpPr txBox="1">
              <a:spLocks noChangeArrowheads="1"/>
            </p:cNvSpPr>
            <p:nvPr/>
          </p:nvSpPr>
          <p:spPr bwMode="auto">
            <a:xfrm>
              <a:off x="4893" y="2869"/>
              <a:ext cx="6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l">
                <a:spcBef>
                  <a:spcPct val="50000"/>
                </a:spcBef>
              </a:pPr>
              <a:r>
                <a:rPr kumimoji="0" lang="zh-CN" altLang="en-US" sz="2400" b="1">
                  <a:latin typeface="Arial" charset="0"/>
                </a:rPr>
                <a:t>散列表</a:t>
              </a:r>
            </a:p>
          </p:txBody>
        </p:sp>
      </p:grpSp>
      <p:grpSp>
        <p:nvGrpSpPr>
          <p:cNvPr id="256022" name="Group 22"/>
          <p:cNvGrpSpPr>
            <a:grpSpLocks/>
          </p:cNvGrpSpPr>
          <p:nvPr/>
        </p:nvGrpSpPr>
        <p:grpSpPr bwMode="auto">
          <a:xfrm>
            <a:off x="7900988" y="5076825"/>
            <a:ext cx="809625" cy="906463"/>
            <a:chOff x="5006" y="3181"/>
            <a:chExt cx="510" cy="571"/>
          </a:xfrm>
        </p:grpSpPr>
        <p:sp>
          <p:nvSpPr>
            <p:cNvPr id="256023" name="AutoShape 23"/>
            <p:cNvSpPr>
              <a:spLocks noChangeArrowheads="1"/>
            </p:cNvSpPr>
            <p:nvPr/>
          </p:nvSpPr>
          <p:spPr bwMode="auto">
            <a:xfrm>
              <a:off x="5120" y="3181"/>
              <a:ext cx="227" cy="284"/>
            </a:xfrm>
            <a:prstGeom prst="downArrow">
              <a:avLst>
                <a:gd name="adj1" fmla="val 50000"/>
                <a:gd name="adj2" fmla="val 31278"/>
              </a:avLst>
            </a:prstGeom>
            <a:solidFill>
              <a:schemeClr val="accent1"/>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256024" name="Text Box 24"/>
            <p:cNvSpPr txBox="1">
              <a:spLocks noChangeArrowheads="1"/>
            </p:cNvSpPr>
            <p:nvPr/>
          </p:nvSpPr>
          <p:spPr bwMode="auto">
            <a:xfrm>
              <a:off x="5006" y="3464"/>
              <a:ext cx="5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l">
                <a:spcBef>
                  <a:spcPct val="50000"/>
                </a:spcBef>
              </a:pPr>
              <a:r>
                <a:rPr kumimoji="0" lang="zh-CN" altLang="en-US" sz="2400" b="1">
                  <a:latin typeface="Arial" charset="0"/>
                </a:rPr>
                <a:t>数组</a:t>
              </a:r>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nodeType="clickEffect">
                                  <p:stCondLst>
                                    <p:cond delay="0"/>
                                  </p:stCondLst>
                                  <p:childTnLst>
                                    <p:set>
                                      <p:cBhvr>
                                        <p:cTn id="6" dur="1" fill="hold">
                                          <p:stCondLst>
                                            <p:cond delay="0"/>
                                          </p:stCondLst>
                                        </p:cTn>
                                        <p:tgtEl>
                                          <p:spTgt spid="256019"/>
                                        </p:tgtEl>
                                        <p:attrNameLst>
                                          <p:attrName>style.visibility</p:attrName>
                                        </p:attrNameLst>
                                      </p:cBhvr>
                                      <p:to>
                                        <p:strVal val="visible"/>
                                      </p:to>
                                    </p:set>
                                    <p:animEffect transition="in" filter="slide(fromRight)">
                                      <p:cBhvr>
                                        <p:cTn id="7" dur="500"/>
                                        <p:tgtEl>
                                          <p:spTgt spid="256019"/>
                                        </p:tgtEl>
                                      </p:cBhvr>
                                    </p:animEffect>
                                  </p:childTnLst>
                                </p:cTn>
                              </p:par>
                              <p:par>
                                <p:cTn id="8" presetID="12" presetClass="entr" presetSubtype="2" fill="hold" nodeType="withEffect">
                                  <p:stCondLst>
                                    <p:cond delay="0"/>
                                  </p:stCondLst>
                                  <p:childTnLst>
                                    <p:set>
                                      <p:cBhvr>
                                        <p:cTn id="9" dur="1" fill="hold">
                                          <p:stCondLst>
                                            <p:cond delay="0"/>
                                          </p:stCondLst>
                                        </p:cTn>
                                        <p:tgtEl>
                                          <p:spTgt spid="256022"/>
                                        </p:tgtEl>
                                        <p:attrNameLst>
                                          <p:attrName>style.visibility</p:attrName>
                                        </p:attrNameLst>
                                      </p:cBhvr>
                                      <p:to>
                                        <p:strVal val="visible"/>
                                      </p:to>
                                    </p:set>
                                    <p:animEffect transition="in" filter="slide(fromRight)">
                                      <p:cBhvr>
                                        <p:cTn id="10" dur="500"/>
                                        <p:tgtEl>
                                          <p:spTgt spid="256022"/>
                                        </p:tgtEl>
                                      </p:cBhvr>
                                    </p:animEffect>
                                  </p:childTnLst>
                                </p:cTn>
                              </p:par>
                            </p:childTnLst>
                          </p:cTn>
                        </p:par>
                        <p:par>
                          <p:cTn id="11" fill="hold" nodeType="afterGroup">
                            <p:stCondLst>
                              <p:cond delay="500"/>
                            </p:stCondLst>
                            <p:childTnLst>
                              <p:par>
                                <p:cTn id="12" presetID="12" presetClass="entr" presetSubtype="1" fill="hold" grpId="0" nodeType="afterEffect">
                                  <p:stCondLst>
                                    <p:cond delay="0"/>
                                  </p:stCondLst>
                                  <p:childTnLst>
                                    <p:set>
                                      <p:cBhvr>
                                        <p:cTn id="13" dur="1" fill="hold">
                                          <p:stCondLst>
                                            <p:cond delay="0"/>
                                          </p:stCondLst>
                                        </p:cTn>
                                        <p:tgtEl>
                                          <p:spTgt spid="256018"/>
                                        </p:tgtEl>
                                        <p:attrNameLst>
                                          <p:attrName>style.visibility</p:attrName>
                                        </p:attrNameLst>
                                      </p:cBhvr>
                                      <p:to>
                                        <p:strVal val="visible"/>
                                      </p:to>
                                    </p:set>
                                    <p:animEffect transition="in" filter="slide(fromTop)">
                                      <p:cBhvr>
                                        <p:cTn id="14" dur="500"/>
                                        <p:tgtEl>
                                          <p:spTgt spid="25601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56018"/>
                                        </p:tgtEl>
                                        <p:attrNameLst>
                                          <p:attrName>style.visibility</p:attrName>
                                        </p:attrNameLst>
                                      </p:cBhvr>
                                      <p:to>
                                        <p:strVal val="hidden"/>
                                      </p:to>
                                    </p:set>
                                  </p:childTnLst>
                                </p:cTn>
                              </p:par>
                              <p:par>
                                <p:cTn id="19" presetID="53" presetClass="entr" presetSubtype="0" fill="hold" grpId="0" nodeType="withEffect">
                                  <p:stCondLst>
                                    <p:cond delay="0"/>
                                  </p:stCondLst>
                                  <p:childTnLst>
                                    <p:set>
                                      <p:cBhvr>
                                        <p:cTn id="20" dur="1" fill="hold">
                                          <p:stCondLst>
                                            <p:cond delay="0"/>
                                          </p:stCondLst>
                                        </p:cTn>
                                        <p:tgtEl>
                                          <p:spTgt spid="256017"/>
                                        </p:tgtEl>
                                        <p:attrNameLst>
                                          <p:attrName>style.visibility</p:attrName>
                                        </p:attrNameLst>
                                      </p:cBhvr>
                                      <p:to>
                                        <p:strVal val="visible"/>
                                      </p:to>
                                    </p:set>
                                    <p:anim calcmode="lin" valueType="num">
                                      <p:cBhvr>
                                        <p:cTn id="21" dur="500" fill="hold"/>
                                        <p:tgtEl>
                                          <p:spTgt spid="256017"/>
                                        </p:tgtEl>
                                        <p:attrNameLst>
                                          <p:attrName>ppt_w</p:attrName>
                                        </p:attrNameLst>
                                      </p:cBhvr>
                                      <p:tavLst>
                                        <p:tav tm="0">
                                          <p:val>
                                            <p:fltVal val="0"/>
                                          </p:val>
                                        </p:tav>
                                        <p:tav tm="100000">
                                          <p:val>
                                            <p:strVal val="#ppt_w"/>
                                          </p:val>
                                        </p:tav>
                                      </p:tavLst>
                                    </p:anim>
                                    <p:anim calcmode="lin" valueType="num">
                                      <p:cBhvr>
                                        <p:cTn id="22" dur="500" fill="hold"/>
                                        <p:tgtEl>
                                          <p:spTgt spid="256017"/>
                                        </p:tgtEl>
                                        <p:attrNameLst>
                                          <p:attrName>ppt_h</p:attrName>
                                        </p:attrNameLst>
                                      </p:cBhvr>
                                      <p:tavLst>
                                        <p:tav tm="0">
                                          <p:val>
                                            <p:fltVal val="0"/>
                                          </p:val>
                                        </p:tav>
                                        <p:tav tm="100000">
                                          <p:val>
                                            <p:strVal val="#ppt_h"/>
                                          </p:val>
                                        </p:tav>
                                      </p:tavLst>
                                    </p:anim>
                                    <p:animEffect transition="in" filter="fade">
                                      <p:cBhvr>
                                        <p:cTn id="23" dur="500"/>
                                        <p:tgtEl>
                                          <p:spTgt spid="2560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17" grpId="0" animBg="1"/>
      <p:bldP spid="256018" grpId="0" animBg="1"/>
      <p:bldP spid="256018"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B080AFB-35E0-4761-B9D5-07BC37C0E95A}" type="slidenum">
              <a:rPr lang="en-US" altLang="zh-CN"/>
              <a:pPr/>
              <a:t>49</a:t>
            </a:fld>
            <a:endParaRPr lang="en-US" altLang="zh-CN"/>
          </a:p>
        </p:txBody>
      </p:sp>
      <p:sp>
        <p:nvSpPr>
          <p:cNvPr id="257026" name="Rectangle 2"/>
          <p:cNvSpPr>
            <a:spLocks noGrp="1" noChangeArrowheads="1"/>
          </p:cNvSpPr>
          <p:nvPr>
            <p:ph type="body" idx="1"/>
          </p:nvPr>
        </p:nvSpPr>
        <p:spPr>
          <a:xfrm>
            <a:off x="250825" y="1125538"/>
            <a:ext cx="8686800" cy="4967287"/>
          </a:xfrm>
        </p:spPr>
        <p:txBody>
          <a:bodyPr/>
          <a:lstStyle/>
          <a:p>
            <a:pPr>
              <a:lnSpc>
                <a:spcPct val="90000"/>
              </a:lnSpc>
            </a:pPr>
            <a:r>
              <a:rPr kumimoji="1" lang="en-US" altLang="zh-CN" sz="2800"/>
              <a:t> </a:t>
            </a:r>
            <a:r>
              <a:rPr kumimoji="1" lang="zh-CN" altLang="en-US" sz="2800"/>
              <a:t>假设有一批关键字序列</a:t>
            </a:r>
            <a:r>
              <a:rPr kumimoji="1" lang="en-US" altLang="zh-CN" sz="2800"/>
              <a:t>18,75,60,43,54,90,46</a:t>
            </a:r>
            <a:r>
              <a:rPr kumimoji="1" lang="zh-CN" altLang="en-US" sz="2800"/>
              <a:t>，给定哈希函数</a:t>
            </a:r>
            <a:r>
              <a:rPr kumimoji="1" lang="en-US" altLang="zh-CN" sz="2800"/>
              <a:t>H(k)=k % 13</a:t>
            </a:r>
            <a:r>
              <a:rPr kumimoji="1" lang="zh-CN" altLang="en-US" sz="2800"/>
              <a:t>，存贮区的内存地址从</a:t>
            </a:r>
            <a:r>
              <a:rPr kumimoji="1" lang="en-US" altLang="zh-CN" sz="2800"/>
              <a:t>0</a:t>
            </a:r>
            <a:r>
              <a:rPr kumimoji="1" lang="zh-CN" altLang="en-US" sz="2800"/>
              <a:t>到</a:t>
            </a:r>
            <a:r>
              <a:rPr kumimoji="1" lang="en-US" altLang="zh-CN" sz="2800"/>
              <a:t>15</a:t>
            </a:r>
            <a:r>
              <a:rPr kumimoji="1" lang="zh-CN" altLang="en-US" sz="2800"/>
              <a:t>，则可以得到每个关键字的散列地址为：</a:t>
            </a:r>
          </a:p>
          <a:p>
            <a:pPr>
              <a:lnSpc>
                <a:spcPct val="90000"/>
              </a:lnSpc>
              <a:buFont typeface="Wingdings" pitchFamily="2" charset="2"/>
              <a:buNone/>
            </a:pPr>
            <a:r>
              <a:rPr kumimoji="1" lang="zh-CN" altLang="en-US" sz="2800"/>
              <a:t>  </a:t>
            </a:r>
            <a:r>
              <a:rPr kumimoji="1" lang="en-US" altLang="zh-CN" sz="2800"/>
              <a:t>H(18) = 18%13 = 5               H(75) = 75%13 = 10</a:t>
            </a:r>
          </a:p>
          <a:p>
            <a:pPr>
              <a:lnSpc>
                <a:spcPct val="90000"/>
              </a:lnSpc>
              <a:buFont typeface="Wingdings" pitchFamily="2" charset="2"/>
              <a:buNone/>
            </a:pPr>
            <a:r>
              <a:rPr kumimoji="1" lang="en-US" altLang="zh-CN" sz="2800"/>
              <a:t>  H(60) = 60%13 = 8               H(43) = 43%13 = 4</a:t>
            </a:r>
          </a:p>
          <a:p>
            <a:pPr>
              <a:lnSpc>
                <a:spcPct val="90000"/>
              </a:lnSpc>
              <a:buFont typeface="Wingdings" pitchFamily="2" charset="2"/>
              <a:buNone/>
            </a:pPr>
            <a:r>
              <a:rPr kumimoji="1" lang="en-US" altLang="zh-CN" sz="2800"/>
              <a:t>  H(54) = 54%13 = 2                H(90) = 90%13 = 12</a:t>
            </a:r>
          </a:p>
          <a:p>
            <a:pPr>
              <a:lnSpc>
                <a:spcPct val="90000"/>
              </a:lnSpc>
              <a:buFont typeface="Wingdings" pitchFamily="2" charset="2"/>
              <a:buNone/>
            </a:pPr>
            <a:endParaRPr kumimoji="1" lang="en-US" altLang="zh-CN" sz="2800"/>
          </a:p>
          <a:p>
            <a:pPr>
              <a:lnSpc>
                <a:spcPct val="90000"/>
              </a:lnSpc>
            </a:pPr>
            <a:r>
              <a:rPr kumimoji="1" lang="en-US" altLang="zh-CN" sz="2800" b="0"/>
              <a:t>  H(46) = 46%13 = 7</a:t>
            </a:r>
            <a:r>
              <a:rPr lang="zh-CN" altLang="en-US" sz="2800"/>
              <a:t>于是，根据散列地址，可以将上述</a:t>
            </a:r>
            <a:r>
              <a:rPr lang="en-US" altLang="zh-CN" sz="2800"/>
              <a:t>7</a:t>
            </a:r>
            <a:r>
              <a:rPr lang="zh-CN" altLang="en-US" sz="2800"/>
              <a:t>个关键字序列存贮到一个一维数组</a:t>
            </a:r>
            <a:r>
              <a:rPr lang="en-US" altLang="zh-CN" sz="2800"/>
              <a:t>HT</a:t>
            </a:r>
            <a:r>
              <a:rPr lang="zh-CN" altLang="en-US" sz="2800"/>
              <a:t>（哈希表或散列表）中，具体表示为：</a:t>
            </a:r>
          </a:p>
        </p:txBody>
      </p:sp>
      <p:sp>
        <p:nvSpPr>
          <p:cNvPr id="257027" name="Rectangle 3"/>
          <p:cNvSpPr>
            <a:spLocks noRot="1" noChangeArrowheads="1"/>
          </p:cNvSpPr>
          <p:nvPr/>
        </p:nvSpPr>
        <p:spPr bwMode="auto">
          <a:xfrm>
            <a:off x="609600" y="404813"/>
            <a:ext cx="7772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b="1">
                <a:solidFill>
                  <a:srgbClr val="F1F622"/>
                </a:solidFill>
                <a:effectLst>
                  <a:outerShdw blurRad="38100" dist="38100" dir="2700000" algn="tl">
                    <a:srgbClr val="000000"/>
                  </a:outerShdw>
                </a:effectLst>
                <a:latin typeface="Garamond" pitchFamily="18" charset="0"/>
                <a:ea typeface="宋体" charset="-122"/>
              </a:defRPr>
            </a:lvl1pPr>
            <a:lvl2pPr>
              <a:defRPr sz="4400" b="1">
                <a:solidFill>
                  <a:srgbClr val="F1F622"/>
                </a:solidFill>
                <a:effectLst>
                  <a:outerShdw blurRad="38100" dist="38100" dir="2700000" algn="tl">
                    <a:srgbClr val="000000"/>
                  </a:outerShdw>
                </a:effectLst>
                <a:latin typeface="Garamond" pitchFamily="18" charset="0"/>
                <a:ea typeface="宋体" charset="-122"/>
              </a:defRPr>
            </a:lvl2pPr>
            <a:lvl3pPr>
              <a:defRPr sz="4400" b="1">
                <a:solidFill>
                  <a:srgbClr val="F1F622"/>
                </a:solidFill>
                <a:effectLst>
                  <a:outerShdw blurRad="38100" dist="38100" dir="2700000" algn="tl">
                    <a:srgbClr val="000000"/>
                  </a:outerShdw>
                </a:effectLst>
                <a:latin typeface="Garamond" pitchFamily="18" charset="0"/>
                <a:ea typeface="宋体" charset="-122"/>
              </a:defRPr>
            </a:lvl3pPr>
            <a:lvl4pPr>
              <a:defRPr sz="4400" b="1">
                <a:solidFill>
                  <a:srgbClr val="F1F622"/>
                </a:solidFill>
                <a:effectLst>
                  <a:outerShdw blurRad="38100" dist="38100" dir="2700000" algn="tl">
                    <a:srgbClr val="000000"/>
                  </a:outerShdw>
                </a:effectLst>
                <a:latin typeface="Garamond" pitchFamily="18" charset="0"/>
                <a:ea typeface="宋体" charset="-122"/>
              </a:defRPr>
            </a:lvl4pPr>
            <a:lvl5pPr>
              <a:defRPr sz="4400" b="1">
                <a:solidFill>
                  <a:srgbClr val="F1F622"/>
                </a:solidFill>
                <a:effectLst>
                  <a:outerShdw blurRad="38100" dist="38100" dir="2700000" algn="tl">
                    <a:srgbClr val="000000"/>
                  </a:outerShdw>
                </a:effectLst>
                <a:latin typeface="Garamond" pitchFamily="18" charset="0"/>
                <a:ea typeface="宋体" charset="-122"/>
              </a:defRPr>
            </a:lvl5pPr>
            <a:lvl6pPr marL="4572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6pPr>
            <a:lvl7pPr marL="9144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7pPr>
            <a:lvl8pPr marL="13716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8pPr>
            <a:lvl9pPr marL="18288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9pPr>
          </a:lstStyle>
          <a:p>
            <a:r>
              <a:rPr kumimoji="0" lang="en-US" altLang="zh-CN"/>
              <a:t>8.4 </a:t>
            </a:r>
            <a:r>
              <a:rPr kumimoji="0" lang="zh-CN" altLang="en-US"/>
              <a:t>散列（哈希）</a:t>
            </a:r>
          </a:p>
        </p:txBody>
      </p:sp>
    </p:spTree>
  </p:cSld>
  <p:clrMapOvr>
    <a:masterClrMapping/>
  </p:clrMapOvr>
  <p:transition spd="med">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3"/>
          <p:cNvSpPr>
            <a:spLocks noGrp="1"/>
          </p:cNvSpPr>
          <p:nvPr>
            <p:ph type="sldNum" sz="quarter" idx="10"/>
          </p:nvPr>
        </p:nvSpPr>
        <p:spPr/>
        <p:txBody>
          <a:bodyPr/>
          <a:lstStyle/>
          <a:p>
            <a:fld id="{402F8466-C99E-4F84-82C9-B176ECA59FF7}" type="slidenum">
              <a:rPr lang="en-US" altLang="zh-CN"/>
              <a:pPr/>
              <a:t>5</a:t>
            </a:fld>
            <a:endParaRPr lang="en-US" altLang="zh-CN"/>
          </a:p>
        </p:txBody>
      </p:sp>
      <p:sp>
        <p:nvSpPr>
          <p:cNvPr id="152578" name="Rectangle 2"/>
          <p:cNvSpPr>
            <a:spLocks noGrp="1" noRot="1" noChangeArrowheads="1"/>
          </p:cNvSpPr>
          <p:nvPr>
            <p:ph type="title"/>
          </p:nvPr>
        </p:nvSpPr>
        <p:spPr/>
        <p:txBody>
          <a:bodyPr/>
          <a:lstStyle/>
          <a:p>
            <a:r>
              <a:rPr lang="en-US" altLang="zh-CN"/>
              <a:t>8.1 </a:t>
            </a:r>
            <a:r>
              <a:rPr lang="zh-CN" altLang="en-US"/>
              <a:t>基本概念</a:t>
            </a:r>
          </a:p>
        </p:txBody>
      </p:sp>
      <p:sp>
        <p:nvSpPr>
          <p:cNvPr id="152582" name="Rectangle 6"/>
          <p:cNvSpPr>
            <a:spLocks noChangeArrowheads="1"/>
          </p:cNvSpPr>
          <p:nvPr/>
        </p:nvSpPr>
        <p:spPr bwMode="auto">
          <a:xfrm>
            <a:off x="5247019" y="5002404"/>
            <a:ext cx="1216601" cy="658844"/>
          </a:xfrm>
          <a:prstGeom prst="rect">
            <a:avLst/>
          </a:prstGeom>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anchor="ctr"/>
          <a:lstStyle/>
          <a:p>
            <a:pPr eaLnBrk="0" hangingPunct="0"/>
            <a:r>
              <a:rPr kumimoji="0" lang="en-US" altLang="zh-CN" sz="2400" b="1">
                <a:cs typeface="Times New Roman" pitchFamily="18" charset="0"/>
              </a:rPr>
              <a:t>50</a:t>
            </a:r>
          </a:p>
        </p:txBody>
      </p:sp>
      <p:sp>
        <p:nvSpPr>
          <p:cNvPr id="152583" name="Rectangle 7"/>
          <p:cNvSpPr>
            <a:spLocks noChangeArrowheads="1"/>
          </p:cNvSpPr>
          <p:nvPr/>
        </p:nvSpPr>
        <p:spPr bwMode="auto">
          <a:xfrm>
            <a:off x="4028198" y="5002404"/>
            <a:ext cx="1218821" cy="658844"/>
          </a:xfrm>
          <a:prstGeom prst="rect">
            <a:avLst/>
          </a:prstGeom>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anchor="ctr"/>
          <a:lstStyle/>
          <a:p>
            <a:pPr eaLnBrk="0" hangingPunct="0"/>
            <a:r>
              <a:rPr kumimoji="0" lang="zh-CN" altLang="en-US" sz="2400" b="1">
                <a:cs typeface="Times New Roman" pitchFamily="18" charset="0"/>
              </a:rPr>
              <a:t>女</a:t>
            </a:r>
          </a:p>
        </p:txBody>
      </p:sp>
      <p:sp>
        <p:nvSpPr>
          <p:cNvPr id="152584" name="Rectangle 8"/>
          <p:cNvSpPr>
            <a:spLocks noChangeArrowheads="1"/>
          </p:cNvSpPr>
          <p:nvPr/>
        </p:nvSpPr>
        <p:spPr bwMode="auto">
          <a:xfrm>
            <a:off x="2465265" y="5002404"/>
            <a:ext cx="1562932" cy="658844"/>
          </a:xfrm>
          <a:prstGeom prst="rect">
            <a:avLst/>
          </a:prstGeom>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anchor="ctr"/>
          <a:lstStyle/>
          <a:p>
            <a:pPr eaLnBrk="0" hangingPunct="0"/>
            <a:r>
              <a:rPr kumimoji="0" lang="zh-CN" altLang="en-US" sz="2400" b="1">
                <a:cs typeface="Times New Roman" pitchFamily="18" charset="0"/>
              </a:rPr>
              <a:t>李爽</a:t>
            </a:r>
          </a:p>
        </p:txBody>
      </p:sp>
      <p:sp>
        <p:nvSpPr>
          <p:cNvPr id="152585" name="Rectangle 9"/>
          <p:cNvSpPr>
            <a:spLocks noChangeArrowheads="1"/>
          </p:cNvSpPr>
          <p:nvPr/>
        </p:nvSpPr>
        <p:spPr bwMode="auto">
          <a:xfrm>
            <a:off x="900113" y="5002404"/>
            <a:ext cx="1565152" cy="658844"/>
          </a:xfrm>
          <a:prstGeom prst="rect">
            <a:avLst/>
          </a:prstGeom>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anchor="ctr"/>
          <a:lstStyle/>
          <a:p>
            <a:pPr eaLnBrk="0" hangingPunct="0"/>
            <a:r>
              <a:rPr kumimoji="0" lang="en-US" altLang="zh-CN" sz="2400" b="1">
                <a:cs typeface="Times New Roman" pitchFamily="18" charset="0"/>
              </a:rPr>
              <a:t>0005</a:t>
            </a:r>
          </a:p>
        </p:txBody>
      </p:sp>
      <p:sp>
        <p:nvSpPr>
          <p:cNvPr id="152586" name="Rectangle 10"/>
          <p:cNvSpPr>
            <a:spLocks noChangeArrowheads="1"/>
          </p:cNvSpPr>
          <p:nvPr/>
        </p:nvSpPr>
        <p:spPr bwMode="auto">
          <a:xfrm>
            <a:off x="5247019" y="4340903"/>
            <a:ext cx="1216601" cy="661501"/>
          </a:xfrm>
          <a:prstGeom prst="rect">
            <a:avLst/>
          </a:prstGeom>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anchor="ctr"/>
          <a:lstStyle/>
          <a:p>
            <a:pPr eaLnBrk="0" hangingPunct="0"/>
            <a:r>
              <a:rPr kumimoji="0" lang="en-US" altLang="zh-CN" sz="2400" b="1">
                <a:cs typeface="Times New Roman" pitchFamily="18" charset="0"/>
              </a:rPr>
              <a:t>25</a:t>
            </a:r>
          </a:p>
        </p:txBody>
      </p:sp>
      <p:sp>
        <p:nvSpPr>
          <p:cNvPr id="152587" name="Rectangle 11"/>
          <p:cNvSpPr>
            <a:spLocks noChangeArrowheads="1"/>
          </p:cNvSpPr>
          <p:nvPr/>
        </p:nvSpPr>
        <p:spPr bwMode="auto">
          <a:xfrm>
            <a:off x="4028198" y="4340903"/>
            <a:ext cx="1218821" cy="661501"/>
          </a:xfrm>
          <a:prstGeom prst="rect">
            <a:avLst/>
          </a:prstGeom>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anchor="ctr"/>
          <a:lstStyle/>
          <a:p>
            <a:pPr eaLnBrk="0" hangingPunct="0"/>
            <a:r>
              <a:rPr kumimoji="0" lang="zh-CN" altLang="en-US" sz="2400" b="1">
                <a:cs typeface="Times New Roman" pitchFamily="18" charset="0"/>
              </a:rPr>
              <a:t>女</a:t>
            </a:r>
          </a:p>
        </p:txBody>
      </p:sp>
      <p:sp>
        <p:nvSpPr>
          <p:cNvPr id="152588" name="Rectangle 12"/>
          <p:cNvSpPr>
            <a:spLocks noChangeArrowheads="1"/>
          </p:cNvSpPr>
          <p:nvPr/>
        </p:nvSpPr>
        <p:spPr bwMode="auto">
          <a:xfrm>
            <a:off x="2465265" y="4340903"/>
            <a:ext cx="1562932" cy="661501"/>
          </a:xfrm>
          <a:prstGeom prst="rect">
            <a:avLst/>
          </a:prstGeom>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anchor="ctr"/>
          <a:lstStyle/>
          <a:p>
            <a:pPr eaLnBrk="0" hangingPunct="0"/>
            <a:r>
              <a:rPr kumimoji="0" lang="zh-CN" altLang="en-US" sz="2400" b="1">
                <a:cs typeface="Times New Roman" pitchFamily="18" charset="0"/>
              </a:rPr>
              <a:t>齐梅</a:t>
            </a:r>
          </a:p>
        </p:txBody>
      </p:sp>
      <p:sp>
        <p:nvSpPr>
          <p:cNvPr id="152589" name="Rectangle 13"/>
          <p:cNvSpPr>
            <a:spLocks noChangeArrowheads="1"/>
          </p:cNvSpPr>
          <p:nvPr/>
        </p:nvSpPr>
        <p:spPr bwMode="auto">
          <a:xfrm>
            <a:off x="900113" y="4340903"/>
            <a:ext cx="1565152" cy="661501"/>
          </a:xfrm>
          <a:prstGeom prst="rect">
            <a:avLst/>
          </a:prstGeom>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anchor="ctr"/>
          <a:lstStyle/>
          <a:p>
            <a:pPr eaLnBrk="0" hangingPunct="0"/>
            <a:r>
              <a:rPr kumimoji="0" lang="en-US" altLang="zh-CN" sz="2400" b="1">
                <a:cs typeface="Times New Roman" pitchFamily="18" charset="0"/>
              </a:rPr>
              <a:t>0004</a:t>
            </a:r>
          </a:p>
        </p:txBody>
      </p:sp>
      <p:sp>
        <p:nvSpPr>
          <p:cNvPr id="152590" name="Rectangle 14"/>
          <p:cNvSpPr>
            <a:spLocks noChangeArrowheads="1"/>
          </p:cNvSpPr>
          <p:nvPr/>
        </p:nvSpPr>
        <p:spPr bwMode="auto">
          <a:xfrm>
            <a:off x="5247019" y="3682059"/>
            <a:ext cx="1216601" cy="658844"/>
          </a:xfrm>
          <a:prstGeom prst="rect">
            <a:avLst/>
          </a:prstGeom>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anchor="ctr"/>
          <a:lstStyle/>
          <a:p>
            <a:pPr eaLnBrk="0" hangingPunct="0"/>
            <a:r>
              <a:rPr kumimoji="0" lang="en-US" altLang="zh-CN" sz="2400" b="1">
                <a:cs typeface="Times New Roman" pitchFamily="18" charset="0"/>
              </a:rPr>
              <a:t>47</a:t>
            </a:r>
          </a:p>
        </p:txBody>
      </p:sp>
      <p:sp>
        <p:nvSpPr>
          <p:cNvPr id="152591" name="Rectangle 15"/>
          <p:cNvSpPr>
            <a:spLocks noChangeArrowheads="1"/>
          </p:cNvSpPr>
          <p:nvPr/>
        </p:nvSpPr>
        <p:spPr bwMode="auto">
          <a:xfrm>
            <a:off x="4028198" y="3682059"/>
            <a:ext cx="1218821" cy="658844"/>
          </a:xfrm>
          <a:prstGeom prst="rect">
            <a:avLst/>
          </a:prstGeom>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anchor="ctr"/>
          <a:lstStyle/>
          <a:p>
            <a:pPr eaLnBrk="0" hangingPunct="0"/>
            <a:r>
              <a:rPr kumimoji="0" lang="zh-CN" altLang="en-US" sz="2400" b="1">
                <a:cs typeface="Times New Roman" pitchFamily="18" charset="0"/>
              </a:rPr>
              <a:t>女</a:t>
            </a:r>
          </a:p>
        </p:txBody>
      </p:sp>
      <p:sp>
        <p:nvSpPr>
          <p:cNvPr id="152592" name="Rectangle 16"/>
          <p:cNvSpPr>
            <a:spLocks noChangeArrowheads="1"/>
          </p:cNvSpPr>
          <p:nvPr/>
        </p:nvSpPr>
        <p:spPr bwMode="auto">
          <a:xfrm>
            <a:off x="2465265" y="3682059"/>
            <a:ext cx="1562932" cy="658844"/>
          </a:xfrm>
          <a:prstGeom prst="rect">
            <a:avLst/>
          </a:prstGeom>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anchor="ctr"/>
          <a:lstStyle/>
          <a:p>
            <a:pPr eaLnBrk="0" hangingPunct="0"/>
            <a:r>
              <a:rPr kumimoji="0" lang="zh-CN" altLang="en-US" sz="2400" b="1">
                <a:cs typeface="Times New Roman" pitchFamily="18" charset="0"/>
              </a:rPr>
              <a:t>刘楠</a:t>
            </a:r>
          </a:p>
        </p:txBody>
      </p:sp>
      <p:sp>
        <p:nvSpPr>
          <p:cNvPr id="152593" name="Rectangle 17"/>
          <p:cNvSpPr>
            <a:spLocks noChangeArrowheads="1"/>
          </p:cNvSpPr>
          <p:nvPr/>
        </p:nvSpPr>
        <p:spPr bwMode="auto">
          <a:xfrm>
            <a:off x="900113" y="3682059"/>
            <a:ext cx="1565152" cy="658844"/>
          </a:xfrm>
          <a:prstGeom prst="rect">
            <a:avLst/>
          </a:prstGeom>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anchor="ctr"/>
          <a:lstStyle/>
          <a:p>
            <a:pPr eaLnBrk="0" hangingPunct="0"/>
            <a:r>
              <a:rPr kumimoji="0" lang="en-US" altLang="zh-CN" sz="2400" b="1">
                <a:cs typeface="Times New Roman" pitchFamily="18" charset="0"/>
              </a:rPr>
              <a:t>0003</a:t>
            </a:r>
          </a:p>
        </p:txBody>
      </p:sp>
      <p:sp>
        <p:nvSpPr>
          <p:cNvPr id="152594" name="Rectangle 18"/>
          <p:cNvSpPr>
            <a:spLocks noChangeArrowheads="1"/>
          </p:cNvSpPr>
          <p:nvPr/>
        </p:nvSpPr>
        <p:spPr bwMode="auto">
          <a:xfrm>
            <a:off x="5247019" y="3020558"/>
            <a:ext cx="1216601" cy="661501"/>
          </a:xfrm>
          <a:prstGeom prst="rect">
            <a:avLst/>
          </a:prstGeom>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anchor="ctr"/>
          <a:lstStyle/>
          <a:p>
            <a:pPr eaLnBrk="0" hangingPunct="0"/>
            <a:r>
              <a:rPr kumimoji="0" lang="en-US" altLang="zh-CN" sz="2400" b="1">
                <a:cs typeface="Times New Roman" pitchFamily="18" charset="0"/>
              </a:rPr>
              <a:t>25</a:t>
            </a:r>
          </a:p>
        </p:txBody>
      </p:sp>
      <p:sp>
        <p:nvSpPr>
          <p:cNvPr id="152595" name="Rectangle 19"/>
          <p:cNvSpPr>
            <a:spLocks noChangeArrowheads="1"/>
          </p:cNvSpPr>
          <p:nvPr/>
        </p:nvSpPr>
        <p:spPr bwMode="auto">
          <a:xfrm>
            <a:off x="4028198" y="3020558"/>
            <a:ext cx="1218821" cy="661501"/>
          </a:xfrm>
          <a:prstGeom prst="rect">
            <a:avLst/>
          </a:prstGeom>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anchor="ctr"/>
          <a:lstStyle/>
          <a:p>
            <a:pPr eaLnBrk="0" hangingPunct="0"/>
            <a:r>
              <a:rPr kumimoji="0" lang="zh-CN" altLang="en-US" sz="2400" b="1">
                <a:cs typeface="Times New Roman" pitchFamily="18" charset="0"/>
              </a:rPr>
              <a:t>男</a:t>
            </a:r>
          </a:p>
        </p:txBody>
      </p:sp>
      <p:sp>
        <p:nvSpPr>
          <p:cNvPr id="152596" name="Rectangle 20"/>
          <p:cNvSpPr>
            <a:spLocks noChangeArrowheads="1"/>
          </p:cNvSpPr>
          <p:nvPr/>
        </p:nvSpPr>
        <p:spPr bwMode="auto">
          <a:xfrm>
            <a:off x="2465265" y="3020558"/>
            <a:ext cx="1562932" cy="661501"/>
          </a:xfrm>
          <a:prstGeom prst="rect">
            <a:avLst/>
          </a:prstGeom>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anchor="ctr"/>
          <a:lstStyle/>
          <a:p>
            <a:pPr eaLnBrk="0" hangingPunct="0"/>
            <a:r>
              <a:rPr kumimoji="0" lang="zh-CN" altLang="en-US" sz="2400" b="1">
                <a:cs typeface="Times New Roman" pitchFamily="18" charset="0"/>
              </a:rPr>
              <a:t>张亮</a:t>
            </a:r>
          </a:p>
        </p:txBody>
      </p:sp>
      <p:sp>
        <p:nvSpPr>
          <p:cNvPr id="152597" name="Rectangle 21"/>
          <p:cNvSpPr>
            <a:spLocks noChangeArrowheads="1"/>
          </p:cNvSpPr>
          <p:nvPr/>
        </p:nvSpPr>
        <p:spPr bwMode="auto">
          <a:xfrm>
            <a:off x="900113" y="3020558"/>
            <a:ext cx="1565152" cy="661501"/>
          </a:xfrm>
          <a:prstGeom prst="rect">
            <a:avLst/>
          </a:prstGeom>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anchor="ctr"/>
          <a:lstStyle/>
          <a:p>
            <a:pPr eaLnBrk="0" hangingPunct="0"/>
            <a:r>
              <a:rPr kumimoji="0" lang="en-US" altLang="zh-CN" sz="2400" b="1">
                <a:cs typeface="Times New Roman" pitchFamily="18" charset="0"/>
              </a:rPr>
              <a:t>0002</a:t>
            </a:r>
          </a:p>
        </p:txBody>
      </p:sp>
      <p:sp>
        <p:nvSpPr>
          <p:cNvPr id="152598" name="Rectangle 22"/>
          <p:cNvSpPr>
            <a:spLocks noChangeArrowheads="1"/>
          </p:cNvSpPr>
          <p:nvPr/>
        </p:nvSpPr>
        <p:spPr bwMode="auto">
          <a:xfrm>
            <a:off x="5247019" y="2361714"/>
            <a:ext cx="1216601" cy="658844"/>
          </a:xfrm>
          <a:prstGeom prst="rect">
            <a:avLst/>
          </a:prstGeom>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anchor="ctr"/>
          <a:lstStyle/>
          <a:p>
            <a:pPr eaLnBrk="0" hangingPunct="0"/>
            <a:r>
              <a:rPr kumimoji="0" lang="en-US" altLang="zh-CN" sz="2400" b="1">
                <a:cs typeface="Times New Roman" pitchFamily="18" charset="0"/>
              </a:rPr>
              <a:t>38</a:t>
            </a:r>
          </a:p>
        </p:txBody>
      </p:sp>
      <p:sp>
        <p:nvSpPr>
          <p:cNvPr id="152599" name="Rectangle 23"/>
          <p:cNvSpPr>
            <a:spLocks noChangeArrowheads="1"/>
          </p:cNvSpPr>
          <p:nvPr/>
        </p:nvSpPr>
        <p:spPr bwMode="auto">
          <a:xfrm>
            <a:off x="4028198" y="2361714"/>
            <a:ext cx="1218821" cy="658844"/>
          </a:xfrm>
          <a:prstGeom prst="rect">
            <a:avLst/>
          </a:prstGeom>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anchor="ctr"/>
          <a:lstStyle/>
          <a:p>
            <a:pPr eaLnBrk="0" hangingPunct="0"/>
            <a:r>
              <a:rPr kumimoji="0" lang="zh-CN" altLang="en-US" sz="2400" b="1">
                <a:cs typeface="Times New Roman" pitchFamily="18" charset="0"/>
              </a:rPr>
              <a:t>男</a:t>
            </a:r>
          </a:p>
        </p:txBody>
      </p:sp>
      <p:sp>
        <p:nvSpPr>
          <p:cNvPr id="152600" name="Rectangle 24"/>
          <p:cNvSpPr>
            <a:spLocks noChangeArrowheads="1"/>
          </p:cNvSpPr>
          <p:nvPr/>
        </p:nvSpPr>
        <p:spPr bwMode="auto">
          <a:xfrm>
            <a:off x="2465265" y="2361714"/>
            <a:ext cx="1562932" cy="658844"/>
          </a:xfrm>
          <a:prstGeom prst="rect">
            <a:avLst/>
          </a:prstGeom>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anchor="ctr"/>
          <a:lstStyle/>
          <a:p>
            <a:pPr eaLnBrk="0" hangingPunct="0"/>
            <a:r>
              <a:rPr kumimoji="0" lang="zh-CN" altLang="en-US" sz="2400" b="1">
                <a:cs typeface="Times New Roman" pitchFamily="18" charset="0"/>
              </a:rPr>
              <a:t>王刚</a:t>
            </a:r>
          </a:p>
        </p:txBody>
      </p:sp>
      <p:sp>
        <p:nvSpPr>
          <p:cNvPr id="152601" name="Rectangle 25"/>
          <p:cNvSpPr>
            <a:spLocks noChangeArrowheads="1"/>
          </p:cNvSpPr>
          <p:nvPr/>
        </p:nvSpPr>
        <p:spPr bwMode="auto">
          <a:xfrm>
            <a:off x="900113" y="2361714"/>
            <a:ext cx="1565152" cy="658844"/>
          </a:xfrm>
          <a:prstGeom prst="rect">
            <a:avLst/>
          </a:prstGeom>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anchor="ctr"/>
          <a:lstStyle/>
          <a:p>
            <a:pPr eaLnBrk="0" hangingPunct="0"/>
            <a:r>
              <a:rPr kumimoji="0" lang="en-US" altLang="zh-CN" sz="2400" b="1">
                <a:cs typeface="Times New Roman" pitchFamily="18" charset="0"/>
              </a:rPr>
              <a:t>0001</a:t>
            </a:r>
          </a:p>
        </p:txBody>
      </p:sp>
      <p:sp>
        <p:nvSpPr>
          <p:cNvPr id="152602" name="Rectangle 26"/>
          <p:cNvSpPr>
            <a:spLocks noChangeArrowheads="1"/>
          </p:cNvSpPr>
          <p:nvPr/>
        </p:nvSpPr>
        <p:spPr bwMode="auto">
          <a:xfrm>
            <a:off x="5247019" y="1700213"/>
            <a:ext cx="1216601" cy="66150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eaLnBrk="0" hangingPunct="0"/>
            <a:r>
              <a:rPr kumimoji="0" lang="zh-CN" altLang="en-US" sz="2800" b="1">
                <a:cs typeface="Times New Roman" pitchFamily="18" charset="0"/>
              </a:rPr>
              <a:t>年龄</a:t>
            </a:r>
          </a:p>
        </p:txBody>
      </p:sp>
      <p:sp>
        <p:nvSpPr>
          <p:cNvPr id="152603" name="Rectangle 27"/>
          <p:cNvSpPr>
            <a:spLocks noChangeArrowheads="1"/>
          </p:cNvSpPr>
          <p:nvPr/>
        </p:nvSpPr>
        <p:spPr bwMode="auto">
          <a:xfrm>
            <a:off x="4028198" y="1700213"/>
            <a:ext cx="1218821" cy="66150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eaLnBrk="0" hangingPunct="0"/>
            <a:r>
              <a:rPr kumimoji="0" lang="zh-CN" altLang="en-US" sz="2800" b="1" dirty="0">
                <a:cs typeface="Times New Roman" pitchFamily="18" charset="0"/>
              </a:rPr>
              <a:t>性别</a:t>
            </a:r>
          </a:p>
        </p:txBody>
      </p:sp>
      <p:sp>
        <p:nvSpPr>
          <p:cNvPr id="152604" name="Rectangle 28"/>
          <p:cNvSpPr>
            <a:spLocks noChangeArrowheads="1"/>
          </p:cNvSpPr>
          <p:nvPr/>
        </p:nvSpPr>
        <p:spPr bwMode="auto">
          <a:xfrm>
            <a:off x="2465265" y="1700213"/>
            <a:ext cx="1562932" cy="66150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eaLnBrk="0" hangingPunct="0"/>
            <a:r>
              <a:rPr kumimoji="0" lang="zh-CN" altLang="en-US" sz="2800" b="1" dirty="0">
                <a:cs typeface="Times New Roman" pitchFamily="18" charset="0"/>
              </a:rPr>
              <a:t>姓名</a:t>
            </a:r>
          </a:p>
        </p:txBody>
      </p:sp>
      <p:sp>
        <p:nvSpPr>
          <p:cNvPr id="152605" name="Rectangle 29"/>
          <p:cNvSpPr>
            <a:spLocks noChangeArrowheads="1"/>
          </p:cNvSpPr>
          <p:nvPr/>
        </p:nvSpPr>
        <p:spPr bwMode="auto">
          <a:xfrm>
            <a:off x="900113" y="1700213"/>
            <a:ext cx="1565152" cy="66150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eaLnBrk="0" hangingPunct="0"/>
            <a:r>
              <a:rPr kumimoji="0" lang="zh-CN" altLang="en-US" sz="2800" b="1" dirty="0">
                <a:cs typeface="Times New Roman" pitchFamily="18" charset="0"/>
              </a:rPr>
              <a:t>职工号</a:t>
            </a:r>
          </a:p>
        </p:txBody>
      </p:sp>
      <p:sp>
        <p:nvSpPr>
          <p:cNvPr id="152606" name="Line 30"/>
          <p:cNvSpPr>
            <a:spLocks noChangeShapeType="1"/>
          </p:cNvSpPr>
          <p:nvPr/>
        </p:nvSpPr>
        <p:spPr bwMode="auto">
          <a:xfrm>
            <a:off x="900113" y="1700213"/>
            <a:ext cx="5563506"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spAutoFit/>
          </a:bodyPr>
          <a:lstStyle/>
          <a:p>
            <a:endParaRPr lang="zh-CN" altLang="en-US" sz="2800"/>
          </a:p>
        </p:txBody>
      </p:sp>
      <p:sp>
        <p:nvSpPr>
          <p:cNvPr id="152607" name="Line 31"/>
          <p:cNvSpPr>
            <a:spLocks noChangeShapeType="1"/>
          </p:cNvSpPr>
          <p:nvPr/>
        </p:nvSpPr>
        <p:spPr bwMode="auto">
          <a:xfrm>
            <a:off x="900113" y="2361714"/>
            <a:ext cx="5563506" cy="0"/>
          </a:xfrm>
          <a:prstGeom prst="line">
            <a:avLst/>
          </a:prstGeom>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wrap="none" anchor="ctr">
            <a:spAutoFit/>
          </a:bodyPr>
          <a:lstStyle/>
          <a:p>
            <a:endParaRPr lang="zh-CN" altLang="en-US" sz="2800"/>
          </a:p>
        </p:txBody>
      </p:sp>
      <p:sp>
        <p:nvSpPr>
          <p:cNvPr id="152608" name="Line 32"/>
          <p:cNvSpPr>
            <a:spLocks noChangeShapeType="1"/>
          </p:cNvSpPr>
          <p:nvPr/>
        </p:nvSpPr>
        <p:spPr bwMode="auto">
          <a:xfrm>
            <a:off x="900113" y="1700213"/>
            <a:ext cx="0" cy="3915872"/>
          </a:xfrm>
          <a:prstGeom prst="line">
            <a:avLst/>
          </a:prstGeom>
          <a:noFill/>
          <a:ln w="28575"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52609" name="Line 33"/>
          <p:cNvSpPr>
            <a:spLocks noChangeShapeType="1"/>
          </p:cNvSpPr>
          <p:nvPr/>
        </p:nvSpPr>
        <p:spPr bwMode="auto">
          <a:xfrm>
            <a:off x="2465265" y="1700213"/>
            <a:ext cx="0" cy="3915872"/>
          </a:xfrm>
          <a:prstGeom prst="line">
            <a:avLst/>
          </a:prstGeom>
          <a:noFill/>
          <a:ln w="28575"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52610" name="Line 34"/>
          <p:cNvSpPr>
            <a:spLocks noChangeShapeType="1"/>
          </p:cNvSpPr>
          <p:nvPr/>
        </p:nvSpPr>
        <p:spPr bwMode="auto">
          <a:xfrm>
            <a:off x="4028198" y="1700213"/>
            <a:ext cx="0" cy="3915872"/>
          </a:xfrm>
          <a:prstGeom prst="line">
            <a:avLst/>
          </a:prstGeom>
          <a:noFill/>
          <a:ln w="28575"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52611" name="Line 35"/>
          <p:cNvSpPr>
            <a:spLocks noChangeShapeType="1"/>
          </p:cNvSpPr>
          <p:nvPr/>
        </p:nvSpPr>
        <p:spPr bwMode="auto">
          <a:xfrm>
            <a:off x="5247019" y="1700213"/>
            <a:ext cx="0" cy="3915872"/>
          </a:xfrm>
          <a:prstGeom prst="line">
            <a:avLst/>
          </a:prstGeom>
          <a:noFill/>
          <a:ln w="28575"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52612" name="Line 36"/>
          <p:cNvSpPr>
            <a:spLocks noChangeShapeType="1"/>
          </p:cNvSpPr>
          <p:nvPr/>
        </p:nvSpPr>
        <p:spPr bwMode="auto">
          <a:xfrm>
            <a:off x="900113" y="3020558"/>
            <a:ext cx="5563506" cy="0"/>
          </a:xfrm>
          <a:prstGeom prst="line">
            <a:avLst/>
          </a:prstGeom>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wrap="none" anchor="ctr">
            <a:spAutoFit/>
          </a:bodyPr>
          <a:lstStyle/>
          <a:p>
            <a:endParaRPr lang="zh-CN" altLang="en-US"/>
          </a:p>
        </p:txBody>
      </p:sp>
      <p:sp>
        <p:nvSpPr>
          <p:cNvPr id="152613" name="Line 37"/>
          <p:cNvSpPr>
            <a:spLocks noChangeShapeType="1"/>
          </p:cNvSpPr>
          <p:nvPr/>
        </p:nvSpPr>
        <p:spPr bwMode="auto">
          <a:xfrm>
            <a:off x="900113" y="3682059"/>
            <a:ext cx="5563506" cy="0"/>
          </a:xfrm>
          <a:prstGeom prst="line">
            <a:avLst/>
          </a:prstGeom>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wrap="none" anchor="ctr">
            <a:spAutoFit/>
          </a:bodyPr>
          <a:lstStyle/>
          <a:p>
            <a:endParaRPr lang="zh-CN" altLang="en-US"/>
          </a:p>
        </p:txBody>
      </p:sp>
      <p:sp>
        <p:nvSpPr>
          <p:cNvPr id="152614" name="Line 38"/>
          <p:cNvSpPr>
            <a:spLocks noChangeShapeType="1"/>
          </p:cNvSpPr>
          <p:nvPr/>
        </p:nvSpPr>
        <p:spPr bwMode="auto">
          <a:xfrm>
            <a:off x="900113" y="4340903"/>
            <a:ext cx="5563506" cy="0"/>
          </a:xfrm>
          <a:prstGeom prst="line">
            <a:avLst/>
          </a:prstGeom>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wrap="none" anchor="ctr">
            <a:spAutoFit/>
          </a:bodyPr>
          <a:lstStyle/>
          <a:p>
            <a:endParaRPr lang="zh-CN" altLang="en-US"/>
          </a:p>
        </p:txBody>
      </p:sp>
      <p:sp>
        <p:nvSpPr>
          <p:cNvPr id="152615" name="Line 39"/>
          <p:cNvSpPr>
            <a:spLocks noChangeShapeType="1"/>
          </p:cNvSpPr>
          <p:nvPr/>
        </p:nvSpPr>
        <p:spPr bwMode="auto">
          <a:xfrm>
            <a:off x="900113" y="5002404"/>
            <a:ext cx="5563506" cy="0"/>
          </a:xfrm>
          <a:prstGeom prst="line">
            <a:avLst/>
          </a:prstGeom>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wrap="none" anchor="ctr">
            <a:spAutoFit/>
          </a:bodyPr>
          <a:lstStyle/>
          <a:p>
            <a:endParaRPr lang="zh-CN" altLang="en-US"/>
          </a:p>
        </p:txBody>
      </p:sp>
      <p:sp>
        <p:nvSpPr>
          <p:cNvPr id="152616" name="Rectangle 40"/>
          <p:cNvSpPr>
            <a:spLocks noChangeArrowheads="1"/>
          </p:cNvSpPr>
          <p:nvPr/>
        </p:nvSpPr>
        <p:spPr bwMode="auto">
          <a:xfrm>
            <a:off x="6465840" y="5002404"/>
            <a:ext cx="1922584" cy="658844"/>
          </a:xfrm>
          <a:prstGeom prst="rect">
            <a:avLst/>
          </a:prstGeom>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anchor="ctr"/>
          <a:lstStyle/>
          <a:p>
            <a:pPr eaLnBrk="0" hangingPunct="0"/>
            <a:r>
              <a:rPr kumimoji="0" lang="en-US" altLang="zh-CN" sz="2400" b="1">
                <a:cs typeface="Times New Roman" pitchFamily="18" charset="0"/>
              </a:rPr>
              <a:t>1972</a:t>
            </a:r>
            <a:r>
              <a:rPr kumimoji="0" lang="zh-CN" altLang="en-US" sz="2400" b="1">
                <a:cs typeface="Times New Roman" pitchFamily="18" charset="0"/>
              </a:rPr>
              <a:t>年</a:t>
            </a:r>
            <a:r>
              <a:rPr kumimoji="0" lang="en-US" altLang="zh-CN" sz="2400" b="1">
                <a:cs typeface="Times New Roman" pitchFamily="18" charset="0"/>
              </a:rPr>
              <a:t>9</a:t>
            </a:r>
            <a:r>
              <a:rPr kumimoji="0" lang="zh-CN" altLang="en-US" sz="2400" b="1">
                <a:cs typeface="Times New Roman" pitchFamily="18" charset="0"/>
              </a:rPr>
              <a:t>月</a:t>
            </a:r>
          </a:p>
        </p:txBody>
      </p:sp>
      <p:sp>
        <p:nvSpPr>
          <p:cNvPr id="152617" name="Rectangle 41"/>
          <p:cNvSpPr>
            <a:spLocks noChangeArrowheads="1"/>
          </p:cNvSpPr>
          <p:nvPr/>
        </p:nvSpPr>
        <p:spPr bwMode="auto">
          <a:xfrm>
            <a:off x="6465840" y="4340903"/>
            <a:ext cx="1922584" cy="661501"/>
          </a:xfrm>
          <a:prstGeom prst="rect">
            <a:avLst/>
          </a:prstGeom>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anchor="ctr"/>
          <a:lstStyle/>
          <a:p>
            <a:pPr eaLnBrk="0" hangingPunct="0"/>
            <a:r>
              <a:rPr kumimoji="0" lang="en-US" altLang="zh-CN" sz="2400" b="1">
                <a:cs typeface="Times New Roman" pitchFamily="18" charset="0"/>
              </a:rPr>
              <a:t>2003</a:t>
            </a:r>
            <a:r>
              <a:rPr kumimoji="0" lang="zh-CN" altLang="en-US" sz="2400" b="1">
                <a:cs typeface="Times New Roman" pitchFamily="18" charset="0"/>
              </a:rPr>
              <a:t>年</a:t>
            </a:r>
            <a:r>
              <a:rPr kumimoji="0" lang="en-US" altLang="zh-CN" sz="2400" b="1">
                <a:cs typeface="Times New Roman" pitchFamily="18" charset="0"/>
              </a:rPr>
              <a:t>7</a:t>
            </a:r>
            <a:r>
              <a:rPr kumimoji="0" lang="zh-CN" altLang="en-US" sz="2400" b="1">
                <a:cs typeface="Times New Roman" pitchFamily="18" charset="0"/>
              </a:rPr>
              <a:t>月</a:t>
            </a:r>
          </a:p>
        </p:txBody>
      </p:sp>
      <p:sp>
        <p:nvSpPr>
          <p:cNvPr id="152618" name="Rectangle 42"/>
          <p:cNvSpPr>
            <a:spLocks noChangeArrowheads="1"/>
          </p:cNvSpPr>
          <p:nvPr/>
        </p:nvSpPr>
        <p:spPr bwMode="auto">
          <a:xfrm>
            <a:off x="6465840" y="3682059"/>
            <a:ext cx="1922584" cy="658844"/>
          </a:xfrm>
          <a:prstGeom prst="rect">
            <a:avLst/>
          </a:prstGeom>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anchor="ctr"/>
          <a:lstStyle/>
          <a:p>
            <a:pPr eaLnBrk="0" hangingPunct="0"/>
            <a:r>
              <a:rPr kumimoji="0" lang="en-US" altLang="zh-CN" sz="2400" b="1">
                <a:cs typeface="Times New Roman" pitchFamily="18" charset="0"/>
              </a:rPr>
              <a:t>1979</a:t>
            </a:r>
            <a:r>
              <a:rPr kumimoji="0" lang="zh-CN" altLang="en-US" sz="2400" b="1">
                <a:cs typeface="Times New Roman" pitchFamily="18" charset="0"/>
              </a:rPr>
              <a:t>年</a:t>
            </a:r>
            <a:r>
              <a:rPr kumimoji="0" lang="en-US" altLang="zh-CN" sz="2400" b="1">
                <a:cs typeface="Times New Roman" pitchFamily="18" charset="0"/>
              </a:rPr>
              <a:t>9</a:t>
            </a:r>
            <a:r>
              <a:rPr kumimoji="0" lang="zh-CN" altLang="en-US" sz="2400" b="1">
                <a:cs typeface="Times New Roman" pitchFamily="18" charset="0"/>
              </a:rPr>
              <a:t>月</a:t>
            </a:r>
          </a:p>
        </p:txBody>
      </p:sp>
      <p:sp>
        <p:nvSpPr>
          <p:cNvPr id="152619" name="Rectangle 43"/>
          <p:cNvSpPr>
            <a:spLocks noChangeArrowheads="1"/>
          </p:cNvSpPr>
          <p:nvPr/>
        </p:nvSpPr>
        <p:spPr bwMode="auto">
          <a:xfrm>
            <a:off x="6465840" y="3020558"/>
            <a:ext cx="1922584" cy="661501"/>
          </a:xfrm>
          <a:prstGeom prst="rect">
            <a:avLst/>
          </a:prstGeom>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anchor="ctr"/>
          <a:lstStyle/>
          <a:p>
            <a:pPr eaLnBrk="0" hangingPunct="0"/>
            <a:r>
              <a:rPr kumimoji="0" lang="en-US" altLang="zh-CN" sz="2400" b="1">
                <a:cs typeface="Times New Roman" pitchFamily="18" charset="0"/>
              </a:rPr>
              <a:t>2003</a:t>
            </a:r>
            <a:r>
              <a:rPr kumimoji="0" lang="zh-CN" altLang="en-US" sz="2400" b="1">
                <a:cs typeface="Times New Roman" pitchFamily="18" charset="0"/>
              </a:rPr>
              <a:t>年</a:t>
            </a:r>
            <a:r>
              <a:rPr kumimoji="0" lang="en-US" altLang="zh-CN" sz="2400" b="1">
                <a:cs typeface="Times New Roman" pitchFamily="18" charset="0"/>
              </a:rPr>
              <a:t>7</a:t>
            </a:r>
            <a:r>
              <a:rPr kumimoji="0" lang="zh-CN" altLang="en-US" sz="2400" b="1">
                <a:cs typeface="Times New Roman" pitchFamily="18" charset="0"/>
              </a:rPr>
              <a:t>月</a:t>
            </a:r>
          </a:p>
        </p:txBody>
      </p:sp>
      <p:sp>
        <p:nvSpPr>
          <p:cNvPr id="152620" name="Rectangle 44"/>
          <p:cNvSpPr>
            <a:spLocks noChangeArrowheads="1"/>
          </p:cNvSpPr>
          <p:nvPr/>
        </p:nvSpPr>
        <p:spPr bwMode="auto">
          <a:xfrm>
            <a:off x="6465840" y="2361714"/>
            <a:ext cx="1922584" cy="658844"/>
          </a:xfrm>
          <a:prstGeom prst="rect">
            <a:avLst/>
          </a:prstGeom>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anchor="ctr"/>
          <a:lstStyle/>
          <a:p>
            <a:pPr eaLnBrk="0" hangingPunct="0"/>
            <a:r>
              <a:rPr kumimoji="0" lang="en-US" altLang="zh-CN" sz="2400" b="1">
                <a:cs typeface="Times New Roman" pitchFamily="18" charset="0"/>
              </a:rPr>
              <a:t>1990</a:t>
            </a:r>
            <a:r>
              <a:rPr kumimoji="0" lang="zh-CN" altLang="en-US" sz="2400" b="1">
                <a:cs typeface="Times New Roman" pitchFamily="18" charset="0"/>
              </a:rPr>
              <a:t>年</a:t>
            </a:r>
            <a:r>
              <a:rPr kumimoji="0" lang="en-US" altLang="zh-CN" sz="2400" b="1">
                <a:cs typeface="Times New Roman" pitchFamily="18" charset="0"/>
              </a:rPr>
              <a:t>4</a:t>
            </a:r>
            <a:r>
              <a:rPr kumimoji="0" lang="zh-CN" altLang="en-US" sz="2400" b="1">
                <a:cs typeface="Times New Roman" pitchFamily="18" charset="0"/>
              </a:rPr>
              <a:t>月</a:t>
            </a:r>
          </a:p>
        </p:txBody>
      </p:sp>
      <p:sp>
        <p:nvSpPr>
          <p:cNvPr id="152621" name="Rectangle 45"/>
          <p:cNvSpPr>
            <a:spLocks noChangeArrowheads="1"/>
          </p:cNvSpPr>
          <p:nvPr/>
        </p:nvSpPr>
        <p:spPr bwMode="auto">
          <a:xfrm>
            <a:off x="6465840" y="1700213"/>
            <a:ext cx="1922584" cy="66150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eaLnBrk="0" hangingPunct="0"/>
            <a:r>
              <a:rPr kumimoji="0" lang="zh-CN" altLang="en-US" sz="2800" b="1">
                <a:cs typeface="Times New Roman" pitchFamily="18" charset="0"/>
              </a:rPr>
              <a:t>参加工作</a:t>
            </a:r>
          </a:p>
        </p:txBody>
      </p:sp>
      <p:sp>
        <p:nvSpPr>
          <p:cNvPr id="152622" name="Line 46"/>
          <p:cNvSpPr>
            <a:spLocks noChangeShapeType="1"/>
          </p:cNvSpPr>
          <p:nvPr/>
        </p:nvSpPr>
        <p:spPr bwMode="auto">
          <a:xfrm>
            <a:off x="2158895" y="1700213"/>
            <a:ext cx="5563506"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nchor="ctr">
            <a:spAutoFit/>
          </a:bodyPr>
          <a:lstStyle/>
          <a:p>
            <a:endParaRPr lang="zh-CN" altLang="en-US" sz="2800"/>
          </a:p>
        </p:txBody>
      </p:sp>
    </p:spTree>
  </p:cSld>
  <p:clrMapOvr>
    <a:masterClrMapping/>
  </p:clrMapOvr>
  <p:transition spd="med">
    <p:zo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灯片编号占位符 3"/>
          <p:cNvSpPr>
            <a:spLocks noGrp="1"/>
          </p:cNvSpPr>
          <p:nvPr>
            <p:ph type="sldNum" sz="quarter" idx="10"/>
          </p:nvPr>
        </p:nvSpPr>
        <p:spPr/>
        <p:txBody>
          <a:bodyPr/>
          <a:lstStyle/>
          <a:p>
            <a:fld id="{93C1762D-DFD3-4C19-A5F1-D83A16BB01F6}" type="slidenum">
              <a:rPr lang="en-US" altLang="zh-CN"/>
              <a:pPr/>
              <a:t>50</a:t>
            </a:fld>
            <a:endParaRPr lang="en-US" altLang="zh-CN"/>
          </a:p>
        </p:txBody>
      </p:sp>
      <p:sp>
        <p:nvSpPr>
          <p:cNvPr id="258050" name="Rectangle 2"/>
          <p:cNvSpPr>
            <a:spLocks noGrp="1" noChangeArrowheads="1"/>
          </p:cNvSpPr>
          <p:nvPr>
            <p:ph type="body" idx="1"/>
          </p:nvPr>
        </p:nvSpPr>
        <p:spPr>
          <a:xfrm>
            <a:off x="323850" y="3429000"/>
            <a:ext cx="8820150" cy="2808288"/>
          </a:xfrm>
        </p:spPr>
        <p:txBody>
          <a:bodyPr/>
          <a:lstStyle/>
          <a:p>
            <a:pPr>
              <a:lnSpc>
                <a:spcPct val="90000"/>
              </a:lnSpc>
            </a:pPr>
            <a:r>
              <a:rPr lang="zh-CN" altLang="en-US"/>
              <a:t>其中</a:t>
            </a:r>
            <a:r>
              <a:rPr lang="en-US" altLang="zh-CN"/>
              <a:t>HT</a:t>
            </a:r>
            <a:r>
              <a:rPr lang="zh-CN" altLang="en-US"/>
              <a:t>就是散列存贮的表，称为</a:t>
            </a:r>
            <a:r>
              <a:rPr lang="zh-CN" altLang="en-US">
                <a:solidFill>
                  <a:srgbClr val="FFFF66"/>
                </a:solidFill>
              </a:rPr>
              <a:t>散列表</a:t>
            </a:r>
            <a:r>
              <a:rPr lang="zh-CN" altLang="en-US"/>
              <a:t>或</a:t>
            </a:r>
            <a:r>
              <a:rPr lang="zh-CN" altLang="en-US">
                <a:solidFill>
                  <a:srgbClr val="FFFF66"/>
                </a:solidFill>
              </a:rPr>
              <a:t>哈希表</a:t>
            </a:r>
            <a:r>
              <a:rPr lang="zh-CN" altLang="en-US"/>
              <a:t>。</a:t>
            </a:r>
          </a:p>
          <a:p>
            <a:pPr>
              <a:lnSpc>
                <a:spcPct val="90000"/>
              </a:lnSpc>
            </a:pPr>
            <a:r>
              <a:rPr lang="zh-CN" altLang="en-US"/>
              <a:t>例如，查找</a:t>
            </a:r>
            <a:r>
              <a:rPr lang="en-US" altLang="zh-CN"/>
              <a:t>75</a:t>
            </a:r>
            <a:r>
              <a:rPr lang="zh-CN" altLang="en-US"/>
              <a:t>，只需计算出： </a:t>
            </a:r>
          </a:p>
          <a:p>
            <a:pPr>
              <a:lnSpc>
                <a:spcPct val="90000"/>
              </a:lnSpc>
              <a:buFont typeface="Wingdings" pitchFamily="2" charset="2"/>
              <a:buNone/>
            </a:pPr>
            <a:r>
              <a:rPr lang="zh-CN" altLang="en-US"/>
              <a:t>             </a:t>
            </a:r>
            <a:r>
              <a:rPr lang="en-US" altLang="zh-CN"/>
              <a:t>H</a:t>
            </a:r>
            <a:r>
              <a:rPr lang="zh-CN" altLang="en-US"/>
              <a:t>（</a:t>
            </a:r>
            <a:r>
              <a:rPr lang="en-US" altLang="zh-CN"/>
              <a:t>75</a:t>
            </a:r>
            <a:r>
              <a:rPr lang="zh-CN" altLang="en-US"/>
              <a:t>）</a:t>
            </a:r>
            <a:r>
              <a:rPr lang="en-US" altLang="zh-CN"/>
              <a:t>=75%13=10</a:t>
            </a:r>
            <a:r>
              <a:rPr lang="zh-CN" altLang="en-US"/>
              <a:t>，</a:t>
            </a:r>
          </a:p>
          <a:p>
            <a:pPr>
              <a:lnSpc>
                <a:spcPct val="90000"/>
              </a:lnSpc>
              <a:buFont typeface="Wingdings" pitchFamily="2" charset="2"/>
              <a:buNone/>
            </a:pPr>
            <a:r>
              <a:rPr lang="zh-CN" altLang="en-US"/>
              <a:t>      则可以在</a:t>
            </a:r>
            <a:r>
              <a:rPr lang="en-US" altLang="zh-CN"/>
              <a:t>HT[10]</a:t>
            </a:r>
            <a:r>
              <a:rPr lang="zh-CN" altLang="en-US"/>
              <a:t>中找到</a:t>
            </a:r>
            <a:r>
              <a:rPr lang="en-US" altLang="zh-CN"/>
              <a:t>75</a:t>
            </a:r>
            <a:r>
              <a:rPr lang="zh-CN" altLang="en-US"/>
              <a:t>。</a:t>
            </a:r>
          </a:p>
        </p:txBody>
      </p:sp>
      <p:grpSp>
        <p:nvGrpSpPr>
          <p:cNvPr id="258051" name="Group 3"/>
          <p:cNvGrpSpPr>
            <a:grpSpLocks/>
          </p:cNvGrpSpPr>
          <p:nvPr/>
        </p:nvGrpSpPr>
        <p:grpSpPr bwMode="auto">
          <a:xfrm>
            <a:off x="323850" y="1773238"/>
            <a:ext cx="8761413" cy="1368425"/>
            <a:chOff x="463" y="3072"/>
            <a:chExt cx="4929" cy="576"/>
          </a:xfrm>
        </p:grpSpPr>
        <p:sp>
          <p:nvSpPr>
            <p:cNvPr id="258052" name="Rectangle 4"/>
            <p:cNvSpPr>
              <a:spLocks noChangeArrowheads="1"/>
            </p:cNvSpPr>
            <p:nvPr/>
          </p:nvSpPr>
          <p:spPr bwMode="auto">
            <a:xfrm>
              <a:off x="669" y="3251"/>
              <a:ext cx="5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黑体" pitchFamily="2" charset="-122"/>
                </a:rPr>
                <a:t> </a:t>
              </a:r>
            </a:p>
          </p:txBody>
        </p:sp>
        <p:sp>
          <p:nvSpPr>
            <p:cNvPr id="258053" name="Rectangle 5"/>
            <p:cNvSpPr>
              <a:spLocks noChangeArrowheads="1"/>
            </p:cNvSpPr>
            <p:nvPr/>
          </p:nvSpPr>
          <p:spPr bwMode="auto">
            <a:xfrm>
              <a:off x="463" y="3360"/>
              <a:ext cx="289"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黑体" pitchFamily="2" charset="-122"/>
                </a:rPr>
                <a:t>HT</a:t>
              </a:r>
            </a:p>
          </p:txBody>
        </p:sp>
        <p:sp>
          <p:nvSpPr>
            <p:cNvPr id="258054" name="Rectangle 6"/>
            <p:cNvSpPr>
              <a:spLocks noChangeArrowheads="1"/>
            </p:cNvSpPr>
            <p:nvPr/>
          </p:nvSpPr>
          <p:spPr bwMode="auto">
            <a:xfrm>
              <a:off x="784" y="3072"/>
              <a:ext cx="288" cy="2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0</a:t>
              </a:r>
            </a:p>
          </p:txBody>
        </p:sp>
        <p:sp>
          <p:nvSpPr>
            <p:cNvPr id="258055" name="Rectangle 7"/>
            <p:cNvSpPr>
              <a:spLocks noChangeArrowheads="1"/>
            </p:cNvSpPr>
            <p:nvPr/>
          </p:nvSpPr>
          <p:spPr bwMode="auto">
            <a:xfrm>
              <a:off x="1072" y="3072"/>
              <a:ext cx="288" cy="2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1</a:t>
              </a:r>
            </a:p>
          </p:txBody>
        </p:sp>
        <p:sp>
          <p:nvSpPr>
            <p:cNvPr id="258056" name="Rectangle 8"/>
            <p:cNvSpPr>
              <a:spLocks noChangeArrowheads="1"/>
            </p:cNvSpPr>
            <p:nvPr/>
          </p:nvSpPr>
          <p:spPr bwMode="auto">
            <a:xfrm>
              <a:off x="1360" y="3072"/>
              <a:ext cx="288" cy="2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2</a:t>
              </a:r>
            </a:p>
          </p:txBody>
        </p:sp>
        <p:sp>
          <p:nvSpPr>
            <p:cNvPr id="258057" name="Rectangle 9"/>
            <p:cNvSpPr>
              <a:spLocks noChangeArrowheads="1"/>
            </p:cNvSpPr>
            <p:nvPr/>
          </p:nvSpPr>
          <p:spPr bwMode="auto">
            <a:xfrm>
              <a:off x="1648" y="3072"/>
              <a:ext cx="288" cy="2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3</a:t>
              </a:r>
            </a:p>
          </p:txBody>
        </p:sp>
        <p:sp>
          <p:nvSpPr>
            <p:cNvPr id="258058" name="Rectangle 10"/>
            <p:cNvSpPr>
              <a:spLocks noChangeArrowheads="1"/>
            </p:cNvSpPr>
            <p:nvPr/>
          </p:nvSpPr>
          <p:spPr bwMode="auto">
            <a:xfrm>
              <a:off x="1936" y="3072"/>
              <a:ext cx="288" cy="2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4</a:t>
              </a:r>
            </a:p>
          </p:txBody>
        </p:sp>
        <p:sp>
          <p:nvSpPr>
            <p:cNvPr id="258059" name="Rectangle 11"/>
            <p:cNvSpPr>
              <a:spLocks noChangeArrowheads="1"/>
            </p:cNvSpPr>
            <p:nvPr/>
          </p:nvSpPr>
          <p:spPr bwMode="auto">
            <a:xfrm>
              <a:off x="2224" y="3072"/>
              <a:ext cx="288" cy="2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5</a:t>
              </a:r>
            </a:p>
          </p:txBody>
        </p:sp>
        <p:sp>
          <p:nvSpPr>
            <p:cNvPr id="258060" name="Rectangle 12"/>
            <p:cNvSpPr>
              <a:spLocks noChangeArrowheads="1"/>
            </p:cNvSpPr>
            <p:nvPr/>
          </p:nvSpPr>
          <p:spPr bwMode="auto">
            <a:xfrm>
              <a:off x="2512" y="3072"/>
              <a:ext cx="288" cy="2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6</a:t>
              </a:r>
            </a:p>
          </p:txBody>
        </p:sp>
        <p:sp>
          <p:nvSpPr>
            <p:cNvPr id="258061" name="Rectangle 13"/>
            <p:cNvSpPr>
              <a:spLocks noChangeArrowheads="1"/>
            </p:cNvSpPr>
            <p:nvPr/>
          </p:nvSpPr>
          <p:spPr bwMode="auto">
            <a:xfrm>
              <a:off x="2800" y="3072"/>
              <a:ext cx="288" cy="2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7</a:t>
              </a:r>
            </a:p>
          </p:txBody>
        </p:sp>
        <p:sp>
          <p:nvSpPr>
            <p:cNvPr id="258062" name="Rectangle 14"/>
            <p:cNvSpPr>
              <a:spLocks noChangeArrowheads="1"/>
            </p:cNvSpPr>
            <p:nvPr/>
          </p:nvSpPr>
          <p:spPr bwMode="auto">
            <a:xfrm>
              <a:off x="3088" y="3072"/>
              <a:ext cx="288" cy="2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8</a:t>
              </a:r>
            </a:p>
          </p:txBody>
        </p:sp>
        <p:sp>
          <p:nvSpPr>
            <p:cNvPr id="258063" name="Rectangle 15"/>
            <p:cNvSpPr>
              <a:spLocks noChangeArrowheads="1"/>
            </p:cNvSpPr>
            <p:nvPr/>
          </p:nvSpPr>
          <p:spPr bwMode="auto">
            <a:xfrm>
              <a:off x="3376" y="3072"/>
              <a:ext cx="288" cy="2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9</a:t>
              </a:r>
            </a:p>
          </p:txBody>
        </p:sp>
        <p:sp>
          <p:nvSpPr>
            <p:cNvPr id="258064" name="Rectangle 16"/>
            <p:cNvSpPr>
              <a:spLocks noChangeArrowheads="1"/>
            </p:cNvSpPr>
            <p:nvPr/>
          </p:nvSpPr>
          <p:spPr bwMode="auto">
            <a:xfrm>
              <a:off x="3664" y="3072"/>
              <a:ext cx="288" cy="2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10</a:t>
              </a:r>
            </a:p>
          </p:txBody>
        </p:sp>
        <p:sp>
          <p:nvSpPr>
            <p:cNvPr id="258065" name="Rectangle 17"/>
            <p:cNvSpPr>
              <a:spLocks noChangeArrowheads="1"/>
            </p:cNvSpPr>
            <p:nvPr/>
          </p:nvSpPr>
          <p:spPr bwMode="auto">
            <a:xfrm>
              <a:off x="3952" y="3072"/>
              <a:ext cx="288" cy="2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11</a:t>
              </a:r>
            </a:p>
          </p:txBody>
        </p:sp>
        <p:sp>
          <p:nvSpPr>
            <p:cNvPr id="258066" name="Rectangle 18"/>
            <p:cNvSpPr>
              <a:spLocks noChangeArrowheads="1"/>
            </p:cNvSpPr>
            <p:nvPr/>
          </p:nvSpPr>
          <p:spPr bwMode="auto">
            <a:xfrm>
              <a:off x="4240" y="3072"/>
              <a:ext cx="288" cy="2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12</a:t>
              </a:r>
            </a:p>
          </p:txBody>
        </p:sp>
        <p:sp>
          <p:nvSpPr>
            <p:cNvPr id="258067" name="Rectangle 19"/>
            <p:cNvSpPr>
              <a:spLocks noChangeArrowheads="1"/>
            </p:cNvSpPr>
            <p:nvPr/>
          </p:nvSpPr>
          <p:spPr bwMode="auto">
            <a:xfrm>
              <a:off x="784" y="3360"/>
              <a:ext cx="28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800" b="1">
                <a:ea typeface="黑体" pitchFamily="2" charset="-122"/>
              </a:endParaRPr>
            </a:p>
          </p:txBody>
        </p:sp>
        <p:sp>
          <p:nvSpPr>
            <p:cNvPr id="258068" name="Rectangle 20"/>
            <p:cNvSpPr>
              <a:spLocks noChangeArrowheads="1"/>
            </p:cNvSpPr>
            <p:nvPr/>
          </p:nvSpPr>
          <p:spPr bwMode="auto">
            <a:xfrm>
              <a:off x="1072" y="3360"/>
              <a:ext cx="28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 </a:t>
              </a:r>
            </a:p>
          </p:txBody>
        </p:sp>
        <p:sp>
          <p:nvSpPr>
            <p:cNvPr id="258069" name="Rectangle 21"/>
            <p:cNvSpPr>
              <a:spLocks noChangeArrowheads="1"/>
            </p:cNvSpPr>
            <p:nvPr/>
          </p:nvSpPr>
          <p:spPr bwMode="auto">
            <a:xfrm>
              <a:off x="1360" y="3360"/>
              <a:ext cx="28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 </a:t>
              </a:r>
            </a:p>
          </p:txBody>
        </p:sp>
        <p:sp>
          <p:nvSpPr>
            <p:cNvPr id="258070" name="Rectangle 22"/>
            <p:cNvSpPr>
              <a:spLocks noChangeArrowheads="1"/>
            </p:cNvSpPr>
            <p:nvPr/>
          </p:nvSpPr>
          <p:spPr bwMode="auto">
            <a:xfrm>
              <a:off x="1648" y="3360"/>
              <a:ext cx="28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 </a:t>
              </a:r>
            </a:p>
          </p:txBody>
        </p:sp>
        <p:sp>
          <p:nvSpPr>
            <p:cNvPr id="258071" name="Rectangle 23"/>
            <p:cNvSpPr>
              <a:spLocks noChangeArrowheads="1"/>
            </p:cNvSpPr>
            <p:nvPr/>
          </p:nvSpPr>
          <p:spPr bwMode="auto">
            <a:xfrm>
              <a:off x="1936" y="3360"/>
              <a:ext cx="28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zh-CN" sz="2800" b="1">
                <a:ea typeface="黑体" pitchFamily="2" charset="-122"/>
              </a:endParaRPr>
            </a:p>
          </p:txBody>
        </p:sp>
        <p:sp>
          <p:nvSpPr>
            <p:cNvPr id="258072" name="Rectangle 24"/>
            <p:cNvSpPr>
              <a:spLocks noChangeArrowheads="1"/>
            </p:cNvSpPr>
            <p:nvPr/>
          </p:nvSpPr>
          <p:spPr bwMode="auto">
            <a:xfrm>
              <a:off x="2224" y="3360"/>
              <a:ext cx="28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 </a:t>
              </a:r>
            </a:p>
          </p:txBody>
        </p:sp>
        <p:sp>
          <p:nvSpPr>
            <p:cNvPr id="258073" name="Rectangle 25"/>
            <p:cNvSpPr>
              <a:spLocks noChangeArrowheads="1"/>
            </p:cNvSpPr>
            <p:nvPr/>
          </p:nvSpPr>
          <p:spPr bwMode="auto">
            <a:xfrm>
              <a:off x="2512" y="3360"/>
              <a:ext cx="28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zh-CN" sz="2800" b="1">
                <a:ea typeface="黑体" pitchFamily="2" charset="-122"/>
              </a:endParaRPr>
            </a:p>
          </p:txBody>
        </p:sp>
        <p:sp>
          <p:nvSpPr>
            <p:cNvPr id="258074" name="Rectangle 26"/>
            <p:cNvSpPr>
              <a:spLocks noChangeArrowheads="1"/>
            </p:cNvSpPr>
            <p:nvPr/>
          </p:nvSpPr>
          <p:spPr bwMode="auto">
            <a:xfrm>
              <a:off x="2800" y="3360"/>
              <a:ext cx="28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800" b="1">
                <a:ea typeface="黑体" pitchFamily="2" charset="-122"/>
              </a:endParaRPr>
            </a:p>
          </p:txBody>
        </p:sp>
        <p:sp>
          <p:nvSpPr>
            <p:cNvPr id="258075" name="Rectangle 27"/>
            <p:cNvSpPr>
              <a:spLocks noChangeArrowheads="1"/>
            </p:cNvSpPr>
            <p:nvPr/>
          </p:nvSpPr>
          <p:spPr bwMode="auto">
            <a:xfrm>
              <a:off x="3088" y="3360"/>
              <a:ext cx="28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800" b="1">
                <a:ea typeface="黑体" pitchFamily="2" charset="-122"/>
              </a:endParaRPr>
            </a:p>
          </p:txBody>
        </p:sp>
        <p:sp>
          <p:nvSpPr>
            <p:cNvPr id="258076" name="Rectangle 28"/>
            <p:cNvSpPr>
              <a:spLocks noChangeArrowheads="1"/>
            </p:cNvSpPr>
            <p:nvPr/>
          </p:nvSpPr>
          <p:spPr bwMode="auto">
            <a:xfrm>
              <a:off x="3376" y="3360"/>
              <a:ext cx="28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 </a:t>
              </a:r>
            </a:p>
          </p:txBody>
        </p:sp>
        <p:sp>
          <p:nvSpPr>
            <p:cNvPr id="258077" name="Rectangle 29"/>
            <p:cNvSpPr>
              <a:spLocks noChangeArrowheads="1"/>
            </p:cNvSpPr>
            <p:nvPr/>
          </p:nvSpPr>
          <p:spPr bwMode="auto">
            <a:xfrm>
              <a:off x="3664" y="3360"/>
              <a:ext cx="28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 </a:t>
              </a:r>
            </a:p>
          </p:txBody>
        </p:sp>
        <p:sp>
          <p:nvSpPr>
            <p:cNvPr id="258078" name="Rectangle 30"/>
            <p:cNvSpPr>
              <a:spLocks noChangeArrowheads="1"/>
            </p:cNvSpPr>
            <p:nvPr/>
          </p:nvSpPr>
          <p:spPr bwMode="auto">
            <a:xfrm>
              <a:off x="3952" y="3360"/>
              <a:ext cx="28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 </a:t>
              </a:r>
            </a:p>
          </p:txBody>
        </p:sp>
        <p:sp>
          <p:nvSpPr>
            <p:cNvPr id="258079" name="Rectangle 31"/>
            <p:cNvSpPr>
              <a:spLocks noChangeArrowheads="1"/>
            </p:cNvSpPr>
            <p:nvPr/>
          </p:nvSpPr>
          <p:spPr bwMode="auto">
            <a:xfrm>
              <a:off x="4240" y="3360"/>
              <a:ext cx="28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800" b="1">
                <a:ea typeface="黑体" pitchFamily="2" charset="-122"/>
              </a:endParaRPr>
            </a:p>
          </p:txBody>
        </p:sp>
        <p:sp>
          <p:nvSpPr>
            <p:cNvPr id="258080" name="Rectangle 32"/>
            <p:cNvSpPr>
              <a:spLocks noChangeArrowheads="1"/>
            </p:cNvSpPr>
            <p:nvPr/>
          </p:nvSpPr>
          <p:spPr bwMode="auto">
            <a:xfrm>
              <a:off x="4528" y="3072"/>
              <a:ext cx="288" cy="2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13</a:t>
              </a:r>
            </a:p>
          </p:txBody>
        </p:sp>
        <p:sp>
          <p:nvSpPr>
            <p:cNvPr id="258081" name="Rectangle 33"/>
            <p:cNvSpPr>
              <a:spLocks noChangeArrowheads="1"/>
            </p:cNvSpPr>
            <p:nvPr/>
          </p:nvSpPr>
          <p:spPr bwMode="auto">
            <a:xfrm>
              <a:off x="4816" y="3072"/>
              <a:ext cx="288" cy="2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14</a:t>
              </a:r>
            </a:p>
          </p:txBody>
        </p:sp>
        <p:sp>
          <p:nvSpPr>
            <p:cNvPr id="258082" name="Rectangle 34"/>
            <p:cNvSpPr>
              <a:spLocks noChangeArrowheads="1"/>
            </p:cNvSpPr>
            <p:nvPr/>
          </p:nvSpPr>
          <p:spPr bwMode="auto">
            <a:xfrm>
              <a:off x="5104" y="3072"/>
              <a:ext cx="288" cy="2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15</a:t>
              </a:r>
            </a:p>
          </p:txBody>
        </p:sp>
        <p:sp>
          <p:nvSpPr>
            <p:cNvPr id="258083" name="Rectangle 35"/>
            <p:cNvSpPr>
              <a:spLocks noChangeArrowheads="1"/>
            </p:cNvSpPr>
            <p:nvPr/>
          </p:nvSpPr>
          <p:spPr bwMode="auto">
            <a:xfrm>
              <a:off x="4528" y="3360"/>
              <a:ext cx="28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 </a:t>
              </a:r>
            </a:p>
          </p:txBody>
        </p:sp>
        <p:sp>
          <p:nvSpPr>
            <p:cNvPr id="258084" name="Rectangle 36"/>
            <p:cNvSpPr>
              <a:spLocks noChangeArrowheads="1"/>
            </p:cNvSpPr>
            <p:nvPr/>
          </p:nvSpPr>
          <p:spPr bwMode="auto">
            <a:xfrm>
              <a:off x="4816" y="3360"/>
              <a:ext cx="28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 </a:t>
              </a:r>
            </a:p>
          </p:txBody>
        </p:sp>
        <p:sp>
          <p:nvSpPr>
            <p:cNvPr id="258085" name="Rectangle 37"/>
            <p:cNvSpPr>
              <a:spLocks noChangeArrowheads="1"/>
            </p:cNvSpPr>
            <p:nvPr/>
          </p:nvSpPr>
          <p:spPr bwMode="auto">
            <a:xfrm>
              <a:off x="5104" y="3360"/>
              <a:ext cx="28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800" b="1">
                <a:ea typeface="黑体" pitchFamily="2" charset="-122"/>
              </a:endParaRPr>
            </a:p>
          </p:txBody>
        </p:sp>
      </p:grpSp>
      <p:sp>
        <p:nvSpPr>
          <p:cNvPr id="258086" name="Rectangle 38"/>
          <p:cNvSpPr>
            <a:spLocks noRot="1" noChangeArrowheads="1"/>
          </p:cNvSpPr>
          <p:nvPr/>
        </p:nvSpPr>
        <p:spPr bwMode="auto">
          <a:xfrm>
            <a:off x="609600" y="404813"/>
            <a:ext cx="7772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b="1">
                <a:solidFill>
                  <a:srgbClr val="F1F622"/>
                </a:solidFill>
                <a:effectLst>
                  <a:outerShdw blurRad="38100" dist="38100" dir="2700000" algn="tl">
                    <a:srgbClr val="000000"/>
                  </a:outerShdw>
                </a:effectLst>
                <a:latin typeface="Garamond" pitchFamily="18" charset="0"/>
                <a:ea typeface="宋体" charset="-122"/>
              </a:defRPr>
            </a:lvl1pPr>
            <a:lvl2pPr>
              <a:defRPr sz="4400" b="1">
                <a:solidFill>
                  <a:srgbClr val="F1F622"/>
                </a:solidFill>
                <a:effectLst>
                  <a:outerShdw blurRad="38100" dist="38100" dir="2700000" algn="tl">
                    <a:srgbClr val="000000"/>
                  </a:outerShdw>
                </a:effectLst>
                <a:latin typeface="Garamond" pitchFamily="18" charset="0"/>
                <a:ea typeface="宋体" charset="-122"/>
              </a:defRPr>
            </a:lvl2pPr>
            <a:lvl3pPr>
              <a:defRPr sz="4400" b="1">
                <a:solidFill>
                  <a:srgbClr val="F1F622"/>
                </a:solidFill>
                <a:effectLst>
                  <a:outerShdw blurRad="38100" dist="38100" dir="2700000" algn="tl">
                    <a:srgbClr val="000000"/>
                  </a:outerShdw>
                </a:effectLst>
                <a:latin typeface="Garamond" pitchFamily="18" charset="0"/>
                <a:ea typeface="宋体" charset="-122"/>
              </a:defRPr>
            </a:lvl3pPr>
            <a:lvl4pPr>
              <a:defRPr sz="4400" b="1">
                <a:solidFill>
                  <a:srgbClr val="F1F622"/>
                </a:solidFill>
                <a:effectLst>
                  <a:outerShdw blurRad="38100" dist="38100" dir="2700000" algn="tl">
                    <a:srgbClr val="000000"/>
                  </a:outerShdw>
                </a:effectLst>
                <a:latin typeface="Garamond" pitchFamily="18" charset="0"/>
                <a:ea typeface="宋体" charset="-122"/>
              </a:defRPr>
            </a:lvl4pPr>
            <a:lvl5pPr>
              <a:defRPr sz="4400" b="1">
                <a:solidFill>
                  <a:srgbClr val="F1F622"/>
                </a:solidFill>
                <a:effectLst>
                  <a:outerShdw blurRad="38100" dist="38100" dir="2700000" algn="tl">
                    <a:srgbClr val="000000"/>
                  </a:outerShdw>
                </a:effectLst>
                <a:latin typeface="Garamond" pitchFamily="18" charset="0"/>
                <a:ea typeface="宋体" charset="-122"/>
              </a:defRPr>
            </a:lvl5pPr>
            <a:lvl6pPr marL="4572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6pPr>
            <a:lvl7pPr marL="9144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7pPr>
            <a:lvl8pPr marL="13716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8pPr>
            <a:lvl9pPr marL="18288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9pPr>
          </a:lstStyle>
          <a:p>
            <a:r>
              <a:rPr kumimoji="0" lang="en-US" altLang="zh-CN"/>
              <a:t>8.4 </a:t>
            </a:r>
            <a:r>
              <a:rPr kumimoji="0" lang="zh-CN" altLang="en-US"/>
              <a:t>散列（哈希）</a:t>
            </a:r>
          </a:p>
        </p:txBody>
      </p:sp>
      <p:sp>
        <p:nvSpPr>
          <p:cNvPr id="258087" name="Rectangle 39"/>
          <p:cNvSpPr>
            <a:spLocks noChangeArrowheads="1"/>
          </p:cNvSpPr>
          <p:nvPr/>
        </p:nvSpPr>
        <p:spPr bwMode="auto">
          <a:xfrm>
            <a:off x="603250" y="1149350"/>
            <a:ext cx="6076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t>关键字序列：</a:t>
            </a:r>
            <a:r>
              <a:rPr lang="en-US" altLang="zh-CN" b="1"/>
              <a:t>18,75,60,43,54,90,46</a:t>
            </a:r>
          </a:p>
        </p:txBody>
      </p:sp>
      <p:sp>
        <p:nvSpPr>
          <p:cNvPr id="258089" name="Rectangle 41"/>
          <p:cNvSpPr>
            <a:spLocks noChangeArrowheads="1"/>
          </p:cNvSpPr>
          <p:nvPr/>
        </p:nvSpPr>
        <p:spPr bwMode="auto">
          <a:xfrm>
            <a:off x="1908175" y="2565400"/>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t>54</a:t>
            </a:r>
          </a:p>
        </p:txBody>
      </p:sp>
      <p:sp>
        <p:nvSpPr>
          <p:cNvPr id="258090" name="Rectangle 42"/>
          <p:cNvSpPr>
            <a:spLocks noChangeArrowheads="1"/>
          </p:cNvSpPr>
          <p:nvPr/>
        </p:nvSpPr>
        <p:spPr bwMode="auto">
          <a:xfrm>
            <a:off x="2916238" y="2565400"/>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t>43</a:t>
            </a:r>
          </a:p>
        </p:txBody>
      </p:sp>
      <p:sp>
        <p:nvSpPr>
          <p:cNvPr id="258091" name="Rectangle 43"/>
          <p:cNvSpPr>
            <a:spLocks noChangeArrowheads="1"/>
          </p:cNvSpPr>
          <p:nvPr/>
        </p:nvSpPr>
        <p:spPr bwMode="auto">
          <a:xfrm>
            <a:off x="3419475" y="2565400"/>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t>18</a:t>
            </a:r>
          </a:p>
        </p:txBody>
      </p:sp>
      <p:sp>
        <p:nvSpPr>
          <p:cNvPr id="258092" name="Rectangle 44"/>
          <p:cNvSpPr>
            <a:spLocks noChangeArrowheads="1"/>
          </p:cNvSpPr>
          <p:nvPr/>
        </p:nvSpPr>
        <p:spPr bwMode="auto">
          <a:xfrm>
            <a:off x="4500563" y="2565400"/>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t>46</a:t>
            </a:r>
          </a:p>
        </p:txBody>
      </p:sp>
      <p:sp>
        <p:nvSpPr>
          <p:cNvPr id="258093" name="Rectangle 45"/>
          <p:cNvSpPr>
            <a:spLocks noChangeArrowheads="1"/>
          </p:cNvSpPr>
          <p:nvPr/>
        </p:nvSpPr>
        <p:spPr bwMode="auto">
          <a:xfrm>
            <a:off x="4932363" y="2565400"/>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t>60</a:t>
            </a:r>
          </a:p>
        </p:txBody>
      </p:sp>
      <p:sp>
        <p:nvSpPr>
          <p:cNvPr id="258094" name="Rectangle 46"/>
          <p:cNvSpPr>
            <a:spLocks noChangeArrowheads="1"/>
          </p:cNvSpPr>
          <p:nvPr/>
        </p:nvSpPr>
        <p:spPr bwMode="auto">
          <a:xfrm>
            <a:off x="6011863" y="2565400"/>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t>75</a:t>
            </a:r>
          </a:p>
        </p:txBody>
      </p:sp>
      <p:sp>
        <p:nvSpPr>
          <p:cNvPr id="258095" name="Rectangle 47"/>
          <p:cNvSpPr>
            <a:spLocks noChangeArrowheads="1"/>
          </p:cNvSpPr>
          <p:nvPr/>
        </p:nvSpPr>
        <p:spPr bwMode="auto">
          <a:xfrm>
            <a:off x="7019925" y="2565400"/>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t>90</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58091"/>
                                        </p:tgtEl>
                                        <p:attrNameLst>
                                          <p:attrName>style.visibility</p:attrName>
                                        </p:attrNameLst>
                                      </p:cBhvr>
                                      <p:to>
                                        <p:strVal val="visible"/>
                                      </p:to>
                                    </p:set>
                                    <p:anim calcmode="lin" valueType="num">
                                      <p:cBhvr>
                                        <p:cTn id="7" dur="500" fill="hold"/>
                                        <p:tgtEl>
                                          <p:spTgt spid="258091"/>
                                        </p:tgtEl>
                                        <p:attrNameLst>
                                          <p:attrName>ppt_w</p:attrName>
                                        </p:attrNameLst>
                                      </p:cBhvr>
                                      <p:tavLst>
                                        <p:tav tm="0">
                                          <p:val>
                                            <p:fltVal val="0"/>
                                          </p:val>
                                        </p:tav>
                                        <p:tav tm="100000">
                                          <p:val>
                                            <p:strVal val="#ppt_w"/>
                                          </p:val>
                                        </p:tav>
                                      </p:tavLst>
                                    </p:anim>
                                    <p:anim calcmode="lin" valueType="num">
                                      <p:cBhvr>
                                        <p:cTn id="8" dur="500" fill="hold"/>
                                        <p:tgtEl>
                                          <p:spTgt spid="258091"/>
                                        </p:tgtEl>
                                        <p:attrNameLst>
                                          <p:attrName>ppt_h</p:attrName>
                                        </p:attrNameLst>
                                      </p:cBhvr>
                                      <p:tavLst>
                                        <p:tav tm="0">
                                          <p:val>
                                            <p:fltVal val="0"/>
                                          </p:val>
                                        </p:tav>
                                        <p:tav tm="100000">
                                          <p:val>
                                            <p:strVal val="#ppt_h"/>
                                          </p:val>
                                        </p:tav>
                                      </p:tavLst>
                                    </p:anim>
                                    <p:animEffect transition="in" filter="fade">
                                      <p:cBhvr>
                                        <p:cTn id="9" dur="500"/>
                                        <p:tgtEl>
                                          <p:spTgt spid="258091"/>
                                        </p:tgtEl>
                                      </p:cBhvr>
                                    </p:animEffect>
                                  </p:childTnLst>
                                </p:cTn>
                              </p:par>
                            </p:childTnLst>
                          </p:cTn>
                        </p:par>
                        <p:par>
                          <p:cTn id="10" fill="hold" nodeType="afterGroup">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258094"/>
                                        </p:tgtEl>
                                        <p:attrNameLst>
                                          <p:attrName>style.visibility</p:attrName>
                                        </p:attrNameLst>
                                      </p:cBhvr>
                                      <p:to>
                                        <p:strVal val="visible"/>
                                      </p:to>
                                    </p:set>
                                    <p:anim calcmode="lin" valueType="num">
                                      <p:cBhvr>
                                        <p:cTn id="13" dur="500" fill="hold"/>
                                        <p:tgtEl>
                                          <p:spTgt spid="258094"/>
                                        </p:tgtEl>
                                        <p:attrNameLst>
                                          <p:attrName>ppt_w</p:attrName>
                                        </p:attrNameLst>
                                      </p:cBhvr>
                                      <p:tavLst>
                                        <p:tav tm="0">
                                          <p:val>
                                            <p:fltVal val="0"/>
                                          </p:val>
                                        </p:tav>
                                        <p:tav tm="100000">
                                          <p:val>
                                            <p:strVal val="#ppt_w"/>
                                          </p:val>
                                        </p:tav>
                                      </p:tavLst>
                                    </p:anim>
                                    <p:anim calcmode="lin" valueType="num">
                                      <p:cBhvr>
                                        <p:cTn id="14" dur="500" fill="hold"/>
                                        <p:tgtEl>
                                          <p:spTgt spid="258094"/>
                                        </p:tgtEl>
                                        <p:attrNameLst>
                                          <p:attrName>ppt_h</p:attrName>
                                        </p:attrNameLst>
                                      </p:cBhvr>
                                      <p:tavLst>
                                        <p:tav tm="0">
                                          <p:val>
                                            <p:fltVal val="0"/>
                                          </p:val>
                                        </p:tav>
                                        <p:tav tm="100000">
                                          <p:val>
                                            <p:strVal val="#ppt_h"/>
                                          </p:val>
                                        </p:tav>
                                      </p:tavLst>
                                    </p:anim>
                                    <p:animEffect transition="in" filter="fade">
                                      <p:cBhvr>
                                        <p:cTn id="15" dur="500"/>
                                        <p:tgtEl>
                                          <p:spTgt spid="258094"/>
                                        </p:tgtEl>
                                      </p:cBhvr>
                                    </p:animEffect>
                                  </p:childTnLst>
                                </p:cTn>
                              </p:par>
                            </p:childTnLst>
                          </p:cTn>
                        </p:par>
                        <p:par>
                          <p:cTn id="16" fill="hold" nodeType="afterGroup">
                            <p:stCondLst>
                              <p:cond delay="1000"/>
                            </p:stCondLst>
                            <p:childTnLst>
                              <p:par>
                                <p:cTn id="17" presetID="53" presetClass="entr" presetSubtype="0" fill="hold" grpId="0" nodeType="afterEffect">
                                  <p:stCondLst>
                                    <p:cond delay="0"/>
                                  </p:stCondLst>
                                  <p:childTnLst>
                                    <p:set>
                                      <p:cBhvr>
                                        <p:cTn id="18" dur="1" fill="hold">
                                          <p:stCondLst>
                                            <p:cond delay="0"/>
                                          </p:stCondLst>
                                        </p:cTn>
                                        <p:tgtEl>
                                          <p:spTgt spid="258093"/>
                                        </p:tgtEl>
                                        <p:attrNameLst>
                                          <p:attrName>style.visibility</p:attrName>
                                        </p:attrNameLst>
                                      </p:cBhvr>
                                      <p:to>
                                        <p:strVal val="visible"/>
                                      </p:to>
                                    </p:set>
                                    <p:anim calcmode="lin" valueType="num">
                                      <p:cBhvr>
                                        <p:cTn id="19" dur="500" fill="hold"/>
                                        <p:tgtEl>
                                          <p:spTgt spid="258093"/>
                                        </p:tgtEl>
                                        <p:attrNameLst>
                                          <p:attrName>ppt_w</p:attrName>
                                        </p:attrNameLst>
                                      </p:cBhvr>
                                      <p:tavLst>
                                        <p:tav tm="0">
                                          <p:val>
                                            <p:fltVal val="0"/>
                                          </p:val>
                                        </p:tav>
                                        <p:tav tm="100000">
                                          <p:val>
                                            <p:strVal val="#ppt_w"/>
                                          </p:val>
                                        </p:tav>
                                      </p:tavLst>
                                    </p:anim>
                                    <p:anim calcmode="lin" valueType="num">
                                      <p:cBhvr>
                                        <p:cTn id="20" dur="500" fill="hold"/>
                                        <p:tgtEl>
                                          <p:spTgt spid="258093"/>
                                        </p:tgtEl>
                                        <p:attrNameLst>
                                          <p:attrName>ppt_h</p:attrName>
                                        </p:attrNameLst>
                                      </p:cBhvr>
                                      <p:tavLst>
                                        <p:tav tm="0">
                                          <p:val>
                                            <p:fltVal val="0"/>
                                          </p:val>
                                        </p:tav>
                                        <p:tav tm="100000">
                                          <p:val>
                                            <p:strVal val="#ppt_h"/>
                                          </p:val>
                                        </p:tav>
                                      </p:tavLst>
                                    </p:anim>
                                    <p:animEffect transition="in" filter="fade">
                                      <p:cBhvr>
                                        <p:cTn id="21" dur="500"/>
                                        <p:tgtEl>
                                          <p:spTgt spid="258093"/>
                                        </p:tgtEl>
                                      </p:cBhvr>
                                    </p:animEffect>
                                  </p:childTnLst>
                                </p:cTn>
                              </p:par>
                            </p:childTnLst>
                          </p:cTn>
                        </p:par>
                        <p:par>
                          <p:cTn id="22" fill="hold" nodeType="afterGroup">
                            <p:stCondLst>
                              <p:cond delay="1500"/>
                            </p:stCondLst>
                            <p:childTnLst>
                              <p:par>
                                <p:cTn id="23" presetID="53" presetClass="entr" presetSubtype="0" fill="hold" grpId="0" nodeType="afterEffect">
                                  <p:stCondLst>
                                    <p:cond delay="0"/>
                                  </p:stCondLst>
                                  <p:childTnLst>
                                    <p:set>
                                      <p:cBhvr>
                                        <p:cTn id="24" dur="1" fill="hold">
                                          <p:stCondLst>
                                            <p:cond delay="0"/>
                                          </p:stCondLst>
                                        </p:cTn>
                                        <p:tgtEl>
                                          <p:spTgt spid="258090"/>
                                        </p:tgtEl>
                                        <p:attrNameLst>
                                          <p:attrName>style.visibility</p:attrName>
                                        </p:attrNameLst>
                                      </p:cBhvr>
                                      <p:to>
                                        <p:strVal val="visible"/>
                                      </p:to>
                                    </p:set>
                                    <p:anim calcmode="lin" valueType="num">
                                      <p:cBhvr>
                                        <p:cTn id="25" dur="500" fill="hold"/>
                                        <p:tgtEl>
                                          <p:spTgt spid="258090"/>
                                        </p:tgtEl>
                                        <p:attrNameLst>
                                          <p:attrName>ppt_w</p:attrName>
                                        </p:attrNameLst>
                                      </p:cBhvr>
                                      <p:tavLst>
                                        <p:tav tm="0">
                                          <p:val>
                                            <p:fltVal val="0"/>
                                          </p:val>
                                        </p:tav>
                                        <p:tav tm="100000">
                                          <p:val>
                                            <p:strVal val="#ppt_w"/>
                                          </p:val>
                                        </p:tav>
                                      </p:tavLst>
                                    </p:anim>
                                    <p:anim calcmode="lin" valueType="num">
                                      <p:cBhvr>
                                        <p:cTn id="26" dur="500" fill="hold"/>
                                        <p:tgtEl>
                                          <p:spTgt spid="258090"/>
                                        </p:tgtEl>
                                        <p:attrNameLst>
                                          <p:attrName>ppt_h</p:attrName>
                                        </p:attrNameLst>
                                      </p:cBhvr>
                                      <p:tavLst>
                                        <p:tav tm="0">
                                          <p:val>
                                            <p:fltVal val="0"/>
                                          </p:val>
                                        </p:tav>
                                        <p:tav tm="100000">
                                          <p:val>
                                            <p:strVal val="#ppt_h"/>
                                          </p:val>
                                        </p:tav>
                                      </p:tavLst>
                                    </p:anim>
                                    <p:animEffect transition="in" filter="fade">
                                      <p:cBhvr>
                                        <p:cTn id="27" dur="500"/>
                                        <p:tgtEl>
                                          <p:spTgt spid="258090"/>
                                        </p:tgtEl>
                                      </p:cBhvr>
                                    </p:animEffect>
                                  </p:childTnLst>
                                </p:cTn>
                              </p:par>
                            </p:childTnLst>
                          </p:cTn>
                        </p:par>
                        <p:par>
                          <p:cTn id="28" fill="hold" nodeType="afterGroup">
                            <p:stCondLst>
                              <p:cond delay="2000"/>
                            </p:stCondLst>
                            <p:childTnLst>
                              <p:par>
                                <p:cTn id="29" presetID="53" presetClass="entr" presetSubtype="0" fill="hold" grpId="0" nodeType="afterEffect">
                                  <p:stCondLst>
                                    <p:cond delay="0"/>
                                  </p:stCondLst>
                                  <p:childTnLst>
                                    <p:set>
                                      <p:cBhvr>
                                        <p:cTn id="30" dur="1" fill="hold">
                                          <p:stCondLst>
                                            <p:cond delay="0"/>
                                          </p:stCondLst>
                                        </p:cTn>
                                        <p:tgtEl>
                                          <p:spTgt spid="258089"/>
                                        </p:tgtEl>
                                        <p:attrNameLst>
                                          <p:attrName>style.visibility</p:attrName>
                                        </p:attrNameLst>
                                      </p:cBhvr>
                                      <p:to>
                                        <p:strVal val="visible"/>
                                      </p:to>
                                    </p:set>
                                    <p:anim calcmode="lin" valueType="num">
                                      <p:cBhvr>
                                        <p:cTn id="31" dur="500" fill="hold"/>
                                        <p:tgtEl>
                                          <p:spTgt spid="258089"/>
                                        </p:tgtEl>
                                        <p:attrNameLst>
                                          <p:attrName>ppt_w</p:attrName>
                                        </p:attrNameLst>
                                      </p:cBhvr>
                                      <p:tavLst>
                                        <p:tav tm="0">
                                          <p:val>
                                            <p:fltVal val="0"/>
                                          </p:val>
                                        </p:tav>
                                        <p:tav tm="100000">
                                          <p:val>
                                            <p:strVal val="#ppt_w"/>
                                          </p:val>
                                        </p:tav>
                                      </p:tavLst>
                                    </p:anim>
                                    <p:anim calcmode="lin" valueType="num">
                                      <p:cBhvr>
                                        <p:cTn id="32" dur="500" fill="hold"/>
                                        <p:tgtEl>
                                          <p:spTgt spid="258089"/>
                                        </p:tgtEl>
                                        <p:attrNameLst>
                                          <p:attrName>ppt_h</p:attrName>
                                        </p:attrNameLst>
                                      </p:cBhvr>
                                      <p:tavLst>
                                        <p:tav tm="0">
                                          <p:val>
                                            <p:fltVal val="0"/>
                                          </p:val>
                                        </p:tav>
                                        <p:tav tm="100000">
                                          <p:val>
                                            <p:strVal val="#ppt_h"/>
                                          </p:val>
                                        </p:tav>
                                      </p:tavLst>
                                    </p:anim>
                                    <p:animEffect transition="in" filter="fade">
                                      <p:cBhvr>
                                        <p:cTn id="33" dur="500"/>
                                        <p:tgtEl>
                                          <p:spTgt spid="258089"/>
                                        </p:tgtEl>
                                      </p:cBhvr>
                                    </p:animEffect>
                                  </p:childTnLst>
                                </p:cTn>
                              </p:par>
                            </p:childTnLst>
                          </p:cTn>
                        </p:par>
                        <p:par>
                          <p:cTn id="34" fill="hold" nodeType="afterGroup">
                            <p:stCondLst>
                              <p:cond delay="2500"/>
                            </p:stCondLst>
                            <p:childTnLst>
                              <p:par>
                                <p:cTn id="35" presetID="53" presetClass="entr" presetSubtype="0" fill="hold" grpId="0" nodeType="afterEffect">
                                  <p:stCondLst>
                                    <p:cond delay="0"/>
                                  </p:stCondLst>
                                  <p:childTnLst>
                                    <p:set>
                                      <p:cBhvr>
                                        <p:cTn id="36" dur="1" fill="hold">
                                          <p:stCondLst>
                                            <p:cond delay="0"/>
                                          </p:stCondLst>
                                        </p:cTn>
                                        <p:tgtEl>
                                          <p:spTgt spid="258095"/>
                                        </p:tgtEl>
                                        <p:attrNameLst>
                                          <p:attrName>style.visibility</p:attrName>
                                        </p:attrNameLst>
                                      </p:cBhvr>
                                      <p:to>
                                        <p:strVal val="visible"/>
                                      </p:to>
                                    </p:set>
                                    <p:anim calcmode="lin" valueType="num">
                                      <p:cBhvr>
                                        <p:cTn id="37" dur="500" fill="hold"/>
                                        <p:tgtEl>
                                          <p:spTgt spid="258095"/>
                                        </p:tgtEl>
                                        <p:attrNameLst>
                                          <p:attrName>ppt_w</p:attrName>
                                        </p:attrNameLst>
                                      </p:cBhvr>
                                      <p:tavLst>
                                        <p:tav tm="0">
                                          <p:val>
                                            <p:fltVal val="0"/>
                                          </p:val>
                                        </p:tav>
                                        <p:tav tm="100000">
                                          <p:val>
                                            <p:strVal val="#ppt_w"/>
                                          </p:val>
                                        </p:tav>
                                      </p:tavLst>
                                    </p:anim>
                                    <p:anim calcmode="lin" valueType="num">
                                      <p:cBhvr>
                                        <p:cTn id="38" dur="500" fill="hold"/>
                                        <p:tgtEl>
                                          <p:spTgt spid="258095"/>
                                        </p:tgtEl>
                                        <p:attrNameLst>
                                          <p:attrName>ppt_h</p:attrName>
                                        </p:attrNameLst>
                                      </p:cBhvr>
                                      <p:tavLst>
                                        <p:tav tm="0">
                                          <p:val>
                                            <p:fltVal val="0"/>
                                          </p:val>
                                        </p:tav>
                                        <p:tav tm="100000">
                                          <p:val>
                                            <p:strVal val="#ppt_h"/>
                                          </p:val>
                                        </p:tav>
                                      </p:tavLst>
                                    </p:anim>
                                    <p:animEffect transition="in" filter="fade">
                                      <p:cBhvr>
                                        <p:cTn id="39" dur="500"/>
                                        <p:tgtEl>
                                          <p:spTgt spid="258095"/>
                                        </p:tgtEl>
                                      </p:cBhvr>
                                    </p:animEffect>
                                  </p:childTnLst>
                                </p:cTn>
                              </p:par>
                            </p:childTnLst>
                          </p:cTn>
                        </p:par>
                        <p:par>
                          <p:cTn id="40" fill="hold" nodeType="afterGroup">
                            <p:stCondLst>
                              <p:cond delay="3000"/>
                            </p:stCondLst>
                            <p:childTnLst>
                              <p:par>
                                <p:cTn id="41" presetID="53" presetClass="entr" presetSubtype="0" fill="hold" grpId="0" nodeType="afterEffect">
                                  <p:stCondLst>
                                    <p:cond delay="0"/>
                                  </p:stCondLst>
                                  <p:childTnLst>
                                    <p:set>
                                      <p:cBhvr>
                                        <p:cTn id="42" dur="1" fill="hold">
                                          <p:stCondLst>
                                            <p:cond delay="0"/>
                                          </p:stCondLst>
                                        </p:cTn>
                                        <p:tgtEl>
                                          <p:spTgt spid="258092"/>
                                        </p:tgtEl>
                                        <p:attrNameLst>
                                          <p:attrName>style.visibility</p:attrName>
                                        </p:attrNameLst>
                                      </p:cBhvr>
                                      <p:to>
                                        <p:strVal val="visible"/>
                                      </p:to>
                                    </p:set>
                                    <p:anim calcmode="lin" valueType="num">
                                      <p:cBhvr>
                                        <p:cTn id="43" dur="500" fill="hold"/>
                                        <p:tgtEl>
                                          <p:spTgt spid="258092"/>
                                        </p:tgtEl>
                                        <p:attrNameLst>
                                          <p:attrName>ppt_w</p:attrName>
                                        </p:attrNameLst>
                                      </p:cBhvr>
                                      <p:tavLst>
                                        <p:tav tm="0">
                                          <p:val>
                                            <p:fltVal val="0"/>
                                          </p:val>
                                        </p:tav>
                                        <p:tav tm="100000">
                                          <p:val>
                                            <p:strVal val="#ppt_w"/>
                                          </p:val>
                                        </p:tav>
                                      </p:tavLst>
                                    </p:anim>
                                    <p:anim calcmode="lin" valueType="num">
                                      <p:cBhvr>
                                        <p:cTn id="44" dur="500" fill="hold"/>
                                        <p:tgtEl>
                                          <p:spTgt spid="258092"/>
                                        </p:tgtEl>
                                        <p:attrNameLst>
                                          <p:attrName>ppt_h</p:attrName>
                                        </p:attrNameLst>
                                      </p:cBhvr>
                                      <p:tavLst>
                                        <p:tav tm="0">
                                          <p:val>
                                            <p:fltVal val="0"/>
                                          </p:val>
                                        </p:tav>
                                        <p:tav tm="100000">
                                          <p:val>
                                            <p:strVal val="#ppt_h"/>
                                          </p:val>
                                        </p:tav>
                                      </p:tavLst>
                                    </p:anim>
                                    <p:animEffect transition="in" filter="fade">
                                      <p:cBhvr>
                                        <p:cTn id="45" dur="500"/>
                                        <p:tgtEl>
                                          <p:spTgt spid="258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89" grpId="0"/>
      <p:bldP spid="258090" grpId="0"/>
      <p:bldP spid="258091" grpId="0"/>
      <p:bldP spid="258092" grpId="0"/>
      <p:bldP spid="258093" grpId="0"/>
      <p:bldP spid="258094" grpId="0"/>
      <p:bldP spid="25809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10"/>
          </p:nvPr>
        </p:nvSpPr>
        <p:spPr/>
        <p:txBody>
          <a:bodyPr/>
          <a:lstStyle/>
          <a:p>
            <a:fld id="{47EA87AE-7AF7-495A-A618-CAD9A7E82BB0}" type="slidenum">
              <a:rPr lang="en-US" altLang="zh-CN"/>
              <a:pPr/>
              <a:t>51</a:t>
            </a:fld>
            <a:endParaRPr lang="en-US" altLang="zh-CN"/>
          </a:p>
        </p:txBody>
      </p:sp>
      <p:sp>
        <p:nvSpPr>
          <p:cNvPr id="259074" name="Rectangle 2"/>
          <p:cNvSpPr>
            <a:spLocks noRot="1" noChangeArrowheads="1"/>
          </p:cNvSpPr>
          <p:nvPr/>
        </p:nvSpPr>
        <p:spPr bwMode="auto">
          <a:xfrm>
            <a:off x="609600" y="404813"/>
            <a:ext cx="7772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b="1">
                <a:solidFill>
                  <a:srgbClr val="F1F622"/>
                </a:solidFill>
                <a:effectLst>
                  <a:outerShdw blurRad="38100" dist="38100" dir="2700000" algn="tl">
                    <a:srgbClr val="000000"/>
                  </a:outerShdw>
                </a:effectLst>
                <a:latin typeface="Garamond" pitchFamily="18" charset="0"/>
                <a:ea typeface="宋体" charset="-122"/>
              </a:defRPr>
            </a:lvl1pPr>
            <a:lvl2pPr>
              <a:defRPr sz="4400" b="1">
                <a:solidFill>
                  <a:srgbClr val="F1F622"/>
                </a:solidFill>
                <a:effectLst>
                  <a:outerShdw blurRad="38100" dist="38100" dir="2700000" algn="tl">
                    <a:srgbClr val="000000"/>
                  </a:outerShdw>
                </a:effectLst>
                <a:latin typeface="Garamond" pitchFamily="18" charset="0"/>
                <a:ea typeface="宋体" charset="-122"/>
              </a:defRPr>
            </a:lvl2pPr>
            <a:lvl3pPr>
              <a:defRPr sz="4400" b="1">
                <a:solidFill>
                  <a:srgbClr val="F1F622"/>
                </a:solidFill>
                <a:effectLst>
                  <a:outerShdw blurRad="38100" dist="38100" dir="2700000" algn="tl">
                    <a:srgbClr val="000000"/>
                  </a:outerShdw>
                </a:effectLst>
                <a:latin typeface="Garamond" pitchFamily="18" charset="0"/>
                <a:ea typeface="宋体" charset="-122"/>
              </a:defRPr>
            </a:lvl3pPr>
            <a:lvl4pPr>
              <a:defRPr sz="4400" b="1">
                <a:solidFill>
                  <a:srgbClr val="F1F622"/>
                </a:solidFill>
                <a:effectLst>
                  <a:outerShdw blurRad="38100" dist="38100" dir="2700000" algn="tl">
                    <a:srgbClr val="000000"/>
                  </a:outerShdw>
                </a:effectLst>
                <a:latin typeface="Garamond" pitchFamily="18" charset="0"/>
                <a:ea typeface="宋体" charset="-122"/>
              </a:defRPr>
            </a:lvl4pPr>
            <a:lvl5pPr>
              <a:defRPr sz="4400" b="1">
                <a:solidFill>
                  <a:srgbClr val="F1F622"/>
                </a:solidFill>
                <a:effectLst>
                  <a:outerShdw blurRad="38100" dist="38100" dir="2700000" algn="tl">
                    <a:srgbClr val="000000"/>
                  </a:outerShdw>
                </a:effectLst>
                <a:latin typeface="Garamond" pitchFamily="18" charset="0"/>
                <a:ea typeface="宋体" charset="-122"/>
              </a:defRPr>
            </a:lvl5pPr>
            <a:lvl6pPr marL="4572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6pPr>
            <a:lvl7pPr marL="9144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7pPr>
            <a:lvl8pPr marL="13716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8pPr>
            <a:lvl9pPr marL="18288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9pPr>
          </a:lstStyle>
          <a:p>
            <a:r>
              <a:rPr kumimoji="0" lang="en-US" altLang="zh-CN"/>
              <a:t>8.4 </a:t>
            </a:r>
            <a:r>
              <a:rPr kumimoji="0" lang="zh-CN" altLang="en-US"/>
              <a:t>散列（哈希）</a:t>
            </a:r>
          </a:p>
        </p:txBody>
      </p:sp>
      <p:grpSp>
        <p:nvGrpSpPr>
          <p:cNvPr id="259075" name="Group 3"/>
          <p:cNvGrpSpPr>
            <a:grpSpLocks/>
          </p:cNvGrpSpPr>
          <p:nvPr/>
        </p:nvGrpSpPr>
        <p:grpSpPr bwMode="auto">
          <a:xfrm>
            <a:off x="657225" y="1125538"/>
            <a:ext cx="6837363" cy="519112"/>
            <a:chOff x="385" y="1480"/>
            <a:chExt cx="4307" cy="327"/>
          </a:xfrm>
        </p:grpSpPr>
        <p:sp>
          <p:nvSpPr>
            <p:cNvPr id="259076" name="Text Box 4"/>
            <p:cNvSpPr txBox="1">
              <a:spLocks noChangeArrowheads="1"/>
            </p:cNvSpPr>
            <p:nvPr/>
          </p:nvSpPr>
          <p:spPr bwMode="auto">
            <a:xfrm>
              <a:off x="612" y="1480"/>
              <a:ext cx="40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kumimoji="0" lang="zh-CN" altLang="en-US" sz="2800" b="1"/>
                <a:t>散列技术仅仅是一种查找技术吗？</a:t>
              </a:r>
              <a:endParaRPr kumimoji="0" lang="zh-CN" altLang="en-US" sz="2400"/>
            </a:p>
          </p:txBody>
        </p:sp>
        <p:grpSp>
          <p:nvGrpSpPr>
            <p:cNvPr id="259077" name="Group 5"/>
            <p:cNvGrpSpPr>
              <a:grpSpLocks/>
            </p:cNvGrpSpPr>
            <p:nvPr/>
          </p:nvGrpSpPr>
          <p:grpSpPr bwMode="auto">
            <a:xfrm>
              <a:off x="385" y="1536"/>
              <a:ext cx="200" cy="247"/>
              <a:chOff x="3840" y="1584"/>
              <a:chExt cx="1093" cy="1871"/>
            </a:xfrm>
          </p:grpSpPr>
          <p:sp>
            <p:nvSpPr>
              <p:cNvPr id="259078" name="Rectangle 6"/>
              <p:cNvSpPr>
                <a:spLocks noChangeArrowheads="1"/>
              </p:cNvSpPr>
              <p:nvPr/>
            </p:nvSpPr>
            <p:spPr bwMode="auto">
              <a:xfrm>
                <a:off x="4128" y="3120"/>
                <a:ext cx="347" cy="335"/>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800">
                  <a:solidFill>
                    <a:srgbClr val="FFFF66"/>
                  </a:solidFill>
                </a:endParaRPr>
              </a:p>
            </p:txBody>
          </p:sp>
          <p:sp>
            <p:nvSpPr>
              <p:cNvPr id="259079" name="Freeform 7"/>
              <p:cNvSpPr>
                <a:spLocks/>
              </p:cNvSpPr>
              <p:nvPr/>
            </p:nvSpPr>
            <p:spPr bwMode="auto">
              <a:xfrm>
                <a:off x="3840" y="1584"/>
                <a:ext cx="1093" cy="1357"/>
              </a:xfrm>
              <a:custGeom>
                <a:avLst/>
                <a:gdLst>
                  <a:gd name="T0" fmla="*/ 644 w 2185"/>
                  <a:gd name="T1" fmla="*/ 1007 h 2715"/>
                  <a:gd name="T2" fmla="*/ 677 w 2185"/>
                  <a:gd name="T3" fmla="*/ 874 h 2715"/>
                  <a:gd name="T4" fmla="*/ 748 w 2185"/>
                  <a:gd name="T5" fmla="*/ 769 h 2715"/>
                  <a:gd name="T6" fmla="*/ 847 w 2185"/>
                  <a:gd name="T7" fmla="*/ 695 h 2715"/>
                  <a:gd name="T8" fmla="*/ 963 w 2185"/>
                  <a:gd name="T9" fmla="*/ 652 h 2715"/>
                  <a:gd name="T10" fmla="*/ 1090 w 2185"/>
                  <a:gd name="T11" fmla="*/ 644 h 2715"/>
                  <a:gd name="T12" fmla="*/ 1218 w 2185"/>
                  <a:gd name="T13" fmla="*/ 672 h 2715"/>
                  <a:gd name="T14" fmla="*/ 1337 w 2185"/>
                  <a:gd name="T15" fmla="*/ 736 h 2715"/>
                  <a:gd name="T16" fmla="*/ 1435 w 2185"/>
                  <a:gd name="T17" fmla="*/ 833 h 2715"/>
                  <a:gd name="T18" fmla="*/ 1491 w 2185"/>
                  <a:gd name="T19" fmla="*/ 922 h 2715"/>
                  <a:gd name="T20" fmla="*/ 1516 w 2185"/>
                  <a:gd name="T21" fmla="*/ 1012 h 2715"/>
                  <a:gd name="T22" fmla="*/ 1509 w 2185"/>
                  <a:gd name="T23" fmla="*/ 1105 h 2715"/>
                  <a:gd name="T24" fmla="*/ 1469 w 2185"/>
                  <a:gd name="T25" fmla="*/ 1205 h 2715"/>
                  <a:gd name="T26" fmla="*/ 1394 w 2185"/>
                  <a:gd name="T27" fmla="*/ 1315 h 2715"/>
                  <a:gd name="T28" fmla="*/ 1281 w 2185"/>
                  <a:gd name="T29" fmla="*/ 1435 h 2715"/>
                  <a:gd name="T30" fmla="*/ 1131 w 2185"/>
                  <a:gd name="T31" fmla="*/ 1568 h 2715"/>
                  <a:gd name="T32" fmla="*/ 966 w 2185"/>
                  <a:gd name="T33" fmla="*/ 1711 h 2715"/>
                  <a:gd name="T34" fmla="*/ 873 w 2185"/>
                  <a:gd name="T35" fmla="*/ 1834 h 2715"/>
                  <a:gd name="T36" fmla="*/ 795 w 2185"/>
                  <a:gd name="T37" fmla="*/ 1955 h 2715"/>
                  <a:gd name="T38" fmla="*/ 734 w 2185"/>
                  <a:gd name="T39" fmla="*/ 2078 h 2715"/>
                  <a:gd name="T40" fmla="*/ 686 w 2185"/>
                  <a:gd name="T41" fmla="*/ 2202 h 2715"/>
                  <a:gd name="T42" fmla="*/ 654 w 2185"/>
                  <a:gd name="T43" fmla="*/ 2330 h 2715"/>
                  <a:gd name="T44" fmla="*/ 633 w 2185"/>
                  <a:gd name="T45" fmla="*/ 2464 h 2715"/>
                  <a:gd name="T46" fmla="*/ 622 w 2185"/>
                  <a:gd name="T47" fmla="*/ 2604 h 2715"/>
                  <a:gd name="T48" fmla="*/ 1280 w 2185"/>
                  <a:gd name="T49" fmla="*/ 2715 h 2715"/>
                  <a:gd name="T50" fmla="*/ 1279 w 2185"/>
                  <a:gd name="T51" fmla="*/ 2626 h 2715"/>
                  <a:gd name="T52" fmla="*/ 1284 w 2185"/>
                  <a:gd name="T53" fmla="*/ 2541 h 2715"/>
                  <a:gd name="T54" fmla="*/ 1299 w 2185"/>
                  <a:gd name="T55" fmla="*/ 2460 h 2715"/>
                  <a:gd name="T56" fmla="*/ 1322 w 2185"/>
                  <a:gd name="T57" fmla="*/ 2383 h 2715"/>
                  <a:gd name="T58" fmla="*/ 1357 w 2185"/>
                  <a:gd name="T59" fmla="*/ 2309 h 2715"/>
                  <a:gd name="T60" fmla="*/ 1403 w 2185"/>
                  <a:gd name="T61" fmla="*/ 2240 h 2715"/>
                  <a:gd name="T62" fmla="*/ 1462 w 2185"/>
                  <a:gd name="T63" fmla="*/ 2177 h 2715"/>
                  <a:gd name="T64" fmla="*/ 1536 w 2185"/>
                  <a:gd name="T65" fmla="*/ 2117 h 2715"/>
                  <a:gd name="T66" fmla="*/ 1647 w 2185"/>
                  <a:gd name="T67" fmla="*/ 2035 h 2715"/>
                  <a:gd name="T68" fmla="*/ 1760 w 2185"/>
                  <a:gd name="T69" fmla="*/ 1939 h 2715"/>
                  <a:gd name="T70" fmla="*/ 1870 w 2185"/>
                  <a:gd name="T71" fmla="*/ 1832 h 2715"/>
                  <a:gd name="T72" fmla="*/ 1970 w 2185"/>
                  <a:gd name="T73" fmla="*/ 1711 h 2715"/>
                  <a:gd name="T74" fmla="*/ 2057 w 2185"/>
                  <a:gd name="T75" fmla="*/ 1578 h 2715"/>
                  <a:gd name="T76" fmla="*/ 2125 w 2185"/>
                  <a:gd name="T77" fmla="*/ 1435 h 2715"/>
                  <a:gd name="T78" fmla="*/ 2170 w 2185"/>
                  <a:gd name="T79" fmla="*/ 1281 h 2715"/>
                  <a:gd name="T80" fmla="*/ 2185 w 2185"/>
                  <a:gd name="T81" fmla="*/ 1118 h 2715"/>
                  <a:gd name="T82" fmla="*/ 2163 w 2185"/>
                  <a:gd name="T83" fmla="*/ 869 h 2715"/>
                  <a:gd name="T84" fmla="*/ 2100 w 2185"/>
                  <a:gd name="T85" fmla="*/ 651 h 2715"/>
                  <a:gd name="T86" fmla="*/ 2000 w 2185"/>
                  <a:gd name="T87" fmla="*/ 463 h 2715"/>
                  <a:gd name="T88" fmla="*/ 1871 w 2185"/>
                  <a:gd name="T89" fmla="*/ 308 h 2715"/>
                  <a:gd name="T90" fmla="*/ 1721 w 2185"/>
                  <a:gd name="T91" fmla="*/ 183 h 2715"/>
                  <a:gd name="T92" fmla="*/ 1554 w 2185"/>
                  <a:gd name="T93" fmla="*/ 91 h 2715"/>
                  <a:gd name="T94" fmla="*/ 1379 w 2185"/>
                  <a:gd name="T95" fmla="*/ 31 h 2715"/>
                  <a:gd name="T96" fmla="*/ 1201 w 2185"/>
                  <a:gd name="T97" fmla="*/ 5 h 2715"/>
                  <a:gd name="T98" fmla="*/ 954 w 2185"/>
                  <a:gd name="T99" fmla="*/ 5 h 2715"/>
                  <a:gd name="T100" fmla="*/ 724 w 2185"/>
                  <a:gd name="T101" fmla="*/ 42 h 2715"/>
                  <a:gd name="T102" fmla="*/ 519 w 2185"/>
                  <a:gd name="T103" fmla="*/ 112 h 2715"/>
                  <a:gd name="T104" fmla="*/ 343 w 2185"/>
                  <a:gd name="T105" fmla="*/ 217 h 2715"/>
                  <a:gd name="T106" fmla="*/ 199 w 2185"/>
                  <a:gd name="T107" fmla="*/ 354 h 2715"/>
                  <a:gd name="T108" fmla="*/ 91 w 2185"/>
                  <a:gd name="T109" fmla="*/ 521 h 2715"/>
                  <a:gd name="T110" fmla="*/ 23 w 2185"/>
                  <a:gd name="T111" fmla="*/ 717 h 2715"/>
                  <a:gd name="T112" fmla="*/ 0 w 2185"/>
                  <a:gd name="T113" fmla="*/ 940 h 2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85" h="2715">
                    <a:moveTo>
                      <a:pt x="0" y="1340"/>
                    </a:moveTo>
                    <a:lnTo>
                      <a:pt x="643" y="1340"/>
                    </a:lnTo>
                    <a:lnTo>
                      <a:pt x="643" y="1044"/>
                    </a:lnTo>
                    <a:lnTo>
                      <a:pt x="644" y="1007"/>
                    </a:lnTo>
                    <a:lnTo>
                      <a:pt x="648" y="970"/>
                    </a:lnTo>
                    <a:lnTo>
                      <a:pt x="655" y="937"/>
                    </a:lnTo>
                    <a:lnTo>
                      <a:pt x="666" y="903"/>
                    </a:lnTo>
                    <a:lnTo>
                      <a:pt x="677" y="874"/>
                    </a:lnTo>
                    <a:lnTo>
                      <a:pt x="692" y="845"/>
                    </a:lnTo>
                    <a:lnTo>
                      <a:pt x="708" y="818"/>
                    </a:lnTo>
                    <a:lnTo>
                      <a:pt x="728" y="793"/>
                    </a:lnTo>
                    <a:lnTo>
                      <a:pt x="748" y="769"/>
                    </a:lnTo>
                    <a:lnTo>
                      <a:pt x="771" y="748"/>
                    </a:lnTo>
                    <a:lnTo>
                      <a:pt x="794" y="728"/>
                    </a:lnTo>
                    <a:lnTo>
                      <a:pt x="819" y="711"/>
                    </a:lnTo>
                    <a:lnTo>
                      <a:pt x="847" y="695"/>
                    </a:lnTo>
                    <a:lnTo>
                      <a:pt x="874" y="681"/>
                    </a:lnTo>
                    <a:lnTo>
                      <a:pt x="903" y="670"/>
                    </a:lnTo>
                    <a:lnTo>
                      <a:pt x="933" y="660"/>
                    </a:lnTo>
                    <a:lnTo>
                      <a:pt x="963" y="652"/>
                    </a:lnTo>
                    <a:lnTo>
                      <a:pt x="994" y="648"/>
                    </a:lnTo>
                    <a:lnTo>
                      <a:pt x="1025" y="644"/>
                    </a:lnTo>
                    <a:lnTo>
                      <a:pt x="1057" y="643"/>
                    </a:lnTo>
                    <a:lnTo>
                      <a:pt x="1090" y="644"/>
                    </a:lnTo>
                    <a:lnTo>
                      <a:pt x="1122" y="648"/>
                    </a:lnTo>
                    <a:lnTo>
                      <a:pt x="1154" y="653"/>
                    </a:lnTo>
                    <a:lnTo>
                      <a:pt x="1186" y="662"/>
                    </a:lnTo>
                    <a:lnTo>
                      <a:pt x="1218" y="672"/>
                    </a:lnTo>
                    <a:lnTo>
                      <a:pt x="1249" y="683"/>
                    </a:lnTo>
                    <a:lnTo>
                      <a:pt x="1279" y="700"/>
                    </a:lnTo>
                    <a:lnTo>
                      <a:pt x="1309" y="717"/>
                    </a:lnTo>
                    <a:lnTo>
                      <a:pt x="1337" y="736"/>
                    </a:lnTo>
                    <a:lnTo>
                      <a:pt x="1365" y="758"/>
                    </a:lnTo>
                    <a:lnTo>
                      <a:pt x="1392" y="784"/>
                    </a:lnTo>
                    <a:lnTo>
                      <a:pt x="1417" y="811"/>
                    </a:lnTo>
                    <a:lnTo>
                      <a:pt x="1435" y="833"/>
                    </a:lnTo>
                    <a:lnTo>
                      <a:pt x="1451" y="855"/>
                    </a:lnTo>
                    <a:lnTo>
                      <a:pt x="1466" y="878"/>
                    </a:lnTo>
                    <a:lnTo>
                      <a:pt x="1480" y="900"/>
                    </a:lnTo>
                    <a:lnTo>
                      <a:pt x="1491" y="922"/>
                    </a:lnTo>
                    <a:lnTo>
                      <a:pt x="1501" y="944"/>
                    </a:lnTo>
                    <a:lnTo>
                      <a:pt x="1507" y="966"/>
                    </a:lnTo>
                    <a:lnTo>
                      <a:pt x="1514" y="989"/>
                    </a:lnTo>
                    <a:lnTo>
                      <a:pt x="1516" y="1012"/>
                    </a:lnTo>
                    <a:lnTo>
                      <a:pt x="1518" y="1035"/>
                    </a:lnTo>
                    <a:lnTo>
                      <a:pt x="1517" y="1058"/>
                    </a:lnTo>
                    <a:lnTo>
                      <a:pt x="1514" y="1082"/>
                    </a:lnTo>
                    <a:lnTo>
                      <a:pt x="1509" y="1105"/>
                    </a:lnTo>
                    <a:lnTo>
                      <a:pt x="1502" y="1130"/>
                    </a:lnTo>
                    <a:lnTo>
                      <a:pt x="1493" y="1155"/>
                    </a:lnTo>
                    <a:lnTo>
                      <a:pt x="1481" y="1180"/>
                    </a:lnTo>
                    <a:lnTo>
                      <a:pt x="1469" y="1205"/>
                    </a:lnTo>
                    <a:lnTo>
                      <a:pt x="1454" y="1232"/>
                    </a:lnTo>
                    <a:lnTo>
                      <a:pt x="1435" y="1260"/>
                    </a:lnTo>
                    <a:lnTo>
                      <a:pt x="1415" y="1287"/>
                    </a:lnTo>
                    <a:lnTo>
                      <a:pt x="1394" y="1315"/>
                    </a:lnTo>
                    <a:lnTo>
                      <a:pt x="1369" y="1344"/>
                    </a:lnTo>
                    <a:lnTo>
                      <a:pt x="1342" y="1374"/>
                    </a:lnTo>
                    <a:lnTo>
                      <a:pt x="1312" y="1404"/>
                    </a:lnTo>
                    <a:lnTo>
                      <a:pt x="1281" y="1435"/>
                    </a:lnTo>
                    <a:lnTo>
                      <a:pt x="1248" y="1467"/>
                    </a:lnTo>
                    <a:lnTo>
                      <a:pt x="1212" y="1500"/>
                    </a:lnTo>
                    <a:lnTo>
                      <a:pt x="1173" y="1534"/>
                    </a:lnTo>
                    <a:lnTo>
                      <a:pt x="1131" y="1568"/>
                    </a:lnTo>
                    <a:lnTo>
                      <a:pt x="1087" y="1604"/>
                    </a:lnTo>
                    <a:lnTo>
                      <a:pt x="1042" y="1641"/>
                    </a:lnTo>
                    <a:lnTo>
                      <a:pt x="994" y="1679"/>
                    </a:lnTo>
                    <a:lnTo>
                      <a:pt x="966" y="1711"/>
                    </a:lnTo>
                    <a:lnTo>
                      <a:pt x="942" y="1741"/>
                    </a:lnTo>
                    <a:lnTo>
                      <a:pt x="918" y="1772"/>
                    </a:lnTo>
                    <a:lnTo>
                      <a:pt x="894" y="1803"/>
                    </a:lnTo>
                    <a:lnTo>
                      <a:pt x="873" y="1834"/>
                    </a:lnTo>
                    <a:lnTo>
                      <a:pt x="851" y="1864"/>
                    </a:lnTo>
                    <a:lnTo>
                      <a:pt x="832" y="1896"/>
                    </a:lnTo>
                    <a:lnTo>
                      <a:pt x="813" y="1924"/>
                    </a:lnTo>
                    <a:lnTo>
                      <a:pt x="795" y="1955"/>
                    </a:lnTo>
                    <a:lnTo>
                      <a:pt x="779" y="1985"/>
                    </a:lnTo>
                    <a:lnTo>
                      <a:pt x="761" y="2017"/>
                    </a:lnTo>
                    <a:lnTo>
                      <a:pt x="748" y="2048"/>
                    </a:lnTo>
                    <a:lnTo>
                      <a:pt x="734" y="2078"/>
                    </a:lnTo>
                    <a:lnTo>
                      <a:pt x="721" y="2109"/>
                    </a:lnTo>
                    <a:lnTo>
                      <a:pt x="708" y="2140"/>
                    </a:lnTo>
                    <a:lnTo>
                      <a:pt x="698" y="2171"/>
                    </a:lnTo>
                    <a:lnTo>
                      <a:pt x="686" y="2202"/>
                    </a:lnTo>
                    <a:lnTo>
                      <a:pt x="677" y="2233"/>
                    </a:lnTo>
                    <a:lnTo>
                      <a:pt x="669" y="2265"/>
                    </a:lnTo>
                    <a:lnTo>
                      <a:pt x="661" y="2298"/>
                    </a:lnTo>
                    <a:lnTo>
                      <a:pt x="654" y="2330"/>
                    </a:lnTo>
                    <a:lnTo>
                      <a:pt x="647" y="2362"/>
                    </a:lnTo>
                    <a:lnTo>
                      <a:pt x="642" y="2397"/>
                    </a:lnTo>
                    <a:lnTo>
                      <a:pt x="637" y="2429"/>
                    </a:lnTo>
                    <a:lnTo>
                      <a:pt x="633" y="2464"/>
                    </a:lnTo>
                    <a:lnTo>
                      <a:pt x="629" y="2498"/>
                    </a:lnTo>
                    <a:lnTo>
                      <a:pt x="627" y="2533"/>
                    </a:lnTo>
                    <a:lnTo>
                      <a:pt x="623" y="2567"/>
                    </a:lnTo>
                    <a:lnTo>
                      <a:pt x="622" y="2604"/>
                    </a:lnTo>
                    <a:lnTo>
                      <a:pt x="621" y="2640"/>
                    </a:lnTo>
                    <a:lnTo>
                      <a:pt x="620" y="2677"/>
                    </a:lnTo>
                    <a:lnTo>
                      <a:pt x="620" y="2715"/>
                    </a:lnTo>
                    <a:lnTo>
                      <a:pt x="1280" y="2715"/>
                    </a:lnTo>
                    <a:lnTo>
                      <a:pt x="1280" y="2692"/>
                    </a:lnTo>
                    <a:lnTo>
                      <a:pt x="1279" y="2670"/>
                    </a:lnTo>
                    <a:lnTo>
                      <a:pt x="1279" y="2648"/>
                    </a:lnTo>
                    <a:lnTo>
                      <a:pt x="1279" y="2626"/>
                    </a:lnTo>
                    <a:lnTo>
                      <a:pt x="1280" y="2604"/>
                    </a:lnTo>
                    <a:lnTo>
                      <a:pt x="1281" y="2582"/>
                    </a:lnTo>
                    <a:lnTo>
                      <a:pt x="1282" y="2562"/>
                    </a:lnTo>
                    <a:lnTo>
                      <a:pt x="1284" y="2541"/>
                    </a:lnTo>
                    <a:lnTo>
                      <a:pt x="1287" y="2520"/>
                    </a:lnTo>
                    <a:lnTo>
                      <a:pt x="1291" y="2499"/>
                    </a:lnTo>
                    <a:lnTo>
                      <a:pt x="1295" y="2480"/>
                    </a:lnTo>
                    <a:lnTo>
                      <a:pt x="1299" y="2460"/>
                    </a:lnTo>
                    <a:lnTo>
                      <a:pt x="1304" y="2441"/>
                    </a:lnTo>
                    <a:lnTo>
                      <a:pt x="1310" y="2421"/>
                    </a:lnTo>
                    <a:lnTo>
                      <a:pt x="1316" y="2401"/>
                    </a:lnTo>
                    <a:lnTo>
                      <a:pt x="1322" y="2383"/>
                    </a:lnTo>
                    <a:lnTo>
                      <a:pt x="1329" y="2365"/>
                    </a:lnTo>
                    <a:lnTo>
                      <a:pt x="1339" y="2345"/>
                    </a:lnTo>
                    <a:lnTo>
                      <a:pt x="1347" y="2328"/>
                    </a:lnTo>
                    <a:lnTo>
                      <a:pt x="1357" y="2309"/>
                    </a:lnTo>
                    <a:lnTo>
                      <a:pt x="1367" y="2292"/>
                    </a:lnTo>
                    <a:lnTo>
                      <a:pt x="1379" y="2275"/>
                    </a:lnTo>
                    <a:lnTo>
                      <a:pt x="1390" y="2257"/>
                    </a:lnTo>
                    <a:lnTo>
                      <a:pt x="1403" y="2240"/>
                    </a:lnTo>
                    <a:lnTo>
                      <a:pt x="1417" y="2224"/>
                    </a:lnTo>
                    <a:lnTo>
                      <a:pt x="1431" y="2208"/>
                    </a:lnTo>
                    <a:lnTo>
                      <a:pt x="1446" y="2193"/>
                    </a:lnTo>
                    <a:lnTo>
                      <a:pt x="1462" y="2177"/>
                    </a:lnTo>
                    <a:lnTo>
                      <a:pt x="1479" y="2161"/>
                    </a:lnTo>
                    <a:lnTo>
                      <a:pt x="1496" y="2146"/>
                    </a:lnTo>
                    <a:lnTo>
                      <a:pt x="1516" y="2131"/>
                    </a:lnTo>
                    <a:lnTo>
                      <a:pt x="1536" y="2117"/>
                    </a:lnTo>
                    <a:lnTo>
                      <a:pt x="1563" y="2097"/>
                    </a:lnTo>
                    <a:lnTo>
                      <a:pt x="1591" y="2078"/>
                    </a:lnTo>
                    <a:lnTo>
                      <a:pt x="1619" y="2057"/>
                    </a:lnTo>
                    <a:lnTo>
                      <a:pt x="1647" y="2035"/>
                    </a:lnTo>
                    <a:lnTo>
                      <a:pt x="1676" y="2012"/>
                    </a:lnTo>
                    <a:lnTo>
                      <a:pt x="1704" y="1989"/>
                    </a:lnTo>
                    <a:lnTo>
                      <a:pt x="1731" y="1964"/>
                    </a:lnTo>
                    <a:lnTo>
                      <a:pt x="1760" y="1939"/>
                    </a:lnTo>
                    <a:lnTo>
                      <a:pt x="1788" y="1914"/>
                    </a:lnTo>
                    <a:lnTo>
                      <a:pt x="1816" y="1887"/>
                    </a:lnTo>
                    <a:lnTo>
                      <a:pt x="1843" y="1861"/>
                    </a:lnTo>
                    <a:lnTo>
                      <a:pt x="1870" y="1832"/>
                    </a:lnTo>
                    <a:lnTo>
                      <a:pt x="1896" y="1802"/>
                    </a:lnTo>
                    <a:lnTo>
                      <a:pt x="1922" y="1772"/>
                    </a:lnTo>
                    <a:lnTo>
                      <a:pt x="1946" y="1742"/>
                    </a:lnTo>
                    <a:lnTo>
                      <a:pt x="1970" y="1711"/>
                    </a:lnTo>
                    <a:lnTo>
                      <a:pt x="1993" y="1679"/>
                    </a:lnTo>
                    <a:lnTo>
                      <a:pt x="2016" y="1647"/>
                    </a:lnTo>
                    <a:lnTo>
                      <a:pt x="2037" y="1612"/>
                    </a:lnTo>
                    <a:lnTo>
                      <a:pt x="2057" y="1578"/>
                    </a:lnTo>
                    <a:lnTo>
                      <a:pt x="2076" y="1544"/>
                    </a:lnTo>
                    <a:lnTo>
                      <a:pt x="2093" y="1507"/>
                    </a:lnTo>
                    <a:lnTo>
                      <a:pt x="2110" y="1472"/>
                    </a:lnTo>
                    <a:lnTo>
                      <a:pt x="2125" y="1435"/>
                    </a:lnTo>
                    <a:lnTo>
                      <a:pt x="2138" y="1398"/>
                    </a:lnTo>
                    <a:lnTo>
                      <a:pt x="2151" y="1360"/>
                    </a:lnTo>
                    <a:lnTo>
                      <a:pt x="2161" y="1321"/>
                    </a:lnTo>
                    <a:lnTo>
                      <a:pt x="2170" y="1281"/>
                    </a:lnTo>
                    <a:lnTo>
                      <a:pt x="2177" y="1242"/>
                    </a:lnTo>
                    <a:lnTo>
                      <a:pt x="2182" y="1201"/>
                    </a:lnTo>
                    <a:lnTo>
                      <a:pt x="2185" y="1160"/>
                    </a:lnTo>
                    <a:lnTo>
                      <a:pt x="2185" y="1118"/>
                    </a:lnTo>
                    <a:lnTo>
                      <a:pt x="2184" y="1053"/>
                    </a:lnTo>
                    <a:lnTo>
                      <a:pt x="2181" y="990"/>
                    </a:lnTo>
                    <a:lnTo>
                      <a:pt x="2174" y="929"/>
                    </a:lnTo>
                    <a:lnTo>
                      <a:pt x="2163" y="869"/>
                    </a:lnTo>
                    <a:lnTo>
                      <a:pt x="2151" y="811"/>
                    </a:lnTo>
                    <a:lnTo>
                      <a:pt x="2136" y="756"/>
                    </a:lnTo>
                    <a:lnTo>
                      <a:pt x="2119" y="703"/>
                    </a:lnTo>
                    <a:lnTo>
                      <a:pt x="2100" y="651"/>
                    </a:lnTo>
                    <a:lnTo>
                      <a:pt x="2078" y="600"/>
                    </a:lnTo>
                    <a:lnTo>
                      <a:pt x="2054" y="553"/>
                    </a:lnTo>
                    <a:lnTo>
                      <a:pt x="2028" y="507"/>
                    </a:lnTo>
                    <a:lnTo>
                      <a:pt x="2000" y="463"/>
                    </a:lnTo>
                    <a:lnTo>
                      <a:pt x="1970" y="422"/>
                    </a:lnTo>
                    <a:lnTo>
                      <a:pt x="1939" y="382"/>
                    </a:lnTo>
                    <a:lnTo>
                      <a:pt x="1905" y="344"/>
                    </a:lnTo>
                    <a:lnTo>
                      <a:pt x="1871" y="308"/>
                    </a:lnTo>
                    <a:lnTo>
                      <a:pt x="1835" y="273"/>
                    </a:lnTo>
                    <a:lnTo>
                      <a:pt x="1798" y="242"/>
                    </a:lnTo>
                    <a:lnTo>
                      <a:pt x="1760" y="212"/>
                    </a:lnTo>
                    <a:lnTo>
                      <a:pt x="1721" y="183"/>
                    </a:lnTo>
                    <a:lnTo>
                      <a:pt x="1681" y="158"/>
                    </a:lnTo>
                    <a:lnTo>
                      <a:pt x="1639" y="134"/>
                    </a:lnTo>
                    <a:lnTo>
                      <a:pt x="1597" y="112"/>
                    </a:lnTo>
                    <a:lnTo>
                      <a:pt x="1554" y="91"/>
                    </a:lnTo>
                    <a:lnTo>
                      <a:pt x="1511" y="74"/>
                    </a:lnTo>
                    <a:lnTo>
                      <a:pt x="1468" y="58"/>
                    </a:lnTo>
                    <a:lnTo>
                      <a:pt x="1424" y="44"/>
                    </a:lnTo>
                    <a:lnTo>
                      <a:pt x="1379" y="31"/>
                    </a:lnTo>
                    <a:lnTo>
                      <a:pt x="1335" y="22"/>
                    </a:lnTo>
                    <a:lnTo>
                      <a:pt x="1290" y="14"/>
                    </a:lnTo>
                    <a:lnTo>
                      <a:pt x="1246" y="8"/>
                    </a:lnTo>
                    <a:lnTo>
                      <a:pt x="1201" y="5"/>
                    </a:lnTo>
                    <a:lnTo>
                      <a:pt x="1138" y="1"/>
                    </a:lnTo>
                    <a:lnTo>
                      <a:pt x="1075" y="0"/>
                    </a:lnTo>
                    <a:lnTo>
                      <a:pt x="1013" y="1"/>
                    </a:lnTo>
                    <a:lnTo>
                      <a:pt x="954" y="5"/>
                    </a:lnTo>
                    <a:lnTo>
                      <a:pt x="894" y="11"/>
                    </a:lnTo>
                    <a:lnTo>
                      <a:pt x="836" y="19"/>
                    </a:lnTo>
                    <a:lnTo>
                      <a:pt x="780" y="29"/>
                    </a:lnTo>
                    <a:lnTo>
                      <a:pt x="724" y="42"/>
                    </a:lnTo>
                    <a:lnTo>
                      <a:pt x="671" y="55"/>
                    </a:lnTo>
                    <a:lnTo>
                      <a:pt x="619" y="72"/>
                    </a:lnTo>
                    <a:lnTo>
                      <a:pt x="569" y="91"/>
                    </a:lnTo>
                    <a:lnTo>
                      <a:pt x="519" y="112"/>
                    </a:lnTo>
                    <a:lnTo>
                      <a:pt x="473" y="136"/>
                    </a:lnTo>
                    <a:lnTo>
                      <a:pt x="428" y="160"/>
                    </a:lnTo>
                    <a:lnTo>
                      <a:pt x="385" y="187"/>
                    </a:lnTo>
                    <a:lnTo>
                      <a:pt x="343" y="217"/>
                    </a:lnTo>
                    <a:lnTo>
                      <a:pt x="304" y="248"/>
                    </a:lnTo>
                    <a:lnTo>
                      <a:pt x="267" y="281"/>
                    </a:lnTo>
                    <a:lnTo>
                      <a:pt x="231" y="316"/>
                    </a:lnTo>
                    <a:lnTo>
                      <a:pt x="199" y="354"/>
                    </a:lnTo>
                    <a:lnTo>
                      <a:pt x="168" y="393"/>
                    </a:lnTo>
                    <a:lnTo>
                      <a:pt x="140" y="433"/>
                    </a:lnTo>
                    <a:lnTo>
                      <a:pt x="114" y="476"/>
                    </a:lnTo>
                    <a:lnTo>
                      <a:pt x="91" y="521"/>
                    </a:lnTo>
                    <a:lnTo>
                      <a:pt x="70" y="567"/>
                    </a:lnTo>
                    <a:lnTo>
                      <a:pt x="52" y="615"/>
                    </a:lnTo>
                    <a:lnTo>
                      <a:pt x="37" y="665"/>
                    </a:lnTo>
                    <a:lnTo>
                      <a:pt x="23" y="717"/>
                    </a:lnTo>
                    <a:lnTo>
                      <a:pt x="13" y="770"/>
                    </a:lnTo>
                    <a:lnTo>
                      <a:pt x="6" y="825"/>
                    </a:lnTo>
                    <a:lnTo>
                      <a:pt x="1" y="883"/>
                    </a:lnTo>
                    <a:lnTo>
                      <a:pt x="0" y="940"/>
                    </a:lnTo>
                    <a:lnTo>
                      <a:pt x="0" y="1340"/>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259080" name="Rectangle 8"/>
          <p:cNvSpPr>
            <a:spLocks noChangeArrowheads="1"/>
          </p:cNvSpPr>
          <p:nvPr/>
        </p:nvSpPr>
        <p:spPr bwMode="auto">
          <a:xfrm>
            <a:off x="522288" y="1935163"/>
            <a:ext cx="80565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l"/>
            <a:r>
              <a:rPr kumimoji="0" lang="zh-CN" altLang="en-US" sz="2800" b="1">
                <a:latin typeface="Arial" charset="0"/>
              </a:rPr>
              <a:t>散列既是一种查找技术，也是一种存储技术。</a:t>
            </a:r>
          </a:p>
        </p:txBody>
      </p:sp>
      <p:sp>
        <p:nvSpPr>
          <p:cNvPr id="259081" name="Rectangle 9"/>
          <p:cNvSpPr>
            <a:spLocks noChangeArrowheads="1"/>
          </p:cNvSpPr>
          <p:nvPr/>
        </p:nvSpPr>
        <p:spPr bwMode="auto">
          <a:xfrm>
            <a:off x="538163" y="3644900"/>
            <a:ext cx="84264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l"/>
            <a:r>
              <a:rPr kumimoji="0" lang="zh-CN" altLang="en-US" sz="2800" b="1">
                <a:latin typeface="Arial" charset="0"/>
              </a:rPr>
              <a:t>散列只是通过记录的关键码定位该记录，没有完整地表达记录之间的逻辑关系，所以，散列主要是</a:t>
            </a:r>
            <a:r>
              <a:rPr kumimoji="0" lang="zh-CN" altLang="en-US" sz="2800" b="1">
                <a:solidFill>
                  <a:srgbClr val="FFFF66"/>
                </a:solidFill>
                <a:latin typeface="Arial" charset="0"/>
              </a:rPr>
              <a:t>面向查找</a:t>
            </a:r>
            <a:r>
              <a:rPr kumimoji="0" lang="zh-CN" altLang="en-US" sz="2800" b="1">
                <a:latin typeface="Arial" charset="0"/>
              </a:rPr>
              <a:t>的存储结构。</a:t>
            </a:r>
          </a:p>
        </p:txBody>
      </p:sp>
      <p:grpSp>
        <p:nvGrpSpPr>
          <p:cNvPr id="259082" name="Group 10"/>
          <p:cNvGrpSpPr>
            <a:grpSpLocks/>
          </p:cNvGrpSpPr>
          <p:nvPr/>
        </p:nvGrpSpPr>
        <p:grpSpPr bwMode="auto">
          <a:xfrm>
            <a:off x="746125" y="2835275"/>
            <a:ext cx="6837363" cy="519113"/>
            <a:chOff x="385" y="1480"/>
            <a:chExt cx="4307" cy="327"/>
          </a:xfrm>
        </p:grpSpPr>
        <p:sp>
          <p:nvSpPr>
            <p:cNvPr id="259083" name="Text Box 11"/>
            <p:cNvSpPr txBox="1">
              <a:spLocks noChangeArrowheads="1"/>
            </p:cNvSpPr>
            <p:nvPr/>
          </p:nvSpPr>
          <p:spPr bwMode="auto">
            <a:xfrm>
              <a:off x="612" y="1480"/>
              <a:ext cx="40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kumimoji="0" lang="zh-CN" altLang="en-US" sz="2800" b="1"/>
                <a:t>散列是一种</a:t>
              </a:r>
              <a:r>
                <a:rPr kumimoji="0" lang="zh-CN" altLang="en-US" sz="2800" b="1">
                  <a:latin typeface="Arial" charset="0"/>
                </a:rPr>
                <a:t>完整的存储结构</a:t>
              </a:r>
              <a:r>
                <a:rPr kumimoji="0" lang="zh-CN" altLang="en-US" sz="2800" b="1"/>
                <a:t>吗？</a:t>
              </a:r>
            </a:p>
          </p:txBody>
        </p:sp>
        <p:grpSp>
          <p:nvGrpSpPr>
            <p:cNvPr id="259084" name="Group 12"/>
            <p:cNvGrpSpPr>
              <a:grpSpLocks/>
            </p:cNvGrpSpPr>
            <p:nvPr/>
          </p:nvGrpSpPr>
          <p:grpSpPr bwMode="auto">
            <a:xfrm>
              <a:off x="385" y="1536"/>
              <a:ext cx="200" cy="247"/>
              <a:chOff x="3840" y="1584"/>
              <a:chExt cx="1093" cy="1871"/>
            </a:xfrm>
          </p:grpSpPr>
          <p:sp>
            <p:nvSpPr>
              <p:cNvPr id="259085" name="Rectangle 13"/>
              <p:cNvSpPr>
                <a:spLocks noChangeArrowheads="1"/>
              </p:cNvSpPr>
              <p:nvPr/>
            </p:nvSpPr>
            <p:spPr bwMode="auto">
              <a:xfrm>
                <a:off x="4128" y="3120"/>
                <a:ext cx="347" cy="335"/>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9086" name="Freeform 14"/>
              <p:cNvSpPr>
                <a:spLocks/>
              </p:cNvSpPr>
              <p:nvPr/>
            </p:nvSpPr>
            <p:spPr bwMode="auto">
              <a:xfrm>
                <a:off x="3840" y="1584"/>
                <a:ext cx="1093" cy="1357"/>
              </a:xfrm>
              <a:custGeom>
                <a:avLst/>
                <a:gdLst>
                  <a:gd name="T0" fmla="*/ 644 w 2185"/>
                  <a:gd name="T1" fmla="*/ 1007 h 2715"/>
                  <a:gd name="T2" fmla="*/ 677 w 2185"/>
                  <a:gd name="T3" fmla="*/ 874 h 2715"/>
                  <a:gd name="T4" fmla="*/ 748 w 2185"/>
                  <a:gd name="T5" fmla="*/ 769 h 2715"/>
                  <a:gd name="T6" fmla="*/ 847 w 2185"/>
                  <a:gd name="T7" fmla="*/ 695 h 2715"/>
                  <a:gd name="T8" fmla="*/ 963 w 2185"/>
                  <a:gd name="T9" fmla="*/ 652 h 2715"/>
                  <a:gd name="T10" fmla="*/ 1090 w 2185"/>
                  <a:gd name="T11" fmla="*/ 644 h 2715"/>
                  <a:gd name="T12" fmla="*/ 1218 w 2185"/>
                  <a:gd name="T13" fmla="*/ 672 h 2715"/>
                  <a:gd name="T14" fmla="*/ 1337 w 2185"/>
                  <a:gd name="T15" fmla="*/ 736 h 2715"/>
                  <a:gd name="T16" fmla="*/ 1435 w 2185"/>
                  <a:gd name="T17" fmla="*/ 833 h 2715"/>
                  <a:gd name="T18" fmla="*/ 1491 w 2185"/>
                  <a:gd name="T19" fmla="*/ 922 h 2715"/>
                  <a:gd name="T20" fmla="*/ 1516 w 2185"/>
                  <a:gd name="T21" fmla="*/ 1012 h 2715"/>
                  <a:gd name="T22" fmla="*/ 1509 w 2185"/>
                  <a:gd name="T23" fmla="*/ 1105 h 2715"/>
                  <a:gd name="T24" fmla="*/ 1469 w 2185"/>
                  <a:gd name="T25" fmla="*/ 1205 h 2715"/>
                  <a:gd name="T26" fmla="*/ 1394 w 2185"/>
                  <a:gd name="T27" fmla="*/ 1315 h 2715"/>
                  <a:gd name="T28" fmla="*/ 1281 w 2185"/>
                  <a:gd name="T29" fmla="*/ 1435 h 2715"/>
                  <a:gd name="T30" fmla="*/ 1131 w 2185"/>
                  <a:gd name="T31" fmla="*/ 1568 h 2715"/>
                  <a:gd name="T32" fmla="*/ 966 w 2185"/>
                  <a:gd name="T33" fmla="*/ 1711 h 2715"/>
                  <a:gd name="T34" fmla="*/ 873 w 2185"/>
                  <a:gd name="T35" fmla="*/ 1834 h 2715"/>
                  <a:gd name="T36" fmla="*/ 795 w 2185"/>
                  <a:gd name="T37" fmla="*/ 1955 h 2715"/>
                  <a:gd name="T38" fmla="*/ 734 w 2185"/>
                  <a:gd name="T39" fmla="*/ 2078 h 2715"/>
                  <a:gd name="T40" fmla="*/ 686 w 2185"/>
                  <a:gd name="T41" fmla="*/ 2202 h 2715"/>
                  <a:gd name="T42" fmla="*/ 654 w 2185"/>
                  <a:gd name="T43" fmla="*/ 2330 h 2715"/>
                  <a:gd name="T44" fmla="*/ 633 w 2185"/>
                  <a:gd name="T45" fmla="*/ 2464 h 2715"/>
                  <a:gd name="T46" fmla="*/ 622 w 2185"/>
                  <a:gd name="T47" fmla="*/ 2604 h 2715"/>
                  <a:gd name="T48" fmla="*/ 1280 w 2185"/>
                  <a:gd name="T49" fmla="*/ 2715 h 2715"/>
                  <a:gd name="T50" fmla="*/ 1279 w 2185"/>
                  <a:gd name="T51" fmla="*/ 2626 h 2715"/>
                  <a:gd name="T52" fmla="*/ 1284 w 2185"/>
                  <a:gd name="T53" fmla="*/ 2541 h 2715"/>
                  <a:gd name="T54" fmla="*/ 1299 w 2185"/>
                  <a:gd name="T55" fmla="*/ 2460 h 2715"/>
                  <a:gd name="T56" fmla="*/ 1322 w 2185"/>
                  <a:gd name="T57" fmla="*/ 2383 h 2715"/>
                  <a:gd name="T58" fmla="*/ 1357 w 2185"/>
                  <a:gd name="T59" fmla="*/ 2309 h 2715"/>
                  <a:gd name="T60" fmla="*/ 1403 w 2185"/>
                  <a:gd name="T61" fmla="*/ 2240 h 2715"/>
                  <a:gd name="T62" fmla="*/ 1462 w 2185"/>
                  <a:gd name="T63" fmla="*/ 2177 h 2715"/>
                  <a:gd name="T64" fmla="*/ 1536 w 2185"/>
                  <a:gd name="T65" fmla="*/ 2117 h 2715"/>
                  <a:gd name="T66" fmla="*/ 1647 w 2185"/>
                  <a:gd name="T67" fmla="*/ 2035 h 2715"/>
                  <a:gd name="T68" fmla="*/ 1760 w 2185"/>
                  <a:gd name="T69" fmla="*/ 1939 h 2715"/>
                  <a:gd name="T70" fmla="*/ 1870 w 2185"/>
                  <a:gd name="T71" fmla="*/ 1832 h 2715"/>
                  <a:gd name="T72" fmla="*/ 1970 w 2185"/>
                  <a:gd name="T73" fmla="*/ 1711 h 2715"/>
                  <a:gd name="T74" fmla="*/ 2057 w 2185"/>
                  <a:gd name="T75" fmla="*/ 1578 h 2715"/>
                  <a:gd name="T76" fmla="*/ 2125 w 2185"/>
                  <a:gd name="T77" fmla="*/ 1435 h 2715"/>
                  <a:gd name="T78" fmla="*/ 2170 w 2185"/>
                  <a:gd name="T79" fmla="*/ 1281 h 2715"/>
                  <a:gd name="T80" fmla="*/ 2185 w 2185"/>
                  <a:gd name="T81" fmla="*/ 1118 h 2715"/>
                  <a:gd name="T82" fmla="*/ 2163 w 2185"/>
                  <a:gd name="T83" fmla="*/ 869 h 2715"/>
                  <a:gd name="T84" fmla="*/ 2100 w 2185"/>
                  <a:gd name="T85" fmla="*/ 651 h 2715"/>
                  <a:gd name="T86" fmla="*/ 2000 w 2185"/>
                  <a:gd name="T87" fmla="*/ 463 h 2715"/>
                  <a:gd name="T88" fmla="*/ 1871 w 2185"/>
                  <a:gd name="T89" fmla="*/ 308 h 2715"/>
                  <a:gd name="T90" fmla="*/ 1721 w 2185"/>
                  <a:gd name="T91" fmla="*/ 183 h 2715"/>
                  <a:gd name="T92" fmla="*/ 1554 w 2185"/>
                  <a:gd name="T93" fmla="*/ 91 h 2715"/>
                  <a:gd name="T94" fmla="*/ 1379 w 2185"/>
                  <a:gd name="T95" fmla="*/ 31 h 2715"/>
                  <a:gd name="T96" fmla="*/ 1201 w 2185"/>
                  <a:gd name="T97" fmla="*/ 5 h 2715"/>
                  <a:gd name="T98" fmla="*/ 954 w 2185"/>
                  <a:gd name="T99" fmla="*/ 5 h 2715"/>
                  <a:gd name="T100" fmla="*/ 724 w 2185"/>
                  <a:gd name="T101" fmla="*/ 42 h 2715"/>
                  <a:gd name="T102" fmla="*/ 519 w 2185"/>
                  <a:gd name="T103" fmla="*/ 112 h 2715"/>
                  <a:gd name="T104" fmla="*/ 343 w 2185"/>
                  <a:gd name="T105" fmla="*/ 217 h 2715"/>
                  <a:gd name="T106" fmla="*/ 199 w 2185"/>
                  <a:gd name="T107" fmla="*/ 354 h 2715"/>
                  <a:gd name="T108" fmla="*/ 91 w 2185"/>
                  <a:gd name="T109" fmla="*/ 521 h 2715"/>
                  <a:gd name="T110" fmla="*/ 23 w 2185"/>
                  <a:gd name="T111" fmla="*/ 717 h 2715"/>
                  <a:gd name="T112" fmla="*/ 0 w 2185"/>
                  <a:gd name="T113" fmla="*/ 940 h 2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85" h="2715">
                    <a:moveTo>
                      <a:pt x="0" y="1340"/>
                    </a:moveTo>
                    <a:lnTo>
                      <a:pt x="643" y="1340"/>
                    </a:lnTo>
                    <a:lnTo>
                      <a:pt x="643" y="1044"/>
                    </a:lnTo>
                    <a:lnTo>
                      <a:pt x="644" y="1007"/>
                    </a:lnTo>
                    <a:lnTo>
                      <a:pt x="648" y="970"/>
                    </a:lnTo>
                    <a:lnTo>
                      <a:pt x="655" y="937"/>
                    </a:lnTo>
                    <a:lnTo>
                      <a:pt x="666" y="903"/>
                    </a:lnTo>
                    <a:lnTo>
                      <a:pt x="677" y="874"/>
                    </a:lnTo>
                    <a:lnTo>
                      <a:pt x="692" y="845"/>
                    </a:lnTo>
                    <a:lnTo>
                      <a:pt x="708" y="818"/>
                    </a:lnTo>
                    <a:lnTo>
                      <a:pt x="728" y="793"/>
                    </a:lnTo>
                    <a:lnTo>
                      <a:pt x="748" y="769"/>
                    </a:lnTo>
                    <a:lnTo>
                      <a:pt x="771" y="748"/>
                    </a:lnTo>
                    <a:lnTo>
                      <a:pt x="794" y="728"/>
                    </a:lnTo>
                    <a:lnTo>
                      <a:pt x="819" y="711"/>
                    </a:lnTo>
                    <a:lnTo>
                      <a:pt x="847" y="695"/>
                    </a:lnTo>
                    <a:lnTo>
                      <a:pt x="874" y="681"/>
                    </a:lnTo>
                    <a:lnTo>
                      <a:pt x="903" y="670"/>
                    </a:lnTo>
                    <a:lnTo>
                      <a:pt x="933" y="660"/>
                    </a:lnTo>
                    <a:lnTo>
                      <a:pt x="963" y="652"/>
                    </a:lnTo>
                    <a:lnTo>
                      <a:pt x="994" y="648"/>
                    </a:lnTo>
                    <a:lnTo>
                      <a:pt x="1025" y="644"/>
                    </a:lnTo>
                    <a:lnTo>
                      <a:pt x="1057" y="643"/>
                    </a:lnTo>
                    <a:lnTo>
                      <a:pt x="1090" y="644"/>
                    </a:lnTo>
                    <a:lnTo>
                      <a:pt x="1122" y="648"/>
                    </a:lnTo>
                    <a:lnTo>
                      <a:pt x="1154" y="653"/>
                    </a:lnTo>
                    <a:lnTo>
                      <a:pt x="1186" y="662"/>
                    </a:lnTo>
                    <a:lnTo>
                      <a:pt x="1218" y="672"/>
                    </a:lnTo>
                    <a:lnTo>
                      <a:pt x="1249" y="683"/>
                    </a:lnTo>
                    <a:lnTo>
                      <a:pt x="1279" y="700"/>
                    </a:lnTo>
                    <a:lnTo>
                      <a:pt x="1309" y="717"/>
                    </a:lnTo>
                    <a:lnTo>
                      <a:pt x="1337" y="736"/>
                    </a:lnTo>
                    <a:lnTo>
                      <a:pt x="1365" y="758"/>
                    </a:lnTo>
                    <a:lnTo>
                      <a:pt x="1392" y="784"/>
                    </a:lnTo>
                    <a:lnTo>
                      <a:pt x="1417" y="811"/>
                    </a:lnTo>
                    <a:lnTo>
                      <a:pt x="1435" y="833"/>
                    </a:lnTo>
                    <a:lnTo>
                      <a:pt x="1451" y="855"/>
                    </a:lnTo>
                    <a:lnTo>
                      <a:pt x="1466" y="878"/>
                    </a:lnTo>
                    <a:lnTo>
                      <a:pt x="1480" y="900"/>
                    </a:lnTo>
                    <a:lnTo>
                      <a:pt x="1491" y="922"/>
                    </a:lnTo>
                    <a:lnTo>
                      <a:pt x="1501" y="944"/>
                    </a:lnTo>
                    <a:lnTo>
                      <a:pt x="1507" y="966"/>
                    </a:lnTo>
                    <a:lnTo>
                      <a:pt x="1514" y="989"/>
                    </a:lnTo>
                    <a:lnTo>
                      <a:pt x="1516" y="1012"/>
                    </a:lnTo>
                    <a:lnTo>
                      <a:pt x="1518" y="1035"/>
                    </a:lnTo>
                    <a:lnTo>
                      <a:pt x="1517" y="1058"/>
                    </a:lnTo>
                    <a:lnTo>
                      <a:pt x="1514" y="1082"/>
                    </a:lnTo>
                    <a:lnTo>
                      <a:pt x="1509" y="1105"/>
                    </a:lnTo>
                    <a:lnTo>
                      <a:pt x="1502" y="1130"/>
                    </a:lnTo>
                    <a:lnTo>
                      <a:pt x="1493" y="1155"/>
                    </a:lnTo>
                    <a:lnTo>
                      <a:pt x="1481" y="1180"/>
                    </a:lnTo>
                    <a:lnTo>
                      <a:pt x="1469" y="1205"/>
                    </a:lnTo>
                    <a:lnTo>
                      <a:pt x="1454" y="1232"/>
                    </a:lnTo>
                    <a:lnTo>
                      <a:pt x="1435" y="1260"/>
                    </a:lnTo>
                    <a:lnTo>
                      <a:pt x="1415" y="1287"/>
                    </a:lnTo>
                    <a:lnTo>
                      <a:pt x="1394" y="1315"/>
                    </a:lnTo>
                    <a:lnTo>
                      <a:pt x="1369" y="1344"/>
                    </a:lnTo>
                    <a:lnTo>
                      <a:pt x="1342" y="1374"/>
                    </a:lnTo>
                    <a:lnTo>
                      <a:pt x="1312" y="1404"/>
                    </a:lnTo>
                    <a:lnTo>
                      <a:pt x="1281" y="1435"/>
                    </a:lnTo>
                    <a:lnTo>
                      <a:pt x="1248" y="1467"/>
                    </a:lnTo>
                    <a:lnTo>
                      <a:pt x="1212" y="1500"/>
                    </a:lnTo>
                    <a:lnTo>
                      <a:pt x="1173" y="1534"/>
                    </a:lnTo>
                    <a:lnTo>
                      <a:pt x="1131" y="1568"/>
                    </a:lnTo>
                    <a:lnTo>
                      <a:pt x="1087" y="1604"/>
                    </a:lnTo>
                    <a:lnTo>
                      <a:pt x="1042" y="1641"/>
                    </a:lnTo>
                    <a:lnTo>
                      <a:pt x="994" y="1679"/>
                    </a:lnTo>
                    <a:lnTo>
                      <a:pt x="966" y="1711"/>
                    </a:lnTo>
                    <a:lnTo>
                      <a:pt x="942" y="1741"/>
                    </a:lnTo>
                    <a:lnTo>
                      <a:pt x="918" y="1772"/>
                    </a:lnTo>
                    <a:lnTo>
                      <a:pt x="894" y="1803"/>
                    </a:lnTo>
                    <a:lnTo>
                      <a:pt x="873" y="1834"/>
                    </a:lnTo>
                    <a:lnTo>
                      <a:pt x="851" y="1864"/>
                    </a:lnTo>
                    <a:lnTo>
                      <a:pt x="832" y="1896"/>
                    </a:lnTo>
                    <a:lnTo>
                      <a:pt x="813" y="1924"/>
                    </a:lnTo>
                    <a:lnTo>
                      <a:pt x="795" y="1955"/>
                    </a:lnTo>
                    <a:lnTo>
                      <a:pt x="779" y="1985"/>
                    </a:lnTo>
                    <a:lnTo>
                      <a:pt x="761" y="2017"/>
                    </a:lnTo>
                    <a:lnTo>
                      <a:pt x="748" y="2048"/>
                    </a:lnTo>
                    <a:lnTo>
                      <a:pt x="734" y="2078"/>
                    </a:lnTo>
                    <a:lnTo>
                      <a:pt x="721" y="2109"/>
                    </a:lnTo>
                    <a:lnTo>
                      <a:pt x="708" y="2140"/>
                    </a:lnTo>
                    <a:lnTo>
                      <a:pt x="698" y="2171"/>
                    </a:lnTo>
                    <a:lnTo>
                      <a:pt x="686" y="2202"/>
                    </a:lnTo>
                    <a:lnTo>
                      <a:pt x="677" y="2233"/>
                    </a:lnTo>
                    <a:lnTo>
                      <a:pt x="669" y="2265"/>
                    </a:lnTo>
                    <a:lnTo>
                      <a:pt x="661" y="2298"/>
                    </a:lnTo>
                    <a:lnTo>
                      <a:pt x="654" y="2330"/>
                    </a:lnTo>
                    <a:lnTo>
                      <a:pt x="647" y="2362"/>
                    </a:lnTo>
                    <a:lnTo>
                      <a:pt x="642" y="2397"/>
                    </a:lnTo>
                    <a:lnTo>
                      <a:pt x="637" y="2429"/>
                    </a:lnTo>
                    <a:lnTo>
                      <a:pt x="633" y="2464"/>
                    </a:lnTo>
                    <a:lnTo>
                      <a:pt x="629" y="2498"/>
                    </a:lnTo>
                    <a:lnTo>
                      <a:pt x="627" y="2533"/>
                    </a:lnTo>
                    <a:lnTo>
                      <a:pt x="623" y="2567"/>
                    </a:lnTo>
                    <a:lnTo>
                      <a:pt x="622" y="2604"/>
                    </a:lnTo>
                    <a:lnTo>
                      <a:pt x="621" y="2640"/>
                    </a:lnTo>
                    <a:lnTo>
                      <a:pt x="620" y="2677"/>
                    </a:lnTo>
                    <a:lnTo>
                      <a:pt x="620" y="2715"/>
                    </a:lnTo>
                    <a:lnTo>
                      <a:pt x="1280" y="2715"/>
                    </a:lnTo>
                    <a:lnTo>
                      <a:pt x="1280" y="2692"/>
                    </a:lnTo>
                    <a:lnTo>
                      <a:pt x="1279" y="2670"/>
                    </a:lnTo>
                    <a:lnTo>
                      <a:pt x="1279" y="2648"/>
                    </a:lnTo>
                    <a:lnTo>
                      <a:pt x="1279" y="2626"/>
                    </a:lnTo>
                    <a:lnTo>
                      <a:pt x="1280" y="2604"/>
                    </a:lnTo>
                    <a:lnTo>
                      <a:pt x="1281" y="2582"/>
                    </a:lnTo>
                    <a:lnTo>
                      <a:pt x="1282" y="2562"/>
                    </a:lnTo>
                    <a:lnTo>
                      <a:pt x="1284" y="2541"/>
                    </a:lnTo>
                    <a:lnTo>
                      <a:pt x="1287" y="2520"/>
                    </a:lnTo>
                    <a:lnTo>
                      <a:pt x="1291" y="2499"/>
                    </a:lnTo>
                    <a:lnTo>
                      <a:pt x="1295" y="2480"/>
                    </a:lnTo>
                    <a:lnTo>
                      <a:pt x="1299" y="2460"/>
                    </a:lnTo>
                    <a:lnTo>
                      <a:pt x="1304" y="2441"/>
                    </a:lnTo>
                    <a:lnTo>
                      <a:pt x="1310" y="2421"/>
                    </a:lnTo>
                    <a:lnTo>
                      <a:pt x="1316" y="2401"/>
                    </a:lnTo>
                    <a:lnTo>
                      <a:pt x="1322" y="2383"/>
                    </a:lnTo>
                    <a:lnTo>
                      <a:pt x="1329" y="2365"/>
                    </a:lnTo>
                    <a:lnTo>
                      <a:pt x="1339" y="2345"/>
                    </a:lnTo>
                    <a:lnTo>
                      <a:pt x="1347" y="2328"/>
                    </a:lnTo>
                    <a:lnTo>
                      <a:pt x="1357" y="2309"/>
                    </a:lnTo>
                    <a:lnTo>
                      <a:pt x="1367" y="2292"/>
                    </a:lnTo>
                    <a:lnTo>
                      <a:pt x="1379" y="2275"/>
                    </a:lnTo>
                    <a:lnTo>
                      <a:pt x="1390" y="2257"/>
                    </a:lnTo>
                    <a:lnTo>
                      <a:pt x="1403" y="2240"/>
                    </a:lnTo>
                    <a:lnTo>
                      <a:pt x="1417" y="2224"/>
                    </a:lnTo>
                    <a:lnTo>
                      <a:pt x="1431" y="2208"/>
                    </a:lnTo>
                    <a:lnTo>
                      <a:pt x="1446" y="2193"/>
                    </a:lnTo>
                    <a:lnTo>
                      <a:pt x="1462" y="2177"/>
                    </a:lnTo>
                    <a:lnTo>
                      <a:pt x="1479" y="2161"/>
                    </a:lnTo>
                    <a:lnTo>
                      <a:pt x="1496" y="2146"/>
                    </a:lnTo>
                    <a:lnTo>
                      <a:pt x="1516" y="2131"/>
                    </a:lnTo>
                    <a:lnTo>
                      <a:pt x="1536" y="2117"/>
                    </a:lnTo>
                    <a:lnTo>
                      <a:pt x="1563" y="2097"/>
                    </a:lnTo>
                    <a:lnTo>
                      <a:pt x="1591" y="2078"/>
                    </a:lnTo>
                    <a:lnTo>
                      <a:pt x="1619" y="2057"/>
                    </a:lnTo>
                    <a:lnTo>
                      <a:pt x="1647" y="2035"/>
                    </a:lnTo>
                    <a:lnTo>
                      <a:pt x="1676" y="2012"/>
                    </a:lnTo>
                    <a:lnTo>
                      <a:pt x="1704" y="1989"/>
                    </a:lnTo>
                    <a:lnTo>
                      <a:pt x="1731" y="1964"/>
                    </a:lnTo>
                    <a:lnTo>
                      <a:pt x="1760" y="1939"/>
                    </a:lnTo>
                    <a:lnTo>
                      <a:pt x="1788" y="1914"/>
                    </a:lnTo>
                    <a:lnTo>
                      <a:pt x="1816" y="1887"/>
                    </a:lnTo>
                    <a:lnTo>
                      <a:pt x="1843" y="1861"/>
                    </a:lnTo>
                    <a:lnTo>
                      <a:pt x="1870" y="1832"/>
                    </a:lnTo>
                    <a:lnTo>
                      <a:pt x="1896" y="1802"/>
                    </a:lnTo>
                    <a:lnTo>
                      <a:pt x="1922" y="1772"/>
                    </a:lnTo>
                    <a:lnTo>
                      <a:pt x="1946" y="1742"/>
                    </a:lnTo>
                    <a:lnTo>
                      <a:pt x="1970" y="1711"/>
                    </a:lnTo>
                    <a:lnTo>
                      <a:pt x="1993" y="1679"/>
                    </a:lnTo>
                    <a:lnTo>
                      <a:pt x="2016" y="1647"/>
                    </a:lnTo>
                    <a:lnTo>
                      <a:pt x="2037" y="1612"/>
                    </a:lnTo>
                    <a:lnTo>
                      <a:pt x="2057" y="1578"/>
                    </a:lnTo>
                    <a:lnTo>
                      <a:pt x="2076" y="1544"/>
                    </a:lnTo>
                    <a:lnTo>
                      <a:pt x="2093" y="1507"/>
                    </a:lnTo>
                    <a:lnTo>
                      <a:pt x="2110" y="1472"/>
                    </a:lnTo>
                    <a:lnTo>
                      <a:pt x="2125" y="1435"/>
                    </a:lnTo>
                    <a:lnTo>
                      <a:pt x="2138" y="1398"/>
                    </a:lnTo>
                    <a:lnTo>
                      <a:pt x="2151" y="1360"/>
                    </a:lnTo>
                    <a:lnTo>
                      <a:pt x="2161" y="1321"/>
                    </a:lnTo>
                    <a:lnTo>
                      <a:pt x="2170" y="1281"/>
                    </a:lnTo>
                    <a:lnTo>
                      <a:pt x="2177" y="1242"/>
                    </a:lnTo>
                    <a:lnTo>
                      <a:pt x="2182" y="1201"/>
                    </a:lnTo>
                    <a:lnTo>
                      <a:pt x="2185" y="1160"/>
                    </a:lnTo>
                    <a:lnTo>
                      <a:pt x="2185" y="1118"/>
                    </a:lnTo>
                    <a:lnTo>
                      <a:pt x="2184" y="1053"/>
                    </a:lnTo>
                    <a:lnTo>
                      <a:pt x="2181" y="990"/>
                    </a:lnTo>
                    <a:lnTo>
                      <a:pt x="2174" y="929"/>
                    </a:lnTo>
                    <a:lnTo>
                      <a:pt x="2163" y="869"/>
                    </a:lnTo>
                    <a:lnTo>
                      <a:pt x="2151" y="811"/>
                    </a:lnTo>
                    <a:lnTo>
                      <a:pt x="2136" y="756"/>
                    </a:lnTo>
                    <a:lnTo>
                      <a:pt x="2119" y="703"/>
                    </a:lnTo>
                    <a:lnTo>
                      <a:pt x="2100" y="651"/>
                    </a:lnTo>
                    <a:lnTo>
                      <a:pt x="2078" y="600"/>
                    </a:lnTo>
                    <a:lnTo>
                      <a:pt x="2054" y="553"/>
                    </a:lnTo>
                    <a:lnTo>
                      <a:pt x="2028" y="507"/>
                    </a:lnTo>
                    <a:lnTo>
                      <a:pt x="2000" y="463"/>
                    </a:lnTo>
                    <a:lnTo>
                      <a:pt x="1970" y="422"/>
                    </a:lnTo>
                    <a:lnTo>
                      <a:pt x="1939" y="382"/>
                    </a:lnTo>
                    <a:lnTo>
                      <a:pt x="1905" y="344"/>
                    </a:lnTo>
                    <a:lnTo>
                      <a:pt x="1871" y="308"/>
                    </a:lnTo>
                    <a:lnTo>
                      <a:pt x="1835" y="273"/>
                    </a:lnTo>
                    <a:lnTo>
                      <a:pt x="1798" y="242"/>
                    </a:lnTo>
                    <a:lnTo>
                      <a:pt x="1760" y="212"/>
                    </a:lnTo>
                    <a:lnTo>
                      <a:pt x="1721" y="183"/>
                    </a:lnTo>
                    <a:lnTo>
                      <a:pt x="1681" y="158"/>
                    </a:lnTo>
                    <a:lnTo>
                      <a:pt x="1639" y="134"/>
                    </a:lnTo>
                    <a:lnTo>
                      <a:pt x="1597" y="112"/>
                    </a:lnTo>
                    <a:lnTo>
                      <a:pt x="1554" y="91"/>
                    </a:lnTo>
                    <a:lnTo>
                      <a:pt x="1511" y="74"/>
                    </a:lnTo>
                    <a:lnTo>
                      <a:pt x="1468" y="58"/>
                    </a:lnTo>
                    <a:lnTo>
                      <a:pt x="1424" y="44"/>
                    </a:lnTo>
                    <a:lnTo>
                      <a:pt x="1379" y="31"/>
                    </a:lnTo>
                    <a:lnTo>
                      <a:pt x="1335" y="22"/>
                    </a:lnTo>
                    <a:lnTo>
                      <a:pt x="1290" y="14"/>
                    </a:lnTo>
                    <a:lnTo>
                      <a:pt x="1246" y="8"/>
                    </a:lnTo>
                    <a:lnTo>
                      <a:pt x="1201" y="5"/>
                    </a:lnTo>
                    <a:lnTo>
                      <a:pt x="1138" y="1"/>
                    </a:lnTo>
                    <a:lnTo>
                      <a:pt x="1075" y="0"/>
                    </a:lnTo>
                    <a:lnTo>
                      <a:pt x="1013" y="1"/>
                    </a:lnTo>
                    <a:lnTo>
                      <a:pt x="954" y="5"/>
                    </a:lnTo>
                    <a:lnTo>
                      <a:pt x="894" y="11"/>
                    </a:lnTo>
                    <a:lnTo>
                      <a:pt x="836" y="19"/>
                    </a:lnTo>
                    <a:lnTo>
                      <a:pt x="780" y="29"/>
                    </a:lnTo>
                    <a:lnTo>
                      <a:pt x="724" y="42"/>
                    </a:lnTo>
                    <a:lnTo>
                      <a:pt x="671" y="55"/>
                    </a:lnTo>
                    <a:lnTo>
                      <a:pt x="619" y="72"/>
                    </a:lnTo>
                    <a:lnTo>
                      <a:pt x="569" y="91"/>
                    </a:lnTo>
                    <a:lnTo>
                      <a:pt x="519" y="112"/>
                    </a:lnTo>
                    <a:lnTo>
                      <a:pt x="473" y="136"/>
                    </a:lnTo>
                    <a:lnTo>
                      <a:pt x="428" y="160"/>
                    </a:lnTo>
                    <a:lnTo>
                      <a:pt x="385" y="187"/>
                    </a:lnTo>
                    <a:lnTo>
                      <a:pt x="343" y="217"/>
                    </a:lnTo>
                    <a:lnTo>
                      <a:pt x="304" y="248"/>
                    </a:lnTo>
                    <a:lnTo>
                      <a:pt x="267" y="281"/>
                    </a:lnTo>
                    <a:lnTo>
                      <a:pt x="231" y="316"/>
                    </a:lnTo>
                    <a:lnTo>
                      <a:pt x="199" y="354"/>
                    </a:lnTo>
                    <a:lnTo>
                      <a:pt x="168" y="393"/>
                    </a:lnTo>
                    <a:lnTo>
                      <a:pt x="140" y="433"/>
                    </a:lnTo>
                    <a:lnTo>
                      <a:pt x="114" y="476"/>
                    </a:lnTo>
                    <a:lnTo>
                      <a:pt x="91" y="521"/>
                    </a:lnTo>
                    <a:lnTo>
                      <a:pt x="70" y="567"/>
                    </a:lnTo>
                    <a:lnTo>
                      <a:pt x="52" y="615"/>
                    </a:lnTo>
                    <a:lnTo>
                      <a:pt x="37" y="665"/>
                    </a:lnTo>
                    <a:lnTo>
                      <a:pt x="23" y="717"/>
                    </a:lnTo>
                    <a:lnTo>
                      <a:pt x="13" y="770"/>
                    </a:lnTo>
                    <a:lnTo>
                      <a:pt x="6" y="825"/>
                    </a:lnTo>
                    <a:lnTo>
                      <a:pt x="1" y="883"/>
                    </a:lnTo>
                    <a:lnTo>
                      <a:pt x="0" y="940"/>
                    </a:lnTo>
                    <a:lnTo>
                      <a:pt x="0" y="1340"/>
                    </a:lnTo>
                    <a:close/>
                  </a:path>
                </a:pathLst>
              </a:cu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59075"/>
                                        </p:tgtEl>
                                        <p:attrNameLst>
                                          <p:attrName>style.visibility</p:attrName>
                                        </p:attrNameLst>
                                      </p:cBhvr>
                                      <p:to>
                                        <p:strVal val="visible"/>
                                      </p:to>
                                    </p:set>
                                    <p:animEffect transition="in" filter="wipe(down)">
                                      <p:cBhvr>
                                        <p:cTn id="7" dur="500"/>
                                        <p:tgtEl>
                                          <p:spTgt spid="2590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5908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nodeType="clickEffect">
                                  <p:stCondLst>
                                    <p:cond delay="0"/>
                                  </p:stCondLst>
                                  <p:childTnLst>
                                    <p:set>
                                      <p:cBhvr>
                                        <p:cTn id="15" dur="1" fill="hold">
                                          <p:stCondLst>
                                            <p:cond delay="0"/>
                                          </p:stCondLst>
                                        </p:cTn>
                                        <p:tgtEl>
                                          <p:spTgt spid="259082"/>
                                        </p:tgtEl>
                                        <p:attrNameLst>
                                          <p:attrName>style.visibility</p:attrName>
                                        </p:attrNameLst>
                                      </p:cBhvr>
                                      <p:to>
                                        <p:strVal val="visible"/>
                                      </p:to>
                                    </p:set>
                                    <p:animEffect transition="in" filter="wipe(down)">
                                      <p:cBhvr>
                                        <p:cTn id="16" dur="500"/>
                                        <p:tgtEl>
                                          <p:spTgt spid="25908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90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80" grpId="0"/>
      <p:bldP spid="25908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3"/>
          <p:cNvSpPr>
            <a:spLocks noGrp="1"/>
          </p:cNvSpPr>
          <p:nvPr>
            <p:ph type="sldNum" sz="quarter" idx="10"/>
          </p:nvPr>
        </p:nvSpPr>
        <p:spPr/>
        <p:txBody>
          <a:bodyPr/>
          <a:lstStyle/>
          <a:p>
            <a:fld id="{BBCDCFF4-F3B0-4D50-9CCA-BDB5E3353022}" type="slidenum">
              <a:rPr lang="en-US" altLang="zh-CN"/>
              <a:pPr/>
              <a:t>52</a:t>
            </a:fld>
            <a:endParaRPr lang="en-US" altLang="zh-CN"/>
          </a:p>
        </p:txBody>
      </p:sp>
      <p:sp>
        <p:nvSpPr>
          <p:cNvPr id="260098" name="Rectangle 2"/>
          <p:cNvSpPr>
            <a:spLocks noGrp="1" noChangeArrowheads="1"/>
          </p:cNvSpPr>
          <p:nvPr>
            <p:ph type="body" idx="1"/>
          </p:nvPr>
        </p:nvSpPr>
        <p:spPr>
          <a:xfrm>
            <a:off x="250825" y="1125538"/>
            <a:ext cx="8686800" cy="5410200"/>
          </a:xfrm>
        </p:spPr>
        <p:txBody>
          <a:bodyPr/>
          <a:lstStyle/>
          <a:p>
            <a:pPr algn="just">
              <a:lnSpc>
                <a:spcPct val="120000"/>
              </a:lnSpc>
              <a:spcBef>
                <a:spcPct val="50000"/>
              </a:spcBef>
              <a:buClr>
                <a:srgbClr val="D03010"/>
              </a:buClr>
            </a:pPr>
            <a:r>
              <a:rPr lang="zh-CN" altLang="en-US">
                <a:solidFill>
                  <a:srgbClr val="FFFF66"/>
                </a:solidFill>
              </a:rPr>
              <a:t>冲突：</a:t>
            </a:r>
            <a:r>
              <a:rPr lang="zh-CN" altLang="en-US"/>
              <a:t>对于两个不同关键码</a:t>
            </a:r>
            <a:r>
              <a:rPr lang="en-US" altLang="zh-CN" i="1"/>
              <a:t>ki</a:t>
            </a:r>
            <a:r>
              <a:rPr lang="en-US" altLang="zh-CN"/>
              <a:t>≠</a:t>
            </a:r>
            <a:r>
              <a:rPr lang="en-US" altLang="zh-CN" i="1"/>
              <a:t>kj</a:t>
            </a:r>
            <a:r>
              <a:rPr lang="zh-CN" altLang="en-US"/>
              <a:t>，有</a:t>
            </a:r>
            <a:r>
              <a:rPr lang="en-US" altLang="zh-CN" i="1"/>
              <a:t>H</a:t>
            </a:r>
            <a:r>
              <a:rPr lang="en-US" altLang="zh-CN"/>
              <a:t>(</a:t>
            </a:r>
            <a:r>
              <a:rPr lang="en-US" altLang="zh-CN" i="1"/>
              <a:t>ki</a:t>
            </a:r>
            <a:r>
              <a:rPr lang="en-US" altLang="zh-CN"/>
              <a:t>)</a:t>
            </a:r>
            <a:r>
              <a:rPr lang="zh-CN" altLang="en-US"/>
              <a:t>＝</a:t>
            </a:r>
            <a:r>
              <a:rPr lang="en-US" altLang="zh-CN" i="1"/>
              <a:t>H</a:t>
            </a:r>
            <a:r>
              <a:rPr lang="en-US" altLang="zh-CN"/>
              <a:t>(</a:t>
            </a:r>
            <a:r>
              <a:rPr lang="en-US" altLang="zh-CN" i="1"/>
              <a:t>kj</a:t>
            </a:r>
            <a:r>
              <a:rPr lang="en-US" altLang="zh-CN"/>
              <a:t>)</a:t>
            </a:r>
            <a:r>
              <a:rPr lang="zh-CN" altLang="en-US"/>
              <a:t>，即两个不同的记录需要存放在同一个存储位置</a:t>
            </a:r>
            <a:r>
              <a:rPr lang="en-US" altLang="zh-CN"/>
              <a:t>,</a:t>
            </a:r>
            <a:r>
              <a:rPr lang="en-US" altLang="zh-CN" i="1"/>
              <a:t>ki</a:t>
            </a:r>
            <a:r>
              <a:rPr lang="zh-CN" altLang="en-US"/>
              <a:t>和</a:t>
            </a:r>
            <a:r>
              <a:rPr lang="en-US" altLang="zh-CN" i="1"/>
              <a:t>kj</a:t>
            </a:r>
            <a:r>
              <a:rPr lang="zh-CN" altLang="en-US"/>
              <a:t>相对于</a:t>
            </a:r>
            <a:r>
              <a:rPr lang="en-US" altLang="zh-CN" i="1"/>
              <a:t>H</a:t>
            </a:r>
            <a:r>
              <a:rPr lang="zh-CN" altLang="en-US"/>
              <a:t>称做</a:t>
            </a:r>
            <a:r>
              <a:rPr lang="zh-CN" altLang="en-US">
                <a:solidFill>
                  <a:srgbClr val="FFFF66"/>
                </a:solidFill>
              </a:rPr>
              <a:t>同义词</a:t>
            </a:r>
          </a:p>
          <a:p>
            <a:pPr algn="just">
              <a:lnSpc>
                <a:spcPct val="120000"/>
              </a:lnSpc>
              <a:spcBef>
                <a:spcPct val="50000"/>
              </a:spcBef>
              <a:buClr>
                <a:srgbClr val="D03010"/>
              </a:buClr>
            </a:pPr>
            <a:r>
              <a:rPr lang="zh-CN" altLang="en-US">
                <a:solidFill>
                  <a:srgbClr val="FFFF66"/>
                </a:solidFill>
              </a:rPr>
              <a:t>例如：</a:t>
            </a:r>
            <a:r>
              <a:rPr lang="zh-CN" altLang="en-US"/>
              <a:t>若哈希函数为：</a:t>
            </a:r>
            <a:r>
              <a:rPr kumimoji="1" lang="en-US" altLang="zh-CN">
                <a:solidFill>
                  <a:srgbClr val="FFFF66"/>
                </a:solidFill>
              </a:rPr>
              <a:t>H(k)=k % 13</a:t>
            </a:r>
          </a:p>
          <a:p>
            <a:pPr algn="just">
              <a:lnSpc>
                <a:spcPct val="120000"/>
              </a:lnSpc>
              <a:spcBef>
                <a:spcPct val="50000"/>
              </a:spcBef>
              <a:buClr>
                <a:srgbClr val="D03010"/>
              </a:buClr>
              <a:buFont typeface="Wingdings" pitchFamily="2" charset="2"/>
              <a:buNone/>
            </a:pPr>
            <a:r>
              <a:rPr lang="en-US" altLang="zh-CN"/>
              <a:t>      </a:t>
            </a:r>
            <a:r>
              <a:rPr lang="zh-CN" altLang="en-US"/>
              <a:t>且在以下已有关键字的基础上，增加</a:t>
            </a:r>
            <a:r>
              <a:rPr lang="en-US" altLang="zh-CN"/>
              <a:t>20</a:t>
            </a:r>
          </a:p>
        </p:txBody>
      </p:sp>
      <p:sp>
        <p:nvSpPr>
          <p:cNvPr id="260099" name="Rectangle 3"/>
          <p:cNvSpPr>
            <a:spLocks noRot="1" noChangeArrowheads="1"/>
          </p:cNvSpPr>
          <p:nvPr/>
        </p:nvSpPr>
        <p:spPr bwMode="auto">
          <a:xfrm>
            <a:off x="609600" y="404813"/>
            <a:ext cx="7772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b="1">
                <a:solidFill>
                  <a:srgbClr val="F1F622"/>
                </a:solidFill>
                <a:effectLst>
                  <a:outerShdw blurRad="38100" dist="38100" dir="2700000" algn="tl">
                    <a:srgbClr val="000000"/>
                  </a:outerShdw>
                </a:effectLst>
                <a:latin typeface="Garamond" pitchFamily="18" charset="0"/>
                <a:ea typeface="宋体" charset="-122"/>
              </a:defRPr>
            </a:lvl1pPr>
            <a:lvl2pPr>
              <a:defRPr sz="4400" b="1">
                <a:solidFill>
                  <a:srgbClr val="F1F622"/>
                </a:solidFill>
                <a:effectLst>
                  <a:outerShdw blurRad="38100" dist="38100" dir="2700000" algn="tl">
                    <a:srgbClr val="000000"/>
                  </a:outerShdw>
                </a:effectLst>
                <a:latin typeface="Garamond" pitchFamily="18" charset="0"/>
                <a:ea typeface="宋体" charset="-122"/>
              </a:defRPr>
            </a:lvl2pPr>
            <a:lvl3pPr>
              <a:defRPr sz="4400" b="1">
                <a:solidFill>
                  <a:srgbClr val="F1F622"/>
                </a:solidFill>
                <a:effectLst>
                  <a:outerShdw blurRad="38100" dist="38100" dir="2700000" algn="tl">
                    <a:srgbClr val="000000"/>
                  </a:outerShdw>
                </a:effectLst>
                <a:latin typeface="Garamond" pitchFamily="18" charset="0"/>
                <a:ea typeface="宋体" charset="-122"/>
              </a:defRPr>
            </a:lvl3pPr>
            <a:lvl4pPr>
              <a:defRPr sz="4400" b="1">
                <a:solidFill>
                  <a:srgbClr val="F1F622"/>
                </a:solidFill>
                <a:effectLst>
                  <a:outerShdw blurRad="38100" dist="38100" dir="2700000" algn="tl">
                    <a:srgbClr val="000000"/>
                  </a:outerShdw>
                </a:effectLst>
                <a:latin typeface="Garamond" pitchFamily="18" charset="0"/>
                <a:ea typeface="宋体" charset="-122"/>
              </a:defRPr>
            </a:lvl4pPr>
            <a:lvl5pPr>
              <a:defRPr sz="4400" b="1">
                <a:solidFill>
                  <a:srgbClr val="F1F622"/>
                </a:solidFill>
                <a:effectLst>
                  <a:outerShdw blurRad="38100" dist="38100" dir="2700000" algn="tl">
                    <a:srgbClr val="000000"/>
                  </a:outerShdw>
                </a:effectLst>
                <a:latin typeface="Garamond" pitchFamily="18" charset="0"/>
                <a:ea typeface="宋体" charset="-122"/>
              </a:defRPr>
            </a:lvl5pPr>
            <a:lvl6pPr marL="4572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6pPr>
            <a:lvl7pPr marL="9144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7pPr>
            <a:lvl8pPr marL="13716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8pPr>
            <a:lvl9pPr marL="18288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9pPr>
          </a:lstStyle>
          <a:p>
            <a:r>
              <a:rPr kumimoji="0" lang="en-US" altLang="zh-CN"/>
              <a:t>8.4 </a:t>
            </a:r>
            <a:r>
              <a:rPr kumimoji="0" lang="zh-CN" altLang="en-US"/>
              <a:t>散列（哈希）</a:t>
            </a:r>
          </a:p>
        </p:txBody>
      </p:sp>
      <p:grpSp>
        <p:nvGrpSpPr>
          <p:cNvPr id="260100" name="Group 4"/>
          <p:cNvGrpSpPr>
            <a:grpSpLocks/>
          </p:cNvGrpSpPr>
          <p:nvPr/>
        </p:nvGrpSpPr>
        <p:grpSpPr bwMode="auto">
          <a:xfrm>
            <a:off x="179388" y="4437063"/>
            <a:ext cx="8761412" cy="1368425"/>
            <a:chOff x="463" y="3072"/>
            <a:chExt cx="4929" cy="576"/>
          </a:xfrm>
        </p:grpSpPr>
        <p:sp>
          <p:nvSpPr>
            <p:cNvPr id="260101" name="Rectangle 5"/>
            <p:cNvSpPr>
              <a:spLocks noChangeArrowheads="1"/>
            </p:cNvSpPr>
            <p:nvPr/>
          </p:nvSpPr>
          <p:spPr bwMode="auto">
            <a:xfrm>
              <a:off x="669" y="3251"/>
              <a:ext cx="5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黑体" pitchFamily="2" charset="-122"/>
                </a:rPr>
                <a:t> </a:t>
              </a:r>
            </a:p>
          </p:txBody>
        </p:sp>
        <p:sp>
          <p:nvSpPr>
            <p:cNvPr id="260102" name="Rectangle 6"/>
            <p:cNvSpPr>
              <a:spLocks noChangeArrowheads="1"/>
            </p:cNvSpPr>
            <p:nvPr/>
          </p:nvSpPr>
          <p:spPr bwMode="auto">
            <a:xfrm>
              <a:off x="463" y="3360"/>
              <a:ext cx="289"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黑体" pitchFamily="2" charset="-122"/>
                </a:rPr>
                <a:t>HT</a:t>
              </a:r>
            </a:p>
          </p:txBody>
        </p:sp>
        <p:sp>
          <p:nvSpPr>
            <p:cNvPr id="260103" name="Rectangle 7"/>
            <p:cNvSpPr>
              <a:spLocks noChangeArrowheads="1"/>
            </p:cNvSpPr>
            <p:nvPr/>
          </p:nvSpPr>
          <p:spPr bwMode="auto">
            <a:xfrm>
              <a:off x="784" y="3072"/>
              <a:ext cx="288" cy="2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0</a:t>
              </a:r>
            </a:p>
          </p:txBody>
        </p:sp>
        <p:sp>
          <p:nvSpPr>
            <p:cNvPr id="260104" name="Rectangle 8"/>
            <p:cNvSpPr>
              <a:spLocks noChangeArrowheads="1"/>
            </p:cNvSpPr>
            <p:nvPr/>
          </p:nvSpPr>
          <p:spPr bwMode="auto">
            <a:xfrm>
              <a:off x="1072" y="3072"/>
              <a:ext cx="288" cy="2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1</a:t>
              </a:r>
            </a:p>
          </p:txBody>
        </p:sp>
        <p:sp>
          <p:nvSpPr>
            <p:cNvPr id="260105" name="Rectangle 9"/>
            <p:cNvSpPr>
              <a:spLocks noChangeArrowheads="1"/>
            </p:cNvSpPr>
            <p:nvPr/>
          </p:nvSpPr>
          <p:spPr bwMode="auto">
            <a:xfrm>
              <a:off x="1360" y="3072"/>
              <a:ext cx="288" cy="2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2</a:t>
              </a:r>
            </a:p>
          </p:txBody>
        </p:sp>
        <p:sp>
          <p:nvSpPr>
            <p:cNvPr id="260106" name="Rectangle 10"/>
            <p:cNvSpPr>
              <a:spLocks noChangeArrowheads="1"/>
            </p:cNvSpPr>
            <p:nvPr/>
          </p:nvSpPr>
          <p:spPr bwMode="auto">
            <a:xfrm>
              <a:off x="1648" y="3072"/>
              <a:ext cx="288" cy="2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3</a:t>
              </a:r>
            </a:p>
          </p:txBody>
        </p:sp>
        <p:sp>
          <p:nvSpPr>
            <p:cNvPr id="260107" name="Rectangle 11"/>
            <p:cNvSpPr>
              <a:spLocks noChangeArrowheads="1"/>
            </p:cNvSpPr>
            <p:nvPr/>
          </p:nvSpPr>
          <p:spPr bwMode="auto">
            <a:xfrm>
              <a:off x="1936" y="3072"/>
              <a:ext cx="288" cy="2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4</a:t>
              </a:r>
            </a:p>
          </p:txBody>
        </p:sp>
        <p:sp>
          <p:nvSpPr>
            <p:cNvPr id="260108" name="Rectangle 12"/>
            <p:cNvSpPr>
              <a:spLocks noChangeArrowheads="1"/>
            </p:cNvSpPr>
            <p:nvPr/>
          </p:nvSpPr>
          <p:spPr bwMode="auto">
            <a:xfrm>
              <a:off x="2224" y="3072"/>
              <a:ext cx="288" cy="2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5</a:t>
              </a:r>
            </a:p>
          </p:txBody>
        </p:sp>
        <p:sp>
          <p:nvSpPr>
            <p:cNvPr id="260109" name="Rectangle 13"/>
            <p:cNvSpPr>
              <a:spLocks noChangeArrowheads="1"/>
            </p:cNvSpPr>
            <p:nvPr/>
          </p:nvSpPr>
          <p:spPr bwMode="auto">
            <a:xfrm>
              <a:off x="2512" y="3072"/>
              <a:ext cx="288" cy="2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6</a:t>
              </a:r>
            </a:p>
          </p:txBody>
        </p:sp>
        <p:sp>
          <p:nvSpPr>
            <p:cNvPr id="260110" name="Rectangle 14"/>
            <p:cNvSpPr>
              <a:spLocks noChangeArrowheads="1"/>
            </p:cNvSpPr>
            <p:nvPr/>
          </p:nvSpPr>
          <p:spPr bwMode="auto">
            <a:xfrm>
              <a:off x="2800" y="3072"/>
              <a:ext cx="288" cy="2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7</a:t>
              </a:r>
            </a:p>
          </p:txBody>
        </p:sp>
        <p:sp>
          <p:nvSpPr>
            <p:cNvPr id="260111" name="Rectangle 15"/>
            <p:cNvSpPr>
              <a:spLocks noChangeArrowheads="1"/>
            </p:cNvSpPr>
            <p:nvPr/>
          </p:nvSpPr>
          <p:spPr bwMode="auto">
            <a:xfrm>
              <a:off x="3088" y="3072"/>
              <a:ext cx="288" cy="2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8</a:t>
              </a:r>
            </a:p>
          </p:txBody>
        </p:sp>
        <p:sp>
          <p:nvSpPr>
            <p:cNvPr id="260112" name="Rectangle 16"/>
            <p:cNvSpPr>
              <a:spLocks noChangeArrowheads="1"/>
            </p:cNvSpPr>
            <p:nvPr/>
          </p:nvSpPr>
          <p:spPr bwMode="auto">
            <a:xfrm>
              <a:off x="3376" y="3072"/>
              <a:ext cx="288" cy="2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9</a:t>
              </a:r>
            </a:p>
          </p:txBody>
        </p:sp>
        <p:sp>
          <p:nvSpPr>
            <p:cNvPr id="260113" name="Rectangle 17"/>
            <p:cNvSpPr>
              <a:spLocks noChangeArrowheads="1"/>
            </p:cNvSpPr>
            <p:nvPr/>
          </p:nvSpPr>
          <p:spPr bwMode="auto">
            <a:xfrm>
              <a:off x="3664" y="3072"/>
              <a:ext cx="288" cy="2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10</a:t>
              </a:r>
            </a:p>
          </p:txBody>
        </p:sp>
        <p:sp>
          <p:nvSpPr>
            <p:cNvPr id="260114" name="Rectangle 18"/>
            <p:cNvSpPr>
              <a:spLocks noChangeArrowheads="1"/>
            </p:cNvSpPr>
            <p:nvPr/>
          </p:nvSpPr>
          <p:spPr bwMode="auto">
            <a:xfrm>
              <a:off x="3952" y="3072"/>
              <a:ext cx="288" cy="2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11</a:t>
              </a:r>
            </a:p>
          </p:txBody>
        </p:sp>
        <p:sp>
          <p:nvSpPr>
            <p:cNvPr id="260115" name="Rectangle 19"/>
            <p:cNvSpPr>
              <a:spLocks noChangeArrowheads="1"/>
            </p:cNvSpPr>
            <p:nvPr/>
          </p:nvSpPr>
          <p:spPr bwMode="auto">
            <a:xfrm>
              <a:off x="4240" y="3072"/>
              <a:ext cx="288" cy="2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12</a:t>
              </a:r>
            </a:p>
          </p:txBody>
        </p:sp>
        <p:sp>
          <p:nvSpPr>
            <p:cNvPr id="260116" name="Rectangle 20"/>
            <p:cNvSpPr>
              <a:spLocks noChangeArrowheads="1"/>
            </p:cNvSpPr>
            <p:nvPr/>
          </p:nvSpPr>
          <p:spPr bwMode="auto">
            <a:xfrm>
              <a:off x="784" y="3360"/>
              <a:ext cx="28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800" b="1">
                <a:ea typeface="黑体" pitchFamily="2" charset="-122"/>
              </a:endParaRPr>
            </a:p>
          </p:txBody>
        </p:sp>
        <p:sp>
          <p:nvSpPr>
            <p:cNvPr id="260117" name="Rectangle 21"/>
            <p:cNvSpPr>
              <a:spLocks noChangeArrowheads="1"/>
            </p:cNvSpPr>
            <p:nvPr/>
          </p:nvSpPr>
          <p:spPr bwMode="auto">
            <a:xfrm>
              <a:off x="1072" y="3360"/>
              <a:ext cx="28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 </a:t>
              </a:r>
            </a:p>
          </p:txBody>
        </p:sp>
        <p:sp>
          <p:nvSpPr>
            <p:cNvPr id="260118" name="Rectangle 22"/>
            <p:cNvSpPr>
              <a:spLocks noChangeArrowheads="1"/>
            </p:cNvSpPr>
            <p:nvPr/>
          </p:nvSpPr>
          <p:spPr bwMode="auto">
            <a:xfrm>
              <a:off x="1360" y="3360"/>
              <a:ext cx="28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 54</a:t>
              </a:r>
            </a:p>
          </p:txBody>
        </p:sp>
        <p:sp>
          <p:nvSpPr>
            <p:cNvPr id="260119" name="Rectangle 23"/>
            <p:cNvSpPr>
              <a:spLocks noChangeArrowheads="1"/>
            </p:cNvSpPr>
            <p:nvPr/>
          </p:nvSpPr>
          <p:spPr bwMode="auto">
            <a:xfrm>
              <a:off x="1648" y="3360"/>
              <a:ext cx="28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 </a:t>
              </a:r>
            </a:p>
          </p:txBody>
        </p:sp>
        <p:sp>
          <p:nvSpPr>
            <p:cNvPr id="260120" name="Rectangle 24"/>
            <p:cNvSpPr>
              <a:spLocks noChangeArrowheads="1"/>
            </p:cNvSpPr>
            <p:nvPr/>
          </p:nvSpPr>
          <p:spPr bwMode="auto">
            <a:xfrm>
              <a:off x="1936" y="3360"/>
              <a:ext cx="28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sz="2800" b="1">
                  <a:ea typeface="黑体" pitchFamily="2" charset="-122"/>
                </a:rPr>
                <a:t>43 </a:t>
              </a:r>
            </a:p>
          </p:txBody>
        </p:sp>
        <p:sp>
          <p:nvSpPr>
            <p:cNvPr id="260121" name="Rectangle 25"/>
            <p:cNvSpPr>
              <a:spLocks noChangeArrowheads="1"/>
            </p:cNvSpPr>
            <p:nvPr/>
          </p:nvSpPr>
          <p:spPr bwMode="auto">
            <a:xfrm>
              <a:off x="2224" y="3360"/>
              <a:ext cx="28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 18</a:t>
              </a:r>
            </a:p>
          </p:txBody>
        </p:sp>
        <p:sp>
          <p:nvSpPr>
            <p:cNvPr id="260122" name="Rectangle 26"/>
            <p:cNvSpPr>
              <a:spLocks noChangeArrowheads="1"/>
            </p:cNvSpPr>
            <p:nvPr/>
          </p:nvSpPr>
          <p:spPr bwMode="auto">
            <a:xfrm>
              <a:off x="2512" y="3360"/>
              <a:ext cx="28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zh-CN" sz="2800" b="1">
                <a:ea typeface="黑体" pitchFamily="2" charset="-122"/>
              </a:endParaRPr>
            </a:p>
          </p:txBody>
        </p:sp>
        <p:sp>
          <p:nvSpPr>
            <p:cNvPr id="260123" name="Rectangle 27"/>
            <p:cNvSpPr>
              <a:spLocks noChangeArrowheads="1"/>
            </p:cNvSpPr>
            <p:nvPr/>
          </p:nvSpPr>
          <p:spPr bwMode="auto">
            <a:xfrm>
              <a:off x="2800" y="3360"/>
              <a:ext cx="28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46 </a:t>
              </a:r>
            </a:p>
          </p:txBody>
        </p:sp>
        <p:sp>
          <p:nvSpPr>
            <p:cNvPr id="260124" name="Rectangle 28"/>
            <p:cNvSpPr>
              <a:spLocks noChangeArrowheads="1"/>
            </p:cNvSpPr>
            <p:nvPr/>
          </p:nvSpPr>
          <p:spPr bwMode="auto">
            <a:xfrm>
              <a:off x="3088" y="3360"/>
              <a:ext cx="28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60 </a:t>
              </a:r>
            </a:p>
          </p:txBody>
        </p:sp>
        <p:sp>
          <p:nvSpPr>
            <p:cNvPr id="260125" name="Rectangle 29"/>
            <p:cNvSpPr>
              <a:spLocks noChangeArrowheads="1"/>
            </p:cNvSpPr>
            <p:nvPr/>
          </p:nvSpPr>
          <p:spPr bwMode="auto">
            <a:xfrm>
              <a:off x="3376" y="3360"/>
              <a:ext cx="28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 </a:t>
              </a:r>
            </a:p>
          </p:txBody>
        </p:sp>
        <p:sp>
          <p:nvSpPr>
            <p:cNvPr id="260126" name="Rectangle 30"/>
            <p:cNvSpPr>
              <a:spLocks noChangeArrowheads="1"/>
            </p:cNvSpPr>
            <p:nvPr/>
          </p:nvSpPr>
          <p:spPr bwMode="auto">
            <a:xfrm>
              <a:off x="3664" y="3360"/>
              <a:ext cx="28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 75</a:t>
              </a:r>
            </a:p>
          </p:txBody>
        </p:sp>
        <p:sp>
          <p:nvSpPr>
            <p:cNvPr id="260127" name="Rectangle 31"/>
            <p:cNvSpPr>
              <a:spLocks noChangeArrowheads="1"/>
            </p:cNvSpPr>
            <p:nvPr/>
          </p:nvSpPr>
          <p:spPr bwMode="auto">
            <a:xfrm>
              <a:off x="3952" y="3360"/>
              <a:ext cx="28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 </a:t>
              </a:r>
            </a:p>
          </p:txBody>
        </p:sp>
        <p:sp>
          <p:nvSpPr>
            <p:cNvPr id="260128" name="Rectangle 32"/>
            <p:cNvSpPr>
              <a:spLocks noChangeArrowheads="1"/>
            </p:cNvSpPr>
            <p:nvPr/>
          </p:nvSpPr>
          <p:spPr bwMode="auto">
            <a:xfrm>
              <a:off x="4240" y="3360"/>
              <a:ext cx="28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90 </a:t>
              </a:r>
            </a:p>
          </p:txBody>
        </p:sp>
        <p:sp>
          <p:nvSpPr>
            <p:cNvPr id="260129" name="Rectangle 33"/>
            <p:cNvSpPr>
              <a:spLocks noChangeArrowheads="1"/>
            </p:cNvSpPr>
            <p:nvPr/>
          </p:nvSpPr>
          <p:spPr bwMode="auto">
            <a:xfrm>
              <a:off x="4528" y="3072"/>
              <a:ext cx="288" cy="2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13</a:t>
              </a:r>
            </a:p>
          </p:txBody>
        </p:sp>
        <p:sp>
          <p:nvSpPr>
            <p:cNvPr id="260130" name="Rectangle 34"/>
            <p:cNvSpPr>
              <a:spLocks noChangeArrowheads="1"/>
            </p:cNvSpPr>
            <p:nvPr/>
          </p:nvSpPr>
          <p:spPr bwMode="auto">
            <a:xfrm>
              <a:off x="4816" y="3072"/>
              <a:ext cx="288" cy="2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14</a:t>
              </a:r>
            </a:p>
          </p:txBody>
        </p:sp>
        <p:sp>
          <p:nvSpPr>
            <p:cNvPr id="260131" name="Rectangle 35"/>
            <p:cNvSpPr>
              <a:spLocks noChangeArrowheads="1"/>
            </p:cNvSpPr>
            <p:nvPr/>
          </p:nvSpPr>
          <p:spPr bwMode="auto">
            <a:xfrm>
              <a:off x="5104" y="3072"/>
              <a:ext cx="288" cy="2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15</a:t>
              </a:r>
            </a:p>
          </p:txBody>
        </p:sp>
        <p:sp>
          <p:nvSpPr>
            <p:cNvPr id="260132" name="Rectangle 36"/>
            <p:cNvSpPr>
              <a:spLocks noChangeArrowheads="1"/>
            </p:cNvSpPr>
            <p:nvPr/>
          </p:nvSpPr>
          <p:spPr bwMode="auto">
            <a:xfrm>
              <a:off x="4528" y="3360"/>
              <a:ext cx="28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 </a:t>
              </a:r>
            </a:p>
          </p:txBody>
        </p:sp>
        <p:sp>
          <p:nvSpPr>
            <p:cNvPr id="260133" name="Rectangle 37"/>
            <p:cNvSpPr>
              <a:spLocks noChangeArrowheads="1"/>
            </p:cNvSpPr>
            <p:nvPr/>
          </p:nvSpPr>
          <p:spPr bwMode="auto">
            <a:xfrm>
              <a:off x="4816" y="3360"/>
              <a:ext cx="28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a typeface="黑体" pitchFamily="2" charset="-122"/>
                </a:rPr>
                <a:t> </a:t>
              </a:r>
            </a:p>
          </p:txBody>
        </p:sp>
        <p:sp>
          <p:nvSpPr>
            <p:cNvPr id="260134" name="Rectangle 38"/>
            <p:cNvSpPr>
              <a:spLocks noChangeArrowheads="1"/>
            </p:cNvSpPr>
            <p:nvPr/>
          </p:nvSpPr>
          <p:spPr bwMode="auto">
            <a:xfrm>
              <a:off x="5104" y="3360"/>
              <a:ext cx="28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800" b="1">
                <a:ea typeface="黑体" pitchFamily="2" charset="-122"/>
              </a:endParaRPr>
            </a:p>
          </p:txBody>
        </p:sp>
      </p:grpSp>
      <p:grpSp>
        <p:nvGrpSpPr>
          <p:cNvPr id="260139" name="Group 43"/>
          <p:cNvGrpSpPr>
            <a:grpSpLocks/>
          </p:cNvGrpSpPr>
          <p:nvPr/>
        </p:nvGrpSpPr>
        <p:grpSpPr bwMode="auto">
          <a:xfrm>
            <a:off x="4356100" y="5734050"/>
            <a:ext cx="590550" cy="819150"/>
            <a:chOff x="2744" y="3612"/>
            <a:chExt cx="372" cy="516"/>
          </a:xfrm>
        </p:grpSpPr>
        <p:sp>
          <p:nvSpPr>
            <p:cNvPr id="260135" name="Rectangle 39"/>
            <p:cNvSpPr>
              <a:spLocks noChangeArrowheads="1"/>
            </p:cNvSpPr>
            <p:nvPr/>
          </p:nvSpPr>
          <p:spPr bwMode="auto">
            <a:xfrm>
              <a:off x="2744" y="3702"/>
              <a:ext cx="372"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50000"/>
                </a:spcBef>
                <a:buClr>
                  <a:srgbClr val="D03010"/>
                </a:buClr>
                <a:buFont typeface="Wingdings" pitchFamily="2" charset="2"/>
                <a:buNone/>
              </a:pPr>
              <a:r>
                <a:rPr kumimoji="0" lang="en-US" altLang="zh-CN" b="1"/>
                <a:t>20</a:t>
              </a:r>
              <a:endParaRPr kumimoji="0" lang="en-US" altLang="zh-CN" sz="2400" b="1"/>
            </a:p>
          </p:txBody>
        </p:sp>
        <p:sp>
          <p:nvSpPr>
            <p:cNvPr id="260136" name="Line 40"/>
            <p:cNvSpPr>
              <a:spLocks noChangeShapeType="1"/>
            </p:cNvSpPr>
            <p:nvPr/>
          </p:nvSpPr>
          <p:spPr bwMode="auto">
            <a:xfrm>
              <a:off x="2880" y="3612"/>
              <a:ext cx="0" cy="181"/>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0138" name="Line 42"/>
            <p:cNvSpPr>
              <a:spLocks noChangeShapeType="1"/>
            </p:cNvSpPr>
            <p:nvPr/>
          </p:nvSpPr>
          <p:spPr bwMode="auto">
            <a:xfrm>
              <a:off x="2971" y="3612"/>
              <a:ext cx="0" cy="181"/>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009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0098">
                                            <p:txEl>
                                              <p:pRg st="2" end="2"/>
                                            </p:txEl>
                                          </p:spTgt>
                                        </p:tgtEl>
                                        <p:attrNameLst>
                                          <p:attrName>style.visibility</p:attrName>
                                        </p:attrNameLst>
                                      </p:cBhvr>
                                      <p:to>
                                        <p:strVal val="visible"/>
                                      </p:to>
                                    </p:set>
                                  </p:childTnLst>
                                </p:cTn>
                              </p:par>
                            </p:childTnLst>
                          </p:cTn>
                        </p:par>
                        <p:par>
                          <p:cTn id="9" fill="hold" nodeType="afterGroup">
                            <p:stCondLst>
                              <p:cond delay="0"/>
                            </p:stCondLst>
                            <p:childTnLst>
                              <p:par>
                                <p:cTn id="10" presetID="1" presetClass="entr" presetSubtype="0" fill="hold" nodeType="afterEffect">
                                  <p:stCondLst>
                                    <p:cond delay="0"/>
                                  </p:stCondLst>
                                  <p:childTnLst>
                                    <p:set>
                                      <p:cBhvr>
                                        <p:cTn id="11" dur="1" fill="hold">
                                          <p:stCondLst>
                                            <p:cond delay="0"/>
                                          </p:stCondLst>
                                        </p:cTn>
                                        <p:tgtEl>
                                          <p:spTgt spid="26010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53" presetClass="entr" presetSubtype="0" fill="hold" nodeType="clickEffect">
                                  <p:stCondLst>
                                    <p:cond delay="0"/>
                                  </p:stCondLst>
                                  <p:childTnLst>
                                    <p:set>
                                      <p:cBhvr>
                                        <p:cTn id="15" dur="1" fill="hold">
                                          <p:stCondLst>
                                            <p:cond delay="0"/>
                                          </p:stCondLst>
                                        </p:cTn>
                                        <p:tgtEl>
                                          <p:spTgt spid="260139"/>
                                        </p:tgtEl>
                                        <p:attrNameLst>
                                          <p:attrName>style.visibility</p:attrName>
                                        </p:attrNameLst>
                                      </p:cBhvr>
                                      <p:to>
                                        <p:strVal val="visible"/>
                                      </p:to>
                                    </p:set>
                                    <p:anim calcmode="lin" valueType="num">
                                      <p:cBhvr>
                                        <p:cTn id="16" dur="500" fill="hold"/>
                                        <p:tgtEl>
                                          <p:spTgt spid="260139"/>
                                        </p:tgtEl>
                                        <p:attrNameLst>
                                          <p:attrName>ppt_w</p:attrName>
                                        </p:attrNameLst>
                                      </p:cBhvr>
                                      <p:tavLst>
                                        <p:tav tm="0">
                                          <p:val>
                                            <p:fltVal val="0"/>
                                          </p:val>
                                        </p:tav>
                                        <p:tav tm="100000">
                                          <p:val>
                                            <p:strVal val="#ppt_w"/>
                                          </p:val>
                                        </p:tav>
                                      </p:tavLst>
                                    </p:anim>
                                    <p:anim calcmode="lin" valueType="num">
                                      <p:cBhvr>
                                        <p:cTn id="17" dur="500" fill="hold"/>
                                        <p:tgtEl>
                                          <p:spTgt spid="260139"/>
                                        </p:tgtEl>
                                        <p:attrNameLst>
                                          <p:attrName>ppt_h</p:attrName>
                                        </p:attrNameLst>
                                      </p:cBhvr>
                                      <p:tavLst>
                                        <p:tav tm="0">
                                          <p:val>
                                            <p:fltVal val="0"/>
                                          </p:val>
                                        </p:tav>
                                        <p:tav tm="100000">
                                          <p:val>
                                            <p:strVal val="#ppt_h"/>
                                          </p:val>
                                        </p:tav>
                                      </p:tavLst>
                                    </p:anim>
                                    <p:animEffect transition="in" filter="fade">
                                      <p:cBhvr>
                                        <p:cTn id="18" dur="500"/>
                                        <p:tgtEl>
                                          <p:spTgt spid="260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558F904-E831-43AC-999F-71581DA52CCE}" type="slidenum">
              <a:rPr lang="en-US" altLang="zh-CN"/>
              <a:pPr/>
              <a:t>53</a:t>
            </a:fld>
            <a:endParaRPr lang="en-US" altLang="zh-CN"/>
          </a:p>
        </p:txBody>
      </p:sp>
      <p:sp>
        <p:nvSpPr>
          <p:cNvPr id="261122" name="Rectangle 2"/>
          <p:cNvSpPr>
            <a:spLocks noGrp="1" noChangeArrowheads="1"/>
          </p:cNvSpPr>
          <p:nvPr>
            <p:ph type="body" idx="1"/>
          </p:nvPr>
        </p:nvSpPr>
        <p:spPr/>
        <p:txBody>
          <a:bodyPr/>
          <a:lstStyle/>
          <a:p>
            <a:r>
              <a:rPr lang="zh-CN" altLang="en-US">
                <a:solidFill>
                  <a:srgbClr val="FFFF66"/>
                </a:solidFill>
              </a:rPr>
              <a:t>散列技术的关键问题：</a:t>
            </a:r>
          </a:p>
          <a:p>
            <a:pPr>
              <a:buFont typeface="Wingdings" pitchFamily="2" charset="2"/>
              <a:buNone/>
            </a:pPr>
            <a:r>
              <a:rPr lang="zh-CN" altLang="en-US"/>
              <a:t>⑴ 散列函数的设计。如何设计一个简单、均匀、存储利用率高的散列函数。</a:t>
            </a:r>
          </a:p>
          <a:p>
            <a:pPr>
              <a:buFont typeface="Wingdings" pitchFamily="2" charset="2"/>
              <a:buNone/>
            </a:pPr>
            <a:r>
              <a:rPr lang="zh-CN" altLang="en-US"/>
              <a:t>⑵ 冲突的处理。如何采取合适的处理冲突方法来解决冲突。</a:t>
            </a:r>
          </a:p>
          <a:p>
            <a:pPr eaLnBrk="0" hangingPunct="0">
              <a:lnSpc>
                <a:spcPct val="120000"/>
              </a:lnSpc>
              <a:buClrTx/>
              <a:buFontTx/>
              <a:buNone/>
            </a:pPr>
            <a:endParaRPr lang="zh-CN" altLang="en-US"/>
          </a:p>
          <a:p>
            <a:endParaRPr lang="en-US" altLang="zh-CN"/>
          </a:p>
        </p:txBody>
      </p:sp>
      <p:sp>
        <p:nvSpPr>
          <p:cNvPr id="261123" name="Rectangle 3"/>
          <p:cNvSpPr>
            <a:spLocks noRot="1" noChangeArrowheads="1"/>
          </p:cNvSpPr>
          <p:nvPr/>
        </p:nvSpPr>
        <p:spPr bwMode="auto">
          <a:xfrm>
            <a:off x="609600" y="404813"/>
            <a:ext cx="7772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b="1">
                <a:solidFill>
                  <a:srgbClr val="F1F622"/>
                </a:solidFill>
                <a:effectLst>
                  <a:outerShdw blurRad="38100" dist="38100" dir="2700000" algn="tl">
                    <a:srgbClr val="000000"/>
                  </a:outerShdw>
                </a:effectLst>
                <a:latin typeface="Garamond" pitchFamily="18" charset="0"/>
                <a:ea typeface="宋体" charset="-122"/>
              </a:defRPr>
            </a:lvl1pPr>
            <a:lvl2pPr>
              <a:defRPr sz="4400" b="1">
                <a:solidFill>
                  <a:srgbClr val="F1F622"/>
                </a:solidFill>
                <a:effectLst>
                  <a:outerShdw blurRad="38100" dist="38100" dir="2700000" algn="tl">
                    <a:srgbClr val="000000"/>
                  </a:outerShdw>
                </a:effectLst>
                <a:latin typeface="Garamond" pitchFamily="18" charset="0"/>
                <a:ea typeface="宋体" charset="-122"/>
              </a:defRPr>
            </a:lvl2pPr>
            <a:lvl3pPr>
              <a:defRPr sz="4400" b="1">
                <a:solidFill>
                  <a:srgbClr val="F1F622"/>
                </a:solidFill>
                <a:effectLst>
                  <a:outerShdw blurRad="38100" dist="38100" dir="2700000" algn="tl">
                    <a:srgbClr val="000000"/>
                  </a:outerShdw>
                </a:effectLst>
                <a:latin typeface="Garamond" pitchFamily="18" charset="0"/>
                <a:ea typeface="宋体" charset="-122"/>
              </a:defRPr>
            </a:lvl3pPr>
            <a:lvl4pPr>
              <a:defRPr sz="4400" b="1">
                <a:solidFill>
                  <a:srgbClr val="F1F622"/>
                </a:solidFill>
                <a:effectLst>
                  <a:outerShdw blurRad="38100" dist="38100" dir="2700000" algn="tl">
                    <a:srgbClr val="000000"/>
                  </a:outerShdw>
                </a:effectLst>
                <a:latin typeface="Garamond" pitchFamily="18" charset="0"/>
                <a:ea typeface="宋体" charset="-122"/>
              </a:defRPr>
            </a:lvl4pPr>
            <a:lvl5pPr>
              <a:defRPr sz="4400" b="1">
                <a:solidFill>
                  <a:srgbClr val="F1F622"/>
                </a:solidFill>
                <a:effectLst>
                  <a:outerShdw blurRad="38100" dist="38100" dir="2700000" algn="tl">
                    <a:srgbClr val="000000"/>
                  </a:outerShdw>
                </a:effectLst>
                <a:latin typeface="Garamond" pitchFamily="18" charset="0"/>
                <a:ea typeface="宋体" charset="-122"/>
              </a:defRPr>
            </a:lvl5pPr>
            <a:lvl6pPr marL="4572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6pPr>
            <a:lvl7pPr marL="9144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7pPr>
            <a:lvl8pPr marL="13716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8pPr>
            <a:lvl9pPr marL="18288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9pPr>
          </a:lstStyle>
          <a:p>
            <a:r>
              <a:rPr kumimoji="0" lang="en-US" altLang="zh-CN"/>
              <a:t>8.4 </a:t>
            </a:r>
            <a:r>
              <a:rPr kumimoji="0" lang="zh-CN" altLang="en-US"/>
              <a:t>散列（哈希）</a:t>
            </a:r>
          </a:p>
        </p:txBody>
      </p:sp>
    </p:spTree>
  </p:cSld>
  <p:clrMapOvr>
    <a:masterClrMapping/>
  </p:clrMapOvr>
  <p:transition spd="med">
    <p:zo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FA6959D-8118-4052-9637-6830446B7131}" type="slidenum">
              <a:rPr lang="en-US" altLang="zh-CN"/>
              <a:pPr/>
              <a:t>54</a:t>
            </a:fld>
            <a:endParaRPr lang="en-US" altLang="zh-CN"/>
          </a:p>
        </p:txBody>
      </p:sp>
      <p:sp>
        <p:nvSpPr>
          <p:cNvPr id="262146" name="Rectangle 2"/>
          <p:cNvSpPr>
            <a:spLocks noChangeArrowheads="1"/>
          </p:cNvSpPr>
          <p:nvPr/>
        </p:nvSpPr>
        <p:spPr bwMode="auto">
          <a:xfrm>
            <a:off x="1784350" y="323850"/>
            <a:ext cx="54927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b="1">
                <a:solidFill>
                  <a:srgbClr val="F1F622"/>
                </a:solidFill>
                <a:effectLst>
                  <a:outerShdw blurRad="38100" dist="38100" dir="2700000" algn="tl">
                    <a:srgbClr val="000000"/>
                  </a:outerShdw>
                </a:effectLst>
                <a:latin typeface="Garamond" pitchFamily="18" charset="0"/>
                <a:ea typeface="宋体" charset="-122"/>
              </a:defRPr>
            </a:lvl1pPr>
            <a:lvl2pPr>
              <a:defRPr sz="4400" b="1">
                <a:solidFill>
                  <a:srgbClr val="F1F622"/>
                </a:solidFill>
                <a:effectLst>
                  <a:outerShdw blurRad="38100" dist="38100" dir="2700000" algn="tl">
                    <a:srgbClr val="000000"/>
                  </a:outerShdw>
                </a:effectLst>
                <a:latin typeface="Garamond" pitchFamily="18" charset="0"/>
                <a:ea typeface="宋体" charset="-122"/>
              </a:defRPr>
            </a:lvl2pPr>
            <a:lvl3pPr>
              <a:defRPr sz="4400" b="1">
                <a:solidFill>
                  <a:srgbClr val="F1F622"/>
                </a:solidFill>
                <a:effectLst>
                  <a:outerShdw blurRad="38100" dist="38100" dir="2700000" algn="tl">
                    <a:srgbClr val="000000"/>
                  </a:outerShdw>
                </a:effectLst>
                <a:latin typeface="Garamond" pitchFamily="18" charset="0"/>
                <a:ea typeface="宋体" charset="-122"/>
              </a:defRPr>
            </a:lvl3pPr>
            <a:lvl4pPr>
              <a:defRPr sz="4400" b="1">
                <a:solidFill>
                  <a:srgbClr val="F1F622"/>
                </a:solidFill>
                <a:effectLst>
                  <a:outerShdw blurRad="38100" dist="38100" dir="2700000" algn="tl">
                    <a:srgbClr val="000000"/>
                  </a:outerShdw>
                </a:effectLst>
                <a:latin typeface="Garamond" pitchFamily="18" charset="0"/>
                <a:ea typeface="宋体" charset="-122"/>
              </a:defRPr>
            </a:lvl4pPr>
            <a:lvl5pPr>
              <a:defRPr sz="4400" b="1">
                <a:solidFill>
                  <a:srgbClr val="F1F622"/>
                </a:solidFill>
                <a:effectLst>
                  <a:outerShdw blurRad="38100" dist="38100" dir="2700000" algn="tl">
                    <a:srgbClr val="000000"/>
                  </a:outerShdw>
                </a:effectLst>
                <a:latin typeface="Garamond" pitchFamily="18" charset="0"/>
                <a:ea typeface="宋体" charset="-122"/>
              </a:defRPr>
            </a:lvl5pPr>
            <a:lvl6pPr marL="4572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6pPr>
            <a:lvl7pPr marL="9144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7pPr>
            <a:lvl8pPr marL="13716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8pPr>
            <a:lvl9pPr marL="18288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9pPr>
          </a:lstStyle>
          <a:p>
            <a:pPr algn="l"/>
            <a:r>
              <a:rPr kumimoji="0" lang="zh-CN" altLang="en-US" sz="3600">
                <a:solidFill>
                  <a:srgbClr val="FFFF66"/>
                </a:solidFill>
                <a:effectLst/>
              </a:rPr>
              <a:t>二、哈希函数的构造方法</a:t>
            </a:r>
          </a:p>
        </p:txBody>
      </p:sp>
      <p:sp>
        <p:nvSpPr>
          <p:cNvPr id="262147" name="Text Box 3"/>
          <p:cNvSpPr txBox="1">
            <a:spLocks noChangeArrowheads="1"/>
          </p:cNvSpPr>
          <p:nvPr/>
        </p:nvSpPr>
        <p:spPr bwMode="auto">
          <a:xfrm>
            <a:off x="355600" y="1341438"/>
            <a:ext cx="8280400" cy="3497262"/>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20000"/>
              </a:lnSpc>
              <a:spcBef>
                <a:spcPct val="30000"/>
              </a:spcBef>
              <a:buClr>
                <a:srgbClr val="FFFF66"/>
              </a:buClr>
              <a:buFont typeface="Wingdings" pitchFamily="2" charset="2"/>
              <a:buChar char="Ø"/>
            </a:pPr>
            <a:r>
              <a:rPr kumimoji="0" lang="zh-CN" altLang="en-US" b="1">
                <a:solidFill>
                  <a:srgbClr val="FFFF66"/>
                </a:solidFill>
                <a:latin typeface="宋体" charset="-122"/>
              </a:rPr>
              <a:t>散列函数应遵循原则：</a:t>
            </a:r>
          </a:p>
          <a:p>
            <a:pPr algn="l">
              <a:lnSpc>
                <a:spcPct val="120000"/>
              </a:lnSpc>
              <a:spcBef>
                <a:spcPct val="30000"/>
              </a:spcBef>
            </a:pPr>
            <a:r>
              <a:rPr kumimoji="0" lang="zh-CN" altLang="en-US" sz="2800" b="1">
                <a:solidFill>
                  <a:srgbClr val="FFFF66"/>
                </a:solidFill>
                <a:latin typeface="宋体" charset="-122"/>
              </a:rPr>
              <a:t>⑴ 计算简单。</a:t>
            </a:r>
            <a:r>
              <a:rPr kumimoji="0" lang="zh-CN" altLang="en-US" sz="2800" b="1">
                <a:latin typeface="宋体" charset="-122"/>
              </a:rPr>
              <a:t>散列函数不应该有很大的计算量，否则会降低查找效率。</a:t>
            </a:r>
          </a:p>
          <a:p>
            <a:pPr algn="l">
              <a:lnSpc>
                <a:spcPct val="120000"/>
              </a:lnSpc>
              <a:spcBef>
                <a:spcPct val="30000"/>
              </a:spcBef>
            </a:pPr>
            <a:r>
              <a:rPr kumimoji="0" lang="zh-CN" altLang="en-US" sz="2800" b="1">
                <a:solidFill>
                  <a:srgbClr val="FFFF66"/>
                </a:solidFill>
                <a:latin typeface="宋体" charset="-122"/>
              </a:rPr>
              <a:t>⑵ 函数值即散列地址分布均匀。</a:t>
            </a:r>
            <a:r>
              <a:rPr kumimoji="0" lang="zh-CN" altLang="en-US" sz="2800" b="1">
                <a:latin typeface="宋体" charset="-122"/>
              </a:rPr>
              <a:t>函数值要尽量均匀散布在地址空间，这样才能保证存储空间的有效利用并减少冲突。</a:t>
            </a:r>
          </a:p>
        </p:txBody>
      </p:sp>
    </p:spTree>
  </p:cSld>
  <p:clrMapOvr>
    <a:masterClrMapping/>
  </p:clrMapOvr>
  <p:transition spd="med">
    <p:zo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1"/>
          <p:cNvSpPr>
            <a:spLocks noGrp="1"/>
          </p:cNvSpPr>
          <p:nvPr>
            <p:ph type="sldNum" sz="quarter" idx="10"/>
          </p:nvPr>
        </p:nvSpPr>
        <p:spPr/>
        <p:txBody>
          <a:bodyPr/>
          <a:lstStyle/>
          <a:p>
            <a:fld id="{8E2A5F22-ECA5-49E5-8FDF-51116AF90C05}" type="slidenum">
              <a:rPr lang="en-US" altLang="zh-CN"/>
              <a:pPr/>
              <a:t>55</a:t>
            </a:fld>
            <a:endParaRPr lang="en-US" altLang="zh-CN"/>
          </a:p>
        </p:txBody>
      </p:sp>
      <p:sp>
        <p:nvSpPr>
          <p:cNvPr id="263170" name="Text Box 2"/>
          <p:cNvSpPr txBox="1">
            <a:spLocks noChangeArrowheads="1"/>
          </p:cNvSpPr>
          <p:nvPr/>
        </p:nvSpPr>
        <p:spPr bwMode="auto">
          <a:xfrm>
            <a:off x="152400" y="1079500"/>
            <a:ext cx="6400800" cy="579438"/>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0" hangingPunct="0">
              <a:spcBef>
                <a:spcPct val="50000"/>
              </a:spcBef>
              <a:buFont typeface="Wingdings" pitchFamily="2" charset="2"/>
              <a:buChar char="Ø"/>
            </a:pPr>
            <a:r>
              <a:rPr kumimoji="0" lang="zh-CN" altLang="en-US" b="1">
                <a:solidFill>
                  <a:srgbClr val="FFFF66"/>
                </a:solidFill>
                <a:latin typeface="宋体" charset="-122"/>
              </a:rPr>
              <a:t>散列函数</a:t>
            </a:r>
            <a:r>
              <a:rPr kumimoji="0" lang="en-US" altLang="zh-CN" b="1">
                <a:solidFill>
                  <a:srgbClr val="FFFF66"/>
                </a:solidFill>
                <a:latin typeface="Times New Roman"/>
              </a:rPr>
              <a:t>——</a:t>
            </a:r>
            <a:r>
              <a:rPr kumimoji="0" lang="zh-CN" altLang="en-US" b="1">
                <a:latin typeface="Arial" charset="0"/>
              </a:rPr>
              <a:t>直接定址法</a:t>
            </a:r>
          </a:p>
        </p:txBody>
      </p:sp>
      <p:sp>
        <p:nvSpPr>
          <p:cNvPr id="263171" name="Text Box 3"/>
          <p:cNvSpPr txBox="1">
            <a:spLocks noChangeArrowheads="1"/>
          </p:cNvSpPr>
          <p:nvPr/>
        </p:nvSpPr>
        <p:spPr bwMode="auto">
          <a:xfrm>
            <a:off x="476250" y="1763713"/>
            <a:ext cx="7772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kumimoji="0" lang="zh-CN" altLang="en-US" sz="2800" b="1">
                <a:latin typeface="宋体" charset="-122"/>
              </a:rPr>
              <a:t>散列函数是关键码的线性函数</a:t>
            </a:r>
            <a:r>
              <a:rPr kumimoji="0" lang="zh-CN" altLang="en-US" sz="2800" b="1"/>
              <a:t>，</a:t>
            </a:r>
            <a:r>
              <a:rPr lang="zh-CN" altLang="en-US" sz="2800" b="1">
                <a:latin typeface="Arial" charset="0"/>
              </a:rPr>
              <a:t>即：</a:t>
            </a:r>
          </a:p>
        </p:txBody>
      </p:sp>
      <p:sp>
        <p:nvSpPr>
          <p:cNvPr id="263172" name="Text Box 4"/>
          <p:cNvSpPr txBox="1">
            <a:spLocks noChangeArrowheads="1"/>
          </p:cNvSpPr>
          <p:nvPr/>
        </p:nvSpPr>
        <p:spPr bwMode="auto">
          <a:xfrm>
            <a:off x="927100" y="2349500"/>
            <a:ext cx="769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l"/>
            <a:r>
              <a:rPr lang="en-US" altLang="zh-CN" b="1" i="1">
                <a:ea typeface="楷体_GB2312" pitchFamily="49" charset="-122"/>
              </a:rPr>
              <a:t>H</a:t>
            </a:r>
            <a:r>
              <a:rPr lang="en-US" altLang="zh-CN" b="1">
                <a:ea typeface="楷体_GB2312" pitchFamily="49" charset="-122"/>
              </a:rPr>
              <a:t>(</a:t>
            </a:r>
            <a:r>
              <a:rPr lang="en-US" altLang="zh-CN" b="1" i="1">
                <a:ea typeface="楷体_GB2312" pitchFamily="49" charset="-122"/>
              </a:rPr>
              <a:t>key</a:t>
            </a:r>
            <a:r>
              <a:rPr lang="en-US" altLang="zh-CN" b="1">
                <a:ea typeface="楷体_GB2312" pitchFamily="49" charset="-122"/>
              </a:rPr>
              <a:t>) = </a:t>
            </a:r>
            <a:r>
              <a:rPr lang="en-US" altLang="zh-CN" b="1" i="1">
                <a:ea typeface="楷体_GB2312" pitchFamily="49" charset="-122"/>
              </a:rPr>
              <a:t>a</a:t>
            </a:r>
            <a:r>
              <a:rPr lang="en-US" altLang="zh-CN" b="1">
                <a:ea typeface="楷体_GB2312" pitchFamily="49" charset="-122"/>
              </a:rPr>
              <a:t> </a:t>
            </a:r>
            <a:r>
              <a:rPr lang="en-US" altLang="zh-CN" b="1">
                <a:ea typeface="楷体_GB2312" pitchFamily="49" charset="-122"/>
                <a:sym typeface="Symbol" pitchFamily="18" charset="2"/>
              </a:rPr>
              <a:t></a:t>
            </a:r>
            <a:r>
              <a:rPr lang="en-US" altLang="zh-CN" b="1">
                <a:ea typeface="楷体_GB2312" pitchFamily="49" charset="-122"/>
              </a:rPr>
              <a:t> </a:t>
            </a:r>
            <a:r>
              <a:rPr lang="en-US" altLang="zh-CN" b="1" i="1">
                <a:ea typeface="楷体_GB2312" pitchFamily="49" charset="-122"/>
              </a:rPr>
              <a:t>key</a:t>
            </a:r>
            <a:r>
              <a:rPr lang="en-US" altLang="zh-CN" b="1">
                <a:ea typeface="楷体_GB2312" pitchFamily="49" charset="-122"/>
              </a:rPr>
              <a:t> + </a:t>
            </a:r>
            <a:r>
              <a:rPr lang="en-US" altLang="zh-CN" b="1" i="1">
                <a:ea typeface="楷体_GB2312" pitchFamily="49" charset="-122"/>
              </a:rPr>
              <a:t>b  </a:t>
            </a:r>
            <a:r>
              <a:rPr lang="zh-CN" altLang="en-US" b="1">
                <a:ea typeface="楷体_GB2312" pitchFamily="49" charset="-122"/>
              </a:rPr>
              <a:t>（</a:t>
            </a:r>
            <a:r>
              <a:rPr lang="en-US" altLang="zh-CN" b="1" i="1">
                <a:ea typeface="楷体_GB2312" pitchFamily="49" charset="-122"/>
              </a:rPr>
              <a:t>a</a:t>
            </a:r>
            <a:r>
              <a:rPr lang="zh-CN" altLang="en-US" b="1">
                <a:ea typeface="楷体_GB2312" pitchFamily="49" charset="-122"/>
              </a:rPr>
              <a:t>，</a:t>
            </a:r>
            <a:r>
              <a:rPr lang="en-US" altLang="zh-CN" b="1" i="1">
                <a:ea typeface="楷体_GB2312" pitchFamily="49" charset="-122"/>
              </a:rPr>
              <a:t>b</a:t>
            </a:r>
            <a:r>
              <a:rPr lang="zh-CN" altLang="en-US" b="1">
                <a:ea typeface="楷体_GB2312" pitchFamily="49" charset="-122"/>
              </a:rPr>
              <a:t>为常数）</a:t>
            </a:r>
            <a:endParaRPr kumimoji="0" lang="zh-CN" altLang="en-US" sz="2400" b="1"/>
          </a:p>
        </p:txBody>
      </p:sp>
      <p:sp>
        <p:nvSpPr>
          <p:cNvPr id="263173" name="Text Box 5"/>
          <p:cNvSpPr txBox="1">
            <a:spLocks noChangeArrowheads="1"/>
          </p:cNvSpPr>
          <p:nvPr/>
        </p:nvSpPr>
        <p:spPr bwMode="auto">
          <a:xfrm>
            <a:off x="476250" y="2979738"/>
            <a:ext cx="83820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20000"/>
              </a:lnSpc>
              <a:spcBef>
                <a:spcPct val="50000"/>
              </a:spcBef>
            </a:pPr>
            <a:r>
              <a:rPr kumimoji="0" lang="zh-CN" altLang="en-US" sz="2800" b="1"/>
              <a:t>例：关键码集合为</a:t>
            </a:r>
            <a:r>
              <a:rPr kumimoji="0" lang="en-US" altLang="zh-CN" sz="2800" b="1"/>
              <a:t>{10, 30, 50, 70, 80, 90}</a:t>
            </a:r>
            <a:r>
              <a:rPr kumimoji="0" lang="zh-CN" altLang="en-US" sz="2800" b="1"/>
              <a:t>，选取的散列函数为</a:t>
            </a:r>
            <a:r>
              <a:rPr kumimoji="0" lang="en-US" altLang="zh-CN" sz="2800" b="1" i="1"/>
              <a:t>H</a:t>
            </a:r>
            <a:r>
              <a:rPr kumimoji="0" lang="en-US" altLang="zh-CN" sz="2800" b="1">
                <a:latin typeface="宋体" charset="-122"/>
              </a:rPr>
              <a:t>(</a:t>
            </a:r>
            <a:r>
              <a:rPr kumimoji="0" lang="en-US" altLang="zh-CN" sz="2800" b="1" i="1"/>
              <a:t>key</a:t>
            </a:r>
            <a:r>
              <a:rPr kumimoji="0" lang="en-US" altLang="zh-CN" sz="2800" b="1">
                <a:latin typeface="宋体" charset="-122"/>
              </a:rPr>
              <a:t>)</a:t>
            </a:r>
            <a:r>
              <a:rPr kumimoji="0" lang="en-US" altLang="zh-CN" sz="2800" b="1"/>
              <a:t>=</a:t>
            </a:r>
            <a:r>
              <a:rPr kumimoji="0" lang="en-US" altLang="zh-CN" sz="2800" b="1" i="1"/>
              <a:t>key</a:t>
            </a:r>
            <a:r>
              <a:rPr kumimoji="0" lang="en-US" altLang="zh-CN" sz="2800" b="1"/>
              <a:t>/10</a:t>
            </a:r>
            <a:r>
              <a:rPr kumimoji="0" lang="zh-CN" altLang="en-US" sz="2800" b="1"/>
              <a:t>，</a:t>
            </a:r>
            <a:r>
              <a:rPr kumimoji="0" lang="zh-CN" altLang="en-US" sz="2800" b="1">
                <a:latin typeface="宋体" charset="-122"/>
              </a:rPr>
              <a:t>则散列表</a:t>
            </a:r>
            <a:r>
              <a:rPr kumimoji="0" lang="zh-CN" altLang="en-US" sz="2800" b="1"/>
              <a:t>为：</a:t>
            </a:r>
          </a:p>
        </p:txBody>
      </p:sp>
      <p:grpSp>
        <p:nvGrpSpPr>
          <p:cNvPr id="263174" name="Group 6"/>
          <p:cNvGrpSpPr>
            <a:grpSpLocks/>
          </p:cNvGrpSpPr>
          <p:nvPr/>
        </p:nvGrpSpPr>
        <p:grpSpPr bwMode="auto">
          <a:xfrm>
            <a:off x="927100" y="4149725"/>
            <a:ext cx="6888163" cy="949325"/>
            <a:chOff x="584" y="2614"/>
            <a:chExt cx="4339" cy="598"/>
          </a:xfrm>
        </p:grpSpPr>
        <p:grpSp>
          <p:nvGrpSpPr>
            <p:cNvPr id="263175" name="Group 7"/>
            <p:cNvGrpSpPr>
              <a:grpSpLocks/>
            </p:cNvGrpSpPr>
            <p:nvPr/>
          </p:nvGrpSpPr>
          <p:grpSpPr bwMode="auto">
            <a:xfrm>
              <a:off x="603" y="2900"/>
              <a:ext cx="4320" cy="312"/>
              <a:chOff x="624" y="3264"/>
              <a:chExt cx="4320" cy="312"/>
            </a:xfrm>
          </p:grpSpPr>
          <p:sp>
            <p:nvSpPr>
              <p:cNvPr id="263176" name="Text Box 8"/>
              <p:cNvSpPr txBox="1">
                <a:spLocks noChangeArrowheads="1"/>
              </p:cNvSpPr>
              <p:nvPr/>
            </p:nvSpPr>
            <p:spPr bwMode="auto">
              <a:xfrm>
                <a:off x="624" y="3264"/>
                <a:ext cx="432" cy="312"/>
              </a:xfrm>
              <a:prstGeom prst="rect">
                <a:avLst/>
              </a:prstGeom>
              <a:noFill/>
              <a:ln w="38100">
                <a:solidFill>
                  <a:schemeClr val="tx1"/>
                </a:solidFill>
                <a:miter lim="800000"/>
                <a:headEnd/>
                <a:tailEnd/>
              </a:ln>
              <a:effectLst/>
              <a:extLst>
                <a:ext uri="{909E8E84-426E-40DD-AFC4-6F175D3DCCD1}">
                  <a14:hiddenFill xmlns:a14="http://schemas.microsoft.com/office/drawing/2010/main">
                    <a:gradFill rotWithShape="0">
                      <a:gsLst>
                        <a:gs pos="0">
                          <a:schemeClr val="bg1"/>
                        </a:gs>
                        <a:gs pos="100000">
                          <a:schemeClr val="bg1">
                            <a:gamma/>
                            <a:shade val="46275"/>
                            <a:invGamma/>
                          </a:scheme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endParaRPr kumimoji="0" lang="zh-CN" altLang="zh-CN" sz="2400" b="1"/>
              </a:p>
            </p:txBody>
          </p:sp>
          <p:sp>
            <p:nvSpPr>
              <p:cNvPr id="263177" name="Text Box 9"/>
              <p:cNvSpPr txBox="1">
                <a:spLocks noChangeArrowheads="1"/>
              </p:cNvSpPr>
              <p:nvPr/>
            </p:nvSpPr>
            <p:spPr bwMode="auto">
              <a:xfrm>
                <a:off x="1056" y="3264"/>
                <a:ext cx="432" cy="312"/>
              </a:xfrm>
              <a:prstGeom prst="rect">
                <a:avLst/>
              </a:prstGeom>
              <a:noFill/>
              <a:ln w="38100">
                <a:solidFill>
                  <a:schemeClr val="tx1"/>
                </a:solidFill>
                <a:miter lim="800000"/>
                <a:headEnd/>
                <a:tailEnd/>
              </a:ln>
              <a:effectLst/>
              <a:extLst>
                <a:ext uri="{909E8E84-426E-40DD-AFC4-6F175D3DCCD1}">
                  <a14:hiddenFill xmlns:a14="http://schemas.microsoft.com/office/drawing/2010/main">
                    <a:gradFill rotWithShape="0">
                      <a:gsLst>
                        <a:gs pos="0">
                          <a:schemeClr val="bg1"/>
                        </a:gs>
                        <a:gs pos="100000">
                          <a:schemeClr val="bg1">
                            <a:gamma/>
                            <a:shade val="46275"/>
                            <a:invGamma/>
                          </a:scheme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endParaRPr kumimoji="0" lang="zh-CN" altLang="zh-CN" sz="2400" b="1"/>
              </a:p>
            </p:txBody>
          </p:sp>
          <p:sp>
            <p:nvSpPr>
              <p:cNvPr id="263178" name="Text Box 10"/>
              <p:cNvSpPr txBox="1">
                <a:spLocks noChangeArrowheads="1"/>
              </p:cNvSpPr>
              <p:nvPr/>
            </p:nvSpPr>
            <p:spPr bwMode="auto">
              <a:xfrm>
                <a:off x="1488" y="3264"/>
                <a:ext cx="432" cy="312"/>
              </a:xfrm>
              <a:prstGeom prst="rect">
                <a:avLst/>
              </a:prstGeom>
              <a:noFill/>
              <a:ln w="38100">
                <a:solidFill>
                  <a:schemeClr val="tx1"/>
                </a:solidFill>
                <a:miter lim="800000"/>
                <a:headEnd/>
                <a:tailEnd/>
              </a:ln>
              <a:effectLst/>
              <a:extLst>
                <a:ext uri="{909E8E84-426E-40DD-AFC4-6F175D3DCCD1}">
                  <a14:hiddenFill xmlns:a14="http://schemas.microsoft.com/office/drawing/2010/main">
                    <a:gradFill rotWithShape="0">
                      <a:gsLst>
                        <a:gs pos="0">
                          <a:schemeClr val="bg1"/>
                        </a:gs>
                        <a:gs pos="100000">
                          <a:schemeClr val="bg1">
                            <a:gamma/>
                            <a:shade val="46275"/>
                            <a:invGamma/>
                          </a:scheme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endParaRPr kumimoji="0" lang="zh-CN" altLang="zh-CN" sz="2400" b="1"/>
              </a:p>
            </p:txBody>
          </p:sp>
          <p:sp>
            <p:nvSpPr>
              <p:cNvPr id="263179" name="Text Box 11"/>
              <p:cNvSpPr txBox="1">
                <a:spLocks noChangeArrowheads="1"/>
              </p:cNvSpPr>
              <p:nvPr/>
            </p:nvSpPr>
            <p:spPr bwMode="auto">
              <a:xfrm>
                <a:off x="1920" y="3264"/>
                <a:ext cx="432" cy="312"/>
              </a:xfrm>
              <a:prstGeom prst="rect">
                <a:avLst/>
              </a:prstGeom>
              <a:noFill/>
              <a:ln w="38100">
                <a:solidFill>
                  <a:schemeClr val="tx1"/>
                </a:solidFill>
                <a:miter lim="800000"/>
                <a:headEnd/>
                <a:tailEnd/>
              </a:ln>
              <a:effectLst/>
              <a:extLst>
                <a:ext uri="{909E8E84-426E-40DD-AFC4-6F175D3DCCD1}">
                  <a14:hiddenFill xmlns:a14="http://schemas.microsoft.com/office/drawing/2010/main">
                    <a:gradFill rotWithShape="0">
                      <a:gsLst>
                        <a:gs pos="0">
                          <a:schemeClr val="bg1"/>
                        </a:gs>
                        <a:gs pos="100000">
                          <a:schemeClr val="bg1">
                            <a:gamma/>
                            <a:shade val="46275"/>
                            <a:invGamma/>
                          </a:scheme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endParaRPr kumimoji="0" lang="zh-CN" altLang="zh-CN" sz="2400" b="1"/>
              </a:p>
            </p:txBody>
          </p:sp>
          <p:sp>
            <p:nvSpPr>
              <p:cNvPr id="263180" name="Text Box 12"/>
              <p:cNvSpPr txBox="1">
                <a:spLocks noChangeArrowheads="1"/>
              </p:cNvSpPr>
              <p:nvPr/>
            </p:nvSpPr>
            <p:spPr bwMode="auto">
              <a:xfrm>
                <a:off x="2352" y="3264"/>
                <a:ext cx="432" cy="312"/>
              </a:xfrm>
              <a:prstGeom prst="rect">
                <a:avLst/>
              </a:prstGeom>
              <a:noFill/>
              <a:ln w="38100">
                <a:solidFill>
                  <a:schemeClr val="tx1"/>
                </a:solidFill>
                <a:miter lim="800000"/>
                <a:headEnd/>
                <a:tailEnd/>
              </a:ln>
              <a:effectLst/>
              <a:extLst>
                <a:ext uri="{909E8E84-426E-40DD-AFC4-6F175D3DCCD1}">
                  <a14:hiddenFill xmlns:a14="http://schemas.microsoft.com/office/drawing/2010/main">
                    <a:gradFill rotWithShape="0">
                      <a:gsLst>
                        <a:gs pos="0">
                          <a:schemeClr val="bg1"/>
                        </a:gs>
                        <a:gs pos="100000">
                          <a:schemeClr val="bg1">
                            <a:gamma/>
                            <a:shade val="46275"/>
                            <a:invGamma/>
                          </a:scheme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endParaRPr kumimoji="0" lang="zh-CN" altLang="zh-CN" sz="2400" b="1"/>
              </a:p>
            </p:txBody>
          </p:sp>
          <p:sp>
            <p:nvSpPr>
              <p:cNvPr id="263181" name="Text Box 13"/>
              <p:cNvSpPr txBox="1">
                <a:spLocks noChangeArrowheads="1"/>
              </p:cNvSpPr>
              <p:nvPr/>
            </p:nvSpPr>
            <p:spPr bwMode="auto">
              <a:xfrm>
                <a:off x="2784" y="3264"/>
                <a:ext cx="432" cy="312"/>
              </a:xfrm>
              <a:prstGeom prst="rect">
                <a:avLst/>
              </a:prstGeom>
              <a:noFill/>
              <a:ln w="38100">
                <a:solidFill>
                  <a:schemeClr val="tx1"/>
                </a:solidFill>
                <a:miter lim="800000"/>
                <a:headEnd/>
                <a:tailEnd/>
              </a:ln>
              <a:effectLst/>
              <a:extLst>
                <a:ext uri="{909E8E84-426E-40DD-AFC4-6F175D3DCCD1}">
                  <a14:hiddenFill xmlns:a14="http://schemas.microsoft.com/office/drawing/2010/main">
                    <a:gradFill rotWithShape="0">
                      <a:gsLst>
                        <a:gs pos="0">
                          <a:schemeClr val="bg1"/>
                        </a:gs>
                        <a:gs pos="100000">
                          <a:schemeClr val="bg1">
                            <a:gamma/>
                            <a:shade val="46275"/>
                            <a:invGamma/>
                          </a:scheme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endParaRPr kumimoji="0" lang="zh-CN" altLang="zh-CN" sz="2400" b="1"/>
              </a:p>
            </p:txBody>
          </p:sp>
          <p:sp>
            <p:nvSpPr>
              <p:cNvPr id="263182" name="Text Box 14"/>
              <p:cNvSpPr txBox="1">
                <a:spLocks noChangeArrowheads="1"/>
              </p:cNvSpPr>
              <p:nvPr/>
            </p:nvSpPr>
            <p:spPr bwMode="auto">
              <a:xfrm>
                <a:off x="3216" y="3264"/>
                <a:ext cx="432" cy="312"/>
              </a:xfrm>
              <a:prstGeom prst="rect">
                <a:avLst/>
              </a:prstGeom>
              <a:noFill/>
              <a:ln w="38100">
                <a:solidFill>
                  <a:schemeClr val="tx1"/>
                </a:solidFill>
                <a:miter lim="800000"/>
                <a:headEnd/>
                <a:tailEnd/>
              </a:ln>
              <a:effectLst/>
              <a:extLst>
                <a:ext uri="{909E8E84-426E-40DD-AFC4-6F175D3DCCD1}">
                  <a14:hiddenFill xmlns:a14="http://schemas.microsoft.com/office/drawing/2010/main">
                    <a:gradFill rotWithShape="0">
                      <a:gsLst>
                        <a:gs pos="0">
                          <a:schemeClr val="bg1"/>
                        </a:gs>
                        <a:gs pos="100000">
                          <a:schemeClr val="bg1">
                            <a:gamma/>
                            <a:shade val="46275"/>
                            <a:invGamma/>
                          </a:scheme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endParaRPr kumimoji="0" lang="zh-CN" altLang="zh-CN" sz="2400" b="1"/>
              </a:p>
            </p:txBody>
          </p:sp>
          <p:sp>
            <p:nvSpPr>
              <p:cNvPr id="263183" name="Text Box 15"/>
              <p:cNvSpPr txBox="1">
                <a:spLocks noChangeArrowheads="1"/>
              </p:cNvSpPr>
              <p:nvPr/>
            </p:nvSpPr>
            <p:spPr bwMode="auto">
              <a:xfrm>
                <a:off x="3648" y="3264"/>
                <a:ext cx="432" cy="312"/>
              </a:xfrm>
              <a:prstGeom prst="rect">
                <a:avLst/>
              </a:prstGeom>
              <a:noFill/>
              <a:ln w="38100">
                <a:solidFill>
                  <a:schemeClr val="tx1"/>
                </a:solidFill>
                <a:miter lim="800000"/>
                <a:headEnd/>
                <a:tailEnd/>
              </a:ln>
              <a:effectLst/>
              <a:extLst>
                <a:ext uri="{909E8E84-426E-40DD-AFC4-6F175D3DCCD1}">
                  <a14:hiddenFill xmlns:a14="http://schemas.microsoft.com/office/drawing/2010/main">
                    <a:gradFill rotWithShape="0">
                      <a:gsLst>
                        <a:gs pos="0">
                          <a:schemeClr val="bg1"/>
                        </a:gs>
                        <a:gs pos="100000">
                          <a:schemeClr val="bg1">
                            <a:gamma/>
                            <a:shade val="46275"/>
                            <a:invGamma/>
                          </a:scheme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endParaRPr kumimoji="0" lang="zh-CN" altLang="zh-CN" sz="2400" b="1"/>
              </a:p>
            </p:txBody>
          </p:sp>
          <p:sp>
            <p:nvSpPr>
              <p:cNvPr id="263184" name="Text Box 16"/>
              <p:cNvSpPr txBox="1">
                <a:spLocks noChangeArrowheads="1"/>
              </p:cNvSpPr>
              <p:nvPr/>
            </p:nvSpPr>
            <p:spPr bwMode="auto">
              <a:xfrm>
                <a:off x="4080" y="3264"/>
                <a:ext cx="432" cy="312"/>
              </a:xfrm>
              <a:prstGeom prst="rect">
                <a:avLst/>
              </a:prstGeom>
              <a:noFill/>
              <a:ln w="38100">
                <a:solidFill>
                  <a:schemeClr val="tx1"/>
                </a:solidFill>
                <a:miter lim="800000"/>
                <a:headEnd/>
                <a:tailEnd/>
              </a:ln>
              <a:effectLst/>
              <a:extLst>
                <a:ext uri="{909E8E84-426E-40DD-AFC4-6F175D3DCCD1}">
                  <a14:hiddenFill xmlns:a14="http://schemas.microsoft.com/office/drawing/2010/main">
                    <a:gradFill rotWithShape="0">
                      <a:gsLst>
                        <a:gs pos="0">
                          <a:schemeClr val="bg1"/>
                        </a:gs>
                        <a:gs pos="100000">
                          <a:schemeClr val="bg1">
                            <a:gamma/>
                            <a:shade val="46275"/>
                            <a:invGamma/>
                          </a:scheme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endParaRPr kumimoji="0" lang="zh-CN" altLang="zh-CN" sz="2400" b="1"/>
              </a:p>
            </p:txBody>
          </p:sp>
          <p:sp>
            <p:nvSpPr>
              <p:cNvPr id="263185" name="Text Box 17"/>
              <p:cNvSpPr txBox="1">
                <a:spLocks noChangeArrowheads="1"/>
              </p:cNvSpPr>
              <p:nvPr/>
            </p:nvSpPr>
            <p:spPr bwMode="auto">
              <a:xfrm>
                <a:off x="4512" y="3264"/>
                <a:ext cx="432" cy="312"/>
              </a:xfrm>
              <a:prstGeom prst="rect">
                <a:avLst/>
              </a:prstGeom>
              <a:noFill/>
              <a:ln w="38100">
                <a:solidFill>
                  <a:schemeClr val="tx1"/>
                </a:solidFill>
                <a:miter lim="800000"/>
                <a:headEnd/>
                <a:tailEnd/>
              </a:ln>
              <a:effectLst/>
              <a:extLst>
                <a:ext uri="{909E8E84-426E-40DD-AFC4-6F175D3DCCD1}">
                  <a14:hiddenFill xmlns:a14="http://schemas.microsoft.com/office/drawing/2010/main">
                    <a:gradFill rotWithShape="0">
                      <a:gsLst>
                        <a:gs pos="0">
                          <a:schemeClr val="bg1"/>
                        </a:gs>
                        <a:gs pos="100000">
                          <a:schemeClr val="bg1">
                            <a:gamma/>
                            <a:shade val="46275"/>
                            <a:invGamma/>
                          </a:scheme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endParaRPr kumimoji="0" lang="zh-CN" altLang="zh-CN" sz="2400" b="1"/>
              </a:p>
            </p:txBody>
          </p:sp>
        </p:grpSp>
        <p:sp>
          <p:nvSpPr>
            <p:cNvPr id="263186" name="Text Box 18"/>
            <p:cNvSpPr txBox="1">
              <a:spLocks noChangeArrowheads="1"/>
            </p:cNvSpPr>
            <p:nvPr/>
          </p:nvSpPr>
          <p:spPr bwMode="auto">
            <a:xfrm>
              <a:off x="584" y="2614"/>
              <a:ext cx="432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l" eaLnBrk="0" hangingPunct="0">
                <a:spcBef>
                  <a:spcPct val="50000"/>
                </a:spcBef>
              </a:pPr>
              <a:r>
                <a:rPr kumimoji="0" lang="en-US" altLang="zh-CN" sz="2800" b="1"/>
                <a:t>  0      1      2      3     4      5     6      7      8      9</a:t>
              </a:r>
            </a:p>
          </p:txBody>
        </p:sp>
      </p:grpSp>
      <p:sp>
        <p:nvSpPr>
          <p:cNvPr id="263187" name="Text Box 19"/>
          <p:cNvSpPr txBox="1">
            <a:spLocks noChangeArrowheads="1"/>
          </p:cNvSpPr>
          <p:nvPr/>
        </p:nvSpPr>
        <p:spPr bwMode="auto">
          <a:xfrm>
            <a:off x="1747838" y="4651375"/>
            <a:ext cx="457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FFFF66"/>
                </a:solidFill>
              </a:rPr>
              <a:t>10</a:t>
            </a:r>
          </a:p>
        </p:txBody>
      </p:sp>
      <p:sp>
        <p:nvSpPr>
          <p:cNvPr id="263188" name="Text Box 20"/>
          <p:cNvSpPr txBox="1">
            <a:spLocks noChangeArrowheads="1"/>
          </p:cNvSpPr>
          <p:nvPr/>
        </p:nvSpPr>
        <p:spPr bwMode="auto">
          <a:xfrm>
            <a:off x="3143250" y="4651375"/>
            <a:ext cx="457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FFFF66"/>
                </a:solidFill>
              </a:rPr>
              <a:t>30</a:t>
            </a:r>
          </a:p>
        </p:txBody>
      </p:sp>
      <p:sp>
        <p:nvSpPr>
          <p:cNvPr id="263189" name="Text Box 21"/>
          <p:cNvSpPr txBox="1">
            <a:spLocks noChangeArrowheads="1"/>
          </p:cNvSpPr>
          <p:nvPr/>
        </p:nvSpPr>
        <p:spPr bwMode="auto">
          <a:xfrm>
            <a:off x="4538663" y="4651375"/>
            <a:ext cx="457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FFFF66"/>
                </a:solidFill>
              </a:rPr>
              <a:t>50</a:t>
            </a:r>
          </a:p>
        </p:txBody>
      </p:sp>
      <p:sp>
        <p:nvSpPr>
          <p:cNvPr id="263190" name="Text Box 22"/>
          <p:cNvSpPr txBox="1">
            <a:spLocks noChangeArrowheads="1"/>
          </p:cNvSpPr>
          <p:nvPr/>
        </p:nvSpPr>
        <p:spPr bwMode="auto">
          <a:xfrm>
            <a:off x="5934075" y="4651375"/>
            <a:ext cx="457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FFFF66"/>
                </a:solidFill>
              </a:rPr>
              <a:t>70</a:t>
            </a:r>
          </a:p>
        </p:txBody>
      </p:sp>
      <p:sp>
        <p:nvSpPr>
          <p:cNvPr id="263191" name="Text Box 23"/>
          <p:cNvSpPr txBox="1">
            <a:spLocks noChangeArrowheads="1"/>
          </p:cNvSpPr>
          <p:nvPr/>
        </p:nvSpPr>
        <p:spPr bwMode="auto">
          <a:xfrm>
            <a:off x="6608763" y="4651375"/>
            <a:ext cx="457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FFFF66"/>
                </a:solidFill>
              </a:rPr>
              <a:t>80</a:t>
            </a:r>
          </a:p>
        </p:txBody>
      </p:sp>
      <p:sp>
        <p:nvSpPr>
          <p:cNvPr id="263192" name="Text Box 24"/>
          <p:cNvSpPr txBox="1">
            <a:spLocks noChangeArrowheads="1"/>
          </p:cNvSpPr>
          <p:nvPr/>
        </p:nvSpPr>
        <p:spPr bwMode="auto">
          <a:xfrm>
            <a:off x="7283450" y="4651375"/>
            <a:ext cx="457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FFFF66"/>
                </a:solidFill>
              </a:rPr>
              <a:t>90</a:t>
            </a:r>
          </a:p>
        </p:txBody>
      </p:sp>
      <p:grpSp>
        <p:nvGrpSpPr>
          <p:cNvPr id="263193" name="Group 25"/>
          <p:cNvGrpSpPr>
            <a:grpSpLocks/>
          </p:cNvGrpSpPr>
          <p:nvPr/>
        </p:nvGrpSpPr>
        <p:grpSpPr bwMode="auto">
          <a:xfrm>
            <a:off x="431800" y="5408613"/>
            <a:ext cx="2514600" cy="522287"/>
            <a:chOff x="144" y="3744"/>
            <a:chExt cx="1584" cy="329"/>
          </a:xfrm>
        </p:grpSpPr>
        <p:sp>
          <p:nvSpPr>
            <p:cNvPr id="263194" name="Text Box 26"/>
            <p:cNvSpPr txBox="1">
              <a:spLocks noChangeArrowheads="1"/>
            </p:cNvSpPr>
            <p:nvPr/>
          </p:nvSpPr>
          <p:spPr bwMode="auto">
            <a:xfrm>
              <a:off x="480" y="3744"/>
              <a:ext cx="12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kumimoji="0" lang="zh-CN" altLang="en-US" sz="2800" b="1"/>
                <a:t>适用情况？</a:t>
              </a:r>
            </a:p>
          </p:txBody>
        </p:sp>
        <p:pic>
          <p:nvPicPr>
            <p:cNvPr id="263195" name="Picture 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 y="3744"/>
              <a:ext cx="336"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63196" name="Text Box 28"/>
          <p:cNvSpPr txBox="1">
            <a:spLocks noChangeArrowheads="1"/>
          </p:cNvSpPr>
          <p:nvPr/>
        </p:nvSpPr>
        <p:spPr bwMode="auto">
          <a:xfrm>
            <a:off x="360363" y="6038850"/>
            <a:ext cx="8712200" cy="5476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0">
            <a:spAutoFit/>
          </a:bodyPr>
          <a:lstStyle/>
          <a:p>
            <a:pPr algn="l" eaLnBrk="0" hangingPunct="0">
              <a:spcBef>
                <a:spcPct val="50000"/>
              </a:spcBef>
            </a:pPr>
            <a:r>
              <a:rPr kumimoji="0" lang="zh-CN" altLang="en-US" sz="2800" b="1">
                <a:latin typeface="宋体" charset="-122"/>
              </a:rPr>
              <a:t>事先知道关键码，关键码集合不是很大且连续性较好。 </a:t>
            </a:r>
          </a:p>
        </p:txBody>
      </p:sp>
      <p:sp>
        <p:nvSpPr>
          <p:cNvPr id="263197" name="Rectangle 29"/>
          <p:cNvSpPr>
            <a:spLocks noChangeArrowheads="1"/>
          </p:cNvSpPr>
          <p:nvPr/>
        </p:nvSpPr>
        <p:spPr bwMode="auto">
          <a:xfrm>
            <a:off x="1784350" y="323850"/>
            <a:ext cx="54927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b="1">
                <a:solidFill>
                  <a:srgbClr val="F1F622"/>
                </a:solidFill>
                <a:effectLst>
                  <a:outerShdw blurRad="38100" dist="38100" dir="2700000" algn="tl">
                    <a:srgbClr val="000000"/>
                  </a:outerShdw>
                </a:effectLst>
                <a:latin typeface="Garamond" pitchFamily="18" charset="0"/>
                <a:ea typeface="宋体" charset="-122"/>
              </a:defRPr>
            </a:lvl1pPr>
            <a:lvl2pPr>
              <a:defRPr sz="4400" b="1">
                <a:solidFill>
                  <a:srgbClr val="F1F622"/>
                </a:solidFill>
                <a:effectLst>
                  <a:outerShdw blurRad="38100" dist="38100" dir="2700000" algn="tl">
                    <a:srgbClr val="000000"/>
                  </a:outerShdw>
                </a:effectLst>
                <a:latin typeface="Garamond" pitchFamily="18" charset="0"/>
                <a:ea typeface="宋体" charset="-122"/>
              </a:defRPr>
            </a:lvl2pPr>
            <a:lvl3pPr>
              <a:defRPr sz="4400" b="1">
                <a:solidFill>
                  <a:srgbClr val="F1F622"/>
                </a:solidFill>
                <a:effectLst>
                  <a:outerShdw blurRad="38100" dist="38100" dir="2700000" algn="tl">
                    <a:srgbClr val="000000"/>
                  </a:outerShdw>
                </a:effectLst>
                <a:latin typeface="Garamond" pitchFamily="18" charset="0"/>
                <a:ea typeface="宋体" charset="-122"/>
              </a:defRPr>
            </a:lvl3pPr>
            <a:lvl4pPr>
              <a:defRPr sz="4400" b="1">
                <a:solidFill>
                  <a:srgbClr val="F1F622"/>
                </a:solidFill>
                <a:effectLst>
                  <a:outerShdw blurRad="38100" dist="38100" dir="2700000" algn="tl">
                    <a:srgbClr val="000000"/>
                  </a:outerShdw>
                </a:effectLst>
                <a:latin typeface="Garamond" pitchFamily="18" charset="0"/>
                <a:ea typeface="宋体" charset="-122"/>
              </a:defRPr>
            </a:lvl4pPr>
            <a:lvl5pPr>
              <a:defRPr sz="4400" b="1">
                <a:solidFill>
                  <a:srgbClr val="F1F622"/>
                </a:solidFill>
                <a:effectLst>
                  <a:outerShdw blurRad="38100" dist="38100" dir="2700000" algn="tl">
                    <a:srgbClr val="000000"/>
                  </a:outerShdw>
                </a:effectLst>
                <a:latin typeface="Garamond" pitchFamily="18" charset="0"/>
                <a:ea typeface="宋体" charset="-122"/>
              </a:defRPr>
            </a:lvl5pPr>
            <a:lvl6pPr marL="4572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6pPr>
            <a:lvl7pPr marL="9144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7pPr>
            <a:lvl8pPr marL="13716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8pPr>
            <a:lvl9pPr marL="18288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9pPr>
          </a:lstStyle>
          <a:p>
            <a:pPr algn="l"/>
            <a:r>
              <a:rPr kumimoji="0" lang="zh-CN" altLang="en-US" sz="3600">
                <a:solidFill>
                  <a:srgbClr val="FFFF66"/>
                </a:solidFill>
                <a:effectLst/>
              </a:rPr>
              <a:t>二、哈希函数的构造方法</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31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63187"/>
                                        </p:tgtEl>
                                        <p:attrNameLst>
                                          <p:attrName>style.visibility</p:attrName>
                                        </p:attrNameLst>
                                      </p:cBhvr>
                                      <p:to>
                                        <p:strVal val="visible"/>
                                      </p:to>
                                    </p:set>
                                    <p:animEffect transition="in" filter="wipe(up)">
                                      <p:cBhvr>
                                        <p:cTn id="11" dur="500"/>
                                        <p:tgtEl>
                                          <p:spTgt spid="26318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63188"/>
                                        </p:tgtEl>
                                        <p:attrNameLst>
                                          <p:attrName>style.visibility</p:attrName>
                                        </p:attrNameLst>
                                      </p:cBhvr>
                                      <p:to>
                                        <p:strVal val="visible"/>
                                      </p:to>
                                    </p:set>
                                    <p:animEffect transition="in" filter="wipe(up)">
                                      <p:cBhvr>
                                        <p:cTn id="16" dur="500"/>
                                        <p:tgtEl>
                                          <p:spTgt spid="26318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63189"/>
                                        </p:tgtEl>
                                        <p:attrNameLst>
                                          <p:attrName>style.visibility</p:attrName>
                                        </p:attrNameLst>
                                      </p:cBhvr>
                                      <p:to>
                                        <p:strVal val="visible"/>
                                      </p:to>
                                    </p:set>
                                    <p:animEffect transition="in" filter="wipe(up)">
                                      <p:cBhvr>
                                        <p:cTn id="21" dur="500"/>
                                        <p:tgtEl>
                                          <p:spTgt spid="26318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63190"/>
                                        </p:tgtEl>
                                        <p:attrNameLst>
                                          <p:attrName>style.visibility</p:attrName>
                                        </p:attrNameLst>
                                      </p:cBhvr>
                                      <p:to>
                                        <p:strVal val="visible"/>
                                      </p:to>
                                    </p:set>
                                    <p:animEffect transition="in" filter="wipe(up)">
                                      <p:cBhvr>
                                        <p:cTn id="26" dur="500"/>
                                        <p:tgtEl>
                                          <p:spTgt spid="26319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63191"/>
                                        </p:tgtEl>
                                        <p:attrNameLst>
                                          <p:attrName>style.visibility</p:attrName>
                                        </p:attrNameLst>
                                      </p:cBhvr>
                                      <p:to>
                                        <p:strVal val="visible"/>
                                      </p:to>
                                    </p:set>
                                    <p:animEffect transition="in" filter="wipe(up)">
                                      <p:cBhvr>
                                        <p:cTn id="31" dur="500"/>
                                        <p:tgtEl>
                                          <p:spTgt spid="26319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263192"/>
                                        </p:tgtEl>
                                        <p:attrNameLst>
                                          <p:attrName>style.visibility</p:attrName>
                                        </p:attrNameLst>
                                      </p:cBhvr>
                                      <p:to>
                                        <p:strVal val="visible"/>
                                      </p:to>
                                    </p:set>
                                    <p:animEffect transition="in" filter="wipe(up)">
                                      <p:cBhvr>
                                        <p:cTn id="36" dur="500"/>
                                        <p:tgtEl>
                                          <p:spTgt spid="26319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499"/>
                                          </p:stCondLst>
                                        </p:cTn>
                                        <p:tgtEl>
                                          <p:spTgt spid="263193"/>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63196"/>
                                        </p:tgtEl>
                                        <p:attrNameLst>
                                          <p:attrName>style.visibility</p:attrName>
                                        </p:attrNameLst>
                                      </p:cBhvr>
                                      <p:to>
                                        <p:strVal val="visible"/>
                                      </p:to>
                                    </p:set>
                                    <p:anim calcmode="lin" valueType="num">
                                      <p:cBhvr additive="base">
                                        <p:cTn id="45" dur="500" fill="hold"/>
                                        <p:tgtEl>
                                          <p:spTgt spid="263196"/>
                                        </p:tgtEl>
                                        <p:attrNameLst>
                                          <p:attrName>ppt_x</p:attrName>
                                        </p:attrNameLst>
                                      </p:cBhvr>
                                      <p:tavLst>
                                        <p:tav tm="0">
                                          <p:val>
                                            <p:strVal val="#ppt_x"/>
                                          </p:val>
                                        </p:tav>
                                        <p:tav tm="100000">
                                          <p:val>
                                            <p:strVal val="#ppt_x"/>
                                          </p:val>
                                        </p:tav>
                                      </p:tavLst>
                                    </p:anim>
                                    <p:anim calcmode="lin" valueType="num">
                                      <p:cBhvr additive="base">
                                        <p:cTn id="46" dur="500" fill="hold"/>
                                        <p:tgtEl>
                                          <p:spTgt spid="263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87" grpId="0" autoUpdateAnimBg="0"/>
      <p:bldP spid="263188" grpId="0" autoUpdateAnimBg="0"/>
      <p:bldP spid="263189" grpId="0" autoUpdateAnimBg="0"/>
      <p:bldP spid="263190" grpId="0" autoUpdateAnimBg="0"/>
      <p:bldP spid="263191" grpId="0" autoUpdateAnimBg="0"/>
      <p:bldP spid="263192" grpId="0" autoUpdateAnimBg="0"/>
      <p:bldP spid="263196"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1"/>
          <p:cNvSpPr>
            <a:spLocks noGrp="1"/>
          </p:cNvSpPr>
          <p:nvPr>
            <p:ph type="sldNum" sz="quarter" idx="10"/>
          </p:nvPr>
        </p:nvSpPr>
        <p:spPr/>
        <p:txBody>
          <a:bodyPr/>
          <a:lstStyle/>
          <a:p>
            <a:fld id="{C2817D7D-05BA-4DB9-A755-9D5754623D6F}" type="slidenum">
              <a:rPr lang="en-US" altLang="zh-CN"/>
              <a:pPr/>
              <a:t>56</a:t>
            </a:fld>
            <a:endParaRPr lang="en-US" altLang="zh-CN"/>
          </a:p>
        </p:txBody>
      </p:sp>
      <p:sp>
        <p:nvSpPr>
          <p:cNvPr id="265218" name="Text Box 2"/>
          <p:cNvSpPr txBox="1">
            <a:spLocks noChangeArrowheads="1"/>
          </p:cNvSpPr>
          <p:nvPr/>
        </p:nvSpPr>
        <p:spPr bwMode="auto">
          <a:xfrm>
            <a:off x="476250" y="1808163"/>
            <a:ext cx="8077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kumimoji="0" lang="zh-CN" altLang="en-US" sz="2800" b="1"/>
              <a:t>散列函数为：</a:t>
            </a:r>
          </a:p>
        </p:txBody>
      </p:sp>
      <p:sp>
        <p:nvSpPr>
          <p:cNvPr id="265219" name="Text Box 3"/>
          <p:cNvSpPr txBox="1">
            <a:spLocks noChangeArrowheads="1"/>
          </p:cNvSpPr>
          <p:nvPr/>
        </p:nvSpPr>
        <p:spPr bwMode="auto">
          <a:xfrm>
            <a:off x="1196975" y="2484438"/>
            <a:ext cx="4724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kumimoji="0" lang="en-US" altLang="zh-CN" sz="2800" b="1" i="1"/>
              <a:t>H</a:t>
            </a:r>
            <a:r>
              <a:rPr kumimoji="0" lang="en-US" altLang="zh-CN" sz="2800" b="1">
                <a:latin typeface="宋体" charset="-122"/>
              </a:rPr>
              <a:t>(</a:t>
            </a:r>
            <a:r>
              <a:rPr kumimoji="0" lang="en-US" altLang="zh-CN" sz="2800" b="1" i="1"/>
              <a:t>key</a:t>
            </a:r>
            <a:r>
              <a:rPr kumimoji="0" lang="en-US" altLang="zh-CN" sz="2800" b="1">
                <a:latin typeface="宋体" charset="-122"/>
              </a:rPr>
              <a:t>)</a:t>
            </a:r>
            <a:r>
              <a:rPr kumimoji="0" lang="en-US" altLang="zh-CN" sz="2800" b="1"/>
              <a:t>=</a:t>
            </a:r>
            <a:r>
              <a:rPr kumimoji="0" lang="en-US" altLang="zh-CN" sz="2800" b="1" i="1"/>
              <a:t>key</a:t>
            </a:r>
            <a:r>
              <a:rPr kumimoji="0" lang="en-US" altLang="zh-CN" sz="2800" b="1"/>
              <a:t>  mod  </a:t>
            </a:r>
            <a:r>
              <a:rPr kumimoji="0" lang="en-US" altLang="zh-CN" sz="2800" b="1" i="1"/>
              <a:t>p</a:t>
            </a:r>
            <a:r>
              <a:rPr kumimoji="0" lang="en-US" altLang="zh-CN" sz="2800" b="1"/>
              <a:t> </a:t>
            </a:r>
          </a:p>
        </p:txBody>
      </p:sp>
      <p:sp>
        <p:nvSpPr>
          <p:cNvPr id="265220" name="Text Box 4"/>
          <p:cNvSpPr txBox="1">
            <a:spLocks noChangeArrowheads="1"/>
          </p:cNvSpPr>
          <p:nvPr/>
        </p:nvSpPr>
        <p:spPr bwMode="auto">
          <a:xfrm>
            <a:off x="152400" y="1079500"/>
            <a:ext cx="6400800" cy="579438"/>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0" hangingPunct="0">
              <a:spcBef>
                <a:spcPct val="50000"/>
              </a:spcBef>
              <a:buFont typeface="Wingdings" pitchFamily="2" charset="2"/>
              <a:buChar char="Ø"/>
            </a:pPr>
            <a:r>
              <a:rPr kumimoji="0" lang="zh-CN" altLang="en-US" b="1">
                <a:solidFill>
                  <a:srgbClr val="FFFF66"/>
                </a:solidFill>
                <a:latin typeface="宋体" charset="-122"/>
              </a:rPr>
              <a:t>散列函数</a:t>
            </a:r>
            <a:r>
              <a:rPr kumimoji="0" lang="en-US" altLang="zh-CN" b="1">
                <a:solidFill>
                  <a:srgbClr val="FFFF66"/>
                </a:solidFill>
                <a:latin typeface="Times New Roman"/>
              </a:rPr>
              <a:t>——</a:t>
            </a:r>
            <a:r>
              <a:rPr kumimoji="0" lang="zh-CN" altLang="en-US" b="1">
                <a:latin typeface="Arial" charset="0"/>
              </a:rPr>
              <a:t>除留余数法</a:t>
            </a:r>
          </a:p>
        </p:txBody>
      </p:sp>
      <p:grpSp>
        <p:nvGrpSpPr>
          <p:cNvPr id="265221" name="Group 5"/>
          <p:cNvGrpSpPr>
            <a:grpSpLocks/>
          </p:cNvGrpSpPr>
          <p:nvPr/>
        </p:nvGrpSpPr>
        <p:grpSpPr bwMode="auto">
          <a:xfrm>
            <a:off x="684213" y="4581525"/>
            <a:ext cx="7848600" cy="1179513"/>
            <a:chOff x="612" y="2812"/>
            <a:chExt cx="4149" cy="688"/>
          </a:xfrm>
        </p:grpSpPr>
        <p:sp>
          <p:nvSpPr>
            <p:cNvPr id="265222" name="Rectangle 6"/>
            <p:cNvSpPr>
              <a:spLocks noChangeArrowheads="1"/>
            </p:cNvSpPr>
            <p:nvPr/>
          </p:nvSpPr>
          <p:spPr bwMode="auto">
            <a:xfrm>
              <a:off x="4299" y="3156"/>
              <a:ext cx="462" cy="344"/>
            </a:xfrm>
            <a:prstGeom prst="rect">
              <a:avLst/>
            </a:prstGeom>
            <a:noFill/>
            <a:ln w="28575">
              <a:solidFill>
                <a:srgbClr val="FFFF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lvl1pPr marL="342900" indent="-342900" algn="l">
                <a:spcBef>
                  <a:spcPct val="20000"/>
                </a:spcBef>
                <a:buClr>
                  <a:schemeClr val="hlink"/>
                </a:buClr>
                <a:buFont typeface="Wingdings" pitchFamily="2" charset="2"/>
                <a:buChar char="Ø"/>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buChar char="Ø"/>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buChar char="Ø"/>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buChar char="Ø"/>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buChar char="Ø"/>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9pPr>
            </a:lstStyle>
            <a:p>
              <a:pPr algn="ctr" eaLnBrk="0" hangingPunct="0">
                <a:spcBef>
                  <a:spcPct val="0"/>
                </a:spcBef>
                <a:buFont typeface="Wingdings" pitchFamily="2" charset="2"/>
                <a:buNone/>
              </a:pPr>
              <a:r>
                <a:rPr kumimoji="0" lang="en-US" altLang="zh-CN">
                  <a:cs typeface="Times New Roman" pitchFamily="18" charset="0"/>
                </a:rPr>
                <a:t>14</a:t>
              </a:r>
              <a:endParaRPr kumimoji="0" lang="en-US" altLang="zh-CN"/>
            </a:p>
          </p:txBody>
        </p:sp>
        <p:sp>
          <p:nvSpPr>
            <p:cNvPr id="265223" name="Rectangle 7"/>
            <p:cNvSpPr>
              <a:spLocks noChangeArrowheads="1"/>
            </p:cNvSpPr>
            <p:nvPr/>
          </p:nvSpPr>
          <p:spPr bwMode="auto">
            <a:xfrm>
              <a:off x="3838" y="3156"/>
              <a:ext cx="461" cy="344"/>
            </a:xfrm>
            <a:prstGeom prst="rect">
              <a:avLst/>
            </a:prstGeom>
            <a:noFill/>
            <a:ln w="28575">
              <a:solidFill>
                <a:srgbClr val="FFFF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lvl1pPr marL="342900" indent="-342900" algn="l">
                <a:spcBef>
                  <a:spcPct val="20000"/>
                </a:spcBef>
                <a:buClr>
                  <a:schemeClr val="hlink"/>
                </a:buClr>
                <a:buFont typeface="Wingdings" pitchFamily="2" charset="2"/>
                <a:buChar char="Ø"/>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buChar char="Ø"/>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buChar char="Ø"/>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buChar char="Ø"/>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buChar char="Ø"/>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9pPr>
            </a:lstStyle>
            <a:p>
              <a:pPr algn="ctr" eaLnBrk="0" hangingPunct="0">
                <a:spcBef>
                  <a:spcPct val="0"/>
                </a:spcBef>
                <a:buFont typeface="Wingdings" pitchFamily="2" charset="2"/>
                <a:buNone/>
              </a:pPr>
              <a:r>
                <a:rPr kumimoji="0" lang="en-US" altLang="zh-CN">
                  <a:cs typeface="Times New Roman" pitchFamily="18" charset="0"/>
                </a:rPr>
                <a:t>7</a:t>
              </a:r>
              <a:endParaRPr kumimoji="0" lang="en-US" altLang="zh-CN"/>
            </a:p>
          </p:txBody>
        </p:sp>
        <p:sp>
          <p:nvSpPr>
            <p:cNvPr id="265224" name="Rectangle 8"/>
            <p:cNvSpPr>
              <a:spLocks noChangeArrowheads="1"/>
            </p:cNvSpPr>
            <p:nvPr/>
          </p:nvSpPr>
          <p:spPr bwMode="auto">
            <a:xfrm>
              <a:off x="3378" y="3156"/>
              <a:ext cx="460" cy="344"/>
            </a:xfrm>
            <a:prstGeom prst="rect">
              <a:avLst/>
            </a:prstGeom>
            <a:noFill/>
            <a:ln w="28575">
              <a:solidFill>
                <a:srgbClr val="FFFF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lvl1pPr marL="342900" indent="-342900" algn="l">
                <a:spcBef>
                  <a:spcPct val="20000"/>
                </a:spcBef>
                <a:buClr>
                  <a:schemeClr val="hlink"/>
                </a:buClr>
                <a:buFont typeface="Wingdings" pitchFamily="2" charset="2"/>
                <a:buChar char="Ø"/>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buChar char="Ø"/>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buChar char="Ø"/>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buChar char="Ø"/>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buChar char="Ø"/>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9pPr>
            </a:lstStyle>
            <a:p>
              <a:pPr algn="ctr" eaLnBrk="0" hangingPunct="0">
                <a:spcBef>
                  <a:spcPct val="0"/>
                </a:spcBef>
                <a:buFont typeface="Wingdings" pitchFamily="2" charset="2"/>
                <a:buNone/>
              </a:pPr>
              <a:r>
                <a:rPr kumimoji="0" lang="en-US" altLang="zh-CN">
                  <a:cs typeface="Times New Roman" pitchFamily="18" charset="0"/>
                </a:rPr>
                <a:t>14</a:t>
              </a:r>
              <a:endParaRPr kumimoji="0" lang="en-US" altLang="zh-CN"/>
            </a:p>
          </p:txBody>
        </p:sp>
        <p:sp>
          <p:nvSpPr>
            <p:cNvPr id="265225" name="Rectangle 9"/>
            <p:cNvSpPr>
              <a:spLocks noChangeArrowheads="1"/>
            </p:cNvSpPr>
            <p:nvPr/>
          </p:nvSpPr>
          <p:spPr bwMode="auto">
            <a:xfrm>
              <a:off x="2916" y="3156"/>
              <a:ext cx="462" cy="344"/>
            </a:xfrm>
            <a:prstGeom prst="rect">
              <a:avLst/>
            </a:prstGeom>
            <a:noFill/>
            <a:ln w="28575">
              <a:solidFill>
                <a:srgbClr val="FFFF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lvl1pPr marL="342900" indent="-342900" algn="l">
                <a:spcBef>
                  <a:spcPct val="20000"/>
                </a:spcBef>
                <a:buClr>
                  <a:schemeClr val="hlink"/>
                </a:buClr>
                <a:buFont typeface="Wingdings" pitchFamily="2" charset="2"/>
                <a:buChar char="Ø"/>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buChar char="Ø"/>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buChar char="Ø"/>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buChar char="Ø"/>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buChar char="Ø"/>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9pPr>
            </a:lstStyle>
            <a:p>
              <a:pPr algn="ctr" eaLnBrk="0" hangingPunct="0">
                <a:spcBef>
                  <a:spcPct val="0"/>
                </a:spcBef>
                <a:buFont typeface="Wingdings" pitchFamily="2" charset="2"/>
                <a:buNone/>
              </a:pPr>
              <a:r>
                <a:rPr kumimoji="0" lang="en-US" altLang="zh-CN">
                  <a:cs typeface="Times New Roman" pitchFamily="18" charset="0"/>
                </a:rPr>
                <a:t>14</a:t>
              </a:r>
              <a:endParaRPr kumimoji="0" lang="en-US" altLang="zh-CN"/>
            </a:p>
          </p:txBody>
        </p:sp>
        <p:sp>
          <p:nvSpPr>
            <p:cNvPr id="265226" name="Rectangle 10"/>
            <p:cNvSpPr>
              <a:spLocks noChangeArrowheads="1"/>
            </p:cNvSpPr>
            <p:nvPr/>
          </p:nvSpPr>
          <p:spPr bwMode="auto">
            <a:xfrm>
              <a:off x="2455" y="3156"/>
              <a:ext cx="461" cy="344"/>
            </a:xfrm>
            <a:prstGeom prst="rect">
              <a:avLst/>
            </a:prstGeom>
            <a:noFill/>
            <a:ln w="28575">
              <a:solidFill>
                <a:srgbClr val="FFFF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lvl1pPr marL="342900" indent="-342900" algn="l">
                <a:spcBef>
                  <a:spcPct val="20000"/>
                </a:spcBef>
                <a:buClr>
                  <a:schemeClr val="hlink"/>
                </a:buClr>
                <a:buFont typeface="Wingdings" pitchFamily="2" charset="2"/>
                <a:buChar char="Ø"/>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buChar char="Ø"/>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buChar char="Ø"/>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buChar char="Ø"/>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buChar char="Ø"/>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9pPr>
            </a:lstStyle>
            <a:p>
              <a:pPr algn="ctr" eaLnBrk="0" hangingPunct="0">
                <a:spcBef>
                  <a:spcPct val="0"/>
                </a:spcBef>
                <a:buFont typeface="Wingdings" pitchFamily="2" charset="2"/>
                <a:buNone/>
              </a:pPr>
              <a:r>
                <a:rPr kumimoji="0" lang="en-US" altLang="zh-CN">
                  <a:cs typeface="Times New Roman" pitchFamily="18" charset="0"/>
                </a:rPr>
                <a:t>7</a:t>
              </a:r>
              <a:endParaRPr kumimoji="0" lang="en-US" altLang="zh-CN"/>
            </a:p>
          </p:txBody>
        </p:sp>
        <p:sp>
          <p:nvSpPr>
            <p:cNvPr id="265227" name="Rectangle 11"/>
            <p:cNvSpPr>
              <a:spLocks noChangeArrowheads="1"/>
            </p:cNvSpPr>
            <p:nvPr/>
          </p:nvSpPr>
          <p:spPr bwMode="auto">
            <a:xfrm>
              <a:off x="1995" y="3156"/>
              <a:ext cx="460" cy="344"/>
            </a:xfrm>
            <a:prstGeom prst="rect">
              <a:avLst/>
            </a:prstGeom>
            <a:noFill/>
            <a:ln w="28575">
              <a:solidFill>
                <a:srgbClr val="FFFF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lvl1pPr marL="342900" indent="-342900" algn="l">
                <a:spcBef>
                  <a:spcPct val="20000"/>
                </a:spcBef>
                <a:buClr>
                  <a:schemeClr val="hlink"/>
                </a:buClr>
                <a:buFont typeface="Wingdings" pitchFamily="2" charset="2"/>
                <a:buChar char="Ø"/>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buChar char="Ø"/>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buChar char="Ø"/>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buChar char="Ø"/>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buChar char="Ø"/>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9pPr>
            </a:lstStyle>
            <a:p>
              <a:pPr algn="ctr" eaLnBrk="0" hangingPunct="0">
                <a:spcBef>
                  <a:spcPct val="0"/>
                </a:spcBef>
                <a:buFont typeface="Wingdings" pitchFamily="2" charset="2"/>
                <a:buNone/>
              </a:pPr>
              <a:r>
                <a:rPr kumimoji="0" lang="en-US" altLang="zh-CN">
                  <a:cs typeface="Times New Roman" pitchFamily="18" charset="0"/>
                </a:rPr>
                <a:t>0</a:t>
              </a:r>
              <a:endParaRPr kumimoji="0" lang="en-US" altLang="zh-CN"/>
            </a:p>
          </p:txBody>
        </p:sp>
        <p:sp>
          <p:nvSpPr>
            <p:cNvPr id="265228" name="Rectangle 12"/>
            <p:cNvSpPr>
              <a:spLocks noChangeArrowheads="1"/>
            </p:cNvSpPr>
            <p:nvPr/>
          </p:nvSpPr>
          <p:spPr bwMode="auto">
            <a:xfrm>
              <a:off x="1533" y="3156"/>
              <a:ext cx="462" cy="344"/>
            </a:xfrm>
            <a:prstGeom prst="rect">
              <a:avLst/>
            </a:prstGeom>
            <a:noFill/>
            <a:ln w="28575">
              <a:solidFill>
                <a:srgbClr val="FFFF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lvl1pPr marL="342900" indent="-342900" algn="l">
                <a:spcBef>
                  <a:spcPct val="20000"/>
                </a:spcBef>
                <a:buClr>
                  <a:schemeClr val="hlink"/>
                </a:buClr>
                <a:buFont typeface="Wingdings" pitchFamily="2" charset="2"/>
                <a:buChar char="Ø"/>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buChar char="Ø"/>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buChar char="Ø"/>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buChar char="Ø"/>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buChar char="Ø"/>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9pPr>
            </a:lstStyle>
            <a:p>
              <a:pPr algn="ctr" eaLnBrk="0" hangingPunct="0">
                <a:spcBef>
                  <a:spcPct val="0"/>
                </a:spcBef>
                <a:buFont typeface="Wingdings" pitchFamily="2" charset="2"/>
                <a:buNone/>
              </a:pPr>
              <a:r>
                <a:rPr kumimoji="0" lang="en-US" altLang="zh-CN">
                  <a:cs typeface="Times New Roman" pitchFamily="18" charset="0"/>
                </a:rPr>
                <a:t>14</a:t>
              </a:r>
              <a:endParaRPr kumimoji="0" lang="en-US" altLang="zh-CN"/>
            </a:p>
          </p:txBody>
        </p:sp>
        <p:sp>
          <p:nvSpPr>
            <p:cNvPr id="265229" name="Rectangle 13"/>
            <p:cNvSpPr>
              <a:spLocks noChangeArrowheads="1"/>
            </p:cNvSpPr>
            <p:nvPr/>
          </p:nvSpPr>
          <p:spPr bwMode="auto">
            <a:xfrm>
              <a:off x="612" y="3156"/>
              <a:ext cx="921" cy="344"/>
            </a:xfrm>
            <a:prstGeom prst="rect">
              <a:avLst/>
            </a:prstGeom>
            <a:noFill/>
            <a:ln w="28575">
              <a:solidFill>
                <a:srgbClr val="FFFF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lvl1pPr marL="342900" indent="-342900" algn="l">
                <a:spcBef>
                  <a:spcPct val="20000"/>
                </a:spcBef>
                <a:buClr>
                  <a:schemeClr val="hlink"/>
                </a:buClr>
                <a:buFont typeface="Wingdings" pitchFamily="2" charset="2"/>
                <a:buChar char="Ø"/>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buChar char="Ø"/>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buChar char="Ø"/>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buChar char="Ø"/>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buChar char="Ø"/>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9pPr>
            </a:lstStyle>
            <a:p>
              <a:pPr algn="ctr" eaLnBrk="0" hangingPunct="0">
                <a:spcBef>
                  <a:spcPct val="0"/>
                </a:spcBef>
                <a:buFont typeface="Wingdings" pitchFamily="2" charset="2"/>
                <a:buNone/>
              </a:pPr>
              <a:r>
                <a:rPr kumimoji="0" lang="zh-CN" altLang="en-US">
                  <a:cs typeface="Times New Roman" pitchFamily="18" charset="0"/>
                </a:rPr>
                <a:t>散列地址</a:t>
              </a:r>
              <a:endParaRPr kumimoji="0" lang="zh-CN" altLang="en-US"/>
            </a:p>
          </p:txBody>
        </p:sp>
        <p:sp>
          <p:nvSpPr>
            <p:cNvPr id="265230" name="Rectangle 14"/>
            <p:cNvSpPr>
              <a:spLocks noChangeArrowheads="1"/>
            </p:cNvSpPr>
            <p:nvPr/>
          </p:nvSpPr>
          <p:spPr bwMode="auto">
            <a:xfrm>
              <a:off x="4299" y="2812"/>
              <a:ext cx="462" cy="344"/>
            </a:xfrm>
            <a:prstGeom prst="rect">
              <a:avLst/>
            </a:prstGeom>
            <a:noFill/>
            <a:ln w="28575">
              <a:solidFill>
                <a:srgbClr val="FFFF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lvl1pPr marL="342900" indent="-342900" algn="l">
                <a:spcBef>
                  <a:spcPct val="20000"/>
                </a:spcBef>
                <a:buClr>
                  <a:schemeClr val="hlink"/>
                </a:buClr>
                <a:buFont typeface="Wingdings" pitchFamily="2" charset="2"/>
                <a:buChar char="Ø"/>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buChar char="Ø"/>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buChar char="Ø"/>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buChar char="Ø"/>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buChar char="Ø"/>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9pPr>
            </a:lstStyle>
            <a:p>
              <a:pPr algn="ctr" eaLnBrk="0" hangingPunct="0">
                <a:spcBef>
                  <a:spcPct val="0"/>
                </a:spcBef>
                <a:buFont typeface="Wingdings" pitchFamily="2" charset="2"/>
                <a:buNone/>
              </a:pPr>
              <a:r>
                <a:rPr kumimoji="0" lang="en-US" altLang="zh-CN">
                  <a:cs typeface="Times New Roman" pitchFamily="18" charset="0"/>
                </a:rPr>
                <a:t>56</a:t>
              </a:r>
              <a:endParaRPr kumimoji="0" lang="en-US" altLang="zh-CN"/>
            </a:p>
          </p:txBody>
        </p:sp>
        <p:sp>
          <p:nvSpPr>
            <p:cNvPr id="265231" name="Rectangle 15"/>
            <p:cNvSpPr>
              <a:spLocks noChangeArrowheads="1"/>
            </p:cNvSpPr>
            <p:nvPr/>
          </p:nvSpPr>
          <p:spPr bwMode="auto">
            <a:xfrm>
              <a:off x="3838" y="2812"/>
              <a:ext cx="461" cy="344"/>
            </a:xfrm>
            <a:prstGeom prst="rect">
              <a:avLst/>
            </a:prstGeom>
            <a:noFill/>
            <a:ln w="28575">
              <a:solidFill>
                <a:srgbClr val="FFFF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lvl1pPr marL="342900" indent="-342900" algn="l">
                <a:spcBef>
                  <a:spcPct val="20000"/>
                </a:spcBef>
                <a:buClr>
                  <a:schemeClr val="hlink"/>
                </a:buClr>
                <a:buFont typeface="Wingdings" pitchFamily="2" charset="2"/>
                <a:buChar char="Ø"/>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buChar char="Ø"/>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buChar char="Ø"/>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buChar char="Ø"/>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buChar char="Ø"/>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9pPr>
            </a:lstStyle>
            <a:p>
              <a:pPr algn="ctr" eaLnBrk="0" hangingPunct="0">
                <a:spcBef>
                  <a:spcPct val="0"/>
                </a:spcBef>
                <a:buFont typeface="Wingdings" pitchFamily="2" charset="2"/>
                <a:buNone/>
              </a:pPr>
              <a:r>
                <a:rPr kumimoji="0" lang="en-US" altLang="zh-CN">
                  <a:cs typeface="Times New Roman" pitchFamily="18" charset="0"/>
                </a:rPr>
                <a:t>49</a:t>
              </a:r>
              <a:endParaRPr kumimoji="0" lang="en-US" altLang="zh-CN"/>
            </a:p>
          </p:txBody>
        </p:sp>
        <p:sp>
          <p:nvSpPr>
            <p:cNvPr id="265232" name="Rectangle 16"/>
            <p:cNvSpPr>
              <a:spLocks noChangeArrowheads="1"/>
            </p:cNvSpPr>
            <p:nvPr/>
          </p:nvSpPr>
          <p:spPr bwMode="auto">
            <a:xfrm>
              <a:off x="3378" y="2812"/>
              <a:ext cx="460" cy="344"/>
            </a:xfrm>
            <a:prstGeom prst="rect">
              <a:avLst/>
            </a:prstGeom>
            <a:noFill/>
            <a:ln w="28575">
              <a:solidFill>
                <a:srgbClr val="FFFF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lvl1pPr marL="342900" indent="-342900" algn="l">
                <a:spcBef>
                  <a:spcPct val="20000"/>
                </a:spcBef>
                <a:buClr>
                  <a:schemeClr val="hlink"/>
                </a:buClr>
                <a:buFont typeface="Wingdings" pitchFamily="2" charset="2"/>
                <a:buChar char="Ø"/>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buChar char="Ø"/>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buChar char="Ø"/>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buChar char="Ø"/>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buChar char="Ø"/>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9pPr>
            </a:lstStyle>
            <a:p>
              <a:pPr algn="ctr" eaLnBrk="0" hangingPunct="0">
                <a:spcBef>
                  <a:spcPct val="0"/>
                </a:spcBef>
                <a:buFont typeface="Wingdings" pitchFamily="2" charset="2"/>
                <a:buNone/>
              </a:pPr>
              <a:r>
                <a:rPr kumimoji="0" lang="en-US" altLang="zh-CN">
                  <a:cs typeface="Times New Roman" pitchFamily="18" charset="0"/>
                </a:rPr>
                <a:t>42</a:t>
              </a:r>
              <a:endParaRPr kumimoji="0" lang="en-US" altLang="zh-CN"/>
            </a:p>
          </p:txBody>
        </p:sp>
        <p:sp>
          <p:nvSpPr>
            <p:cNvPr id="265233" name="Rectangle 17"/>
            <p:cNvSpPr>
              <a:spLocks noChangeArrowheads="1"/>
            </p:cNvSpPr>
            <p:nvPr/>
          </p:nvSpPr>
          <p:spPr bwMode="auto">
            <a:xfrm>
              <a:off x="2916" y="2812"/>
              <a:ext cx="462" cy="344"/>
            </a:xfrm>
            <a:prstGeom prst="rect">
              <a:avLst/>
            </a:prstGeom>
            <a:noFill/>
            <a:ln w="28575">
              <a:solidFill>
                <a:srgbClr val="FFFF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lvl1pPr marL="342900" indent="-342900" algn="l">
                <a:spcBef>
                  <a:spcPct val="20000"/>
                </a:spcBef>
                <a:buClr>
                  <a:schemeClr val="hlink"/>
                </a:buClr>
                <a:buFont typeface="Wingdings" pitchFamily="2" charset="2"/>
                <a:buChar char="Ø"/>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buChar char="Ø"/>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buChar char="Ø"/>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buChar char="Ø"/>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buChar char="Ø"/>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9pPr>
            </a:lstStyle>
            <a:p>
              <a:pPr algn="ctr" eaLnBrk="0" hangingPunct="0">
                <a:spcBef>
                  <a:spcPct val="0"/>
                </a:spcBef>
                <a:buFont typeface="Wingdings" pitchFamily="2" charset="2"/>
                <a:buNone/>
              </a:pPr>
              <a:r>
                <a:rPr kumimoji="0" lang="en-US" altLang="zh-CN">
                  <a:cs typeface="Times New Roman" pitchFamily="18" charset="0"/>
                </a:rPr>
                <a:t>35</a:t>
              </a:r>
              <a:endParaRPr kumimoji="0" lang="en-US" altLang="zh-CN"/>
            </a:p>
          </p:txBody>
        </p:sp>
        <p:sp>
          <p:nvSpPr>
            <p:cNvPr id="265234" name="Rectangle 18"/>
            <p:cNvSpPr>
              <a:spLocks noChangeArrowheads="1"/>
            </p:cNvSpPr>
            <p:nvPr/>
          </p:nvSpPr>
          <p:spPr bwMode="auto">
            <a:xfrm>
              <a:off x="2455" y="2812"/>
              <a:ext cx="461" cy="344"/>
            </a:xfrm>
            <a:prstGeom prst="rect">
              <a:avLst/>
            </a:prstGeom>
            <a:noFill/>
            <a:ln w="28575">
              <a:solidFill>
                <a:srgbClr val="FFFF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lvl1pPr marL="342900" indent="-342900" algn="l">
                <a:spcBef>
                  <a:spcPct val="20000"/>
                </a:spcBef>
                <a:buClr>
                  <a:schemeClr val="hlink"/>
                </a:buClr>
                <a:buFont typeface="Wingdings" pitchFamily="2" charset="2"/>
                <a:buChar char="Ø"/>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buChar char="Ø"/>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buChar char="Ø"/>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buChar char="Ø"/>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buChar char="Ø"/>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9pPr>
            </a:lstStyle>
            <a:p>
              <a:pPr algn="ctr" eaLnBrk="0" hangingPunct="0">
                <a:spcBef>
                  <a:spcPct val="0"/>
                </a:spcBef>
                <a:buFont typeface="Wingdings" pitchFamily="2" charset="2"/>
                <a:buNone/>
              </a:pPr>
              <a:r>
                <a:rPr kumimoji="0" lang="en-US" altLang="zh-CN">
                  <a:cs typeface="Times New Roman" pitchFamily="18" charset="0"/>
                </a:rPr>
                <a:t>28</a:t>
              </a:r>
              <a:endParaRPr kumimoji="0" lang="en-US" altLang="zh-CN"/>
            </a:p>
          </p:txBody>
        </p:sp>
        <p:sp>
          <p:nvSpPr>
            <p:cNvPr id="265235" name="Rectangle 19"/>
            <p:cNvSpPr>
              <a:spLocks noChangeArrowheads="1"/>
            </p:cNvSpPr>
            <p:nvPr/>
          </p:nvSpPr>
          <p:spPr bwMode="auto">
            <a:xfrm>
              <a:off x="1995" y="2812"/>
              <a:ext cx="460" cy="344"/>
            </a:xfrm>
            <a:prstGeom prst="rect">
              <a:avLst/>
            </a:prstGeom>
            <a:noFill/>
            <a:ln w="28575">
              <a:solidFill>
                <a:srgbClr val="FFFF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lvl1pPr marL="342900" indent="-342900" algn="l">
                <a:spcBef>
                  <a:spcPct val="20000"/>
                </a:spcBef>
                <a:buClr>
                  <a:schemeClr val="hlink"/>
                </a:buClr>
                <a:buFont typeface="Wingdings" pitchFamily="2" charset="2"/>
                <a:buChar char="Ø"/>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buChar char="Ø"/>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buChar char="Ø"/>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buChar char="Ø"/>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buChar char="Ø"/>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9pPr>
            </a:lstStyle>
            <a:p>
              <a:pPr algn="ctr" eaLnBrk="0" hangingPunct="0">
                <a:spcBef>
                  <a:spcPct val="0"/>
                </a:spcBef>
                <a:buFont typeface="Wingdings" pitchFamily="2" charset="2"/>
                <a:buNone/>
              </a:pPr>
              <a:r>
                <a:rPr kumimoji="0" lang="en-US" altLang="zh-CN">
                  <a:cs typeface="Times New Roman" pitchFamily="18" charset="0"/>
                </a:rPr>
                <a:t>21</a:t>
              </a:r>
              <a:endParaRPr kumimoji="0" lang="en-US" altLang="zh-CN"/>
            </a:p>
          </p:txBody>
        </p:sp>
        <p:sp>
          <p:nvSpPr>
            <p:cNvPr id="265236" name="Rectangle 20"/>
            <p:cNvSpPr>
              <a:spLocks noChangeArrowheads="1"/>
            </p:cNvSpPr>
            <p:nvPr/>
          </p:nvSpPr>
          <p:spPr bwMode="auto">
            <a:xfrm>
              <a:off x="1533" y="2812"/>
              <a:ext cx="462" cy="344"/>
            </a:xfrm>
            <a:prstGeom prst="rect">
              <a:avLst/>
            </a:prstGeom>
            <a:noFill/>
            <a:ln w="28575">
              <a:solidFill>
                <a:srgbClr val="FFFF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lvl1pPr marL="342900" indent="-342900" algn="l">
                <a:spcBef>
                  <a:spcPct val="20000"/>
                </a:spcBef>
                <a:buClr>
                  <a:schemeClr val="hlink"/>
                </a:buClr>
                <a:buFont typeface="Wingdings" pitchFamily="2" charset="2"/>
                <a:buChar char="Ø"/>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buChar char="Ø"/>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buChar char="Ø"/>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buChar char="Ø"/>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buChar char="Ø"/>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9pPr>
            </a:lstStyle>
            <a:p>
              <a:pPr algn="ctr" eaLnBrk="0" hangingPunct="0">
                <a:spcBef>
                  <a:spcPct val="0"/>
                </a:spcBef>
                <a:buFont typeface="Wingdings" pitchFamily="2" charset="2"/>
                <a:buNone/>
              </a:pPr>
              <a:r>
                <a:rPr kumimoji="0" lang="en-US" altLang="zh-CN">
                  <a:cs typeface="Times New Roman" pitchFamily="18" charset="0"/>
                </a:rPr>
                <a:t>14</a:t>
              </a:r>
              <a:endParaRPr kumimoji="0" lang="en-US" altLang="zh-CN"/>
            </a:p>
          </p:txBody>
        </p:sp>
        <p:sp>
          <p:nvSpPr>
            <p:cNvPr id="265237" name="Rectangle 21"/>
            <p:cNvSpPr>
              <a:spLocks noChangeArrowheads="1"/>
            </p:cNvSpPr>
            <p:nvPr/>
          </p:nvSpPr>
          <p:spPr bwMode="auto">
            <a:xfrm>
              <a:off x="612" y="2812"/>
              <a:ext cx="921" cy="344"/>
            </a:xfrm>
            <a:prstGeom prst="rect">
              <a:avLst/>
            </a:prstGeom>
            <a:noFill/>
            <a:ln w="28575">
              <a:solidFill>
                <a:srgbClr val="FFFF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lvl1pPr marL="342900" indent="-342900" algn="l">
                <a:spcBef>
                  <a:spcPct val="20000"/>
                </a:spcBef>
                <a:buClr>
                  <a:schemeClr val="hlink"/>
                </a:buClr>
                <a:buFont typeface="Wingdings" pitchFamily="2" charset="2"/>
                <a:buChar char="Ø"/>
                <a:defRPr sz="2800" b="1">
                  <a:solidFill>
                    <a:schemeClr val="tx1"/>
                  </a:solidFill>
                  <a:latin typeface="Garamond" pitchFamily="18" charset="0"/>
                  <a:ea typeface="宋体" charset="-122"/>
                </a:defRPr>
              </a:lvl1pPr>
              <a:lvl2pPr marL="742950" indent="-285750" algn="l">
                <a:spcBef>
                  <a:spcPct val="20000"/>
                </a:spcBef>
                <a:buClr>
                  <a:schemeClr val="accent2"/>
                </a:buClr>
                <a:buFont typeface="Wingdings" pitchFamily="2" charset="2"/>
                <a:buChar char="Ø"/>
                <a:defRPr sz="2400" b="1">
                  <a:solidFill>
                    <a:schemeClr val="tx1"/>
                  </a:solidFill>
                  <a:latin typeface="Garamond" pitchFamily="18" charset="0"/>
                  <a:ea typeface="宋体" charset="-122"/>
                </a:defRPr>
              </a:lvl2pPr>
              <a:lvl3pPr marL="1143000" indent="-228600" algn="l">
                <a:spcBef>
                  <a:spcPct val="20000"/>
                </a:spcBef>
                <a:buClr>
                  <a:schemeClr val="tx2"/>
                </a:buClr>
                <a:buFont typeface="Wingdings" pitchFamily="2" charset="2"/>
                <a:buChar char="Ø"/>
                <a:defRPr sz="2000" b="1">
                  <a:solidFill>
                    <a:schemeClr val="tx1"/>
                  </a:solidFill>
                  <a:latin typeface="Garamond" pitchFamily="18" charset="0"/>
                  <a:ea typeface="宋体" charset="-122"/>
                </a:defRPr>
              </a:lvl3pPr>
              <a:lvl4pPr marL="1600200" indent="-228600" algn="l">
                <a:spcBef>
                  <a:spcPct val="20000"/>
                </a:spcBef>
                <a:buClr>
                  <a:schemeClr val="accent2"/>
                </a:buClr>
                <a:buFont typeface="Wingdings" pitchFamily="2" charset="2"/>
                <a:buChar char="Ø"/>
                <a:defRPr b="1">
                  <a:solidFill>
                    <a:schemeClr val="tx1"/>
                  </a:solidFill>
                  <a:latin typeface="Garamond" pitchFamily="18" charset="0"/>
                  <a:ea typeface="宋体" charset="-122"/>
                </a:defRPr>
              </a:lvl4pPr>
              <a:lvl5pPr marL="2057400" indent="-228600" algn="l">
                <a:spcBef>
                  <a:spcPct val="20000"/>
                </a:spcBef>
                <a:buClr>
                  <a:schemeClr val="hlink"/>
                </a:buClr>
                <a:buFont typeface="Wingdings" pitchFamily="2" charset="2"/>
                <a:buChar char="Ø"/>
                <a:defRPr b="1">
                  <a:solidFill>
                    <a:schemeClr val="tx1"/>
                  </a:solidFill>
                  <a:latin typeface="Garamond" pitchFamily="18" charset="0"/>
                  <a:ea typeface="宋体" charset="-122"/>
                </a:defRPr>
              </a:lvl5pPr>
              <a:lvl6pPr marL="25146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6pPr>
              <a:lvl7pPr marL="29718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7pPr>
              <a:lvl8pPr marL="34290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8pPr>
              <a:lvl9pPr marL="3886200" indent="-228600" fontAlgn="base">
                <a:spcBef>
                  <a:spcPct val="20000"/>
                </a:spcBef>
                <a:spcAft>
                  <a:spcPct val="0"/>
                </a:spcAft>
                <a:buClr>
                  <a:schemeClr val="hlink"/>
                </a:buClr>
                <a:buFont typeface="Wingdings" pitchFamily="2" charset="2"/>
                <a:buChar char="Ø"/>
                <a:defRPr b="1">
                  <a:solidFill>
                    <a:schemeClr val="tx1"/>
                  </a:solidFill>
                  <a:latin typeface="Garamond" pitchFamily="18" charset="0"/>
                  <a:ea typeface="宋体" charset="-122"/>
                </a:defRPr>
              </a:lvl9pPr>
            </a:lstStyle>
            <a:p>
              <a:pPr algn="ctr" eaLnBrk="0" hangingPunct="0">
                <a:spcBef>
                  <a:spcPct val="0"/>
                </a:spcBef>
                <a:buFont typeface="Wingdings" pitchFamily="2" charset="2"/>
                <a:buNone/>
              </a:pPr>
              <a:r>
                <a:rPr kumimoji="0" lang="en-US" altLang="zh-CN">
                  <a:cs typeface="Times New Roman" pitchFamily="18" charset="0"/>
                </a:rPr>
                <a:t> </a:t>
              </a:r>
              <a:r>
                <a:rPr kumimoji="0" lang="zh-CN" altLang="en-US">
                  <a:cs typeface="Times New Roman" pitchFamily="18" charset="0"/>
                </a:rPr>
                <a:t>关键码</a:t>
              </a:r>
              <a:endParaRPr kumimoji="0" lang="zh-CN" altLang="en-US"/>
            </a:p>
          </p:txBody>
        </p:sp>
        <p:sp>
          <p:nvSpPr>
            <p:cNvPr id="265238" name="Line 22"/>
            <p:cNvSpPr>
              <a:spLocks noChangeShapeType="1"/>
            </p:cNvSpPr>
            <p:nvPr/>
          </p:nvSpPr>
          <p:spPr bwMode="auto">
            <a:xfrm>
              <a:off x="612" y="2812"/>
              <a:ext cx="4149" cy="0"/>
            </a:xfrm>
            <a:prstGeom prst="line">
              <a:avLst/>
            </a:prstGeom>
            <a:noFill/>
            <a:ln w="28575" cap="rnd">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265239" name="Line 23"/>
            <p:cNvSpPr>
              <a:spLocks noChangeShapeType="1"/>
            </p:cNvSpPr>
            <p:nvPr/>
          </p:nvSpPr>
          <p:spPr bwMode="auto">
            <a:xfrm>
              <a:off x="612" y="3500"/>
              <a:ext cx="4149" cy="0"/>
            </a:xfrm>
            <a:prstGeom prst="line">
              <a:avLst/>
            </a:prstGeom>
            <a:noFill/>
            <a:ln w="28575" cap="rnd">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265240" name="Line 24"/>
            <p:cNvSpPr>
              <a:spLocks noChangeShapeType="1"/>
            </p:cNvSpPr>
            <p:nvPr/>
          </p:nvSpPr>
          <p:spPr bwMode="auto">
            <a:xfrm>
              <a:off x="612" y="2812"/>
              <a:ext cx="0" cy="688"/>
            </a:xfrm>
            <a:prstGeom prst="line">
              <a:avLst/>
            </a:prstGeom>
            <a:noFill/>
            <a:ln w="28575" cap="rnd">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265241" name="Line 25"/>
            <p:cNvSpPr>
              <a:spLocks noChangeShapeType="1"/>
            </p:cNvSpPr>
            <p:nvPr/>
          </p:nvSpPr>
          <p:spPr bwMode="auto">
            <a:xfrm>
              <a:off x="4761" y="2812"/>
              <a:ext cx="0" cy="688"/>
            </a:xfrm>
            <a:prstGeom prst="line">
              <a:avLst/>
            </a:prstGeom>
            <a:noFill/>
            <a:ln w="28575" cap="rnd">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265242" name="Line 26"/>
            <p:cNvSpPr>
              <a:spLocks noChangeShapeType="1"/>
            </p:cNvSpPr>
            <p:nvPr/>
          </p:nvSpPr>
          <p:spPr bwMode="auto">
            <a:xfrm>
              <a:off x="612" y="3156"/>
              <a:ext cx="4149" cy="0"/>
            </a:xfrm>
            <a:prstGeom prst="line">
              <a:avLst/>
            </a:prstGeom>
            <a:noFill/>
            <a:ln w="28575" cap="rnd">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265243" name="Line 27"/>
            <p:cNvSpPr>
              <a:spLocks noChangeShapeType="1"/>
            </p:cNvSpPr>
            <p:nvPr/>
          </p:nvSpPr>
          <p:spPr bwMode="auto">
            <a:xfrm>
              <a:off x="1533" y="2812"/>
              <a:ext cx="0" cy="688"/>
            </a:xfrm>
            <a:prstGeom prst="line">
              <a:avLst/>
            </a:prstGeom>
            <a:noFill/>
            <a:ln w="28575" cap="rnd">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265244" name="Line 28"/>
            <p:cNvSpPr>
              <a:spLocks noChangeShapeType="1"/>
            </p:cNvSpPr>
            <p:nvPr/>
          </p:nvSpPr>
          <p:spPr bwMode="auto">
            <a:xfrm>
              <a:off x="1995" y="2812"/>
              <a:ext cx="0" cy="688"/>
            </a:xfrm>
            <a:prstGeom prst="line">
              <a:avLst/>
            </a:prstGeom>
            <a:noFill/>
            <a:ln w="28575" cap="rnd">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265245" name="Line 29"/>
            <p:cNvSpPr>
              <a:spLocks noChangeShapeType="1"/>
            </p:cNvSpPr>
            <p:nvPr/>
          </p:nvSpPr>
          <p:spPr bwMode="auto">
            <a:xfrm>
              <a:off x="2455" y="2812"/>
              <a:ext cx="0" cy="688"/>
            </a:xfrm>
            <a:prstGeom prst="line">
              <a:avLst/>
            </a:prstGeom>
            <a:noFill/>
            <a:ln w="28575" cap="rnd">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265246" name="Line 30"/>
            <p:cNvSpPr>
              <a:spLocks noChangeShapeType="1"/>
            </p:cNvSpPr>
            <p:nvPr/>
          </p:nvSpPr>
          <p:spPr bwMode="auto">
            <a:xfrm>
              <a:off x="2916" y="2812"/>
              <a:ext cx="0" cy="688"/>
            </a:xfrm>
            <a:prstGeom prst="line">
              <a:avLst/>
            </a:prstGeom>
            <a:noFill/>
            <a:ln w="28575" cap="rnd">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265247" name="Line 31"/>
            <p:cNvSpPr>
              <a:spLocks noChangeShapeType="1"/>
            </p:cNvSpPr>
            <p:nvPr/>
          </p:nvSpPr>
          <p:spPr bwMode="auto">
            <a:xfrm>
              <a:off x="3378" y="2812"/>
              <a:ext cx="0" cy="688"/>
            </a:xfrm>
            <a:prstGeom prst="line">
              <a:avLst/>
            </a:prstGeom>
            <a:noFill/>
            <a:ln w="28575" cap="rnd">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265248" name="Line 32"/>
            <p:cNvSpPr>
              <a:spLocks noChangeShapeType="1"/>
            </p:cNvSpPr>
            <p:nvPr/>
          </p:nvSpPr>
          <p:spPr bwMode="auto">
            <a:xfrm>
              <a:off x="3838" y="2812"/>
              <a:ext cx="0" cy="688"/>
            </a:xfrm>
            <a:prstGeom prst="line">
              <a:avLst/>
            </a:prstGeom>
            <a:noFill/>
            <a:ln w="28575" cap="rnd">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265249" name="Line 33"/>
            <p:cNvSpPr>
              <a:spLocks noChangeShapeType="1"/>
            </p:cNvSpPr>
            <p:nvPr/>
          </p:nvSpPr>
          <p:spPr bwMode="auto">
            <a:xfrm>
              <a:off x="4299" y="2812"/>
              <a:ext cx="0" cy="688"/>
            </a:xfrm>
            <a:prstGeom prst="line">
              <a:avLst/>
            </a:prstGeom>
            <a:noFill/>
            <a:ln w="28575" cap="rnd">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pSp>
      <p:grpSp>
        <p:nvGrpSpPr>
          <p:cNvPr id="265250" name="Group 34"/>
          <p:cNvGrpSpPr>
            <a:grpSpLocks/>
          </p:cNvGrpSpPr>
          <p:nvPr/>
        </p:nvGrpSpPr>
        <p:grpSpPr bwMode="auto">
          <a:xfrm>
            <a:off x="493713" y="3159125"/>
            <a:ext cx="7380287" cy="522288"/>
            <a:chOff x="442" y="2529"/>
            <a:chExt cx="4649" cy="329"/>
          </a:xfrm>
        </p:grpSpPr>
        <p:sp>
          <p:nvSpPr>
            <p:cNvPr id="265251" name="Text Box 35"/>
            <p:cNvSpPr txBox="1">
              <a:spLocks noChangeArrowheads="1"/>
            </p:cNvSpPr>
            <p:nvPr/>
          </p:nvSpPr>
          <p:spPr bwMode="auto">
            <a:xfrm>
              <a:off x="810" y="2529"/>
              <a:ext cx="42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kumimoji="0" lang="zh-CN" altLang="en-US" sz="2800" b="1"/>
                <a:t>如何选取合适的 </a:t>
              </a:r>
              <a:r>
                <a:rPr kumimoji="0" lang="en-US" altLang="zh-CN" sz="2800" b="1" i="1"/>
                <a:t>p</a:t>
              </a:r>
              <a:r>
                <a:rPr kumimoji="0" lang="zh-CN" altLang="en-US" sz="2800" b="1"/>
                <a:t>，产生较少同义词？</a:t>
              </a:r>
            </a:p>
          </p:txBody>
        </p:sp>
        <p:pic>
          <p:nvPicPr>
            <p:cNvPr id="265252" name="Picture 3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 y="2529"/>
              <a:ext cx="336"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65253" name="Text Box 37"/>
          <p:cNvSpPr txBox="1">
            <a:spLocks noChangeArrowheads="1"/>
          </p:cNvSpPr>
          <p:nvPr/>
        </p:nvSpPr>
        <p:spPr bwMode="auto">
          <a:xfrm>
            <a:off x="611188" y="3833813"/>
            <a:ext cx="8077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kumimoji="0" lang="zh-CN" altLang="en-US" sz="2800" b="1"/>
              <a:t>例： </a:t>
            </a:r>
            <a:r>
              <a:rPr kumimoji="0" lang="en-US" altLang="zh-CN" sz="2800" b="1" i="1"/>
              <a:t>p</a:t>
            </a:r>
            <a:r>
              <a:rPr kumimoji="0" lang="en-US" altLang="zh-CN" sz="2800" b="1"/>
              <a:t> </a:t>
            </a:r>
            <a:r>
              <a:rPr kumimoji="0" lang="zh-CN" altLang="en-US" sz="2800" b="1"/>
              <a:t>＝</a:t>
            </a:r>
            <a:r>
              <a:rPr kumimoji="0" lang="en-US" altLang="zh-CN" sz="2800" b="1"/>
              <a:t>21</a:t>
            </a:r>
            <a:r>
              <a:rPr kumimoji="0" lang="zh-CN" altLang="en-US" sz="2800" b="1"/>
              <a:t>＝</a:t>
            </a:r>
            <a:r>
              <a:rPr kumimoji="0" lang="en-US" altLang="zh-CN" sz="2800" b="1"/>
              <a:t>3×7</a:t>
            </a:r>
          </a:p>
        </p:txBody>
      </p:sp>
      <p:sp>
        <p:nvSpPr>
          <p:cNvPr id="265254" name="Rectangle 38"/>
          <p:cNvSpPr>
            <a:spLocks noChangeArrowheads="1"/>
          </p:cNvSpPr>
          <p:nvPr/>
        </p:nvSpPr>
        <p:spPr bwMode="auto">
          <a:xfrm>
            <a:off x="1784350" y="323850"/>
            <a:ext cx="54927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b="1">
                <a:solidFill>
                  <a:srgbClr val="F1F622"/>
                </a:solidFill>
                <a:effectLst>
                  <a:outerShdw blurRad="38100" dist="38100" dir="2700000" algn="tl">
                    <a:srgbClr val="000000"/>
                  </a:outerShdw>
                </a:effectLst>
                <a:latin typeface="Garamond" pitchFamily="18" charset="0"/>
                <a:ea typeface="宋体" charset="-122"/>
              </a:defRPr>
            </a:lvl1pPr>
            <a:lvl2pPr>
              <a:defRPr sz="4400" b="1">
                <a:solidFill>
                  <a:srgbClr val="F1F622"/>
                </a:solidFill>
                <a:effectLst>
                  <a:outerShdw blurRad="38100" dist="38100" dir="2700000" algn="tl">
                    <a:srgbClr val="000000"/>
                  </a:outerShdw>
                </a:effectLst>
                <a:latin typeface="Garamond" pitchFamily="18" charset="0"/>
                <a:ea typeface="宋体" charset="-122"/>
              </a:defRPr>
            </a:lvl2pPr>
            <a:lvl3pPr>
              <a:defRPr sz="4400" b="1">
                <a:solidFill>
                  <a:srgbClr val="F1F622"/>
                </a:solidFill>
                <a:effectLst>
                  <a:outerShdw blurRad="38100" dist="38100" dir="2700000" algn="tl">
                    <a:srgbClr val="000000"/>
                  </a:outerShdw>
                </a:effectLst>
                <a:latin typeface="Garamond" pitchFamily="18" charset="0"/>
                <a:ea typeface="宋体" charset="-122"/>
              </a:defRPr>
            </a:lvl3pPr>
            <a:lvl4pPr>
              <a:defRPr sz="4400" b="1">
                <a:solidFill>
                  <a:srgbClr val="F1F622"/>
                </a:solidFill>
                <a:effectLst>
                  <a:outerShdw blurRad="38100" dist="38100" dir="2700000" algn="tl">
                    <a:srgbClr val="000000"/>
                  </a:outerShdw>
                </a:effectLst>
                <a:latin typeface="Garamond" pitchFamily="18" charset="0"/>
                <a:ea typeface="宋体" charset="-122"/>
              </a:defRPr>
            </a:lvl4pPr>
            <a:lvl5pPr>
              <a:defRPr sz="4400" b="1">
                <a:solidFill>
                  <a:srgbClr val="F1F622"/>
                </a:solidFill>
                <a:effectLst>
                  <a:outerShdw blurRad="38100" dist="38100" dir="2700000" algn="tl">
                    <a:srgbClr val="000000"/>
                  </a:outerShdw>
                </a:effectLst>
                <a:latin typeface="Garamond" pitchFamily="18" charset="0"/>
                <a:ea typeface="宋体" charset="-122"/>
              </a:defRPr>
            </a:lvl5pPr>
            <a:lvl6pPr marL="4572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6pPr>
            <a:lvl7pPr marL="9144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7pPr>
            <a:lvl8pPr marL="13716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8pPr>
            <a:lvl9pPr marL="18288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9pPr>
          </a:lstStyle>
          <a:p>
            <a:pPr algn="l"/>
            <a:r>
              <a:rPr kumimoji="0" lang="zh-CN" altLang="en-US" sz="3600">
                <a:solidFill>
                  <a:srgbClr val="FFFF66"/>
                </a:solidFill>
                <a:effectLst/>
              </a:rPr>
              <a:t>二、哈希函数的构造方法</a:t>
            </a:r>
          </a:p>
        </p:txBody>
      </p:sp>
    </p:spTree>
  </p:cSld>
  <p:clrMapOvr>
    <a:masterClrMapping/>
  </p:clrMapOvr>
  <p:transition spd="med">
    <p:zo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2"/>
          <p:cNvSpPr>
            <a:spLocks noGrp="1"/>
          </p:cNvSpPr>
          <p:nvPr>
            <p:ph type="sldNum" sz="quarter" idx="10"/>
          </p:nvPr>
        </p:nvSpPr>
        <p:spPr/>
        <p:txBody>
          <a:bodyPr/>
          <a:lstStyle/>
          <a:p>
            <a:fld id="{109E1044-ECD6-4A14-9F7C-411F2CFF2525}" type="slidenum">
              <a:rPr lang="en-US" altLang="zh-CN"/>
              <a:pPr/>
              <a:t>57</a:t>
            </a:fld>
            <a:endParaRPr lang="en-US" altLang="zh-CN"/>
          </a:p>
        </p:txBody>
      </p:sp>
      <p:sp>
        <p:nvSpPr>
          <p:cNvPr id="266242" name="Text Box 2"/>
          <p:cNvSpPr txBox="1">
            <a:spLocks noChangeArrowheads="1"/>
          </p:cNvSpPr>
          <p:nvPr/>
        </p:nvSpPr>
        <p:spPr bwMode="auto">
          <a:xfrm>
            <a:off x="152400" y="1079500"/>
            <a:ext cx="6400800" cy="579438"/>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0" hangingPunct="0">
              <a:spcBef>
                <a:spcPct val="50000"/>
              </a:spcBef>
              <a:buFont typeface="Wingdings" pitchFamily="2" charset="2"/>
              <a:buChar char="Ø"/>
            </a:pPr>
            <a:r>
              <a:rPr kumimoji="0" lang="zh-CN" altLang="en-US" b="1">
                <a:solidFill>
                  <a:srgbClr val="FFFF66"/>
                </a:solidFill>
                <a:latin typeface="宋体" charset="-122"/>
              </a:rPr>
              <a:t>散列函数</a:t>
            </a:r>
            <a:r>
              <a:rPr kumimoji="0" lang="en-US" altLang="zh-CN" b="1">
                <a:solidFill>
                  <a:srgbClr val="FFFF66"/>
                </a:solidFill>
                <a:latin typeface="Times New Roman"/>
              </a:rPr>
              <a:t>——</a:t>
            </a:r>
            <a:r>
              <a:rPr kumimoji="0" lang="zh-CN" altLang="en-US" b="1">
                <a:latin typeface="Arial" charset="0"/>
              </a:rPr>
              <a:t>除留余数法</a:t>
            </a:r>
          </a:p>
        </p:txBody>
      </p:sp>
      <p:sp>
        <p:nvSpPr>
          <p:cNvPr id="266243" name="Text Box 3"/>
          <p:cNvSpPr txBox="1">
            <a:spLocks noChangeArrowheads="1"/>
          </p:cNvSpPr>
          <p:nvPr/>
        </p:nvSpPr>
        <p:spPr bwMode="auto">
          <a:xfrm>
            <a:off x="682625" y="1628775"/>
            <a:ext cx="8137525" cy="1928813"/>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0" hangingPunct="0">
              <a:spcBef>
                <a:spcPct val="30000"/>
              </a:spcBef>
            </a:pPr>
            <a:r>
              <a:rPr kumimoji="0" lang="zh-CN" altLang="en-US" sz="2800" b="1"/>
              <a:t>一般情况下，选</a:t>
            </a:r>
            <a:r>
              <a:rPr kumimoji="0" lang="en-US" altLang="zh-CN" sz="2800" b="1" i="1"/>
              <a:t>p</a:t>
            </a:r>
            <a:r>
              <a:rPr kumimoji="0" lang="zh-CN" altLang="en-US" sz="2800" b="1"/>
              <a:t>为小于或等于表长（最好接近表长）</a:t>
            </a:r>
            <a:r>
              <a:rPr kumimoji="0" lang="zh-CN" altLang="en-US" sz="2800" b="1">
                <a:latin typeface="宋体" charset="-122"/>
              </a:rPr>
              <a:t>的最小素数或不包含小于</a:t>
            </a:r>
            <a:r>
              <a:rPr kumimoji="0" lang="en-US" altLang="zh-CN" sz="2800" b="1"/>
              <a:t>20</a:t>
            </a:r>
            <a:r>
              <a:rPr kumimoji="0" lang="zh-CN" altLang="en-US" sz="2800" b="1">
                <a:latin typeface="宋体" charset="-122"/>
              </a:rPr>
              <a:t>质因子的合数。</a:t>
            </a:r>
          </a:p>
          <a:p>
            <a:pPr algn="l" eaLnBrk="0" hangingPunct="0">
              <a:spcBef>
                <a:spcPct val="30000"/>
              </a:spcBef>
            </a:pPr>
            <a:r>
              <a:rPr kumimoji="0" lang="zh-CN" altLang="en-US" sz="2800" b="1">
                <a:latin typeface="宋体" charset="-122"/>
              </a:rPr>
              <a:t>对于规模不太大的问题，</a:t>
            </a:r>
            <a:r>
              <a:rPr kumimoji="0" lang="en-US" altLang="zh-CN" sz="2800" b="1">
                <a:latin typeface="宋体" charset="-122"/>
              </a:rPr>
              <a:t>p</a:t>
            </a:r>
            <a:r>
              <a:rPr kumimoji="0" lang="zh-CN" altLang="en-US" sz="2800" b="1">
                <a:latin typeface="宋体" charset="-122"/>
              </a:rPr>
              <a:t>选为不大于表长的最大素数。</a:t>
            </a:r>
            <a:r>
              <a:rPr kumimoji="0" lang="zh-CN" altLang="en-US" sz="2400" b="1"/>
              <a:t> </a:t>
            </a:r>
          </a:p>
        </p:txBody>
      </p:sp>
      <p:sp>
        <p:nvSpPr>
          <p:cNvPr id="266244" name="Text Box 4"/>
          <p:cNvSpPr txBox="1">
            <a:spLocks noChangeArrowheads="1"/>
          </p:cNvSpPr>
          <p:nvPr/>
        </p:nvSpPr>
        <p:spPr bwMode="auto">
          <a:xfrm>
            <a:off x="469900" y="4464050"/>
            <a:ext cx="8101013" cy="1146175"/>
          </a:xfrm>
          <a:prstGeom prst="rect">
            <a:avLst/>
          </a:prstGeom>
          <a:noFill/>
          <a:ln w="28575">
            <a:solidFill>
              <a:schemeClr val="tx1"/>
            </a:solidFill>
            <a:miter lim="800000"/>
            <a:headEnd/>
            <a:tailEnd/>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Lst>
        </p:spPr>
        <p:txBody>
          <a:bodyPr>
            <a:spAutoFit/>
          </a:bodyPr>
          <a:lstStyle/>
          <a:p>
            <a:pPr algn="l" eaLnBrk="0" hangingPunct="0">
              <a:lnSpc>
                <a:spcPct val="120000"/>
              </a:lnSpc>
              <a:spcBef>
                <a:spcPct val="50000"/>
              </a:spcBef>
            </a:pPr>
            <a:r>
              <a:rPr kumimoji="0" lang="zh-CN" altLang="en-US" sz="2800" b="1">
                <a:latin typeface="宋体" charset="-122"/>
              </a:rPr>
              <a:t>除留余数法是一种最简单、也是最常用的构造散列函数的方法，并且不要求事先知道关键码的分布。 </a:t>
            </a:r>
          </a:p>
        </p:txBody>
      </p:sp>
      <p:grpSp>
        <p:nvGrpSpPr>
          <p:cNvPr id="266245" name="Group 5"/>
          <p:cNvGrpSpPr>
            <a:grpSpLocks/>
          </p:cNvGrpSpPr>
          <p:nvPr/>
        </p:nvGrpSpPr>
        <p:grpSpPr bwMode="auto">
          <a:xfrm>
            <a:off x="476250" y="3608388"/>
            <a:ext cx="2514600" cy="522287"/>
            <a:chOff x="144" y="3744"/>
            <a:chExt cx="1584" cy="329"/>
          </a:xfrm>
        </p:grpSpPr>
        <p:sp>
          <p:nvSpPr>
            <p:cNvPr id="266246" name="Text Box 6"/>
            <p:cNvSpPr txBox="1">
              <a:spLocks noChangeArrowheads="1"/>
            </p:cNvSpPr>
            <p:nvPr/>
          </p:nvSpPr>
          <p:spPr bwMode="auto">
            <a:xfrm>
              <a:off x="480" y="3744"/>
              <a:ext cx="12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kumimoji="0" lang="zh-CN" altLang="en-US" sz="2800" b="1"/>
                <a:t>适用情况？</a:t>
              </a:r>
            </a:p>
          </p:txBody>
        </p:sp>
        <p:pic>
          <p:nvPicPr>
            <p:cNvPr id="266247"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 y="3744"/>
              <a:ext cx="336"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66248" name="Rectangle 8"/>
          <p:cNvSpPr>
            <a:spLocks noChangeArrowheads="1"/>
          </p:cNvSpPr>
          <p:nvPr/>
        </p:nvSpPr>
        <p:spPr bwMode="auto">
          <a:xfrm>
            <a:off x="1784350" y="323850"/>
            <a:ext cx="54927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b="1">
                <a:solidFill>
                  <a:srgbClr val="F1F622"/>
                </a:solidFill>
                <a:effectLst>
                  <a:outerShdw blurRad="38100" dist="38100" dir="2700000" algn="tl">
                    <a:srgbClr val="000000"/>
                  </a:outerShdw>
                </a:effectLst>
                <a:latin typeface="Garamond" pitchFamily="18" charset="0"/>
                <a:ea typeface="宋体" charset="-122"/>
              </a:defRPr>
            </a:lvl1pPr>
            <a:lvl2pPr>
              <a:defRPr sz="4400" b="1">
                <a:solidFill>
                  <a:srgbClr val="F1F622"/>
                </a:solidFill>
                <a:effectLst>
                  <a:outerShdw blurRad="38100" dist="38100" dir="2700000" algn="tl">
                    <a:srgbClr val="000000"/>
                  </a:outerShdw>
                </a:effectLst>
                <a:latin typeface="Garamond" pitchFamily="18" charset="0"/>
                <a:ea typeface="宋体" charset="-122"/>
              </a:defRPr>
            </a:lvl2pPr>
            <a:lvl3pPr>
              <a:defRPr sz="4400" b="1">
                <a:solidFill>
                  <a:srgbClr val="F1F622"/>
                </a:solidFill>
                <a:effectLst>
                  <a:outerShdw blurRad="38100" dist="38100" dir="2700000" algn="tl">
                    <a:srgbClr val="000000"/>
                  </a:outerShdw>
                </a:effectLst>
                <a:latin typeface="Garamond" pitchFamily="18" charset="0"/>
                <a:ea typeface="宋体" charset="-122"/>
              </a:defRPr>
            </a:lvl3pPr>
            <a:lvl4pPr>
              <a:defRPr sz="4400" b="1">
                <a:solidFill>
                  <a:srgbClr val="F1F622"/>
                </a:solidFill>
                <a:effectLst>
                  <a:outerShdw blurRad="38100" dist="38100" dir="2700000" algn="tl">
                    <a:srgbClr val="000000"/>
                  </a:outerShdw>
                </a:effectLst>
                <a:latin typeface="Garamond" pitchFamily="18" charset="0"/>
                <a:ea typeface="宋体" charset="-122"/>
              </a:defRPr>
            </a:lvl4pPr>
            <a:lvl5pPr>
              <a:defRPr sz="4400" b="1">
                <a:solidFill>
                  <a:srgbClr val="F1F622"/>
                </a:solidFill>
                <a:effectLst>
                  <a:outerShdw blurRad="38100" dist="38100" dir="2700000" algn="tl">
                    <a:srgbClr val="000000"/>
                  </a:outerShdw>
                </a:effectLst>
                <a:latin typeface="Garamond" pitchFamily="18" charset="0"/>
                <a:ea typeface="宋体" charset="-122"/>
              </a:defRPr>
            </a:lvl5pPr>
            <a:lvl6pPr marL="4572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6pPr>
            <a:lvl7pPr marL="9144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7pPr>
            <a:lvl8pPr marL="13716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8pPr>
            <a:lvl9pPr marL="18288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9pPr>
          </a:lstStyle>
          <a:p>
            <a:pPr algn="l"/>
            <a:r>
              <a:rPr kumimoji="0" lang="zh-CN" altLang="en-US" sz="3600">
                <a:solidFill>
                  <a:srgbClr val="FFFF66"/>
                </a:solidFill>
                <a:effectLst/>
              </a:rPr>
              <a:t>二、哈希函数的构造方法</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662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p:txBody>
          <a:bodyPr/>
          <a:lstStyle/>
          <a:p>
            <a:fld id="{2772E895-20B0-47C7-8F1E-0213483D66C8}" type="slidenum">
              <a:rPr lang="en-US" altLang="zh-CN"/>
              <a:pPr/>
              <a:t>58</a:t>
            </a:fld>
            <a:endParaRPr lang="en-US" altLang="zh-CN"/>
          </a:p>
        </p:txBody>
      </p:sp>
      <p:sp>
        <p:nvSpPr>
          <p:cNvPr id="3" name="内容占位符 2"/>
          <p:cNvSpPr>
            <a:spLocks noGrp="1"/>
          </p:cNvSpPr>
          <p:nvPr>
            <p:ph idx="4294967295"/>
          </p:nvPr>
        </p:nvSpPr>
        <p:spPr>
          <a:xfrm>
            <a:off x="611188" y="1754188"/>
            <a:ext cx="7961312" cy="4392612"/>
          </a:xfrm>
        </p:spPr>
        <p:txBody>
          <a:bodyPr/>
          <a:lstStyle/>
          <a:p>
            <a:pPr marL="360363" indent="-360363">
              <a:lnSpc>
                <a:spcPct val="80000"/>
              </a:lnSpc>
            </a:pPr>
            <a:r>
              <a:rPr lang="zh-CN" altLang="en-US" sz="2800">
                <a:effectLst>
                  <a:outerShdw blurRad="38100" dist="38100" dir="2700000" algn="tl">
                    <a:srgbClr val="000000"/>
                  </a:outerShdw>
                </a:effectLst>
                <a:cs typeface="Times New Roman" pitchFamily="18" charset="0"/>
              </a:rPr>
              <a:t>先让关键码 </a:t>
            </a:r>
            <a:r>
              <a:rPr lang="en-US" altLang="zh-CN" sz="2800" i="1">
                <a:effectLst>
                  <a:outerShdw blurRad="38100" dist="38100" dir="2700000" algn="tl">
                    <a:srgbClr val="000000"/>
                  </a:outerShdw>
                </a:effectLst>
                <a:cs typeface="Times New Roman" pitchFamily="18" charset="0"/>
              </a:rPr>
              <a:t>key </a:t>
            </a:r>
            <a:r>
              <a:rPr lang="zh-CN" altLang="en-US" sz="2800">
                <a:effectLst>
                  <a:outerShdw blurRad="38100" dist="38100" dir="2700000" algn="tl">
                    <a:srgbClr val="000000"/>
                  </a:outerShdw>
                </a:effectLst>
                <a:cs typeface="Times New Roman" pitchFamily="18" charset="0"/>
              </a:rPr>
              <a:t>乘上一个常数</a:t>
            </a:r>
            <a:r>
              <a:rPr lang="en-US" altLang="zh-CN" sz="2800" i="1">
                <a:effectLst>
                  <a:outerShdw blurRad="38100" dist="38100" dir="2700000" algn="tl">
                    <a:srgbClr val="000000"/>
                  </a:outerShdw>
                </a:effectLst>
                <a:cs typeface="Times New Roman" pitchFamily="18" charset="0"/>
              </a:rPr>
              <a:t>A</a:t>
            </a:r>
            <a:r>
              <a:rPr lang="en-US" altLang="zh-CN" sz="2800">
                <a:effectLst>
                  <a:outerShdw blurRad="38100" dist="38100" dir="2700000" algn="tl">
                    <a:srgbClr val="000000"/>
                  </a:outerShdw>
                </a:effectLst>
                <a:cs typeface="Times New Roman" pitchFamily="18" charset="0"/>
              </a:rPr>
              <a:t>(0&lt;</a:t>
            </a:r>
            <a:r>
              <a:rPr lang="en-US" altLang="zh-CN" sz="2800" i="1">
                <a:effectLst>
                  <a:outerShdw blurRad="38100" dist="38100" dir="2700000" algn="tl">
                    <a:srgbClr val="000000"/>
                  </a:outerShdw>
                </a:effectLst>
                <a:cs typeface="Times New Roman" pitchFamily="18" charset="0"/>
              </a:rPr>
              <a:t>A</a:t>
            </a:r>
            <a:r>
              <a:rPr lang="en-US" altLang="zh-CN" sz="2800">
                <a:effectLst>
                  <a:outerShdw blurRad="38100" dist="38100" dir="2700000" algn="tl">
                    <a:srgbClr val="000000"/>
                  </a:outerShdw>
                </a:effectLst>
                <a:cs typeface="Times New Roman" pitchFamily="18" charset="0"/>
              </a:rPr>
              <a:t>&lt;1)</a:t>
            </a:r>
            <a:r>
              <a:rPr lang="zh-CN" altLang="en-US" sz="2800">
                <a:effectLst>
                  <a:outerShdw blurRad="38100" dist="38100" dir="2700000" algn="tl">
                    <a:srgbClr val="000000"/>
                  </a:outerShdw>
                </a:effectLst>
                <a:cs typeface="Times New Roman" pitchFamily="18" charset="0"/>
              </a:rPr>
              <a:t>，提取乘积的小数部分</a:t>
            </a:r>
          </a:p>
          <a:p>
            <a:pPr marL="360363" indent="-360363">
              <a:lnSpc>
                <a:spcPct val="80000"/>
              </a:lnSpc>
            </a:pPr>
            <a:r>
              <a:rPr lang="zh-CN" altLang="en-US" sz="2800">
                <a:effectLst>
                  <a:outerShdw blurRad="38100" dist="38100" dir="2700000" algn="tl">
                    <a:srgbClr val="000000"/>
                  </a:outerShdw>
                </a:effectLst>
                <a:cs typeface="Times New Roman" pitchFamily="18" charset="0"/>
              </a:rPr>
              <a:t>然后，再用整数 </a:t>
            </a:r>
            <a:r>
              <a:rPr lang="en-US" altLang="zh-CN" sz="2800">
                <a:effectLst>
                  <a:outerShdw blurRad="38100" dist="38100" dir="2700000" algn="tl">
                    <a:srgbClr val="000000"/>
                  </a:outerShdw>
                </a:effectLst>
                <a:cs typeface="Times New Roman" pitchFamily="18" charset="0"/>
              </a:rPr>
              <a:t>n</a:t>
            </a:r>
            <a:r>
              <a:rPr lang="en-US" altLang="zh-CN" sz="2800" i="1">
                <a:effectLst>
                  <a:outerShdw blurRad="38100" dist="38100" dir="2700000" algn="tl">
                    <a:srgbClr val="000000"/>
                  </a:outerShdw>
                </a:effectLst>
                <a:cs typeface="Times New Roman" pitchFamily="18" charset="0"/>
              </a:rPr>
              <a:t> </a:t>
            </a:r>
            <a:r>
              <a:rPr lang="zh-CN" altLang="en-US" sz="2800">
                <a:effectLst>
                  <a:outerShdw blurRad="38100" dist="38100" dir="2700000" algn="tl">
                    <a:srgbClr val="000000"/>
                  </a:outerShdw>
                </a:effectLst>
                <a:cs typeface="Times New Roman" pitchFamily="18" charset="0"/>
              </a:rPr>
              <a:t>乘以这个值，对结果向下取整，把它作为散列地址</a:t>
            </a:r>
          </a:p>
          <a:p>
            <a:pPr marL="360363" indent="-360363">
              <a:lnSpc>
                <a:spcPct val="80000"/>
              </a:lnSpc>
            </a:pPr>
            <a:r>
              <a:rPr lang="zh-CN" altLang="en-US" sz="2800">
                <a:effectLst>
                  <a:outerShdw blurRad="38100" dist="38100" dir="2700000" algn="tl">
                    <a:srgbClr val="000000"/>
                  </a:outerShdw>
                </a:effectLst>
                <a:cs typeface="Times New Roman" pitchFamily="18" charset="0"/>
              </a:rPr>
              <a:t>散列函数为：</a:t>
            </a:r>
          </a:p>
          <a:p>
            <a:pPr marL="900113" lvl="1" indent="-360363">
              <a:lnSpc>
                <a:spcPct val="80000"/>
              </a:lnSpc>
              <a:buFont typeface="Wingdings" pitchFamily="2" charset="2"/>
              <a:buNone/>
            </a:pPr>
            <a:r>
              <a:rPr lang="zh-CN" altLang="en-US" sz="3700" i="1">
                <a:effectLst>
                  <a:outerShdw blurRad="38100" dist="38100" dir="2700000" algn="tl">
                    <a:srgbClr val="000000"/>
                  </a:outerShdw>
                </a:effectLst>
                <a:cs typeface="Times New Roman" pitchFamily="18" charset="0"/>
              </a:rPr>
              <a:t>  </a:t>
            </a:r>
            <a:r>
              <a:rPr lang="en-US" altLang="zh-CN" sz="3200" i="1">
                <a:solidFill>
                  <a:schemeClr val="tx2"/>
                </a:solidFill>
                <a:effectLst>
                  <a:outerShdw blurRad="38100" dist="38100" dir="2700000" algn="tl">
                    <a:srgbClr val="000000"/>
                  </a:outerShdw>
                </a:effectLst>
                <a:cs typeface="Times New Roman" pitchFamily="18" charset="0"/>
              </a:rPr>
              <a:t>hash</a:t>
            </a:r>
            <a:r>
              <a:rPr lang="en-US" altLang="zh-CN" sz="3200">
                <a:solidFill>
                  <a:schemeClr val="tx2"/>
                </a:solidFill>
                <a:effectLst>
                  <a:outerShdw blurRad="38100" dist="38100" dir="2700000" algn="tl">
                    <a:srgbClr val="000000"/>
                  </a:outerShdw>
                </a:effectLst>
                <a:cs typeface="Times New Roman" pitchFamily="18" charset="0"/>
              </a:rPr>
              <a:t> ( </a:t>
            </a:r>
            <a:r>
              <a:rPr lang="en-US" altLang="zh-CN" sz="3200" i="1">
                <a:solidFill>
                  <a:schemeClr val="tx2"/>
                </a:solidFill>
                <a:effectLst>
                  <a:outerShdw blurRad="38100" dist="38100" dir="2700000" algn="tl">
                    <a:srgbClr val="000000"/>
                  </a:outerShdw>
                </a:effectLst>
                <a:cs typeface="Times New Roman" pitchFamily="18" charset="0"/>
              </a:rPr>
              <a:t>key</a:t>
            </a:r>
            <a:r>
              <a:rPr lang="en-US" altLang="zh-CN" sz="3200">
                <a:solidFill>
                  <a:schemeClr val="tx2"/>
                </a:solidFill>
                <a:effectLst>
                  <a:outerShdw blurRad="38100" dist="38100" dir="2700000" algn="tl">
                    <a:srgbClr val="000000"/>
                  </a:outerShdw>
                </a:effectLst>
                <a:cs typeface="Times New Roman" pitchFamily="18" charset="0"/>
              </a:rPr>
              <a:t> ) = </a:t>
            </a:r>
            <a:r>
              <a:rPr lang="en-US" altLang="zh-CN" sz="3200">
                <a:solidFill>
                  <a:schemeClr val="tx2"/>
                </a:solidFill>
                <a:effectLst>
                  <a:outerShdw blurRad="38100" dist="38100" dir="2700000" algn="tl">
                    <a:srgbClr val="000000"/>
                  </a:outerShdw>
                </a:effectLst>
                <a:cs typeface="Times New Roman" pitchFamily="18" charset="0"/>
                <a:sym typeface="Symbol" pitchFamily="18" charset="2"/>
              </a:rPr>
              <a:t></a:t>
            </a:r>
            <a:r>
              <a:rPr lang="en-US" altLang="zh-CN" sz="3200">
                <a:solidFill>
                  <a:schemeClr val="tx2"/>
                </a:solidFill>
                <a:effectLst>
                  <a:outerShdw blurRad="38100" dist="38100" dir="2700000" algn="tl">
                    <a:srgbClr val="000000"/>
                  </a:outerShdw>
                </a:effectLst>
                <a:cs typeface="Times New Roman" pitchFamily="18" charset="0"/>
              </a:rPr>
              <a:t> </a:t>
            </a:r>
            <a:r>
              <a:rPr lang="en-US" altLang="zh-CN" sz="3200" i="1">
                <a:solidFill>
                  <a:schemeClr val="tx2"/>
                </a:solidFill>
                <a:effectLst>
                  <a:outerShdw blurRad="38100" dist="38100" dir="2700000" algn="tl">
                    <a:srgbClr val="000000"/>
                  </a:outerShdw>
                </a:effectLst>
                <a:cs typeface="Times New Roman" pitchFamily="18" charset="0"/>
              </a:rPr>
              <a:t>n </a:t>
            </a:r>
            <a:r>
              <a:rPr lang="en-US" altLang="zh-CN" sz="3200">
                <a:solidFill>
                  <a:schemeClr val="tx2"/>
                </a:solidFill>
                <a:effectLst>
                  <a:outerShdw blurRad="38100" dist="38100" dir="2700000" algn="tl">
                    <a:srgbClr val="000000"/>
                  </a:outerShdw>
                </a:effectLst>
                <a:cs typeface="Times New Roman" pitchFamily="18" charset="0"/>
              </a:rPr>
              <a:t>* ( </a:t>
            </a:r>
            <a:r>
              <a:rPr lang="en-US" altLang="zh-CN" sz="3200" i="1">
                <a:solidFill>
                  <a:schemeClr val="tx2"/>
                </a:solidFill>
                <a:effectLst>
                  <a:outerShdw blurRad="38100" dist="38100" dir="2700000" algn="tl">
                    <a:srgbClr val="000000"/>
                  </a:outerShdw>
                </a:effectLst>
                <a:cs typeface="Times New Roman" pitchFamily="18" charset="0"/>
              </a:rPr>
              <a:t>A </a:t>
            </a:r>
            <a:r>
              <a:rPr lang="en-US" altLang="zh-CN" sz="3200">
                <a:solidFill>
                  <a:schemeClr val="tx2"/>
                </a:solidFill>
                <a:effectLst>
                  <a:outerShdw blurRad="38100" dist="38100" dir="2700000" algn="tl">
                    <a:srgbClr val="000000"/>
                  </a:outerShdw>
                </a:effectLst>
                <a:cs typeface="Times New Roman" pitchFamily="18" charset="0"/>
              </a:rPr>
              <a:t>* </a:t>
            </a:r>
            <a:r>
              <a:rPr lang="en-US" altLang="zh-CN" sz="3200" i="1">
                <a:solidFill>
                  <a:schemeClr val="tx2"/>
                </a:solidFill>
                <a:effectLst>
                  <a:outerShdw blurRad="38100" dist="38100" dir="2700000" algn="tl">
                    <a:srgbClr val="000000"/>
                  </a:outerShdw>
                </a:effectLst>
                <a:cs typeface="Times New Roman" pitchFamily="18" charset="0"/>
              </a:rPr>
              <a:t>key </a:t>
            </a:r>
            <a:r>
              <a:rPr lang="en-US" altLang="zh-CN" sz="3200">
                <a:solidFill>
                  <a:schemeClr val="tx2"/>
                </a:solidFill>
                <a:effectLst>
                  <a:outerShdw blurRad="38100" dist="38100" dir="2700000" algn="tl">
                    <a:srgbClr val="000000"/>
                  </a:outerShdw>
                </a:effectLst>
                <a:cs typeface="Times New Roman" pitchFamily="18" charset="0"/>
              </a:rPr>
              <a:t>% 1 ) </a:t>
            </a:r>
            <a:r>
              <a:rPr lang="en-US" altLang="zh-CN" sz="3200">
                <a:solidFill>
                  <a:schemeClr val="tx2"/>
                </a:solidFill>
                <a:effectLst>
                  <a:outerShdw blurRad="38100" dist="38100" dir="2700000" algn="tl">
                    <a:srgbClr val="000000"/>
                  </a:outerShdw>
                </a:effectLst>
                <a:cs typeface="Times New Roman" pitchFamily="18" charset="0"/>
                <a:sym typeface="Symbol" pitchFamily="18" charset="2"/>
              </a:rPr>
              <a:t></a:t>
            </a:r>
            <a:endParaRPr lang="en-US" altLang="zh-CN" sz="3200">
              <a:effectLst>
                <a:outerShdw blurRad="38100" dist="38100" dir="2700000" algn="tl">
                  <a:srgbClr val="000000"/>
                </a:outerShdw>
              </a:effectLst>
              <a:cs typeface="Times New Roman" pitchFamily="18" charset="0"/>
            </a:endParaRPr>
          </a:p>
          <a:p>
            <a:pPr marL="900113" lvl="1" indent="-360363" algn="just">
              <a:lnSpc>
                <a:spcPct val="80000"/>
              </a:lnSpc>
            </a:pPr>
            <a:r>
              <a:rPr lang="en-US" altLang="zh-CN">
                <a:effectLst>
                  <a:outerShdw blurRad="38100" dist="38100" dir="2700000" algn="tl">
                    <a:srgbClr val="000000"/>
                  </a:outerShdw>
                </a:effectLst>
                <a:latin typeface="Arial"/>
                <a:cs typeface="Times New Roman" pitchFamily="18" charset="0"/>
              </a:rPr>
              <a:t>“</a:t>
            </a:r>
            <a:r>
              <a:rPr lang="en-US" altLang="zh-CN" i="1">
                <a:effectLst>
                  <a:outerShdw blurRad="38100" dist="38100" dir="2700000" algn="tl">
                    <a:srgbClr val="000000"/>
                  </a:outerShdw>
                </a:effectLst>
                <a:cs typeface="Times New Roman" pitchFamily="18" charset="0"/>
              </a:rPr>
              <a:t>A</a:t>
            </a:r>
            <a:r>
              <a:rPr lang="en-US" altLang="zh-CN">
                <a:effectLst>
                  <a:outerShdw blurRad="38100" dist="38100" dir="2700000" algn="tl">
                    <a:srgbClr val="000000"/>
                  </a:outerShdw>
                </a:effectLst>
                <a:cs typeface="Times New Roman" pitchFamily="18" charset="0"/>
              </a:rPr>
              <a:t> * </a:t>
            </a:r>
            <a:r>
              <a:rPr lang="en-US" altLang="zh-CN" i="1">
                <a:effectLst>
                  <a:outerShdw blurRad="38100" dist="38100" dir="2700000" algn="tl">
                    <a:srgbClr val="000000"/>
                  </a:outerShdw>
                </a:effectLst>
                <a:cs typeface="Times New Roman" pitchFamily="18" charset="0"/>
              </a:rPr>
              <a:t>key</a:t>
            </a:r>
            <a:r>
              <a:rPr lang="en-US" altLang="zh-CN">
                <a:effectLst>
                  <a:outerShdw blurRad="38100" dist="38100" dir="2700000" algn="tl">
                    <a:srgbClr val="000000"/>
                  </a:outerShdw>
                </a:effectLst>
                <a:cs typeface="Times New Roman" pitchFamily="18" charset="0"/>
              </a:rPr>
              <a:t> % 1</a:t>
            </a:r>
            <a:r>
              <a:rPr lang="en-US" altLang="zh-CN">
                <a:effectLst>
                  <a:outerShdw blurRad="38100" dist="38100" dir="2700000" algn="tl">
                    <a:srgbClr val="000000"/>
                  </a:outerShdw>
                </a:effectLst>
                <a:latin typeface="Arial"/>
                <a:cs typeface="Times New Roman" pitchFamily="18" charset="0"/>
              </a:rPr>
              <a:t>”</a:t>
            </a:r>
            <a:r>
              <a:rPr lang="zh-CN" altLang="en-US">
                <a:effectLst>
                  <a:outerShdw blurRad="38100" dist="38100" dir="2700000" algn="tl">
                    <a:srgbClr val="000000"/>
                  </a:outerShdw>
                </a:effectLst>
                <a:cs typeface="Times New Roman" pitchFamily="18" charset="0"/>
              </a:rPr>
              <a:t>表示取 </a:t>
            </a:r>
            <a:r>
              <a:rPr lang="en-US" altLang="zh-CN" i="1">
                <a:effectLst>
                  <a:outerShdw blurRad="38100" dist="38100" dir="2700000" algn="tl">
                    <a:srgbClr val="000000"/>
                  </a:outerShdw>
                </a:effectLst>
                <a:cs typeface="Times New Roman" pitchFamily="18" charset="0"/>
              </a:rPr>
              <a:t>A</a:t>
            </a:r>
            <a:r>
              <a:rPr lang="en-US" altLang="zh-CN">
                <a:effectLst>
                  <a:outerShdw blurRad="38100" dist="38100" dir="2700000" algn="tl">
                    <a:srgbClr val="000000"/>
                  </a:outerShdw>
                </a:effectLst>
                <a:cs typeface="Times New Roman" pitchFamily="18" charset="0"/>
              </a:rPr>
              <a:t> *</a:t>
            </a:r>
            <a:r>
              <a:rPr lang="en-US" altLang="zh-CN" i="1">
                <a:effectLst>
                  <a:outerShdw blurRad="38100" dist="38100" dir="2700000" algn="tl">
                    <a:srgbClr val="000000"/>
                  </a:outerShdw>
                </a:effectLst>
                <a:cs typeface="Times New Roman" pitchFamily="18" charset="0"/>
              </a:rPr>
              <a:t> key </a:t>
            </a:r>
            <a:r>
              <a:rPr lang="zh-CN" altLang="en-US">
                <a:effectLst>
                  <a:outerShdw blurRad="38100" dist="38100" dir="2700000" algn="tl">
                    <a:srgbClr val="000000"/>
                  </a:outerShdw>
                </a:effectLst>
                <a:cs typeface="Times New Roman" pitchFamily="18" charset="0"/>
              </a:rPr>
              <a:t>小数部分</a:t>
            </a:r>
            <a:r>
              <a:rPr lang="en-US" altLang="zh-CN">
                <a:effectLst>
                  <a:outerShdw blurRad="38100" dist="38100" dir="2700000" algn="tl">
                    <a:srgbClr val="000000"/>
                  </a:outerShdw>
                </a:effectLst>
                <a:cs typeface="Times New Roman" pitchFamily="18" charset="0"/>
              </a:rPr>
              <a:t>:</a:t>
            </a:r>
          </a:p>
          <a:p>
            <a:pPr marL="900113" lvl="1" indent="-360363">
              <a:lnSpc>
                <a:spcPct val="80000"/>
              </a:lnSpc>
              <a:buFont typeface="Wingdings" pitchFamily="2" charset="2"/>
              <a:buNone/>
            </a:pPr>
            <a:r>
              <a:rPr lang="en-US" altLang="zh-CN" sz="3700" i="1">
                <a:effectLst>
                  <a:outerShdw blurRad="38100" dist="38100" dir="2700000" algn="tl">
                    <a:srgbClr val="000000"/>
                  </a:outerShdw>
                </a:effectLst>
                <a:cs typeface="Times New Roman" pitchFamily="18" charset="0"/>
              </a:rPr>
              <a:t>  </a:t>
            </a:r>
            <a:r>
              <a:rPr lang="en-US" altLang="zh-CN">
                <a:solidFill>
                  <a:schemeClr val="tx2"/>
                </a:solidFill>
                <a:effectLst>
                  <a:outerShdw blurRad="38100" dist="38100" dir="2700000" algn="tl">
                    <a:srgbClr val="000000"/>
                  </a:outerShdw>
                </a:effectLst>
                <a:cs typeface="Times New Roman" pitchFamily="18" charset="0"/>
              </a:rPr>
              <a:t>A * </a:t>
            </a:r>
            <a:r>
              <a:rPr lang="en-US" altLang="zh-CN" sz="3200" i="1">
                <a:solidFill>
                  <a:schemeClr val="tx2"/>
                </a:solidFill>
                <a:effectLst>
                  <a:outerShdw blurRad="38100" dist="38100" dir="2700000" algn="tl">
                    <a:srgbClr val="000000"/>
                  </a:outerShdw>
                </a:effectLst>
                <a:cs typeface="Times New Roman" pitchFamily="18" charset="0"/>
              </a:rPr>
              <a:t>key</a:t>
            </a:r>
            <a:r>
              <a:rPr lang="en-US" altLang="zh-CN">
                <a:solidFill>
                  <a:schemeClr val="tx2"/>
                </a:solidFill>
                <a:effectLst>
                  <a:outerShdw blurRad="38100" dist="38100" dir="2700000" algn="tl">
                    <a:srgbClr val="000000"/>
                  </a:outerShdw>
                </a:effectLst>
                <a:cs typeface="Times New Roman" pitchFamily="18" charset="0"/>
              </a:rPr>
              <a:t> % 1 = A * </a:t>
            </a:r>
            <a:r>
              <a:rPr lang="en-US" altLang="zh-CN" sz="3200" i="1">
                <a:solidFill>
                  <a:schemeClr val="tx2"/>
                </a:solidFill>
                <a:effectLst>
                  <a:outerShdw blurRad="38100" dist="38100" dir="2700000" algn="tl">
                    <a:srgbClr val="000000"/>
                  </a:outerShdw>
                </a:effectLst>
                <a:cs typeface="Times New Roman" pitchFamily="18" charset="0"/>
              </a:rPr>
              <a:t>key</a:t>
            </a:r>
            <a:r>
              <a:rPr lang="en-US" altLang="zh-CN">
                <a:solidFill>
                  <a:schemeClr val="tx2"/>
                </a:solidFill>
                <a:effectLst>
                  <a:outerShdw blurRad="38100" dist="38100" dir="2700000" algn="tl">
                    <a:srgbClr val="000000"/>
                  </a:outerShdw>
                </a:effectLst>
                <a:cs typeface="Times New Roman" pitchFamily="18" charset="0"/>
              </a:rPr>
              <a:t> - </a:t>
            </a:r>
            <a:r>
              <a:rPr lang="en-US" altLang="zh-CN">
                <a:solidFill>
                  <a:schemeClr val="tx2"/>
                </a:solidFill>
                <a:effectLst>
                  <a:outerShdw blurRad="38100" dist="38100" dir="2700000" algn="tl">
                    <a:srgbClr val="000000"/>
                  </a:outerShdw>
                </a:effectLst>
                <a:cs typeface="Times New Roman" pitchFamily="18" charset="0"/>
                <a:sym typeface="Symbol" pitchFamily="18" charset="2"/>
              </a:rPr>
              <a:t></a:t>
            </a:r>
            <a:r>
              <a:rPr lang="en-US" altLang="zh-CN">
                <a:solidFill>
                  <a:schemeClr val="tx2"/>
                </a:solidFill>
                <a:effectLst>
                  <a:outerShdw blurRad="38100" dist="38100" dir="2700000" algn="tl">
                    <a:srgbClr val="000000"/>
                  </a:outerShdw>
                </a:effectLst>
                <a:cs typeface="Times New Roman" pitchFamily="18" charset="0"/>
              </a:rPr>
              <a:t> A * </a:t>
            </a:r>
            <a:r>
              <a:rPr lang="en-US" altLang="zh-CN" sz="3200" i="1">
                <a:solidFill>
                  <a:schemeClr val="tx2"/>
                </a:solidFill>
                <a:effectLst>
                  <a:outerShdw blurRad="38100" dist="38100" dir="2700000" algn="tl">
                    <a:srgbClr val="000000"/>
                  </a:outerShdw>
                </a:effectLst>
                <a:cs typeface="Times New Roman" pitchFamily="18" charset="0"/>
              </a:rPr>
              <a:t>key</a:t>
            </a:r>
            <a:r>
              <a:rPr lang="en-US" altLang="zh-CN">
                <a:solidFill>
                  <a:schemeClr val="tx2"/>
                </a:solidFill>
                <a:effectLst>
                  <a:outerShdw blurRad="38100" dist="38100" dir="2700000" algn="tl">
                    <a:srgbClr val="000000"/>
                  </a:outerShdw>
                </a:effectLst>
                <a:cs typeface="Times New Roman" pitchFamily="18" charset="0"/>
              </a:rPr>
              <a:t> </a:t>
            </a:r>
            <a:r>
              <a:rPr lang="en-US" altLang="zh-CN">
                <a:solidFill>
                  <a:schemeClr val="tx2"/>
                </a:solidFill>
                <a:effectLst>
                  <a:outerShdw blurRad="38100" dist="38100" dir="2700000" algn="tl">
                    <a:srgbClr val="000000"/>
                  </a:outerShdw>
                </a:effectLst>
                <a:cs typeface="Times New Roman" pitchFamily="18" charset="0"/>
                <a:sym typeface="Symbol" pitchFamily="18" charset="2"/>
              </a:rPr>
              <a:t></a:t>
            </a:r>
            <a:endParaRPr lang="en-US" altLang="zh-CN">
              <a:solidFill>
                <a:schemeClr val="tx2"/>
              </a:solidFill>
              <a:effectLst>
                <a:outerShdw blurRad="38100" dist="38100" dir="2700000" algn="tl">
                  <a:srgbClr val="000000"/>
                </a:outerShdw>
              </a:effectLst>
              <a:cs typeface="Times New Roman" pitchFamily="18" charset="0"/>
            </a:endParaRPr>
          </a:p>
        </p:txBody>
      </p:sp>
      <p:sp>
        <p:nvSpPr>
          <p:cNvPr id="267267" name="Text Box 3"/>
          <p:cNvSpPr txBox="1">
            <a:spLocks noChangeArrowheads="1"/>
          </p:cNvSpPr>
          <p:nvPr/>
        </p:nvSpPr>
        <p:spPr bwMode="auto">
          <a:xfrm>
            <a:off x="152400" y="1079500"/>
            <a:ext cx="6400800" cy="579438"/>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0" hangingPunct="0">
              <a:spcBef>
                <a:spcPct val="50000"/>
              </a:spcBef>
              <a:buFont typeface="Wingdings" pitchFamily="2" charset="2"/>
              <a:buChar char="Ø"/>
            </a:pPr>
            <a:r>
              <a:rPr kumimoji="0" lang="zh-CN" altLang="en-US" b="1">
                <a:solidFill>
                  <a:srgbClr val="FFFF66"/>
                </a:solidFill>
                <a:latin typeface="宋体" charset="-122"/>
              </a:rPr>
              <a:t>散列函数</a:t>
            </a:r>
            <a:r>
              <a:rPr kumimoji="0" lang="en-US" altLang="zh-CN" b="1">
                <a:solidFill>
                  <a:srgbClr val="FFFF66"/>
                </a:solidFill>
                <a:latin typeface="Times New Roman"/>
              </a:rPr>
              <a:t>——</a:t>
            </a:r>
            <a:r>
              <a:rPr kumimoji="0" lang="zh-CN" altLang="zh-CN" b="1">
                <a:latin typeface="Arial" charset="0"/>
              </a:rPr>
              <a:t>乘余取整法</a:t>
            </a:r>
            <a:endParaRPr kumimoji="0" lang="zh-CN" altLang="en-US" b="1">
              <a:latin typeface="Arial" charset="0"/>
            </a:endParaRPr>
          </a:p>
        </p:txBody>
      </p:sp>
      <p:sp>
        <p:nvSpPr>
          <p:cNvPr id="267268" name="Rectangle 4"/>
          <p:cNvSpPr>
            <a:spLocks noChangeArrowheads="1"/>
          </p:cNvSpPr>
          <p:nvPr/>
        </p:nvSpPr>
        <p:spPr bwMode="auto">
          <a:xfrm>
            <a:off x="1784350" y="323850"/>
            <a:ext cx="54927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b="1">
                <a:solidFill>
                  <a:srgbClr val="F1F622"/>
                </a:solidFill>
                <a:effectLst>
                  <a:outerShdw blurRad="38100" dist="38100" dir="2700000" algn="tl">
                    <a:srgbClr val="000000"/>
                  </a:outerShdw>
                </a:effectLst>
                <a:latin typeface="Garamond" pitchFamily="18" charset="0"/>
                <a:ea typeface="宋体" charset="-122"/>
              </a:defRPr>
            </a:lvl1pPr>
            <a:lvl2pPr>
              <a:defRPr sz="4400" b="1">
                <a:solidFill>
                  <a:srgbClr val="F1F622"/>
                </a:solidFill>
                <a:effectLst>
                  <a:outerShdw blurRad="38100" dist="38100" dir="2700000" algn="tl">
                    <a:srgbClr val="000000"/>
                  </a:outerShdw>
                </a:effectLst>
                <a:latin typeface="Garamond" pitchFamily="18" charset="0"/>
                <a:ea typeface="宋体" charset="-122"/>
              </a:defRPr>
            </a:lvl2pPr>
            <a:lvl3pPr>
              <a:defRPr sz="4400" b="1">
                <a:solidFill>
                  <a:srgbClr val="F1F622"/>
                </a:solidFill>
                <a:effectLst>
                  <a:outerShdw blurRad="38100" dist="38100" dir="2700000" algn="tl">
                    <a:srgbClr val="000000"/>
                  </a:outerShdw>
                </a:effectLst>
                <a:latin typeface="Garamond" pitchFamily="18" charset="0"/>
                <a:ea typeface="宋体" charset="-122"/>
              </a:defRPr>
            </a:lvl3pPr>
            <a:lvl4pPr>
              <a:defRPr sz="4400" b="1">
                <a:solidFill>
                  <a:srgbClr val="F1F622"/>
                </a:solidFill>
                <a:effectLst>
                  <a:outerShdw blurRad="38100" dist="38100" dir="2700000" algn="tl">
                    <a:srgbClr val="000000"/>
                  </a:outerShdw>
                </a:effectLst>
                <a:latin typeface="Garamond" pitchFamily="18" charset="0"/>
                <a:ea typeface="宋体" charset="-122"/>
              </a:defRPr>
            </a:lvl4pPr>
            <a:lvl5pPr>
              <a:defRPr sz="4400" b="1">
                <a:solidFill>
                  <a:srgbClr val="F1F622"/>
                </a:solidFill>
                <a:effectLst>
                  <a:outerShdw blurRad="38100" dist="38100" dir="2700000" algn="tl">
                    <a:srgbClr val="000000"/>
                  </a:outerShdw>
                </a:effectLst>
                <a:latin typeface="Garamond" pitchFamily="18" charset="0"/>
                <a:ea typeface="宋体" charset="-122"/>
              </a:defRPr>
            </a:lvl5pPr>
            <a:lvl6pPr marL="4572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6pPr>
            <a:lvl7pPr marL="9144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7pPr>
            <a:lvl8pPr marL="13716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8pPr>
            <a:lvl9pPr marL="18288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9pPr>
          </a:lstStyle>
          <a:p>
            <a:pPr algn="l"/>
            <a:r>
              <a:rPr kumimoji="0" lang="zh-CN" altLang="en-US" sz="3600">
                <a:solidFill>
                  <a:srgbClr val="FFFF66"/>
                </a:solidFill>
                <a:effectLst/>
              </a:rPr>
              <a:t>二、哈希函数的构造方法</a:t>
            </a:r>
          </a:p>
        </p:txBody>
      </p:sp>
    </p:spTree>
  </p:cSld>
  <p:clrMapOvr>
    <a:masterClrMapping/>
  </p:clrMapOvr>
  <p:transition spd="med">
    <p:zo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1"/>
          <p:cNvSpPr>
            <a:spLocks noGrp="1"/>
          </p:cNvSpPr>
          <p:nvPr>
            <p:ph type="sldNum" sz="quarter" idx="10"/>
          </p:nvPr>
        </p:nvSpPr>
        <p:spPr/>
        <p:txBody>
          <a:bodyPr/>
          <a:lstStyle/>
          <a:p>
            <a:fld id="{7F65E1B3-4581-4AFD-B912-4B3C634C87F4}" type="slidenum">
              <a:rPr lang="en-US" altLang="zh-CN"/>
              <a:pPr/>
              <a:t>59</a:t>
            </a:fld>
            <a:endParaRPr lang="en-US" altLang="zh-CN"/>
          </a:p>
        </p:txBody>
      </p:sp>
      <p:sp>
        <p:nvSpPr>
          <p:cNvPr id="3" name="内容占位符 2"/>
          <p:cNvSpPr>
            <a:spLocks noGrp="1"/>
          </p:cNvSpPr>
          <p:nvPr>
            <p:ph idx="4294967295"/>
          </p:nvPr>
        </p:nvSpPr>
        <p:spPr>
          <a:xfrm>
            <a:off x="1619672" y="1844824"/>
            <a:ext cx="7560840" cy="4560823"/>
          </a:xfrm>
        </p:spPr>
        <p:txBody>
          <a:bodyPr/>
          <a:lstStyle/>
          <a:p>
            <a:pPr marL="360363" indent="-360363">
              <a:buFont typeface="Wingdings" pitchFamily="2" charset="2"/>
              <a:buNone/>
            </a:pPr>
            <a:r>
              <a:rPr lang="zh-CN" altLang="en-US" dirty="0">
                <a:effectLst>
                  <a:outerShdw blurRad="38100" dist="38100" dir="2700000" algn="tl">
                    <a:srgbClr val="000000"/>
                  </a:outerShdw>
                </a:effectLst>
                <a:cs typeface="Times New Roman" pitchFamily="18" charset="0"/>
              </a:rPr>
              <a:t>设关键码 </a:t>
            </a:r>
            <a:r>
              <a:rPr lang="en-US" altLang="zh-CN" dirty="0">
                <a:effectLst>
                  <a:outerShdw blurRad="38100" dist="38100" dir="2700000" algn="tl">
                    <a:srgbClr val="000000"/>
                  </a:outerShdw>
                </a:effectLst>
                <a:cs typeface="Times New Roman" pitchFamily="18" charset="0"/>
              </a:rPr>
              <a:t>key = 123456, n = 10000</a:t>
            </a:r>
            <a:r>
              <a:rPr lang="zh-CN" altLang="en-US" dirty="0">
                <a:effectLst>
                  <a:outerShdw blurRad="38100" dist="38100" dir="2700000" algn="tl">
                    <a:srgbClr val="000000"/>
                  </a:outerShdw>
                </a:effectLst>
                <a:cs typeface="Times New Roman" pitchFamily="18" charset="0"/>
              </a:rPr>
              <a:t>且取 </a:t>
            </a:r>
            <a:br>
              <a:rPr lang="zh-CN" altLang="en-US" dirty="0">
                <a:effectLst>
                  <a:outerShdw blurRad="38100" dist="38100" dir="2700000" algn="tl">
                    <a:srgbClr val="000000"/>
                  </a:outerShdw>
                </a:effectLst>
                <a:cs typeface="Times New Roman" pitchFamily="18" charset="0"/>
              </a:rPr>
            </a:br>
            <a:r>
              <a:rPr lang="en-US" altLang="zh-CN" dirty="0">
                <a:effectLst>
                  <a:outerShdw blurRad="38100" dist="38100" dir="2700000" algn="tl">
                    <a:srgbClr val="000000"/>
                  </a:outerShdw>
                </a:effectLst>
                <a:cs typeface="Times New Roman" pitchFamily="18" charset="0"/>
              </a:rPr>
              <a:t>A =                  = 0.6180339</a:t>
            </a:r>
            <a:r>
              <a:rPr lang="zh-CN" altLang="en-US" dirty="0">
                <a:effectLst>
                  <a:outerShdw blurRad="38100" dist="38100" dir="2700000" algn="tl">
                    <a:srgbClr val="000000"/>
                  </a:outerShdw>
                </a:effectLst>
                <a:cs typeface="Times New Roman" pitchFamily="18" charset="0"/>
              </a:rPr>
              <a:t>， </a:t>
            </a:r>
          </a:p>
          <a:p>
            <a:pPr marL="360363" indent="-360363">
              <a:buFont typeface="Wingdings" pitchFamily="2" charset="2"/>
              <a:buNone/>
            </a:pPr>
            <a:r>
              <a:rPr lang="zh-CN" altLang="en-US" dirty="0">
                <a:effectLst>
                  <a:outerShdw blurRad="38100" dist="38100" dir="2700000" algn="tl">
                    <a:srgbClr val="000000"/>
                  </a:outerShdw>
                </a:effectLst>
                <a:cs typeface="Times New Roman" pitchFamily="18" charset="0"/>
              </a:rPr>
              <a:t>因此有</a:t>
            </a:r>
            <a:r>
              <a:rPr lang="zh-CN" altLang="en-US" dirty="0">
                <a:effectLst>
                  <a:outerShdw blurRad="38100" dist="38100" dir="2700000" algn="tl">
                    <a:srgbClr val="000000"/>
                  </a:outerShdw>
                </a:effectLst>
                <a:ea typeface="楷体_GB2312" pitchFamily="49" charset="-122"/>
                <a:cs typeface="Times New Roman" pitchFamily="18" charset="0"/>
              </a:rPr>
              <a:t> </a:t>
            </a:r>
          </a:p>
          <a:p>
            <a:pPr marL="360363" indent="-360363" algn="just">
              <a:buFont typeface="Wingdings" pitchFamily="2" charset="2"/>
              <a:buNone/>
            </a:pPr>
            <a:r>
              <a:rPr lang="zh-CN" altLang="en-US" i="1" dirty="0">
                <a:effectLst>
                  <a:outerShdw blurRad="38100" dist="38100" dir="2700000" algn="tl">
                    <a:srgbClr val="000000"/>
                  </a:outerShdw>
                </a:effectLst>
                <a:ea typeface="楷体_GB2312" pitchFamily="49" charset="-122"/>
                <a:cs typeface="Times New Roman" pitchFamily="18" charset="0"/>
              </a:rPr>
              <a:t>         </a:t>
            </a:r>
            <a:r>
              <a:rPr lang="en-US" altLang="zh-CN" i="1" dirty="0">
                <a:solidFill>
                  <a:schemeClr val="tx2"/>
                </a:solidFill>
                <a:effectLst>
                  <a:outerShdw blurRad="38100" dist="38100" dir="2700000" algn="tl">
                    <a:srgbClr val="000000"/>
                  </a:outerShdw>
                </a:effectLst>
                <a:ea typeface="楷体_GB2312" pitchFamily="49" charset="-122"/>
                <a:cs typeface="Times New Roman" pitchFamily="18" charset="0"/>
              </a:rPr>
              <a:t>hash</a:t>
            </a:r>
            <a:r>
              <a:rPr lang="en-US" altLang="zh-CN" dirty="0">
                <a:solidFill>
                  <a:schemeClr val="tx2"/>
                </a:solidFill>
                <a:effectLst>
                  <a:outerShdw blurRad="38100" dist="38100" dir="2700000" algn="tl">
                    <a:srgbClr val="000000"/>
                  </a:outerShdw>
                </a:effectLst>
                <a:ea typeface="楷体_GB2312" pitchFamily="49" charset="-122"/>
                <a:cs typeface="Times New Roman" pitchFamily="18" charset="0"/>
              </a:rPr>
              <a:t>(123456) =</a:t>
            </a:r>
          </a:p>
          <a:p>
            <a:pPr marL="360363" indent="-360363" algn="just">
              <a:buFont typeface="Wingdings" pitchFamily="2" charset="2"/>
              <a:buNone/>
            </a:pPr>
            <a:r>
              <a:rPr lang="en-US" altLang="zh-CN" dirty="0">
                <a:solidFill>
                  <a:schemeClr val="tx2"/>
                </a:solidFill>
                <a:effectLst>
                  <a:outerShdw blurRad="38100" dist="38100" dir="2700000" algn="tl">
                    <a:srgbClr val="000000"/>
                  </a:outerShdw>
                </a:effectLst>
                <a:ea typeface="楷体_GB2312" pitchFamily="49" charset="-122"/>
                <a:cs typeface="Times New Roman" pitchFamily="18" charset="0"/>
              </a:rPr>
              <a:t>          = </a:t>
            </a:r>
            <a:r>
              <a:rPr lang="en-US" altLang="zh-CN" dirty="0">
                <a:solidFill>
                  <a:schemeClr val="tx2"/>
                </a:solidFill>
                <a:effectLst>
                  <a:outerShdw blurRad="38100" dist="38100" dir="2700000" algn="tl">
                    <a:srgbClr val="000000"/>
                  </a:outerShdw>
                </a:effectLst>
                <a:ea typeface="楷体_GB2312" pitchFamily="49" charset="-122"/>
                <a:cs typeface="Times New Roman" pitchFamily="18" charset="0"/>
                <a:sym typeface="Symbol" pitchFamily="18" charset="2"/>
              </a:rPr>
              <a:t></a:t>
            </a:r>
            <a:r>
              <a:rPr lang="en-US" altLang="zh-CN" dirty="0">
                <a:solidFill>
                  <a:schemeClr val="tx2"/>
                </a:solidFill>
                <a:effectLst>
                  <a:outerShdw blurRad="38100" dist="38100" dir="2700000" algn="tl">
                    <a:srgbClr val="000000"/>
                  </a:outerShdw>
                </a:effectLst>
                <a:ea typeface="楷体_GB2312" pitchFamily="49" charset="-122"/>
                <a:cs typeface="Times New Roman" pitchFamily="18" charset="0"/>
              </a:rPr>
              <a:t>10000*(0.6180339*123456 % 1)</a:t>
            </a:r>
            <a:r>
              <a:rPr lang="en-US" altLang="zh-CN" dirty="0">
                <a:solidFill>
                  <a:schemeClr val="tx2"/>
                </a:solidFill>
                <a:effectLst>
                  <a:outerShdw blurRad="38100" dist="38100" dir="2700000" algn="tl">
                    <a:srgbClr val="000000"/>
                  </a:outerShdw>
                </a:effectLst>
                <a:ea typeface="楷体_GB2312" pitchFamily="49" charset="-122"/>
                <a:cs typeface="Times New Roman" pitchFamily="18" charset="0"/>
                <a:sym typeface="Symbol" pitchFamily="18" charset="2"/>
              </a:rPr>
              <a:t> </a:t>
            </a:r>
            <a:r>
              <a:rPr lang="en-US" altLang="zh-CN" dirty="0">
                <a:solidFill>
                  <a:schemeClr val="tx2"/>
                </a:solidFill>
                <a:effectLst>
                  <a:outerShdw blurRad="38100" dist="38100" dir="2700000" algn="tl">
                    <a:srgbClr val="000000"/>
                  </a:outerShdw>
                </a:effectLst>
                <a:ea typeface="楷体_GB2312" pitchFamily="49" charset="-122"/>
                <a:cs typeface="Times New Roman" pitchFamily="18" charset="0"/>
              </a:rPr>
              <a:t>=</a:t>
            </a:r>
          </a:p>
          <a:p>
            <a:pPr marL="360363" indent="-360363" algn="just">
              <a:buFont typeface="Wingdings" pitchFamily="2" charset="2"/>
              <a:buNone/>
            </a:pPr>
            <a:r>
              <a:rPr lang="en-US" altLang="zh-CN" dirty="0">
                <a:solidFill>
                  <a:schemeClr val="tx2"/>
                </a:solidFill>
                <a:effectLst>
                  <a:outerShdw blurRad="38100" dist="38100" dir="2700000" algn="tl">
                    <a:srgbClr val="000000"/>
                  </a:outerShdw>
                </a:effectLst>
                <a:ea typeface="楷体_GB2312" pitchFamily="49" charset="-122"/>
                <a:cs typeface="Times New Roman" pitchFamily="18" charset="0"/>
              </a:rPr>
              <a:t>          = </a:t>
            </a:r>
            <a:r>
              <a:rPr lang="en-US" altLang="zh-CN" dirty="0">
                <a:solidFill>
                  <a:schemeClr val="tx2"/>
                </a:solidFill>
                <a:effectLst>
                  <a:outerShdw blurRad="38100" dist="38100" dir="2700000" algn="tl">
                    <a:srgbClr val="000000"/>
                  </a:outerShdw>
                </a:effectLst>
                <a:ea typeface="楷体_GB2312" pitchFamily="49" charset="-122"/>
                <a:cs typeface="Times New Roman" pitchFamily="18" charset="0"/>
                <a:sym typeface="Symbol" pitchFamily="18" charset="2"/>
              </a:rPr>
              <a:t></a:t>
            </a:r>
            <a:r>
              <a:rPr lang="en-US" altLang="zh-CN" dirty="0">
                <a:solidFill>
                  <a:schemeClr val="tx2"/>
                </a:solidFill>
                <a:effectLst>
                  <a:outerShdw blurRad="38100" dist="38100" dir="2700000" algn="tl">
                    <a:srgbClr val="000000"/>
                  </a:outerShdw>
                </a:effectLst>
                <a:ea typeface="楷体_GB2312" pitchFamily="49" charset="-122"/>
                <a:cs typeface="Times New Roman" pitchFamily="18" charset="0"/>
              </a:rPr>
              <a:t>10000 * (76300.0041151</a:t>
            </a:r>
            <a:r>
              <a:rPr lang="en-US" altLang="zh-CN" dirty="0">
                <a:solidFill>
                  <a:schemeClr val="tx2"/>
                </a:solidFill>
                <a:effectLst>
                  <a:outerShdw blurRad="38100" dist="38100" dir="2700000" algn="tl">
                    <a:srgbClr val="000000"/>
                  </a:outerShdw>
                </a:effectLst>
                <a:latin typeface="Arial"/>
                <a:ea typeface="楷体_GB2312" pitchFamily="49" charset="-122"/>
                <a:cs typeface="Times New Roman" pitchFamily="18" charset="0"/>
              </a:rPr>
              <a:t>…</a:t>
            </a:r>
            <a:r>
              <a:rPr lang="en-US" altLang="zh-CN" dirty="0">
                <a:solidFill>
                  <a:schemeClr val="tx2"/>
                </a:solidFill>
                <a:effectLst>
                  <a:outerShdw blurRad="38100" dist="38100" dir="2700000" algn="tl">
                    <a:srgbClr val="000000"/>
                  </a:outerShdw>
                </a:effectLst>
                <a:ea typeface="楷体_GB2312" pitchFamily="49" charset="-122"/>
                <a:cs typeface="Times New Roman" pitchFamily="18" charset="0"/>
              </a:rPr>
              <a:t> % 1)</a:t>
            </a:r>
            <a:r>
              <a:rPr lang="en-US" altLang="zh-CN" dirty="0">
                <a:solidFill>
                  <a:schemeClr val="tx2"/>
                </a:solidFill>
                <a:effectLst>
                  <a:outerShdw blurRad="38100" dist="38100" dir="2700000" algn="tl">
                    <a:srgbClr val="000000"/>
                  </a:outerShdw>
                </a:effectLst>
                <a:ea typeface="楷体_GB2312" pitchFamily="49" charset="-122"/>
                <a:cs typeface="Times New Roman" pitchFamily="18" charset="0"/>
                <a:sym typeface="Symbol" pitchFamily="18" charset="2"/>
              </a:rPr>
              <a:t> </a:t>
            </a:r>
            <a:r>
              <a:rPr lang="en-US" altLang="zh-CN" dirty="0">
                <a:solidFill>
                  <a:schemeClr val="tx2"/>
                </a:solidFill>
                <a:effectLst>
                  <a:outerShdw blurRad="38100" dist="38100" dir="2700000" algn="tl">
                    <a:srgbClr val="000000"/>
                  </a:outerShdw>
                </a:effectLst>
                <a:ea typeface="楷体_GB2312" pitchFamily="49" charset="-122"/>
                <a:cs typeface="Times New Roman" pitchFamily="18" charset="0"/>
              </a:rPr>
              <a:t>=</a:t>
            </a:r>
          </a:p>
          <a:p>
            <a:pPr marL="360363" indent="-360363" algn="just">
              <a:buFont typeface="Wingdings" pitchFamily="2" charset="2"/>
              <a:buNone/>
            </a:pPr>
            <a:r>
              <a:rPr lang="en-US" altLang="zh-CN" dirty="0">
                <a:solidFill>
                  <a:schemeClr val="tx2"/>
                </a:solidFill>
                <a:effectLst>
                  <a:outerShdw blurRad="38100" dist="38100" dir="2700000" algn="tl">
                    <a:srgbClr val="000000"/>
                  </a:outerShdw>
                </a:effectLst>
                <a:ea typeface="楷体_GB2312" pitchFamily="49" charset="-122"/>
                <a:cs typeface="Times New Roman" pitchFamily="18" charset="0"/>
              </a:rPr>
              <a:t>          = </a:t>
            </a:r>
            <a:r>
              <a:rPr lang="en-US" altLang="zh-CN" dirty="0">
                <a:solidFill>
                  <a:schemeClr val="tx2"/>
                </a:solidFill>
                <a:effectLst>
                  <a:outerShdw blurRad="38100" dist="38100" dir="2700000" algn="tl">
                    <a:srgbClr val="000000"/>
                  </a:outerShdw>
                </a:effectLst>
                <a:ea typeface="楷体_GB2312" pitchFamily="49" charset="-122"/>
                <a:cs typeface="Times New Roman" pitchFamily="18" charset="0"/>
                <a:sym typeface="Symbol" pitchFamily="18" charset="2"/>
              </a:rPr>
              <a:t></a:t>
            </a:r>
            <a:r>
              <a:rPr lang="en-US" altLang="zh-CN" dirty="0">
                <a:solidFill>
                  <a:schemeClr val="tx2"/>
                </a:solidFill>
                <a:effectLst>
                  <a:outerShdw blurRad="38100" dist="38100" dir="2700000" algn="tl">
                    <a:srgbClr val="000000"/>
                  </a:outerShdw>
                </a:effectLst>
                <a:ea typeface="楷体_GB2312" pitchFamily="49" charset="-122"/>
                <a:cs typeface="Times New Roman" pitchFamily="18" charset="0"/>
              </a:rPr>
              <a:t>10000 * 0.0041151</a:t>
            </a:r>
            <a:r>
              <a:rPr lang="en-US" altLang="zh-CN" dirty="0">
                <a:solidFill>
                  <a:schemeClr val="tx2"/>
                </a:solidFill>
                <a:effectLst>
                  <a:outerShdw blurRad="38100" dist="38100" dir="2700000" algn="tl">
                    <a:srgbClr val="000000"/>
                  </a:outerShdw>
                </a:effectLst>
                <a:latin typeface="Arial"/>
                <a:ea typeface="楷体_GB2312" pitchFamily="49" charset="-122"/>
                <a:cs typeface="Times New Roman" pitchFamily="18" charset="0"/>
              </a:rPr>
              <a:t>…</a:t>
            </a:r>
            <a:r>
              <a:rPr lang="en-US" altLang="zh-CN" dirty="0">
                <a:solidFill>
                  <a:schemeClr val="tx2"/>
                </a:solidFill>
                <a:effectLst>
                  <a:outerShdw blurRad="38100" dist="38100" dir="2700000" algn="tl">
                    <a:srgbClr val="000000"/>
                  </a:outerShdw>
                </a:effectLst>
                <a:ea typeface="楷体_GB2312" pitchFamily="49" charset="-122"/>
                <a:cs typeface="Times New Roman" pitchFamily="18" charset="0"/>
                <a:sym typeface="Symbol" pitchFamily="18" charset="2"/>
              </a:rPr>
              <a:t></a:t>
            </a:r>
            <a:r>
              <a:rPr lang="en-US" altLang="zh-CN" dirty="0">
                <a:solidFill>
                  <a:schemeClr val="tx2"/>
                </a:solidFill>
                <a:effectLst>
                  <a:outerShdw blurRad="38100" dist="38100" dir="2700000" algn="tl">
                    <a:srgbClr val="000000"/>
                  </a:outerShdw>
                </a:effectLst>
                <a:ea typeface="楷体_GB2312" pitchFamily="49" charset="-122"/>
                <a:cs typeface="Times New Roman" pitchFamily="18" charset="0"/>
              </a:rPr>
              <a:t> = 41</a:t>
            </a:r>
          </a:p>
        </p:txBody>
      </p:sp>
      <p:graphicFrame>
        <p:nvGraphicFramePr>
          <p:cNvPr id="268291" name="Object 2"/>
          <p:cNvGraphicFramePr>
            <a:graphicFrameLocks noChangeAspect="1"/>
          </p:cNvGraphicFramePr>
          <p:nvPr>
            <p:extLst>
              <p:ext uri="{D42A27DB-BD31-4B8C-83A1-F6EECF244321}">
                <p14:modId xmlns:p14="http://schemas.microsoft.com/office/powerpoint/2010/main" val="2489618702"/>
              </p:ext>
            </p:extLst>
          </p:nvPr>
        </p:nvGraphicFramePr>
        <p:xfrm>
          <a:off x="2699792" y="2348880"/>
          <a:ext cx="1658938" cy="581025"/>
        </p:xfrm>
        <a:graphic>
          <a:graphicData uri="http://schemas.openxmlformats.org/presentationml/2006/ole">
            <mc:AlternateContent xmlns:mc="http://schemas.openxmlformats.org/markup-compatibility/2006">
              <mc:Choice xmlns:v="urn:schemas-microsoft-com:vml" Requires="v">
                <p:oleObj spid="_x0000_s268307" name="Equation" r:id="rId3" imgW="685800" imgH="241300" progId="">
                  <p:embed/>
                </p:oleObj>
              </mc:Choice>
              <mc:Fallback>
                <p:oleObj name="Equation" r:id="rId3" imgW="685800" imgH="241300" progId="">
                  <p:embed/>
                  <p:pic>
                    <p:nvPicPr>
                      <p:cNvPr id="0" name="Object 2"/>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2699792" y="2348880"/>
                        <a:ext cx="1658938"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8292" name="Rectangle 4"/>
          <p:cNvSpPr>
            <a:spLocks noChangeArrowheads="1"/>
          </p:cNvSpPr>
          <p:nvPr/>
        </p:nvSpPr>
        <p:spPr bwMode="auto">
          <a:xfrm>
            <a:off x="1784350" y="323850"/>
            <a:ext cx="54927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b="1">
                <a:solidFill>
                  <a:srgbClr val="F1F622"/>
                </a:solidFill>
                <a:effectLst>
                  <a:outerShdw blurRad="38100" dist="38100" dir="2700000" algn="tl">
                    <a:srgbClr val="000000"/>
                  </a:outerShdw>
                </a:effectLst>
                <a:latin typeface="Garamond" pitchFamily="18" charset="0"/>
                <a:ea typeface="宋体" charset="-122"/>
              </a:defRPr>
            </a:lvl1pPr>
            <a:lvl2pPr>
              <a:defRPr sz="4400" b="1">
                <a:solidFill>
                  <a:srgbClr val="F1F622"/>
                </a:solidFill>
                <a:effectLst>
                  <a:outerShdw blurRad="38100" dist="38100" dir="2700000" algn="tl">
                    <a:srgbClr val="000000"/>
                  </a:outerShdw>
                </a:effectLst>
                <a:latin typeface="Garamond" pitchFamily="18" charset="0"/>
                <a:ea typeface="宋体" charset="-122"/>
              </a:defRPr>
            </a:lvl2pPr>
            <a:lvl3pPr>
              <a:defRPr sz="4400" b="1">
                <a:solidFill>
                  <a:srgbClr val="F1F622"/>
                </a:solidFill>
                <a:effectLst>
                  <a:outerShdw blurRad="38100" dist="38100" dir="2700000" algn="tl">
                    <a:srgbClr val="000000"/>
                  </a:outerShdw>
                </a:effectLst>
                <a:latin typeface="Garamond" pitchFamily="18" charset="0"/>
                <a:ea typeface="宋体" charset="-122"/>
              </a:defRPr>
            </a:lvl3pPr>
            <a:lvl4pPr>
              <a:defRPr sz="4400" b="1">
                <a:solidFill>
                  <a:srgbClr val="F1F622"/>
                </a:solidFill>
                <a:effectLst>
                  <a:outerShdw blurRad="38100" dist="38100" dir="2700000" algn="tl">
                    <a:srgbClr val="000000"/>
                  </a:outerShdw>
                </a:effectLst>
                <a:latin typeface="Garamond" pitchFamily="18" charset="0"/>
                <a:ea typeface="宋体" charset="-122"/>
              </a:defRPr>
            </a:lvl4pPr>
            <a:lvl5pPr>
              <a:defRPr sz="4400" b="1">
                <a:solidFill>
                  <a:srgbClr val="F1F622"/>
                </a:solidFill>
                <a:effectLst>
                  <a:outerShdw blurRad="38100" dist="38100" dir="2700000" algn="tl">
                    <a:srgbClr val="000000"/>
                  </a:outerShdw>
                </a:effectLst>
                <a:latin typeface="Garamond" pitchFamily="18" charset="0"/>
                <a:ea typeface="宋体" charset="-122"/>
              </a:defRPr>
            </a:lvl5pPr>
            <a:lvl6pPr marL="4572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6pPr>
            <a:lvl7pPr marL="9144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7pPr>
            <a:lvl8pPr marL="13716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8pPr>
            <a:lvl9pPr marL="18288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9pPr>
          </a:lstStyle>
          <a:p>
            <a:pPr algn="l"/>
            <a:r>
              <a:rPr kumimoji="0" lang="zh-CN" altLang="en-US" sz="3600">
                <a:solidFill>
                  <a:srgbClr val="FFFF66"/>
                </a:solidFill>
                <a:effectLst/>
              </a:rPr>
              <a:t>二、哈希函数的构造方法</a:t>
            </a:r>
          </a:p>
        </p:txBody>
      </p:sp>
      <p:sp>
        <p:nvSpPr>
          <p:cNvPr id="268293" name="Text Box 5"/>
          <p:cNvSpPr txBox="1">
            <a:spLocks noChangeArrowheads="1"/>
          </p:cNvSpPr>
          <p:nvPr/>
        </p:nvSpPr>
        <p:spPr bwMode="auto">
          <a:xfrm>
            <a:off x="152400" y="1079500"/>
            <a:ext cx="6400800" cy="1311275"/>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0" hangingPunct="0">
              <a:spcBef>
                <a:spcPct val="50000"/>
              </a:spcBef>
              <a:buFont typeface="Wingdings" pitchFamily="2" charset="2"/>
              <a:buChar char="Ø"/>
            </a:pPr>
            <a:r>
              <a:rPr kumimoji="0" lang="zh-CN" altLang="en-US" b="1">
                <a:solidFill>
                  <a:srgbClr val="FFFF66"/>
                </a:solidFill>
                <a:latin typeface="宋体" charset="-122"/>
              </a:rPr>
              <a:t>散列函数</a:t>
            </a:r>
            <a:r>
              <a:rPr kumimoji="0" lang="en-US" altLang="zh-CN" b="1">
                <a:solidFill>
                  <a:srgbClr val="FFFF66"/>
                </a:solidFill>
                <a:latin typeface="Times New Roman"/>
              </a:rPr>
              <a:t>——</a:t>
            </a:r>
            <a:r>
              <a:rPr kumimoji="0" lang="zh-CN" altLang="zh-CN" b="1">
                <a:latin typeface="Arial" charset="0"/>
              </a:rPr>
              <a:t>乘余取整法</a:t>
            </a:r>
            <a:endParaRPr kumimoji="0" lang="zh-CN" altLang="en-US" b="1">
              <a:latin typeface="Arial" charset="0"/>
            </a:endParaRPr>
          </a:p>
          <a:p>
            <a:pPr algn="l" eaLnBrk="0" hangingPunct="0">
              <a:spcBef>
                <a:spcPct val="50000"/>
              </a:spcBef>
              <a:buFont typeface="Wingdings" pitchFamily="2" charset="2"/>
              <a:buNone/>
            </a:pPr>
            <a:r>
              <a:rPr kumimoji="0" lang="zh-CN" altLang="en-US" b="1">
                <a:latin typeface="Arial" charset="0"/>
              </a:rPr>
              <a:t>    示例：</a:t>
            </a:r>
          </a:p>
        </p:txBody>
      </p:sp>
    </p:spTree>
  </p:cSld>
  <p:clrMapOvr>
    <a:masterClrMapping/>
  </p:clrMapOvr>
  <p:transition spd="med">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B1FA6F3-BC71-4AB4-AD0C-0CE748947188}" type="slidenum">
              <a:rPr lang="en-US" altLang="zh-CN"/>
              <a:pPr/>
              <a:t>6</a:t>
            </a:fld>
            <a:endParaRPr lang="en-US" altLang="zh-CN"/>
          </a:p>
        </p:txBody>
      </p:sp>
      <p:sp>
        <p:nvSpPr>
          <p:cNvPr id="75778" name="Rectangle 2"/>
          <p:cNvSpPr>
            <a:spLocks noGrp="1" noRot="1" noChangeArrowheads="1"/>
          </p:cNvSpPr>
          <p:nvPr>
            <p:ph type="title"/>
          </p:nvPr>
        </p:nvSpPr>
        <p:spPr/>
        <p:txBody>
          <a:bodyPr/>
          <a:lstStyle/>
          <a:p>
            <a:r>
              <a:rPr lang="en-US" altLang="zh-CN" dirty="0"/>
              <a:t>8.1 </a:t>
            </a:r>
            <a:r>
              <a:rPr lang="zh-CN" altLang="en-US" dirty="0"/>
              <a:t>基本概念</a:t>
            </a:r>
          </a:p>
        </p:txBody>
      </p:sp>
      <p:sp>
        <p:nvSpPr>
          <p:cNvPr id="75779" name="Rectangle 3"/>
          <p:cNvSpPr>
            <a:spLocks noGrp="1" noChangeArrowheads="1"/>
          </p:cNvSpPr>
          <p:nvPr>
            <p:ph type="body" idx="1"/>
          </p:nvPr>
        </p:nvSpPr>
        <p:spPr/>
        <p:txBody>
          <a:bodyPr/>
          <a:lstStyle/>
          <a:p>
            <a:pPr marL="609600" indent="-609600">
              <a:lnSpc>
                <a:spcPct val="120000"/>
              </a:lnSpc>
              <a:buClr>
                <a:srgbClr val="FFFF00"/>
              </a:buClr>
              <a:buFont typeface="Wingdings" pitchFamily="2" charset="2"/>
              <a:buAutoNum type="arabicPeriod"/>
            </a:pPr>
            <a:r>
              <a:rPr lang="zh-CN" altLang="en-US" sz="2800" dirty="0">
                <a:solidFill>
                  <a:srgbClr val="FFFF00"/>
                </a:solidFill>
                <a:latin typeface="宋体" charset="-122"/>
              </a:rPr>
              <a:t>查找</a:t>
            </a:r>
            <a:r>
              <a:rPr lang="zh-CN" altLang="en-US" sz="2800" dirty="0"/>
              <a:t>：按关键字进行的检索。</a:t>
            </a:r>
          </a:p>
          <a:p>
            <a:pPr marL="609600" indent="-609600">
              <a:lnSpc>
                <a:spcPct val="120000"/>
              </a:lnSpc>
              <a:buClr>
                <a:srgbClr val="FFFF00"/>
              </a:buClr>
              <a:buFont typeface="Wingdings" pitchFamily="2" charset="2"/>
              <a:buAutoNum type="arabicPeriod"/>
            </a:pPr>
            <a:r>
              <a:rPr lang="zh-CN" altLang="en-US" sz="2800" dirty="0">
                <a:solidFill>
                  <a:srgbClr val="FFFF00"/>
                </a:solidFill>
              </a:rPr>
              <a:t>查找表：</a:t>
            </a:r>
            <a:r>
              <a:rPr lang="zh-CN" altLang="en-US" sz="2800" dirty="0"/>
              <a:t>由同一类型的数据元素构成的集合</a:t>
            </a:r>
          </a:p>
          <a:p>
            <a:pPr marL="609600" indent="-609600">
              <a:lnSpc>
                <a:spcPct val="120000"/>
              </a:lnSpc>
              <a:buClr>
                <a:srgbClr val="FFFF00"/>
              </a:buClr>
              <a:buFont typeface="Wingdings" pitchFamily="2" charset="2"/>
              <a:buAutoNum type="arabicPeriod"/>
            </a:pPr>
            <a:r>
              <a:rPr lang="zh-CN" altLang="en-US" sz="2800" dirty="0">
                <a:solidFill>
                  <a:srgbClr val="FFFF00"/>
                </a:solidFill>
                <a:latin typeface="宋体" charset="-122"/>
              </a:rPr>
              <a:t>关键字</a:t>
            </a:r>
            <a:r>
              <a:rPr lang="zh-CN" altLang="en-US" sz="2800" dirty="0">
                <a:latin typeface="宋体" charset="-122"/>
              </a:rPr>
              <a:t>：</a:t>
            </a:r>
            <a:r>
              <a:rPr lang="zh-CN" altLang="en-US" sz="2800" dirty="0"/>
              <a:t>数据元素</a:t>
            </a:r>
            <a:r>
              <a:rPr lang="en-US" altLang="zh-CN" sz="2800" dirty="0"/>
              <a:t>(</a:t>
            </a:r>
            <a:r>
              <a:rPr lang="zh-CN" altLang="en-US" sz="2800" dirty="0"/>
              <a:t>或记录</a:t>
            </a:r>
            <a:r>
              <a:rPr lang="en-US" altLang="zh-CN" sz="2800" dirty="0"/>
              <a:t>)</a:t>
            </a:r>
            <a:r>
              <a:rPr lang="zh-CN" altLang="en-US" sz="2800" dirty="0"/>
              <a:t>中某个数据项的值，用它可以标识</a:t>
            </a:r>
            <a:r>
              <a:rPr lang="en-US" altLang="zh-CN" sz="2800" dirty="0"/>
              <a:t>(</a:t>
            </a:r>
            <a:r>
              <a:rPr lang="zh-CN" altLang="en-US" sz="2800" dirty="0"/>
              <a:t>或识别</a:t>
            </a:r>
            <a:r>
              <a:rPr lang="en-US" altLang="zh-CN" sz="2800" dirty="0"/>
              <a:t>)</a:t>
            </a:r>
            <a:r>
              <a:rPr lang="zh-CN" altLang="en-US" sz="2800" dirty="0"/>
              <a:t>一个数据元素。</a:t>
            </a:r>
            <a:endParaRPr lang="zh-CN" altLang="en-US" sz="2800" dirty="0">
              <a:latin typeface="宋体" charset="-122"/>
            </a:endParaRPr>
          </a:p>
          <a:p>
            <a:pPr marL="609600" indent="-609600">
              <a:lnSpc>
                <a:spcPct val="120000"/>
              </a:lnSpc>
              <a:buClr>
                <a:srgbClr val="FFFF00"/>
              </a:buClr>
              <a:buFont typeface="Wingdings" pitchFamily="2" charset="2"/>
              <a:buAutoNum type="arabicPeriod"/>
            </a:pPr>
            <a:r>
              <a:rPr lang="zh-CN" altLang="en-US" sz="2800" dirty="0">
                <a:solidFill>
                  <a:srgbClr val="FFFF00"/>
                </a:solidFill>
                <a:latin typeface="宋体" charset="-122"/>
              </a:rPr>
              <a:t>主关键字：</a:t>
            </a:r>
            <a:r>
              <a:rPr lang="zh-CN" altLang="en-US" sz="2800" dirty="0"/>
              <a:t>唯一标识一个数据元素的关键字称为主关键字</a:t>
            </a:r>
            <a:endParaRPr lang="zh-CN" altLang="en-US" sz="2800" dirty="0">
              <a:latin typeface="宋体" charset="-122"/>
            </a:endParaRPr>
          </a:p>
          <a:p>
            <a:pPr marL="609600" indent="-609600">
              <a:lnSpc>
                <a:spcPct val="120000"/>
              </a:lnSpc>
              <a:buClr>
                <a:srgbClr val="FFFF00"/>
              </a:buClr>
              <a:buFont typeface="Wingdings" pitchFamily="2" charset="2"/>
              <a:buAutoNum type="arabicPeriod"/>
            </a:pPr>
            <a:r>
              <a:rPr lang="zh-CN" altLang="en-US" sz="2800" dirty="0">
                <a:solidFill>
                  <a:srgbClr val="FFFF00"/>
                </a:solidFill>
                <a:latin typeface="宋体" charset="-122"/>
              </a:rPr>
              <a:t>次关键字：</a:t>
            </a:r>
            <a:r>
              <a:rPr lang="zh-CN" altLang="en-US" sz="2800" dirty="0"/>
              <a:t>其它关键字称为辅助关键字或从关键字，次关键字通常不能唯一标志不同元素。</a:t>
            </a:r>
          </a:p>
          <a:p>
            <a:pPr marL="609600" indent="-609600">
              <a:lnSpc>
                <a:spcPct val="120000"/>
              </a:lnSpc>
              <a:buClr>
                <a:srgbClr val="FFFF00"/>
              </a:buClr>
              <a:buFont typeface="Wingdings" pitchFamily="2" charset="2"/>
              <a:buAutoNum type="arabicPeriod"/>
            </a:pPr>
            <a:endParaRPr lang="en-US" altLang="zh-CN" sz="2800" dirty="0"/>
          </a:p>
        </p:txBody>
      </p:sp>
    </p:spTree>
  </p:cSld>
  <p:clrMapOvr>
    <a:masterClrMapping/>
  </p:clrMapOvr>
  <p:transition spd="med">
    <p:zo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p:txBody>
          <a:bodyPr/>
          <a:lstStyle/>
          <a:p>
            <a:fld id="{E2672B89-0770-4A15-A6A3-BBACA12912CE}" type="slidenum">
              <a:rPr lang="en-US" altLang="zh-CN"/>
              <a:pPr/>
              <a:t>60</a:t>
            </a:fld>
            <a:endParaRPr lang="en-US" altLang="zh-CN"/>
          </a:p>
        </p:txBody>
      </p:sp>
      <p:sp>
        <p:nvSpPr>
          <p:cNvPr id="2" name="标题 1"/>
          <p:cNvSpPr>
            <a:spLocks noGrp="1"/>
          </p:cNvSpPr>
          <p:nvPr>
            <p:ph type="title" idx="4294967295"/>
          </p:nvPr>
        </p:nvSpPr>
        <p:spPr>
          <a:xfrm>
            <a:off x="415925" y="1009650"/>
            <a:ext cx="8229600" cy="981075"/>
          </a:xfrm>
        </p:spPr>
        <p:txBody>
          <a:bodyPr/>
          <a:lstStyle/>
          <a:p>
            <a:pPr algn="l">
              <a:buFont typeface="Wingdings" pitchFamily="2" charset="2"/>
              <a:buChar char="Ø"/>
            </a:pPr>
            <a:r>
              <a:rPr lang="zh-CN" altLang="en-US" sz="3200" dirty="0">
                <a:latin typeface="宋体" charset="-122"/>
              </a:rPr>
              <a:t>乘余取整法参数取值的考虑</a:t>
            </a:r>
            <a:endParaRPr lang="zh-CN" altLang="en-US" sz="3200" dirty="0"/>
          </a:p>
        </p:txBody>
      </p:sp>
      <p:sp>
        <p:nvSpPr>
          <p:cNvPr id="3" name="内容占位符 2"/>
          <p:cNvSpPr>
            <a:spLocks noGrp="1"/>
          </p:cNvSpPr>
          <p:nvPr>
            <p:ph idx="4294967295"/>
          </p:nvPr>
        </p:nvSpPr>
        <p:spPr>
          <a:xfrm>
            <a:off x="323528" y="2132856"/>
            <a:ext cx="8229600" cy="5327650"/>
          </a:xfrm>
        </p:spPr>
        <p:txBody>
          <a:bodyPr/>
          <a:lstStyle/>
          <a:p>
            <a:pPr marL="360363" indent="-360363" algn="just">
              <a:lnSpc>
                <a:spcPct val="90000"/>
              </a:lnSpc>
            </a:pPr>
            <a:r>
              <a:rPr lang="zh-CN" altLang="en-US" dirty="0">
                <a:effectLst>
                  <a:outerShdw blurRad="38100" dist="38100" dir="2700000" algn="tl">
                    <a:srgbClr val="000000"/>
                  </a:outerShdw>
                </a:effectLst>
                <a:cs typeface="Times New Roman" pitchFamily="18" charset="0"/>
              </a:rPr>
              <a:t>若地址空间为</a:t>
            </a:r>
            <a:r>
              <a:rPr lang="en-US" altLang="zh-CN" dirty="0">
                <a:effectLst>
                  <a:outerShdw blurRad="38100" dist="38100" dir="2700000" algn="tl">
                    <a:srgbClr val="000000"/>
                  </a:outerShdw>
                </a:effectLst>
                <a:cs typeface="Times New Roman" pitchFamily="18" charset="0"/>
              </a:rPr>
              <a:t>p</a:t>
            </a:r>
            <a:r>
              <a:rPr lang="zh-CN" altLang="en-US" dirty="0">
                <a:effectLst>
                  <a:outerShdw blurRad="38100" dist="38100" dir="2700000" algn="tl">
                    <a:srgbClr val="000000"/>
                  </a:outerShdw>
                </a:effectLst>
                <a:cs typeface="Times New Roman" pitchFamily="18" charset="0"/>
              </a:rPr>
              <a:t>位，就取</a:t>
            </a:r>
            <a:r>
              <a:rPr lang="en-US" altLang="zh-CN" dirty="0">
                <a:effectLst>
                  <a:outerShdw blurRad="38100" dist="38100" dir="2700000" algn="tl">
                    <a:srgbClr val="000000"/>
                  </a:outerShdw>
                </a:effectLst>
                <a:ea typeface="楷体_GB2312" pitchFamily="49" charset="-122"/>
                <a:cs typeface="Times New Roman" pitchFamily="18" charset="0"/>
              </a:rPr>
              <a:t>n=2</a:t>
            </a:r>
            <a:r>
              <a:rPr lang="en-US" altLang="zh-CN" baseline="30000" dirty="0">
                <a:effectLst>
                  <a:outerShdw blurRad="38100" dist="38100" dir="2700000" algn="tl">
                    <a:srgbClr val="000000"/>
                  </a:outerShdw>
                </a:effectLst>
                <a:ea typeface="楷体_GB2312" pitchFamily="49" charset="-122"/>
                <a:cs typeface="Times New Roman" pitchFamily="18" charset="0"/>
              </a:rPr>
              <a:t>p</a:t>
            </a:r>
          </a:p>
          <a:p>
            <a:pPr marL="900113" lvl="1" indent="-360363" algn="just">
              <a:lnSpc>
                <a:spcPct val="90000"/>
              </a:lnSpc>
            </a:pPr>
            <a:r>
              <a:rPr lang="zh-CN" altLang="en-US" sz="3200" dirty="0">
                <a:effectLst>
                  <a:outerShdw blurRad="38100" dist="38100" dir="2700000" algn="tl">
                    <a:srgbClr val="000000"/>
                  </a:outerShdw>
                </a:effectLst>
                <a:cs typeface="Times New Roman" pitchFamily="18" charset="0"/>
              </a:rPr>
              <a:t>所求出的散列地址正好是计算出来的</a:t>
            </a:r>
          </a:p>
          <a:p>
            <a:pPr marL="900113" lvl="1" indent="-360363" algn="just">
              <a:lnSpc>
                <a:spcPct val="90000"/>
              </a:lnSpc>
              <a:buFont typeface="Wingdings" pitchFamily="2" charset="2"/>
              <a:buNone/>
            </a:pPr>
            <a:r>
              <a:rPr lang="zh-CN" altLang="en-US" sz="3300" dirty="0">
                <a:solidFill>
                  <a:schemeClr val="tx2"/>
                </a:solidFill>
                <a:effectLst>
                  <a:outerShdw blurRad="38100" dist="38100" dir="2700000" algn="tl">
                    <a:srgbClr val="000000"/>
                  </a:outerShdw>
                </a:effectLst>
                <a:cs typeface="Times New Roman" pitchFamily="18" charset="0"/>
              </a:rPr>
              <a:t>   </a:t>
            </a:r>
            <a:r>
              <a:rPr lang="en-US" altLang="zh-CN" sz="3300" dirty="0">
                <a:solidFill>
                  <a:schemeClr val="tx2"/>
                </a:solidFill>
                <a:effectLst>
                  <a:outerShdw blurRad="38100" dist="38100" dir="2700000" algn="tl">
                    <a:srgbClr val="000000"/>
                  </a:outerShdw>
                </a:effectLst>
                <a:cs typeface="Times New Roman" pitchFamily="18" charset="0"/>
              </a:rPr>
              <a:t>A * key % 1 = A * key - </a:t>
            </a:r>
            <a:r>
              <a:rPr lang="en-US" altLang="zh-CN" sz="3300" dirty="0">
                <a:solidFill>
                  <a:schemeClr val="tx2"/>
                </a:solidFill>
                <a:effectLst>
                  <a:outerShdw blurRad="38100" dist="38100" dir="2700000" algn="tl">
                    <a:srgbClr val="000000"/>
                  </a:outerShdw>
                </a:effectLst>
                <a:cs typeface="Times New Roman" pitchFamily="18" charset="0"/>
                <a:sym typeface="Symbol" pitchFamily="18" charset="2"/>
              </a:rPr>
              <a:t></a:t>
            </a:r>
            <a:r>
              <a:rPr lang="en-US" altLang="zh-CN" sz="3300" dirty="0">
                <a:solidFill>
                  <a:schemeClr val="tx2"/>
                </a:solidFill>
                <a:effectLst>
                  <a:outerShdw blurRad="38100" dist="38100" dir="2700000" algn="tl">
                    <a:srgbClr val="000000"/>
                  </a:outerShdw>
                </a:effectLst>
                <a:cs typeface="Times New Roman" pitchFamily="18" charset="0"/>
              </a:rPr>
              <a:t> A * key </a:t>
            </a:r>
            <a:r>
              <a:rPr lang="en-US" altLang="zh-CN" sz="3300" dirty="0">
                <a:solidFill>
                  <a:schemeClr val="tx2"/>
                </a:solidFill>
                <a:effectLst>
                  <a:outerShdw blurRad="38100" dist="38100" dir="2700000" algn="tl">
                    <a:srgbClr val="000000"/>
                  </a:outerShdw>
                </a:effectLst>
                <a:cs typeface="Times New Roman" pitchFamily="18" charset="0"/>
                <a:sym typeface="Symbol" pitchFamily="18" charset="2"/>
              </a:rPr>
              <a:t></a:t>
            </a:r>
            <a:r>
              <a:rPr lang="en-US" altLang="zh-CN" sz="3200" dirty="0">
                <a:effectLst>
                  <a:outerShdw blurRad="38100" dist="38100" dir="2700000" algn="tl">
                    <a:srgbClr val="000000"/>
                  </a:outerShdw>
                </a:effectLst>
                <a:cs typeface="Times New Roman" pitchFamily="18" charset="0"/>
              </a:rPr>
              <a:t> </a:t>
            </a:r>
            <a:r>
              <a:rPr lang="zh-CN" altLang="en-US" sz="3200" dirty="0">
                <a:effectLst>
                  <a:outerShdw blurRad="38100" dist="38100" dir="2700000" algn="tl">
                    <a:srgbClr val="000000"/>
                  </a:outerShdw>
                </a:effectLst>
                <a:cs typeface="Times New Roman" pitchFamily="18" charset="0"/>
              </a:rPr>
              <a:t>值的小数点后最左</a:t>
            </a:r>
            <a:r>
              <a:rPr lang="en-US" altLang="zh-CN" sz="3200" dirty="0">
                <a:effectLst>
                  <a:outerShdw blurRad="38100" dist="38100" dir="2700000" algn="tl">
                    <a:srgbClr val="000000"/>
                  </a:outerShdw>
                </a:effectLst>
                <a:cs typeface="Times New Roman" pitchFamily="18" charset="0"/>
              </a:rPr>
              <a:t>p</a:t>
            </a:r>
            <a:r>
              <a:rPr lang="zh-CN" altLang="en-US" sz="3200" dirty="0">
                <a:effectLst>
                  <a:outerShdw blurRad="38100" dist="38100" dir="2700000" algn="tl">
                    <a:srgbClr val="000000"/>
                  </a:outerShdw>
                </a:effectLst>
                <a:cs typeface="Times New Roman" pitchFamily="18" charset="0"/>
              </a:rPr>
              <a:t>位（</a:t>
            </a:r>
            <a:r>
              <a:rPr lang="en-US" altLang="zh-CN" sz="3200" dirty="0">
                <a:effectLst>
                  <a:outerShdw blurRad="38100" dist="38100" dir="2700000" algn="tl">
                    <a:srgbClr val="000000"/>
                  </a:outerShdw>
                </a:effectLst>
                <a:cs typeface="Times New Roman" pitchFamily="18" charset="0"/>
              </a:rPr>
              <a:t>bit</a:t>
            </a:r>
            <a:r>
              <a:rPr lang="zh-CN" altLang="en-US" sz="3200" dirty="0">
                <a:effectLst>
                  <a:outerShdw blurRad="38100" dist="38100" dir="2700000" algn="tl">
                    <a:srgbClr val="000000"/>
                  </a:outerShdw>
                </a:effectLst>
                <a:cs typeface="Times New Roman" pitchFamily="18" charset="0"/>
              </a:rPr>
              <a:t>）值</a:t>
            </a:r>
          </a:p>
          <a:p>
            <a:pPr marL="900113" lvl="1" indent="-360363" algn="just">
              <a:lnSpc>
                <a:spcPct val="90000"/>
              </a:lnSpc>
            </a:pPr>
            <a:r>
              <a:rPr lang="zh-CN" altLang="en-US" sz="3200" dirty="0">
                <a:effectLst>
                  <a:outerShdw blurRad="38100" dist="38100" dir="2700000" algn="tl">
                    <a:srgbClr val="000000"/>
                  </a:outerShdw>
                </a:effectLst>
                <a:cs typeface="Times New Roman" pitchFamily="18" charset="0"/>
              </a:rPr>
              <a:t>此方法的优点</a:t>
            </a:r>
            <a:r>
              <a:rPr lang="en-US" altLang="zh-CN" sz="3200" dirty="0">
                <a:effectLst>
                  <a:outerShdw blurRad="38100" dist="38100" dir="2700000" algn="tl">
                    <a:srgbClr val="000000"/>
                  </a:outerShdw>
                </a:effectLst>
                <a:cs typeface="Times New Roman" pitchFamily="18" charset="0"/>
              </a:rPr>
              <a:t>:</a:t>
            </a:r>
            <a:r>
              <a:rPr lang="zh-CN" altLang="en-US" sz="3200" dirty="0">
                <a:effectLst>
                  <a:outerShdw blurRad="38100" dist="38100" dir="2700000" algn="tl">
                    <a:srgbClr val="000000"/>
                  </a:outerShdw>
                </a:effectLst>
                <a:cs typeface="Times New Roman" pitchFamily="18" charset="0"/>
              </a:rPr>
              <a:t>对 </a:t>
            </a:r>
            <a:r>
              <a:rPr lang="en-US" altLang="zh-CN" sz="3200" i="1" dirty="0">
                <a:effectLst>
                  <a:outerShdw blurRad="38100" dist="38100" dir="2700000" algn="tl">
                    <a:srgbClr val="000000"/>
                  </a:outerShdw>
                </a:effectLst>
                <a:cs typeface="Times New Roman" pitchFamily="18" charset="0"/>
              </a:rPr>
              <a:t>n </a:t>
            </a:r>
            <a:r>
              <a:rPr lang="zh-CN" altLang="en-US" sz="3200" dirty="0">
                <a:effectLst>
                  <a:outerShdw blurRad="38100" dist="38100" dir="2700000" algn="tl">
                    <a:srgbClr val="000000"/>
                  </a:outerShdw>
                </a:effectLst>
                <a:cs typeface="Times New Roman" pitchFamily="18" charset="0"/>
              </a:rPr>
              <a:t>的选择无关紧要</a:t>
            </a:r>
          </a:p>
          <a:p>
            <a:pPr marL="360363" indent="-360363" algn="just">
              <a:lnSpc>
                <a:spcPct val="90000"/>
              </a:lnSpc>
            </a:pPr>
            <a:r>
              <a:rPr lang="en-US" altLang="zh-CN" dirty="0">
                <a:effectLst>
                  <a:outerShdw blurRad="38100" dist="38100" dir="2700000" algn="tl">
                    <a:srgbClr val="000000"/>
                  </a:outerShdw>
                </a:effectLst>
                <a:cs typeface="Times New Roman" pitchFamily="18" charset="0"/>
              </a:rPr>
              <a:t>Knuth</a:t>
            </a:r>
            <a:r>
              <a:rPr lang="zh-CN" altLang="en-US" dirty="0">
                <a:effectLst>
                  <a:outerShdw blurRad="38100" dist="38100" dir="2700000" algn="tl">
                    <a:srgbClr val="000000"/>
                  </a:outerShdw>
                </a:effectLst>
                <a:cs typeface="Times New Roman" pitchFamily="18" charset="0"/>
              </a:rPr>
              <a:t>认为：</a:t>
            </a:r>
            <a:r>
              <a:rPr lang="en-US" altLang="zh-CN" dirty="0">
                <a:effectLst>
                  <a:outerShdw blurRad="38100" dist="38100" dir="2700000" algn="tl">
                    <a:srgbClr val="000000"/>
                  </a:outerShdw>
                </a:effectLst>
                <a:cs typeface="Times New Roman" pitchFamily="18" charset="0"/>
              </a:rPr>
              <a:t>A</a:t>
            </a:r>
            <a:r>
              <a:rPr lang="zh-CN" altLang="en-US" dirty="0">
                <a:effectLst>
                  <a:outerShdw blurRad="38100" dist="38100" dir="2700000" algn="tl">
                    <a:srgbClr val="000000"/>
                  </a:outerShdw>
                </a:effectLst>
                <a:cs typeface="Times New Roman" pitchFamily="18" charset="0"/>
              </a:rPr>
              <a:t>可以取任何值，与待排序的数据特征有关。一般情况下取黄金分割最理想</a:t>
            </a:r>
          </a:p>
        </p:txBody>
      </p:sp>
      <p:sp>
        <p:nvSpPr>
          <p:cNvPr id="269316" name="Rectangle 4"/>
          <p:cNvSpPr>
            <a:spLocks noChangeArrowheads="1"/>
          </p:cNvSpPr>
          <p:nvPr/>
        </p:nvSpPr>
        <p:spPr bwMode="auto">
          <a:xfrm>
            <a:off x="1784350" y="323850"/>
            <a:ext cx="54927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b="1">
                <a:solidFill>
                  <a:srgbClr val="F1F622"/>
                </a:solidFill>
                <a:effectLst>
                  <a:outerShdw blurRad="38100" dist="38100" dir="2700000" algn="tl">
                    <a:srgbClr val="000000"/>
                  </a:outerShdw>
                </a:effectLst>
                <a:latin typeface="Garamond" pitchFamily="18" charset="0"/>
                <a:ea typeface="宋体" charset="-122"/>
              </a:defRPr>
            </a:lvl1pPr>
            <a:lvl2pPr>
              <a:defRPr sz="4400" b="1">
                <a:solidFill>
                  <a:srgbClr val="F1F622"/>
                </a:solidFill>
                <a:effectLst>
                  <a:outerShdw blurRad="38100" dist="38100" dir="2700000" algn="tl">
                    <a:srgbClr val="000000"/>
                  </a:outerShdw>
                </a:effectLst>
                <a:latin typeface="Garamond" pitchFamily="18" charset="0"/>
                <a:ea typeface="宋体" charset="-122"/>
              </a:defRPr>
            </a:lvl2pPr>
            <a:lvl3pPr>
              <a:defRPr sz="4400" b="1">
                <a:solidFill>
                  <a:srgbClr val="F1F622"/>
                </a:solidFill>
                <a:effectLst>
                  <a:outerShdw blurRad="38100" dist="38100" dir="2700000" algn="tl">
                    <a:srgbClr val="000000"/>
                  </a:outerShdw>
                </a:effectLst>
                <a:latin typeface="Garamond" pitchFamily="18" charset="0"/>
                <a:ea typeface="宋体" charset="-122"/>
              </a:defRPr>
            </a:lvl3pPr>
            <a:lvl4pPr>
              <a:defRPr sz="4400" b="1">
                <a:solidFill>
                  <a:srgbClr val="F1F622"/>
                </a:solidFill>
                <a:effectLst>
                  <a:outerShdw blurRad="38100" dist="38100" dir="2700000" algn="tl">
                    <a:srgbClr val="000000"/>
                  </a:outerShdw>
                </a:effectLst>
                <a:latin typeface="Garamond" pitchFamily="18" charset="0"/>
                <a:ea typeface="宋体" charset="-122"/>
              </a:defRPr>
            </a:lvl4pPr>
            <a:lvl5pPr>
              <a:defRPr sz="4400" b="1">
                <a:solidFill>
                  <a:srgbClr val="F1F622"/>
                </a:solidFill>
                <a:effectLst>
                  <a:outerShdw blurRad="38100" dist="38100" dir="2700000" algn="tl">
                    <a:srgbClr val="000000"/>
                  </a:outerShdw>
                </a:effectLst>
                <a:latin typeface="Garamond" pitchFamily="18" charset="0"/>
                <a:ea typeface="宋体" charset="-122"/>
              </a:defRPr>
            </a:lvl5pPr>
            <a:lvl6pPr marL="4572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6pPr>
            <a:lvl7pPr marL="9144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7pPr>
            <a:lvl8pPr marL="13716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8pPr>
            <a:lvl9pPr marL="18288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9pPr>
          </a:lstStyle>
          <a:p>
            <a:pPr algn="l"/>
            <a:r>
              <a:rPr kumimoji="0" lang="zh-CN" altLang="en-US" sz="3600" dirty="0">
                <a:solidFill>
                  <a:srgbClr val="FFFF66"/>
                </a:solidFill>
                <a:effectLst/>
              </a:rPr>
              <a:t>二、哈希函数的构造方法</a:t>
            </a:r>
          </a:p>
        </p:txBody>
      </p:sp>
    </p:spTree>
  </p:cSld>
  <p:clrMapOvr>
    <a:masterClrMapping/>
  </p:clrMapOvr>
  <p:transition spd="med">
    <p:zo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1"/>
          <p:cNvSpPr>
            <a:spLocks noGrp="1"/>
          </p:cNvSpPr>
          <p:nvPr>
            <p:ph type="sldNum" sz="quarter" idx="10"/>
          </p:nvPr>
        </p:nvSpPr>
        <p:spPr/>
        <p:txBody>
          <a:bodyPr/>
          <a:lstStyle/>
          <a:p>
            <a:fld id="{ECF7A054-AB85-41F9-B301-5A9F82E74A16}" type="slidenum">
              <a:rPr lang="en-US" altLang="zh-CN"/>
              <a:pPr/>
              <a:t>61</a:t>
            </a:fld>
            <a:endParaRPr lang="en-US" altLang="zh-CN"/>
          </a:p>
        </p:txBody>
      </p:sp>
      <p:sp>
        <p:nvSpPr>
          <p:cNvPr id="270338" name="Text Box 2"/>
          <p:cNvSpPr txBox="1">
            <a:spLocks noChangeArrowheads="1"/>
          </p:cNvSpPr>
          <p:nvPr/>
        </p:nvSpPr>
        <p:spPr bwMode="auto">
          <a:xfrm>
            <a:off x="398463" y="1808163"/>
            <a:ext cx="82804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20000"/>
              </a:lnSpc>
            </a:pPr>
            <a:r>
              <a:rPr kumimoji="0" lang="zh-CN" altLang="en-US" sz="2800" b="1"/>
              <a:t>根据关键码在各个位上的分布情况，选取分布比较</a:t>
            </a:r>
            <a:r>
              <a:rPr kumimoji="0" lang="zh-CN" altLang="en-US" sz="2800" b="1">
                <a:solidFill>
                  <a:srgbClr val="66FF66"/>
                </a:solidFill>
              </a:rPr>
              <a:t>均匀</a:t>
            </a:r>
            <a:r>
              <a:rPr kumimoji="0" lang="zh-CN" altLang="en-US" sz="2800" b="1"/>
              <a:t>的若干位组</a:t>
            </a:r>
            <a:r>
              <a:rPr kumimoji="0" lang="zh-CN" altLang="en-US" sz="2800" b="1">
                <a:latin typeface="宋体" charset="-122"/>
              </a:rPr>
              <a:t>成散列地址。</a:t>
            </a:r>
            <a:r>
              <a:rPr kumimoji="0" lang="zh-CN" altLang="en-US" sz="2800" b="1"/>
              <a:t> </a:t>
            </a:r>
          </a:p>
        </p:txBody>
      </p:sp>
      <p:sp>
        <p:nvSpPr>
          <p:cNvPr id="270339" name="Text Box 3"/>
          <p:cNvSpPr txBox="1">
            <a:spLocks noChangeArrowheads="1"/>
          </p:cNvSpPr>
          <p:nvPr/>
        </p:nvSpPr>
        <p:spPr bwMode="auto">
          <a:xfrm>
            <a:off x="390525" y="3059113"/>
            <a:ext cx="8362950" cy="51911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sz="2800" b="1"/>
              <a:t>例：关键码为</a:t>
            </a:r>
            <a:r>
              <a:rPr lang="en-US" altLang="zh-CN" sz="2800" b="1"/>
              <a:t>8</a:t>
            </a:r>
            <a:r>
              <a:rPr lang="zh-CN" altLang="en-US" sz="2800" b="1"/>
              <a:t>位十进制数，散列地址为</a:t>
            </a:r>
            <a:r>
              <a:rPr lang="en-US" altLang="zh-CN" sz="2800" b="1"/>
              <a:t>2</a:t>
            </a:r>
            <a:r>
              <a:rPr lang="zh-CN" altLang="en-US" sz="2800" b="1"/>
              <a:t>位十进制数</a:t>
            </a:r>
          </a:p>
        </p:txBody>
      </p:sp>
      <p:sp>
        <p:nvSpPr>
          <p:cNvPr id="270340" name="Text Box 4"/>
          <p:cNvSpPr txBox="1">
            <a:spLocks noChangeArrowheads="1"/>
          </p:cNvSpPr>
          <p:nvPr/>
        </p:nvSpPr>
        <p:spPr bwMode="auto">
          <a:xfrm>
            <a:off x="1081088" y="3965575"/>
            <a:ext cx="3683000" cy="274002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sz="2900" b="1"/>
              <a:t>8   1   3   </a:t>
            </a:r>
            <a:r>
              <a:rPr lang="en-US" altLang="zh-CN" sz="2900" b="1">
                <a:solidFill>
                  <a:srgbClr val="FFFF66"/>
                </a:solidFill>
              </a:rPr>
              <a:t>4</a:t>
            </a:r>
            <a:r>
              <a:rPr lang="en-US" altLang="zh-CN" sz="2900" b="1"/>
              <a:t>   </a:t>
            </a:r>
            <a:r>
              <a:rPr lang="en-US" altLang="zh-CN" sz="2900" b="1">
                <a:solidFill>
                  <a:srgbClr val="FF3300"/>
                </a:solidFill>
              </a:rPr>
              <a:t>6</a:t>
            </a:r>
            <a:r>
              <a:rPr lang="en-US" altLang="zh-CN" sz="2900" b="1"/>
              <a:t>   </a:t>
            </a:r>
            <a:r>
              <a:rPr lang="en-US" altLang="zh-CN" sz="2900" b="1">
                <a:solidFill>
                  <a:srgbClr val="66FF66"/>
                </a:solidFill>
              </a:rPr>
              <a:t>5   3</a:t>
            </a:r>
            <a:r>
              <a:rPr lang="en-US" altLang="zh-CN" sz="2900" b="1"/>
              <a:t>   2</a:t>
            </a:r>
          </a:p>
          <a:p>
            <a:pPr algn="l"/>
            <a:r>
              <a:rPr lang="en-US" altLang="zh-CN" sz="2900" b="1"/>
              <a:t>8   1   3   </a:t>
            </a:r>
            <a:r>
              <a:rPr lang="en-US" altLang="zh-CN" sz="2900" b="1">
                <a:solidFill>
                  <a:srgbClr val="FFFF66"/>
                </a:solidFill>
              </a:rPr>
              <a:t>7</a:t>
            </a:r>
            <a:r>
              <a:rPr lang="en-US" altLang="zh-CN" sz="2900" b="1"/>
              <a:t>   </a:t>
            </a:r>
            <a:r>
              <a:rPr lang="en-US" altLang="zh-CN" sz="2900" b="1">
                <a:solidFill>
                  <a:srgbClr val="FF3300"/>
                </a:solidFill>
              </a:rPr>
              <a:t>2</a:t>
            </a:r>
            <a:r>
              <a:rPr lang="en-US" altLang="zh-CN" sz="2900" b="1"/>
              <a:t>   </a:t>
            </a:r>
            <a:r>
              <a:rPr lang="en-US" altLang="zh-CN" sz="2900" b="1">
                <a:solidFill>
                  <a:srgbClr val="66FF66"/>
                </a:solidFill>
              </a:rPr>
              <a:t>2   4</a:t>
            </a:r>
            <a:r>
              <a:rPr lang="en-US" altLang="zh-CN" sz="2900" b="1"/>
              <a:t>   2</a:t>
            </a:r>
          </a:p>
          <a:p>
            <a:pPr algn="l"/>
            <a:r>
              <a:rPr lang="en-US" altLang="zh-CN" sz="2900" b="1"/>
              <a:t>8   1   3   </a:t>
            </a:r>
            <a:r>
              <a:rPr lang="en-US" altLang="zh-CN" sz="2900" b="1">
                <a:solidFill>
                  <a:srgbClr val="FFFF66"/>
                </a:solidFill>
              </a:rPr>
              <a:t>8</a:t>
            </a:r>
            <a:r>
              <a:rPr lang="en-US" altLang="zh-CN" sz="2900" b="1"/>
              <a:t>   </a:t>
            </a:r>
            <a:r>
              <a:rPr lang="en-US" altLang="zh-CN" sz="2900" b="1">
                <a:solidFill>
                  <a:srgbClr val="FF3300"/>
                </a:solidFill>
              </a:rPr>
              <a:t>7</a:t>
            </a:r>
            <a:r>
              <a:rPr lang="en-US" altLang="zh-CN" sz="2900" b="1"/>
              <a:t>   </a:t>
            </a:r>
            <a:r>
              <a:rPr lang="en-US" altLang="zh-CN" sz="2900" b="1">
                <a:solidFill>
                  <a:srgbClr val="66FF66"/>
                </a:solidFill>
              </a:rPr>
              <a:t>4   2</a:t>
            </a:r>
            <a:r>
              <a:rPr lang="en-US" altLang="zh-CN" sz="2900" b="1"/>
              <a:t>   2</a:t>
            </a:r>
          </a:p>
          <a:p>
            <a:pPr algn="l"/>
            <a:r>
              <a:rPr lang="en-US" altLang="zh-CN" sz="2900" b="1"/>
              <a:t>8   1   3   </a:t>
            </a:r>
            <a:r>
              <a:rPr lang="en-US" altLang="zh-CN" sz="2900" b="1">
                <a:solidFill>
                  <a:srgbClr val="FFFF66"/>
                </a:solidFill>
              </a:rPr>
              <a:t>0</a:t>
            </a:r>
            <a:r>
              <a:rPr lang="en-US" altLang="zh-CN" sz="2900" b="1"/>
              <a:t>   </a:t>
            </a:r>
            <a:r>
              <a:rPr lang="en-US" altLang="zh-CN" sz="2900" b="1">
                <a:solidFill>
                  <a:srgbClr val="FF3300"/>
                </a:solidFill>
              </a:rPr>
              <a:t>1</a:t>
            </a:r>
            <a:r>
              <a:rPr lang="en-US" altLang="zh-CN" sz="2900" b="1"/>
              <a:t>   </a:t>
            </a:r>
            <a:r>
              <a:rPr lang="en-US" altLang="zh-CN" sz="2900" b="1">
                <a:solidFill>
                  <a:srgbClr val="66FF66"/>
                </a:solidFill>
              </a:rPr>
              <a:t>3   6</a:t>
            </a:r>
            <a:r>
              <a:rPr lang="en-US" altLang="zh-CN" sz="2900" b="1"/>
              <a:t>   7</a:t>
            </a:r>
          </a:p>
          <a:p>
            <a:pPr algn="l"/>
            <a:r>
              <a:rPr lang="en-US" altLang="zh-CN" sz="2900" b="1"/>
              <a:t>8   1   3   </a:t>
            </a:r>
            <a:r>
              <a:rPr lang="en-US" altLang="zh-CN" sz="2900" b="1">
                <a:solidFill>
                  <a:srgbClr val="FFFF66"/>
                </a:solidFill>
              </a:rPr>
              <a:t>2</a:t>
            </a:r>
            <a:r>
              <a:rPr lang="en-US" altLang="zh-CN" sz="2900" b="1"/>
              <a:t>   </a:t>
            </a:r>
            <a:r>
              <a:rPr lang="en-US" altLang="zh-CN" sz="2900" b="1">
                <a:solidFill>
                  <a:srgbClr val="FF3300"/>
                </a:solidFill>
              </a:rPr>
              <a:t>2</a:t>
            </a:r>
            <a:r>
              <a:rPr lang="en-US" altLang="zh-CN" sz="2900" b="1"/>
              <a:t>   </a:t>
            </a:r>
            <a:r>
              <a:rPr lang="en-US" altLang="zh-CN" sz="2900" b="1">
                <a:solidFill>
                  <a:srgbClr val="66FF66"/>
                </a:solidFill>
              </a:rPr>
              <a:t>8   1</a:t>
            </a:r>
            <a:r>
              <a:rPr lang="en-US" altLang="zh-CN" sz="2900" b="1"/>
              <a:t>   7 </a:t>
            </a:r>
          </a:p>
          <a:p>
            <a:pPr algn="l"/>
            <a:r>
              <a:rPr lang="en-US" altLang="zh-CN" sz="2900" b="1"/>
              <a:t>8   1   3   </a:t>
            </a:r>
            <a:r>
              <a:rPr lang="en-US" altLang="zh-CN" sz="2900" b="1">
                <a:solidFill>
                  <a:srgbClr val="FFFF66"/>
                </a:solidFill>
              </a:rPr>
              <a:t>3</a:t>
            </a:r>
            <a:r>
              <a:rPr lang="en-US" altLang="zh-CN" sz="2900" b="1"/>
              <a:t>   </a:t>
            </a:r>
            <a:r>
              <a:rPr lang="en-US" altLang="zh-CN" sz="2900" b="1">
                <a:solidFill>
                  <a:srgbClr val="FF3300"/>
                </a:solidFill>
              </a:rPr>
              <a:t>8</a:t>
            </a:r>
            <a:r>
              <a:rPr lang="en-US" altLang="zh-CN" sz="2900" b="1"/>
              <a:t>   </a:t>
            </a:r>
            <a:r>
              <a:rPr lang="en-US" altLang="zh-CN" sz="2900" b="1">
                <a:solidFill>
                  <a:srgbClr val="66FF66"/>
                </a:solidFill>
              </a:rPr>
              <a:t>9   6</a:t>
            </a:r>
            <a:r>
              <a:rPr lang="en-US" altLang="zh-CN" sz="2900" b="1"/>
              <a:t>   7</a:t>
            </a:r>
          </a:p>
        </p:txBody>
      </p:sp>
      <p:sp>
        <p:nvSpPr>
          <p:cNvPr id="270341" name="Text Box 5"/>
          <p:cNvSpPr txBox="1">
            <a:spLocks noChangeArrowheads="1"/>
          </p:cNvSpPr>
          <p:nvPr/>
        </p:nvSpPr>
        <p:spPr bwMode="auto">
          <a:xfrm>
            <a:off x="1016000" y="3608388"/>
            <a:ext cx="3689350" cy="45720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sz="2400" b="1">
                <a:sym typeface="Wingdings" pitchFamily="2" charset="2"/>
              </a:rPr>
              <a:t>①  ②  ③  ④  ⑤  ⑥  ⑦  ⑧</a:t>
            </a:r>
            <a:endParaRPr lang="en-US" altLang="zh-CN" sz="2400" b="1"/>
          </a:p>
        </p:txBody>
      </p:sp>
      <p:grpSp>
        <p:nvGrpSpPr>
          <p:cNvPr id="270342" name="Group 6"/>
          <p:cNvGrpSpPr>
            <a:grpSpLocks/>
          </p:cNvGrpSpPr>
          <p:nvPr/>
        </p:nvGrpSpPr>
        <p:grpSpPr bwMode="auto">
          <a:xfrm>
            <a:off x="3446463" y="4419600"/>
            <a:ext cx="647700" cy="2205038"/>
            <a:chOff x="2171" y="2784"/>
            <a:chExt cx="408" cy="1389"/>
          </a:xfrm>
        </p:grpSpPr>
        <p:sp>
          <p:nvSpPr>
            <p:cNvPr id="270343" name="Line 7"/>
            <p:cNvSpPr>
              <a:spLocks noChangeShapeType="1"/>
            </p:cNvSpPr>
            <p:nvPr/>
          </p:nvSpPr>
          <p:spPr bwMode="auto">
            <a:xfrm>
              <a:off x="2171" y="2784"/>
              <a:ext cx="397"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270344" name="Line 8"/>
            <p:cNvSpPr>
              <a:spLocks noChangeShapeType="1"/>
            </p:cNvSpPr>
            <p:nvPr/>
          </p:nvSpPr>
          <p:spPr bwMode="auto">
            <a:xfrm>
              <a:off x="2173" y="3067"/>
              <a:ext cx="397"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270345" name="Line 9"/>
            <p:cNvSpPr>
              <a:spLocks noChangeShapeType="1"/>
            </p:cNvSpPr>
            <p:nvPr/>
          </p:nvSpPr>
          <p:spPr bwMode="auto">
            <a:xfrm>
              <a:off x="2180" y="3342"/>
              <a:ext cx="397"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270346" name="Line 10"/>
            <p:cNvSpPr>
              <a:spLocks noChangeShapeType="1"/>
            </p:cNvSpPr>
            <p:nvPr/>
          </p:nvSpPr>
          <p:spPr bwMode="auto">
            <a:xfrm>
              <a:off x="2182" y="3615"/>
              <a:ext cx="397"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270347" name="Line 11"/>
            <p:cNvSpPr>
              <a:spLocks noChangeShapeType="1"/>
            </p:cNvSpPr>
            <p:nvPr/>
          </p:nvSpPr>
          <p:spPr bwMode="auto">
            <a:xfrm>
              <a:off x="2182" y="3889"/>
              <a:ext cx="397"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270348" name="Line 12"/>
            <p:cNvSpPr>
              <a:spLocks noChangeShapeType="1"/>
            </p:cNvSpPr>
            <p:nvPr/>
          </p:nvSpPr>
          <p:spPr bwMode="auto">
            <a:xfrm>
              <a:off x="2180" y="4173"/>
              <a:ext cx="397"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pSp>
      <p:sp>
        <p:nvSpPr>
          <p:cNvPr id="270349" name="Rectangle 13"/>
          <p:cNvSpPr>
            <a:spLocks noChangeArrowheads="1"/>
          </p:cNvSpPr>
          <p:nvPr/>
        </p:nvSpPr>
        <p:spPr bwMode="auto">
          <a:xfrm>
            <a:off x="1784350" y="323850"/>
            <a:ext cx="54927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b="1">
                <a:solidFill>
                  <a:srgbClr val="F1F622"/>
                </a:solidFill>
                <a:effectLst>
                  <a:outerShdw blurRad="38100" dist="38100" dir="2700000" algn="tl">
                    <a:srgbClr val="000000"/>
                  </a:outerShdw>
                </a:effectLst>
                <a:latin typeface="Garamond" pitchFamily="18" charset="0"/>
                <a:ea typeface="宋体" charset="-122"/>
              </a:defRPr>
            </a:lvl1pPr>
            <a:lvl2pPr>
              <a:defRPr sz="4400" b="1">
                <a:solidFill>
                  <a:srgbClr val="F1F622"/>
                </a:solidFill>
                <a:effectLst>
                  <a:outerShdw blurRad="38100" dist="38100" dir="2700000" algn="tl">
                    <a:srgbClr val="000000"/>
                  </a:outerShdw>
                </a:effectLst>
                <a:latin typeface="Garamond" pitchFamily="18" charset="0"/>
                <a:ea typeface="宋体" charset="-122"/>
              </a:defRPr>
            </a:lvl2pPr>
            <a:lvl3pPr>
              <a:defRPr sz="4400" b="1">
                <a:solidFill>
                  <a:srgbClr val="F1F622"/>
                </a:solidFill>
                <a:effectLst>
                  <a:outerShdw blurRad="38100" dist="38100" dir="2700000" algn="tl">
                    <a:srgbClr val="000000"/>
                  </a:outerShdw>
                </a:effectLst>
                <a:latin typeface="Garamond" pitchFamily="18" charset="0"/>
                <a:ea typeface="宋体" charset="-122"/>
              </a:defRPr>
            </a:lvl3pPr>
            <a:lvl4pPr>
              <a:defRPr sz="4400" b="1">
                <a:solidFill>
                  <a:srgbClr val="F1F622"/>
                </a:solidFill>
                <a:effectLst>
                  <a:outerShdw blurRad="38100" dist="38100" dir="2700000" algn="tl">
                    <a:srgbClr val="000000"/>
                  </a:outerShdw>
                </a:effectLst>
                <a:latin typeface="Garamond" pitchFamily="18" charset="0"/>
                <a:ea typeface="宋体" charset="-122"/>
              </a:defRPr>
            </a:lvl4pPr>
            <a:lvl5pPr>
              <a:defRPr sz="4400" b="1">
                <a:solidFill>
                  <a:srgbClr val="F1F622"/>
                </a:solidFill>
                <a:effectLst>
                  <a:outerShdw blurRad="38100" dist="38100" dir="2700000" algn="tl">
                    <a:srgbClr val="000000"/>
                  </a:outerShdw>
                </a:effectLst>
                <a:latin typeface="Garamond" pitchFamily="18" charset="0"/>
                <a:ea typeface="宋体" charset="-122"/>
              </a:defRPr>
            </a:lvl5pPr>
            <a:lvl6pPr marL="4572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6pPr>
            <a:lvl7pPr marL="9144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7pPr>
            <a:lvl8pPr marL="13716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8pPr>
            <a:lvl9pPr marL="18288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9pPr>
          </a:lstStyle>
          <a:p>
            <a:pPr algn="l"/>
            <a:r>
              <a:rPr kumimoji="0" lang="zh-CN" altLang="en-US" sz="3600">
                <a:solidFill>
                  <a:srgbClr val="FFFF66"/>
                </a:solidFill>
                <a:effectLst/>
              </a:rPr>
              <a:t>二、哈希函数的构造方法</a:t>
            </a:r>
          </a:p>
        </p:txBody>
      </p:sp>
      <p:sp>
        <p:nvSpPr>
          <p:cNvPr id="270350" name="Text Box 14"/>
          <p:cNvSpPr txBox="1">
            <a:spLocks noChangeArrowheads="1"/>
          </p:cNvSpPr>
          <p:nvPr/>
        </p:nvSpPr>
        <p:spPr bwMode="auto">
          <a:xfrm>
            <a:off x="152400" y="1079500"/>
            <a:ext cx="6400800" cy="579438"/>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0" hangingPunct="0">
              <a:spcBef>
                <a:spcPct val="50000"/>
              </a:spcBef>
              <a:buFont typeface="Wingdings" pitchFamily="2" charset="2"/>
              <a:buChar char="Ø"/>
            </a:pPr>
            <a:r>
              <a:rPr kumimoji="0" lang="zh-CN" altLang="en-US" b="1">
                <a:solidFill>
                  <a:srgbClr val="FFFF66"/>
                </a:solidFill>
                <a:latin typeface="宋体" charset="-122"/>
              </a:rPr>
              <a:t>散列函数</a:t>
            </a:r>
            <a:r>
              <a:rPr kumimoji="0" lang="en-US" altLang="zh-CN" b="1">
                <a:solidFill>
                  <a:srgbClr val="FFFF66"/>
                </a:solidFill>
                <a:latin typeface="Times New Roman"/>
              </a:rPr>
              <a:t>——</a:t>
            </a:r>
            <a:r>
              <a:rPr kumimoji="0" lang="zh-CN" altLang="en-US" b="1">
                <a:latin typeface="Arial" charset="0"/>
              </a:rPr>
              <a:t>数字分析法</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03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034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034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nodeType="clickEffect">
                                  <p:stCondLst>
                                    <p:cond delay="0"/>
                                  </p:stCondLst>
                                  <p:childTnLst>
                                    <p:set>
                                      <p:cBhvr>
                                        <p:cTn id="18" dur="1" fill="hold">
                                          <p:stCondLst>
                                            <p:cond delay="0"/>
                                          </p:stCondLst>
                                        </p:cTn>
                                        <p:tgtEl>
                                          <p:spTgt spid="270342"/>
                                        </p:tgtEl>
                                        <p:attrNameLst>
                                          <p:attrName>style.visibility</p:attrName>
                                        </p:attrNameLst>
                                      </p:cBhvr>
                                      <p:to>
                                        <p:strVal val="visible"/>
                                      </p:to>
                                    </p:set>
                                    <p:animEffect transition="in" filter="wipe(up)">
                                      <p:cBhvr>
                                        <p:cTn id="19" dur="500"/>
                                        <p:tgtEl>
                                          <p:spTgt spid="270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p:bldP spid="270340" grpId="0"/>
      <p:bldP spid="27034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0"/>
          </p:nvPr>
        </p:nvSpPr>
        <p:spPr/>
        <p:txBody>
          <a:bodyPr/>
          <a:lstStyle/>
          <a:p>
            <a:fld id="{2F38D02A-70FC-4357-8647-5E7C8DBEAC1B}" type="slidenum">
              <a:rPr lang="en-US" altLang="zh-CN"/>
              <a:pPr/>
              <a:t>62</a:t>
            </a:fld>
            <a:endParaRPr lang="en-US" altLang="zh-CN"/>
          </a:p>
        </p:txBody>
      </p:sp>
      <p:grpSp>
        <p:nvGrpSpPr>
          <p:cNvPr id="271362" name="Group 2"/>
          <p:cNvGrpSpPr>
            <a:grpSpLocks/>
          </p:cNvGrpSpPr>
          <p:nvPr/>
        </p:nvGrpSpPr>
        <p:grpSpPr bwMode="auto">
          <a:xfrm>
            <a:off x="701675" y="1989138"/>
            <a:ext cx="2514600" cy="522287"/>
            <a:chOff x="144" y="3744"/>
            <a:chExt cx="1584" cy="329"/>
          </a:xfrm>
        </p:grpSpPr>
        <p:sp>
          <p:nvSpPr>
            <p:cNvPr id="271363" name="Text Box 3"/>
            <p:cNvSpPr txBox="1">
              <a:spLocks noChangeArrowheads="1"/>
            </p:cNvSpPr>
            <p:nvPr/>
          </p:nvSpPr>
          <p:spPr bwMode="auto">
            <a:xfrm>
              <a:off x="480" y="3744"/>
              <a:ext cx="12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kumimoji="0" lang="zh-CN" altLang="en-US" sz="2800" b="1"/>
                <a:t>适用情况</a:t>
              </a:r>
              <a:r>
                <a:rPr kumimoji="0" lang="en-US" altLang="zh-CN" sz="2800" b="1"/>
                <a:t>:</a:t>
              </a:r>
            </a:p>
          </p:txBody>
        </p:sp>
        <p:pic>
          <p:nvPicPr>
            <p:cNvPr id="27136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 y="3744"/>
              <a:ext cx="336"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71365" name="Text Box 5"/>
          <p:cNvSpPr txBox="1">
            <a:spLocks noChangeArrowheads="1"/>
          </p:cNvSpPr>
          <p:nvPr/>
        </p:nvSpPr>
        <p:spPr bwMode="auto">
          <a:xfrm>
            <a:off x="657225" y="2798763"/>
            <a:ext cx="8101013" cy="97472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kumimoji="0" lang="zh-CN" altLang="en-US" sz="2800" b="1"/>
              <a:t>能预先估计出全部关键码的每一位上各种数字出现的频度，不同的关键码集合需要重新分析。</a:t>
            </a:r>
          </a:p>
        </p:txBody>
      </p:sp>
      <p:sp>
        <p:nvSpPr>
          <p:cNvPr id="271366" name="Rectangle 6"/>
          <p:cNvSpPr>
            <a:spLocks noChangeArrowheads="1"/>
          </p:cNvSpPr>
          <p:nvPr/>
        </p:nvSpPr>
        <p:spPr bwMode="auto">
          <a:xfrm>
            <a:off x="1784350" y="323850"/>
            <a:ext cx="54927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b="1">
                <a:solidFill>
                  <a:srgbClr val="F1F622"/>
                </a:solidFill>
                <a:effectLst>
                  <a:outerShdw blurRad="38100" dist="38100" dir="2700000" algn="tl">
                    <a:srgbClr val="000000"/>
                  </a:outerShdw>
                </a:effectLst>
                <a:latin typeface="Garamond" pitchFamily="18" charset="0"/>
                <a:ea typeface="宋体" charset="-122"/>
              </a:defRPr>
            </a:lvl1pPr>
            <a:lvl2pPr>
              <a:defRPr sz="4400" b="1">
                <a:solidFill>
                  <a:srgbClr val="F1F622"/>
                </a:solidFill>
                <a:effectLst>
                  <a:outerShdw blurRad="38100" dist="38100" dir="2700000" algn="tl">
                    <a:srgbClr val="000000"/>
                  </a:outerShdw>
                </a:effectLst>
                <a:latin typeface="Garamond" pitchFamily="18" charset="0"/>
                <a:ea typeface="宋体" charset="-122"/>
              </a:defRPr>
            </a:lvl2pPr>
            <a:lvl3pPr>
              <a:defRPr sz="4400" b="1">
                <a:solidFill>
                  <a:srgbClr val="F1F622"/>
                </a:solidFill>
                <a:effectLst>
                  <a:outerShdw blurRad="38100" dist="38100" dir="2700000" algn="tl">
                    <a:srgbClr val="000000"/>
                  </a:outerShdw>
                </a:effectLst>
                <a:latin typeface="Garamond" pitchFamily="18" charset="0"/>
                <a:ea typeface="宋体" charset="-122"/>
              </a:defRPr>
            </a:lvl3pPr>
            <a:lvl4pPr>
              <a:defRPr sz="4400" b="1">
                <a:solidFill>
                  <a:srgbClr val="F1F622"/>
                </a:solidFill>
                <a:effectLst>
                  <a:outerShdw blurRad="38100" dist="38100" dir="2700000" algn="tl">
                    <a:srgbClr val="000000"/>
                  </a:outerShdw>
                </a:effectLst>
                <a:latin typeface="Garamond" pitchFamily="18" charset="0"/>
                <a:ea typeface="宋体" charset="-122"/>
              </a:defRPr>
            </a:lvl4pPr>
            <a:lvl5pPr>
              <a:defRPr sz="4400" b="1">
                <a:solidFill>
                  <a:srgbClr val="F1F622"/>
                </a:solidFill>
                <a:effectLst>
                  <a:outerShdw blurRad="38100" dist="38100" dir="2700000" algn="tl">
                    <a:srgbClr val="000000"/>
                  </a:outerShdw>
                </a:effectLst>
                <a:latin typeface="Garamond" pitchFamily="18" charset="0"/>
                <a:ea typeface="宋体" charset="-122"/>
              </a:defRPr>
            </a:lvl5pPr>
            <a:lvl6pPr marL="4572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6pPr>
            <a:lvl7pPr marL="9144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7pPr>
            <a:lvl8pPr marL="13716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8pPr>
            <a:lvl9pPr marL="18288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9pPr>
          </a:lstStyle>
          <a:p>
            <a:pPr algn="l"/>
            <a:r>
              <a:rPr kumimoji="0" lang="zh-CN" altLang="en-US" sz="3600">
                <a:solidFill>
                  <a:srgbClr val="FFFF66"/>
                </a:solidFill>
                <a:effectLst/>
              </a:rPr>
              <a:t>二、哈希函数的构造方法</a:t>
            </a:r>
          </a:p>
        </p:txBody>
      </p:sp>
      <p:sp>
        <p:nvSpPr>
          <p:cNvPr id="271367" name="Text Box 7"/>
          <p:cNvSpPr txBox="1">
            <a:spLocks noChangeArrowheads="1"/>
          </p:cNvSpPr>
          <p:nvPr/>
        </p:nvSpPr>
        <p:spPr bwMode="auto">
          <a:xfrm>
            <a:off x="152400" y="1079500"/>
            <a:ext cx="6400800" cy="579438"/>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0" hangingPunct="0">
              <a:spcBef>
                <a:spcPct val="50000"/>
              </a:spcBef>
              <a:buFont typeface="Wingdings" pitchFamily="2" charset="2"/>
              <a:buChar char="Ø"/>
            </a:pPr>
            <a:r>
              <a:rPr kumimoji="0" lang="zh-CN" altLang="en-US" b="1">
                <a:solidFill>
                  <a:srgbClr val="FFFF66"/>
                </a:solidFill>
                <a:latin typeface="宋体" charset="-122"/>
              </a:rPr>
              <a:t>散列函数</a:t>
            </a:r>
            <a:r>
              <a:rPr kumimoji="0" lang="en-US" altLang="zh-CN" b="1">
                <a:solidFill>
                  <a:srgbClr val="FFFF66"/>
                </a:solidFill>
                <a:latin typeface="Times New Roman"/>
              </a:rPr>
              <a:t>——</a:t>
            </a:r>
            <a:r>
              <a:rPr kumimoji="0" lang="zh-CN" altLang="en-US" b="1">
                <a:latin typeface="Arial" charset="0"/>
              </a:rPr>
              <a:t>数字分析法</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713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71365"/>
                                        </p:tgtEl>
                                        <p:attrNameLst>
                                          <p:attrName>style.visibility</p:attrName>
                                        </p:attrNameLst>
                                      </p:cBhvr>
                                      <p:to>
                                        <p:strVal val="visible"/>
                                      </p:to>
                                    </p:set>
                                    <p:anim calcmode="lin" valueType="num">
                                      <p:cBhvr additive="base">
                                        <p:cTn id="11" dur="500" fill="hold"/>
                                        <p:tgtEl>
                                          <p:spTgt spid="271365"/>
                                        </p:tgtEl>
                                        <p:attrNameLst>
                                          <p:attrName>ppt_x</p:attrName>
                                        </p:attrNameLst>
                                      </p:cBhvr>
                                      <p:tavLst>
                                        <p:tav tm="0">
                                          <p:val>
                                            <p:strVal val="#ppt_x"/>
                                          </p:val>
                                        </p:tav>
                                        <p:tav tm="100000">
                                          <p:val>
                                            <p:strVal val="#ppt_x"/>
                                          </p:val>
                                        </p:tav>
                                      </p:tavLst>
                                    </p:anim>
                                    <p:anim calcmode="lin" valueType="num">
                                      <p:cBhvr additive="base">
                                        <p:cTn id="12" dur="500" fill="hold"/>
                                        <p:tgtEl>
                                          <p:spTgt spid="2713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5"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
          <p:cNvSpPr>
            <a:spLocks noGrp="1"/>
          </p:cNvSpPr>
          <p:nvPr>
            <p:ph type="sldNum" sz="quarter" idx="10"/>
          </p:nvPr>
        </p:nvSpPr>
        <p:spPr/>
        <p:txBody>
          <a:bodyPr/>
          <a:lstStyle/>
          <a:p>
            <a:fld id="{31385E32-79C3-47CD-8B1D-832CE57DB851}" type="slidenum">
              <a:rPr lang="en-US" altLang="zh-CN"/>
              <a:pPr/>
              <a:t>63</a:t>
            </a:fld>
            <a:endParaRPr lang="en-US" altLang="zh-CN"/>
          </a:p>
        </p:txBody>
      </p:sp>
      <p:sp>
        <p:nvSpPr>
          <p:cNvPr id="272386" name="Text Box 2"/>
          <p:cNvSpPr txBox="1">
            <a:spLocks noChangeArrowheads="1"/>
          </p:cNvSpPr>
          <p:nvPr/>
        </p:nvSpPr>
        <p:spPr bwMode="auto">
          <a:xfrm>
            <a:off x="509588" y="1808163"/>
            <a:ext cx="82804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l" eaLnBrk="0" hangingPunct="0">
              <a:lnSpc>
                <a:spcPct val="120000"/>
              </a:lnSpc>
            </a:pPr>
            <a:r>
              <a:rPr kumimoji="0" lang="zh-CN" altLang="en-US" sz="2800" b="1"/>
              <a:t>对关键码平方后，按散列表大小，取中间的若干位作为散列地址（</a:t>
            </a:r>
            <a:r>
              <a:rPr kumimoji="0" lang="zh-CN" altLang="en-US" sz="2800" b="1">
                <a:solidFill>
                  <a:srgbClr val="66FF66"/>
                </a:solidFill>
              </a:rPr>
              <a:t>平方</a:t>
            </a:r>
            <a:r>
              <a:rPr kumimoji="0" lang="zh-CN" altLang="en-US" sz="2800" b="1"/>
              <a:t>后</a:t>
            </a:r>
            <a:r>
              <a:rPr kumimoji="0" lang="zh-CN" altLang="en-US" sz="2800" b="1">
                <a:solidFill>
                  <a:srgbClr val="66FF66"/>
                </a:solidFill>
              </a:rPr>
              <a:t>截取</a:t>
            </a:r>
            <a:r>
              <a:rPr kumimoji="0" lang="zh-CN" altLang="en-US" sz="2800" b="1"/>
              <a:t>）。 </a:t>
            </a:r>
          </a:p>
        </p:txBody>
      </p:sp>
      <p:sp>
        <p:nvSpPr>
          <p:cNvPr id="272387" name="Rectangle 3"/>
          <p:cNvSpPr>
            <a:spLocks noChangeArrowheads="1"/>
          </p:cNvSpPr>
          <p:nvPr/>
        </p:nvSpPr>
        <p:spPr bwMode="auto">
          <a:xfrm>
            <a:off x="476250" y="5364163"/>
            <a:ext cx="8391525" cy="54768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l" eaLnBrk="0" hangingPunct="0"/>
            <a:r>
              <a:rPr kumimoji="0" lang="zh-CN" altLang="en-US" sz="2800" b="1">
                <a:latin typeface="宋体" charset="-122"/>
              </a:rPr>
              <a:t>事先不知道关键码的分布且关键码的位数不是很大。</a:t>
            </a:r>
          </a:p>
        </p:txBody>
      </p:sp>
      <p:grpSp>
        <p:nvGrpSpPr>
          <p:cNvPr id="272388" name="Group 4"/>
          <p:cNvGrpSpPr>
            <a:grpSpLocks/>
          </p:cNvGrpSpPr>
          <p:nvPr/>
        </p:nvGrpSpPr>
        <p:grpSpPr bwMode="auto">
          <a:xfrm>
            <a:off x="611188" y="4508500"/>
            <a:ext cx="2514600" cy="522288"/>
            <a:chOff x="144" y="3744"/>
            <a:chExt cx="1584" cy="329"/>
          </a:xfrm>
        </p:grpSpPr>
        <p:sp>
          <p:nvSpPr>
            <p:cNvPr id="272389" name="Text Box 5"/>
            <p:cNvSpPr txBox="1">
              <a:spLocks noChangeArrowheads="1"/>
            </p:cNvSpPr>
            <p:nvPr/>
          </p:nvSpPr>
          <p:spPr bwMode="auto">
            <a:xfrm>
              <a:off x="480" y="3744"/>
              <a:ext cx="12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kumimoji="0" lang="zh-CN" altLang="en-US" sz="2800" b="1"/>
                <a:t>适用情况</a:t>
              </a:r>
              <a:r>
                <a:rPr kumimoji="0" lang="en-US" altLang="zh-CN" sz="2800" b="1"/>
                <a:t>:</a:t>
              </a:r>
            </a:p>
          </p:txBody>
        </p:sp>
        <p:pic>
          <p:nvPicPr>
            <p:cNvPr id="272390"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 y="3744"/>
              <a:ext cx="336"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72391" name="Rectangle 7"/>
          <p:cNvSpPr>
            <a:spLocks noChangeArrowheads="1"/>
          </p:cNvSpPr>
          <p:nvPr/>
        </p:nvSpPr>
        <p:spPr bwMode="auto">
          <a:xfrm>
            <a:off x="431800" y="3038475"/>
            <a:ext cx="8235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l" eaLnBrk="0" hangingPunct="0"/>
            <a:r>
              <a:rPr kumimoji="0" lang="zh-CN" altLang="en-US" sz="2800" b="1"/>
              <a:t>例：散列地址为</a:t>
            </a:r>
            <a:r>
              <a:rPr kumimoji="0" lang="en-US" altLang="zh-CN" sz="2800" b="1"/>
              <a:t>2</a:t>
            </a:r>
            <a:r>
              <a:rPr kumimoji="0" lang="zh-CN" altLang="en-US" sz="2800" b="1"/>
              <a:t>位，则关键码</a:t>
            </a:r>
            <a:r>
              <a:rPr kumimoji="0" lang="en-US" altLang="zh-CN" sz="2800" b="1"/>
              <a:t>123</a:t>
            </a:r>
            <a:r>
              <a:rPr kumimoji="0" lang="zh-CN" altLang="en-US" sz="2800" b="1"/>
              <a:t>的散列地址为：</a:t>
            </a:r>
          </a:p>
        </p:txBody>
      </p:sp>
      <p:sp>
        <p:nvSpPr>
          <p:cNvPr id="272392" name="Rectangle 8"/>
          <p:cNvSpPr>
            <a:spLocks noChangeArrowheads="1"/>
          </p:cNvSpPr>
          <p:nvPr/>
        </p:nvSpPr>
        <p:spPr bwMode="auto">
          <a:xfrm>
            <a:off x="1095375" y="3743325"/>
            <a:ext cx="5175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l" eaLnBrk="0" hangingPunct="0"/>
            <a:r>
              <a:rPr kumimoji="0" lang="en-US" altLang="zh-CN" sz="2800" b="1"/>
              <a:t>(1234)</a:t>
            </a:r>
            <a:r>
              <a:rPr kumimoji="0" lang="en-US" altLang="zh-CN" sz="2800" b="1" baseline="30000"/>
              <a:t>2</a:t>
            </a:r>
            <a:r>
              <a:rPr kumimoji="0" lang="zh-CN" altLang="en-US" sz="2800" b="1"/>
              <a:t>＝</a:t>
            </a:r>
            <a:r>
              <a:rPr kumimoji="0" lang="en-US" altLang="zh-CN" sz="2800" b="1"/>
              <a:t>152</a:t>
            </a:r>
            <a:r>
              <a:rPr kumimoji="0" lang="en-US" altLang="zh-CN" sz="2800" b="1">
                <a:solidFill>
                  <a:srgbClr val="66FF66"/>
                </a:solidFill>
              </a:rPr>
              <a:t>27</a:t>
            </a:r>
            <a:r>
              <a:rPr kumimoji="0" lang="en-US" altLang="zh-CN" sz="2800" b="1"/>
              <a:t>56</a:t>
            </a:r>
          </a:p>
        </p:txBody>
      </p:sp>
      <p:sp>
        <p:nvSpPr>
          <p:cNvPr id="272393" name="Rectangle 9"/>
          <p:cNvSpPr>
            <a:spLocks noChangeArrowheads="1"/>
          </p:cNvSpPr>
          <p:nvPr/>
        </p:nvSpPr>
        <p:spPr bwMode="auto">
          <a:xfrm>
            <a:off x="1784350" y="323850"/>
            <a:ext cx="54927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b="1">
                <a:solidFill>
                  <a:srgbClr val="F1F622"/>
                </a:solidFill>
                <a:effectLst>
                  <a:outerShdw blurRad="38100" dist="38100" dir="2700000" algn="tl">
                    <a:srgbClr val="000000"/>
                  </a:outerShdw>
                </a:effectLst>
                <a:latin typeface="Garamond" pitchFamily="18" charset="0"/>
                <a:ea typeface="宋体" charset="-122"/>
              </a:defRPr>
            </a:lvl1pPr>
            <a:lvl2pPr>
              <a:defRPr sz="4400" b="1">
                <a:solidFill>
                  <a:srgbClr val="F1F622"/>
                </a:solidFill>
                <a:effectLst>
                  <a:outerShdw blurRad="38100" dist="38100" dir="2700000" algn="tl">
                    <a:srgbClr val="000000"/>
                  </a:outerShdw>
                </a:effectLst>
                <a:latin typeface="Garamond" pitchFamily="18" charset="0"/>
                <a:ea typeface="宋体" charset="-122"/>
              </a:defRPr>
            </a:lvl2pPr>
            <a:lvl3pPr>
              <a:defRPr sz="4400" b="1">
                <a:solidFill>
                  <a:srgbClr val="F1F622"/>
                </a:solidFill>
                <a:effectLst>
                  <a:outerShdw blurRad="38100" dist="38100" dir="2700000" algn="tl">
                    <a:srgbClr val="000000"/>
                  </a:outerShdw>
                </a:effectLst>
                <a:latin typeface="Garamond" pitchFamily="18" charset="0"/>
                <a:ea typeface="宋体" charset="-122"/>
              </a:defRPr>
            </a:lvl3pPr>
            <a:lvl4pPr>
              <a:defRPr sz="4400" b="1">
                <a:solidFill>
                  <a:srgbClr val="F1F622"/>
                </a:solidFill>
                <a:effectLst>
                  <a:outerShdw blurRad="38100" dist="38100" dir="2700000" algn="tl">
                    <a:srgbClr val="000000"/>
                  </a:outerShdw>
                </a:effectLst>
                <a:latin typeface="Garamond" pitchFamily="18" charset="0"/>
                <a:ea typeface="宋体" charset="-122"/>
              </a:defRPr>
            </a:lvl4pPr>
            <a:lvl5pPr>
              <a:defRPr sz="4400" b="1">
                <a:solidFill>
                  <a:srgbClr val="F1F622"/>
                </a:solidFill>
                <a:effectLst>
                  <a:outerShdw blurRad="38100" dist="38100" dir="2700000" algn="tl">
                    <a:srgbClr val="000000"/>
                  </a:outerShdw>
                </a:effectLst>
                <a:latin typeface="Garamond" pitchFamily="18" charset="0"/>
                <a:ea typeface="宋体" charset="-122"/>
              </a:defRPr>
            </a:lvl5pPr>
            <a:lvl6pPr marL="4572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6pPr>
            <a:lvl7pPr marL="9144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7pPr>
            <a:lvl8pPr marL="13716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8pPr>
            <a:lvl9pPr marL="1828800" algn="ctr" fontAlgn="base">
              <a:spcBef>
                <a:spcPct val="0"/>
              </a:spcBef>
              <a:spcAft>
                <a:spcPct val="0"/>
              </a:spcAft>
              <a:defRPr sz="4400" b="1">
                <a:solidFill>
                  <a:srgbClr val="F1F622"/>
                </a:solidFill>
                <a:effectLst>
                  <a:outerShdw blurRad="38100" dist="38100" dir="2700000" algn="tl">
                    <a:srgbClr val="000000"/>
                  </a:outerShdw>
                </a:effectLst>
                <a:latin typeface="Garamond" pitchFamily="18" charset="0"/>
                <a:ea typeface="宋体" charset="-122"/>
              </a:defRPr>
            </a:lvl9pPr>
          </a:lstStyle>
          <a:p>
            <a:pPr algn="l"/>
            <a:r>
              <a:rPr kumimoji="0" lang="zh-CN" altLang="en-US" sz="3600">
                <a:solidFill>
                  <a:srgbClr val="FFFF66"/>
                </a:solidFill>
                <a:effectLst/>
              </a:rPr>
              <a:t>二、哈希函数的构造方法</a:t>
            </a:r>
          </a:p>
        </p:txBody>
      </p:sp>
      <p:sp>
        <p:nvSpPr>
          <p:cNvPr id="272394" name="Text Box 10"/>
          <p:cNvSpPr txBox="1">
            <a:spLocks noChangeArrowheads="1"/>
          </p:cNvSpPr>
          <p:nvPr/>
        </p:nvSpPr>
        <p:spPr bwMode="auto">
          <a:xfrm>
            <a:off x="152400" y="1079500"/>
            <a:ext cx="6400800" cy="579438"/>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0" hangingPunct="0">
              <a:spcBef>
                <a:spcPct val="50000"/>
              </a:spcBef>
              <a:buFont typeface="Wingdings" pitchFamily="2" charset="2"/>
              <a:buChar char="Ø"/>
            </a:pPr>
            <a:r>
              <a:rPr kumimoji="0" lang="zh-CN" altLang="en-US" b="1">
                <a:solidFill>
                  <a:srgbClr val="FFFF66"/>
                </a:solidFill>
                <a:latin typeface="宋体" charset="-122"/>
              </a:rPr>
              <a:t>散列函数</a:t>
            </a:r>
            <a:r>
              <a:rPr kumimoji="0" lang="en-US" altLang="zh-CN" b="1">
                <a:solidFill>
                  <a:srgbClr val="FFFF66"/>
                </a:solidFill>
                <a:latin typeface="Times New Roman"/>
              </a:rPr>
              <a:t>——</a:t>
            </a:r>
            <a:r>
              <a:rPr kumimoji="0" lang="zh-CN" altLang="en-US" b="1"/>
              <a:t>平方取中法</a:t>
            </a:r>
            <a:endParaRPr kumimoji="0" lang="zh-CN" altLang="en-US" b="1">
              <a:latin typeface="Arial"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723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23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7F08005-9A59-49CE-9D9C-EA8B8B2BCF00}" type="slidenum">
              <a:rPr lang="en-US" altLang="zh-CN"/>
              <a:pPr/>
              <a:t>64</a:t>
            </a:fld>
            <a:endParaRPr lang="en-US" altLang="zh-CN"/>
          </a:p>
        </p:txBody>
      </p:sp>
      <p:sp>
        <p:nvSpPr>
          <p:cNvPr id="296963" name="Rectangle 3"/>
          <p:cNvSpPr>
            <a:spLocks noChangeArrowheads="1"/>
          </p:cNvSpPr>
          <p:nvPr/>
        </p:nvSpPr>
        <p:spPr bwMode="auto">
          <a:xfrm>
            <a:off x="2771775" y="188913"/>
            <a:ext cx="3841750" cy="69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0000"/>
              </a:lnSpc>
              <a:spcBef>
                <a:spcPct val="20000"/>
              </a:spcBef>
              <a:buClr>
                <a:schemeClr val="hlink"/>
              </a:buClr>
              <a:buFont typeface="Wingdings" pitchFamily="2" charset="2"/>
              <a:buNone/>
            </a:pPr>
            <a:r>
              <a:rPr kumimoji="0" lang="zh-CN" altLang="en-US" sz="3600" b="1">
                <a:solidFill>
                  <a:srgbClr val="FFFF66"/>
                </a:solidFill>
              </a:rPr>
              <a:t>三、冲突解决方法</a:t>
            </a:r>
          </a:p>
        </p:txBody>
      </p:sp>
      <p:sp>
        <p:nvSpPr>
          <p:cNvPr id="296964" name="Text Box 4"/>
          <p:cNvSpPr txBox="1">
            <a:spLocks noChangeArrowheads="1"/>
          </p:cNvSpPr>
          <p:nvPr/>
        </p:nvSpPr>
        <p:spPr bwMode="auto">
          <a:xfrm>
            <a:off x="971550" y="1341438"/>
            <a:ext cx="6624638" cy="2836862"/>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0" hangingPunct="0">
              <a:spcBef>
                <a:spcPct val="50000"/>
              </a:spcBef>
              <a:buFont typeface="Wingdings" pitchFamily="2" charset="2"/>
              <a:buChar char="Ø"/>
            </a:pPr>
            <a:r>
              <a:rPr kumimoji="0" lang="zh-CN" altLang="en-US" sz="3600" b="1">
                <a:solidFill>
                  <a:srgbClr val="FFFF66"/>
                </a:solidFill>
                <a:latin typeface="宋体" charset="-122"/>
              </a:rPr>
              <a:t>常用的处理冲突的方法</a:t>
            </a:r>
          </a:p>
          <a:p>
            <a:pPr algn="l" eaLnBrk="0" hangingPunct="0">
              <a:spcBef>
                <a:spcPct val="50000"/>
              </a:spcBef>
              <a:buFont typeface="Wingdings" pitchFamily="2" charset="2"/>
              <a:buNone/>
            </a:pPr>
            <a:r>
              <a:rPr kumimoji="0" lang="zh-CN" altLang="en-US" b="1">
                <a:latin typeface="宋体" charset="-122"/>
              </a:rPr>
              <a:t>（</a:t>
            </a:r>
            <a:r>
              <a:rPr kumimoji="0" lang="en-US" altLang="zh-CN" b="1">
                <a:latin typeface="宋体" charset="-122"/>
              </a:rPr>
              <a:t>1</a:t>
            </a:r>
            <a:r>
              <a:rPr kumimoji="0" lang="zh-CN" altLang="en-US" b="1">
                <a:latin typeface="宋体" charset="-122"/>
              </a:rPr>
              <a:t>）拉链法</a:t>
            </a:r>
          </a:p>
          <a:p>
            <a:pPr algn="l" eaLnBrk="0" hangingPunct="0">
              <a:spcBef>
                <a:spcPct val="50000"/>
              </a:spcBef>
              <a:buFont typeface="Wingdings" pitchFamily="2" charset="2"/>
              <a:buNone/>
            </a:pPr>
            <a:r>
              <a:rPr kumimoji="0" lang="zh-CN" altLang="en-US" b="1">
                <a:latin typeface="宋体" charset="-122"/>
              </a:rPr>
              <a:t>（</a:t>
            </a:r>
            <a:r>
              <a:rPr kumimoji="0" lang="en-US" altLang="zh-CN" b="1">
                <a:latin typeface="宋体" charset="-122"/>
              </a:rPr>
              <a:t>2</a:t>
            </a:r>
            <a:r>
              <a:rPr kumimoji="0" lang="zh-CN" altLang="en-US" b="1">
                <a:latin typeface="宋体" charset="-122"/>
              </a:rPr>
              <a:t>）开放地址法</a:t>
            </a:r>
          </a:p>
          <a:p>
            <a:pPr algn="l" eaLnBrk="0" hangingPunct="0">
              <a:spcBef>
                <a:spcPct val="50000"/>
              </a:spcBef>
              <a:buFont typeface="Wingdings" pitchFamily="2" charset="2"/>
              <a:buNone/>
            </a:pPr>
            <a:r>
              <a:rPr kumimoji="0" lang="zh-CN" altLang="en-US" b="1">
                <a:latin typeface="宋体" charset="-122"/>
              </a:rPr>
              <a:t>（</a:t>
            </a:r>
            <a:r>
              <a:rPr kumimoji="0" lang="en-US" altLang="zh-CN" b="1">
                <a:latin typeface="宋体" charset="-122"/>
              </a:rPr>
              <a:t>3</a:t>
            </a:r>
            <a:r>
              <a:rPr kumimoji="0" lang="zh-CN" altLang="en-US" b="1">
                <a:latin typeface="宋体" charset="-122"/>
              </a:rPr>
              <a:t>）公共溢出区法</a:t>
            </a:r>
            <a:endParaRPr kumimoji="0" lang="zh-CN" altLang="en-US" b="1">
              <a:latin typeface="Arial" charset="0"/>
            </a:endParaRPr>
          </a:p>
        </p:txBody>
      </p:sp>
    </p:spTree>
  </p:cSld>
  <p:clrMapOvr>
    <a:masterClrMapping/>
  </p:clrMapOvr>
  <p:transition spd="med">
    <p:zo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F6593BED-38DC-4FAC-84D9-8E2D009A9317}" type="slidenum">
              <a:rPr lang="en-US" altLang="zh-CN"/>
              <a:pPr/>
              <a:t>65</a:t>
            </a:fld>
            <a:endParaRPr lang="en-US" altLang="zh-CN"/>
          </a:p>
        </p:txBody>
      </p:sp>
      <p:sp>
        <p:nvSpPr>
          <p:cNvPr id="294914" name="Rectangle 2"/>
          <p:cNvSpPr>
            <a:spLocks noGrp="1" noChangeArrowheads="1"/>
          </p:cNvSpPr>
          <p:nvPr>
            <p:ph type="body" idx="1"/>
          </p:nvPr>
        </p:nvSpPr>
        <p:spPr>
          <a:xfrm>
            <a:off x="468313" y="1628775"/>
            <a:ext cx="8305800" cy="4224338"/>
          </a:xfrm>
        </p:spPr>
        <p:txBody>
          <a:bodyPr/>
          <a:lstStyle/>
          <a:p>
            <a:pPr marL="457200" indent="-457200">
              <a:buFont typeface="Wingdings" pitchFamily="2" charset="2"/>
              <a:buNone/>
            </a:pPr>
            <a:r>
              <a:rPr lang="zh-CN" altLang="en-US"/>
              <a:t>把相互发生冲突的同义词用一个单链表链接起来，若干组同义词可以组成若干个单链表</a:t>
            </a:r>
          </a:p>
          <a:p>
            <a:pPr marL="457200" indent="-457200">
              <a:buFont typeface="Wingdings" pitchFamily="2" charset="2"/>
              <a:buNone/>
            </a:pPr>
            <a:endParaRPr lang="zh-CN" altLang="en-US"/>
          </a:p>
          <a:p>
            <a:pPr marL="457200" indent="-457200">
              <a:buFont typeface="Wingdings" pitchFamily="2" charset="2"/>
              <a:buNone/>
            </a:pPr>
            <a:r>
              <a:rPr lang="zh-CN" altLang="en-US"/>
              <a:t>例：关键字序列：</a:t>
            </a:r>
            <a:r>
              <a:rPr lang="en-US" altLang="zh-CN"/>
              <a:t>{47, 7, 29, 11, 16, 92, 22, 8, 3}</a:t>
            </a:r>
          </a:p>
          <a:p>
            <a:pPr marL="457200" indent="-457200">
              <a:buFont typeface="Wingdings" pitchFamily="2" charset="2"/>
              <a:buNone/>
            </a:pPr>
            <a:r>
              <a:rPr lang="en-US" altLang="zh-CN"/>
              <a:t>        </a:t>
            </a:r>
            <a:r>
              <a:rPr lang="zh-CN" altLang="en-US"/>
              <a:t>希函数为</a:t>
            </a:r>
            <a:r>
              <a:rPr lang="en-US" altLang="zh-CN"/>
              <a:t>H(k)=k%11</a:t>
            </a:r>
          </a:p>
          <a:p>
            <a:pPr marL="457200" indent="-457200">
              <a:buFont typeface="Wingdings" pitchFamily="2" charset="2"/>
              <a:buNone/>
            </a:pPr>
            <a:r>
              <a:rPr lang="en-US" altLang="zh-CN"/>
              <a:t>       </a:t>
            </a:r>
            <a:r>
              <a:rPr lang="zh-CN" altLang="en-US"/>
              <a:t>试用拉链法解决冲突建立哈希表。</a:t>
            </a:r>
          </a:p>
        </p:txBody>
      </p:sp>
      <p:sp>
        <p:nvSpPr>
          <p:cNvPr id="294915" name="Rectangle 3"/>
          <p:cNvSpPr>
            <a:spLocks noChangeArrowheads="1"/>
          </p:cNvSpPr>
          <p:nvPr/>
        </p:nvSpPr>
        <p:spPr bwMode="auto">
          <a:xfrm>
            <a:off x="2771775" y="188913"/>
            <a:ext cx="3841750" cy="69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0000"/>
              </a:lnSpc>
              <a:spcBef>
                <a:spcPct val="20000"/>
              </a:spcBef>
              <a:buClr>
                <a:schemeClr val="hlink"/>
              </a:buClr>
              <a:buFont typeface="Wingdings" pitchFamily="2" charset="2"/>
              <a:buNone/>
            </a:pPr>
            <a:r>
              <a:rPr kumimoji="0" lang="zh-CN" altLang="en-US" sz="3600" b="1">
                <a:solidFill>
                  <a:srgbClr val="FFFF66"/>
                </a:solidFill>
              </a:rPr>
              <a:t>三、冲突解决方法</a:t>
            </a:r>
          </a:p>
        </p:txBody>
      </p:sp>
      <p:sp>
        <p:nvSpPr>
          <p:cNvPr id="294916" name="Text Box 4"/>
          <p:cNvSpPr txBox="1">
            <a:spLocks noChangeArrowheads="1"/>
          </p:cNvSpPr>
          <p:nvPr/>
        </p:nvSpPr>
        <p:spPr bwMode="auto">
          <a:xfrm>
            <a:off x="152400" y="1079500"/>
            <a:ext cx="6400800" cy="579438"/>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0" hangingPunct="0">
              <a:spcBef>
                <a:spcPct val="50000"/>
              </a:spcBef>
              <a:buFont typeface="Wingdings" pitchFamily="2" charset="2"/>
              <a:buChar char="Ø"/>
            </a:pPr>
            <a:r>
              <a:rPr kumimoji="0" lang="zh-CN" altLang="en-US" b="1">
                <a:solidFill>
                  <a:srgbClr val="FFFF66"/>
                </a:solidFill>
                <a:latin typeface="宋体" charset="-122"/>
              </a:rPr>
              <a:t>处理冲突的方法</a:t>
            </a:r>
            <a:r>
              <a:rPr kumimoji="0" lang="en-US" altLang="zh-CN" b="1">
                <a:solidFill>
                  <a:srgbClr val="FFFF66"/>
                </a:solidFill>
                <a:latin typeface="Times New Roman"/>
              </a:rPr>
              <a:t>——</a:t>
            </a:r>
            <a:r>
              <a:rPr kumimoji="0" lang="zh-CN" altLang="en-US" b="1">
                <a:latin typeface="Arial" charset="0"/>
              </a:rPr>
              <a:t>拉链法</a:t>
            </a:r>
          </a:p>
        </p:txBody>
      </p:sp>
    </p:spTree>
  </p:cSld>
  <p:clrMapOvr>
    <a:masterClrMapping/>
  </p:clrMapOvr>
  <p:transition spd="med">
    <p:zo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灯片编号占位符 3"/>
          <p:cNvSpPr>
            <a:spLocks noGrp="1"/>
          </p:cNvSpPr>
          <p:nvPr>
            <p:ph type="sldNum" sz="quarter" idx="10"/>
          </p:nvPr>
        </p:nvSpPr>
        <p:spPr/>
        <p:txBody>
          <a:bodyPr/>
          <a:lstStyle/>
          <a:p>
            <a:fld id="{E88A12F8-5A8D-43AC-AF65-0DD59F95D819}" type="slidenum">
              <a:rPr lang="en-US" altLang="zh-CN"/>
              <a:pPr/>
              <a:t>66</a:t>
            </a:fld>
            <a:endParaRPr lang="en-US" altLang="zh-CN"/>
          </a:p>
        </p:txBody>
      </p:sp>
      <p:graphicFrame>
        <p:nvGraphicFramePr>
          <p:cNvPr id="295938" name="Group 2"/>
          <p:cNvGraphicFramePr>
            <a:graphicFrameLocks noGrp="1"/>
          </p:cNvGraphicFramePr>
          <p:nvPr/>
        </p:nvGraphicFramePr>
        <p:xfrm>
          <a:off x="395288" y="1614488"/>
          <a:ext cx="8208962" cy="1123951"/>
        </p:xfrm>
        <a:graphic>
          <a:graphicData uri="http://schemas.openxmlformats.org/drawingml/2006/table">
            <a:tbl>
              <a:tblPr/>
              <a:tblGrid>
                <a:gridCol w="746125"/>
                <a:gridCol w="746125"/>
                <a:gridCol w="744537"/>
                <a:gridCol w="747713"/>
                <a:gridCol w="746125"/>
                <a:gridCol w="747712"/>
                <a:gridCol w="746125"/>
                <a:gridCol w="747713"/>
                <a:gridCol w="744537"/>
                <a:gridCol w="746125"/>
                <a:gridCol w="746125"/>
              </a:tblGrid>
              <a:tr h="576263">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0</a:t>
                      </a:r>
                    </a:p>
                  </a:txBody>
                  <a:tcPr horzOverflow="overflow">
                    <a:lnL cap="flat">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1</a:t>
                      </a: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2</a:t>
                      </a: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3</a:t>
                      </a: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4</a:t>
                      </a: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5</a:t>
                      </a: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6</a:t>
                      </a: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7</a:t>
                      </a: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8</a:t>
                      </a: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9</a:t>
                      </a: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10</a:t>
                      </a:r>
                    </a:p>
                  </a:txBody>
                  <a:tcPr horzOverflow="overflow">
                    <a:lnL>
                      <a:noFill/>
                    </a:lnL>
                    <a:lnR cap="flat">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r>
              <a:tr h="547688">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295988" name="Group 52"/>
          <p:cNvGraphicFramePr>
            <a:graphicFrameLocks noGrp="1"/>
          </p:cNvGraphicFramePr>
          <p:nvPr/>
        </p:nvGraphicFramePr>
        <p:xfrm>
          <a:off x="2759075" y="3125788"/>
          <a:ext cx="517525" cy="792798"/>
        </p:xfrm>
        <a:graphic>
          <a:graphicData uri="http://schemas.openxmlformats.org/drawingml/2006/table">
            <a:tbl>
              <a:tblPr/>
              <a:tblGrid>
                <a:gridCol w="517525"/>
              </a:tblGrid>
              <a:tr h="431800">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3</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4638">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000" b="1" i="0" u="none" strike="noStrike" cap="none" normalizeH="0" baseline="0" smtClean="0">
                        <a:ln>
                          <a:noFill/>
                        </a:ln>
                        <a:solidFill>
                          <a:schemeClr val="tx1"/>
                        </a:solidFill>
                        <a:effectLst/>
                        <a:latin typeface="Garamond"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95996" name="Rectangle 60"/>
          <p:cNvSpPr>
            <a:spLocks noChangeArrowheads="1"/>
          </p:cNvSpPr>
          <p:nvPr/>
        </p:nvSpPr>
        <p:spPr bwMode="auto">
          <a:xfrm>
            <a:off x="468313" y="333375"/>
            <a:ext cx="7488237"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40000"/>
              </a:spcBef>
            </a:pPr>
            <a:r>
              <a:rPr kumimoji="0" lang="zh-CN" altLang="en-US" sz="2800" b="1"/>
              <a:t>关键字序列：</a:t>
            </a:r>
            <a:r>
              <a:rPr kumimoji="0" lang="en-US" altLang="zh-CN" sz="2800" b="1"/>
              <a:t>{47, 7, 29, 11, 16, 92, 22, 8, 3}</a:t>
            </a:r>
          </a:p>
          <a:p>
            <a:pPr algn="l">
              <a:spcBef>
                <a:spcPct val="40000"/>
              </a:spcBef>
            </a:pPr>
            <a:r>
              <a:rPr kumimoji="0" lang="zh-CN" altLang="en-US" sz="2800" b="1"/>
              <a:t>希函数为：</a:t>
            </a:r>
            <a:r>
              <a:rPr kumimoji="0" lang="en-US" altLang="zh-CN" sz="2800" b="1"/>
              <a:t>H(k)=k%11</a:t>
            </a:r>
          </a:p>
        </p:txBody>
      </p:sp>
      <p:graphicFrame>
        <p:nvGraphicFramePr>
          <p:cNvPr id="295997" name="Group 61"/>
          <p:cNvGraphicFramePr>
            <a:graphicFrameLocks noGrp="1"/>
          </p:cNvGraphicFramePr>
          <p:nvPr/>
        </p:nvGraphicFramePr>
        <p:xfrm>
          <a:off x="5783263" y="3125788"/>
          <a:ext cx="517525" cy="792798"/>
        </p:xfrm>
        <a:graphic>
          <a:graphicData uri="http://schemas.openxmlformats.org/drawingml/2006/table">
            <a:tbl>
              <a:tblPr/>
              <a:tblGrid>
                <a:gridCol w="517525"/>
              </a:tblGrid>
              <a:tr h="431800">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29</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4638">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000" b="1" i="0" u="none" strike="noStrike" cap="none" normalizeH="0" baseline="0" smtClean="0">
                        <a:ln>
                          <a:noFill/>
                        </a:ln>
                        <a:solidFill>
                          <a:schemeClr val="tx1"/>
                        </a:solidFill>
                        <a:effectLst/>
                        <a:latin typeface="Garamond"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296005" name="Group 69"/>
          <p:cNvGraphicFramePr>
            <a:graphicFrameLocks noGrp="1"/>
          </p:cNvGraphicFramePr>
          <p:nvPr/>
        </p:nvGraphicFramePr>
        <p:xfrm>
          <a:off x="468313" y="3125788"/>
          <a:ext cx="517525" cy="792798"/>
        </p:xfrm>
        <a:graphic>
          <a:graphicData uri="http://schemas.openxmlformats.org/drawingml/2006/table">
            <a:tbl>
              <a:tblPr/>
              <a:tblGrid>
                <a:gridCol w="517525"/>
              </a:tblGrid>
              <a:tr h="431800">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22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4638">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000" b="1" i="0" u="none" strike="noStrike" cap="none" normalizeH="0" baseline="0" smtClean="0">
                        <a:ln>
                          <a:noFill/>
                        </a:ln>
                        <a:solidFill>
                          <a:schemeClr val="tx1"/>
                        </a:solidFill>
                        <a:effectLst/>
                        <a:latin typeface="Garamond"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296013" name="Group 77"/>
          <p:cNvGraphicFramePr>
            <a:graphicFrameLocks noGrp="1"/>
          </p:cNvGraphicFramePr>
          <p:nvPr/>
        </p:nvGraphicFramePr>
        <p:xfrm>
          <a:off x="4270375" y="3125788"/>
          <a:ext cx="517525" cy="792798"/>
        </p:xfrm>
        <a:graphic>
          <a:graphicData uri="http://schemas.openxmlformats.org/drawingml/2006/table">
            <a:tbl>
              <a:tblPr/>
              <a:tblGrid>
                <a:gridCol w="517525"/>
              </a:tblGrid>
              <a:tr h="431800">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16</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4638">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000" b="1" i="0" u="none" strike="noStrike" cap="none" normalizeH="0" baseline="0" smtClean="0">
                        <a:ln>
                          <a:noFill/>
                        </a:ln>
                        <a:solidFill>
                          <a:schemeClr val="tx1"/>
                        </a:solidFill>
                        <a:effectLst/>
                        <a:latin typeface="Garamond"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296021" name="Group 85"/>
          <p:cNvGraphicFramePr>
            <a:graphicFrameLocks noGrp="1"/>
          </p:cNvGraphicFramePr>
          <p:nvPr/>
        </p:nvGraphicFramePr>
        <p:xfrm>
          <a:off x="468313" y="4422775"/>
          <a:ext cx="517525" cy="792798"/>
        </p:xfrm>
        <a:graphic>
          <a:graphicData uri="http://schemas.openxmlformats.org/drawingml/2006/table">
            <a:tbl>
              <a:tblPr/>
              <a:tblGrid>
                <a:gridCol w="517525"/>
              </a:tblGrid>
              <a:tr h="431800">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11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4638">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000" b="1" i="0" u="none" strike="noStrike" cap="none" normalizeH="0" baseline="0" smtClean="0">
                        <a:ln>
                          <a:noFill/>
                        </a:ln>
                        <a:solidFill>
                          <a:schemeClr val="tx1"/>
                        </a:solidFill>
                        <a:effectLst/>
                        <a:latin typeface="Garamond"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296029" name="Group 93"/>
          <p:cNvGraphicFramePr>
            <a:graphicFrameLocks noGrp="1"/>
          </p:cNvGraphicFramePr>
          <p:nvPr/>
        </p:nvGraphicFramePr>
        <p:xfrm>
          <a:off x="2759075" y="4422775"/>
          <a:ext cx="517525" cy="792798"/>
        </p:xfrm>
        <a:graphic>
          <a:graphicData uri="http://schemas.openxmlformats.org/drawingml/2006/table">
            <a:tbl>
              <a:tblPr/>
              <a:tblGrid>
                <a:gridCol w="517525"/>
              </a:tblGrid>
              <a:tr h="431800">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47</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4638">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000" b="1" i="0" u="none" strike="noStrike" cap="none" normalizeH="0" baseline="0" smtClean="0">
                        <a:ln>
                          <a:noFill/>
                        </a:ln>
                        <a:solidFill>
                          <a:schemeClr val="tx1"/>
                        </a:solidFill>
                        <a:effectLst/>
                        <a:latin typeface="Garamond"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296037" name="Group 101"/>
          <p:cNvGraphicFramePr>
            <a:graphicFrameLocks noGrp="1"/>
          </p:cNvGraphicFramePr>
          <p:nvPr/>
        </p:nvGraphicFramePr>
        <p:xfrm>
          <a:off x="3492500" y="3125788"/>
          <a:ext cx="517525" cy="792798"/>
        </p:xfrm>
        <a:graphic>
          <a:graphicData uri="http://schemas.openxmlformats.org/drawingml/2006/table">
            <a:tbl>
              <a:tblPr/>
              <a:tblGrid>
                <a:gridCol w="517525"/>
              </a:tblGrid>
              <a:tr h="431800">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92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4638">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000" b="1" i="0" u="none" strike="noStrike" cap="none" normalizeH="0" baseline="0" smtClean="0">
                        <a:ln>
                          <a:noFill/>
                        </a:ln>
                        <a:solidFill>
                          <a:schemeClr val="tx1"/>
                        </a:solidFill>
                        <a:effectLst/>
                        <a:latin typeface="Garamond"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296045" name="Group 109"/>
          <p:cNvGraphicFramePr>
            <a:graphicFrameLocks noGrp="1"/>
          </p:cNvGraphicFramePr>
          <p:nvPr/>
        </p:nvGraphicFramePr>
        <p:xfrm>
          <a:off x="5795963" y="4349750"/>
          <a:ext cx="517525" cy="792798"/>
        </p:xfrm>
        <a:graphic>
          <a:graphicData uri="http://schemas.openxmlformats.org/drawingml/2006/table">
            <a:tbl>
              <a:tblPr/>
              <a:tblGrid>
                <a:gridCol w="517525"/>
              </a:tblGrid>
              <a:tr h="431800">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7</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4638">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000" b="1" i="0" u="none" strike="noStrike" cap="none" normalizeH="0" baseline="0" smtClean="0">
                        <a:ln>
                          <a:noFill/>
                        </a:ln>
                        <a:solidFill>
                          <a:schemeClr val="tx1"/>
                        </a:solidFill>
                        <a:effectLst/>
                        <a:latin typeface="Garamond"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296053" name="Group 117"/>
          <p:cNvGraphicFramePr>
            <a:graphicFrameLocks noGrp="1"/>
          </p:cNvGraphicFramePr>
          <p:nvPr/>
        </p:nvGraphicFramePr>
        <p:xfrm>
          <a:off x="6588125" y="3125788"/>
          <a:ext cx="517525" cy="792798"/>
        </p:xfrm>
        <a:graphic>
          <a:graphicData uri="http://schemas.openxmlformats.org/drawingml/2006/table">
            <a:tbl>
              <a:tblPr/>
              <a:tblGrid>
                <a:gridCol w="517525"/>
              </a:tblGrid>
              <a:tr h="431800">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8</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4638">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000" b="1" i="0" u="none" strike="noStrike" cap="none" normalizeH="0" baseline="0" smtClean="0">
                        <a:ln>
                          <a:noFill/>
                        </a:ln>
                        <a:solidFill>
                          <a:schemeClr val="tx1"/>
                        </a:solidFill>
                        <a:effectLst/>
                        <a:latin typeface="Garamond"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96061" name="Line 125"/>
          <p:cNvSpPr>
            <a:spLocks noChangeShapeType="1"/>
          </p:cNvSpPr>
          <p:nvPr/>
        </p:nvSpPr>
        <p:spPr bwMode="auto">
          <a:xfrm>
            <a:off x="684213" y="2478088"/>
            <a:ext cx="0" cy="504825"/>
          </a:xfrm>
          <a:prstGeom prst="line">
            <a:avLst/>
          </a:prstGeom>
          <a:noFill/>
          <a:ln w="38100">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062" name="Line 126"/>
          <p:cNvSpPr>
            <a:spLocks noChangeShapeType="1"/>
          </p:cNvSpPr>
          <p:nvPr/>
        </p:nvSpPr>
        <p:spPr bwMode="auto">
          <a:xfrm>
            <a:off x="684213" y="3773488"/>
            <a:ext cx="0" cy="504825"/>
          </a:xfrm>
          <a:prstGeom prst="line">
            <a:avLst/>
          </a:prstGeom>
          <a:noFill/>
          <a:ln w="38100">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063" name="Line 127"/>
          <p:cNvSpPr>
            <a:spLocks noChangeShapeType="1"/>
          </p:cNvSpPr>
          <p:nvPr/>
        </p:nvSpPr>
        <p:spPr bwMode="auto">
          <a:xfrm>
            <a:off x="2987675" y="2478088"/>
            <a:ext cx="0" cy="504825"/>
          </a:xfrm>
          <a:prstGeom prst="line">
            <a:avLst/>
          </a:prstGeom>
          <a:noFill/>
          <a:ln w="38100">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064" name="Line 128"/>
          <p:cNvSpPr>
            <a:spLocks noChangeShapeType="1"/>
          </p:cNvSpPr>
          <p:nvPr/>
        </p:nvSpPr>
        <p:spPr bwMode="auto">
          <a:xfrm>
            <a:off x="3779838" y="2478088"/>
            <a:ext cx="0" cy="504825"/>
          </a:xfrm>
          <a:prstGeom prst="line">
            <a:avLst/>
          </a:prstGeom>
          <a:noFill/>
          <a:ln w="38100">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065" name="Line 129"/>
          <p:cNvSpPr>
            <a:spLocks noChangeShapeType="1"/>
          </p:cNvSpPr>
          <p:nvPr/>
        </p:nvSpPr>
        <p:spPr bwMode="auto">
          <a:xfrm>
            <a:off x="4500563" y="2478088"/>
            <a:ext cx="0" cy="504825"/>
          </a:xfrm>
          <a:prstGeom prst="line">
            <a:avLst/>
          </a:prstGeom>
          <a:noFill/>
          <a:ln w="38100">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066" name="Line 130"/>
          <p:cNvSpPr>
            <a:spLocks noChangeShapeType="1"/>
          </p:cNvSpPr>
          <p:nvPr/>
        </p:nvSpPr>
        <p:spPr bwMode="auto">
          <a:xfrm>
            <a:off x="6011863" y="2478088"/>
            <a:ext cx="0" cy="504825"/>
          </a:xfrm>
          <a:prstGeom prst="line">
            <a:avLst/>
          </a:prstGeom>
          <a:noFill/>
          <a:ln w="38100">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067" name="Line 131"/>
          <p:cNvSpPr>
            <a:spLocks noChangeShapeType="1"/>
          </p:cNvSpPr>
          <p:nvPr/>
        </p:nvSpPr>
        <p:spPr bwMode="auto">
          <a:xfrm>
            <a:off x="6804025" y="2478088"/>
            <a:ext cx="0" cy="504825"/>
          </a:xfrm>
          <a:prstGeom prst="line">
            <a:avLst/>
          </a:prstGeom>
          <a:noFill/>
          <a:ln w="38100">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068" name="Line 132"/>
          <p:cNvSpPr>
            <a:spLocks noChangeShapeType="1"/>
          </p:cNvSpPr>
          <p:nvPr/>
        </p:nvSpPr>
        <p:spPr bwMode="auto">
          <a:xfrm>
            <a:off x="2987675" y="3775075"/>
            <a:ext cx="0" cy="504825"/>
          </a:xfrm>
          <a:prstGeom prst="line">
            <a:avLst/>
          </a:prstGeom>
          <a:noFill/>
          <a:ln w="38100">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069" name="Line 133"/>
          <p:cNvSpPr>
            <a:spLocks noChangeShapeType="1"/>
          </p:cNvSpPr>
          <p:nvPr/>
        </p:nvSpPr>
        <p:spPr bwMode="auto">
          <a:xfrm>
            <a:off x="6084888" y="3775075"/>
            <a:ext cx="0" cy="504825"/>
          </a:xfrm>
          <a:prstGeom prst="line">
            <a:avLst/>
          </a:prstGeom>
          <a:noFill/>
          <a:ln w="38100">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070" name="Rectangle 134"/>
          <p:cNvSpPr>
            <a:spLocks noChangeArrowheads="1"/>
          </p:cNvSpPr>
          <p:nvPr/>
        </p:nvSpPr>
        <p:spPr bwMode="auto">
          <a:xfrm>
            <a:off x="4284663" y="3559175"/>
            <a:ext cx="3921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n-US" altLang="zh-CN" sz="2800" b="1"/>
              <a:t>^</a:t>
            </a:r>
          </a:p>
        </p:txBody>
      </p:sp>
      <p:sp>
        <p:nvSpPr>
          <p:cNvPr id="296071" name="Rectangle 135"/>
          <p:cNvSpPr>
            <a:spLocks noChangeArrowheads="1"/>
          </p:cNvSpPr>
          <p:nvPr/>
        </p:nvSpPr>
        <p:spPr bwMode="auto">
          <a:xfrm>
            <a:off x="6659563" y="3559175"/>
            <a:ext cx="3921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n-US" altLang="zh-CN" sz="2800" b="1"/>
              <a:t>^</a:t>
            </a:r>
          </a:p>
        </p:txBody>
      </p:sp>
      <p:sp>
        <p:nvSpPr>
          <p:cNvPr id="296072" name="Rectangle 136"/>
          <p:cNvSpPr>
            <a:spLocks noChangeArrowheads="1"/>
          </p:cNvSpPr>
          <p:nvPr/>
        </p:nvSpPr>
        <p:spPr bwMode="auto">
          <a:xfrm>
            <a:off x="5867400" y="4783138"/>
            <a:ext cx="3921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n-US" altLang="zh-CN" sz="2800" b="1"/>
              <a:t>^</a:t>
            </a:r>
          </a:p>
        </p:txBody>
      </p:sp>
      <p:sp>
        <p:nvSpPr>
          <p:cNvPr id="296073" name="Rectangle 137"/>
          <p:cNvSpPr>
            <a:spLocks noChangeArrowheads="1"/>
          </p:cNvSpPr>
          <p:nvPr/>
        </p:nvSpPr>
        <p:spPr bwMode="auto">
          <a:xfrm>
            <a:off x="2771775" y="4854575"/>
            <a:ext cx="3921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n-US" altLang="zh-CN" sz="2800" b="1"/>
              <a:t>^</a:t>
            </a:r>
          </a:p>
        </p:txBody>
      </p:sp>
      <p:sp>
        <p:nvSpPr>
          <p:cNvPr id="296074" name="Rectangle 138"/>
          <p:cNvSpPr>
            <a:spLocks noChangeArrowheads="1"/>
          </p:cNvSpPr>
          <p:nvPr/>
        </p:nvSpPr>
        <p:spPr bwMode="auto">
          <a:xfrm>
            <a:off x="539750" y="4854575"/>
            <a:ext cx="3921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n-US" altLang="zh-CN" sz="2800" b="1"/>
              <a:t>^</a:t>
            </a:r>
          </a:p>
        </p:txBody>
      </p:sp>
    </p:spTree>
  </p:cSld>
  <p:clrMapOvr>
    <a:masterClrMapping/>
  </p:clrMapOvr>
  <p:transition spd="med">
    <p:zo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0"/>
          </p:nvPr>
        </p:nvSpPr>
        <p:spPr/>
        <p:txBody>
          <a:bodyPr/>
          <a:lstStyle/>
          <a:p>
            <a:fld id="{DCBD338A-5805-4C73-AC26-B1A5F871F467}" type="slidenum">
              <a:rPr lang="en-US" altLang="zh-CN"/>
              <a:pPr/>
              <a:t>67</a:t>
            </a:fld>
            <a:endParaRPr lang="en-US" altLang="zh-CN"/>
          </a:p>
        </p:txBody>
      </p:sp>
      <p:sp>
        <p:nvSpPr>
          <p:cNvPr id="275458" name="Rectangle 2"/>
          <p:cNvSpPr>
            <a:spLocks noChangeArrowheads="1"/>
          </p:cNvSpPr>
          <p:nvPr/>
        </p:nvSpPr>
        <p:spPr bwMode="auto">
          <a:xfrm>
            <a:off x="2771775" y="188913"/>
            <a:ext cx="3841750" cy="69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0000"/>
              </a:lnSpc>
              <a:spcBef>
                <a:spcPct val="20000"/>
              </a:spcBef>
              <a:buClr>
                <a:schemeClr val="hlink"/>
              </a:buClr>
              <a:buFont typeface="Wingdings" pitchFamily="2" charset="2"/>
              <a:buNone/>
            </a:pPr>
            <a:r>
              <a:rPr kumimoji="0" lang="zh-CN" altLang="en-US" sz="3600" b="1">
                <a:solidFill>
                  <a:srgbClr val="FFFF66"/>
                </a:solidFill>
              </a:rPr>
              <a:t>三、冲突解决方法</a:t>
            </a:r>
          </a:p>
        </p:txBody>
      </p:sp>
      <p:sp>
        <p:nvSpPr>
          <p:cNvPr id="275459" name="Text Box 3"/>
          <p:cNvSpPr txBox="1">
            <a:spLocks noChangeArrowheads="1"/>
          </p:cNvSpPr>
          <p:nvPr/>
        </p:nvSpPr>
        <p:spPr bwMode="auto">
          <a:xfrm>
            <a:off x="152400" y="1079500"/>
            <a:ext cx="7011988" cy="579438"/>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0" hangingPunct="0">
              <a:spcBef>
                <a:spcPct val="50000"/>
              </a:spcBef>
              <a:buFont typeface="Wingdings" pitchFamily="2" charset="2"/>
              <a:buChar char="Ø"/>
            </a:pPr>
            <a:r>
              <a:rPr kumimoji="0" lang="zh-CN" altLang="en-US" b="1">
                <a:solidFill>
                  <a:srgbClr val="FFFF66"/>
                </a:solidFill>
                <a:latin typeface="宋体" charset="-122"/>
              </a:rPr>
              <a:t>处理冲突的方法</a:t>
            </a:r>
            <a:r>
              <a:rPr kumimoji="0" lang="en-US" altLang="zh-CN" b="1">
                <a:solidFill>
                  <a:srgbClr val="FFFF66"/>
                </a:solidFill>
                <a:latin typeface="Times New Roman"/>
              </a:rPr>
              <a:t>——</a:t>
            </a:r>
            <a:r>
              <a:rPr kumimoji="0" lang="en-US" altLang="zh-CN" b="1">
                <a:solidFill>
                  <a:srgbClr val="FFFF66"/>
                </a:solidFill>
                <a:latin typeface="宋体" charset="-122"/>
              </a:rPr>
              <a:t>*</a:t>
            </a:r>
            <a:r>
              <a:rPr kumimoji="0" lang="zh-CN" altLang="en-US" b="1">
                <a:latin typeface="Arial" charset="0"/>
              </a:rPr>
              <a:t>开放定址法</a:t>
            </a:r>
          </a:p>
        </p:txBody>
      </p:sp>
      <p:sp>
        <p:nvSpPr>
          <p:cNvPr id="275460" name="Text Box 4"/>
          <p:cNvSpPr txBox="1">
            <a:spLocks noChangeArrowheads="1"/>
          </p:cNvSpPr>
          <p:nvPr/>
        </p:nvSpPr>
        <p:spPr bwMode="auto">
          <a:xfrm>
            <a:off x="228600" y="2968625"/>
            <a:ext cx="846137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20000"/>
              </a:lnSpc>
            </a:pPr>
            <a:r>
              <a:rPr kumimoji="0" lang="zh-CN" altLang="en-US" sz="2800" b="1"/>
              <a:t>由关键码得到的散列地址一旦产生了冲突，就去寻找</a:t>
            </a:r>
            <a:r>
              <a:rPr kumimoji="0" lang="zh-CN" altLang="en-US" sz="2800" b="1">
                <a:solidFill>
                  <a:srgbClr val="FFFF66"/>
                </a:solidFill>
              </a:rPr>
              <a:t>下一个空</a:t>
            </a:r>
            <a:r>
              <a:rPr kumimoji="0" lang="zh-CN" altLang="en-US" sz="2800" b="1"/>
              <a:t>的散列地址，并将记录存入。 </a:t>
            </a:r>
          </a:p>
        </p:txBody>
      </p:sp>
      <p:sp>
        <p:nvSpPr>
          <p:cNvPr id="275461" name="Text Box 5"/>
          <p:cNvSpPr txBox="1">
            <a:spLocks noChangeArrowheads="1"/>
          </p:cNvSpPr>
          <p:nvPr/>
        </p:nvSpPr>
        <p:spPr bwMode="auto">
          <a:xfrm>
            <a:off x="1116013" y="4797425"/>
            <a:ext cx="6840537"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l">
              <a:lnSpc>
                <a:spcPct val="120000"/>
              </a:lnSpc>
            </a:pPr>
            <a:r>
              <a:rPr kumimoji="0" lang="zh-CN" altLang="en-US" sz="2800" b="1"/>
              <a:t>（</a:t>
            </a:r>
            <a:r>
              <a:rPr kumimoji="0" lang="en-US" altLang="zh-CN" sz="2800" b="1"/>
              <a:t>1</a:t>
            </a:r>
            <a:r>
              <a:rPr kumimoji="0" lang="zh-CN" altLang="en-US" sz="2800" b="1"/>
              <a:t>）线性探测法</a:t>
            </a:r>
          </a:p>
          <a:p>
            <a:pPr algn="l">
              <a:lnSpc>
                <a:spcPct val="120000"/>
              </a:lnSpc>
            </a:pPr>
            <a:r>
              <a:rPr kumimoji="0" lang="zh-CN" altLang="en-US" sz="2800" b="1"/>
              <a:t>（</a:t>
            </a:r>
            <a:r>
              <a:rPr kumimoji="0" lang="en-US" altLang="zh-CN" sz="2800" b="1"/>
              <a:t>2</a:t>
            </a:r>
            <a:r>
              <a:rPr kumimoji="0" lang="zh-CN" altLang="en-US" sz="2800" b="1"/>
              <a:t>）二次探测法</a:t>
            </a:r>
          </a:p>
          <a:p>
            <a:pPr algn="l">
              <a:lnSpc>
                <a:spcPct val="120000"/>
              </a:lnSpc>
            </a:pPr>
            <a:r>
              <a:rPr kumimoji="0" lang="zh-CN" altLang="en-US" sz="2800" b="1"/>
              <a:t>（</a:t>
            </a:r>
            <a:r>
              <a:rPr kumimoji="0" lang="en-US" altLang="zh-CN" sz="2800" b="1"/>
              <a:t>3</a:t>
            </a:r>
            <a:r>
              <a:rPr kumimoji="0" lang="zh-CN" altLang="en-US" sz="2800" b="1"/>
              <a:t>）随机探测法</a:t>
            </a:r>
          </a:p>
        </p:txBody>
      </p:sp>
      <p:sp>
        <p:nvSpPr>
          <p:cNvPr id="275462" name="Rectangle 6"/>
          <p:cNvSpPr>
            <a:spLocks noChangeArrowheads="1"/>
          </p:cNvSpPr>
          <p:nvPr/>
        </p:nvSpPr>
        <p:spPr bwMode="auto">
          <a:xfrm>
            <a:off x="317500" y="1677988"/>
            <a:ext cx="8423275"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l"/>
            <a:r>
              <a:rPr kumimoji="0" lang="zh-CN" altLang="en-US" sz="2800" b="1"/>
              <a:t>一般情况下，由于关键字的复杂性和随机性，很难有理想的散列函数存在，所以，冲突一般是难以避免的，因此需要设计合适的冲突解决方法。</a:t>
            </a:r>
          </a:p>
        </p:txBody>
      </p:sp>
      <p:grpSp>
        <p:nvGrpSpPr>
          <p:cNvPr id="275463" name="Group 7"/>
          <p:cNvGrpSpPr>
            <a:grpSpLocks/>
          </p:cNvGrpSpPr>
          <p:nvPr/>
        </p:nvGrpSpPr>
        <p:grpSpPr bwMode="auto">
          <a:xfrm>
            <a:off x="468313" y="4076700"/>
            <a:ext cx="6510337" cy="936625"/>
            <a:chOff x="295" y="2568"/>
            <a:chExt cx="4101" cy="590"/>
          </a:xfrm>
        </p:grpSpPr>
        <p:sp>
          <p:nvSpPr>
            <p:cNvPr id="275464" name="Text Box 8"/>
            <p:cNvSpPr txBox="1">
              <a:spLocks noChangeArrowheads="1"/>
            </p:cNvSpPr>
            <p:nvPr/>
          </p:nvSpPr>
          <p:spPr bwMode="auto">
            <a:xfrm>
              <a:off x="748" y="2750"/>
              <a:ext cx="36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kumimoji="0" lang="en-US" altLang="zh-CN" sz="2800" b="1"/>
                <a:t> </a:t>
              </a:r>
              <a:r>
                <a:rPr kumimoji="0" lang="zh-CN" altLang="en-US" sz="2800" b="1"/>
                <a:t>如何寻找下一个空的散列地址</a:t>
              </a:r>
              <a:r>
                <a:rPr kumimoji="0" lang="en-US" altLang="zh-CN" sz="2800" b="1"/>
                <a:t>?</a:t>
              </a:r>
            </a:p>
          </p:txBody>
        </p:sp>
        <p:pic>
          <p:nvPicPr>
            <p:cNvPr id="275465" name="Picture 9" descr="png-05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 y="2568"/>
              <a:ext cx="590" cy="59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275463"/>
                                        </p:tgtEl>
                                        <p:attrNameLst>
                                          <p:attrName>style.visibility</p:attrName>
                                        </p:attrNameLst>
                                      </p:cBhvr>
                                      <p:to>
                                        <p:strVal val="visible"/>
                                      </p:to>
                                    </p:set>
                                    <p:anim calcmode="lin" valueType="num">
                                      <p:cBhvr>
                                        <p:cTn id="7" dur="500" fill="hold"/>
                                        <p:tgtEl>
                                          <p:spTgt spid="275463"/>
                                        </p:tgtEl>
                                        <p:attrNameLst>
                                          <p:attrName>ppt_w</p:attrName>
                                        </p:attrNameLst>
                                      </p:cBhvr>
                                      <p:tavLst>
                                        <p:tav tm="0">
                                          <p:val>
                                            <p:fltVal val="0"/>
                                          </p:val>
                                        </p:tav>
                                        <p:tav tm="100000">
                                          <p:val>
                                            <p:strVal val="#ppt_w"/>
                                          </p:val>
                                        </p:tav>
                                      </p:tavLst>
                                    </p:anim>
                                    <p:anim calcmode="lin" valueType="num">
                                      <p:cBhvr>
                                        <p:cTn id="8" dur="500" fill="hold"/>
                                        <p:tgtEl>
                                          <p:spTgt spid="275463"/>
                                        </p:tgtEl>
                                        <p:attrNameLst>
                                          <p:attrName>ppt_h</p:attrName>
                                        </p:attrNameLst>
                                      </p:cBhvr>
                                      <p:tavLst>
                                        <p:tav tm="0">
                                          <p:val>
                                            <p:fltVal val="0"/>
                                          </p:val>
                                        </p:tav>
                                        <p:tav tm="100000">
                                          <p:val>
                                            <p:strVal val="#ppt_h"/>
                                          </p:val>
                                        </p:tav>
                                      </p:tavLst>
                                    </p:anim>
                                    <p:animEffect transition="in" filter="fade">
                                      <p:cBhvr>
                                        <p:cTn id="9" dur="500"/>
                                        <p:tgtEl>
                                          <p:spTgt spid="27546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754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6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0"/>
          </p:nvPr>
        </p:nvSpPr>
        <p:spPr/>
        <p:txBody>
          <a:bodyPr/>
          <a:lstStyle/>
          <a:p>
            <a:fld id="{988C4447-E809-4F75-92AE-59B4DEA0687A}" type="slidenum">
              <a:rPr lang="en-US" altLang="zh-CN"/>
              <a:pPr/>
              <a:t>68</a:t>
            </a:fld>
            <a:endParaRPr lang="en-US" altLang="zh-CN"/>
          </a:p>
        </p:txBody>
      </p:sp>
      <p:sp>
        <p:nvSpPr>
          <p:cNvPr id="276482" name="Text Box 2"/>
          <p:cNvSpPr txBox="1">
            <a:spLocks noChangeArrowheads="1"/>
          </p:cNvSpPr>
          <p:nvPr/>
        </p:nvSpPr>
        <p:spPr bwMode="auto">
          <a:xfrm>
            <a:off x="468313" y="1773238"/>
            <a:ext cx="5334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kumimoji="0" lang="zh-CN" altLang="en-US" sz="2800" b="1">
                <a:solidFill>
                  <a:srgbClr val="FFFF66"/>
                </a:solidFill>
              </a:rPr>
              <a:t>（</a:t>
            </a:r>
            <a:r>
              <a:rPr kumimoji="0" lang="en-US" altLang="zh-CN" sz="2800" b="1">
                <a:solidFill>
                  <a:srgbClr val="FFFF66"/>
                </a:solidFill>
              </a:rPr>
              <a:t>1</a:t>
            </a:r>
            <a:r>
              <a:rPr kumimoji="0" lang="zh-CN" altLang="en-US" sz="2800" b="1">
                <a:solidFill>
                  <a:srgbClr val="FFFF66"/>
                </a:solidFill>
              </a:rPr>
              <a:t>）线性探测法</a:t>
            </a:r>
          </a:p>
        </p:txBody>
      </p:sp>
      <p:sp>
        <p:nvSpPr>
          <p:cNvPr id="276483" name="Text Box 3"/>
          <p:cNvSpPr txBox="1">
            <a:spLocks noChangeArrowheads="1"/>
          </p:cNvSpPr>
          <p:nvPr/>
        </p:nvSpPr>
        <p:spPr bwMode="auto">
          <a:xfrm>
            <a:off x="385763" y="2459038"/>
            <a:ext cx="8153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kumimoji="0" lang="en-US" altLang="zh-CN" sz="2800" b="1"/>
              <a:t>        </a:t>
            </a:r>
            <a:r>
              <a:rPr kumimoji="0" lang="zh-CN" altLang="en-US" sz="2800" b="1"/>
              <a:t>当发生冲突时，从冲突位置的下一个位置起，依次寻找空的散列地</a:t>
            </a:r>
            <a:r>
              <a:rPr kumimoji="0" lang="zh-CN" altLang="en-US" sz="2800" b="1">
                <a:latin typeface="宋体" charset="-122"/>
              </a:rPr>
              <a:t>址。</a:t>
            </a:r>
            <a:r>
              <a:rPr kumimoji="0" lang="zh-CN" altLang="en-US" sz="2800" b="1"/>
              <a:t> </a:t>
            </a:r>
          </a:p>
        </p:txBody>
      </p:sp>
      <p:sp>
        <p:nvSpPr>
          <p:cNvPr id="276484" name="Text Box 4"/>
          <p:cNvSpPr txBox="1">
            <a:spLocks noChangeArrowheads="1"/>
          </p:cNvSpPr>
          <p:nvPr/>
        </p:nvSpPr>
        <p:spPr bwMode="auto">
          <a:xfrm>
            <a:off x="566738" y="3629025"/>
            <a:ext cx="8326437"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just" eaLnBrk="0" hangingPunct="0">
              <a:lnSpc>
                <a:spcPct val="120000"/>
              </a:lnSpc>
              <a:spcBef>
                <a:spcPct val="50000"/>
              </a:spcBef>
            </a:pPr>
            <a:r>
              <a:rPr kumimoji="0" lang="en-US" altLang="zh-CN" sz="2800" b="1"/>
              <a:t>       </a:t>
            </a:r>
            <a:r>
              <a:rPr kumimoji="0" lang="zh-CN" altLang="en-US" sz="2800" b="1"/>
              <a:t>对于键值</a:t>
            </a:r>
            <a:r>
              <a:rPr kumimoji="0" lang="en-US" altLang="zh-CN" sz="2800" b="1" i="1"/>
              <a:t>key</a:t>
            </a:r>
            <a:r>
              <a:rPr kumimoji="0" lang="zh-CN" altLang="en-US" sz="2800" b="1"/>
              <a:t>，设</a:t>
            </a:r>
            <a:r>
              <a:rPr kumimoji="0" lang="en-US" altLang="zh-CN" sz="2800" b="1" i="1"/>
              <a:t>H</a:t>
            </a:r>
            <a:r>
              <a:rPr kumimoji="0" lang="en-US" altLang="zh-CN" sz="2800" b="1">
                <a:latin typeface="宋体" charset="-122"/>
              </a:rPr>
              <a:t>(</a:t>
            </a:r>
            <a:r>
              <a:rPr kumimoji="0" lang="en-US" altLang="zh-CN" sz="2800" b="1" i="1"/>
              <a:t>key</a:t>
            </a:r>
            <a:r>
              <a:rPr kumimoji="0" lang="en-US" altLang="zh-CN" sz="2800" b="1">
                <a:latin typeface="宋体" charset="-122"/>
              </a:rPr>
              <a:t>)</a:t>
            </a:r>
            <a:r>
              <a:rPr kumimoji="0" lang="en-US" altLang="zh-CN" sz="2800" b="1"/>
              <a:t>=</a:t>
            </a:r>
            <a:r>
              <a:rPr kumimoji="0" lang="en-US" altLang="zh-CN" sz="2800" b="1" i="1"/>
              <a:t>d</a:t>
            </a:r>
            <a:r>
              <a:rPr kumimoji="0" lang="zh-CN" altLang="en-US" sz="2800" b="1"/>
              <a:t>，散列表的长度为</a:t>
            </a:r>
            <a:r>
              <a:rPr kumimoji="0" lang="en-US" altLang="zh-CN" sz="2800" b="1" i="1"/>
              <a:t>m</a:t>
            </a:r>
            <a:r>
              <a:rPr kumimoji="0" lang="zh-CN" altLang="en-US" sz="2800" b="1"/>
              <a:t>，则发生冲突时，寻找下一个散列地址的公式为：</a:t>
            </a:r>
          </a:p>
        </p:txBody>
      </p:sp>
      <p:sp>
        <p:nvSpPr>
          <p:cNvPr id="276485" name="Rectangle 5"/>
          <p:cNvSpPr>
            <a:spLocks noChangeArrowheads="1"/>
          </p:cNvSpPr>
          <p:nvPr/>
        </p:nvSpPr>
        <p:spPr bwMode="auto">
          <a:xfrm>
            <a:off x="2771775" y="188913"/>
            <a:ext cx="3841750" cy="69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0000"/>
              </a:lnSpc>
              <a:spcBef>
                <a:spcPct val="20000"/>
              </a:spcBef>
              <a:buClr>
                <a:schemeClr val="hlink"/>
              </a:buClr>
              <a:buFont typeface="Wingdings" pitchFamily="2" charset="2"/>
              <a:buNone/>
            </a:pPr>
            <a:r>
              <a:rPr kumimoji="0" lang="zh-CN" altLang="en-US" sz="3600" b="1">
                <a:solidFill>
                  <a:srgbClr val="FFFF66"/>
                </a:solidFill>
              </a:rPr>
              <a:t>三、冲突解决方法</a:t>
            </a:r>
          </a:p>
        </p:txBody>
      </p:sp>
      <p:sp>
        <p:nvSpPr>
          <p:cNvPr id="276486" name="Text Box 6"/>
          <p:cNvSpPr txBox="1">
            <a:spLocks noChangeArrowheads="1"/>
          </p:cNvSpPr>
          <p:nvPr/>
        </p:nvSpPr>
        <p:spPr bwMode="auto">
          <a:xfrm>
            <a:off x="152400" y="1079500"/>
            <a:ext cx="7948613" cy="579438"/>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0" hangingPunct="0">
              <a:spcBef>
                <a:spcPct val="50000"/>
              </a:spcBef>
              <a:buFont typeface="Wingdings" pitchFamily="2" charset="2"/>
              <a:buChar char="Ø"/>
            </a:pPr>
            <a:r>
              <a:rPr kumimoji="0" lang="zh-CN" altLang="en-US" b="1">
                <a:solidFill>
                  <a:srgbClr val="FFFF66"/>
                </a:solidFill>
                <a:latin typeface="宋体" charset="-122"/>
              </a:rPr>
              <a:t>处理冲突的方法</a:t>
            </a:r>
            <a:r>
              <a:rPr kumimoji="0" lang="en-US" altLang="zh-CN" b="1">
                <a:solidFill>
                  <a:srgbClr val="FFFF66"/>
                </a:solidFill>
                <a:latin typeface="Times New Roman"/>
              </a:rPr>
              <a:t>——</a:t>
            </a:r>
            <a:r>
              <a:rPr kumimoji="0" lang="en-US" altLang="zh-CN" b="1">
                <a:solidFill>
                  <a:srgbClr val="FFFF66"/>
                </a:solidFill>
                <a:latin typeface="宋体" charset="-122"/>
              </a:rPr>
              <a:t>*</a:t>
            </a:r>
            <a:r>
              <a:rPr kumimoji="0" lang="zh-CN" altLang="en-US" b="1">
                <a:latin typeface="Arial" charset="0"/>
              </a:rPr>
              <a:t>开放定址法</a:t>
            </a:r>
          </a:p>
        </p:txBody>
      </p:sp>
      <p:sp>
        <p:nvSpPr>
          <p:cNvPr id="276487" name="Rectangle 7"/>
          <p:cNvSpPr>
            <a:spLocks noChangeArrowheads="1"/>
          </p:cNvSpPr>
          <p:nvPr/>
        </p:nvSpPr>
        <p:spPr bwMode="auto">
          <a:xfrm>
            <a:off x="900113" y="5013325"/>
            <a:ext cx="7434262"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lnSpc>
                <a:spcPct val="120000"/>
              </a:lnSpc>
              <a:spcBef>
                <a:spcPct val="50000"/>
              </a:spcBef>
            </a:pPr>
            <a:r>
              <a:rPr kumimoji="0" lang="en-US" altLang="zh-CN" sz="2800"/>
              <a:t> </a:t>
            </a:r>
            <a:r>
              <a:rPr kumimoji="0" lang="en-US" altLang="zh-CN" sz="2800" b="1" i="1">
                <a:solidFill>
                  <a:srgbClr val="FFFF66"/>
                </a:solidFill>
              </a:rPr>
              <a:t>Hi</a:t>
            </a:r>
            <a:r>
              <a:rPr kumimoji="0" lang="en-US" altLang="zh-CN" sz="2800" b="1">
                <a:solidFill>
                  <a:srgbClr val="FFFF66"/>
                </a:solidFill>
              </a:rPr>
              <a:t>=(</a:t>
            </a:r>
            <a:r>
              <a:rPr kumimoji="0" lang="en-US" altLang="zh-CN" sz="2800" b="1" i="1">
                <a:solidFill>
                  <a:srgbClr val="FFFF66"/>
                </a:solidFill>
              </a:rPr>
              <a:t>H</a:t>
            </a:r>
            <a:r>
              <a:rPr kumimoji="0" lang="en-US" altLang="zh-CN" sz="2800" b="1">
                <a:solidFill>
                  <a:srgbClr val="FFFF66"/>
                </a:solidFill>
              </a:rPr>
              <a:t>(</a:t>
            </a:r>
            <a:r>
              <a:rPr kumimoji="0" lang="en-US" altLang="zh-CN" sz="2800" b="1" i="1">
                <a:solidFill>
                  <a:srgbClr val="FFFF66"/>
                </a:solidFill>
              </a:rPr>
              <a:t>key</a:t>
            </a:r>
            <a:r>
              <a:rPr kumimoji="0" lang="en-US" altLang="zh-CN" sz="2800" b="1">
                <a:solidFill>
                  <a:srgbClr val="FFFF66"/>
                </a:solidFill>
              </a:rPr>
              <a:t>)</a:t>
            </a:r>
            <a:r>
              <a:rPr kumimoji="0" lang="zh-CN" altLang="en-US" sz="2800" b="1">
                <a:solidFill>
                  <a:srgbClr val="FFFF66"/>
                </a:solidFill>
              </a:rPr>
              <a:t>＋</a:t>
            </a:r>
            <a:r>
              <a:rPr kumimoji="0" lang="en-US" altLang="zh-CN" sz="2800" b="1" i="1">
                <a:solidFill>
                  <a:srgbClr val="FFFF66"/>
                </a:solidFill>
              </a:rPr>
              <a:t>di</a:t>
            </a:r>
            <a:r>
              <a:rPr kumimoji="0" lang="en-US" altLang="zh-CN" sz="2800" b="1">
                <a:solidFill>
                  <a:srgbClr val="FFFF66"/>
                </a:solidFill>
              </a:rPr>
              <a:t>) % </a:t>
            </a:r>
            <a:r>
              <a:rPr kumimoji="0" lang="en-US" altLang="zh-CN" sz="2800" b="1" i="1">
                <a:solidFill>
                  <a:srgbClr val="FFFF66"/>
                </a:solidFill>
              </a:rPr>
              <a:t>m</a:t>
            </a:r>
            <a:r>
              <a:rPr kumimoji="0" lang="en-US" altLang="zh-CN" sz="2800" b="1">
                <a:solidFill>
                  <a:srgbClr val="FFFF66"/>
                </a:solidFill>
              </a:rPr>
              <a:t>   </a:t>
            </a:r>
            <a:r>
              <a:rPr kumimoji="0" lang="zh-CN" altLang="en-US" sz="2800" b="1">
                <a:solidFill>
                  <a:srgbClr val="FFFF66"/>
                </a:solidFill>
              </a:rPr>
              <a:t>（</a:t>
            </a:r>
            <a:r>
              <a:rPr kumimoji="0" lang="en-US" altLang="zh-CN" sz="2800" b="1" i="1">
                <a:solidFill>
                  <a:srgbClr val="FFFF66"/>
                </a:solidFill>
              </a:rPr>
              <a:t>di</a:t>
            </a:r>
            <a:r>
              <a:rPr kumimoji="0" lang="en-US" altLang="zh-CN" sz="2800" b="1">
                <a:solidFill>
                  <a:srgbClr val="FFFF66"/>
                </a:solidFill>
              </a:rPr>
              <a:t>=1</a:t>
            </a:r>
            <a:r>
              <a:rPr kumimoji="0" lang="zh-CN" altLang="en-US" sz="2800" b="1">
                <a:solidFill>
                  <a:srgbClr val="FFFF66"/>
                </a:solidFill>
              </a:rPr>
              <a:t>，</a:t>
            </a:r>
            <a:r>
              <a:rPr kumimoji="0" lang="en-US" altLang="zh-CN" sz="2800" b="1">
                <a:solidFill>
                  <a:srgbClr val="FFFF66"/>
                </a:solidFill>
              </a:rPr>
              <a:t>2</a:t>
            </a:r>
            <a:r>
              <a:rPr kumimoji="0" lang="zh-CN" altLang="en-US" sz="2800" b="1">
                <a:solidFill>
                  <a:srgbClr val="FFFF66"/>
                </a:solidFill>
              </a:rPr>
              <a:t>，</a:t>
            </a:r>
            <a:r>
              <a:rPr kumimoji="0" lang="en-US" altLang="zh-CN" sz="2800" b="1">
                <a:solidFill>
                  <a:srgbClr val="FFFF66"/>
                </a:solidFill>
              </a:rPr>
              <a:t>…</a:t>
            </a:r>
            <a:r>
              <a:rPr kumimoji="0" lang="zh-CN" altLang="en-US" sz="2800" b="1">
                <a:solidFill>
                  <a:srgbClr val="FFFF66"/>
                </a:solidFill>
              </a:rPr>
              <a:t>，</a:t>
            </a:r>
            <a:r>
              <a:rPr kumimoji="0" lang="en-US" altLang="zh-CN" sz="2800" b="1" i="1">
                <a:solidFill>
                  <a:srgbClr val="FFFF66"/>
                </a:solidFill>
              </a:rPr>
              <a:t>m</a:t>
            </a:r>
            <a:r>
              <a:rPr kumimoji="0" lang="en-US" altLang="zh-CN" sz="2800" b="1">
                <a:solidFill>
                  <a:srgbClr val="FFFF66"/>
                </a:solidFill>
              </a:rPr>
              <a:t>-1</a:t>
            </a:r>
            <a:r>
              <a:rPr kumimoji="0" lang="zh-CN" altLang="en-US" sz="2800" b="1">
                <a:solidFill>
                  <a:srgbClr val="FFFF66"/>
                </a:solidFill>
              </a:rPr>
              <a:t>）</a:t>
            </a:r>
            <a:r>
              <a:rPr kumimoji="0" lang="zh-CN" altLang="en-US" sz="2800"/>
              <a:t> </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76487"/>
                                        </p:tgtEl>
                                        <p:attrNameLst>
                                          <p:attrName>style.visibility</p:attrName>
                                        </p:attrNameLst>
                                      </p:cBhvr>
                                      <p:to>
                                        <p:strVal val="visible"/>
                                      </p:to>
                                    </p:set>
                                    <p:anim calcmode="lin" valueType="num">
                                      <p:cBhvr>
                                        <p:cTn id="7" dur="500" fill="hold"/>
                                        <p:tgtEl>
                                          <p:spTgt spid="276487"/>
                                        </p:tgtEl>
                                        <p:attrNameLst>
                                          <p:attrName>ppt_w</p:attrName>
                                        </p:attrNameLst>
                                      </p:cBhvr>
                                      <p:tavLst>
                                        <p:tav tm="0">
                                          <p:val>
                                            <p:fltVal val="0"/>
                                          </p:val>
                                        </p:tav>
                                        <p:tav tm="100000">
                                          <p:val>
                                            <p:strVal val="#ppt_w"/>
                                          </p:val>
                                        </p:tav>
                                      </p:tavLst>
                                    </p:anim>
                                    <p:anim calcmode="lin" valueType="num">
                                      <p:cBhvr>
                                        <p:cTn id="8" dur="500" fill="hold"/>
                                        <p:tgtEl>
                                          <p:spTgt spid="276487"/>
                                        </p:tgtEl>
                                        <p:attrNameLst>
                                          <p:attrName>ppt_h</p:attrName>
                                        </p:attrNameLst>
                                      </p:cBhvr>
                                      <p:tavLst>
                                        <p:tav tm="0">
                                          <p:val>
                                            <p:fltVal val="0"/>
                                          </p:val>
                                        </p:tav>
                                        <p:tav tm="100000">
                                          <p:val>
                                            <p:strVal val="#ppt_h"/>
                                          </p:val>
                                        </p:tav>
                                      </p:tavLst>
                                    </p:anim>
                                    <p:animEffect transition="in" filter="fade">
                                      <p:cBhvr>
                                        <p:cTn id="9" dur="500"/>
                                        <p:tgtEl>
                                          <p:spTgt spid="276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灯片编号占位符 1"/>
          <p:cNvSpPr>
            <a:spLocks noGrp="1"/>
          </p:cNvSpPr>
          <p:nvPr>
            <p:ph type="sldNum" sz="quarter" idx="10"/>
          </p:nvPr>
        </p:nvSpPr>
        <p:spPr/>
        <p:txBody>
          <a:bodyPr/>
          <a:lstStyle/>
          <a:p>
            <a:fld id="{44B0E116-7B15-4E3D-93E0-D4ADFCB27DD9}" type="slidenum">
              <a:rPr lang="en-US" altLang="zh-CN"/>
              <a:pPr/>
              <a:t>69</a:t>
            </a:fld>
            <a:endParaRPr lang="en-US" altLang="zh-CN"/>
          </a:p>
        </p:txBody>
      </p:sp>
      <p:sp>
        <p:nvSpPr>
          <p:cNvPr id="277506" name="Text Box 2"/>
          <p:cNvSpPr txBox="1">
            <a:spLocks noChangeArrowheads="1"/>
          </p:cNvSpPr>
          <p:nvPr/>
        </p:nvSpPr>
        <p:spPr bwMode="auto">
          <a:xfrm>
            <a:off x="347663" y="1482725"/>
            <a:ext cx="8415337"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spcBef>
                <a:spcPct val="50000"/>
              </a:spcBef>
            </a:pPr>
            <a:r>
              <a:rPr kumimoji="0" lang="zh-CN" altLang="en-US" sz="2800" b="1"/>
              <a:t>例：关键码集合为 </a:t>
            </a:r>
            <a:r>
              <a:rPr kumimoji="0" lang="en-US" altLang="zh-CN" sz="2800" b="1"/>
              <a:t>{47, 7, 29, 11, 16, 92, 22, 8, 3}</a:t>
            </a:r>
            <a:r>
              <a:rPr kumimoji="0" lang="zh-CN" altLang="en-US" sz="2800" b="1"/>
              <a:t>，散列表表长为</a:t>
            </a:r>
            <a:r>
              <a:rPr kumimoji="0" lang="en-US" altLang="zh-CN" sz="2800" b="1"/>
              <a:t>11</a:t>
            </a:r>
            <a:r>
              <a:rPr kumimoji="0" lang="zh-CN" altLang="en-US" sz="2800" b="1"/>
              <a:t>，散列函</a:t>
            </a:r>
            <a:r>
              <a:rPr kumimoji="0" lang="zh-CN" altLang="en-US" sz="2800" b="1">
                <a:latin typeface="宋体" charset="-122"/>
              </a:rPr>
              <a:t>数为</a:t>
            </a:r>
            <a:r>
              <a:rPr kumimoji="0" lang="en-US" altLang="zh-CN" sz="2800" b="1" i="1"/>
              <a:t>H</a:t>
            </a:r>
            <a:r>
              <a:rPr kumimoji="0" lang="en-US" altLang="zh-CN" sz="2800" b="1">
                <a:latin typeface="宋体" charset="-122"/>
              </a:rPr>
              <a:t>(</a:t>
            </a:r>
            <a:r>
              <a:rPr kumimoji="0" lang="en-US" altLang="zh-CN" sz="2800" b="1" i="1"/>
              <a:t>key</a:t>
            </a:r>
            <a:r>
              <a:rPr kumimoji="0" lang="en-US" altLang="zh-CN" sz="2800" b="1">
                <a:latin typeface="宋体" charset="-122"/>
              </a:rPr>
              <a:t>)</a:t>
            </a:r>
            <a:r>
              <a:rPr kumimoji="0" lang="en-US" altLang="zh-CN" sz="2800" b="1"/>
              <a:t>=</a:t>
            </a:r>
            <a:r>
              <a:rPr kumimoji="0" lang="en-US" altLang="zh-CN" sz="2800" b="1" i="1"/>
              <a:t>key</a:t>
            </a:r>
            <a:r>
              <a:rPr kumimoji="0" lang="en-US" altLang="zh-CN" sz="2800" b="1"/>
              <a:t> mod 11</a:t>
            </a:r>
            <a:r>
              <a:rPr kumimoji="0" lang="zh-CN" altLang="en-US" sz="2800" b="1">
                <a:latin typeface="宋体" charset="-122"/>
              </a:rPr>
              <a:t>，用线性探测法处理冲突，则散列表为：</a:t>
            </a:r>
            <a:endParaRPr kumimoji="0" lang="zh-CN" altLang="en-US" sz="2800" b="1"/>
          </a:p>
        </p:txBody>
      </p:sp>
      <p:sp>
        <p:nvSpPr>
          <p:cNvPr id="277507" name="Text Box 3"/>
          <p:cNvSpPr txBox="1">
            <a:spLocks noChangeArrowheads="1"/>
          </p:cNvSpPr>
          <p:nvPr/>
        </p:nvSpPr>
        <p:spPr bwMode="auto">
          <a:xfrm>
            <a:off x="3203575" y="3414713"/>
            <a:ext cx="4572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66FF66"/>
                </a:solidFill>
              </a:rPr>
              <a:t>47</a:t>
            </a:r>
          </a:p>
        </p:txBody>
      </p:sp>
      <p:sp>
        <p:nvSpPr>
          <p:cNvPr id="277508" name="Text Box 4"/>
          <p:cNvSpPr txBox="1">
            <a:spLocks noChangeArrowheads="1"/>
          </p:cNvSpPr>
          <p:nvPr/>
        </p:nvSpPr>
        <p:spPr bwMode="auto">
          <a:xfrm>
            <a:off x="6035675" y="3389313"/>
            <a:ext cx="2286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00CC66"/>
                </a:solidFill>
              </a:rPr>
              <a:t>7</a:t>
            </a:r>
            <a:endParaRPr kumimoji="0" lang="en-US" altLang="zh-CN" sz="2800" b="1">
              <a:solidFill>
                <a:srgbClr val="66FF66"/>
              </a:solidFill>
            </a:endParaRPr>
          </a:p>
        </p:txBody>
      </p:sp>
      <p:sp>
        <p:nvSpPr>
          <p:cNvPr id="277509" name="Text Box 5"/>
          <p:cNvSpPr txBox="1">
            <a:spLocks noChangeArrowheads="1"/>
          </p:cNvSpPr>
          <p:nvPr/>
        </p:nvSpPr>
        <p:spPr bwMode="auto">
          <a:xfrm>
            <a:off x="5934075" y="3913188"/>
            <a:ext cx="4572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66FF66"/>
                </a:solidFill>
              </a:rPr>
              <a:t>29</a:t>
            </a:r>
          </a:p>
        </p:txBody>
      </p:sp>
      <p:sp>
        <p:nvSpPr>
          <p:cNvPr id="277510" name="Text Box 6"/>
          <p:cNvSpPr txBox="1">
            <a:spLocks noChangeArrowheads="1"/>
          </p:cNvSpPr>
          <p:nvPr/>
        </p:nvSpPr>
        <p:spPr bwMode="auto">
          <a:xfrm>
            <a:off x="1171575" y="3389313"/>
            <a:ext cx="4572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66FF66"/>
                </a:solidFill>
              </a:rPr>
              <a:t>11</a:t>
            </a:r>
          </a:p>
        </p:txBody>
      </p:sp>
      <p:sp>
        <p:nvSpPr>
          <p:cNvPr id="277511" name="Text Box 7"/>
          <p:cNvSpPr txBox="1">
            <a:spLocks noChangeArrowheads="1"/>
          </p:cNvSpPr>
          <p:nvPr/>
        </p:nvSpPr>
        <p:spPr bwMode="auto">
          <a:xfrm>
            <a:off x="4587875" y="3402013"/>
            <a:ext cx="4572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66FF66"/>
                </a:solidFill>
              </a:rPr>
              <a:t>16</a:t>
            </a:r>
          </a:p>
        </p:txBody>
      </p:sp>
      <p:sp>
        <p:nvSpPr>
          <p:cNvPr id="277512" name="Text Box 8"/>
          <p:cNvSpPr txBox="1">
            <a:spLocks noChangeArrowheads="1"/>
          </p:cNvSpPr>
          <p:nvPr/>
        </p:nvSpPr>
        <p:spPr bwMode="auto">
          <a:xfrm>
            <a:off x="3897313" y="3409950"/>
            <a:ext cx="457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66FF66"/>
                </a:solidFill>
              </a:rPr>
              <a:t>92</a:t>
            </a:r>
          </a:p>
        </p:txBody>
      </p:sp>
      <p:sp>
        <p:nvSpPr>
          <p:cNvPr id="277513" name="Text Box 9"/>
          <p:cNvSpPr txBox="1">
            <a:spLocks noChangeArrowheads="1"/>
          </p:cNvSpPr>
          <p:nvPr/>
        </p:nvSpPr>
        <p:spPr bwMode="auto">
          <a:xfrm>
            <a:off x="6642100" y="3409950"/>
            <a:ext cx="457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FF3300"/>
                </a:solidFill>
              </a:rPr>
              <a:t>29</a:t>
            </a:r>
          </a:p>
        </p:txBody>
      </p:sp>
      <p:sp>
        <p:nvSpPr>
          <p:cNvPr id="277514" name="Text Box 10"/>
          <p:cNvSpPr txBox="1">
            <a:spLocks noChangeArrowheads="1"/>
          </p:cNvSpPr>
          <p:nvPr/>
        </p:nvSpPr>
        <p:spPr bwMode="auto">
          <a:xfrm>
            <a:off x="1133475" y="3913188"/>
            <a:ext cx="4572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66FF66"/>
                </a:solidFill>
              </a:rPr>
              <a:t>22</a:t>
            </a:r>
          </a:p>
        </p:txBody>
      </p:sp>
      <p:sp>
        <p:nvSpPr>
          <p:cNvPr id="277515" name="Text Box 11"/>
          <p:cNvSpPr txBox="1">
            <a:spLocks noChangeArrowheads="1"/>
          </p:cNvSpPr>
          <p:nvPr/>
        </p:nvSpPr>
        <p:spPr bwMode="auto">
          <a:xfrm>
            <a:off x="1819275" y="3389313"/>
            <a:ext cx="4572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FF3300"/>
                </a:solidFill>
              </a:rPr>
              <a:t>22</a:t>
            </a:r>
          </a:p>
        </p:txBody>
      </p:sp>
      <p:sp>
        <p:nvSpPr>
          <p:cNvPr id="277516" name="Text Box 12"/>
          <p:cNvSpPr txBox="1">
            <a:spLocks noChangeArrowheads="1"/>
          </p:cNvSpPr>
          <p:nvPr/>
        </p:nvSpPr>
        <p:spPr bwMode="auto">
          <a:xfrm>
            <a:off x="6696075" y="3913188"/>
            <a:ext cx="2286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66FF66"/>
                </a:solidFill>
              </a:rPr>
              <a:t>8</a:t>
            </a:r>
          </a:p>
        </p:txBody>
      </p:sp>
      <p:sp>
        <p:nvSpPr>
          <p:cNvPr id="277517" name="Text Box 13"/>
          <p:cNvSpPr txBox="1">
            <a:spLocks noChangeArrowheads="1"/>
          </p:cNvSpPr>
          <p:nvPr/>
        </p:nvSpPr>
        <p:spPr bwMode="auto">
          <a:xfrm>
            <a:off x="7381875" y="3389313"/>
            <a:ext cx="2286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FF3300"/>
                </a:solidFill>
              </a:rPr>
              <a:t>8</a:t>
            </a:r>
          </a:p>
        </p:txBody>
      </p:sp>
      <p:sp>
        <p:nvSpPr>
          <p:cNvPr id="277518" name="Text Box 14"/>
          <p:cNvSpPr txBox="1">
            <a:spLocks noChangeArrowheads="1"/>
          </p:cNvSpPr>
          <p:nvPr/>
        </p:nvSpPr>
        <p:spPr bwMode="auto">
          <a:xfrm>
            <a:off x="3267075" y="3913188"/>
            <a:ext cx="2286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66FF66"/>
                </a:solidFill>
              </a:rPr>
              <a:t>3</a:t>
            </a:r>
          </a:p>
        </p:txBody>
      </p:sp>
      <p:sp>
        <p:nvSpPr>
          <p:cNvPr id="277519" name="Text Box 15"/>
          <p:cNvSpPr txBox="1">
            <a:spLocks noChangeArrowheads="1"/>
          </p:cNvSpPr>
          <p:nvPr/>
        </p:nvSpPr>
        <p:spPr bwMode="auto">
          <a:xfrm>
            <a:off x="3952875" y="3911600"/>
            <a:ext cx="2286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FF3300"/>
                </a:solidFill>
              </a:rPr>
              <a:t>3</a:t>
            </a:r>
          </a:p>
        </p:txBody>
      </p:sp>
      <p:sp>
        <p:nvSpPr>
          <p:cNvPr id="277520" name="Text Box 16"/>
          <p:cNvSpPr txBox="1">
            <a:spLocks noChangeArrowheads="1"/>
          </p:cNvSpPr>
          <p:nvPr/>
        </p:nvSpPr>
        <p:spPr bwMode="auto">
          <a:xfrm>
            <a:off x="4673600" y="3935413"/>
            <a:ext cx="2286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FF3300"/>
                </a:solidFill>
              </a:rPr>
              <a:t>3</a:t>
            </a:r>
          </a:p>
        </p:txBody>
      </p:sp>
      <p:sp>
        <p:nvSpPr>
          <p:cNvPr id="277521" name="Text Box 17"/>
          <p:cNvSpPr txBox="1">
            <a:spLocks noChangeArrowheads="1"/>
          </p:cNvSpPr>
          <p:nvPr/>
        </p:nvSpPr>
        <p:spPr bwMode="auto">
          <a:xfrm>
            <a:off x="5324475" y="3403600"/>
            <a:ext cx="2286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FF3300"/>
                </a:solidFill>
              </a:rPr>
              <a:t>3</a:t>
            </a:r>
          </a:p>
        </p:txBody>
      </p:sp>
      <p:sp>
        <p:nvSpPr>
          <p:cNvPr id="277522" name="Text Box 18"/>
          <p:cNvSpPr txBox="1">
            <a:spLocks noChangeArrowheads="1"/>
          </p:cNvSpPr>
          <p:nvPr/>
        </p:nvSpPr>
        <p:spPr bwMode="auto">
          <a:xfrm>
            <a:off x="395288" y="4508500"/>
            <a:ext cx="8280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kumimoji="0" lang="zh-CN" altLang="en-US" sz="2800" b="1">
                <a:solidFill>
                  <a:srgbClr val="00FF00"/>
                </a:solidFill>
                <a:latin typeface="宋体" charset="-122"/>
              </a:rPr>
              <a:t>堆积：</a:t>
            </a:r>
            <a:r>
              <a:rPr kumimoji="0" lang="zh-CN" altLang="en-US" sz="2800" b="1"/>
              <a:t>在处理冲突的过程中出现的</a:t>
            </a:r>
            <a:r>
              <a:rPr kumimoji="0" lang="zh-CN" altLang="en-US" sz="2800" b="1">
                <a:solidFill>
                  <a:srgbClr val="00FF00"/>
                </a:solidFill>
              </a:rPr>
              <a:t>非同义词</a:t>
            </a:r>
            <a:r>
              <a:rPr kumimoji="0" lang="zh-CN" altLang="en-US" sz="2800" b="1"/>
              <a:t>之间对</a:t>
            </a:r>
            <a:r>
              <a:rPr kumimoji="0" lang="zh-CN" altLang="en-US" sz="2800" b="1">
                <a:latin typeface="宋体" charset="-122"/>
              </a:rPr>
              <a:t>同一个散列地址争夺的现象</a:t>
            </a:r>
            <a:r>
              <a:rPr kumimoji="0" lang="zh-CN" altLang="en-US" sz="2800" b="1"/>
              <a:t>。</a:t>
            </a:r>
          </a:p>
        </p:txBody>
      </p:sp>
      <p:sp>
        <p:nvSpPr>
          <p:cNvPr id="277523" name="Rectangle 19"/>
          <p:cNvSpPr>
            <a:spLocks noChangeArrowheads="1"/>
          </p:cNvSpPr>
          <p:nvPr/>
        </p:nvSpPr>
        <p:spPr bwMode="auto">
          <a:xfrm>
            <a:off x="2771775" y="188913"/>
            <a:ext cx="3841750" cy="69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0000"/>
              </a:lnSpc>
              <a:spcBef>
                <a:spcPct val="20000"/>
              </a:spcBef>
              <a:buClr>
                <a:schemeClr val="hlink"/>
              </a:buClr>
              <a:buFont typeface="Wingdings" pitchFamily="2" charset="2"/>
              <a:buNone/>
            </a:pPr>
            <a:r>
              <a:rPr kumimoji="0" lang="zh-CN" altLang="en-US" sz="3600" b="1">
                <a:solidFill>
                  <a:srgbClr val="FFFF66"/>
                </a:solidFill>
              </a:rPr>
              <a:t>三、冲突解决方法</a:t>
            </a:r>
          </a:p>
        </p:txBody>
      </p:sp>
      <p:sp>
        <p:nvSpPr>
          <p:cNvPr id="277524" name="Text Box 20"/>
          <p:cNvSpPr txBox="1">
            <a:spLocks noChangeArrowheads="1"/>
          </p:cNvSpPr>
          <p:nvPr/>
        </p:nvSpPr>
        <p:spPr bwMode="auto">
          <a:xfrm>
            <a:off x="468313" y="981075"/>
            <a:ext cx="533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kumimoji="0" lang="zh-CN" altLang="en-US" sz="2800" b="1">
                <a:solidFill>
                  <a:srgbClr val="FFFF66"/>
                </a:solidFill>
              </a:rPr>
              <a:t>（</a:t>
            </a:r>
            <a:r>
              <a:rPr kumimoji="0" lang="en-US" altLang="zh-CN" sz="2800" b="1">
                <a:solidFill>
                  <a:srgbClr val="FFFF66"/>
                </a:solidFill>
              </a:rPr>
              <a:t>1</a:t>
            </a:r>
            <a:r>
              <a:rPr kumimoji="0" lang="zh-CN" altLang="en-US" sz="2800" b="1">
                <a:solidFill>
                  <a:srgbClr val="FFFF66"/>
                </a:solidFill>
              </a:rPr>
              <a:t>）线性探测法</a:t>
            </a:r>
          </a:p>
        </p:txBody>
      </p:sp>
      <p:sp>
        <p:nvSpPr>
          <p:cNvPr id="277525" name="Rectangle 21"/>
          <p:cNvSpPr>
            <a:spLocks noChangeArrowheads="1"/>
          </p:cNvSpPr>
          <p:nvPr/>
        </p:nvSpPr>
        <p:spPr bwMode="auto">
          <a:xfrm>
            <a:off x="611188" y="5949950"/>
            <a:ext cx="8532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2800" b="1"/>
              <a:t>若关键码集合为： </a:t>
            </a:r>
            <a:r>
              <a:rPr kumimoji="0" lang="en-US" altLang="zh-CN" sz="2800" b="1"/>
              <a:t>{0, 11, 1, 2, 3, 4, 5, 6, 7}</a:t>
            </a:r>
            <a:r>
              <a:rPr kumimoji="0" lang="zh-CN" altLang="en-US" sz="2800" b="1"/>
              <a:t>情况如何？</a:t>
            </a:r>
          </a:p>
        </p:txBody>
      </p:sp>
      <p:pic>
        <p:nvPicPr>
          <p:cNvPr id="277526" name="Picture 22" descr="png-05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73688"/>
            <a:ext cx="1219200" cy="1219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77527" name="Group 23"/>
          <p:cNvGraphicFramePr>
            <a:graphicFrameLocks noGrp="1"/>
          </p:cNvGraphicFramePr>
          <p:nvPr/>
        </p:nvGraphicFramePr>
        <p:xfrm>
          <a:off x="1042988" y="2852738"/>
          <a:ext cx="7489825" cy="1095376"/>
        </p:xfrm>
        <a:graphic>
          <a:graphicData uri="http://schemas.openxmlformats.org/drawingml/2006/table">
            <a:tbl>
              <a:tblPr/>
              <a:tblGrid>
                <a:gridCol w="681037"/>
                <a:gridCol w="681038"/>
                <a:gridCol w="679450"/>
                <a:gridCol w="681037"/>
                <a:gridCol w="681038"/>
                <a:gridCol w="682625"/>
                <a:gridCol w="681037"/>
                <a:gridCol w="681038"/>
                <a:gridCol w="679450"/>
                <a:gridCol w="681037"/>
                <a:gridCol w="681038"/>
              </a:tblGrid>
              <a:tr h="547688">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0</a:t>
                      </a:r>
                    </a:p>
                  </a:txBody>
                  <a:tcPr horzOverflow="overflow">
                    <a:lnL cap="flat">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1</a:t>
                      </a: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2</a:t>
                      </a: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3</a:t>
                      </a: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4</a:t>
                      </a: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5</a:t>
                      </a: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6</a:t>
                      </a: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7</a:t>
                      </a: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8</a:t>
                      </a: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9</a:t>
                      </a: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10</a:t>
                      </a:r>
                    </a:p>
                  </a:txBody>
                  <a:tcPr horzOverflow="overflow">
                    <a:lnL>
                      <a:noFill/>
                    </a:lnL>
                    <a:lnR cap="flat">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r>
              <a:tr h="547688">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7507"/>
                                        </p:tgtEl>
                                        <p:attrNameLst>
                                          <p:attrName>style.visibility</p:attrName>
                                        </p:attrNameLst>
                                      </p:cBhvr>
                                      <p:to>
                                        <p:strVal val="visible"/>
                                      </p:to>
                                    </p:set>
                                    <p:animEffect transition="in" filter="wipe(up)">
                                      <p:cBhvr>
                                        <p:cTn id="7" dur="500"/>
                                        <p:tgtEl>
                                          <p:spTgt spid="2775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7508"/>
                                        </p:tgtEl>
                                        <p:attrNameLst>
                                          <p:attrName>style.visibility</p:attrName>
                                        </p:attrNameLst>
                                      </p:cBhvr>
                                      <p:to>
                                        <p:strVal val="visible"/>
                                      </p:to>
                                    </p:set>
                                    <p:animEffect transition="in" filter="wipe(up)">
                                      <p:cBhvr>
                                        <p:cTn id="12" dur="500"/>
                                        <p:tgtEl>
                                          <p:spTgt spid="2775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77509"/>
                                        </p:tgtEl>
                                        <p:attrNameLst>
                                          <p:attrName>style.visibility</p:attrName>
                                        </p:attrNameLst>
                                      </p:cBhvr>
                                      <p:to>
                                        <p:strVal val="visible"/>
                                      </p:to>
                                    </p:set>
                                    <p:animEffect transition="in" filter="wipe(up)">
                                      <p:cBhvr>
                                        <p:cTn id="17" dur="500"/>
                                        <p:tgtEl>
                                          <p:spTgt spid="2775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77513"/>
                                        </p:tgtEl>
                                        <p:attrNameLst>
                                          <p:attrName>style.visibility</p:attrName>
                                        </p:attrNameLst>
                                      </p:cBhvr>
                                      <p:to>
                                        <p:strVal val="visible"/>
                                      </p:to>
                                    </p:set>
                                    <p:animEffect transition="in" filter="wipe(up)">
                                      <p:cBhvr>
                                        <p:cTn id="22" dur="500"/>
                                        <p:tgtEl>
                                          <p:spTgt spid="2775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77510"/>
                                        </p:tgtEl>
                                        <p:attrNameLst>
                                          <p:attrName>style.visibility</p:attrName>
                                        </p:attrNameLst>
                                      </p:cBhvr>
                                      <p:to>
                                        <p:strVal val="visible"/>
                                      </p:to>
                                    </p:set>
                                    <p:animEffect transition="in" filter="wipe(up)">
                                      <p:cBhvr>
                                        <p:cTn id="27" dur="500"/>
                                        <p:tgtEl>
                                          <p:spTgt spid="2775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77511"/>
                                        </p:tgtEl>
                                        <p:attrNameLst>
                                          <p:attrName>style.visibility</p:attrName>
                                        </p:attrNameLst>
                                      </p:cBhvr>
                                      <p:to>
                                        <p:strVal val="visible"/>
                                      </p:to>
                                    </p:set>
                                    <p:animEffect transition="in" filter="wipe(up)">
                                      <p:cBhvr>
                                        <p:cTn id="32" dur="500"/>
                                        <p:tgtEl>
                                          <p:spTgt spid="2775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77512"/>
                                        </p:tgtEl>
                                        <p:attrNameLst>
                                          <p:attrName>style.visibility</p:attrName>
                                        </p:attrNameLst>
                                      </p:cBhvr>
                                      <p:to>
                                        <p:strVal val="visible"/>
                                      </p:to>
                                    </p:set>
                                    <p:animEffect transition="in" filter="wipe(up)">
                                      <p:cBhvr>
                                        <p:cTn id="37" dur="500"/>
                                        <p:tgtEl>
                                          <p:spTgt spid="27751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77514"/>
                                        </p:tgtEl>
                                        <p:attrNameLst>
                                          <p:attrName>style.visibility</p:attrName>
                                        </p:attrNameLst>
                                      </p:cBhvr>
                                      <p:to>
                                        <p:strVal val="visible"/>
                                      </p:to>
                                    </p:set>
                                    <p:animEffect transition="in" filter="wipe(up)">
                                      <p:cBhvr>
                                        <p:cTn id="42" dur="500"/>
                                        <p:tgtEl>
                                          <p:spTgt spid="27751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77515"/>
                                        </p:tgtEl>
                                        <p:attrNameLst>
                                          <p:attrName>style.visibility</p:attrName>
                                        </p:attrNameLst>
                                      </p:cBhvr>
                                      <p:to>
                                        <p:strVal val="visible"/>
                                      </p:to>
                                    </p:set>
                                    <p:animEffect transition="in" filter="wipe(up)">
                                      <p:cBhvr>
                                        <p:cTn id="47" dur="500"/>
                                        <p:tgtEl>
                                          <p:spTgt spid="27751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77516"/>
                                        </p:tgtEl>
                                        <p:attrNameLst>
                                          <p:attrName>style.visibility</p:attrName>
                                        </p:attrNameLst>
                                      </p:cBhvr>
                                      <p:to>
                                        <p:strVal val="visible"/>
                                      </p:to>
                                    </p:set>
                                    <p:animEffect transition="in" filter="wipe(up)">
                                      <p:cBhvr>
                                        <p:cTn id="52" dur="500"/>
                                        <p:tgtEl>
                                          <p:spTgt spid="27751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77517"/>
                                        </p:tgtEl>
                                        <p:attrNameLst>
                                          <p:attrName>style.visibility</p:attrName>
                                        </p:attrNameLst>
                                      </p:cBhvr>
                                      <p:to>
                                        <p:strVal val="visible"/>
                                      </p:to>
                                    </p:set>
                                    <p:animEffect transition="in" filter="wipe(up)">
                                      <p:cBhvr>
                                        <p:cTn id="57" dur="500"/>
                                        <p:tgtEl>
                                          <p:spTgt spid="27751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277518"/>
                                        </p:tgtEl>
                                        <p:attrNameLst>
                                          <p:attrName>style.visibility</p:attrName>
                                        </p:attrNameLst>
                                      </p:cBhvr>
                                      <p:to>
                                        <p:strVal val="visible"/>
                                      </p:to>
                                    </p:set>
                                    <p:animEffect transition="in" filter="wipe(up)">
                                      <p:cBhvr>
                                        <p:cTn id="62" dur="500"/>
                                        <p:tgtEl>
                                          <p:spTgt spid="27751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277519"/>
                                        </p:tgtEl>
                                        <p:attrNameLst>
                                          <p:attrName>style.visibility</p:attrName>
                                        </p:attrNameLst>
                                      </p:cBhvr>
                                      <p:to>
                                        <p:strVal val="visible"/>
                                      </p:to>
                                    </p:set>
                                    <p:animEffect transition="in" filter="wipe(up)">
                                      <p:cBhvr>
                                        <p:cTn id="67" dur="500"/>
                                        <p:tgtEl>
                                          <p:spTgt spid="27751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277520"/>
                                        </p:tgtEl>
                                        <p:attrNameLst>
                                          <p:attrName>style.visibility</p:attrName>
                                        </p:attrNameLst>
                                      </p:cBhvr>
                                      <p:to>
                                        <p:strVal val="visible"/>
                                      </p:to>
                                    </p:set>
                                    <p:animEffect transition="in" filter="wipe(up)">
                                      <p:cBhvr>
                                        <p:cTn id="72" dur="500"/>
                                        <p:tgtEl>
                                          <p:spTgt spid="27752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277521"/>
                                        </p:tgtEl>
                                        <p:attrNameLst>
                                          <p:attrName>style.visibility</p:attrName>
                                        </p:attrNameLst>
                                      </p:cBhvr>
                                      <p:to>
                                        <p:strVal val="visible"/>
                                      </p:to>
                                    </p:set>
                                    <p:animEffect transition="in" filter="wipe(up)">
                                      <p:cBhvr>
                                        <p:cTn id="77" dur="500"/>
                                        <p:tgtEl>
                                          <p:spTgt spid="27752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2775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autoUpdateAnimBg="0"/>
      <p:bldP spid="277508" grpId="0" autoUpdateAnimBg="0"/>
      <p:bldP spid="277509" grpId="0" autoUpdateAnimBg="0"/>
      <p:bldP spid="277510" grpId="0" autoUpdateAnimBg="0"/>
      <p:bldP spid="277511" grpId="0" autoUpdateAnimBg="0"/>
      <p:bldP spid="277512" grpId="0" autoUpdateAnimBg="0"/>
      <p:bldP spid="277513" grpId="0" autoUpdateAnimBg="0"/>
      <p:bldP spid="277514" grpId="0" autoUpdateAnimBg="0"/>
      <p:bldP spid="277515" grpId="0" autoUpdateAnimBg="0"/>
      <p:bldP spid="277516" grpId="0" autoUpdateAnimBg="0"/>
      <p:bldP spid="277517" grpId="0" autoUpdateAnimBg="0"/>
      <p:bldP spid="277518" grpId="0" autoUpdateAnimBg="0"/>
      <p:bldP spid="277519" grpId="0" autoUpdateAnimBg="0"/>
      <p:bldP spid="277520" grpId="0" autoUpdateAnimBg="0"/>
      <p:bldP spid="277521" grpId="0" autoUpdateAnimBg="0"/>
      <p:bldP spid="2775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BD60187-8430-4479-BD1C-64CA4B484995}" type="slidenum">
              <a:rPr lang="en-US" altLang="zh-CN"/>
              <a:pPr/>
              <a:t>7</a:t>
            </a:fld>
            <a:endParaRPr lang="en-US" altLang="zh-CN"/>
          </a:p>
        </p:txBody>
      </p:sp>
      <p:sp>
        <p:nvSpPr>
          <p:cNvPr id="76803" name="Rectangle 3"/>
          <p:cNvSpPr>
            <a:spLocks noGrp="1" noChangeArrowheads="1"/>
          </p:cNvSpPr>
          <p:nvPr>
            <p:ph type="body" idx="1"/>
          </p:nvPr>
        </p:nvSpPr>
        <p:spPr>
          <a:xfrm>
            <a:off x="685800" y="1341438"/>
            <a:ext cx="7772400" cy="4754562"/>
          </a:xfrm>
        </p:spPr>
        <p:txBody>
          <a:bodyPr/>
          <a:lstStyle/>
          <a:p>
            <a:pPr marL="609600" indent="-609600">
              <a:buFont typeface="Wingdings" pitchFamily="2" charset="2"/>
              <a:buAutoNum type="arabicPeriod" startAt="6"/>
            </a:pPr>
            <a:r>
              <a:rPr lang="zh-CN" altLang="en-US" dirty="0">
                <a:solidFill>
                  <a:srgbClr val="FFFF00"/>
                </a:solidFill>
                <a:latin typeface="宋体" charset="-122"/>
              </a:rPr>
              <a:t>查找表的四种操作：</a:t>
            </a:r>
          </a:p>
          <a:p>
            <a:pPr marL="609600" indent="-609600" algn="just">
              <a:buSzPct val="85000"/>
              <a:buFont typeface="Wingdings" pitchFamily="2" charset="2"/>
              <a:buAutoNum type="arabicParenR"/>
            </a:pPr>
            <a:r>
              <a:rPr lang="zh-CN" altLang="en-US" sz="2800" dirty="0">
                <a:latin typeface="宋体" charset="-122"/>
                <a:cs typeface="Times New Roman" pitchFamily="18" charset="0"/>
              </a:rPr>
              <a:t>查询某个特定的数据元素是否在表中；</a:t>
            </a:r>
          </a:p>
          <a:p>
            <a:pPr marL="609600" indent="-609600" algn="just">
              <a:buSzPct val="85000"/>
              <a:buFont typeface="Wingdings" pitchFamily="2" charset="2"/>
              <a:buAutoNum type="arabicParenR"/>
            </a:pPr>
            <a:r>
              <a:rPr lang="zh-CN" altLang="en-US" sz="2800" dirty="0">
                <a:latin typeface="宋体" charset="-122"/>
                <a:cs typeface="Times New Roman" pitchFamily="18" charset="0"/>
              </a:rPr>
              <a:t>查询某个特定元素的各个属性；</a:t>
            </a:r>
          </a:p>
          <a:p>
            <a:pPr marL="609600" indent="-609600" algn="just">
              <a:buSzPct val="85000"/>
              <a:buFont typeface="Wingdings" pitchFamily="2" charset="2"/>
              <a:buAutoNum type="arabicParenR"/>
            </a:pPr>
            <a:r>
              <a:rPr lang="zh-CN" altLang="en-US" sz="2800" dirty="0">
                <a:latin typeface="宋体" charset="-122"/>
                <a:cs typeface="Times New Roman" pitchFamily="18" charset="0"/>
              </a:rPr>
              <a:t>在查找表中插入一个数据元素；</a:t>
            </a:r>
          </a:p>
          <a:p>
            <a:pPr marL="609600" indent="-609600" algn="just">
              <a:buSzPct val="85000"/>
              <a:buFont typeface="Wingdings" pitchFamily="2" charset="2"/>
              <a:buAutoNum type="arabicParenR"/>
            </a:pPr>
            <a:r>
              <a:rPr lang="zh-CN" altLang="en-US" sz="2800" dirty="0">
                <a:latin typeface="宋体" charset="-122"/>
                <a:cs typeface="Times New Roman" pitchFamily="18" charset="0"/>
              </a:rPr>
              <a:t>从查找表中删除一个数据元素。</a:t>
            </a:r>
          </a:p>
          <a:p>
            <a:pPr marL="609600" indent="-609600">
              <a:buClr>
                <a:srgbClr val="FFFF00"/>
              </a:buClr>
              <a:buSzPct val="80000"/>
              <a:buFont typeface="Wingdings" pitchFamily="2" charset="2"/>
              <a:buAutoNum type="arabicPeriod" startAt="7"/>
            </a:pPr>
            <a:r>
              <a:rPr lang="zh-CN" altLang="en-US" dirty="0">
                <a:solidFill>
                  <a:srgbClr val="FFFF00"/>
                </a:solidFill>
                <a:latin typeface="宋体" charset="-122"/>
                <a:cs typeface="Times New Roman" pitchFamily="18" charset="0"/>
              </a:rPr>
              <a:t>静态查找表</a:t>
            </a:r>
            <a:r>
              <a:rPr lang="zh-CN" altLang="en-US" dirty="0">
                <a:solidFill>
                  <a:srgbClr val="FFFF00"/>
                </a:solidFill>
                <a:latin typeface="宋体" charset="-122"/>
              </a:rPr>
              <a:t>：</a:t>
            </a:r>
            <a:r>
              <a:rPr lang="zh-CN" altLang="en-US" dirty="0">
                <a:latin typeface="宋体" charset="-122"/>
              </a:rPr>
              <a:t>只有上面的前两种操作</a:t>
            </a:r>
          </a:p>
          <a:p>
            <a:pPr marL="609600" indent="-609600">
              <a:buClr>
                <a:srgbClr val="FFFF00"/>
              </a:buClr>
              <a:buSzPct val="80000"/>
              <a:buFont typeface="Wingdings" pitchFamily="2" charset="2"/>
              <a:buAutoNum type="arabicPeriod" startAt="7"/>
            </a:pPr>
            <a:r>
              <a:rPr lang="zh-CN" altLang="en-US" dirty="0">
                <a:solidFill>
                  <a:srgbClr val="FFFF00"/>
                </a:solidFill>
                <a:latin typeface="宋体" charset="-122"/>
                <a:cs typeface="Times New Roman" pitchFamily="18" charset="0"/>
              </a:rPr>
              <a:t>动态查找表</a:t>
            </a:r>
            <a:r>
              <a:rPr lang="zh-CN" altLang="en-US" dirty="0">
                <a:solidFill>
                  <a:srgbClr val="FFFF00"/>
                </a:solidFill>
                <a:latin typeface="宋体" charset="-122"/>
              </a:rPr>
              <a:t>：</a:t>
            </a:r>
            <a:r>
              <a:rPr lang="zh-CN" altLang="en-US" dirty="0">
                <a:latin typeface="宋体" charset="-122"/>
              </a:rPr>
              <a:t>包括上面四种操作</a:t>
            </a:r>
          </a:p>
          <a:p>
            <a:pPr marL="609600" indent="-609600" algn="just">
              <a:buSzPct val="85000"/>
              <a:buFont typeface="Wingdings" pitchFamily="2" charset="2"/>
              <a:buNone/>
            </a:pPr>
            <a:endParaRPr lang="en-US" altLang="zh-CN" dirty="0"/>
          </a:p>
        </p:txBody>
      </p:sp>
      <p:sp>
        <p:nvSpPr>
          <p:cNvPr id="76804" name="Rectangle 4"/>
          <p:cNvSpPr>
            <a:spLocks noGrp="1" noRot="1" noChangeArrowheads="1"/>
          </p:cNvSpPr>
          <p:nvPr>
            <p:ph type="title"/>
          </p:nvPr>
        </p:nvSpPr>
        <p:spPr>
          <a:noFill/>
          <a:ln/>
        </p:spPr>
        <p:txBody>
          <a:bodyPr/>
          <a:lstStyle/>
          <a:p>
            <a:r>
              <a:rPr lang="en-US" altLang="zh-CN"/>
              <a:t>8.1 </a:t>
            </a:r>
            <a:r>
              <a:rPr lang="zh-CN" altLang="en-US"/>
              <a:t>基本概念</a:t>
            </a:r>
          </a:p>
        </p:txBody>
      </p:sp>
    </p:spTree>
  </p:cSld>
  <p:clrMapOvr>
    <a:masterClrMapping/>
  </p:clrMapOvr>
  <p:transition spd="med">
    <p:zo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灯片编号占位符 1"/>
          <p:cNvSpPr>
            <a:spLocks noGrp="1"/>
          </p:cNvSpPr>
          <p:nvPr>
            <p:ph type="sldNum" sz="quarter" idx="10"/>
          </p:nvPr>
        </p:nvSpPr>
        <p:spPr/>
        <p:txBody>
          <a:bodyPr/>
          <a:lstStyle/>
          <a:p>
            <a:fld id="{F3C164A9-AFCA-49DB-96A5-4C0A56225028}" type="slidenum">
              <a:rPr lang="en-US" altLang="zh-CN"/>
              <a:pPr/>
              <a:t>70</a:t>
            </a:fld>
            <a:endParaRPr lang="en-US" altLang="zh-CN"/>
          </a:p>
        </p:txBody>
      </p:sp>
      <p:sp>
        <p:nvSpPr>
          <p:cNvPr id="278530" name="Text Box 2"/>
          <p:cNvSpPr txBox="1">
            <a:spLocks noChangeArrowheads="1"/>
          </p:cNvSpPr>
          <p:nvPr/>
        </p:nvSpPr>
        <p:spPr bwMode="auto">
          <a:xfrm>
            <a:off x="6035675" y="3389313"/>
            <a:ext cx="2286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FF0000"/>
                </a:solidFill>
              </a:rPr>
              <a:t>6</a:t>
            </a:r>
          </a:p>
        </p:txBody>
      </p:sp>
      <p:sp>
        <p:nvSpPr>
          <p:cNvPr id="278531" name="Text Box 3"/>
          <p:cNvSpPr txBox="1">
            <a:spLocks noChangeArrowheads="1"/>
          </p:cNvSpPr>
          <p:nvPr/>
        </p:nvSpPr>
        <p:spPr bwMode="auto">
          <a:xfrm>
            <a:off x="5267325" y="3357563"/>
            <a:ext cx="4572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FF0000"/>
                </a:solidFill>
              </a:rPr>
              <a:t>5</a:t>
            </a:r>
          </a:p>
        </p:txBody>
      </p:sp>
      <p:sp>
        <p:nvSpPr>
          <p:cNvPr id="278532" name="Text Box 4"/>
          <p:cNvSpPr txBox="1">
            <a:spLocks noChangeArrowheads="1"/>
          </p:cNvSpPr>
          <p:nvPr/>
        </p:nvSpPr>
        <p:spPr bwMode="auto">
          <a:xfrm>
            <a:off x="1171575" y="3389313"/>
            <a:ext cx="4572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66FF66"/>
                </a:solidFill>
              </a:rPr>
              <a:t>0</a:t>
            </a:r>
          </a:p>
        </p:txBody>
      </p:sp>
      <p:sp>
        <p:nvSpPr>
          <p:cNvPr id="278533" name="Text Box 5"/>
          <p:cNvSpPr txBox="1">
            <a:spLocks noChangeArrowheads="1"/>
          </p:cNvSpPr>
          <p:nvPr/>
        </p:nvSpPr>
        <p:spPr bwMode="auto">
          <a:xfrm>
            <a:off x="4619625" y="3357563"/>
            <a:ext cx="4572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FF0000"/>
                </a:solidFill>
              </a:rPr>
              <a:t>4</a:t>
            </a:r>
          </a:p>
        </p:txBody>
      </p:sp>
      <p:sp>
        <p:nvSpPr>
          <p:cNvPr id="278534" name="Text Box 6"/>
          <p:cNvSpPr txBox="1">
            <a:spLocks noChangeArrowheads="1"/>
          </p:cNvSpPr>
          <p:nvPr/>
        </p:nvSpPr>
        <p:spPr bwMode="auto">
          <a:xfrm>
            <a:off x="6642100" y="3409950"/>
            <a:ext cx="457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FF0000"/>
                </a:solidFill>
              </a:rPr>
              <a:t>7</a:t>
            </a:r>
          </a:p>
        </p:txBody>
      </p:sp>
      <p:sp>
        <p:nvSpPr>
          <p:cNvPr id="278535" name="Text Box 7"/>
          <p:cNvSpPr txBox="1">
            <a:spLocks noChangeArrowheads="1"/>
          </p:cNvSpPr>
          <p:nvPr/>
        </p:nvSpPr>
        <p:spPr bwMode="auto">
          <a:xfrm>
            <a:off x="1116013" y="3933825"/>
            <a:ext cx="457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66FF66"/>
                </a:solidFill>
              </a:rPr>
              <a:t>11</a:t>
            </a:r>
          </a:p>
        </p:txBody>
      </p:sp>
      <p:sp>
        <p:nvSpPr>
          <p:cNvPr id="278536" name="Text Box 8"/>
          <p:cNvSpPr txBox="1">
            <a:spLocks noChangeArrowheads="1"/>
          </p:cNvSpPr>
          <p:nvPr/>
        </p:nvSpPr>
        <p:spPr bwMode="auto">
          <a:xfrm>
            <a:off x="1819275" y="3389313"/>
            <a:ext cx="4572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FF0000"/>
                </a:solidFill>
              </a:rPr>
              <a:t>11</a:t>
            </a:r>
          </a:p>
        </p:txBody>
      </p:sp>
      <p:sp>
        <p:nvSpPr>
          <p:cNvPr id="278537" name="Text Box 9"/>
          <p:cNvSpPr txBox="1">
            <a:spLocks noChangeArrowheads="1"/>
          </p:cNvSpPr>
          <p:nvPr/>
        </p:nvSpPr>
        <p:spPr bwMode="auto">
          <a:xfrm>
            <a:off x="2627313" y="3357563"/>
            <a:ext cx="2286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FF0000"/>
                </a:solidFill>
              </a:rPr>
              <a:t>1</a:t>
            </a:r>
          </a:p>
        </p:txBody>
      </p:sp>
      <p:sp>
        <p:nvSpPr>
          <p:cNvPr id="278538" name="Rectangle 10"/>
          <p:cNvSpPr>
            <a:spLocks noChangeArrowheads="1"/>
          </p:cNvSpPr>
          <p:nvPr/>
        </p:nvSpPr>
        <p:spPr bwMode="auto">
          <a:xfrm>
            <a:off x="2771775" y="188913"/>
            <a:ext cx="3841750" cy="69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0000"/>
              </a:lnSpc>
              <a:spcBef>
                <a:spcPct val="20000"/>
              </a:spcBef>
              <a:buClr>
                <a:schemeClr val="hlink"/>
              </a:buClr>
              <a:buFont typeface="Wingdings" pitchFamily="2" charset="2"/>
              <a:buNone/>
            </a:pPr>
            <a:r>
              <a:rPr kumimoji="0" lang="zh-CN" altLang="en-US" sz="3600" b="1">
                <a:solidFill>
                  <a:srgbClr val="FFFF66"/>
                </a:solidFill>
              </a:rPr>
              <a:t>三、冲突解决方法</a:t>
            </a:r>
          </a:p>
        </p:txBody>
      </p:sp>
      <p:sp>
        <p:nvSpPr>
          <p:cNvPr id="278539" name="Text Box 11"/>
          <p:cNvSpPr txBox="1">
            <a:spLocks noChangeArrowheads="1"/>
          </p:cNvSpPr>
          <p:nvPr/>
        </p:nvSpPr>
        <p:spPr bwMode="auto">
          <a:xfrm>
            <a:off x="468313" y="981075"/>
            <a:ext cx="533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kumimoji="0" lang="zh-CN" altLang="en-US" sz="2800" b="1">
                <a:solidFill>
                  <a:srgbClr val="FFFF66"/>
                </a:solidFill>
              </a:rPr>
              <a:t>（</a:t>
            </a:r>
            <a:r>
              <a:rPr kumimoji="0" lang="en-US" altLang="zh-CN" sz="2800" b="1">
                <a:solidFill>
                  <a:srgbClr val="FFFF66"/>
                </a:solidFill>
              </a:rPr>
              <a:t>1</a:t>
            </a:r>
            <a:r>
              <a:rPr kumimoji="0" lang="zh-CN" altLang="en-US" sz="2800" b="1">
                <a:solidFill>
                  <a:srgbClr val="FFFF66"/>
                </a:solidFill>
              </a:rPr>
              <a:t>）线性探测法</a:t>
            </a:r>
          </a:p>
        </p:txBody>
      </p:sp>
      <p:sp>
        <p:nvSpPr>
          <p:cNvPr id="278540" name="Rectangle 12"/>
          <p:cNvSpPr>
            <a:spLocks noChangeArrowheads="1"/>
          </p:cNvSpPr>
          <p:nvPr/>
        </p:nvSpPr>
        <p:spPr bwMode="auto">
          <a:xfrm>
            <a:off x="611188" y="1773238"/>
            <a:ext cx="85328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2800" b="1"/>
              <a:t>若关键码集合为： </a:t>
            </a:r>
            <a:r>
              <a:rPr kumimoji="0" lang="en-US" altLang="zh-CN" sz="2800" b="1"/>
              <a:t>{0, 11, 1, 2, 3, 4, 5, 6, 7}</a:t>
            </a:r>
            <a:r>
              <a:rPr kumimoji="0" lang="zh-CN" altLang="en-US" sz="2800" b="1"/>
              <a:t>情况如何？</a:t>
            </a:r>
          </a:p>
        </p:txBody>
      </p:sp>
      <p:sp>
        <p:nvSpPr>
          <p:cNvPr id="278541" name="Text Box 13"/>
          <p:cNvSpPr txBox="1">
            <a:spLocks noChangeArrowheads="1"/>
          </p:cNvSpPr>
          <p:nvPr/>
        </p:nvSpPr>
        <p:spPr bwMode="auto">
          <a:xfrm>
            <a:off x="3251200" y="3357563"/>
            <a:ext cx="4572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FF0000"/>
                </a:solidFill>
              </a:rPr>
              <a:t>2</a:t>
            </a:r>
          </a:p>
        </p:txBody>
      </p:sp>
      <p:sp>
        <p:nvSpPr>
          <p:cNvPr id="278542" name="Text Box 14"/>
          <p:cNvSpPr txBox="1">
            <a:spLocks noChangeArrowheads="1"/>
          </p:cNvSpPr>
          <p:nvPr/>
        </p:nvSpPr>
        <p:spPr bwMode="auto">
          <a:xfrm>
            <a:off x="3970338" y="3362325"/>
            <a:ext cx="457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FF0000"/>
                </a:solidFill>
              </a:rPr>
              <a:t>3</a:t>
            </a:r>
          </a:p>
        </p:txBody>
      </p:sp>
      <p:sp>
        <p:nvSpPr>
          <p:cNvPr id="278543" name="Text Box 15"/>
          <p:cNvSpPr txBox="1">
            <a:spLocks noChangeArrowheads="1"/>
          </p:cNvSpPr>
          <p:nvPr/>
        </p:nvSpPr>
        <p:spPr bwMode="auto">
          <a:xfrm>
            <a:off x="5387975" y="3989388"/>
            <a:ext cx="2286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66FF66"/>
                </a:solidFill>
              </a:rPr>
              <a:t>6</a:t>
            </a:r>
          </a:p>
        </p:txBody>
      </p:sp>
      <p:sp>
        <p:nvSpPr>
          <p:cNvPr id="278544" name="Text Box 16"/>
          <p:cNvSpPr txBox="1">
            <a:spLocks noChangeArrowheads="1"/>
          </p:cNvSpPr>
          <p:nvPr/>
        </p:nvSpPr>
        <p:spPr bwMode="auto">
          <a:xfrm>
            <a:off x="4619625" y="3957638"/>
            <a:ext cx="4572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66FF66"/>
                </a:solidFill>
              </a:rPr>
              <a:t>5</a:t>
            </a:r>
          </a:p>
        </p:txBody>
      </p:sp>
      <p:sp>
        <p:nvSpPr>
          <p:cNvPr id="278545" name="Text Box 17"/>
          <p:cNvSpPr txBox="1">
            <a:spLocks noChangeArrowheads="1"/>
          </p:cNvSpPr>
          <p:nvPr/>
        </p:nvSpPr>
        <p:spPr bwMode="auto">
          <a:xfrm>
            <a:off x="3971925" y="3957638"/>
            <a:ext cx="4572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66FF66"/>
                </a:solidFill>
              </a:rPr>
              <a:t>4</a:t>
            </a:r>
          </a:p>
        </p:txBody>
      </p:sp>
      <p:sp>
        <p:nvSpPr>
          <p:cNvPr id="278546" name="Text Box 18"/>
          <p:cNvSpPr txBox="1">
            <a:spLocks noChangeArrowheads="1"/>
          </p:cNvSpPr>
          <p:nvPr/>
        </p:nvSpPr>
        <p:spPr bwMode="auto">
          <a:xfrm>
            <a:off x="5994400" y="4010025"/>
            <a:ext cx="457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66FF66"/>
                </a:solidFill>
              </a:rPr>
              <a:t>7</a:t>
            </a:r>
          </a:p>
        </p:txBody>
      </p:sp>
      <p:sp>
        <p:nvSpPr>
          <p:cNvPr id="278547" name="Text Box 19"/>
          <p:cNvSpPr txBox="1">
            <a:spLocks noChangeArrowheads="1"/>
          </p:cNvSpPr>
          <p:nvPr/>
        </p:nvSpPr>
        <p:spPr bwMode="auto">
          <a:xfrm>
            <a:off x="1979613" y="3957638"/>
            <a:ext cx="2286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66FF66"/>
                </a:solidFill>
              </a:rPr>
              <a:t>1</a:t>
            </a:r>
          </a:p>
        </p:txBody>
      </p:sp>
      <p:sp>
        <p:nvSpPr>
          <p:cNvPr id="278548" name="Text Box 20"/>
          <p:cNvSpPr txBox="1">
            <a:spLocks noChangeArrowheads="1"/>
          </p:cNvSpPr>
          <p:nvPr/>
        </p:nvSpPr>
        <p:spPr bwMode="auto">
          <a:xfrm>
            <a:off x="2603500" y="3957638"/>
            <a:ext cx="4572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66FF66"/>
                </a:solidFill>
              </a:rPr>
              <a:t>2</a:t>
            </a:r>
          </a:p>
        </p:txBody>
      </p:sp>
      <p:sp>
        <p:nvSpPr>
          <p:cNvPr id="278549" name="Text Box 21"/>
          <p:cNvSpPr txBox="1">
            <a:spLocks noChangeArrowheads="1"/>
          </p:cNvSpPr>
          <p:nvPr/>
        </p:nvSpPr>
        <p:spPr bwMode="auto">
          <a:xfrm>
            <a:off x="3322638" y="3962400"/>
            <a:ext cx="457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66FF66"/>
                </a:solidFill>
              </a:rPr>
              <a:t>3</a:t>
            </a:r>
          </a:p>
        </p:txBody>
      </p:sp>
      <p:graphicFrame>
        <p:nvGraphicFramePr>
          <p:cNvPr id="278550" name="Group 22"/>
          <p:cNvGraphicFramePr>
            <a:graphicFrameLocks noGrp="1"/>
          </p:cNvGraphicFramePr>
          <p:nvPr/>
        </p:nvGraphicFramePr>
        <p:xfrm>
          <a:off x="1042988" y="2852738"/>
          <a:ext cx="7489825" cy="1095376"/>
        </p:xfrm>
        <a:graphic>
          <a:graphicData uri="http://schemas.openxmlformats.org/drawingml/2006/table">
            <a:tbl>
              <a:tblPr/>
              <a:tblGrid>
                <a:gridCol w="681037"/>
                <a:gridCol w="681038"/>
                <a:gridCol w="679450"/>
                <a:gridCol w="681037"/>
                <a:gridCol w="681038"/>
                <a:gridCol w="682625"/>
                <a:gridCol w="681037"/>
                <a:gridCol w="681038"/>
                <a:gridCol w="679450"/>
                <a:gridCol w="681037"/>
                <a:gridCol w="681038"/>
              </a:tblGrid>
              <a:tr h="547688">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0</a:t>
                      </a:r>
                    </a:p>
                  </a:txBody>
                  <a:tcPr horzOverflow="overflow">
                    <a:lnL cap="flat">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1</a:t>
                      </a: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2</a:t>
                      </a: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3</a:t>
                      </a: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4</a:t>
                      </a: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5</a:t>
                      </a: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6</a:t>
                      </a: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7</a:t>
                      </a: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8</a:t>
                      </a: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9</a:t>
                      </a: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10</a:t>
                      </a:r>
                    </a:p>
                  </a:txBody>
                  <a:tcPr horzOverflow="overflow">
                    <a:lnL>
                      <a:noFill/>
                    </a:lnL>
                    <a:lnR cap="flat">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r>
              <a:tr h="547688">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zo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灯片编号占位符 3"/>
          <p:cNvSpPr>
            <a:spLocks noGrp="1"/>
          </p:cNvSpPr>
          <p:nvPr>
            <p:ph type="sldNum" sz="quarter" idx="10"/>
          </p:nvPr>
        </p:nvSpPr>
        <p:spPr/>
        <p:txBody>
          <a:bodyPr/>
          <a:lstStyle/>
          <a:p>
            <a:fld id="{33AD16FD-F5BF-4017-9BA9-57EED39DD9E5}" type="slidenum">
              <a:rPr lang="en-US" altLang="zh-CN"/>
              <a:pPr/>
              <a:t>71</a:t>
            </a:fld>
            <a:endParaRPr lang="en-US" altLang="zh-CN"/>
          </a:p>
        </p:txBody>
      </p:sp>
      <p:sp>
        <p:nvSpPr>
          <p:cNvPr id="279554" name="Rectangle 2"/>
          <p:cNvSpPr>
            <a:spLocks noChangeArrowheads="1"/>
          </p:cNvSpPr>
          <p:nvPr/>
        </p:nvSpPr>
        <p:spPr bwMode="auto">
          <a:xfrm>
            <a:off x="2771775" y="188913"/>
            <a:ext cx="3841750" cy="69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0000"/>
              </a:lnSpc>
              <a:spcBef>
                <a:spcPct val="20000"/>
              </a:spcBef>
              <a:buClr>
                <a:schemeClr val="hlink"/>
              </a:buClr>
              <a:buFont typeface="Wingdings" pitchFamily="2" charset="2"/>
              <a:buNone/>
            </a:pPr>
            <a:r>
              <a:rPr kumimoji="0" lang="zh-CN" altLang="en-US" sz="3600" b="1">
                <a:solidFill>
                  <a:srgbClr val="FFFF66"/>
                </a:solidFill>
              </a:rPr>
              <a:t>三、冲突解决方法</a:t>
            </a:r>
          </a:p>
        </p:txBody>
      </p:sp>
      <p:sp>
        <p:nvSpPr>
          <p:cNvPr id="279555" name="Rectangle 3"/>
          <p:cNvSpPr>
            <a:spLocks noChangeArrowheads="1"/>
          </p:cNvSpPr>
          <p:nvPr/>
        </p:nvSpPr>
        <p:spPr bwMode="auto">
          <a:xfrm>
            <a:off x="395288" y="908050"/>
            <a:ext cx="3206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50000"/>
              </a:spcBef>
            </a:pPr>
            <a:r>
              <a:rPr kumimoji="0" lang="zh-CN" altLang="en-US" sz="2800" b="1">
                <a:solidFill>
                  <a:srgbClr val="FFFF66"/>
                </a:solidFill>
              </a:rPr>
              <a:t>（</a:t>
            </a:r>
            <a:r>
              <a:rPr kumimoji="0" lang="en-US" altLang="zh-CN" sz="2800" b="1">
                <a:solidFill>
                  <a:srgbClr val="FFFF66"/>
                </a:solidFill>
              </a:rPr>
              <a:t>2</a:t>
            </a:r>
            <a:r>
              <a:rPr kumimoji="0" lang="zh-CN" altLang="en-US" sz="2800" b="1">
                <a:solidFill>
                  <a:srgbClr val="FFFF66"/>
                </a:solidFill>
              </a:rPr>
              <a:t>）二次方探查法</a:t>
            </a:r>
          </a:p>
        </p:txBody>
      </p:sp>
      <p:sp>
        <p:nvSpPr>
          <p:cNvPr id="279556" name="Text Box 4"/>
          <p:cNvSpPr txBox="1">
            <a:spLocks noChangeArrowheads="1"/>
          </p:cNvSpPr>
          <p:nvPr/>
        </p:nvSpPr>
        <p:spPr bwMode="auto">
          <a:xfrm>
            <a:off x="385763" y="1484313"/>
            <a:ext cx="8507412"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30000"/>
              </a:spcBef>
            </a:pPr>
            <a:r>
              <a:rPr kumimoji="0" lang="zh-CN" altLang="en-US" sz="2800" b="1"/>
              <a:t>当发生冲突时，寻找下一个散列地址的公式为：</a:t>
            </a:r>
          </a:p>
          <a:p>
            <a:pPr algn="l" eaLnBrk="0" hangingPunct="0">
              <a:spcBef>
                <a:spcPct val="30000"/>
              </a:spcBef>
            </a:pPr>
            <a:r>
              <a:rPr kumimoji="0" lang="zh-CN" altLang="en-US" sz="2800" b="1" i="1">
                <a:solidFill>
                  <a:srgbClr val="FFFF66"/>
                </a:solidFill>
              </a:rPr>
              <a:t>                     </a:t>
            </a:r>
            <a:r>
              <a:rPr kumimoji="0" lang="en-US" altLang="zh-CN" sz="2800" b="1" i="1">
                <a:solidFill>
                  <a:srgbClr val="FFFF66"/>
                </a:solidFill>
              </a:rPr>
              <a:t>H</a:t>
            </a:r>
            <a:r>
              <a:rPr kumimoji="0" lang="en-US" altLang="zh-CN" sz="2800" b="1" i="1" baseline="-30000">
                <a:solidFill>
                  <a:srgbClr val="FFFF66"/>
                </a:solidFill>
              </a:rPr>
              <a:t>i</a:t>
            </a:r>
            <a:r>
              <a:rPr kumimoji="0" lang="en-US" altLang="zh-CN" sz="2800" b="1">
                <a:solidFill>
                  <a:srgbClr val="FFFF66"/>
                </a:solidFill>
              </a:rPr>
              <a:t>=</a:t>
            </a:r>
            <a:r>
              <a:rPr kumimoji="0" lang="en-US" altLang="zh-CN" sz="2800" b="1">
                <a:solidFill>
                  <a:srgbClr val="FFFF66"/>
                </a:solidFill>
                <a:latin typeface="宋体" charset="-122"/>
              </a:rPr>
              <a:t>(</a:t>
            </a:r>
            <a:r>
              <a:rPr kumimoji="0" lang="en-US" altLang="zh-CN" sz="2800" b="1" i="1">
                <a:solidFill>
                  <a:srgbClr val="FFFF66"/>
                </a:solidFill>
              </a:rPr>
              <a:t>H</a:t>
            </a:r>
            <a:r>
              <a:rPr kumimoji="0" lang="en-US" altLang="zh-CN" sz="2800" b="1">
                <a:solidFill>
                  <a:srgbClr val="FFFF66"/>
                </a:solidFill>
                <a:latin typeface="宋体" charset="-122"/>
              </a:rPr>
              <a:t>(</a:t>
            </a:r>
            <a:r>
              <a:rPr kumimoji="0" lang="en-US" altLang="zh-CN" sz="2800" b="1" i="1">
                <a:solidFill>
                  <a:srgbClr val="FFFF66"/>
                </a:solidFill>
              </a:rPr>
              <a:t>key</a:t>
            </a:r>
            <a:r>
              <a:rPr kumimoji="0" lang="en-US" altLang="zh-CN" sz="2800" b="1">
                <a:solidFill>
                  <a:srgbClr val="FFFF66"/>
                </a:solidFill>
                <a:latin typeface="宋体" charset="-122"/>
              </a:rPr>
              <a:t>)</a:t>
            </a:r>
            <a:r>
              <a:rPr kumimoji="0" lang="zh-CN" altLang="en-US" sz="2800" b="1">
                <a:solidFill>
                  <a:srgbClr val="FFFF66"/>
                </a:solidFill>
                <a:latin typeface="宋体" charset="-122"/>
              </a:rPr>
              <a:t>＋</a:t>
            </a:r>
            <a:r>
              <a:rPr kumimoji="0" lang="en-US" altLang="zh-CN" sz="2800" b="1" i="1">
                <a:solidFill>
                  <a:srgbClr val="FFFF66"/>
                </a:solidFill>
              </a:rPr>
              <a:t>d</a:t>
            </a:r>
            <a:r>
              <a:rPr kumimoji="0" lang="en-US" altLang="zh-CN" sz="2800" b="1" i="1" baseline="-30000">
                <a:solidFill>
                  <a:srgbClr val="FFFF66"/>
                </a:solidFill>
              </a:rPr>
              <a:t>i</a:t>
            </a:r>
            <a:r>
              <a:rPr kumimoji="0" lang="en-US" altLang="zh-CN" sz="2800" b="1">
                <a:solidFill>
                  <a:srgbClr val="FFFF66"/>
                </a:solidFill>
                <a:latin typeface="宋体" charset="-122"/>
              </a:rPr>
              <a:t>)</a:t>
            </a:r>
            <a:r>
              <a:rPr kumimoji="0" lang="en-US" altLang="zh-CN" sz="2800" b="1">
                <a:solidFill>
                  <a:srgbClr val="FFFF66"/>
                </a:solidFill>
              </a:rPr>
              <a:t>% </a:t>
            </a:r>
            <a:r>
              <a:rPr kumimoji="0" lang="en-US" altLang="zh-CN" sz="2800" b="1" i="1">
                <a:solidFill>
                  <a:srgbClr val="FFFF66"/>
                </a:solidFill>
              </a:rPr>
              <a:t>m</a:t>
            </a:r>
          </a:p>
          <a:p>
            <a:pPr algn="l" eaLnBrk="0" hangingPunct="0">
              <a:spcBef>
                <a:spcPct val="30000"/>
              </a:spcBef>
            </a:pPr>
            <a:r>
              <a:rPr kumimoji="0" lang="zh-CN" altLang="en-US" sz="2800" b="1">
                <a:latin typeface="宋体" charset="-122"/>
              </a:rPr>
              <a:t>（</a:t>
            </a:r>
            <a:r>
              <a:rPr kumimoji="0" lang="en-US" altLang="zh-CN" sz="2800" b="1" i="1"/>
              <a:t>d</a:t>
            </a:r>
            <a:r>
              <a:rPr kumimoji="0" lang="en-US" altLang="zh-CN" sz="2800" b="1" baseline="-30000"/>
              <a:t>i</a:t>
            </a:r>
            <a:r>
              <a:rPr kumimoji="0" lang="en-US" altLang="zh-CN" sz="2800" b="1"/>
              <a:t>=1</a:t>
            </a:r>
            <a:r>
              <a:rPr kumimoji="0" lang="en-US" altLang="zh-CN" sz="2800" b="1" baseline="30000"/>
              <a:t>2</a:t>
            </a:r>
            <a:r>
              <a:rPr kumimoji="0" lang="zh-CN" altLang="en-US" sz="2800" b="1">
                <a:latin typeface="宋体" charset="-122"/>
              </a:rPr>
              <a:t>，－</a:t>
            </a:r>
            <a:r>
              <a:rPr kumimoji="0" lang="en-US" altLang="zh-CN" sz="2800" b="1"/>
              <a:t>1</a:t>
            </a:r>
            <a:r>
              <a:rPr kumimoji="0" lang="en-US" altLang="zh-CN" sz="2800" b="1" baseline="30000"/>
              <a:t>2</a:t>
            </a:r>
            <a:r>
              <a:rPr kumimoji="0" lang="zh-CN" altLang="en-US" sz="2800" b="1">
                <a:latin typeface="宋体" charset="-122"/>
              </a:rPr>
              <a:t>，</a:t>
            </a:r>
            <a:r>
              <a:rPr kumimoji="0" lang="en-US" altLang="zh-CN" sz="2800" b="1"/>
              <a:t>2</a:t>
            </a:r>
            <a:r>
              <a:rPr kumimoji="0" lang="en-US" altLang="zh-CN" sz="2800" b="1" baseline="30000"/>
              <a:t>2</a:t>
            </a:r>
            <a:r>
              <a:rPr kumimoji="0" lang="zh-CN" altLang="en-US" sz="2800" b="1">
                <a:latin typeface="宋体" charset="-122"/>
              </a:rPr>
              <a:t>，－</a:t>
            </a:r>
            <a:r>
              <a:rPr kumimoji="0" lang="en-US" altLang="zh-CN" sz="2800" b="1"/>
              <a:t>2</a:t>
            </a:r>
            <a:r>
              <a:rPr kumimoji="0" lang="en-US" altLang="zh-CN" sz="2800" b="1" baseline="30000"/>
              <a:t>2</a:t>
            </a:r>
            <a:r>
              <a:rPr kumimoji="0" lang="zh-CN" altLang="en-US" sz="2800" b="1">
                <a:latin typeface="宋体" charset="-122"/>
              </a:rPr>
              <a:t>，</a:t>
            </a:r>
            <a:r>
              <a:rPr kumimoji="0" lang="en-US" altLang="zh-CN" sz="2800" b="1">
                <a:latin typeface="Times New Roman"/>
              </a:rPr>
              <a:t>…</a:t>
            </a:r>
            <a:r>
              <a:rPr kumimoji="0" lang="zh-CN" altLang="en-US" sz="2800" b="1">
                <a:latin typeface="宋体" charset="-122"/>
              </a:rPr>
              <a:t>，</a:t>
            </a:r>
            <a:r>
              <a:rPr kumimoji="0" lang="en-US" altLang="zh-CN" sz="2800" b="1" i="1"/>
              <a:t>q</a:t>
            </a:r>
            <a:r>
              <a:rPr kumimoji="0" lang="en-US" altLang="zh-CN" sz="2800" b="1" baseline="30000"/>
              <a:t>2</a:t>
            </a:r>
            <a:r>
              <a:rPr kumimoji="0" lang="zh-CN" altLang="en-US" sz="2800" b="1">
                <a:latin typeface="宋体" charset="-122"/>
              </a:rPr>
              <a:t>，－</a:t>
            </a:r>
            <a:r>
              <a:rPr kumimoji="0" lang="en-US" altLang="zh-CN" sz="2800" b="1" i="1"/>
              <a:t>q</a:t>
            </a:r>
            <a:r>
              <a:rPr kumimoji="0" lang="en-US" altLang="zh-CN" sz="2800" b="1" baseline="30000"/>
              <a:t>2</a:t>
            </a:r>
            <a:r>
              <a:rPr kumimoji="0" lang="zh-CN" altLang="en-US" sz="2800" b="1">
                <a:latin typeface="宋体" charset="-122"/>
              </a:rPr>
              <a:t>且</a:t>
            </a:r>
            <a:r>
              <a:rPr kumimoji="0" lang="en-US" altLang="zh-CN" sz="2800" b="1" i="1"/>
              <a:t>q</a:t>
            </a:r>
            <a:r>
              <a:rPr kumimoji="0" lang="en-US" altLang="zh-CN" sz="2800" b="1">
                <a:latin typeface="宋体" charset="-122"/>
              </a:rPr>
              <a:t>≤</a:t>
            </a:r>
            <a:r>
              <a:rPr kumimoji="0" lang="en-US" altLang="zh-CN" sz="2800" b="1" i="1"/>
              <a:t>m</a:t>
            </a:r>
            <a:r>
              <a:rPr kumimoji="0" lang="en-US" altLang="zh-CN" sz="2800" b="1"/>
              <a:t>/2</a:t>
            </a:r>
            <a:r>
              <a:rPr kumimoji="0" lang="zh-CN" altLang="en-US" sz="2800" b="1">
                <a:latin typeface="宋体" charset="-122"/>
              </a:rPr>
              <a:t>）</a:t>
            </a:r>
            <a:r>
              <a:rPr kumimoji="0" lang="zh-CN" altLang="en-US" sz="2800" b="1"/>
              <a:t> </a:t>
            </a:r>
          </a:p>
        </p:txBody>
      </p:sp>
      <p:sp>
        <p:nvSpPr>
          <p:cNvPr id="279557" name="Text Box 5"/>
          <p:cNvSpPr txBox="1">
            <a:spLocks noChangeArrowheads="1"/>
          </p:cNvSpPr>
          <p:nvPr/>
        </p:nvSpPr>
        <p:spPr bwMode="auto">
          <a:xfrm>
            <a:off x="1412875" y="5351463"/>
            <a:ext cx="571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endParaRPr kumimoji="0" lang="zh-CN" altLang="zh-CN" sz="2400" b="1"/>
          </a:p>
        </p:txBody>
      </p:sp>
      <p:sp>
        <p:nvSpPr>
          <p:cNvPr id="279558" name="Text Box 6"/>
          <p:cNvSpPr txBox="1">
            <a:spLocks noChangeArrowheads="1"/>
          </p:cNvSpPr>
          <p:nvPr/>
        </p:nvSpPr>
        <p:spPr bwMode="auto">
          <a:xfrm>
            <a:off x="3406775" y="5745163"/>
            <a:ext cx="4572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66FF66"/>
                </a:solidFill>
              </a:rPr>
              <a:t>47</a:t>
            </a:r>
          </a:p>
        </p:txBody>
      </p:sp>
      <p:sp>
        <p:nvSpPr>
          <p:cNvPr id="279559" name="Text Box 7"/>
          <p:cNvSpPr txBox="1">
            <a:spLocks noChangeArrowheads="1"/>
          </p:cNvSpPr>
          <p:nvPr/>
        </p:nvSpPr>
        <p:spPr bwMode="auto">
          <a:xfrm>
            <a:off x="6237288" y="5741988"/>
            <a:ext cx="2286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00CC66"/>
                </a:solidFill>
              </a:rPr>
              <a:t>7</a:t>
            </a:r>
          </a:p>
        </p:txBody>
      </p:sp>
      <p:sp>
        <p:nvSpPr>
          <p:cNvPr id="279560" name="Text Box 8"/>
          <p:cNvSpPr txBox="1">
            <a:spLocks noChangeArrowheads="1"/>
          </p:cNvSpPr>
          <p:nvPr/>
        </p:nvSpPr>
        <p:spPr bwMode="auto">
          <a:xfrm>
            <a:off x="6165850" y="6229350"/>
            <a:ext cx="457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66FF66"/>
                </a:solidFill>
              </a:rPr>
              <a:t>29</a:t>
            </a:r>
          </a:p>
        </p:txBody>
      </p:sp>
      <p:sp>
        <p:nvSpPr>
          <p:cNvPr id="279561" name="Text Box 9"/>
          <p:cNvSpPr txBox="1">
            <a:spLocks noChangeArrowheads="1"/>
          </p:cNvSpPr>
          <p:nvPr/>
        </p:nvSpPr>
        <p:spPr bwMode="auto">
          <a:xfrm>
            <a:off x="1376363" y="5738813"/>
            <a:ext cx="4572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66FF66"/>
                </a:solidFill>
              </a:rPr>
              <a:t>11</a:t>
            </a:r>
          </a:p>
        </p:txBody>
      </p:sp>
      <p:sp>
        <p:nvSpPr>
          <p:cNvPr id="279562" name="Text Box 10"/>
          <p:cNvSpPr txBox="1">
            <a:spLocks noChangeArrowheads="1"/>
          </p:cNvSpPr>
          <p:nvPr/>
        </p:nvSpPr>
        <p:spPr bwMode="auto">
          <a:xfrm>
            <a:off x="4791075" y="5732463"/>
            <a:ext cx="4572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66FF66"/>
                </a:solidFill>
              </a:rPr>
              <a:t>16</a:t>
            </a:r>
          </a:p>
        </p:txBody>
      </p:sp>
      <p:sp>
        <p:nvSpPr>
          <p:cNvPr id="279563" name="Text Box 11"/>
          <p:cNvSpPr txBox="1">
            <a:spLocks noChangeArrowheads="1"/>
          </p:cNvSpPr>
          <p:nvPr/>
        </p:nvSpPr>
        <p:spPr bwMode="auto">
          <a:xfrm>
            <a:off x="4076700" y="5738813"/>
            <a:ext cx="4572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66FF66"/>
                </a:solidFill>
              </a:rPr>
              <a:t>92</a:t>
            </a:r>
          </a:p>
        </p:txBody>
      </p:sp>
      <p:sp>
        <p:nvSpPr>
          <p:cNvPr id="279564" name="Text Box 12"/>
          <p:cNvSpPr txBox="1">
            <a:spLocks noChangeArrowheads="1"/>
          </p:cNvSpPr>
          <p:nvPr/>
        </p:nvSpPr>
        <p:spPr bwMode="auto">
          <a:xfrm>
            <a:off x="6821488" y="5741988"/>
            <a:ext cx="4572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FF3300"/>
                </a:solidFill>
              </a:rPr>
              <a:t>29</a:t>
            </a:r>
          </a:p>
        </p:txBody>
      </p:sp>
      <p:sp>
        <p:nvSpPr>
          <p:cNvPr id="279565" name="Text Box 13"/>
          <p:cNvSpPr txBox="1">
            <a:spLocks noChangeArrowheads="1"/>
          </p:cNvSpPr>
          <p:nvPr/>
        </p:nvSpPr>
        <p:spPr bwMode="auto">
          <a:xfrm>
            <a:off x="1379538" y="6229350"/>
            <a:ext cx="457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66FF66"/>
                </a:solidFill>
              </a:rPr>
              <a:t>22</a:t>
            </a:r>
          </a:p>
        </p:txBody>
      </p:sp>
      <p:sp>
        <p:nvSpPr>
          <p:cNvPr id="279566" name="Text Box 14"/>
          <p:cNvSpPr txBox="1">
            <a:spLocks noChangeArrowheads="1"/>
          </p:cNvSpPr>
          <p:nvPr/>
        </p:nvSpPr>
        <p:spPr bwMode="auto">
          <a:xfrm>
            <a:off x="2051050" y="5738813"/>
            <a:ext cx="4572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FF3300"/>
                </a:solidFill>
              </a:rPr>
              <a:t>22</a:t>
            </a:r>
          </a:p>
        </p:txBody>
      </p:sp>
      <p:sp>
        <p:nvSpPr>
          <p:cNvPr id="279567" name="Text Box 15"/>
          <p:cNvSpPr txBox="1">
            <a:spLocks noChangeArrowheads="1"/>
          </p:cNvSpPr>
          <p:nvPr/>
        </p:nvSpPr>
        <p:spPr bwMode="auto">
          <a:xfrm>
            <a:off x="6942138" y="6229350"/>
            <a:ext cx="2286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00CC66"/>
                </a:solidFill>
              </a:rPr>
              <a:t>8</a:t>
            </a:r>
          </a:p>
        </p:txBody>
      </p:sp>
      <p:sp>
        <p:nvSpPr>
          <p:cNvPr id="279568" name="Text Box 16"/>
          <p:cNvSpPr txBox="1">
            <a:spLocks noChangeArrowheads="1"/>
          </p:cNvSpPr>
          <p:nvPr/>
        </p:nvSpPr>
        <p:spPr bwMode="auto">
          <a:xfrm>
            <a:off x="7583488" y="5741988"/>
            <a:ext cx="2286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FF3300"/>
                </a:solidFill>
              </a:rPr>
              <a:t>8</a:t>
            </a:r>
          </a:p>
        </p:txBody>
      </p:sp>
      <p:sp>
        <p:nvSpPr>
          <p:cNvPr id="279569" name="Text Box 17"/>
          <p:cNvSpPr txBox="1">
            <a:spLocks noChangeArrowheads="1"/>
          </p:cNvSpPr>
          <p:nvPr/>
        </p:nvSpPr>
        <p:spPr bwMode="auto">
          <a:xfrm>
            <a:off x="3513138" y="6229350"/>
            <a:ext cx="2286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66FF66"/>
                </a:solidFill>
              </a:rPr>
              <a:t>3</a:t>
            </a:r>
          </a:p>
        </p:txBody>
      </p:sp>
      <p:sp>
        <p:nvSpPr>
          <p:cNvPr id="279570" name="Text Box 18"/>
          <p:cNvSpPr txBox="1">
            <a:spLocks noChangeArrowheads="1"/>
          </p:cNvSpPr>
          <p:nvPr/>
        </p:nvSpPr>
        <p:spPr bwMode="auto">
          <a:xfrm>
            <a:off x="2816225" y="5738813"/>
            <a:ext cx="2286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FF3300"/>
                </a:solidFill>
              </a:rPr>
              <a:t>3</a:t>
            </a:r>
          </a:p>
        </p:txBody>
      </p:sp>
      <p:sp>
        <p:nvSpPr>
          <p:cNvPr id="279571" name="Text Box 19"/>
          <p:cNvSpPr txBox="1">
            <a:spLocks noChangeArrowheads="1"/>
          </p:cNvSpPr>
          <p:nvPr/>
        </p:nvSpPr>
        <p:spPr bwMode="auto">
          <a:xfrm>
            <a:off x="4137025" y="6242050"/>
            <a:ext cx="2286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kumimoji="0" lang="en-US" altLang="zh-CN" sz="2800" b="1">
                <a:solidFill>
                  <a:srgbClr val="FF3300"/>
                </a:solidFill>
              </a:rPr>
              <a:t>3</a:t>
            </a:r>
          </a:p>
        </p:txBody>
      </p:sp>
      <p:sp>
        <p:nvSpPr>
          <p:cNvPr id="279572" name="Text Box 20"/>
          <p:cNvSpPr txBox="1">
            <a:spLocks noChangeArrowheads="1"/>
          </p:cNvSpPr>
          <p:nvPr/>
        </p:nvSpPr>
        <p:spPr bwMode="auto">
          <a:xfrm>
            <a:off x="457200" y="3308350"/>
            <a:ext cx="8255000" cy="150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lnSpc>
                <a:spcPct val="110000"/>
              </a:lnSpc>
            </a:pPr>
            <a:r>
              <a:rPr kumimoji="0" lang="zh-CN" altLang="en-US" sz="2800" b="1"/>
              <a:t>例：关键码集合为 </a:t>
            </a:r>
            <a:r>
              <a:rPr kumimoji="0" lang="en-US" altLang="zh-CN" sz="2800" b="1"/>
              <a:t>{47, 7, 29, 11, 16, 92, 22, 8, 3}</a:t>
            </a:r>
            <a:r>
              <a:rPr kumimoji="0" lang="zh-CN" altLang="en-US" sz="2800" b="1"/>
              <a:t>，散列表表长为</a:t>
            </a:r>
            <a:r>
              <a:rPr kumimoji="0" lang="en-US" altLang="zh-CN" sz="2800" b="1"/>
              <a:t>11</a:t>
            </a:r>
            <a:r>
              <a:rPr kumimoji="0" lang="zh-CN" altLang="en-US" sz="2800" b="1"/>
              <a:t>，散列函</a:t>
            </a:r>
            <a:r>
              <a:rPr kumimoji="0" lang="zh-CN" altLang="en-US" sz="2800" b="1">
                <a:latin typeface="宋体" charset="-122"/>
              </a:rPr>
              <a:t>数为</a:t>
            </a:r>
            <a:r>
              <a:rPr kumimoji="0" lang="en-US" altLang="zh-CN" sz="2800" b="1" i="1"/>
              <a:t>H</a:t>
            </a:r>
            <a:r>
              <a:rPr kumimoji="0" lang="en-US" altLang="zh-CN" sz="2800" b="1">
                <a:latin typeface="宋体" charset="-122"/>
              </a:rPr>
              <a:t>(</a:t>
            </a:r>
            <a:r>
              <a:rPr kumimoji="0" lang="en-US" altLang="zh-CN" sz="2800" b="1" i="1"/>
              <a:t>key</a:t>
            </a:r>
            <a:r>
              <a:rPr kumimoji="0" lang="en-US" altLang="zh-CN" sz="2800" b="1">
                <a:latin typeface="宋体" charset="-122"/>
              </a:rPr>
              <a:t>)</a:t>
            </a:r>
            <a:r>
              <a:rPr kumimoji="0" lang="en-US" altLang="zh-CN" sz="2800" b="1"/>
              <a:t>=</a:t>
            </a:r>
            <a:r>
              <a:rPr kumimoji="0" lang="en-US" altLang="zh-CN" sz="2800" b="1" i="1"/>
              <a:t>key</a:t>
            </a:r>
            <a:r>
              <a:rPr kumimoji="0" lang="en-US" altLang="zh-CN" sz="2800" b="1"/>
              <a:t> mod 11</a:t>
            </a:r>
            <a:r>
              <a:rPr kumimoji="0" lang="zh-CN" altLang="en-US" sz="2800" b="1">
                <a:latin typeface="宋体" charset="-122"/>
              </a:rPr>
              <a:t>，用二次探测法处理冲突，则散列表为：</a:t>
            </a:r>
            <a:endParaRPr kumimoji="0" lang="zh-CN" altLang="en-US" sz="2800" b="1"/>
          </a:p>
        </p:txBody>
      </p:sp>
      <p:graphicFrame>
        <p:nvGraphicFramePr>
          <p:cNvPr id="279573" name="Group 21"/>
          <p:cNvGraphicFramePr>
            <a:graphicFrameLocks noGrp="1"/>
          </p:cNvGraphicFramePr>
          <p:nvPr/>
        </p:nvGraphicFramePr>
        <p:xfrm>
          <a:off x="1185863" y="5141913"/>
          <a:ext cx="7489825" cy="1095376"/>
        </p:xfrm>
        <a:graphic>
          <a:graphicData uri="http://schemas.openxmlformats.org/drawingml/2006/table">
            <a:tbl>
              <a:tblPr/>
              <a:tblGrid>
                <a:gridCol w="681037"/>
                <a:gridCol w="681038"/>
                <a:gridCol w="679450"/>
                <a:gridCol w="681037"/>
                <a:gridCol w="681038"/>
                <a:gridCol w="682625"/>
                <a:gridCol w="681037"/>
                <a:gridCol w="681038"/>
                <a:gridCol w="679450"/>
                <a:gridCol w="681037"/>
                <a:gridCol w="681038"/>
              </a:tblGrid>
              <a:tr h="547688">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0</a:t>
                      </a:r>
                    </a:p>
                  </a:txBody>
                  <a:tcPr horzOverflow="overflow">
                    <a:lnL cap="flat">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1</a:t>
                      </a: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2</a:t>
                      </a: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3</a:t>
                      </a: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4</a:t>
                      </a: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5</a:t>
                      </a: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6</a:t>
                      </a: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7</a:t>
                      </a: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8</a:t>
                      </a: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9</a:t>
                      </a: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Garamond" pitchFamily="18" charset="0"/>
                          <a:ea typeface="宋体" charset="-122"/>
                        </a:rPr>
                        <a:t>10</a:t>
                      </a:r>
                    </a:p>
                  </a:txBody>
                  <a:tcPr horzOverflow="overflow">
                    <a:lnL>
                      <a:noFill/>
                    </a:lnL>
                    <a:lnR cap="flat">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r>
              <a:tr h="547688">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800" b="1">
                          <a:solidFill>
                            <a:schemeClr val="tx1"/>
                          </a:solidFill>
                          <a:latin typeface="Garamond" pitchFamily="18" charset="0"/>
                          <a:ea typeface="宋体" charset="-122"/>
                        </a:defRPr>
                      </a:lvl1pPr>
                      <a:lvl2pPr algn="l">
                        <a:spcBef>
                          <a:spcPct val="20000"/>
                        </a:spcBef>
                        <a:buClr>
                          <a:schemeClr val="accent2"/>
                        </a:buClr>
                        <a:buFont typeface="Wingdings" pitchFamily="2" charset="2"/>
                        <a:defRPr sz="2400" b="1">
                          <a:solidFill>
                            <a:schemeClr val="tx1"/>
                          </a:solidFill>
                          <a:latin typeface="Garamond" pitchFamily="18" charset="0"/>
                          <a:ea typeface="宋体" charset="-122"/>
                        </a:defRPr>
                      </a:lvl2pPr>
                      <a:lvl3pPr algn="l">
                        <a:spcBef>
                          <a:spcPct val="20000"/>
                        </a:spcBef>
                        <a:buClr>
                          <a:schemeClr val="tx2"/>
                        </a:buClr>
                        <a:buFont typeface="Wingdings" pitchFamily="2" charset="2"/>
                        <a:defRPr sz="2000" b="1">
                          <a:solidFill>
                            <a:schemeClr val="tx1"/>
                          </a:solidFill>
                          <a:latin typeface="Garamond" pitchFamily="18" charset="0"/>
                          <a:ea typeface="宋体" charset="-122"/>
                        </a:defRPr>
                      </a:lvl3pPr>
                      <a:lvl4pPr algn="l">
                        <a:spcBef>
                          <a:spcPct val="20000"/>
                        </a:spcBef>
                        <a:buClr>
                          <a:schemeClr val="accent2"/>
                        </a:buClr>
                        <a:buFont typeface="Wingdings" pitchFamily="2" charset="2"/>
                        <a:defRPr b="1">
                          <a:solidFill>
                            <a:schemeClr val="tx1"/>
                          </a:solidFill>
                          <a:latin typeface="Garamond" pitchFamily="18" charset="0"/>
                          <a:ea typeface="宋体" charset="-122"/>
                        </a:defRPr>
                      </a:lvl4pPr>
                      <a:lvl5pPr algn="l">
                        <a:spcBef>
                          <a:spcPct val="20000"/>
                        </a:spcBef>
                        <a:buClr>
                          <a:schemeClr val="hlink"/>
                        </a:buClr>
                        <a:buFont typeface="Wingdings" pitchFamily="2" charset="2"/>
                        <a:defRPr b="1">
                          <a:solidFill>
                            <a:schemeClr val="tx1"/>
                          </a:solidFill>
                          <a:latin typeface="Garamond" pitchFamily="18" charset="0"/>
                          <a:ea typeface="宋体" charset="-122"/>
                        </a:defRPr>
                      </a:lvl5pPr>
                      <a:lvl6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6pPr>
                      <a:lvl7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7pPr>
                      <a:lvl8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8pPr>
                      <a:lvl9pPr fontAlgn="base">
                        <a:spcBef>
                          <a:spcPct val="20000"/>
                        </a:spcBef>
                        <a:spcAft>
                          <a:spcPct val="0"/>
                        </a:spcAft>
                        <a:buClr>
                          <a:schemeClr val="hlink"/>
                        </a:buClr>
                        <a:buFont typeface="Wingdings" pitchFamily="2" charset="2"/>
                        <a:defRPr b="1">
                          <a:solidFill>
                            <a:schemeClr val="tx1"/>
                          </a:solidFill>
                          <a:latin typeface="Garamond"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smtClean="0">
                        <a:ln>
                          <a:noFill/>
                        </a:ln>
                        <a:solidFill>
                          <a:schemeClr val="tx1"/>
                        </a:solidFill>
                        <a:effectLst/>
                        <a:latin typeface="Garamond"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9558"/>
                                        </p:tgtEl>
                                        <p:attrNameLst>
                                          <p:attrName>style.visibility</p:attrName>
                                        </p:attrNameLst>
                                      </p:cBhvr>
                                      <p:to>
                                        <p:strVal val="visible"/>
                                      </p:to>
                                    </p:set>
                                    <p:animEffect transition="in" filter="wipe(up)">
                                      <p:cBhvr>
                                        <p:cTn id="7" dur="500"/>
                                        <p:tgtEl>
                                          <p:spTgt spid="2795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9559"/>
                                        </p:tgtEl>
                                        <p:attrNameLst>
                                          <p:attrName>style.visibility</p:attrName>
                                        </p:attrNameLst>
                                      </p:cBhvr>
                                      <p:to>
                                        <p:strVal val="visible"/>
                                      </p:to>
                                    </p:set>
                                    <p:animEffect transition="in" filter="wipe(up)">
                                      <p:cBhvr>
                                        <p:cTn id="12" dur="500"/>
                                        <p:tgtEl>
                                          <p:spTgt spid="2795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79560"/>
                                        </p:tgtEl>
                                        <p:attrNameLst>
                                          <p:attrName>style.visibility</p:attrName>
                                        </p:attrNameLst>
                                      </p:cBhvr>
                                      <p:to>
                                        <p:strVal val="visible"/>
                                      </p:to>
                                    </p:set>
                                    <p:animEffect transition="in" filter="wipe(up)">
                                      <p:cBhvr>
                                        <p:cTn id="17" dur="500"/>
                                        <p:tgtEl>
                                          <p:spTgt spid="2795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79564"/>
                                        </p:tgtEl>
                                        <p:attrNameLst>
                                          <p:attrName>style.visibility</p:attrName>
                                        </p:attrNameLst>
                                      </p:cBhvr>
                                      <p:to>
                                        <p:strVal val="visible"/>
                                      </p:to>
                                    </p:set>
                                    <p:animEffect transition="in" filter="wipe(up)">
                                      <p:cBhvr>
                                        <p:cTn id="22" dur="500"/>
                                        <p:tgtEl>
                                          <p:spTgt spid="2795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79561"/>
                                        </p:tgtEl>
                                        <p:attrNameLst>
                                          <p:attrName>style.visibility</p:attrName>
                                        </p:attrNameLst>
                                      </p:cBhvr>
                                      <p:to>
                                        <p:strVal val="visible"/>
                                      </p:to>
                                    </p:set>
                                    <p:animEffect transition="in" filter="wipe(up)">
                                      <p:cBhvr>
                                        <p:cTn id="27" dur="500"/>
                                        <p:tgtEl>
                                          <p:spTgt spid="27956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79562"/>
                                        </p:tgtEl>
                                        <p:attrNameLst>
                                          <p:attrName>style.visibility</p:attrName>
                                        </p:attrNameLst>
                                      </p:cBhvr>
                                      <p:to>
                                        <p:strVal val="visible"/>
                                      </p:to>
                                    </p:set>
                                    <p:animEffect transition="in" filter="wipe(up)">
                                      <p:cBhvr>
                                        <p:cTn id="32" dur="500"/>
                                        <p:tgtEl>
                                          <p:spTgt spid="27956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79563"/>
                                        </p:tgtEl>
                                        <p:attrNameLst>
                                          <p:attrName>style.visibility</p:attrName>
                                        </p:attrNameLst>
                                      </p:cBhvr>
                                      <p:to>
                                        <p:strVal val="visible"/>
                                      </p:to>
                                    </p:set>
                                    <p:animEffect transition="in" filter="wipe(up)">
                                      <p:cBhvr>
                                        <p:cTn id="37" dur="500"/>
                                        <p:tgtEl>
                                          <p:spTgt spid="27956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79565"/>
                                        </p:tgtEl>
                                        <p:attrNameLst>
                                          <p:attrName>style.visibility</p:attrName>
                                        </p:attrNameLst>
                                      </p:cBhvr>
                                      <p:to>
                                        <p:strVal val="visible"/>
                                      </p:to>
                                    </p:set>
                                    <p:animEffect transition="in" filter="wipe(up)">
                                      <p:cBhvr>
                                        <p:cTn id="42" dur="500"/>
                                        <p:tgtEl>
                                          <p:spTgt spid="27956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79566"/>
                                        </p:tgtEl>
                                        <p:attrNameLst>
                                          <p:attrName>style.visibility</p:attrName>
                                        </p:attrNameLst>
                                      </p:cBhvr>
                                      <p:to>
                                        <p:strVal val="visible"/>
                                      </p:to>
                                    </p:set>
                                    <p:animEffect transition="in" filter="wipe(up)">
                                      <p:cBhvr>
                                        <p:cTn id="47" dur="500"/>
                                        <p:tgtEl>
                                          <p:spTgt spid="27956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79567"/>
                                        </p:tgtEl>
                                        <p:attrNameLst>
                                          <p:attrName>style.visibility</p:attrName>
                                        </p:attrNameLst>
                                      </p:cBhvr>
                                      <p:to>
                                        <p:strVal val="visible"/>
                                      </p:to>
                                    </p:set>
                                    <p:animEffect transition="in" filter="wipe(up)">
                                      <p:cBhvr>
                                        <p:cTn id="52" dur="500"/>
                                        <p:tgtEl>
                                          <p:spTgt spid="27956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79568"/>
                                        </p:tgtEl>
                                        <p:attrNameLst>
                                          <p:attrName>style.visibility</p:attrName>
                                        </p:attrNameLst>
                                      </p:cBhvr>
                                      <p:to>
                                        <p:strVal val="visible"/>
                                      </p:to>
                                    </p:set>
                                    <p:animEffect transition="in" filter="wipe(up)">
                                      <p:cBhvr>
                                        <p:cTn id="57" dur="500"/>
                                        <p:tgtEl>
                                          <p:spTgt spid="27956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279569"/>
                                        </p:tgtEl>
                                        <p:attrNameLst>
                                          <p:attrName>style.visibility</p:attrName>
                                        </p:attrNameLst>
                                      </p:cBhvr>
                                      <p:to>
                                        <p:strVal val="visible"/>
                                      </p:to>
                                    </p:set>
                                    <p:animEffect transition="in" filter="wipe(up)">
                                      <p:cBhvr>
                                        <p:cTn id="62" dur="500"/>
                                        <p:tgtEl>
                                          <p:spTgt spid="27956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279571"/>
                                        </p:tgtEl>
                                        <p:attrNameLst>
                                          <p:attrName>style.visibility</p:attrName>
                                        </p:attrNameLst>
                                      </p:cBhvr>
                                      <p:to>
                                        <p:strVal val="visible"/>
                                      </p:to>
                                    </p:set>
                                    <p:animEffect transition="in" filter="wipe(up)">
                                      <p:cBhvr>
                                        <p:cTn id="67" dur="500"/>
                                        <p:tgtEl>
                                          <p:spTgt spid="27957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279570"/>
                                        </p:tgtEl>
                                        <p:attrNameLst>
                                          <p:attrName>style.visibility</p:attrName>
                                        </p:attrNameLst>
                                      </p:cBhvr>
                                      <p:to>
                                        <p:strVal val="visible"/>
                                      </p:to>
                                    </p:set>
                                    <p:animEffect transition="in" filter="wipe(up)">
                                      <p:cBhvr>
                                        <p:cTn id="72" dur="500"/>
                                        <p:tgtEl>
                                          <p:spTgt spid="279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8" grpId="0" autoUpdateAnimBg="0"/>
      <p:bldP spid="279559" grpId="0" autoUpdateAnimBg="0"/>
      <p:bldP spid="279560" grpId="0" autoUpdateAnimBg="0"/>
      <p:bldP spid="279561" grpId="0" autoUpdateAnimBg="0"/>
      <p:bldP spid="279562" grpId="0" autoUpdateAnimBg="0"/>
      <p:bldP spid="279563" grpId="0" autoUpdateAnimBg="0"/>
      <p:bldP spid="279564" grpId="0" autoUpdateAnimBg="0"/>
      <p:bldP spid="279565" grpId="0" autoUpdateAnimBg="0"/>
      <p:bldP spid="279566" grpId="0" autoUpdateAnimBg="0"/>
      <p:bldP spid="279567" grpId="0" autoUpdateAnimBg="0"/>
      <p:bldP spid="279568" grpId="0" autoUpdateAnimBg="0"/>
      <p:bldP spid="279569" grpId="0" autoUpdateAnimBg="0"/>
      <p:bldP spid="279570" grpId="0" autoUpdateAnimBg="0"/>
      <p:bldP spid="279571"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3"/>
          <p:cNvSpPr>
            <a:spLocks noGrp="1"/>
          </p:cNvSpPr>
          <p:nvPr>
            <p:ph type="sldNum" sz="quarter" idx="10"/>
          </p:nvPr>
        </p:nvSpPr>
        <p:spPr/>
        <p:txBody>
          <a:bodyPr/>
          <a:lstStyle/>
          <a:p>
            <a:fld id="{7F5BA62D-8BD0-4703-8E50-1222A5D27695}" type="slidenum">
              <a:rPr lang="en-US" altLang="zh-CN"/>
              <a:pPr/>
              <a:t>72</a:t>
            </a:fld>
            <a:endParaRPr lang="en-US" altLang="zh-CN"/>
          </a:p>
        </p:txBody>
      </p:sp>
      <p:sp>
        <p:nvSpPr>
          <p:cNvPr id="280578" name="Text Box 2"/>
          <p:cNvSpPr txBox="1">
            <a:spLocks noChangeArrowheads="1"/>
          </p:cNvSpPr>
          <p:nvPr/>
        </p:nvSpPr>
        <p:spPr bwMode="auto">
          <a:xfrm>
            <a:off x="539750" y="981075"/>
            <a:ext cx="533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kumimoji="0" lang="zh-CN" altLang="en-US" sz="2800" b="1">
                <a:solidFill>
                  <a:srgbClr val="FFFF66"/>
                </a:solidFill>
              </a:rPr>
              <a:t>（</a:t>
            </a:r>
            <a:r>
              <a:rPr kumimoji="0" lang="en-US" altLang="zh-CN" sz="2800" b="1">
                <a:solidFill>
                  <a:srgbClr val="FFFF66"/>
                </a:solidFill>
              </a:rPr>
              <a:t>3</a:t>
            </a:r>
            <a:r>
              <a:rPr kumimoji="0" lang="zh-CN" altLang="en-US" sz="2800" b="1">
                <a:solidFill>
                  <a:srgbClr val="FFFF66"/>
                </a:solidFill>
              </a:rPr>
              <a:t>）随机探测法</a:t>
            </a:r>
          </a:p>
        </p:txBody>
      </p:sp>
      <p:sp>
        <p:nvSpPr>
          <p:cNvPr id="280579" name="Text Box 3"/>
          <p:cNvSpPr txBox="1">
            <a:spLocks noChangeArrowheads="1"/>
          </p:cNvSpPr>
          <p:nvPr/>
        </p:nvSpPr>
        <p:spPr bwMode="auto">
          <a:xfrm>
            <a:off x="395288" y="1700213"/>
            <a:ext cx="8229600"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10000"/>
              </a:lnSpc>
            </a:pPr>
            <a:r>
              <a:rPr kumimoji="0" lang="zh-CN" altLang="en-US" sz="2800" b="1"/>
              <a:t>当发生冲突时，下一个散列地址的位移量是一个随机数列，即</a:t>
            </a:r>
            <a:r>
              <a:rPr kumimoji="0" lang="zh-CN" altLang="en-US" sz="2800" b="1">
                <a:latin typeface="Arial" charset="0"/>
              </a:rPr>
              <a:t>寻找下一个散列地址的公式</a:t>
            </a:r>
            <a:r>
              <a:rPr kumimoji="0" lang="zh-CN" altLang="en-US" sz="2800" b="1"/>
              <a:t>为：</a:t>
            </a:r>
          </a:p>
          <a:p>
            <a:pPr algn="l" eaLnBrk="0" hangingPunct="0">
              <a:lnSpc>
                <a:spcPct val="110000"/>
              </a:lnSpc>
            </a:pPr>
            <a:r>
              <a:rPr kumimoji="0" lang="zh-CN" altLang="en-US" sz="2800" b="1"/>
              <a:t>                         </a:t>
            </a:r>
            <a:r>
              <a:rPr kumimoji="0" lang="en-US" altLang="zh-CN" sz="2800" b="1" i="1">
                <a:solidFill>
                  <a:srgbClr val="FFFF66"/>
                </a:solidFill>
              </a:rPr>
              <a:t>H</a:t>
            </a:r>
            <a:r>
              <a:rPr kumimoji="0" lang="en-US" altLang="zh-CN" sz="2800" b="1" i="1" baseline="-30000">
                <a:solidFill>
                  <a:srgbClr val="FFFF66"/>
                </a:solidFill>
              </a:rPr>
              <a:t>i</a:t>
            </a:r>
            <a:r>
              <a:rPr kumimoji="0" lang="en-US" altLang="zh-CN" sz="2800" b="1">
                <a:solidFill>
                  <a:srgbClr val="FFFF66"/>
                </a:solidFill>
              </a:rPr>
              <a:t>=</a:t>
            </a:r>
            <a:r>
              <a:rPr kumimoji="0" lang="en-US" altLang="zh-CN" sz="2800" b="1">
                <a:solidFill>
                  <a:srgbClr val="FFFF66"/>
                </a:solidFill>
                <a:latin typeface="宋体" charset="-122"/>
              </a:rPr>
              <a:t>(</a:t>
            </a:r>
            <a:r>
              <a:rPr kumimoji="0" lang="en-US" altLang="zh-CN" sz="2800" b="1" i="1">
                <a:solidFill>
                  <a:srgbClr val="FFFF66"/>
                </a:solidFill>
              </a:rPr>
              <a:t>H</a:t>
            </a:r>
            <a:r>
              <a:rPr kumimoji="0" lang="en-US" altLang="zh-CN" sz="2800" b="1">
                <a:solidFill>
                  <a:srgbClr val="FFFF66"/>
                </a:solidFill>
                <a:latin typeface="宋体" charset="-122"/>
              </a:rPr>
              <a:t>(</a:t>
            </a:r>
            <a:r>
              <a:rPr kumimoji="0" lang="en-US" altLang="zh-CN" sz="2800" b="1">
                <a:solidFill>
                  <a:srgbClr val="FFFF66"/>
                </a:solidFill>
              </a:rPr>
              <a:t>key</a:t>
            </a:r>
            <a:r>
              <a:rPr kumimoji="0" lang="en-US" altLang="zh-CN" sz="2800" b="1">
                <a:solidFill>
                  <a:srgbClr val="FFFF66"/>
                </a:solidFill>
                <a:latin typeface="宋体" charset="-122"/>
              </a:rPr>
              <a:t>)</a:t>
            </a:r>
            <a:r>
              <a:rPr kumimoji="0" lang="en-US" altLang="zh-CN" sz="2800" b="1">
                <a:solidFill>
                  <a:srgbClr val="FFFF66"/>
                </a:solidFill>
              </a:rPr>
              <a:t>+</a:t>
            </a:r>
            <a:r>
              <a:rPr kumimoji="0" lang="en-US" altLang="zh-CN" sz="2800" b="1" i="1">
                <a:solidFill>
                  <a:srgbClr val="FFFF66"/>
                </a:solidFill>
              </a:rPr>
              <a:t>d</a:t>
            </a:r>
            <a:r>
              <a:rPr kumimoji="0" lang="en-US" altLang="zh-CN" sz="2800" b="1" i="1" baseline="-30000">
                <a:solidFill>
                  <a:srgbClr val="FFFF66"/>
                </a:solidFill>
              </a:rPr>
              <a:t>i</a:t>
            </a:r>
            <a:r>
              <a:rPr kumimoji="0" lang="en-US" altLang="zh-CN" sz="2800" b="1">
                <a:solidFill>
                  <a:srgbClr val="FFFF66"/>
                </a:solidFill>
                <a:latin typeface="宋体" charset="-122"/>
              </a:rPr>
              <a:t>)</a:t>
            </a:r>
            <a:r>
              <a:rPr kumimoji="0" lang="en-US" altLang="zh-CN" sz="2800" b="1">
                <a:solidFill>
                  <a:srgbClr val="FFFF66"/>
                </a:solidFill>
              </a:rPr>
              <a:t>%</a:t>
            </a:r>
            <a:r>
              <a:rPr kumimoji="0" lang="en-US" altLang="zh-CN" sz="2800" b="1" i="1">
                <a:solidFill>
                  <a:srgbClr val="FFFF66"/>
                </a:solidFill>
              </a:rPr>
              <a:t> m</a:t>
            </a:r>
            <a:r>
              <a:rPr kumimoji="0" lang="en-US" altLang="zh-CN" sz="2800" b="1" i="1">
                <a:solidFill>
                  <a:schemeClr val="accent2"/>
                </a:solidFill>
              </a:rPr>
              <a:t> </a:t>
            </a:r>
            <a:r>
              <a:rPr kumimoji="0" lang="en-US" altLang="zh-CN" sz="2800" b="1">
                <a:solidFill>
                  <a:schemeClr val="accent2"/>
                </a:solidFill>
              </a:rPr>
              <a:t>  </a:t>
            </a:r>
          </a:p>
          <a:p>
            <a:pPr algn="l" eaLnBrk="0" hangingPunct="0">
              <a:lnSpc>
                <a:spcPct val="110000"/>
              </a:lnSpc>
            </a:pPr>
            <a:r>
              <a:rPr kumimoji="0" lang="zh-CN" altLang="en-US" sz="2800" b="1"/>
              <a:t>（</a:t>
            </a:r>
            <a:r>
              <a:rPr kumimoji="0" lang="en-US" altLang="zh-CN" sz="2800" b="1" i="1"/>
              <a:t>d</a:t>
            </a:r>
            <a:r>
              <a:rPr kumimoji="0" lang="en-US" altLang="zh-CN" sz="2800" b="1" i="1" baseline="-30000"/>
              <a:t>i</a:t>
            </a:r>
            <a:r>
              <a:rPr kumimoji="0" lang="zh-CN" altLang="en-US" sz="2800" b="1"/>
              <a:t>是一个随机数列，</a:t>
            </a:r>
            <a:r>
              <a:rPr kumimoji="0" lang="en-US" altLang="zh-CN" sz="2800" b="1" i="1"/>
              <a:t>i</a:t>
            </a:r>
            <a:r>
              <a:rPr kumimoji="0" lang="en-US" altLang="zh-CN" sz="2800" b="1"/>
              <a:t>=1</a:t>
            </a:r>
            <a:r>
              <a:rPr kumimoji="0" lang="zh-CN" altLang="en-US" sz="2800" b="1"/>
              <a:t>，</a:t>
            </a:r>
            <a:r>
              <a:rPr kumimoji="0" lang="en-US" altLang="zh-CN" sz="2800" b="1"/>
              <a:t>2</a:t>
            </a:r>
            <a:r>
              <a:rPr kumimoji="0" lang="zh-CN" altLang="en-US" sz="2800" b="1"/>
              <a:t>，</a:t>
            </a:r>
            <a:r>
              <a:rPr kumimoji="0" lang="en-US" altLang="zh-CN" sz="2800" b="1"/>
              <a:t>……</a:t>
            </a:r>
            <a:r>
              <a:rPr kumimoji="0" lang="zh-CN" altLang="en-US" sz="2800" b="1"/>
              <a:t>，</a:t>
            </a:r>
            <a:r>
              <a:rPr kumimoji="0" lang="en-US" altLang="zh-CN" sz="2800" b="1" i="1"/>
              <a:t>m</a:t>
            </a:r>
            <a:r>
              <a:rPr kumimoji="0" lang="en-US" altLang="zh-CN" sz="2800" b="1">
                <a:latin typeface="宋体" charset="-122"/>
              </a:rPr>
              <a:t>-</a:t>
            </a:r>
            <a:r>
              <a:rPr kumimoji="0" lang="en-US" altLang="zh-CN" sz="2800" b="1"/>
              <a:t>1</a:t>
            </a:r>
            <a:r>
              <a:rPr kumimoji="0" lang="zh-CN" altLang="en-US" sz="2800" b="1"/>
              <a:t>）</a:t>
            </a:r>
          </a:p>
        </p:txBody>
      </p:sp>
      <p:sp>
        <p:nvSpPr>
          <p:cNvPr id="280580" name="Text Box 4"/>
          <p:cNvSpPr txBox="1">
            <a:spLocks noChangeArrowheads="1"/>
          </p:cNvSpPr>
          <p:nvPr/>
        </p:nvSpPr>
        <p:spPr bwMode="auto">
          <a:xfrm>
            <a:off x="395288" y="3933825"/>
            <a:ext cx="8077200" cy="244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b="1"/>
              <a:t>计算机中产生随机数的方法通常采用线性同余法，</a:t>
            </a:r>
          </a:p>
          <a:p>
            <a:pPr algn="just"/>
            <a:endParaRPr lang="zh-CN" altLang="en-US" sz="2800" b="1"/>
          </a:p>
          <a:p>
            <a:pPr algn="just"/>
            <a:endParaRPr lang="zh-CN" altLang="en-US" sz="2800" b="1"/>
          </a:p>
          <a:p>
            <a:pPr algn="just">
              <a:spcBef>
                <a:spcPct val="50000"/>
              </a:spcBef>
            </a:pPr>
            <a:r>
              <a:rPr lang="zh-CN" altLang="en-US" sz="2800" b="1"/>
              <a:t>其中，</a:t>
            </a:r>
            <a:r>
              <a:rPr lang="en-US" altLang="zh-CN" sz="2800" b="1" i="1"/>
              <a:t>d</a:t>
            </a:r>
            <a:r>
              <a:rPr lang="zh-CN" altLang="en-US" sz="2800" b="1"/>
              <a:t>称为随机种子。当</a:t>
            </a:r>
            <a:r>
              <a:rPr lang="en-US" altLang="zh-CN" sz="2800" b="1" i="1"/>
              <a:t>b</a:t>
            </a:r>
            <a:r>
              <a:rPr lang="zh-CN" altLang="en-US" sz="2800" b="1"/>
              <a:t>、</a:t>
            </a:r>
            <a:r>
              <a:rPr lang="en-US" altLang="zh-CN" sz="2800" b="1" i="1"/>
              <a:t>c</a:t>
            </a:r>
            <a:r>
              <a:rPr lang="zh-CN" altLang="en-US" sz="2800" b="1"/>
              <a:t>和</a:t>
            </a:r>
            <a:r>
              <a:rPr lang="en-US" altLang="zh-CN" sz="2800" b="1" i="1"/>
              <a:t>m</a:t>
            </a:r>
            <a:r>
              <a:rPr lang="zh-CN" altLang="en-US" sz="2800" b="1"/>
              <a:t>的值确定后，给定一个随机种子，产生确定的随机数序列。</a:t>
            </a:r>
          </a:p>
        </p:txBody>
      </p:sp>
      <p:grpSp>
        <p:nvGrpSpPr>
          <p:cNvPr id="280581" name="Group 5"/>
          <p:cNvGrpSpPr>
            <a:grpSpLocks/>
          </p:cNvGrpSpPr>
          <p:nvPr/>
        </p:nvGrpSpPr>
        <p:grpSpPr bwMode="auto">
          <a:xfrm>
            <a:off x="790575" y="4384675"/>
            <a:ext cx="6149975" cy="1319213"/>
            <a:chOff x="499" y="2974"/>
            <a:chExt cx="3874" cy="831"/>
          </a:xfrm>
        </p:grpSpPr>
        <p:sp>
          <p:nvSpPr>
            <p:cNvPr id="280582" name="AutoShape 6"/>
            <p:cNvSpPr>
              <a:spLocks noChangeAspect="1" noChangeArrowheads="1" noTextEdit="1"/>
            </p:cNvSpPr>
            <p:nvPr/>
          </p:nvSpPr>
          <p:spPr bwMode="auto">
            <a:xfrm>
              <a:off x="499" y="3010"/>
              <a:ext cx="3720"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280583" name="Group 7"/>
            <p:cNvGrpSpPr>
              <a:grpSpLocks/>
            </p:cNvGrpSpPr>
            <p:nvPr/>
          </p:nvGrpSpPr>
          <p:grpSpPr bwMode="auto">
            <a:xfrm>
              <a:off x="761" y="2974"/>
              <a:ext cx="586" cy="351"/>
              <a:chOff x="761" y="2974"/>
              <a:chExt cx="586" cy="351"/>
            </a:xfrm>
          </p:grpSpPr>
          <p:sp>
            <p:nvSpPr>
              <p:cNvPr id="280584" name="Rectangle 8"/>
              <p:cNvSpPr>
                <a:spLocks noChangeArrowheads="1"/>
              </p:cNvSpPr>
              <p:nvPr/>
            </p:nvSpPr>
            <p:spPr bwMode="auto">
              <a:xfrm>
                <a:off x="867" y="3152"/>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800" b="1">
                    <a:ea typeface="华文行楷" pitchFamily="2" charset="-122"/>
                  </a:rPr>
                  <a:t>0</a:t>
                </a:r>
                <a:endParaRPr kumimoji="0" lang="en-US" altLang="zh-CN" sz="1800" b="1">
                  <a:latin typeface="Arial" charset="0"/>
                  <a:ea typeface="华文行楷" pitchFamily="2" charset="-122"/>
                </a:endParaRPr>
              </a:p>
            </p:txBody>
          </p:sp>
          <p:grpSp>
            <p:nvGrpSpPr>
              <p:cNvPr id="280585" name="Group 9"/>
              <p:cNvGrpSpPr>
                <a:grpSpLocks/>
              </p:cNvGrpSpPr>
              <p:nvPr/>
            </p:nvGrpSpPr>
            <p:grpSpPr bwMode="auto">
              <a:xfrm>
                <a:off x="761" y="2974"/>
                <a:ext cx="586" cy="326"/>
                <a:chOff x="707" y="3028"/>
                <a:chExt cx="586" cy="326"/>
              </a:xfrm>
            </p:grpSpPr>
            <p:sp>
              <p:nvSpPr>
                <p:cNvPr id="280586" name="Rectangle 10"/>
                <p:cNvSpPr>
                  <a:spLocks noChangeArrowheads="1"/>
                </p:cNvSpPr>
                <p:nvPr/>
              </p:nvSpPr>
              <p:spPr bwMode="auto">
                <a:xfrm>
                  <a:off x="1001" y="3028"/>
                  <a:ext cx="13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3100" b="1">
                      <a:latin typeface="Symbol" pitchFamily="18" charset="2"/>
                      <a:ea typeface="华文行楷" pitchFamily="2" charset="-122"/>
                    </a:rPr>
                    <a:t>=</a:t>
                  </a:r>
                  <a:endParaRPr kumimoji="0" lang="en-US" altLang="zh-CN" sz="1800" b="1">
                    <a:latin typeface="Arial" charset="0"/>
                    <a:ea typeface="华文行楷" pitchFamily="2" charset="-122"/>
                  </a:endParaRPr>
                </a:p>
              </p:txBody>
            </p:sp>
            <p:sp>
              <p:nvSpPr>
                <p:cNvPr id="280587" name="Rectangle 11"/>
                <p:cNvSpPr>
                  <a:spLocks noChangeArrowheads="1"/>
                </p:cNvSpPr>
                <p:nvPr/>
              </p:nvSpPr>
              <p:spPr bwMode="auto">
                <a:xfrm>
                  <a:off x="1169" y="3056"/>
                  <a:ext cx="12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3100" b="1" i="1">
                      <a:ea typeface="华文行楷" pitchFamily="2" charset="-122"/>
                    </a:rPr>
                    <a:t>d</a:t>
                  </a:r>
                  <a:endParaRPr kumimoji="0" lang="en-US" altLang="zh-CN" sz="1800" b="1">
                    <a:latin typeface="Arial" charset="0"/>
                    <a:ea typeface="华文行楷" pitchFamily="2" charset="-122"/>
                  </a:endParaRPr>
                </a:p>
              </p:txBody>
            </p:sp>
            <p:sp>
              <p:nvSpPr>
                <p:cNvPr id="280588" name="Rectangle 12"/>
                <p:cNvSpPr>
                  <a:spLocks noChangeArrowheads="1"/>
                </p:cNvSpPr>
                <p:nvPr/>
              </p:nvSpPr>
              <p:spPr bwMode="auto">
                <a:xfrm>
                  <a:off x="707" y="3056"/>
                  <a:ext cx="12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3100" b="1" i="1">
                      <a:ea typeface="华文行楷" pitchFamily="2" charset="-122"/>
                    </a:rPr>
                    <a:t>a</a:t>
                  </a:r>
                  <a:endParaRPr kumimoji="0" lang="en-US" altLang="zh-CN" sz="1800" b="1">
                    <a:latin typeface="Arial" charset="0"/>
                    <a:ea typeface="华文行楷" pitchFamily="2" charset="-122"/>
                  </a:endParaRPr>
                </a:p>
              </p:txBody>
            </p:sp>
          </p:grpSp>
        </p:grpSp>
        <p:grpSp>
          <p:nvGrpSpPr>
            <p:cNvPr id="280589" name="Group 13"/>
            <p:cNvGrpSpPr>
              <a:grpSpLocks/>
            </p:cNvGrpSpPr>
            <p:nvPr/>
          </p:nvGrpSpPr>
          <p:grpSpPr bwMode="auto">
            <a:xfrm>
              <a:off x="779" y="3284"/>
              <a:ext cx="3594" cy="357"/>
              <a:chOff x="779" y="3284"/>
              <a:chExt cx="3594" cy="357"/>
            </a:xfrm>
          </p:grpSpPr>
          <p:sp>
            <p:nvSpPr>
              <p:cNvPr id="280590" name="Rectangle 14"/>
              <p:cNvSpPr>
                <a:spLocks noChangeArrowheads="1"/>
              </p:cNvSpPr>
              <p:nvPr/>
            </p:nvSpPr>
            <p:spPr bwMode="auto">
              <a:xfrm>
                <a:off x="3598" y="3284"/>
                <a:ext cx="13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3100" b="1">
                    <a:latin typeface="Symbol" pitchFamily="18" charset="2"/>
                    <a:ea typeface="华文行楷" pitchFamily="2" charset="-122"/>
                  </a:rPr>
                  <a:t>=</a:t>
                </a:r>
                <a:endParaRPr kumimoji="0" lang="en-US" altLang="zh-CN" sz="1800" b="1">
                  <a:latin typeface="Arial" charset="0"/>
                  <a:ea typeface="华文行楷" pitchFamily="2" charset="-122"/>
                </a:endParaRPr>
              </a:p>
            </p:txBody>
          </p:sp>
          <p:sp>
            <p:nvSpPr>
              <p:cNvPr id="280591" name="Rectangle 15"/>
              <p:cNvSpPr>
                <a:spLocks noChangeArrowheads="1"/>
              </p:cNvSpPr>
              <p:nvPr/>
            </p:nvSpPr>
            <p:spPr bwMode="auto">
              <a:xfrm>
                <a:off x="1880" y="3284"/>
                <a:ext cx="13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3100" b="1">
                    <a:latin typeface="Symbol" pitchFamily="18" charset="2"/>
                    <a:ea typeface="华文行楷" pitchFamily="2" charset="-122"/>
                  </a:rPr>
                  <a:t>+</a:t>
                </a:r>
                <a:endParaRPr kumimoji="0" lang="en-US" altLang="zh-CN" sz="1800" b="1">
                  <a:latin typeface="Arial" charset="0"/>
                  <a:ea typeface="华文行楷" pitchFamily="2" charset="-122"/>
                </a:endParaRPr>
              </a:p>
            </p:txBody>
          </p:sp>
          <p:sp>
            <p:nvSpPr>
              <p:cNvPr id="280592" name="Rectangle 16"/>
              <p:cNvSpPr>
                <a:spLocks noChangeArrowheads="1"/>
              </p:cNvSpPr>
              <p:nvPr/>
            </p:nvSpPr>
            <p:spPr bwMode="auto">
              <a:xfrm>
                <a:off x="1078" y="3284"/>
                <a:ext cx="13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3100" b="1">
                    <a:latin typeface="Symbol" pitchFamily="18" charset="2"/>
                    <a:ea typeface="华文行楷" pitchFamily="2" charset="-122"/>
                  </a:rPr>
                  <a:t>=</a:t>
                </a:r>
                <a:endParaRPr kumimoji="0" lang="en-US" altLang="zh-CN" sz="1800" b="1">
                  <a:latin typeface="Arial" charset="0"/>
                  <a:ea typeface="华文行楷" pitchFamily="2" charset="-122"/>
                </a:endParaRPr>
              </a:p>
            </p:txBody>
          </p:sp>
          <p:sp>
            <p:nvSpPr>
              <p:cNvPr id="280593" name="Rectangle 17"/>
              <p:cNvSpPr>
                <a:spLocks noChangeArrowheads="1"/>
              </p:cNvSpPr>
              <p:nvPr/>
            </p:nvSpPr>
            <p:spPr bwMode="auto">
              <a:xfrm>
                <a:off x="1644" y="3452"/>
                <a:ext cx="7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800" b="1">
                    <a:latin typeface="Symbol" pitchFamily="18" charset="2"/>
                    <a:ea typeface="华文行楷" pitchFamily="2" charset="-122"/>
                  </a:rPr>
                  <a:t>-</a:t>
                </a:r>
                <a:endParaRPr kumimoji="0" lang="en-US" altLang="zh-CN" sz="1800" b="1">
                  <a:latin typeface="Arial" charset="0"/>
                  <a:ea typeface="华文行楷" pitchFamily="2" charset="-122"/>
                </a:endParaRPr>
              </a:p>
            </p:txBody>
          </p:sp>
          <p:sp>
            <p:nvSpPr>
              <p:cNvPr id="280594" name="Rectangle 18"/>
              <p:cNvSpPr>
                <a:spLocks noChangeArrowheads="1"/>
              </p:cNvSpPr>
              <p:nvPr/>
            </p:nvSpPr>
            <p:spPr bwMode="auto">
              <a:xfrm>
                <a:off x="3757" y="3321"/>
                <a:ext cx="61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2800" b="1">
                    <a:ea typeface="华文行楷" pitchFamily="2" charset="-122"/>
                  </a:rPr>
                  <a:t>1, 2,</a:t>
                </a:r>
                <a:r>
                  <a:rPr kumimoji="0" lang="en-US" altLang="zh-CN" sz="2800" b="1">
                    <a:latin typeface="MT Extra" pitchFamily="18" charset="2"/>
                    <a:ea typeface="华文行楷" pitchFamily="2" charset="-122"/>
                  </a:rPr>
                  <a:t>L</a:t>
                </a:r>
                <a:endParaRPr kumimoji="0" lang="en-US" altLang="zh-CN" sz="2800" b="1">
                  <a:latin typeface="Arial" charset="0"/>
                  <a:ea typeface="华文行楷" pitchFamily="2" charset="-122"/>
                </a:endParaRPr>
              </a:p>
            </p:txBody>
          </p:sp>
          <p:sp>
            <p:nvSpPr>
              <p:cNvPr id="280595" name="Rectangle 19"/>
              <p:cNvSpPr>
                <a:spLocks noChangeArrowheads="1"/>
              </p:cNvSpPr>
              <p:nvPr/>
            </p:nvSpPr>
            <p:spPr bwMode="auto">
              <a:xfrm>
                <a:off x="2245" y="3312"/>
                <a:ext cx="469"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3100" b="1">
                    <a:ea typeface="华文行楷" pitchFamily="2" charset="-122"/>
                  </a:rPr>
                  <a:t>mod</a:t>
                </a:r>
                <a:endParaRPr kumimoji="0" lang="en-US" altLang="zh-CN" sz="1800" b="1">
                  <a:latin typeface="Arial" charset="0"/>
                  <a:ea typeface="华文行楷" pitchFamily="2" charset="-122"/>
                </a:endParaRPr>
              </a:p>
            </p:txBody>
          </p:sp>
          <p:sp>
            <p:nvSpPr>
              <p:cNvPr id="280596" name="Rectangle 20"/>
              <p:cNvSpPr>
                <a:spLocks noChangeArrowheads="1"/>
              </p:cNvSpPr>
              <p:nvPr/>
            </p:nvSpPr>
            <p:spPr bwMode="auto">
              <a:xfrm>
                <a:off x="2150" y="3312"/>
                <a:ext cx="83"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3100" b="1">
                    <a:ea typeface="华文行楷" pitchFamily="2" charset="-122"/>
                  </a:rPr>
                  <a:t>)</a:t>
                </a:r>
                <a:endParaRPr kumimoji="0" lang="en-US" altLang="zh-CN" sz="1800" b="1">
                  <a:latin typeface="Arial" charset="0"/>
                  <a:ea typeface="华文行楷" pitchFamily="2" charset="-122"/>
                </a:endParaRPr>
              </a:p>
            </p:txBody>
          </p:sp>
          <p:sp>
            <p:nvSpPr>
              <p:cNvPr id="280597" name="Rectangle 21"/>
              <p:cNvSpPr>
                <a:spLocks noChangeArrowheads="1"/>
              </p:cNvSpPr>
              <p:nvPr/>
            </p:nvSpPr>
            <p:spPr bwMode="auto">
              <a:xfrm>
                <a:off x="1242" y="3312"/>
                <a:ext cx="83"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3100" b="1">
                    <a:ea typeface="华文行楷" pitchFamily="2" charset="-122"/>
                  </a:rPr>
                  <a:t>(</a:t>
                </a:r>
                <a:endParaRPr kumimoji="0" lang="en-US" altLang="zh-CN" sz="1800" b="1">
                  <a:latin typeface="Arial" charset="0"/>
                  <a:ea typeface="华文行楷" pitchFamily="2" charset="-122"/>
                </a:endParaRPr>
              </a:p>
            </p:txBody>
          </p:sp>
          <p:sp>
            <p:nvSpPr>
              <p:cNvPr id="280598" name="Rectangle 22"/>
              <p:cNvSpPr>
                <a:spLocks noChangeArrowheads="1"/>
              </p:cNvSpPr>
              <p:nvPr/>
            </p:nvSpPr>
            <p:spPr bwMode="auto">
              <a:xfrm>
                <a:off x="1705" y="3468"/>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800" b="1">
                    <a:ea typeface="华文行楷" pitchFamily="2" charset="-122"/>
                  </a:rPr>
                  <a:t>1</a:t>
                </a:r>
                <a:endParaRPr kumimoji="0" lang="en-US" altLang="zh-CN" sz="1800" b="1">
                  <a:latin typeface="Arial" charset="0"/>
                  <a:ea typeface="华文行楷" pitchFamily="2" charset="-122"/>
                </a:endParaRPr>
              </a:p>
            </p:txBody>
          </p:sp>
          <p:sp>
            <p:nvSpPr>
              <p:cNvPr id="280599" name="Rectangle 23"/>
              <p:cNvSpPr>
                <a:spLocks noChangeArrowheads="1"/>
              </p:cNvSpPr>
              <p:nvPr/>
            </p:nvSpPr>
            <p:spPr bwMode="auto">
              <a:xfrm>
                <a:off x="3386" y="3312"/>
                <a:ext cx="13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3100" b="1" i="1">
                    <a:ea typeface="华文行楷" pitchFamily="2" charset="-122"/>
                  </a:rPr>
                  <a:t>n</a:t>
                </a:r>
                <a:endParaRPr kumimoji="0" lang="en-US" altLang="zh-CN" sz="1800" b="1">
                  <a:latin typeface="Arial" charset="0"/>
                  <a:ea typeface="华文行楷" pitchFamily="2" charset="-122"/>
                </a:endParaRPr>
              </a:p>
            </p:txBody>
          </p:sp>
          <p:sp>
            <p:nvSpPr>
              <p:cNvPr id="280600" name="Rectangle 24"/>
              <p:cNvSpPr>
                <a:spLocks noChangeArrowheads="1"/>
              </p:cNvSpPr>
              <p:nvPr/>
            </p:nvSpPr>
            <p:spPr bwMode="auto">
              <a:xfrm>
                <a:off x="2786" y="3312"/>
                <a:ext cx="193"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3100" b="1" i="1">
                    <a:ea typeface="华文行楷" pitchFamily="2" charset="-122"/>
                  </a:rPr>
                  <a:t>m</a:t>
                </a:r>
                <a:endParaRPr kumimoji="0" lang="en-US" altLang="zh-CN" sz="1800" b="1">
                  <a:latin typeface="Arial" charset="0"/>
                  <a:ea typeface="华文行楷" pitchFamily="2" charset="-122"/>
                </a:endParaRPr>
              </a:p>
            </p:txBody>
          </p:sp>
          <p:sp>
            <p:nvSpPr>
              <p:cNvPr id="280601" name="Rectangle 25"/>
              <p:cNvSpPr>
                <a:spLocks noChangeArrowheads="1"/>
              </p:cNvSpPr>
              <p:nvPr/>
            </p:nvSpPr>
            <p:spPr bwMode="auto">
              <a:xfrm>
                <a:off x="2037" y="3312"/>
                <a:ext cx="11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3100" b="1" i="1">
                    <a:ea typeface="华文行楷" pitchFamily="2" charset="-122"/>
                  </a:rPr>
                  <a:t>c</a:t>
                </a:r>
                <a:endParaRPr kumimoji="0" lang="en-US" altLang="zh-CN" sz="1800" b="1">
                  <a:latin typeface="Arial" charset="0"/>
                  <a:ea typeface="华文行楷" pitchFamily="2" charset="-122"/>
                </a:endParaRPr>
              </a:p>
            </p:txBody>
          </p:sp>
          <p:sp>
            <p:nvSpPr>
              <p:cNvPr id="280602" name="Rectangle 26"/>
              <p:cNvSpPr>
                <a:spLocks noChangeArrowheads="1"/>
              </p:cNvSpPr>
              <p:nvPr/>
            </p:nvSpPr>
            <p:spPr bwMode="auto">
              <a:xfrm>
                <a:off x="1321" y="3312"/>
                <a:ext cx="24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3100" b="1" i="1">
                    <a:ea typeface="华文行楷" pitchFamily="2" charset="-122"/>
                  </a:rPr>
                  <a:t>ba</a:t>
                </a:r>
                <a:endParaRPr kumimoji="0" lang="en-US" altLang="zh-CN" sz="1800" b="1">
                  <a:latin typeface="Arial" charset="0"/>
                  <a:ea typeface="华文行楷" pitchFamily="2" charset="-122"/>
                </a:endParaRPr>
              </a:p>
            </p:txBody>
          </p:sp>
          <p:sp>
            <p:nvSpPr>
              <p:cNvPr id="280603" name="Rectangle 27"/>
              <p:cNvSpPr>
                <a:spLocks noChangeArrowheads="1"/>
              </p:cNvSpPr>
              <p:nvPr/>
            </p:nvSpPr>
            <p:spPr bwMode="auto">
              <a:xfrm>
                <a:off x="779" y="3312"/>
                <a:ext cx="12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3100" b="1" i="1">
                    <a:ea typeface="华文行楷" pitchFamily="2" charset="-122"/>
                  </a:rPr>
                  <a:t>a</a:t>
                </a:r>
                <a:endParaRPr kumimoji="0" lang="en-US" altLang="zh-CN" sz="1800" b="1">
                  <a:latin typeface="Arial" charset="0"/>
                  <a:ea typeface="华文行楷" pitchFamily="2" charset="-122"/>
                </a:endParaRPr>
              </a:p>
            </p:txBody>
          </p:sp>
          <p:sp>
            <p:nvSpPr>
              <p:cNvPr id="280604" name="Rectangle 28"/>
              <p:cNvSpPr>
                <a:spLocks noChangeArrowheads="1"/>
              </p:cNvSpPr>
              <p:nvPr/>
            </p:nvSpPr>
            <p:spPr bwMode="auto">
              <a:xfrm>
                <a:off x="1542" y="3468"/>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800" b="1" i="1">
                    <a:ea typeface="华文行楷" pitchFamily="2" charset="-122"/>
                  </a:rPr>
                  <a:t>n</a:t>
                </a:r>
                <a:endParaRPr kumimoji="0" lang="en-US" altLang="zh-CN" sz="1800" b="1">
                  <a:latin typeface="Arial" charset="0"/>
                  <a:ea typeface="华文行楷" pitchFamily="2" charset="-122"/>
                </a:endParaRPr>
              </a:p>
            </p:txBody>
          </p:sp>
          <p:sp>
            <p:nvSpPr>
              <p:cNvPr id="280605" name="Rectangle 29"/>
              <p:cNvSpPr>
                <a:spLocks noChangeArrowheads="1"/>
              </p:cNvSpPr>
              <p:nvPr/>
            </p:nvSpPr>
            <p:spPr bwMode="auto">
              <a:xfrm>
                <a:off x="877" y="3468"/>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800" b="1" i="1">
                    <a:ea typeface="华文行楷" pitchFamily="2" charset="-122"/>
                  </a:rPr>
                  <a:t>n</a:t>
                </a:r>
                <a:endParaRPr kumimoji="0" lang="en-US" altLang="zh-CN" sz="1800" b="1">
                  <a:latin typeface="Arial" charset="0"/>
                  <a:ea typeface="华文行楷" pitchFamily="2" charset="-122"/>
                </a:endParaRPr>
              </a:p>
            </p:txBody>
          </p:sp>
        </p:grpSp>
        <p:sp>
          <p:nvSpPr>
            <p:cNvPr id="280606" name="AutoShape 30"/>
            <p:cNvSpPr>
              <a:spLocks/>
            </p:cNvSpPr>
            <p:nvPr/>
          </p:nvSpPr>
          <p:spPr bwMode="auto">
            <a:xfrm>
              <a:off x="622" y="3152"/>
              <a:ext cx="114" cy="340"/>
            </a:xfrm>
            <a:prstGeom prst="leftBrace">
              <a:avLst>
                <a:gd name="adj1" fmla="val 24854"/>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grpSp>
      <p:sp>
        <p:nvSpPr>
          <p:cNvPr id="280607" name="Rectangle 31"/>
          <p:cNvSpPr>
            <a:spLocks noChangeArrowheads="1"/>
          </p:cNvSpPr>
          <p:nvPr/>
        </p:nvSpPr>
        <p:spPr bwMode="auto">
          <a:xfrm>
            <a:off x="2771775" y="188913"/>
            <a:ext cx="3841750" cy="69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0000"/>
              </a:lnSpc>
              <a:spcBef>
                <a:spcPct val="20000"/>
              </a:spcBef>
              <a:buClr>
                <a:schemeClr val="hlink"/>
              </a:buClr>
              <a:buFont typeface="Wingdings" pitchFamily="2" charset="2"/>
              <a:buNone/>
            </a:pPr>
            <a:r>
              <a:rPr kumimoji="0" lang="zh-CN" altLang="en-US" sz="3600" b="1">
                <a:solidFill>
                  <a:srgbClr val="FFFF66"/>
                </a:solidFill>
              </a:rPr>
              <a:t>三、冲突解决方法</a:t>
            </a:r>
          </a:p>
        </p:txBody>
      </p:sp>
    </p:spTree>
  </p:cSld>
  <p:clrMapOvr>
    <a:masterClrMapping/>
  </p:clrMapOvr>
  <p:transition spd="med">
    <p:zo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p:txBody>
          <a:bodyPr/>
          <a:lstStyle/>
          <a:p>
            <a:fld id="{5B8887CA-544E-426E-ADF1-BC0046C1D90B}" type="slidenum">
              <a:rPr lang="en-US" altLang="zh-CN"/>
              <a:pPr/>
              <a:t>73</a:t>
            </a:fld>
            <a:endParaRPr lang="en-US" altLang="zh-CN"/>
          </a:p>
        </p:txBody>
      </p:sp>
      <p:sp>
        <p:nvSpPr>
          <p:cNvPr id="283650" name="Text Box 2"/>
          <p:cNvSpPr txBox="1">
            <a:spLocks noChangeArrowheads="1"/>
          </p:cNvSpPr>
          <p:nvPr/>
        </p:nvSpPr>
        <p:spPr bwMode="auto">
          <a:xfrm>
            <a:off x="338138" y="1828800"/>
            <a:ext cx="8534400" cy="244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10000"/>
              </a:lnSpc>
              <a:spcBef>
                <a:spcPct val="50000"/>
              </a:spcBef>
            </a:pPr>
            <a:r>
              <a:rPr kumimoji="0" lang="zh-CN" altLang="en-US" sz="2800" b="1">
                <a:solidFill>
                  <a:srgbClr val="FFFF66"/>
                </a:solidFill>
              </a:rPr>
              <a:t>基本思想：</a:t>
            </a:r>
            <a:r>
              <a:rPr kumimoji="0" lang="zh-CN" altLang="en-US" sz="2800" b="1"/>
              <a:t>散列表包含</a:t>
            </a:r>
            <a:r>
              <a:rPr kumimoji="0" lang="zh-CN" altLang="en-US" sz="2800" b="1">
                <a:solidFill>
                  <a:srgbClr val="66FF66"/>
                </a:solidFill>
              </a:rPr>
              <a:t>基本表</a:t>
            </a:r>
            <a:r>
              <a:rPr kumimoji="0" lang="zh-CN" altLang="en-US" sz="2800" b="1"/>
              <a:t>和</a:t>
            </a:r>
            <a:r>
              <a:rPr kumimoji="0" lang="zh-CN" altLang="en-US" sz="2800" b="1">
                <a:solidFill>
                  <a:srgbClr val="66FF66"/>
                </a:solidFill>
              </a:rPr>
              <a:t>溢出表</a:t>
            </a:r>
            <a:r>
              <a:rPr kumimoji="0" lang="zh-CN" altLang="en-US" sz="2800" b="1"/>
              <a:t>两部分（通常溢出表和基本表的大小相同），将发生冲突的记录存储在溢出表中。查找时，对给定值通过散列函数计算散列地址，先与</a:t>
            </a:r>
            <a:r>
              <a:rPr kumimoji="0" lang="zh-CN" altLang="en-US" sz="2800" b="1">
                <a:solidFill>
                  <a:srgbClr val="66FF66"/>
                </a:solidFill>
              </a:rPr>
              <a:t>基本表</a:t>
            </a:r>
            <a:r>
              <a:rPr kumimoji="0" lang="zh-CN" altLang="en-US" sz="2800" b="1"/>
              <a:t>的相应单元进</a:t>
            </a:r>
            <a:r>
              <a:rPr kumimoji="0" lang="zh-CN" altLang="en-US" sz="2800" b="1">
                <a:latin typeface="宋体" charset="-122"/>
              </a:rPr>
              <a:t>行比较，若相等，则查找成功；否则，再到</a:t>
            </a:r>
            <a:r>
              <a:rPr kumimoji="0" lang="zh-CN" altLang="en-US" sz="2800" b="1">
                <a:solidFill>
                  <a:srgbClr val="66FF66"/>
                </a:solidFill>
              </a:rPr>
              <a:t>溢出表</a:t>
            </a:r>
            <a:r>
              <a:rPr kumimoji="0" lang="zh-CN" altLang="en-US" sz="2800" b="1">
                <a:latin typeface="宋体" charset="-122"/>
              </a:rPr>
              <a:t>中进行顺序查找。</a:t>
            </a:r>
            <a:r>
              <a:rPr kumimoji="0" lang="zh-CN" altLang="en-US" sz="2800" b="1"/>
              <a:t> </a:t>
            </a:r>
          </a:p>
        </p:txBody>
      </p:sp>
      <p:sp>
        <p:nvSpPr>
          <p:cNvPr id="283651" name="Rectangle 3"/>
          <p:cNvSpPr>
            <a:spLocks noChangeArrowheads="1"/>
          </p:cNvSpPr>
          <p:nvPr/>
        </p:nvSpPr>
        <p:spPr bwMode="auto">
          <a:xfrm>
            <a:off x="2771775" y="188913"/>
            <a:ext cx="3841750" cy="69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0000"/>
              </a:lnSpc>
              <a:spcBef>
                <a:spcPct val="20000"/>
              </a:spcBef>
              <a:buClr>
                <a:schemeClr val="hlink"/>
              </a:buClr>
              <a:buFont typeface="Wingdings" pitchFamily="2" charset="2"/>
              <a:buNone/>
            </a:pPr>
            <a:r>
              <a:rPr kumimoji="0" lang="zh-CN" altLang="en-US" sz="3600" b="1">
                <a:solidFill>
                  <a:srgbClr val="FFFF66"/>
                </a:solidFill>
              </a:rPr>
              <a:t>三、冲突解决方法</a:t>
            </a:r>
          </a:p>
        </p:txBody>
      </p:sp>
      <p:sp>
        <p:nvSpPr>
          <p:cNvPr id="283652" name="Text Box 4"/>
          <p:cNvSpPr txBox="1">
            <a:spLocks noChangeArrowheads="1"/>
          </p:cNvSpPr>
          <p:nvPr/>
        </p:nvSpPr>
        <p:spPr bwMode="auto">
          <a:xfrm>
            <a:off x="152400" y="1079500"/>
            <a:ext cx="6400800" cy="579438"/>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0" hangingPunct="0">
              <a:spcBef>
                <a:spcPct val="50000"/>
              </a:spcBef>
              <a:buFont typeface="Wingdings" pitchFamily="2" charset="2"/>
              <a:buChar char="Ø"/>
            </a:pPr>
            <a:r>
              <a:rPr kumimoji="0" lang="zh-CN" altLang="en-US" b="1">
                <a:solidFill>
                  <a:srgbClr val="FFFF66"/>
                </a:solidFill>
                <a:latin typeface="宋体" charset="-122"/>
              </a:rPr>
              <a:t>处理冲突的方法</a:t>
            </a:r>
            <a:r>
              <a:rPr kumimoji="0" lang="en-US" altLang="zh-CN" b="1">
                <a:solidFill>
                  <a:srgbClr val="FFFF66"/>
                </a:solidFill>
                <a:latin typeface="Times New Roman"/>
              </a:rPr>
              <a:t>——</a:t>
            </a:r>
            <a:r>
              <a:rPr kumimoji="0" lang="zh-CN" altLang="en-US" b="1">
                <a:latin typeface="Arial" charset="0"/>
              </a:rPr>
              <a:t>公共溢出区</a:t>
            </a:r>
          </a:p>
        </p:txBody>
      </p:sp>
    </p:spTree>
  </p:cSld>
  <p:clrMapOvr>
    <a:masterClrMapping/>
  </p:clrMapOvr>
  <p:transition spd="med">
    <p:zoom/>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3"/>
          <p:cNvSpPr>
            <a:spLocks noGrp="1"/>
          </p:cNvSpPr>
          <p:nvPr>
            <p:ph type="sldNum" sz="quarter" idx="10"/>
          </p:nvPr>
        </p:nvSpPr>
        <p:spPr/>
        <p:txBody>
          <a:bodyPr/>
          <a:lstStyle/>
          <a:p>
            <a:fld id="{98EEEB11-BAD9-4CD3-9A7E-954F506DC3CA}" type="slidenum">
              <a:rPr lang="en-US" altLang="zh-CN"/>
              <a:pPr/>
              <a:t>74</a:t>
            </a:fld>
            <a:endParaRPr lang="en-US" altLang="zh-CN"/>
          </a:p>
        </p:txBody>
      </p:sp>
      <p:sp>
        <p:nvSpPr>
          <p:cNvPr id="284674" name="Text Box 2"/>
          <p:cNvSpPr txBox="1">
            <a:spLocks noChangeArrowheads="1"/>
          </p:cNvSpPr>
          <p:nvPr/>
        </p:nvSpPr>
        <p:spPr bwMode="auto">
          <a:xfrm>
            <a:off x="250825" y="981075"/>
            <a:ext cx="889317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kumimoji="0" lang="zh-CN" altLang="en-US" sz="2800" b="1"/>
              <a:t>例：关键码集合 </a:t>
            </a:r>
            <a:r>
              <a:rPr kumimoji="0" lang="en-US" altLang="zh-CN" sz="2800" b="1"/>
              <a:t>{47, 7, 29, 11, 16, 92, 22, 8, 3}</a:t>
            </a:r>
            <a:r>
              <a:rPr kumimoji="0" lang="zh-CN" altLang="en-US" sz="2800" b="1"/>
              <a:t>，散列函数为</a:t>
            </a:r>
            <a:r>
              <a:rPr kumimoji="0" lang="en-US" altLang="zh-CN" sz="2800" b="1" i="1"/>
              <a:t>H</a:t>
            </a:r>
            <a:r>
              <a:rPr kumimoji="0" lang="en-US" altLang="zh-CN" sz="2800" b="1">
                <a:latin typeface="宋体" charset="-122"/>
              </a:rPr>
              <a:t>(</a:t>
            </a:r>
            <a:r>
              <a:rPr kumimoji="0" lang="en-US" altLang="zh-CN" sz="2800" b="1" i="1"/>
              <a:t>key</a:t>
            </a:r>
            <a:r>
              <a:rPr kumimoji="0" lang="en-US" altLang="zh-CN" sz="2800" b="1">
                <a:latin typeface="宋体" charset="-122"/>
              </a:rPr>
              <a:t>)</a:t>
            </a:r>
            <a:r>
              <a:rPr kumimoji="0" lang="en-US" altLang="zh-CN" sz="2800" b="1"/>
              <a:t>=</a:t>
            </a:r>
            <a:r>
              <a:rPr kumimoji="0" lang="en-US" altLang="zh-CN" sz="2800" b="1" i="1"/>
              <a:t>key</a:t>
            </a:r>
            <a:r>
              <a:rPr kumimoji="0" lang="en-US" altLang="zh-CN" sz="2800" b="1"/>
              <a:t> mod 11</a:t>
            </a:r>
            <a:r>
              <a:rPr kumimoji="0" lang="zh-CN" altLang="en-US" sz="2800" b="1">
                <a:latin typeface="宋体" charset="-122"/>
              </a:rPr>
              <a:t>，用公共溢出区法处理冲突，构造的散列表为：</a:t>
            </a:r>
            <a:r>
              <a:rPr kumimoji="0" lang="zh-CN" altLang="en-US" sz="2800" b="1"/>
              <a:t> </a:t>
            </a:r>
          </a:p>
        </p:txBody>
      </p:sp>
      <p:sp>
        <p:nvSpPr>
          <p:cNvPr id="284675" name="Text Box 3"/>
          <p:cNvSpPr txBox="1">
            <a:spLocks noChangeArrowheads="1"/>
          </p:cNvSpPr>
          <p:nvPr/>
        </p:nvSpPr>
        <p:spPr bwMode="auto">
          <a:xfrm>
            <a:off x="4168775" y="2262188"/>
            <a:ext cx="36195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kumimoji="0" lang="en-US" altLang="zh-CN" sz="2400" b="1">
                <a:cs typeface="Angsana New" pitchFamily="18" charset="-34"/>
              </a:rPr>
              <a:t> 0 </a:t>
            </a:r>
          </a:p>
          <a:p>
            <a:pPr algn="just"/>
            <a:r>
              <a:rPr kumimoji="0" lang="en-US" altLang="zh-CN" sz="2400" b="1">
                <a:cs typeface="Angsana New" pitchFamily="18" charset="-34"/>
              </a:rPr>
              <a:t> 1</a:t>
            </a:r>
          </a:p>
          <a:p>
            <a:pPr algn="just"/>
            <a:r>
              <a:rPr kumimoji="0" lang="en-US" altLang="zh-CN" sz="2400" b="1">
                <a:cs typeface="Angsana New" pitchFamily="18" charset="-34"/>
              </a:rPr>
              <a:t> 2</a:t>
            </a:r>
          </a:p>
          <a:p>
            <a:pPr algn="just"/>
            <a:r>
              <a:rPr kumimoji="0" lang="en-US" altLang="zh-CN" sz="2400" b="1">
                <a:cs typeface="Angsana New" pitchFamily="18" charset="-34"/>
              </a:rPr>
              <a:t> 3</a:t>
            </a:r>
          </a:p>
          <a:p>
            <a:pPr algn="just"/>
            <a:r>
              <a:rPr kumimoji="0" lang="en-US" altLang="zh-CN" sz="2400" b="1">
                <a:cs typeface="Angsana New" pitchFamily="18" charset="-34"/>
              </a:rPr>
              <a:t> 4</a:t>
            </a:r>
          </a:p>
          <a:p>
            <a:pPr algn="just"/>
            <a:r>
              <a:rPr kumimoji="0" lang="en-US" altLang="zh-CN" sz="2400" b="1">
                <a:cs typeface="Angsana New" pitchFamily="18" charset="-34"/>
              </a:rPr>
              <a:t> 5</a:t>
            </a:r>
          </a:p>
          <a:p>
            <a:pPr algn="just"/>
            <a:r>
              <a:rPr kumimoji="0" lang="en-US" altLang="zh-CN" sz="2400" b="1">
                <a:cs typeface="Angsana New" pitchFamily="18" charset="-34"/>
              </a:rPr>
              <a:t> 6</a:t>
            </a:r>
          </a:p>
          <a:p>
            <a:pPr algn="just"/>
            <a:r>
              <a:rPr kumimoji="0" lang="en-US" altLang="zh-CN" sz="2400" b="1">
                <a:cs typeface="Angsana New" pitchFamily="18" charset="-34"/>
              </a:rPr>
              <a:t> 7</a:t>
            </a:r>
          </a:p>
          <a:p>
            <a:pPr algn="just"/>
            <a:r>
              <a:rPr kumimoji="0" lang="en-US" altLang="zh-CN" sz="2400" b="1">
                <a:cs typeface="Angsana New" pitchFamily="18" charset="-34"/>
              </a:rPr>
              <a:t> 8</a:t>
            </a:r>
          </a:p>
          <a:p>
            <a:pPr algn="just"/>
            <a:r>
              <a:rPr kumimoji="0" lang="en-US" altLang="zh-CN" sz="2400" b="1">
                <a:cs typeface="Angsana New" pitchFamily="18" charset="-34"/>
              </a:rPr>
              <a:t> 9</a:t>
            </a:r>
          </a:p>
          <a:p>
            <a:pPr algn="just"/>
            <a:r>
              <a:rPr kumimoji="0" lang="en-US" altLang="zh-CN" sz="2400" b="1">
                <a:cs typeface="Angsana New" pitchFamily="18" charset="-34"/>
              </a:rPr>
              <a:t>10 </a:t>
            </a:r>
            <a:endParaRPr kumimoji="0" lang="en-US" altLang="zh-CN" sz="2400" b="1">
              <a:latin typeface="Arial" charset="0"/>
              <a:ea typeface="华文行楷" pitchFamily="2" charset="-122"/>
              <a:cs typeface="Angsana New" pitchFamily="18" charset="-34"/>
            </a:endParaRPr>
          </a:p>
        </p:txBody>
      </p:sp>
      <p:sp>
        <p:nvSpPr>
          <p:cNvPr id="284676" name="Text Box 4"/>
          <p:cNvSpPr txBox="1">
            <a:spLocks noChangeArrowheads="1"/>
          </p:cNvSpPr>
          <p:nvPr/>
        </p:nvSpPr>
        <p:spPr bwMode="auto">
          <a:xfrm>
            <a:off x="4662488" y="6367463"/>
            <a:ext cx="3521075"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kumimoji="0" lang="zh-CN" altLang="en-US" sz="2400" b="1">
                <a:cs typeface="Angsana New" pitchFamily="18" charset="-34"/>
              </a:rPr>
              <a:t>基本表                 溢出表    </a:t>
            </a:r>
            <a:endParaRPr kumimoji="0" lang="zh-CN" altLang="en-US" sz="2400" b="1">
              <a:latin typeface="Arial" charset="0"/>
              <a:ea typeface="华文行楷" pitchFamily="2" charset="-122"/>
              <a:cs typeface="Angsana New" pitchFamily="18" charset="-34"/>
            </a:endParaRPr>
          </a:p>
        </p:txBody>
      </p:sp>
      <p:grpSp>
        <p:nvGrpSpPr>
          <p:cNvPr id="284677" name="Group 5"/>
          <p:cNvGrpSpPr>
            <a:grpSpLocks/>
          </p:cNvGrpSpPr>
          <p:nvPr/>
        </p:nvGrpSpPr>
        <p:grpSpPr bwMode="auto">
          <a:xfrm>
            <a:off x="4572000" y="2259013"/>
            <a:ext cx="1295400" cy="3994150"/>
            <a:chOff x="639" y="1621"/>
            <a:chExt cx="1285" cy="2272"/>
          </a:xfrm>
        </p:grpSpPr>
        <p:sp>
          <p:nvSpPr>
            <p:cNvPr id="284678" name="Text Box 6"/>
            <p:cNvSpPr txBox="1">
              <a:spLocks noChangeArrowheads="1"/>
            </p:cNvSpPr>
            <p:nvPr/>
          </p:nvSpPr>
          <p:spPr bwMode="auto">
            <a:xfrm>
              <a:off x="639" y="1621"/>
              <a:ext cx="1283" cy="2272"/>
            </a:xfrm>
            <a:prstGeom prst="rect">
              <a:avLst/>
            </a:prstGeom>
            <a:solidFill>
              <a:schemeClr va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algn="just">
                <a:lnSpc>
                  <a:spcPct val="98000"/>
                </a:lnSpc>
              </a:pPr>
              <a:r>
                <a:rPr kumimoji="0" lang="en-US" altLang="zh-CN" sz="2400" b="1">
                  <a:solidFill>
                    <a:schemeClr val="bg2"/>
                  </a:solidFill>
                  <a:cs typeface="Angsana New" pitchFamily="18" charset="-34"/>
                </a:rPr>
                <a:t>  11</a:t>
              </a:r>
            </a:p>
            <a:p>
              <a:pPr algn="just">
                <a:lnSpc>
                  <a:spcPct val="98000"/>
                </a:lnSpc>
              </a:pPr>
              <a:endParaRPr kumimoji="0" lang="en-US" altLang="zh-CN" sz="2400" b="1">
                <a:solidFill>
                  <a:schemeClr val="bg2"/>
                </a:solidFill>
                <a:cs typeface="Angsana New" pitchFamily="18" charset="-34"/>
              </a:endParaRPr>
            </a:p>
            <a:p>
              <a:pPr algn="just">
                <a:lnSpc>
                  <a:spcPct val="98000"/>
                </a:lnSpc>
              </a:pPr>
              <a:endParaRPr kumimoji="0" lang="en-US" altLang="zh-CN" sz="2400" b="1">
                <a:solidFill>
                  <a:schemeClr val="bg2"/>
                </a:solidFill>
                <a:cs typeface="Angsana New" pitchFamily="18" charset="-34"/>
              </a:endParaRPr>
            </a:p>
            <a:p>
              <a:pPr algn="just">
                <a:lnSpc>
                  <a:spcPct val="98000"/>
                </a:lnSpc>
              </a:pPr>
              <a:r>
                <a:rPr kumimoji="0" lang="en-US" altLang="zh-CN" sz="2400" b="1">
                  <a:solidFill>
                    <a:schemeClr val="bg2"/>
                  </a:solidFill>
                  <a:cs typeface="Angsana New" pitchFamily="18" charset="-34"/>
                </a:rPr>
                <a:t>  47</a:t>
              </a:r>
            </a:p>
            <a:p>
              <a:pPr algn="just">
                <a:lnSpc>
                  <a:spcPct val="98000"/>
                </a:lnSpc>
              </a:pPr>
              <a:r>
                <a:rPr kumimoji="0" lang="en-US" altLang="zh-CN" sz="2400" b="1">
                  <a:solidFill>
                    <a:schemeClr val="bg2"/>
                  </a:solidFill>
                  <a:cs typeface="Angsana New" pitchFamily="18" charset="-34"/>
                </a:rPr>
                <a:t>  92</a:t>
              </a:r>
            </a:p>
            <a:p>
              <a:pPr algn="just">
                <a:lnSpc>
                  <a:spcPct val="98000"/>
                </a:lnSpc>
              </a:pPr>
              <a:r>
                <a:rPr kumimoji="0" lang="en-US" altLang="zh-CN" sz="2400" b="1">
                  <a:solidFill>
                    <a:schemeClr val="bg2"/>
                  </a:solidFill>
                  <a:cs typeface="Angsana New" pitchFamily="18" charset="-34"/>
                </a:rPr>
                <a:t>  16</a:t>
              </a:r>
            </a:p>
            <a:p>
              <a:pPr algn="just">
                <a:lnSpc>
                  <a:spcPct val="98000"/>
                </a:lnSpc>
              </a:pPr>
              <a:r>
                <a:rPr kumimoji="0" lang="en-US" altLang="zh-CN" sz="2400" b="1">
                  <a:solidFill>
                    <a:schemeClr val="bg2"/>
                  </a:solidFill>
                  <a:cs typeface="Angsana New" pitchFamily="18" charset="-34"/>
                </a:rPr>
                <a:t>  </a:t>
              </a:r>
            </a:p>
            <a:p>
              <a:pPr algn="just">
                <a:lnSpc>
                  <a:spcPct val="98000"/>
                </a:lnSpc>
              </a:pPr>
              <a:r>
                <a:rPr kumimoji="0" lang="en-US" altLang="zh-CN" sz="2400" b="1">
                  <a:solidFill>
                    <a:schemeClr val="bg2"/>
                  </a:solidFill>
                  <a:cs typeface="Angsana New" pitchFamily="18" charset="-34"/>
                </a:rPr>
                <a:t>  7</a:t>
              </a:r>
            </a:p>
            <a:p>
              <a:pPr algn="just">
                <a:lnSpc>
                  <a:spcPct val="98000"/>
                </a:lnSpc>
              </a:pPr>
              <a:r>
                <a:rPr kumimoji="0" lang="en-US" altLang="zh-CN" sz="2400" b="1">
                  <a:solidFill>
                    <a:schemeClr val="bg2"/>
                  </a:solidFill>
                  <a:cs typeface="Angsana New" pitchFamily="18" charset="-34"/>
                </a:rPr>
                <a:t>  8</a:t>
              </a:r>
            </a:p>
            <a:p>
              <a:pPr algn="just">
                <a:lnSpc>
                  <a:spcPct val="98000"/>
                </a:lnSpc>
              </a:pPr>
              <a:endParaRPr kumimoji="0" lang="en-US" altLang="zh-CN" sz="2400" b="1">
                <a:solidFill>
                  <a:schemeClr val="bg2"/>
                </a:solidFill>
                <a:cs typeface="Angsana New" pitchFamily="18" charset="-34"/>
              </a:endParaRPr>
            </a:p>
            <a:p>
              <a:endParaRPr kumimoji="0" lang="en-US" altLang="zh-CN" sz="2400" b="1">
                <a:solidFill>
                  <a:schemeClr val="bg2"/>
                </a:solidFill>
                <a:latin typeface="Arial" charset="0"/>
                <a:ea typeface="华文行楷" pitchFamily="2" charset="-122"/>
                <a:cs typeface="Angsana New" pitchFamily="18" charset="-34"/>
              </a:endParaRPr>
            </a:p>
          </p:txBody>
        </p:sp>
        <p:sp>
          <p:nvSpPr>
            <p:cNvPr id="284679" name="Line 7"/>
            <p:cNvSpPr>
              <a:spLocks noChangeShapeType="1"/>
            </p:cNvSpPr>
            <p:nvPr/>
          </p:nvSpPr>
          <p:spPr bwMode="auto">
            <a:xfrm>
              <a:off x="642" y="1844"/>
              <a:ext cx="128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4680" name="Line 8"/>
            <p:cNvSpPr>
              <a:spLocks noChangeShapeType="1"/>
            </p:cNvSpPr>
            <p:nvPr/>
          </p:nvSpPr>
          <p:spPr bwMode="auto">
            <a:xfrm>
              <a:off x="642" y="2054"/>
              <a:ext cx="128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4681" name="Line 9"/>
            <p:cNvSpPr>
              <a:spLocks noChangeShapeType="1"/>
            </p:cNvSpPr>
            <p:nvPr/>
          </p:nvSpPr>
          <p:spPr bwMode="auto">
            <a:xfrm>
              <a:off x="641" y="2452"/>
              <a:ext cx="128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4682" name="Line 10"/>
            <p:cNvSpPr>
              <a:spLocks noChangeShapeType="1"/>
            </p:cNvSpPr>
            <p:nvPr/>
          </p:nvSpPr>
          <p:spPr bwMode="auto">
            <a:xfrm>
              <a:off x="642" y="2253"/>
              <a:ext cx="128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4683" name="Line 11"/>
            <p:cNvSpPr>
              <a:spLocks noChangeShapeType="1"/>
            </p:cNvSpPr>
            <p:nvPr/>
          </p:nvSpPr>
          <p:spPr bwMode="auto">
            <a:xfrm>
              <a:off x="642" y="2846"/>
              <a:ext cx="128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4684" name="Line 12"/>
            <p:cNvSpPr>
              <a:spLocks noChangeShapeType="1"/>
            </p:cNvSpPr>
            <p:nvPr/>
          </p:nvSpPr>
          <p:spPr bwMode="auto">
            <a:xfrm>
              <a:off x="641" y="2659"/>
              <a:ext cx="128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4685" name="Line 13"/>
            <p:cNvSpPr>
              <a:spLocks noChangeShapeType="1"/>
            </p:cNvSpPr>
            <p:nvPr/>
          </p:nvSpPr>
          <p:spPr bwMode="auto">
            <a:xfrm>
              <a:off x="641" y="3073"/>
              <a:ext cx="128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4686" name="Line 14"/>
            <p:cNvSpPr>
              <a:spLocks noChangeShapeType="1"/>
            </p:cNvSpPr>
            <p:nvPr/>
          </p:nvSpPr>
          <p:spPr bwMode="auto">
            <a:xfrm>
              <a:off x="642" y="3467"/>
              <a:ext cx="128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4687" name="Line 15"/>
            <p:cNvSpPr>
              <a:spLocks noChangeShapeType="1"/>
            </p:cNvSpPr>
            <p:nvPr/>
          </p:nvSpPr>
          <p:spPr bwMode="auto">
            <a:xfrm>
              <a:off x="641" y="3279"/>
              <a:ext cx="128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4688" name="Line 16"/>
            <p:cNvSpPr>
              <a:spLocks noChangeShapeType="1"/>
            </p:cNvSpPr>
            <p:nvPr/>
          </p:nvSpPr>
          <p:spPr bwMode="auto">
            <a:xfrm>
              <a:off x="642" y="3677"/>
              <a:ext cx="128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84689" name="Text Box 17"/>
          <p:cNvSpPr txBox="1">
            <a:spLocks noChangeArrowheads="1"/>
          </p:cNvSpPr>
          <p:nvPr/>
        </p:nvSpPr>
        <p:spPr bwMode="auto">
          <a:xfrm>
            <a:off x="6388100" y="2281238"/>
            <a:ext cx="36195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kumimoji="0" lang="en-US" altLang="zh-CN" sz="2400" b="1">
                <a:cs typeface="Angsana New" pitchFamily="18" charset="-34"/>
              </a:rPr>
              <a:t> 0  </a:t>
            </a:r>
          </a:p>
          <a:p>
            <a:pPr algn="just"/>
            <a:r>
              <a:rPr kumimoji="0" lang="en-US" altLang="zh-CN" sz="2400" b="1">
                <a:cs typeface="Angsana New" pitchFamily="18" charset="-34"/>
              </a:rPr>
              <a:t> 1</a:t>
            </a:r>
          </a:p>
          <a:p>
            <a:pPr algn="just"/>
            <a:r>
              <a:rPr kumimoji="0" lang="en-US" altLang="zh-CN" sz="2400" b="1">
                <a:cs typeface="Angsana New" pitchFamily="18" charset="-34"/>
              </a:rPr>
              <a:t> 2</a:t>
            </a:r>
          </a:p>
          <a:p>
            <a:pPr algn="just"/>
            <a:r>
              <a:rPr kumimoji="0" lang="en-US" altLang="zh-CN" sz="2400" b="1">
                <a:cs typeface="Angsana New" pitchFamily="18" charset="-34"/>
              </a:rPr>
              <a:t> 3</a:t>
            </a:r>
          </a:p>
          <a:p>
            <a:pPr algn="just"/>
            <a:r>
              <a:rPr kumimoji="0" lang="en-US" altLang="zh-CN" sz="2400" b="1">
                <a:cs typeface="Angsana New" pitchFamily="18" charset="-34"/>
              </a:rPr>
              <a:t> 4</a:t>
            </a:r>
          </a:p>
          <a:p>
            <a:pPr algn="just"/>
            <a:r>
              <a:rPr kumimoji="0" lang="en-US" altLang="zh-CN" sz="2400" b="1">
                <a:cs typeface="Angsana New" pitchFamily="18" charset="-34"/>
              </a:rPr>
              <a:t> 5</a:t>
            </a:r>
          </a:p>
          <a:p>
            <a:pPr algn="just"/>
            <a:r>
              <a:rPr kumimoji="0" lang="en-US" altLang="zh-CN" sz="2400" b="1">
                <a:cs typeface="Angsana New" pitchFamily="18" charset="-34"/>
              </a:rPr>
              <a:t> 6</a:t>
            </a:r>
          </a:p>
          <a:p>
            <a:pPr algn="just"/>
            <a:r>
              <a:rPr kumimoji="0" lang="en-US" altLang="zh-CN" sz="2400" b="1">
                <a:cs typeface="Angsana New" pitchFamily="18" charset="-34"/>
              </a:rPr>
              <a:t> 7</a:t>
            </a:r>
          </a:p>
          <a:p>
            <a:pPr algn="just"/>
            <a:r>
              <a:rPr kumimoji="0" lang="en-US" altLang="zh-CN" sz="2400" b="1">
                <a:cs typeface="Angsana New" pitchFamily="18" charset="-34"/>
              </a:rPr>
              <a:t> 8</a:t>
            </a:r>
          </a:p>
          <a:p>
            <a:pPr algn="just"/>
            <a:r>
              <a:rPr kumimoji="0" lang="en-US" altLang="zh-CN" sz="2400" b="1">
                <a:cs typeface="Angsana New" pitchFamily="18" charset="-34"/>
              </a:rPr>
              <a:t> 9</a:t>
            </a:r>
          </a:p>
          <a:p>
            <a:pPr algn="just"/>
            <a:r>
              <a:rPr kumimoji="0" lang="en-US" altLang="zh-CN" sz="2400" b="1">
                <a:cs typeface="Angsana New" pitchFamily="18" charset="-34"/>
              </a:rPr>
              <a:t>10 </a:t>
            </a:r>
            <a:endParaRPr kumimoji="0" lang="en-US" altLang="zh-CN" sz="2400" b="1">
              <a:latin typeface="Arial" charset="0"/>
              <a:ea typeface="华文行楷" pitchFamily="2" charset="-122"/>
              <a:cs typeface="Angsana New" pitchFamily="18" charset="-34"/>
            </a:endParaRPr>
          </a:p>
        </p:txBody>
      </p:sp>
      <p:grpSp>
        <p:nvGrpSpPr>
          <p:cNvPr id="284690" name="Group 18"/>
          <p:cNvGrpSpPr>
            <a:grpSpLocks/>
          </p:cNvGrpSpPr>
          <p:nvPr/>
        </p:nvGrpSpPr>
        <p:grpSpPr bwMode="auto">
          <a:xfrm>
            <a:off x="6811963" y="2259013"/>
            <a:ext cx="1295400" cy="3994150"/>
            <a:chOff x="4201" y="1621"/>
            <a:chExt cx="1287" cy="2284"/>
          </a:xfrm>
        </p:grpSpPr>
        <p:sp>
          <p:nvSpPr>
            <p:cNvPr id="284691" name="Text Box 19"/>
            <p:cNvSpPr txBox="1">
              <a:spLocks noChangeArrowheads="1"/>
            </p:cNvSpPr>
            <p:nvPr/>
          </p:nvSpPr>
          <p:spPr bwMode="auto">
            <a:xfrm>
              <a:off x="4201" y="1621"/>
              <a:ext cx="1283" cy="228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algn="just">
                <a:lnSpc>
                  <a:spcPct val="104000"/>
                </a:lnSpc>
              </a:pPr>
              <a:r>
                <a:rPr kumimoji="0" lang="en-US" altLang="zh-CN" sz="2400" b="1">
                  <a:cs typeface="Angsana New" pitchFamily="18" charset="-34"/>
                </a:rPr>
                <a:t>  29</a:t>
              </a:r>
            </a:p>
            <a:p>
              <a:pPr algn="just">
                <a:lnSpc>
                  <a:spcPct val="104000"/>
                </a:lnSpc>
              </a:pPr>
              <a:r>
                <a:rPr kumimoji="0" lang="en-US" altLang="zh-CN" sz="2400" b="1">
                  <a:cs typeface="Angsana New" pitchFamily="18" charset="-34"/>
                </a:rPr>
                <a:t>  22</a:t>
              </a:r>
            </a:p>
            <a:p>
              <a:pPr algn="just">
                <a:lnSpc>
                  <a:spcPct val="104000"/>
                </a:lnSpc>
              </a:pPr>
              <a:r>
                <a:rPr kumimoji="0" lang="en-US" altLang="zh-CN" sz="2400" b="1">
                  <a:cs typeface="Angsana New" pitchFamily="18" charset="-34"/>
                </a:rPr>
                <a:t>   3</a:t>
              </a:r>
            </a:p>
            <a:p>
              <a:pPr algn="just">
                <a:lnSpc>
                  <a:spcPct val="104000"/>
                </a:lnSpc>
              </a:pPr>
              <a:endParaRPr kumimoji="0" lang="en-US" altLang="zh-CN" sz="2400" b="1">
                <a:cs typeface="Angsana New" pitchFamily="18" charset="-34"/>
              </a:endParaRPr>
            </a:p>
            <a:p>
              <a:pPr algn="just">
                <a:lnSpc>
                  <a:spcPct val="104000"/>
                </a:lnSpc>
              </a:pPr>
              <a:endParaRPr kumimoji="0" lang="en-US" altLang="zh-CN" sz="2400" b="1">
                <a:cs typeface="Angsana New" pitchFamily="18" charset="-34"/>
              </a:endParaRPr>
            </a:p>
            <a:p>
              <a:pPr algn="just">
                <a:lnSpc>
                  <a:spcPct val="104000"/>
                </a:lnSpc>
              </a:pPr>
              <a:endParaRPr kumimoji="0" lang="en-US" altLang="zh-CN" sz="2400" b="1">
                <a:cs typeface="Angsana New" pitchFamily="18" charset="-34"/>
              </a:endParaRPr>
            </a:p>
            <a:p>
              <a:pPr algn="just">
                <a:lnSpc>
                  <a:spcPct val="104000"/>
                </a:lnSpc>
              </a:pPr>
              <a:r>
                <a:rPr kumimoji="0" lang="en-US" altLang="zh-CN" sz="2400" b="1">
                  <a:cs typeface="Angsana New" pitchFamily="18" charset="-34"/>
                </a:rPr>
                <a:t>  </a:t>
              </a:r>
            </a:p>
            <a:p>
              <a:pPr algn="just">
                <a:lnSpc>
                  <a:spcPct val="104000"/>
                </a:lnSpc>
              </a:pPr>
              <a:endParaRPr kumimoji="0" lang="en-US" altLang="zh-CN" sz="2400" b="1">
                <a:cs typeface="Angsana New" pitchFamily="18" charset="-34"/>
              </a:endParaRPr>
            </a:p>
            <a:p>
              <a:pPr algn="just">
                <a:lnSpc>
                  <a:spcPct val="104000"/>
                </a:lnSpc>
              </a:pPr>
              <a:endParaRPr kumimoji="0" lang="en-US" altLang="zh-CN" sz="2400" b="1">
                <a:cs typeface="Angsana New" pitchFamily="18" charset="-34"/>
              </a:endParaRPr>
            </a:p>
            <a:p>
              <a:endParaRPr kumimoji="0" lang="en-US" altLang="zh-CN" sz="2400" b="1">
                <a:latin typeface="Arial" charset="0"/>
                <a:ea typeface="华文行楷" pitchFamily="2" charset="-122"/>
                <a:cs typeface="Angsana New" pitchFamily="18" charset="-34"/>
              </a:endParaRPr>
            </a:p>
          </p:txBody>
        </p:sp>
        <p:sp>
          <p:nvSpPr>
            <p:cNvPr id="284692" name="Line 20"/>
            <p:cNvSpPr>
              <a:spLocks noChangeShapeType="1"/>
            </p:cNvSpPr>
            <p:nvPr/>
          </p:nvSpPr>
          <p:spPr bwMode="auto">
            <a:xfrm>
              <a:off x="4204" y="1844"/>
              <a:ext cx="128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4693" name="Line 21"/>
            <p:cNvSpPr>
              <a:spLocks noChangeShapeType="1"/>
            </p:cNvSpPr>
            <p:nvPr/>
          </p:nvSpPr>
          <p:spPr bwMode="auto">
            <a:xfrm>
              <a:off x="4204" y="2054"/>
              <a:ext cx="128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4694" name="Line 22"/>
            <p:cNvSpPr>
              <a:spLocks noChangeShapeType="1"/>
            </p:cNvSpPr>
            <p:nvPr/>
          </p:nvSpPr>
          <p:spPr bwMode="auto">
            <a:xfrm>
              <a:off x="4203" y="2452"/>
              <a:ext cx="128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4695" name="Line 23"/>
            <p:cNvSpPr>
              <a:spLocks noChangeShapeType="1"/>
            </p:cNvSpPr>
            <p:nvPr/>
          </p:nvSpPr>
          <p:spPr bwMode="auto">
            <a:xfrm>
              <a:off x="4204" y="2253"/>
              <a:ext cx="128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4696" name="Line 24"/>
            <p:cNvSpPr>
              <a:spLocks noChangeShapeType="1"/>
            </p:cNvSpPr>
            <p:nvPr/>
          </p:nvSpPr>
          <p:spPr bwMode="auto">
            <a:xfrm>
              <a:off x="4204" y="2846"/>
              <a:ext cx="128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4697" name="Line 25"/>
            <p:cNvSpPr>
              <a:spLocks noChangeShapeType="1"/>
            </p:cNvSpPr>
            <p:nvPr/>
          </p:nvSpPr>
          <p:spPr bwMode="auto">
            <a:xfrm>
              <a:off x="4203" y="2659"/>
              <a:ext cx="128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4698" name="Line 26"/>
            <p:cNvSpPr>
              <a:spLocks noChangeShapeType="1"/>
            </p:cNvSpPr>
            <p:nvPr/>
          </p:nvSpPr>
          <p:spPr bwMode="auto">
            <a:xfrm>
              <a:off x="4203" y="3073"/>
              <a:ext cx="128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4699" name="Line 27"/>
            <p:cNvSpPr>
              <a:spLocks noChangeShapeType="1"/>
            </p:cNvSpPr>
            <p:nvPr/>
          </p:nvSpPr>
          <p:spPr bwMode="auto">
            <a:xfrm>
              <a:off x="4204" y="3478"/>
              <a:ext cx="128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4700" name="Line 28"/>
            <p:cNvSpPr>
              <a:spLocks noChangeShapeType="1"/>
            </p:cNvSpPr>
            <p:nvPr/>
          </p:nvSpPr>
          <p:spPr bwMode="auto">
            <a:xfrm>
              <a:off x="4203" y="3279"/>
              <a:ext cx="128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4701" name="Line 29"/>
            <p:cNvSpPr>
              <a:spLocks noChangeShapeType="1"/>
            </p:cNvSpPr>
            <p:nvPr/>
          </p:nvSpPr>
          <p:spPr bwMode="auto">
            <a:xfrm>
              <a:off x="4205" y="3689"/>
              <a:ext cx="128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84702" name="Rectangle 30"/>
          <p:cNvSpPr>
            <a:spLocks noChangeArrowheads="1"/>
          </p:cNvSpPr>
          <p:nvPr/>
        </p:nvSpPr>
        <p:spPr bwMode="auto">
          <a:xfrm>
            <a:off x="2771775" y="188913"/>
            <a:ext cx="3841750" cy="69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0000"/>
              </a:lnSpc>
              <a:spcBef>
                <a:spcPct val="20000"/>
              </a:spcBef>
              <a:buClr>
                <a:schemeClr val="hlink"/>
              </a:buClr>
              <a:buFont typeface="Wingdings" pitchFamily="2" charset="2"/>
              <a:buNone/>
            </a:pPr>
            <a:r>
              <a:rPr kumimoji="0" lang="zh-CN" altLang="en-US" sz="3600" b="1">
                <a:solidFill>
                  <a:srgbClr val="FFFF66"/>
                </a:solidFill>
              </a:rPr>
              <a:t>三、冲突解决方法</a:t>
            </a:r>
          </a:p>
        </p:txBody>
      </p:sp>
    </p:spTree>
  </p:cSld>
  <p:clrMapOvr>
    <a:masterClrMapping/>
  </p:clrMapOvr>
  <p:transition spd="med">
    <p:zoom/>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C2C5A0D-F91D-4D30-ACAF-27CA0774A5DD}" type="slidenum">
              <a:rPr lang="en-US" altLang="zh-CN"/>
              <a:pPr/>
              <a:t>75</a:t>
            </a:fld>
            <a:endParaRPr lang="en-US" altLang="zh-CN"/>
          </a:p>
        </p:txBody>
      </p:sp>
      <p:sp>
        <p:nvSpPr>
          <p:cNvPr id="285698" name="Rectangle 2"/>
          <p:cNvSpPr>
            <a:spLocks noGrp="1" noChangeArrowheads="1"/>
          </p:cNvSpPr>
          <p:nvPr>
            <p:ph type="body" idx="1"/>
          </p:nvPr>
        </p:nvSpPr>
        <p:spPr>
          <a:xfrm>
            <a:off x="179388" y="1268413"/>
            <a:ext cx="8686800" cy="5589587"/>
          </a:xfrm>
        </p:spPr>
        <p:txBody>
          <a:bodyPr/>
          <a:lstStyle/>
          <a:p>
            <a:pPr marL="457200" indent="-457200"/>
            <a:r>
              <a:rPr kumimoji="1" lang="zh-CN" altLang="en-US" sz="2800">
                <a:solidFill>
                  <a:srgbClr val="FFFF66"/>
                </a:solidFill>
              </a:rPr>
              <a:t>理想情况：</a:t>
            </a:r>
            <a:r>
              <a:rPr kumimoji="1" lang="zh-CN" altLang="en-US" sz="2800"/>
              <a:t>散列查找它的时间复杂度应为</a:t>
            </a:r>
            <a:r>
              <a:rPr kumimoji="1" lang="en-US" altLang="zh-CN" sz="2800"/>
              <a:t>O(1)</a:t>
            </a:r>
            <a:r>
              <a:rPr kumimoji="1" lang="zh-CN" altLang="en-US" sz="2800"/>
              <a:t>，因此它的平均查找长度应为</a:t>
            </a:r>
            <a:r>
              <a:rPr kumimoji="1" lang="en-US" altLang="zh-CN" sz="2800"/>
              <a:t>ASL=1</a:t>
            </a:r>
            <a:r>
              <a:rPr kumimoji="1" lang="zh-CN" altLang="en-US" sz="2800"/>
              <a:t>。</a:t>
            </a:r>
          </a:p>
          <a:p>
            <a:pPr marL="457200" indent="-457200"/>
            <a:r>
              <a:rPr kumimoji="1" lang="zh-CN" altLang="en-US" sz="2800">
                <a:solidFill>
                  <a:srgbClr val="FFFF66"/>
                </a:solidFill>
              </a:rPr>
              <a:t>事实情况：</a:t>
            </a:r>
            <a:r>
              <a:rPr kumimoji="1" lang="zh-CN" altLang="en-US" sz="2800"/>
              <a:t>由于冲突的存在，产生冲突后的查找仍然是给定值与关键码进行比较的过程所以</a:t>
            </a:r>
            <a:r>
              <a:rPr kumimoji="1" lang="en-US" altLang="zh-CN" sz="2800"/>
              <a:t>ASL&gt;=1 </a:t>
            </a:r>
            <a:r>
              <a:rPr kumimoji="1" lang="zh-CN" altLang="en-US" sz="2800"/>
              <a:t>。</a:t>
            </a:r>
          </a:p>
          <a:p>
            <a:pPr marL="457200" indent="-457200"/>
            <a:r>
              <a:rPr kumimoji="1" lang="zh-CN" altLang="en-US" sz="2800"/>
              <a:t>在查找过程中，关键码的比较次数取决于产生冲突的概率。而影响冲突产生的因素有：</a:t>
            </a:r>
          </a:p>
          <a:p>
            <a:pPr marL="457200" indent="-457200">
              <a:buFont typeface="Wingdings" pitchFamily="2" charset="2"/>
              <a:buNone/>
            </a:pPr>
            <a:r>
              <a:rPr kumimoji="1" lang="zh-CN" altLang="en-US" sz="2800"/>
              <a:t>      （</a:t>
            </a:r>
            <a:r>
              <a:rPr kumimoji="1" lang="en-US" altLang="zh-CN" sz="2800"/>
              <a:t>1</a:t>
            </a:r>
            <a:r>
              <a:rPr kumimoji="1" lang="zh-CN" altLang="en-US" sz="2800"/>
              <a:t>）散列函数是否均匀</a:t>
            </a:r>
          </a:p>
          <a:p>
            <a:pPr marL="457200" indent="-457200">
              <a:buFont typeface="Wingdings" pitchFamily="2" charset="2"/>
              <a:buNone/>
            </a:pPr>
            <a:r>
              <a:rPr kumimoji="1" lang="zh-CN" altLang="en-US" sz="2800"/>
              <a:t>      （</a:t>
            </a:r>
            <a:r>
              <a:rPr kumimoji="1" lang="en-US" altLang="zh-CN" sz="2800"/>
              <a:t>2</a:t>
            </a:r>
            <a:r>
              <a:rPr kumimoji="1" lang="zh-CN" altLang="en-US" sz="2800"/>
              <a:t>）处理冲突的方法</a:t>
            </a:r>
          </a:p>
          <a:p>
            <a:pPr marL="457200" indent="-457200">
              <a:buFont typeface="Wingdings" pitchFamily="2" charset="2"/>
              <a:buNone/>
            </a:pPr>
            <a:r>
              <a:rPr kumimoji="1" lang="zh-CN" altLang="en-US" sz="2800"/>
              <a:t>     （</a:t>
            </a:r>
            <a:r>
              <a:rPr kumimoji="1" lang="en-US" altLang="zh-CN" sz="2800"/>
              <a:t>3</a:t>
            </a:r>
            <a:r>
              <a:rPr kumimoji="1" lang="zh-CN" altLang="en-US" sz="2800"/>
              <a:t>）散列表的装载因子</a:t>
            </a:r>
            <a:r>
              <a:rPr kumimoji="1" lang="en-US" altLang="zh-CN" sz="2800"/>
              <a:t>α</a:t>
            </a:r>
          </a:p>
          <a:p>
            <a:pPr marL="457200" indent="-457200">
              <a:buFont typeface="Wingdings" pitchFamily="2" charset="2"/>
              <a:buNone/>
            </a:pPr>
            <a:r>
              <a:rPr kumimoji="1" lang="en-US" altLang="zh-CN" sz="2800"/>
              <a:t>              α=</a:t>
            </a:r>
            <a:r>
              <a:rPr kumimoji="1" lang="zh-CN" altLang="en-US" sz="2800"/>
              <a:t>表中填入的记录数</a:t>
            </a:r>
            <a:r>
              <a:rPr kumimoji="1" lang="en-US" altLang="zh-CN" sz="2800"/>
              <a:t>/</a:t>
            </a:r>
            <a:r>
              <a:rPr kumimoji="1" lang="zh-CN" altLang="en-US" sz="2800"/>
              <a:t>表的长度</a:t>
            </a:r>
          </a:p>
        </p:txBody>
      </p:sp>
      <p:sp>
        <p:nvSpPr>
          <p:cNvPr id="285699" name="Rectangle 3"/>
          <p:cNvSpPr>
            <a:spLocks noChangeArrowheads="1"/>
          </p:cNvSpPr>
          <p:nvPr/>
        </p:nvSpPr>
        <p:spPr bwMode="auto">
          <a:xfrm>
            <a:off x="1908175" y="333375"/>
            <a:ext cx="5314950"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spcBef>
                <a:spcPct val="20000"/>
              </a:spcBef>
              <a:buClr>
                <a:schemeClr val="hlink"/>
              </a:buClr>
              <a:buFont typeface="Wingdings" pitchFamily="2" charset="2"/>
              <a:buNone/>
            </a:pPr>
            <a:r>
              <a:rPr kumimoji="0" lang="zh-CN" altLang="en-US" sz="3600" b="1">
                <a:solidFill>
                  <a:srgbClr val="FFFF66"/>
                </a:solidFill>
              </a:rPr>
              <a:t>四、</a:t>
            </a:r>
            <a:r>
              <a:rPr kumimoji="0" lang="en-US" altLang="zh-CN" sz="3600" b="1">
                <a:solidFill>
                  <a:srgbClr val="FFFF66"/>
                </a:solidFill>
              </a:rPr>
              <a:t>Hash</a:t>
            </a:r>
            <a:r>
              <a:rPr kumimoji="0" lang="zh-CN" altLang="en-US" sz="3600" b="1">
                <a:solidFill>
                  <a:srgbClr val="FFFF66"/>
                </a:solidFill>
              </a:rPr>
              <a:t>查找的性能分析</a:t>
            </a:r>
          </a:p>
        </p:txBody>
      </p:sp>
    </p:spTree>
  </p:cSld>
  <p:clrMapOvr>
    <a:masterClrMapping/>
  </p:clrMapOvr>
  <p:transition spd="med">
    <p:zo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2B181CA-0840-47E1-A2D3-24F817401AB9}" type="slidenum">
              <a:rPr lang="en-US" altLang="zh-CN"/>
              <a:pPr/>
              <a:t>76</a:t>
            </a:fld>
            <a:endParaRPr lang="en-US" altLang="zh-CN"/>
          </a:p>
        </p:txBody>
      </p:sp>
      <p:sp>
        <p:nvSpPr>
          <p:cNvPr id="286722" name="Rectangle 2"/>
          <p:cNvSpPr>
            <a:spLocks noGrp="1" noChangeArrowheads="1"/>
          </p:cNvSpPr>
          <p:nvPr>
            <p:ph type="body" idx="1"/>
          </p:nvPr>
        </p:nvSpPr>
        <p:spPr>
          <a:xfrm>
            <a:off x="179388" y="1268413"/>
            <a:ext cx="8686800" cy="4537075"/>
          </a:xfrm>
        </p:spPr>
        <p:txBody>
          <a:bodyPr/>
          <a:lstStyle/>
          <a:p>
            <a:pPr marL="609600" indent="-609600" algn="just">
              <a:lnSpc>
                <a:spcPct val="90000"/>
              </a:lnSpc>
              <a:spcBef>
                <a:spcPct val="50000"/>
              </a:spcBef>
              <a:buClr>
                <a:srgbClr val="ECE703"/>
              </a:buClr>
              <a:buFontTx/>
              <a:buAutoNum type="arabicPeriod"/>
            </a:pPr>
            <a:r>
              <a:rPr lang="zh-CN" altLang="en-US" sz="2800">
                <a:solidFill>
                  <a:srgbClr val="FFFF66"/>
                </a:solidFill>
              </a:rPr>
              <a:t>线性探查法的性能分析</a:t>
            </a:r>
          </a:p>
          <a:p>
            <a:pPr marL="609600" indent="-609600" algn="just">
              <a:lnSpc>
                <a:spcPct val="90000"/>
              </a:lnSpc>
              <a:spcBef>
                <a:spcPct val="50000"/>
              </a:spcBef>
              <a:buClrTx/>
              <a:buFontTx/>
              <a:buNone/>
            </a:pPr>
            <a:r>
              <a:rPr lang="zh-CN" altLang="en-US" sz="2800"/>
              <a:t>      由于线性探查法解决冲突是线性地查找空闲位置的，平均查找长度与表的大小</a:t>
            </a:r>
            <a:r>
              <a:rPr lang="en-US" altLang="zh-CN" sz="2800"/>
              <a:t>m</a:t>
            </a:r>
            <a:r>
              <a:rPr lang="zh-CN" altLang="en-US" sz="2800"/>
              <a:t>无关，只与所选取的哈希函数</a:t>
            </a:r>
            <a:r>
              <a:rPr lang="en-US" altLang="zh-CN" sz="2800"/>
              <a:t>H</a:t>
            </a:r>
            <a:r>
              <a:rPr lang="zh-CN" altLang="en-US" sz="2800"/>
              <a:t>及装填因子</a:t>
            </a:r>
            <a:r>
              <a:rPr lang="en-US" altLang="zh-CN" sz="2800"/>
              <a:t>α</a:t>
            </a:r>
            <a:r>
              <a:rPr lang="zh-CN" altLang="en-US" sz="2800"/>
              <a:t>的值和该处理方法有关，这时的成功的平均查找长度为</a:t>
            </a:r>
            <a:r>
              <a:rPr lang="en-US" altLang="zh-CN" sz="2800"/>
              <a:t>ASL=1/2 (1+1/(1- α)) </a:t>
            </a:r>
            <a:r>
              <a:rPr lang="zh-CN" altLang="en-US" sz="2800"/>
              <a:t>。</a:t>
            </a:r>
          </a:p>
        </p:txBody>
      </p:sp>
      <p:sp>
        <p:nvSpPr>
          <p:cNvPr id="286723" name="Rectangle 3"/>
          <p:cNvSpPr>
            <a:spLocks noChangeArrowheads="1"/>
          </p:cNvSpPr>
          <p:nvPr/>
        </p:nvSpPr>
        <p:spPr bwMode="auto">
          <a:xfrm>
            <a:off x="1908175" y="333375"/>
            <a:ext cx="5314950"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spcBef>
                <a:spcPct val="20000"/>
              </a:spcBef>
              <a:buClr>
                <a:schemeClr val="hlink"/>
              </a:buClr>
              <a:buFont typeface="Wingdings" pitchFamily="2" charset="2"/>
              <a:buNone/>
            </a:pPr>
            <a:r>
              <a:rPr kumimoji="0" lang="zh-CN" altLang="en-US" sz="3600" b="1">
                <a:solidFill>
                  <a:srgbClr val="FFFF66"/>
                </a:solidFill>
              </a:rPr>
              <a:t>四、</a:t>
            </a:r>
            <a:r>
              <a:rPr kumimoji="0" lang="en-US" altLang="zh-CN" sz="3600" b="1">
                <a:solidFill>
                  <a:srgbClr val="FFFF66"/>
                </a:solidFill>
              </a:rPr>
              <a:t>Hash</a:t>
            </a:r>
            <a:r>
              <a:rPr kumimoji="0" lang="zh-CN" altLang="en-US" sz="3600" b="1">
                <a:solidFill>
                  <a:srgbClr val="FFFF66"/>
                </a:solidFill>
              </a:rPr>
              <a:t>查找的性能分析</a:t>
            </a:r>
          </a:p>
        </p:txBody>
      </p:sp>
    </p:spTree>
  </p:cSld>
  <p:clrMapOvr>
    <a:masterClrMapping/>
  </p:clrMapOvr>
  <p:transition spd="med">
    <p:zo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8CCE16-45CD-42DE-B4F6-7B8B5B5005E7}" type="slidenum">
              <a:rPr lang="en-US" altLang="zh-CN"/>
              <a:pPr/>
              <a:t>77</a:t>
            </a:fld>
            <a:endParaRPr lang="en-US" altLang="zh-CN"/>
          </a:p>
        </p:txBody>
      </p:sp>
      <p:sp>
        <p:nvSpPr>
          <p:cNvPr id="287746" name="Rectangle 2"/>
          <p:cNvSpPr>
            <a:spLocks noGrp="1" noChangeArrowheads="1"/>
          </p:cNvSpPr>
          <p:nvPr>
            <p:ph type="body" idx="1"/>
          </p:nvPr>
        </p:nvSpPr>
        <p:spPr>
          <a:xfrm>
            <a:off x="304800" y="1412875"/>
            <a:ext cx="8534400" cy="4968875"/>
          </a:xfrm>
        </p:spPr>
        <p:txBody>
          <a:bodyPr/>
          <a:lstStyle/>
          <a:p>
            <a:pPr marL="609600" indent="-609600" algn="just">
              <a:lnSpc>
                <a:spcPct val="90000"/>
              </a:lnSpc>
              <a:spcBef>
                <a:spcPct val="50000"/>
              </a:spcBef>
              <a:buClr>
                <a:srgbClr val="FFFF66"/>
              </a:buClr>
              <a:buFontTx/>
              <a:buAutoNum type="arabicPeriod" startAt="2"/>
            </a:pPr>
            <a:r>
              <a:rPr lang="zh-CN" altLang="en-US">
                <a:solidFill>
                  <a:srgbClr val="FFFF66"/>
                </a:solidFill>
              </a:rPr>
              <a:t>拉链法查找的性能分析</a:t>
            </a:r>
          </a:p>
          <a:p>
            <a:pPr marL="609600" indent="-609600">
              <a:lnSpc>
                <a:spcPct val="90000"/>
              </a:lnSpc>
              <a:spcBef>
                <a:spcPct val="50000"/>
              </a:spcBef>
              <a:buClrTx/>
              <a:buFontTx/>
              <a:buNone/>
            </a:pPr>
            <a:r>
              <a:rPr lang="zh-CN" altLang="en-US"/>
              <a:t>      由于拉链法查找就是在单链表上查找，查找单链表中第一个结点的次数为</a:t>
            </a:r>
            <a:r>
              <a:rPr lang="en-US" altLang="zh-CN"/>
              <a:t>1</a:t>
            </a:r>
            <a:r>
              <a:rPr lang="zh-CN" altLang="en-US"/>
              <a:t>，第二个结点次数为</a:t>
            </a:r>
            <a:r>
              <a:rPr lang="en-US" altLang="zh-CN"/>
              <a:t>2</a:t>
            </a:r>
            <a:r>
              <a:rPr lang="zh-CN" altLang="en-US"/>
              <a:t>，其余依次类推。它的平均查找长度</a:t>
            </a:r>
            <a:r>
              <a:rPr lang="en-US" altLang="zh-CN"/>
              <a:t>ASL=1+α/2</a:t>
            </a:r>
            <a:r>
              <a:rPr lang="zh-CN" altLang="en-US"/>
              <a:t>。</a:t>
            </a:r>
          </a:p>
          <a:p>
            <a:pPr marL="609600" indent="-609600"/>
            <a:endParaRPr lang="en-US" altLang="zh-CN"/>
          </a:p>
        </p:txBody>
      </p:sp>
      <p:sp>
        <p:nvSpPr>
          <p:cNvPr id="287747" name="Rectangle 3"/>
          <p:cNvSpPr>
            <a:spLocks noChangeArrowheads="1"/>
          </p:cNvSpPr>
          <p:nvPr/>
        </p:nvSpPr>
        <p:spPr bwMode="auto">
          <a:xfrm>
            <a:off x="1908175" y="333375"/>
            <a:ext cx="5314950"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spcBef>
                <a:spcPct val="20000"/>
              </a:spcBef>
              <a:buClr>
                <a:schemeClr val="hlink"/>
              </a:buClr>
              <a:buFont typeface="Wingdings" pitchFamily="2" charset="2"/>
              <a:buNone/>
            </a:pPr>
            <a:r>
              <a:rPr kumimoji="0" lang="zh-CN" altLang="en-US" sz="3600" b="1">
                <a:solidFill>
                  <a:srgbClr val="FFFF66"/>
                </a:solidFill>
              </a:rPr>
              <a:t>四、</a:t>
            </a:r>
            <a:r>
              <a:rPr kumimoji="0" lang="en-US" altLang="zh-CN" sz="3600" b="1">
                <a:solidFill>
                  <a:srgbClr val="FFFF66"/>
                </a:solidFill>
              </a:rPr>
              <a:t>Hash</a:t>
            </a:r>
            <a:r>
              <a:rPr kumimoji="0" lang="zh-CN" altLang="en-US" sz="3600" b="1">
                <a:solidFill>
                  <a:srgbClr val="FFFF66"/>
                </a:solidFill>
              </a:rPr>
              <a:t>查找的性能分析</a:t>
            </a:r>
          </a:p>
        </p:txBody>
      </p:sp>
    </p:spTree>
  </p:cSld>
  <p:clrMapOvr>
    <a:masterClrMapping/>
  </p:clrMapOvr>
  <p:transition spd="med">
    <p:zoom/>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C57A458-6332-45CC-A837-28BBB7488654}" type="slidenum">
              <a:rPr lang="en-US" altLang="zh-CN"/>
              <a:pPr/>
              <a:t>78</a:t>
            </a:fld>
            <a:endParaRPr lang="en-US" altLang="zh-CN"/>
          </a:p>
        </p:txBody>
      </p:sp>
      <p:sp>
        <p:nvSpPr>
          <p:cNvPr id="253954" name="Rectangle 2"/>
          <p:cNvSpPr>
            <a:spLocks noGrp="1" noRot="1" noChangeArrowheads="1"/>
          </p:cNvSpPr>
          <p:nvPr>
            <p:ph type="title"/>
          </p:nvPr>
        </p:nvSpPr>
        <p:spPr/>
        <p:txBody>
          <a:bodyPr/>
          <a:lstStyle/>
          <a:p>
            <a:r>
              <a:rPr lang="zh-CN" altLang="en-US"/>
              <a:t>练习</a:t>
            </a:r>
          </a:p>
        </p:txBody>
      </p:sp>
      <p:sp>
        <p:nvSpPr>
          <p:cNvPr id="253955" name="Rectangle 3"/>
          <p:cNvSpPr>
            <a:spLocks noGrp="1" noChangeArrowheads="1"/>
          </p:cNvSpPr>
          <p:nvPr>
            <p:ph type="body" idx="1"/>
          </p:nvPr>
        </p:nvSpPr>
        <p:spPr>
          <a:xfrm>
            <a:off x="457200" y="1196975"/>
            <a:ext cx="8686800" cy="5327650"/>
          </a:xfrm>
        </p:spPr>
        <p:txBody>
          <a:bodyPr/>
          <a:lstStyle/>
          <a:p>
            <a:pPr marL="73025" indent="466725">
              <a:buFont typeface="Wingdings" pitchFamily="2" charset="2"/>
              <a:buNone/>
            </a:pPr>
            <a:r>
              <a:rPr lang="zh-CN" altLang="en-US"/>
              <a:t>设散列表容量为</a:t>
            </a:r>
            <a:r>
              <a:rPr lang="en-US" altLang="zh-CN"/>
              <a:t>11</a:t>
            </a:r>
            <a:r>
              <a:rPr lang="zh-CN" altLang="en-US"/>
              <a:t>，关键字序列如下，</a:t>
            </a:r>
            <a:r>
              <a:rPr lang="en-US" altLang="zh-CN" sz="3600"/>
              <a:t>{16,75,60,43,54,90,46,31,27,88,64,50}</a:t>
            </a:r>
            <a:r>
              <a:rPr lang="zh-CN" altLang="en-US"/>
              <a:t>采用除留余数法散列函数：</a:t>
            </a:r>
            <a:r>
              <a:rPr lang="en-US" altLang="zh-CN"/>
              <a:t>hash(k)=k% 11</a:t>
            </a:r>
            <a:r>
              <a:rPr lang="zh-CN" altLang="en-US"/>
              <a:t>，并采用拉链法解决冲突。</a:t>
            </a:r>
          </a:p>
          <a:p>
            <a:pPr marL="73025" indent="466725">
              <a:buFont typeface="Wingdings" pitchFamily="2" charset="2"/>
              <a:buNone/>
            </a:pPr>
            <a:r>
              <a:rPr lang="zh-CN" altLang="en-US"/>
              <a:t>画出该散列表，并计算查找成功时的平均查找长度。</a:t>
            </a:r>
          </a:p>
        </p:txBody>
      </p:sp>
    </p:spTree>
  </p:cSld>
  <p:clrMapOvr>
    <a:masterClrMapping/>
  </p:clrMapOvr>
  <p:transition spd="med">
    <p:zoom/>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11DE182-51B6-4373-B97B-139832E9EB04}" type="slidenum">
              <a:rPr lang="en-US" altLang="zh-CN"/>
              <a:pPr/>
              <a:t>79</a:t>
            </a:fld>
            <a:endParaRPr lang="en-US" altLang="zh-CN"/>
          </a:p>
        </p:txBody>
      </p:sp>
      <p:sp>
        <p:nvSpPr>
          <p:cNvPr id="137218" name="Rectangle 2"/>
          <p:cNvSpPr>
            <a:spLocks noGrp="1" noRot="1" noChangeArrowheads="1"/>
          </p:cNvSpPr>
          <p:nvPr>
            <p:ph type="title"/>
          </p:nvPr>
        </p:nvSpPr>
        <p:spPr/>
        <p:txBody>
          <a:bodyPr/>
          <a:lstStyle/>
          <a:p>
            <a:r>
              <a:rPr lang="zh-CN" altLang="en-US" sz="4000"/>
              <a:t>本章小结 </a:t>
            </a:r>
          </a:p>
        </p:txBody>
      </p:sp>
      <p:sp>
        <p:nvSpPr>
          <p:cNvPr id="137219" name="Rectangle 3"/>
          <p:cNvSpPr>
            <a:spLocks noGrp="1" noChangeArrowheads="1"/>
          </p:cNvSpPr>
          <p:nvPr>
            <p:ph type="body" idx="1"/>
          </p:nvPr>
        </p:nvSpPr>
        <p:spPr/>
        <p:txBody>
          <a:bodyPr/>
          <a:lstStyle/>
          <a:p>
            <a:r>
              <a:rPr lang="zh-CN" altLang="en-US"/>
              <a:t>本章主要介绍了查找的基本思想及相关概念；线性表的顺序、折半和分块查找算法；哈希表的定义、哈希函数的构造、冲突处理方法、查找及分析。</a:t>
            </a:r>
          </a:p>
          <a:p>
            <a:r>
              <a:rPr lang="en-US" altLang="zh-CN"/>
              <a:t>2</a:t>
            </a:r>
            <a:r>
              <a:rPr lang="zh-CN" altLang="en-US"/>
              <a:t>、了解：二叉查找树、二叉平衡树和</a:t>
            </a:r>
            <a:r>
              <a:rPr lang="en-US" altLang="zh-CN"/>
              <a:t>B-</a:t>
            </a:r>
            <a:r>
              <a:rPr lang="zh-CN" altLang="en-US"/>
              <a:t>树查找算法。 </a:t>
            </a:r>
          </a:p>
        </p:txBody>
      </p:sp>
    </p:spTree>
  </p:cSld>
  <p:clrMapOvr>
    <a:masterClrMapping/>
  </p:clrMapOvr>
  <p:transition spd="med">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BE2B8B77-2193-4B59-9905-1E194EE460BC}" type="slidenum">
              <a:rPr lang="en-US" altLang="zh-CN"/>
              <a:pPr/>
              <a:t>8</a:t>
            </a:fld>
            <a:endParaRPr lang="en-US" altLang="zh-CN"/>
          </a:p>
        </p:txBody>
      </p:sp>
      <p:sp>
        <p:nvSpPr>
          <p:cNvPr id="1027" name="Rectangle 3"/>
          <p:cNvSpPr>
            <a:spLocks noGrp="1" noChangeArrowheads="1"/>
          </p:cNvSpPr>
          <p:nvPr>
            <p:ph type="body" idx="1"/>
          </p:nvPr>
        </p:nvSpPr>
        <p:spPr>
          <a:xfrm>
            <a:off x="395536" y="908720"/>
            <a:ext cx="8459788" cy="5486400"/>
          </a:xfrm>
        </p:spPr>
        <p:txBody>
          <a:bodyPr/>
          <a:lstStyle/>
          <a:p>
            <a:r>
              <a:rPr lang="zh-CN" altLang="en-US" dirty="0" smtClean="0"/>
              <a:t>查找结果的分析</a:t>
            </a:r>
            <a:endParaRPr lang="en-US" altLang="zh-CN" dirty="0" smtClean="0"/>
          </a:p>
          <a:p>
            <a:pPr marL="0" indent="0">
              <a:buNone/>
            </a:pPr>
            <a:r>
              <a:rPr lang="en-US" altLang="zh-CN" sz="2800" dirty="0" smtClean="0"/>
              <a:t>1</a:t>
            </a:r>
            <a:r>
              <a:rPr lang="zh-CN" altLang="en-US" sz="2800" dirty="0" smtClean="0"/>
              <a:t>、是否成功</a:t>
            </a:r>
            <a:endParaRPr lang="en-US" altLang="zh-CN" sz="2800" dirty="0" smtClean="0"/>
          </a:p>
          <a:p>
            <a:pPr marL="0" indent="0">
              <a:buNone/>
            </a:pPr>
            <a:r>
              <a:rPr lang="en-US" altLang="zh-CN" sz="2800" dirty="0" smtClean="0"/>
              <a:t>2</a:t>
            </a:r>
            <a:r>
              <a:rPr lang="zh-CN" altLang="en-US" sz="2800" dirty="0" smtClean="0"/>
              <a:t>、查找效率（长度）</a:t>
            </a:r>
          </a:p>
          <a:p>
            <a:pPr marL="457200" indent="-457200">
              <a:lnSpc>
                <a:spcPct val="110000"/>
              </a:lnSpc>
            </a:pPr>
            <a:r>
              <a:rPr lang="zh-CN" altLang="en-US" sz="2800" dirty="0" smtClean="0">
                <a:solidFill>
                  <a:srgbClr val="00FF00"/>
                </a:solidFill>
                <a:latin typeface="宋体" charset="-122"/>
              </a:rPr>
              <a:t>最大</a:t>
            </a:r>
            <a:r>
              <a:rPr lang="zh-CN" altLang="en-US" sz="2800" dirty="0">
                <a:solidFill>
                  <a:srgbClr val="00FF00"/>
                </a:solidFill>
                <a:latin typeface="宋体" charset="-122"/>
              </a:rPr>
              <a:t>查找长度</a:t>
            </a:r>
            <a:r>
              <a:rPr lang="en-US" altLang="zh-CN" sz="2800" dirty="0">
                <a:solidFill>
                  <a:srgbClr val="00FF00"/>
                </a:solidFill>
                <a:latin typeface="宋体" charset="-122"/>
              </a:rPr>
              <a:t>(MSL)</a:t>
            </a:r>
            <a:r>
              <a:rPr lang="zh-CN" altLang="en-US" sz="2800" dirty="0" smtClean="0">
                <a:solidFill>
                  <a:srgbClr val="00FF00"/>
                </a:solidFill>
                <a:latin typeface="宋体" charset="-122"/>
              </a:rPr>
              <a:t>：</a:t>
            </a:r>
            <a:r>
              <a:rPr lang="zh-CN" altLang="en-US" sz="2800" dirty="0" smtClean="0">
                <a:latin typeface="宋体" charset="-122"/>
              </a:rPr>
              <a:t>查找</a:t>
            </a:r>
            <a:r>
              <a:rPr lang="zh-CN" altLang="en-US" sz="2800" dirty="0" smtClean="0">
                <a:solidFill>
                  <a:srgbClr val="FF3300"/>
                </a:solidFill>
                <a:latin typeface="宋体" charset="-122"/>
              </a:rPr>
              <a:t>成功</a:t>
            </a:r>
            <a:r>
              <a:rPr lang="en-US" altLang="zh-CN" sz="2800" dirty="0" smtClean="0">
                <a:solidFill>
                  <a:srgbClr val="FF3300"/>
                </a:solidFill>
                <a:latin typeface="宋体" charset="-122"/>
              </a:rPr>
              <a:t>(</a:t>
            </a:r>
            <a:r>
              <a:rPr lang="zh-CN" altLang="en-US" sz="2800" dirty="0">
                <a:solidFill>
                  <a:srgbClr val="FF3300"/>
                </a:solidFill>
                <a:latin typeface="宋体" charset="-122"/>
              </a:rPr>
              <a:t>或确定不</a:t>
            </a:r>
            <a:r>
              <a:rPr lang="zh-CN" altLang="en-US" sz="2800" dirty="0" smtClean="0">
                <a:solidFill>
                  <a:srgbClr val="FF3300"/>
                </a:solidFill>
                <a:latin typeface="宋体" charset="-122"/>
              </a:rPr>
              <a:t>存在</a:t>
            </a:r>
            <a:r>
              <a:rPr lang="en-US" altLang="zh-CN" sz="2800" dirty="0" smtClean="0">
                <a:solidFill>
                  <a:srgbClr val="FF3300"/>
                </a:solidFill>
                <a:latin typeface="宋体" charset="-122"/>
              </a:rPr>
              <a:t>)</a:t>
            </a:r>
            <a:r>
              <a:rPr lang="zh-CN" altLang="en-US" sz="2800" dirty="0" smtClean="0">
                <a:latin typeface="宋体" charset="-122"/>
              </a:rPr>
              <a:t>的最大比较次数</a:t>
            </a:r>
            <a:r>
              <a:rPr lang="zh-CN" altLang="en-US" sz="2800" dirty="0" smtClean="0">
                <a:solidFill>
                  <a:schemeClr val="tx2"/>
                </a:solidFill>
                <a:latin typeface="宋体" charset="-122"/>
              </a:rPr>
              <a:t>。</a:t>
            </a:r>
            <a:r>
              <a:rPr lang="zh-CN" altLang="en-US" sz="2800" dirty="0" smtClean="0">
                <a:solidFill>
                  <a:schemeClr val="tx2"/>
                </a:solidFill>
              </a:rPr>
              <a:t> </a:t>
            </a:r>
            <a:endParaRPr lang="zh-CN" altLang="en-US" sz="2800" dirty="0">
              <a:solidFill>
                <a:schemeClr val="tx2"/>
              </a:solidFill>
            </a:endParaRPr>
          </a:p>
          <a:p>
            <a:pPr marL="457200" indent="-457200">
              <a:lnSpc>
                <a:spcPct val="110000"/>
              </a:lnSpc>
            </a:pPr>
            <a:r>
              <a:rPr lang="zh-CN" altLang="en-US" sz="2800" dirty="0">
                <a:solidFill>
                  <a:srgbClr val="00FF00"/>
                </a:solidFill>
                <a:latin typeface="宋体" charset="-122"/>
              </a:rPr>
              <a:t>平均查找长度</a:t>
            </a:r>
            <a:r>
              <a:rPr lang="en-US" altLang="zh-CN" sz="2800" dirty="0">
                <a:solidFill>
                  <a:srgbClr val="00FF00"/>
                </a:solidFill>
                <a:latin typeface="宋体" charset="-122"/>
              </a:rPr>
              <a:t>(ASL)</a:t>
            </a:r>
            <a:r>
              <a:rPr lang="zh-CN" altLang="en-US" sz="2800" dirty="0" smtClean="0">
                <a:solidFill>
                  <a:srgbClr val="00FF00"/>
                </a:solidFill>
                <a:latin typeface="宋体" charset="-122"/>
              </a:rPr>
              <a:t>：</a:t>
            </a:r>
            <a:r>
              <a:rPr lang="zh-CN" altLang="en-US" sz="2800" dirty="0" smtClean="0">
                <a:latin typeface="宋体" charset="-122"/>
              </a:rPr>
              <a:t>查找</a:t>
            </a:r>
            <a:r>
              <a:rPr lang="zh-CN" altLang="en-US" sz="2800" dirty="0" smtClean="0">
                <a:solidFill>
                  <a:srgbClr val="FF3300"/>
                </a:solidFill>
                <a:latin typeface="宋体" charset="-122"/>
              </a:rPr>
              <a:t>成功</a:t>
            </a:r>
            <a:r>
              <a:rPr lang="en-US" altLang="zh-CN" sz="2800" dirty="0" smtClean="0">
                <a:solidFill>
                  <a:srgbClr val="FF3300"/>
                </a:solidFill>
                <a:latin typeface="宋体" charset="-122"/>
              </a:rPr>
              <a:t>(</a:t>
            </a:r>
            <a:r>
              <a:rPr lang="zh-CN" altLang="en-US" sz="2800" dirty="0" smtClean="0">
                <a:solidFill>
                  <a:srgbClr val="FF3300"/>
                </a:solidFill>
                <a:latin typeface="宋体" charset="-122"/>
              </a:rPr>
              <a:t>或确定不存在</a:t>
            </a:r>
            <a:r>
              <a:rPr lang="en-US" altLang="zh-CN" sz="2800" dirty="0" smtClean="0">
                <a:solidFill>
                  <a:srgbClr val="FF3300"/>
                </a:solidFill>
                <a:latin typeface="宋体" charset="-122"/>
              </a:rPr>
              <a:t>)</a:t>
            </a:r>
            <a:r>
              <a:rPr lang="zh-CN" altLang="en-US" sz="2800" dirty="0" smtClean="0">
                <a:latin typeface="宋体" charset="-122"/>
              </a:rPr>
              <a:t>的的</a:t>
            </a:r>
            <a:r>
              <a:rPr lang="zh-CN" altLang="en-US" sz="2800" dirty="0">
                <a:latin typeface="宋体" charset="-122"/>
              </a:rPr>
              <a:t>平均查找长度。</a:t>
            </a:r>
            <a:r>
              <a:rPr lang="zh-CN" altLang="en-US" sz="2800" dirty="0"/>
              <a:t> </a:t>
            </a:r>
          </a:p>
        </p:txBody>
      </p:sp>
      <p:sp>
        <p:nvSpPr>
          <p:cNvPr id="1028" name="Rectangle 4"/>
          <p:cNvSpPr>
            <a:spLocks noGrp="1" noRot="1" noChangeArrowheads="1"/>
          </p:cNvSpPr>
          <p:nvPr>
            <p:ph type="title"/>
          </p:nvPr>
        </p:nvSpPr>
        <p:spPr>
          <a:noFill/>
          <a:ln/>
        </p:spPr>
        <p:txBody>
          <a:bodyPr/>
          <a:lstStyle/>
          <a:p>
            <a:r>
              <a:rPr lang="en-US" altLang="zh-CN" dirty="0"/>
              <a:t>8.1 </a:t>
            </a:r>
            <a:r>
              <a:rPr lang="zh-CN" altLang="en-US" dirty="0"/>
              <a:t>基本概念</a:t>
            </a:r>
          </a:p>
        </p:txBody>
      </p:sp>
      <p:graphicFrame>
        <p:nvGraphicFramePr>
          <p:cNvPr id="1029" name="Object 5"/>
          <p:cNvGraphicFramePr>
            <a:graphicFrameLocks noChangeAspect="1"/>
          </p:cNvGraphicFramePr>
          <p:nvPr>
            <p:extLst>
              <p:ext uri="{D42A27DB-BD31-4B8C-83A1-F6EECF244321}">
                <p14:modId xmlns:p14="http://schemas.microsoft.com/office/powerpoint/2010/main" val="1879778481"/>
              </p:ext>
            </p:extLst>
          </p:nvPr>
        </p:nvGraphicFramePr>
        <p:xfrm>
          <a:off x="2699792" y="4437112"/>
          <a:ext cx="2303463" cy="1204913"/>
        </p:xfrm>
        <a:graphic>
          <a:graphicData uri="http://schemas.openxmlformats.org/presentationml/2006/ole">
            <mc:AlternateContent xmlns:mc="http://schemas.openxmlformats.org/markup-compatibility/2006">
              <mc:Choice xmlns:v="urn:schemas-microsoft-com:vml" Requires="v">
                <p:oleObj spid="_x0000_s1045" name="Equation" r:id="rId3" imgW="825480" imgH="431640" progId="Equation.DSMT4">
                  <p:embed/>
                </p:oleObj>
              </mc:Choice>
              <mc:Fallback>
                <p:oleObj name="Equation" r:id="rId3" imgW="825480" imgH="431640" progId="Equation.DSMT4">
                  <p:embed/>
                  <p:pic>
                    <p:nvPicPr>
                      <p:cNvPr id="0" name="Object 5"/>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2699792" y="4437112"/>
                        <a:ext cx="2303463" cy="1204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7">
                                            <p:txEl>
                                              <p:pRg st="1" end="1"/>
                                            </p:txEl>
                                          </p:spTgt>
                                        </p:tgtEl>
                                        <p:attrNameLst>
                                          <p:attrName>style.visibility</p:attrName>
                                        </p:attrNameLst>
                                      </p:cBhvr>
                                      <p:to>
                                        <p:strVal val="visible"/>
                                      </p:to>
                                    </p:set>
                                    <p:anim calcmode="lin" valueType="num">
                                      <p:cBhvr additive="base">
                                        <p:cTn id="7" dur="500" fill="hold"/>
                                        <p:tgtEl>
                                          <p:spTgt spid="102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7">
                                            <p:txEl>
                                              <p:pRg st="2" end="2"/>
                                            </p:txEl>
                                          </p:spTgt>
                                        </p:tgtEl>
                                        <p:attrNameLst>
                                          <p:attrName>style.visibility</p:attrName>
                                        </p:attrNameLst>
                                      </p:cBhvr>
                                      <p:to>
                                        <p:strVal val="visible"/>
                                      </p:to>
                                    </p:set>
                                    <p:anim calcmode="lin" valueType="num">
                                      <p:cBhvr additive="base">
                                        <p:cTn id="13" dur="500" fill="hold"/>
                                        <p:tgtEl>
                                          <p:spTgt spid="102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7">
                                            <p:txEl>
                                              <p:pRg st="3" end="3"/>
                                            </p:txEl>
                                          </p:spTgt>
                                        </p:tgtEl>
                                        <p:attrNameLst>
                                          <p:attrName>style.visibility</p:attrName>
                                        </p:attrNameLst>
                                      </p:cBhvr>
                                      <p:to>
                                        <p:strVal val="visible"/>
                                      </p:to>
                                    </p:set>
                                    <p:anim calcmode="lin" valueType="num">
                                      <p:cBhvr additive="base">
                                        <p:cTn id="19" dur="500" fill="hold"/>
                                        <p:tgtEl>
                                          <p:spTgt spid="102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7">
                                            <p:txEl>
                                              <p:pRg st="4" end="4"/>
                                            </p:txEl>
                                          </p:spTgt>
                                        </p:tgtEl>
                                        <p:attrNameLst>
                                          <p:attrName>style.visibility</p:attrName>
                                        </p:attrNameLst>
                                      </p:cBhvr>
                                      <p:to>
                                        <p:strVal val="visible"/>
                                      </p:to>
                                    </p:set>
                                    <p:anim calcmode="lin" valueType="num">
                                      <p:cBhvr additive="base">
                                        <p:cTn id="25" dur="500" fill="hold"/>
                                        <p:tgtEl>
                                          <p:spTgt spid="102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7">
                                            <p:txEl>
                                              <p:pRg st="4" end="4"/>
                                            </p:txEl>
                                          </p:spTgt>
                                        </p:tgtEl>
                                        <p:attrNameLst>
                                          <p:attrName>ppt_y</p:attrName>
                                        </p:attrNameLst>
                                      </p:cBhvr>
                                      <p:tavLst>
                                        <p:tav tm="0">
                                          <p:val>
                                            <p:strVal val="1+#ppt_h/2"/>
                                          </p:val>
                                        </p:tav>
                                        <p:tav tm="100000">
                                          <p:val>
                                            <p:strVal val="#ppt_y"/>
                                          </p:val>
                                        </p:tav>
                                      </p:tavLst>
                                    </p:anim>
                                  </p:childTnLst>
                                </p:cTn>
                              </p:par>
                              <p:par>
                                <p:cTn id="27" presetID="53" presetClass="entr" presetSubtype="16" fill="hold" nodeType="withEffect">
                                  <p:stCondLst>
                                    <p:cond delay="0"/>
                                  </p:stCondLst>
                                  <p:childTnLst>
                                    <p:set>
                                      <p:cBhvr>
                                        <p:cTn id="28" dur="1" fill="hold">
                                          <p:stCondLst>
                                            <p:cond delay="0"/>
                                          </p:stCondLst>
                                        </p:cTn>
                                        <p:tgtEl>
                                          <p:spTgt spid="1029"/>
                                        </p:tgtEl>
                                        <p:attrNameLst>
                                          <p:attrName>style.visibility</p:attrName>
                                        </p:attrNameLst>
                                      </p:cBhvr>
                                      <p:to>
                                        <p:strVal val="visible"/>
                                      </p:to>
                                    </p:set>
                                    <p:anim calcmode="lin" valueType="num">
                                      <p:cBhvr>
                                        <p:cTn id="29" dur="500" fill="hold"/>
                                        <p:tgtEl>
                                          <p:spTgt spid="1029"/>
                                        </p:tgtEl>
                                        <p:attrNameLst>
                                          <p:attrName>ppt_w</p:attrName>
                                        </p:attrNameLst>
                                      </p:cBhvr>
                                      <p:tavLst>
                                        <p:tav tm="0">
                                          <p:val>
                                            <p:fltVal val="0"/>
                                          </p:val>
                                        </p:tav>
                                        <p:tav tm="100000">
                                          <p:val>
                                            <p:strVal val="#ppt_w"/>
                                          </p:val>
                                        </p:tav>
                                      </p:tavLst>
                                    </p:anim>
                                    <p:anim calcmode="lin" valueType="num">
                                      <p:cBhvr>
                                        <p:cTn id="30" dur="500" fill="hold"/>
                                        <p:tgtEl>
                                          <p:spTgt spid="1029"/>
                                        </p:tgtEl>
                                        <p:attrNameLst>
                                          <p:attrName>ppt_h</p:attrName>
                                        </p:attrNameLst>
                                      </p:cBhvr>
                                      <p:tavLst>
                                        <p:tav tm="0">
                                          <p:val>
                                            <p:fltVal val="0"/>
                                          </p:val>
                                        </p:tav>
                                        <p:tav tm="100000">
                                          <p:val>
                                            <p:strVal val="#ppt_h"/>
                                          </p:val>
                                        </p:tav>
                                      </p:tavLst>
                                    </p:anim>
                                    <p:animEffect transition="in" filter="fade">
                                      <p:cBhvr>
                                        <p:cTn id="31"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90B8875-B088-48B3-92CC-1D2E0998A7B5}" type="slidenum">
              <a:rPr lang="en-US" altLang="zh-CN"/>
              <a:pPr/>
              <a:t>80</a:t>
            </a:fld>
            <a:endParaRPr lang="en-US" altLang="zh-CN"/>
          </a:p>
        </p:txBody>
      </p:sp>
      <p:sp>
        <p:nvSpPr>
          <p:cNvPr id="141314" name="Rectangle 2"/>
          <p:cNvSpPr>
            <a:spLocks noGrp="1" noRot="1" noChangeArrowheads="1"/>
          </p:cNvSpPr>
          <p:nvPr>
            <p:ph type="title"/>
          </p:nvPr>
        </p:nvSpPr>
        <p:spPr/>
        <p:txBody>
          <a:bodyPr/>
          <a:lstStyle/>
          <a:p>
            <a:r>
              <a:rPr lang="zh-CN" altLang="en-US" sz="4000"/>
              <a:t>课外阅读</a:t>
            </a:r>
          </a:p>
        </p:txBody>
      </p:sp>
      <p:sp>
        <p:nvSpPr>
          <p:cNvPr id="141315" name="Rectangle 3"/>
          <p:cNvSpPr>
            <a:spLocks noGrp="1" noChangeArrowheads="1"/>
          </p:cNvSpPr>
          <p:nvPr>
            <p:ph type="body" idx="1"/>
          </p:nvPr>
        </p:nvSpPr>
        <p:spPr/>
        <p:txBody>
          <a:bodyPr/>
          <a:lstStyle/>
          <a:p>
            <a:r>
              <a:rPr lang="en-US" altLang="zh-CN"/>
              <a:t>1</a:t>
            </a:r>
            <a:r>
              <a:rPr lang="zh-CN" altLang="en-US"/>
              <a:t>、静态树表的查找。</a:t>
            </a:r>
          </a:p>
          <a:p>
            <a:r>
              <a:rPr lang="en-US" altLang="zh-CN"/>
              <a:t>2</a:t>
            </a:r>
            <a:r>
              <a:rPr lang="zh-CN" altLang="en-US"/>
              <a:t>、平衡二叉树</a:t>
            </a:r>
            <a:r>
              <a:rPr lang="en-US" altLang="zh-CN"/>
              <a:t>(AVL</a:t>
            </a:r>
            <a:r>
              <a:rPr lang="zh-CN" altLang="en-US"/>
              <a:t>树</a:t>
            </a:r>
            <a:r>
              <a:rPr lang="en-US" altLang="zh-CN"/>
              <a:t>)</a:t>
            </a:r>
            <a:r>
              <a:rPr lang="zh-CN" altLang="en-US"/>
              <a:t>。</a:t>
            </a:r>
          </a:p>
          <a:p>
            <a:r>
              <a:rPr lang="en-US" altLang="zh-CN"/>
              <a:t>3</a:t>
            </a:r>
            <a:r>
              <a:rPr lang="zh-CN" altLang="en-US"/>
              <a:t>、</a:t>
            </a:r>
            <a:r>
              <a:rPr lang="en-US" altLang="zh-CN"/>
              <a:t>B+</a:t>
            </a:r>
            <a:r>
              <a:rPr lang="zh-CN" altLang="en-US"/>
              <a:t>树。</a:t>
            </a:r>
          </a:p>
        </p:txBody>
      </p:sp>
    </p:spTree>
  </p:cSld>
  <p:clrMapOvr>
    <a:masterClrMapping/>
  </p:clrMapOvr>
  <p:transition spd="med">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8.2</a:t>
            </a:r>
            <a:r>
              <a:rPr lang="zh-CN" altLang="en-US" dirty="0"/>
              <a:t> </a:t>
            </a:r>
            <a:r>
              <a:rPr lang="zh-CN" altLang="en-US" dirty="0" smtClean="0"/>
              <a:t>基于线性表的查找法</a:t>
            </a:r>
            <a:endParaRPr lang="zh-CN" altLang="en-US" dirty="0"/>
          </a:p>
        </p:txBody>
      </p:sp>
      <p:sp>
        <p:nvSpPr>
          <p:cNvPr id="4" name="灯片编号占位符 3"/>
          <p:cNvSpPr>
            <a:spLocks noGrp="1"/>
          </p:cNvSpPr>
          <p:nvPr>
            <p:ph type="sldNum" sz="quarter" idx="10"/>
          </p:nvPr>
        </p:nvSpPr>
        <p:spPr/>
        <p:txBody>
          <a:bodyPr/>
          <a:lstStyle/>
          <a:p>
            <a:fld id="{5861FCC1-2B46-4C62-AD3D-D4DEC5CDE7E2}" type="slidenum">
              <a:rPr lang="en-US" altLang="zh-CN" smtClean="0"/>
              <a:pPr/>
              <a:t>9</a:t>
            </a:fld>
            <a:endParaRPr lang="en-US" altLang="zh-CN"/>
          </a:p>
        </p:txBody>
      </p:sp>
      <p:grpSp>
        <p:nvGrpSpPr>
          <p:cNvPr id="5" name="组合 4"/>
          <p:cNvGrpSpPr/>
          <p:nvPr/>
        </p:nvGrpSpPr>
        <p:grpSpPr>
          <a:xfrm>
            <a:off x="1115616" y="1566797"/>
            <a:ext cx="4186808" cy="1156489"/>
            <a:chOff x="457200" y="1202140"/>
            <a:chExt cx="4186808" cy="1156489"/>
          </a:xfrm>
        </p:grpSpPr>
        <p:sp>
          <p:nvSpPr>
            <p:cNvPr id="6" name="任意多边形 5"/>
            <p:cNvSpPr/>
            <p:nvPr/>
          </p:nvSpPr>
          <p:spPr>
            <a:xfrm>
              <a:off x="457200" y="1202140"/>
              <a:ext cx="809542" cy="1156489"/>
            </a:xfrm>
            <a:custGeom>
              <a:avLst/>
              <a:gdLst>
                <a:gd name="connsiteX0" fmla="*/ 0 w 1156488"/>
                <a:gd name="connsiteY0" fmla="*/ 0 h 809542"/>
                <a:gd name="connsiteX1" fmla="*/ 751717 w 1156488"/>
                <a:gd name="connsiteY1" fmla="*/ 0 h 809542"/>
                <a:gd name="connsiteX2" fmla="*/ 1156488 w 1156488"/>
                <a:gd name="connsiteY2" fmla="*/ 404771 h 809542"/>
                <a:gd name="connsiteX3" fmla="*/ 751717 w 1156488"/>
                <a:gd name="connsiteY3" fmla="*/ 809542 h 809542"/>
                <a:gd name="connsiteX4" fmla="*/ 0 w 1156488"/>
                <a:gd name="connsiteY4" fmla="*/ 809542 h 809542"/>
                <a:gd name="connsiteX5" fmla="*/ 404771 w 1156488"/>
                <a:gd name="connsiteY5" fmla="*/ 404771 h 809542"/>
                <a:gd name="connsiteX6" fmla="*/ 0 w 1156488"/>
                <a:gd name="connsiteY6" fmla="*/ 0 h 809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6488" h="809542">
                  <a:moveTo>
                    <a:pt x="1156487" y="0"/>
                  </a:moveTo>
                  <a:lnTo>
                    <a:pt x="1156487" y="526202"/>
                  </a:lnTo>
                  <a:lnTo>
                    <a:pt x="578244" y="809542"/>
                  </a:lnTo>
                  <a:lnTo>
                    <a:pt x="1" y="526202"/>
                  </a:lnTo>
                  <a:lnTo>
                    <a:pt x="1" y="0"/>
                  </a:lnTo>
                  <a:lnTo>
                    <a:pt x="578244" y="283340"/>
                  </a:lnTo>
                  <a:lnTo>
                    <a:pt x="1156487" y="0"/>
                  </a:lnTo>
                  <a:close/>
                </a:path>
              </a:pathLst>
            </a:custGeom>
          </p:spPr>
          <p:style>
            <a:lnRef idx="0">
              <a:schemeClr val="accent5"/>
            </a:lnRef>
            <a:fillRef idx="3">
              <a:schemeClr val="accent5"/>
            </a:fillRef>
            <a:effectRef idx="3">
              <a:schemeClr val="accent5"/>
            </a:effectRef>
            <a:fontRef idx="minor">
              <a:schemeClr val="lt1"/>
            </a:fontRef>
          </p:style>
          <p:txBody>
            <a:bodyPr spcFirstLastPara="0" vert="horz" wrap="square" lIns="22860" tIns="427632" rIns="22860" bIns="427631" numCol="1" spcCol="1270" anchor="ctr" anchorCtr="0">
              <a:noAutofit/>
            </a:bodyPr>
            <a:lstStyle/>
            <a:p>
              <a:pPr lvl="0" algn="ctr" defTabSz="1600200">
                <a:lnSpc>
                  <a:spcPct val="90000"/>
                </a:lnSpc>
                <a:spcBef>
                  <a:spcPct val="0"/>
                </a:spcBef>
                <a:spcAft>
                  <a:spcPct val="35000"/>
                </a:spcAft>
              </a:pPr>
              <a:r>
                <a:rPr lang="en-US" altLang="zh-CN" sz="3600" kern="1200" dirty="0" smtClean="0"/>
                <a:t>1</a:t>
              </a:r>
              <a:endParaRPr lang="zh-CN" altLang="en-US" sz="3600" kern="1200" dirty="0"/>
            </a:p>
          </p:txBody>
        </p:sp>
        <p:sp>
          <p:nvSpPr>
            <p:cNvPr id="7" name="任意多边形 6"/>
            <p:cNvSpPr/>
            <p:nvPr/>
          </p:nvSpPr>
          <p:spPr>
            <a:xfrm>
              <a:off x="1266741" y="1202141"/>
              <a:ext cx="3377267" cy="752113"/>
            </a:xfrm>
            <a:custGeom>
              <a:avLst/>
              <a:gdLst>
                <a:gd name="connsiteX0" fmla="*/ 125355 w 752112"/>
                <a:gd name="connsiteY0" fmla="*/ 0 h 7420057"/>
                <a:gd name="connsiteX1" fmla="*/ 626757 w 752112"/>
                <a:gd name="connsiteY1" fmla="*/ 0 h 7420057"/>
                <a:gd name="connsiteX2" fmla="*/ 752112 w 752112"/>
                <a:gd name="connsiteY2" fmla="*/ 125355 h 7420057"/>
                <a:gd name="connsiteX3" fmla="*/ 752112 w 752112"/>
                <a:gd name="connsiteY3" fmla="*/ 7420057 h 7420057"/>
                <a:gd name="connsiteX4" fmla="*/ 752112 w 752112"/>
                <a:gd name="connsiteY4" fmla="*/ 7420057 h 7420057"/>
                <a:gd name="connsiteX5" fmla="*/ 0 w 752112"/>
                <a:gd name="connsiteY5" fmla="*/ 7420057 h 7420057"/>
                <a:gd name="connsiteX6" fmla="*/ 0 w 752112"/>
                <a:gd name="connsiteY6" fmla="*/ 7420057 h 7420057"/>
                <a:gd name="connsiteX7" fmla="*/ 0 w 752112"/>
                <a:gd name="connsiteY7" fmla="*/ 125355 h 7420057"/>
                <a:gd name="connsiteX8" fmla="*/ 125355 w 752112"/>
                <a:gd name="connsiteY8" fmla="*/ 0 h 7420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2112" h="7420057">
                  <a:moveTo>
                    <a:pt x="752112" y="1236709"/>
                  </a:moveTo>
                  <a:lnTo>
                    <a:pt x="752112" y="6183348"/>
                  </a:lnTo>
                  <a:cubicBezTo>
                    <a:pt x="752112" y="6866364"/>
                    <a:pt x="746423" y="7420052"/>
                    <a:pt x="739406" y="7420052"/>
                  </a:cubicBezTo>
                  <a:lnTo>
                    <a:pt x="0" y="7420052"/>
                  </a:lnTo>
                  <a:lnTo>
                    <a:pt x="0" y="7420052"/>
                  </a:lnTo>
                  <a:lnTo>
                    <a:pt x="0" y="5"/>
                  </a:lnTo>
                  <a:lnTo>
                    <a:pt x="0" y="5"/>
                  </a:lnTo>
                  <a:lnTo>
                    <a:pt x="739406" y="5"/>
                  </a:lnTo>
                  <a:cubicBezTo>
                    <a:pt x="746423" y="5"/>
                    <a:pt x="752112" y="553693"/>
                    <a:pt x="752112" y="1236709"/>
                  </a:cubicBezTo>
                  <a:close/>
                </a:path>
              </a:pathLst>
            </a:custGeom>
          </p:spPr>
          <p:style>
            <a:lnRef idx="1">
              <a:schemeClr val="accent4"/>
            </a:lnRef>
            <a:fillRef idx="2">
              <a:schemeClr val="accent4"/>
            </a:fillRef>
            <a:effectRef idx="1">
              <a:schemeClr val="accent4"/>
            </a:effectRef>
            <a:fontRef idx="minor">
              <a:schemeClr val="dk1"/>
            </a:fontRef>
          </p:style>
          <p:txBody>
            <a:bodyPr spcFirstLastPara="0" vert="horz" wrap="square" lIns="256033" tIns="59575" rIns="59575" bIns="59576" numCol="1" spcCol="1270" anchor="ctr" anchorCtr="0">
              <a:noAutofit/>
            </a:bodyPr>
            <a:lstStyle/>
            <a:p>
              <a:pPr marL="285750" lvl="1" indent="-285750" algn="l" defTabSz="1600200">
                <a:lnSpc>
                  <a:spcPct val="90000"/>
                </a:lnSpc>
                <a:spcBef>
                  <a:spcPct val="0"/>
                </a:spcBef>
                <a:spcAft>
                  <a:spcPct val="15000"/>
                </a:spcAft>
                <a:buChar char="••"/>
              </a:pPr>
              <a:r>
                <a:rPr lang="zh-CN" altLang="en-US" sz="3600" kern="1200" dirty="0" smtClean="0"/>
                <a:t>顺序查找法</a:t>
              </a:r>
              <a:endParaRPr lang="zh-CN" altLang="en-US" sz="3600" kern="1200" dirty="0"/>
            </a:p>
          </p:txBody>
        </p:sp>
      </p:grpSp>
      <p:grpSp>
        <p:nvGrpSpPr>
          <p:cNvPr id="8" name="组合 7"/>
          <p:cNvGrpSpPr/>
          <p:nvPr/>
        </p:nvGrpSpPr>
        <p:grpSpPr>
          <a:xfrm>
            <a:off x="1115616" y="2607005"/>
            <a:ext cx="4186809" cy="1156488"/>
            <a:chOff x="457200" y="2242348"/>
            <a:chExt cx="4186809" cy="1156488"/>
          </a:xfrm>
        </p:grpSpPr>
        <p:sp>
          <p:nvSpPr>
            <p:cNvPr id="9" name="任意多边形 8"/>
            <p:cNvSpPr/>
            <p:nvPr/>
          </p:nvSpPr>
          <p:spPr>
            <a:xfrm>
              <a:off x="457200" y="2242348"/>
              <a:ext cx="809542" cy="1156488"/>
            </a:xfrm>
            <a:custGeom>
              <a:avLst/>
              <a:gdLst>
                <a:gd name="connsiteX0" fmla="*/ 0 w 1156488"/>
                <a:gd name="connsiteY0" fmla="*/ 0 h 809542"/>
                <a:gd name="connsiteX1" fmla="*/ 751717 w 1156488"/>
                <a:gd name="connsiteY1" fmla="*/ 0 h 809542"/>
                <a:gd name="connsiteX2" fmla="*/ 1156488 w 1156488"/>
                <a:gd name="connsiteY2" fmla="*/ 404771 h 809542"/>
                <a:gd name="connsiteX3" fmla="*/ 751717 w 1156488"/>
                <a:gd name="connsiteY3" fmla="*/ 809542 h 809542"/>
                <a:gd name="connsiteX4" fmla="*/ 0 w 1156488"/>
                <a:gd name="connsiteY4" fmla="*/ 809542 h 809542"/>
                <a:gd name="connsiteX5" fmla="*/ 404771 w 1156488"/>
                <a:gd name="connsiteY5" fmla="*/ 404771 h 809542"/>
                <a:gd name="connsiteX6" fmla="*/ 0 w 1156488"/>
                <a:gd name="connsiteY6" fmla="*/ 0 h 809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6488" h="809542">
                  <a:moveTo>
                    <a:pt x="1156487" y="0"/>
                  </a:moveTo>
                  <a:lnTo>
                    <a:pt x="1156487" y="526202"/>
                  </a:lnTo>
                  <a:lnTo>
                    <a:pt x="578244" y="809542"/>
                  </a:lnTo>
                  <a:lnTo>
                    <a:pt x="1" y="526202"/>
                  </a:lnTo>
                  <a:lnTo>
                    <a:pt x="1" y="0"/>
                  </a:lnTo>
                  <a:lnTo>
                    <a:pt x="578244" y="283340"/>
                  </a:lnTo>
                  <a:lnTo>
                    <a:pt x="1156487" y="0"/>
                  </a:lnTo>
                  <a:close/>
                </a:path>
              </a:pathLst>
            </a:custGeom>
          </p:spPr>
          <p:style>
            <a:lnRef idx="0">
              <a:schemeClr val="accent5"/>
            </a:lnRef>
            <a:fillRef idx="3">
              <a:schemeClr val="accent5"/>
            </a:fillRef>
            <a:effectRef idx="3">
              <a:schemeClr val="accent5"/>
            </a:effectRef>
            <a:fontRef idx="minor">
              <a:schemeClr val="lt1"/>
            </a:fontRef>
          </p:style>
          <p:txBody>
            <a:bodyPr spcFirstLastPara="0" vert="horz" wrap="square" lIns="22860" tIns="427631" rIns="22860" bIns="427631" numCol="1" spcCol="1270" anchor="ctr" anchorCtr="0">
              <a:noAutofit/>
            </a:bodyPr>
            <a:lstStyle/>
            <a:p>
              <a:pPr lvl="0" algn="ctr" defTabSz="1600200">
                <a:lnSpc>
                  <a:spcPct val="90000"/>
                </a:lnSpc>
                <a:spcBef>
                  <a:spcPct val="0"/>
                </a:spcBef>
                <a:spcAft>
                  <a:spcPct val="35000"/>
                </a:spcAft>
              </a:pPr>
              <a:r>
                <a:rPr lang="en-US" altLang="zh-CN" sz="3600" kern="1200" dirty="0" smtClean="0"/>
                <a:t>2</a:t>
              </a:r>
              <a:endParaRPr lang="zh-CN" altLang="en-US" sz="3600" kern="1200" dirty="0"/>
            </a:p>
          </p:txBody>
        </p:sp>
        <p:sp>
          <p:nvSpPr>
            <p:cNvPr id="10" name="任意多边形 9"/>
            <p:cNvSpPr/>
            <p:nvPr/>
          </p:nvSpPr>
          <p:spPr>
            <a:xfrm>
              <a:off x="1266743" y="2242349"/>
              <a:ext cx="3377266" cy="751717"/>
            </a:xfrm>
            <a:custGeom>
              <a:avLst/>
              <a:gdLst>
                <a:gd name="connsiteX0" fmla="*/ 125289 w 751717"/>
                <a:gd name="connsiteY0" fmla="*/ 0 h 7420057"/>
                <a:gd name="connsiteX1" fmla="*/ 626428 w 751717"/>
                <a:gd name="connsiteY1" fmla="*/ 0 h 7420057"/>
                <a:gd name="connsiteX2" fmla="*/ 751717 w 751717"/>
                <a:gd name="connsiteY2" fmla="*/ 125289 h 7420057"/>
                <a:gd name="connsiteX3" fmla="*/ 751717 w 751717"/>
                <a:gd name="connsiteY3" fmla="*/ 7420057 h 7420057"/>
                <a:gd name="connsiteX4" fmla="*/ 751717 w 751717"/>
                <a:gd name="connsiteY4" fmla="*/ 7420057 h 7420057"/>
                <a:gd name="connsiteX5" fmla="*/ 0 w 751717"/>
                <a:gd name="connsiteY5" fmla="*/ 7420057 h 7420057"/>
                <a:gd name="connsiteX6" fmla="*/ 0 w 751717"/>
                <a:gd name="connsiteY6" fmla="*/ 7420057 h 7420057"/>
                <a:gd name="connsiteX7" fmla="*/ 0 w 751717"/>
                <a:gd name="connsiteY7" fmla="*/ 125289 h 7420057"/>
                <a:gd name="connsiteX8" fmla="*/ 125289 w 751717"/>
                <a:gd name="connsiteY8" fmla="*/ 0 h 7420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1717" h="7420057">
                  <a:moveTo>
                    <a:pt x="751717" y="1236707"/>
                  </a:moveTo>
                  <a:lnTo>
                    <a:pt x="751717" y="6183350"/>
                  </a:lnTo>
                  <a:cubicBezTo>
                    <a:pt x="751717" y="6866359"/>
                    <a:pt x="746034" y="7420052"/>
                    <a:pt x="739024" y="7420052"/>
                  </a:cubicBezTo>
                  <a:lnTo>
                    <a:pt x="0" y="7420052"/>
                  </a:lnTo>
                  <a:lnTo>
                    <a:pt x="0" y="7420052"/>
                  </a:lnTo>
                  <a:lnTo>
                    <a:pt x="0" y="5"/>
                  </a:lnTo>
                  <a:lnTo>
                    <a:pt x="0" y="5"/>
                  </a:lnTo>
                  <a:lnTo>
                    <a:pt x="739024" y="5"/>
                  </a:lnTo>
                  <a:cubicBezTo>
                    <a:pt x="746034" y="5"/>
                    <a:pt x="751717" y="553698"/>
                    <a:pt x="751717" y="1236707"/>
                  </a:cubicBezTo>
                  <a:close/>
                </a:path>
              </a:pathLst>
            </a:custGeom>
          </p:spPr>
          <p:style>
            <a:lnRef idx="1">
              <a:schemeClr val="accent4"/>
            </a:lnRef>
            <a:fillRef idx="2">
              <a:schemeClr val="accent4"/>
            </a:fillRef>
            <a:effectRef idx="1">
              <a:schemeClr val="accent4"/>
            </a:effectRef>
            <a:fontRef idx="minor">
              <a:schemeClr val="dk1"/>
            </a:fontRef>
          </p:style>
          <p:txBody>
            <a:bodyPr spcFirstLastPara="0" vert="horz" wrap="square" lIns="256032" tIns="59556" rIns="59556" bIns="59556" numCol="1" spcCol="1270" anchor="ctr" anchorCtr="0">
              <a:noAutofit/>
            </a:bodyPr>
            <a:lstStyle/>
            <a:p>
              <a:pPr marL="285750" lvl="1" indent="-285750" algn="l" defTabSz="1600200">
                <a:lnSpc>
                  <a:spcPct val="90000"/>
                </a:lnSpc>
                <a:spcBef>
                  <a:spcPct val="0"/>
                </a:spcBef>
                <a:spcAft>
                  <a:spcPct val="15000"/>
                </a:spcAft>
                <a:buChar char="••"/>
              </a:pPr>
              <a:r>
                <a:rPr lang="zh-CN" altLang="en-US" sz="3600" kern="1200" dirty="0" smtClean="0"/>
                <a:t>折半查找法</a:t>
              </a:r>
              <a:endParaRPr lang="zh-CN" altLang="en-US" sz="3600" kern="1200" dirty="0"/>
            </a:p>
          </p:txBody>
        </p:sp>
      </p:grpSp>
      <p:grpSp>
        <p:nvGrpSpPr>
          <p:cNvPr id="11" name="组合 10"/>
          <p:cNvGrpSpPr/>
          <p:nvPr/>
        </p:nvGrpSpPr>
        <p:grpSpPr>
          <a:xfrm>
            <a:off x="1115616" y="3647212"/>
            <a:ext cx="4186809" cy="1156488"/>
            <a:chOff x="457200" y="3282555"/>
            <a:chExt cx="4186809" cy="1156488"/>
          </a:xfrm>
        </p:grpSpPr>
        <p:sp>
          <p:nvSpPr>
            <p:cNvPr id="12" name="任意多边形 11"/>
            <p:cNvSpPr/>
            <p:nvPr/>
          </p:nvSpPr>
          <p:spPr>
            <a:xfrm>
              <a:off x="457200" y="3282555"/>
              <a:ext cx="809542" cy="1156488"/>
            </a:xfrm>
            <a:custGeom>
              <a:avLst/>
              <a:gdLst>
                <a:gd name="connsiteX0" fmla="*/ 0 w 1156488"/>
                <a:gd name="connsiteY0" fmla="*/ 0 h 809542"/>
                <a:gd name="connsiteX1" fmla="*/ 751717 w 1156488"/>
                <a:gd name="connsiteY1" fmla="*/ 0 h 809542"/>
                <a:gd name="connsiteX2" fmla="*/ 1156488 w 1156488"/>
                <a:gd name="connsiteY2" fmla="*/ 404771 h 809542"/>
                <a:gd name="connsiteX3" fmla="*/ 751717 w 1156488"/>
                <a:gd name="connsiteY3" fmla="*/ 809542 h 809542"/>
                <a:gd name="connsiteX4" fmla="*/ 0 w 1156488"/>
                <a:gd name="connsiteY4" fmla="*/ 809542 h 809542"/>
                <a:gd name="connsiteX5" fmla="*/ 404771 w 1156488"/>
                <a:gd name="connsiteY5" fmla="*/ 404771 h 809542"/>
                <a:gd name="connsiteX6" fmla="*/ 0 w 1156488"/>
                <a:gd name="connsiteY6" fmla="*/ 0 h 809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6488" h="809542">
                  <a:moveTo>
                    <a:pt x="1156487" y="0"/>
                  </a:moveTo>
                  <a:lnTo>
                    <a:pt x="1156487" y="526202"/>
                  </a:lnTo>
                  <a:lnTo>
                    <a:pt x="578244" y="809542"/>
                  </a:lnTo>
                  <a:lnTo>
                    <a:pt x="1" y="526202"/>
                  </a:lnTo>
                  <a:lnTo>
                    <a:pt x="1" y="0"/>
                  </a:lnTo>
                  <a:lnTo>
                    <a:pt x="578244" y="283340"/>
                  </a:lnTo>
                  <a:lnTo>
                    <a:pt x="1156487" y="0"/>
                  </a:lnTo>
                  <a:close/>
                </a:path>
              </a:pathLst>
            </a:custGeom>
          </p:spPr>
          <p:style>
            <a:lnRef idx="0">
              <a:schemeClr val="accent5"/>
            </a:lnRef>
            <a:fillRef idx="3">
              <a:schemeClr val="accent5"/>
            </a:fillRef>
            <a:effectRef idx="3">
              <a:schemeClr val="accent5"/>
            </a:effectRef>
            <a:fontRef idx="minor">
              <a:schemeClr val="lt1"/>
            </a:fontRef>
          </p:style>
          <p:txBody>
            <a:bodyPr spcFirstLastPara="0" vert="horz" wrap="square" lIns="22860" tIns="427631" rIns="22860" bIns="427631" numCol="1" spcCol="1270" anchor="ctr" anchorCtr="0">
              <a:noAutofit/>
            </a:bodyPr>
            <a:lstStyle/>
            <a:p>
              <a:pPr lvl="0" algn="ctr" defTabSz="1600200">
                <a:lnSpc>
                  <a:spcPct val="90000"/>
                </a:lnSpc>
                <a:spcBef>
                  <a:spcPct val="0"/>
                </a:spcBef>
                <a:spcAft>
                  <a:spcPct val="35000"/>
                </a:spcAft>
              </a:pPr>
              <a:r>
                <a:rPr lang="en-US" altLang="zh-CN" sz="3600" kern="1200" dirty="0" smtClean="0"/>
                <a:t>3</a:t>
              </a:r>
              <a:endParaRPr lang="zh-CN" altLang="en-US" sz="3600" kern="1200" dirty="0"/>
            </a:p>
          </p:txBody>
        </p:sp>
        <p:sp>
          <p:nvSpPr>
            <p:cNvPr id="13" name="任意多边形 12"/>
            <p:cNvSpPr/>
            <p:nvPr/>
          </p:nvSpPr>
          <p:spPr>
            <a:xfrm>
              <a:off x="1266743" y="3282556"/>
              <a:ext cx="3377266" cy="751717"/>
            </a:xfrm>
            <a:custGeom>
              <a:avLst/>
              <a:gdLst>
                <a:gd name="connsiteX0" fmla="*/ 125289 w 751717"/>
                <a:gd name="connsiteY0" fmla="*/ 0 h 7420057"/>
                <a:gd name="connsiteX1" fmla="*/ 626428 w 751717"/>
                <a:gd name="connsiteY1" fmla="*/ 0 h 7420057"/>
                <a:gd name="connsiteX2" fmla="*/ 751717 w 751717"/>
                <a:gd name="connsiteY2" fmla="*/ 125289 h 7420057"/>
                <a:gd name="connsiteX3" fmla="*/ 751717 w 751717"/>
                <a:gd name="connsiteY3" fmla="*/ 7420057 h 7420057"/>
                <a:gd name="connsiteX4" fmla="*/ 751717 w 751717"/>
                <a:gd name="connsiteY4" fmla="*/ 7420057 h 7420057"/>
                <a:gd name="connsiteX5" fmla="*/ 0 w 751717"/>
                <a:gd name="connsiteY5" fmla="*/ 7420057 h 7420057"/>
                <a:gd name="connsiteX6" fmla="*/ 0 w 751717"/>
                <a:gd name="connsiteY6" fmla="*/ 7420057 h 7420057"/>
                <a:gd name="connsiteX7" fmla="*/ 0 w 751717"/>
                <a:gd name="connsiteY7" fmla="*/ 125289 h 7420057"/>
                <a:gd name="connsiteX8" fmla="*/ 125289 w 751717"/>
                <a:gd name="connsiteY8" fmla="*/ 0 h 7420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1717" h="7420057">
                  <a:moveTo>
                    <a:pt x="751717" y="1236707"/>
                  </a:moveTo>
                  <a:lnTo>
                    <a:pt x="751717" y="6183350"/>
                  </a:lnTo>
                  <a:cubicBezTo>
                    <a:pt x="751717" y="6866359"/>
                    <a:pt x="746034" y="7420052"/>
                    <a:pt x="739024" y="7420052"/>
                  </a:cubicBezTo>
                  <a:lnTo>
                    <a:pt x="0" y="7420052"/>
                  </a:lnTo>
                  <a:lnTo>
                    <a:pt x="0" y="7420052"/>
                  </a:lnTo>
                  <a:lnTo>
                    <a:pt x="0" y="5"/>
                  </a:lnTo>
                  <a:lnTo>
                    <a:pt x="0" y="5"/>
                  </a:lnTo>
                  <a:lnTo>
                    <a:pt x="739024" y="5"/>
                  </a:lnTo>
                  <a:cubicBezTo>
                    <a:pt x="746034" y="5"/>
                    <a:pt x="751717" y="553698"/>
                    <a:pt x="751717" y="1236707"/>
                  </a:cubicBezTo>
                  <a:close/>
                </a:path>
              </a:pathLst>
            </a:custGeom>
          </p:spPr>
          <p:style>
            <a:lnRef idx="1">
              <a:schemeClr val="accent4"/>
            </a:lnRef>
            <a:fillRef idx="2">
              <a:schemeClr val="accent4"/>
            </a:fillRef>
            <a:effectRef idx="1">
              <a:schemeClr val="accent4"/>
            </a:effectRef>
            <a:fontRef idx="minor">
              <a:schemeClr val="dk1"/>
            </a:fontRef>
          </p:style>
          <p:txBody>
            <a:bodyPr spcFirstLastPara="0" vert="horz" wrap="square" lIns="256032" tIns="59556" rIns="59556" bIns="59556" numCol="1" spcCol="1270" anchor="ctr" anchorCtr="0">
              <a:noAutofit/>
            </a:bodyPr>
            <a:lstStyle/>
            <a:p>
              <a:pPr marL="285750" lvl="1" indent="-285750" algn="l" defTabSz="1600200">
                <a:lnSpc>
                  <a:spcPct val="90000"/>
                </a:lnSpc>
                <a:spcBef>
                  <a:spcPct val="0"/>
                </a:spcBef>
                <a:spcAft>
                  <a:spcPct val="15000"/>
                </a:spcAft>
                <a:buChar char="••"/>
              </a:pPr>
              <a:r>
                <a:rPr lang="zh-CN" altLang="en-US" sz="3600" dirty="0" smtClean="0"/>
                <a:t>分块查找法</a:t>
              </a:r>
              <a:endParaRPr lang="zh-CN" altLang="en-US" sz="3600" kern="1200" dirty="0"/>
            </a:p>
          </p:txBody>
        </p:sp>
      </p:grpSp>
      <p:sp>
        <p:nvSpPr>
          <p:cNvPr id="14" name="圆角矩形 13"/>
          <p:cNvSpPr/>
          <p:nvPr/>
        </p:nvSpPr>
        <p:spPr bwMode="auto">
          <a:xfrm>
            <a:off x="5508104" y="1570068"/>
            <a:ext cx="2664296" cy="792088"/>
          </a:xfrm>
          <a:prstGeom prst="roundRect">
            <a:avLst/>
          </a:prstGeom>
          <a:ln>
            <a:headEnd type="none" w="med" len="med"/>
            <a:tailEnd type="triangl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3200" b="0" i="0" u="none" strike="noStrike" cap="none" normalizeH="0" baseline="0" dirty="0" smtClean="0">
                <a:ln>
                  <a:noFill/>
                </a:ln>
                <a:solidFill>
                  <a:schemeClr val="bg1"/>
                </a:solidFill>
                <a:effectLst/>
                <a:latin typeface="Times New Roman" pitchFamily="18" charset="0"/>
                <a:ea typeface="宋体" charset="-122"/>
              </a:rPr>
              <a:t>无序</a:t>
            </a:r>
          </a:p>
        </p:txBody>
      </p:sp>
      <p:sp>
        <p:nvSpPr>
          <p:cNvPr id="15" name="圆角矩形 14"/>
          <p:cNvSpPr/>
          <p:nvPr/>
        </p:nvSpPr>
        <p:spPr bwMode="auto">
          <a:xfrm>
            <a:off x="5508104" y="2598547"/>
            <a:ext cx="2664296" cy="792088"/>
          </a:xfrm>
          <a:prstGeom prst="roundRect">
            <a:avLst/>
          </a:prstGeom>
          <a:ln>
            <a:headEnd type="none" w="med" len="med"/>
            <a:tailEnd type="triangl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3200" b="0" i="0" u="none" strike="noStrike" cap="none" normalizeH="0" baseline="0" dirty="0" smtClean="0">
                <a:ln>
                  <a:noFill/>
                </a:ln>
                <a:solidFill>
                  <a:schemeClr val="bg1"/>
                </a:solidFill>
                <a:effectLst/>
                <a:latin typeface="Times New Roman" pitchFamily="18" charset="0"/>
                <a:ea typeface="宋体" charset="-122"/>
              </a:rPr>
              <a:t>有序</a:t>
            </a:r>
          </a:p>
        </p:txBody>
      </p:sp>
      <p:sp>
        <p:nvSpPr>
          <p:cNvPr id="16" name="圆角矩形 15"/>
          <p:cNvSpPr/>
          <p:nvPr/>
        </p:nvSpPr>
        <p:spPr bwMode="auto">
          <a:xfrm>
            <a:off x="5508104" y="3627027"/>
            <a:ext cx="2664296" cy="792088"/>
          </a:xfrm>
          <a:prstGeom prst="roundRect">
            <a:avLst/>
          </a:prstGeom>
          <a:ln>
            <a:headEnd type="none" w="med" len="med"/>
            <a:tailEnd type="triangl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3200" b="0" i="0" u="none" strike="noStrike" cap="none" normalizeH="0" baseline="0" dirty="0" smtClean="0">
                <a:ln>
                  <a:noFill/>
                </a:ln>
                <a:solidFill>
                  <a:schemeClr val="bg1"/>
                </a:solidFill>
                <a:effectLst/>
                <a:latin typeface="Times New Roman" pitchFamily="18" charset="0"/>
                <a:ea typeface="宋体" charset="-122"/>
              </a:rPr>
              <a:t>分块有序</a:t>
            </a:r>
          </a:p>
        </p:txBody>
      </p:sp>
    </p:spTree>
    <p:extLst>
      <p:ext uri="{BB962C8B-B14F-4D97-AF65-F5344CB8AC3E}">
        <p14:creationId xmlns:p14="http://schemas.microsoft.com/office/powerpoint/2010/main" val="2310882544"/>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1+#ppt_w/2"/>
                                          </p:val>
                                        </p:tav>
                                        <p:tav tm="100000">
                                          <p:val>
                                            <p:strVal val="#ppt_x"/>
                                          </p:val>
                                        </p:tav>
                                      </p:tavLst>
                                    </p:anim>
                                    <p:anim calcmode="lin" valueType="num">
                                      <p:cBhvr additive="base">
                                        <p:cTn id="26" dur="500" fill="hold"/>
                                        <p:tgtEl>
                                          <p:spTgt spid="14"/>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1+#ppt_w/2"/>
                                          </p:val>
                                        </p:tav>
                                        <p:tav tm="100000">
                                          <p:val>
                                            <p:strVal val="#ppt_x"/>
                                          </p:val>
                                        </p:tav>
                                      </p:tavLst>
                                    </p:anim>
                                    <p:anim calcmode="lin" valueType="num">
                                      <p:cBhvr additive="base">
                                        <p:cTn id="30" dur="500" fill="hold"/>
                                        <p:tgtEl>
                                          <p:spTgt spid="15"/>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1+#ppt_w/2"/>
                                          </p:val>
                                        </p:tav>
                                        <p:tav tm="100000">
                                          <p:val>
                                            <p:strVal val="#ppt_x"/>
                                          </p:val>
                                        </p:tav>
                                      </p:tavLst>
                                    </p:anim>
                                    <p:anim calcmode="lin" valueType="num">
                                      <p:cBhvr additive="base">
                                        <p:cTn id="34"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theme/theme1.xml><?xml version="1.0" encoding="utf-8"?>
<a:theme xmlns:a="http://schemas.openxmlformats.org/drawingml/2006/main" name="1_Stream">
  <a:themeElements>
    <a:clrScheme name="1_Stream 10">
      <a:dk1>
        <a:srgbClr val="000514"/>
      </a:dk1>
      <a:lt1>
        <a:srgbClr val="FFFFFF"/>
      </a:lt1>
      <a:dk2>
        <a:srgbClr val="000036"/>
      </a:dk2>
      <a:lt2>
        <a:srgbClr val="E5E5FF"/>
      </a:lt2>
      <a:accent1>
        <a:srgbClr val="0099CC"/>
      </a:accent1>
      <a:accent2>
        <a:srgbClr val="A886E0"/>
      </a:accent2>
      <a:accent3>
        <a:srgbClr val="AAAAAE"/>
      </a:accent3>
      <a:accent4>
        <a:srgbClr val="DADADA"/>
      </a:accent4>
      <a:accent5>
        <a:srgbClr val="AACAE2"/>
      </a:accent5>
      <a:accent6>
        <a:srgbClr val="9879CB"/>
      </a:accent6>
      <a:hlink>
        <a:srgbClr val="FFCC00"/>
      </a:hlink>
      <a:folHlink>
        <a:srgbClr val="FFFFCC"/>
      </a:folHlink>
    </a:clrScheme>
    <a:fontScheme name="1_Stream">
      <a:majorFont>
        <a:latin typeface="Garamond"/>
        <a:ea typeface="宋体"/>
        <a:cs typeface=""/>
      </a:majorFont>
      <a:minorFont>
        <a:latin typeface="Garamond"/>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32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32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1_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1_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1_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1_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1_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1_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1_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1_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
      <a:clrScheme name="1_Stream 10">
        <a:dk1>
          <a:srgbClr val="000514"/>
        </a:dk1>
        <a:lt1>
          <a:srgbClr val="FFFFFF"/>
        </a:lt1>
        <a:dk2>
          <a:srgbClr val="000036"/>
        </a:dk2>
        <a:lt2>
          <a:srgbClr val="E5E5FF"/>
        </a:lt2>
        <a:accent1>
          <a:srgbClr val="0099CC"/>
        </a:accent1>
        <a:accent2>
          <a:srgbClr val="A886E0"/>
        </a:accent2>
        <a:accent3>
          <a:srgbClr val="AAAAAE"/>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7554</TotalTime>
  <Words>6178</Words>
  <Application>Microsoft Office PowerPoint</Application>
  <PresentationFormat>全屏显示(4:3)</PresentationFormat>
  <Paragraphs>1161</Paragraphs>
  <Slides>80</Slides>
  <Notes>6</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80</vt:i4>
      </vt:variant>
    </vt:vector>
  </HeadingPairs>
  <TitlesOfParts>
    <vt:vector size="83" baseType="lpstr">
      <vt:lpstr>1_Stream</vt:lpstr>
      <vt:lpstr>Equation</vt:lpstr>
      <vt:lpstr>公式</vt:lpstr>
      <vt:lpstr>第8章　查找</vt:lpstr>
      <vt:lpstr>PowerPoint 演示文稿</vt:lpstr>
      <vt:lpstr>第8章 查找</vt:lpstr>
      <vt:lpstr>8.1 基本概念</vt:lpstr>
      <vt:lpstr>8.1 基本概念</vt:lpstr>
      <vt:lpstr>8.1 基本概念</vt:lpstr>
      <vt:lpstr>8.1 基本概念</vt:lpstr>
      <vt:lpstr>8.1 基本概念</vt:lpstr>
      <vt:lpstr>8.2 基于线性表的查找法</vt:lpstr>
      <vt:lpstr>8.2.1 顺序查找法</vt:lpstr>
      <vt:lpstr>8.2.1 顺序查找法</vt:lpstr>
      <vt:lpstr>PowerPoint 演示文稿</vt:lpstr>
      <vt:lpstr>8.2.1 顺序查找法</vt:lpstr>
      <vt:lpstr>8.2.2 折半查找法</vt:lpstr>
      <vt:lpstr>PowerPoint 演示文稿</vt:lpstr>
      <vt:lpstr>PowerPoint 演示文稿</vt:lpstr>
      <vt:lpstr>PowerPoint 演示文稿</vt:lpstr>
      <vt:lpstr>8.2.2 折半查找法</vt:lpstr>
      <vt:lpstr>PowerPoint 演示文稿</vt:lpstr>
      <vt:lpstr>练习</vt:lpstr>
      <vt:lpstr>8.2.3 索引顺序表的查找－分块查找算法</vt:lpstr>
      <vt:lpstr>PowerPoint 演示文稿</vt:lpstr>
      <vt:lpstr>PowerPoint 演示文稿</vt:lpstr>
      <vt:lpstr>练习</vt:lpstr>
      <vt:lpstr>8.2 基于线性表的查找法</vt:lpstr>
      <vt:lpstr>8.3 基于树的查找法</vt:lpstr>
      <vt:lpstr>8.3 基于树的查找法</vt:lpstr>
      <vt:lpstr>PowerPoint 演示文稿</vt:lpstr>
      <vt:lpstr>8.3 基于树的查找法</vt:lpstr>
      <vt:lpstr>PowerPoint 演示文稿</vt:lpstr>
      <vt:lpstr>8.3 基于树的查找法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vt:lpstr>
      <vt:lpstr>8.4 散列（哈希）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乘余取整法参数取值的考虑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vt:lpstr>
      <vt:lpstr>本章小结 </vt:lpstr>
      <vt:lpstr>课外阅读</vt:lpstr>
    </vt:vector>
  </TitlesOfParts>
  <Company>电子科技大学中山学院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第10章　查找</dc:title>
  <dc:creator>梁烨</dc:creator>
  <cp:lastModifiedBy>梁烨</cp:lastModifiedBy>
  <cp:revision>372</cp:revision>
  <dcterms:created xsi:type="dcterms:W3CDTF">2002-04-13T00:39:34Z</dcterms:created>
  <dcterms:modified xsi:type="dcterms:W3CDTF">2016-12-06T12:03:11Z</dcterms:modified>
</cp:coreProperties>
</file>