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5"/>
  </p:notesMasterIdLst>
  <p:handoutMasterIdLst>
    <p:handoutMasterId r:id="rId86"/>
  </p:handoutMasterIdLst>
  <p:sldIdLst>
    <p:sldId id="364" r:id="rId2"/>
    <p:sldId id="326" r:id="rId3"/>
    <p:sldId id="327" r:id="rId4"/>
    <p:sldId id="257" r:id="rId5"/>
    <p:sldId id="412" r:id="rId6"/>
    <p:sldId id="367" r:id="rId7"/>
    <p:sldId id="413" r:id="rId8"/>
    <p:sldId id="371" r:id="rId9"/>
    <p:sldId id="258" r:id="rId10"/>
    <p:sldId id="414" r:id="rId11"/>
    <p:sldId id="375" r:id="rId12"/>
    <p:sldId id="415" r:id="rId13"/>
    <p:sldId id="416" r:id="rId14"/>
    <p:sldId id="417" r:id="rId15"/>
    <p:sldId id="380" r:id="rId16"/>
    <p:sldId id="419" r:id="rId17"/>
    <p:sldId id="420" r:id="rId18"/>
    <p:sldId id="421" r:id="rId19"/>
    <p:sldId id="409" r:id="rId20"/>
    <p:sldId id="285" r:id="rId21"/>
    <p:sldId id="423" r:id="rId22"/>
    <p:sldId id="422" r:id="rId23"/>
    <p:sldId id="384" r:id="rId24"/>
    <p:sldId id="335" r:id="rId25"/>
    <p:sldId id="424" r:id="rId26"/>
    <p:sldId id="427" r:id="rId27"/>
    <p:sldId id="426" r:id="rId28"/>
    <p:sldId id="428" r:id="rId29"/>
    <p:sldId id="429" r:id="rId30"/>
    <p:sldId id="430" r:id="rId31"/>
    <p:sldId id="431" r:id="rId32"/>
    <p:sldId id="432" r:id="rId33"/>
    <p:sldId id="433" r:id="rId34"/>
    <p:sldId id="434" r:id="rId35"/>
    <p:sldId id="435" r:id="rId36"/>
    <p:sldId id="436" r:id="rId37"/>
    <p:sldId id="437" r:id="rId38"/>
    <p:sldId id="438" r:id="rId39"/>
    <p:sldId id="439" r:id="rId40"/>
    <p:sldId id="440" r:id="rId41"/>
    <p:sldId id="442" r:id="rId42"/>
    <p:sldId id="445" r:id="rId43"/>
    <p:sldId id="468" r:id="rId44"/>
    <p:sldId id="450" r:id="rId45"/>
    <p:sldId id="451" r:id="rId46"/>
    <p:sldId id="452" r:id="rId47"/>
    <p:sldId id="453" r:id="rId48"/>
    <p:sldId id="454" r:id="rId49"/>
    <p:sldId id="455" r:id="rId50"/>
    <p:sldId id="461" r:id="rId51"/>
    <p:sldId id="462" r:id="rId52"/>
    <p:sldId id="456" r:id="rId53"/>
    <p:sldId id="457" r:id="rId54"/>
    <p:sldId id="458" r:id="rId55"/>
    <p:sldId id="459" r:id="rId56"/>
    <p:sldId id="263" r:id="rId57"/>
    <p:sldId id="386" r:id="rId58"/>
    <p:sldId id="387" r:id="rId59"/>
    <p:sldId id="390" r:id="rId60"/>
    <p:sldId id="391" r:id="rId61"/>
    <p:sldId id="393" r:id="rId62"/>
    <p:sldId id="394" r:id="rId63"/>
    <p:sldId id="469" r:id="rId64"/>
    <p:sldId id="471" r:id="rId65"/>
    <p:sldId id="472" r:id="rId66"/>
    <p:sldId id="485" r:id="rId67"/>
    <p:sldId id="486" r:id="rId68"/>
    <p:sldId id="487" r:id="rId69"/>
    <p:sldId id="488" r:id="rId70"/>
    <p:sldId id="489" r:id="rId71"/>
    <p:sldId id="473" r:id="rId72"/>
    <p:sldId id="483" r:id="rId73"/>
    <p:sldId id="484" r:id="rId74"/>
    <p:sldId id="481" r:id="rId75"/>
    <p:sldId id="482" r:id="rId76"/>
    <p:sldId id="323" r:id="rId77"/>
    <p:sldId id="490" r:id="rId78"/>
    <p:sldId id="491" r:id="rId79"/>
    <p:sldId id="492" r:id="rId80"/>
    <p:sldId id="493" r:id="rId81"/>
    <p:sldId id="328" r:id="rId82"/>
    <p:sldId id="494" r:id="rId83"/>
    <p:sldId id="332" r:id="rId84"/>
  </p:sldIdLst>
  <p:sldSz cx="9144000" cy="6858000" type="screen4x3"/>
  <p:notesSz cx="9926638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aramond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aramond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aramond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aramond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aramond" pitchFamily="18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Garamond" pitchFamily="18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Garamond" pitchFamily="18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Garamond" pitchFamily="18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Garamond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622"/>
    <a:srgbClr val="00FF00"/>
    <a:srgbClr val="99CCFF"/>
    <a:srgbClr val="800000"/>
    <a:srgbClr val="C0C0C0"/>
    <a:srgbClr val="003300"/>
    <a:srgbClr val="F74735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1" autoAdjust="0"/>
    <p:restoredTop sz="87761" autoAdjust="0"/>
  </p:normalViewPr>
  <p:slideViewPr>
    <p:cSldViewPr>
      <p:cViewPr>
        <p:scale>
          <a:sx n="50" d="100"/>
          <a:sy n="50" d="100"/>
        </p:scale>
        <p:origin x="-1195" y="-2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96" cy="33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457" y="0"/>
            <a:ext cx="4301596" cy="33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116"/>
            <a:ext cx="4301596" cy="33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457" y="6456116"/>
            <a:ext cx="4301596" cy="33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F9E6AF8-D832-49C4-A7FD-B2B7C2EF6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567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96" cy="33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43" y="0"/>
            <a:ext cx="4301596" cy="33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447" y="3228857"/>
            <a:ext cx="7279745" cy="3059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11"/>
            <a:ext cx="4301596" cy="33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43" y="6457711"/>
            <a:ext cx="4301596" cy="33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E07A8DD-1FC4-4E7F-A4EB-59B187F2E9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054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B2E387ED-141E-4C2C-BCF7-E147E7954A58}" type="slidenum">
              <a:rPr lang="en-US" altLang="zh-CN" b="0">
                <a:latin typeface="Times New Roman" pitchFamily="18" charset="0"/>
              </a:rPr>
              <a:pPr eaLnBrk="1" hangingPunct="1"/>
              <a:t>4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E9C1D400-A8D9-4C3F-98A1-5A16D21B2F71}" type="slidenum">
              <a:rPr lang="en-US" altLang="zh-CN" b="0">
                <a:latin typeface="Times New Roman" pitchFamily="18" charset="0"/>
              </a:rPr>
              <a:pPr eaLnBrk="1" hangingPunct="1"/>
              <a:t>25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9DD7E868-7395-4DBA-80D7-9902A32EE51F}" type="slidenum">
              <a:rPr lang="en-US" altLang="zh-CN" b="0">
                <a:latin typeface="Times New Roman" pitchFamily="18" charset="0"/>
              </a:rPr>
              <a:pPr eaLnBrk="1" hangingPunct="1"/>
              <a:t>34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9DD7E868-7395-4DBA-80D7-9902A32EE51F}" type="slidenum">
              <a:rPr lang="en-US" altLang="zh-CN" b="0">
                <a:latin typeface="Times New Roman" pitchFamily="18" charset="0"/>
              </a:rPr>
              <a:pPr eaLnBrk="1" hangingPunct="1"/>
              <a:t>35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9DD7E868-7395-4DBA-80D7-9902A32EE51F}" type="slidenum">
              <a:rPr lang="en-US" altLang="zh-CN" b="0">
                <a:latin typeface="Times New Roman" pitchFamily="18" charset="0"/>
              </a:rPr>
              <a:pPr eaLnBrk="1" hangingPunct="1"/>
              <a:t>36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9DD7E868-7395-4DBA-80D7-9902A32EE51F}" type="slidenum">
              <a:rPr lang="en-US" altLang="zh-CN" b="0">
                <a:latin typeface="Times New Roman" pitchFamily="18" charset="0"/>
              </a:rPr>
              <a:pPr eaLnBrk="1" hangingPunct="1"/>
              <a:t>37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9DD7E868-7395-4DBA-80D7-9902A32EE51F}" type="slidenum">
              <a:rPr lang="en-US" altLang="zh-CN" b="0">
                <a:latin typeface="Times New Roman" pitchFamily="18" charset="0"/>
              </a:rPr>
              <a:pPr eaLnBrk="1" hangingPunct="1"/>
              <a:t>38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9DD7E868-7395-4DBA-80D7-9902A32EE51F}" type="slidenum">
              <a:rPr lang="en-US" altLang="zh-CN" b="0">
                <a:latin typeface="Times New Roman" pitchFamily="18" charset="0"/>
              </a:rPr>
              <a:pPr eaLnBrk="1" hangingPunct="1"/>
              <a:t>39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9DD7E868-7395-4DBA-80D7-9902A32EE51F}" type="slidenum">
              <a:rPr lang="en-US" altLang="zh-CN" b="0">
                <a:latin typeface="Times New Roman" pitchFamily="18" charset="0"/>
              </a:rPr>
              <a:pPr eaLnBrk="1" hangingPunct="1"/>
              <a:t>40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15</a:t>
            </a:r>
            <a:r>
              <a:rPr lang="zh-CN" altLang="en-US" dirty="0" smtClean="0"/>
              <a:t>嵌入式</a:t>
            </a:r>
            <a:r>
              <a:rPr lang="en-US" altLang="zh-CN" dirty="0" smtClean="0"/>
              <a:t>A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讲 算法实现未讲，思想讲完</a:t>
            </a:r>
            <a:endParaRPr lang="en-US" altLang="zh-CN" smtClean="0"/>
          </a:p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9DD7E868-7395-4DBA-80D7-9902A32EE51F}" type="slidenum">
              <a:rPr lang="en-US" altLang="zh-CN" b="0">
                <a:latin typeface="Times New Roman" pitchFamily="18" charset="0"/>
              </a:rPr>
              <a:pPr eaLnBrk="1" hangingPunct="1"/>
              <a:t>41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79BA33-2610-4809-8E03-C05B2626CED1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44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1490702E-1CBE-4AFB-A2B5-A3026BCF5397}" type="slidenum">
              <a:rPr lang="en-US" altLang="zh-CN" b="0">
                <a:latin typeface="Times New Roman" pitchFamily="18" charset="0"/>
              </a:rPr>
              <a:pPr eaLnBrk="1" hangingPunct="1"/>
              <a:t>5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07A8DD-1FC4-4E7F-A4EB-59B187F2E9B2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351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E66030F9-1FA0-4C43-A114-0431B65F88FF}" type="slidenum">
              <a:rPr lang="en-US" altLang="zh-CN" b="0">
                <a:latin typeface="Times New Roman" pitchFamily="18" charset="0"/>
              </a:rPr>
              <a:pPr eaLnBrk="1" hangingPunct="1"/>
              <a:t>57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注意：有些程序会将</a:t>
            </a:r>
            <a:r>
              <a:rPr lang="en-US" altLang="zh-CN" smtClean="0"/>
              <a:t>rear</a:t>
            </a:r>
            <a:r>
              <a:rPr lang="zh-CN" altLang="en-US" smtClean="0"/>
              <a:t>指向队列数据元素的最后一个元素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9EB7C949-6492-4BE4-A1DD-778F328AEB14}" type="slidenum">
              <a:rPr lang="en-US" altLang="zh-CN" b="0">
                <a:latin typeface="Times New Roman" pitchFamily="18" charset="0"/>
              </a:rPr>
              <a:pPr eaLnBrk="1" hangingPunct="1"/>
              <a:t>62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13</a:t>
            </a:r>
            <a:r>
              <a:rPr lang="zh-CN" altLang="en-US" smtClean="0"/>
              <a:t>软件</a:t>
            </a:r>
            <a:r>
              <a:rPr lang="en-US" altLang="zh-CN" smtClean="0"/>
              <a:t>B 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 已分析完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9FB08519-8C8A-48C9-9E83-C00B334FF44E}" type="slidenum">
              <a:rPr lang="en-US" altLang="zh-CN" b="0">
                <a:latin typeface="Times New Roman" pitchFamily="18" charset="0"/>
              </a:rPr>
              <a:pPr eaLnBrk="1" hangingPunct="1"/>
              <a:t>77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4B9BA577-4868-461D-826C-C31FA5091954}" type="slidenum">
              <a:rPr lang="en-US" altLang="zh-CN" b="0">
                <a:latin typeface="Times New Roman" pitchFamily="18" charset="0"/>
              </a:rPr>
              <a:pPr eaLnBrk="1" hangingPunct="1"/>
              <a:t>81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79CE95D2-8B25-4770-B302-570B51DA1F42}" type="slidenum">
              <a:rPr lang="en-US" altLang="zh-CN" b="0">
                <a:latin typeface="Times New Roman" pitchFamily="18" charset="0"/>
              </a:rPr>
              <a:pPr eaLnBrk="1" hangingPunct="1"/>
              <a:t>83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12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200" b="1" dirty="0" smtClean="0"/>
              <a:t>这个问题属于卡特兰数（</a:t>
            </a:r>
            <a:r>
              <a:rPr lang="en-US" altLang="zh-CN" sz="1200" b="1" dirty="0" smtClean="0"/>
              <a:t>h(n)=C(2n,n)/(n+1) (n=1,2,3,...)</a:t>
            </a:r>
            <a:r>
              <a:rPr lang="zh-CN" altLang="en-US" sz="1200" b="1" dirty="0" smtClean="0"/>
              <a:t>）的应用，共有</a:t>
            </a:r>
            <a:r>
              <a:rPr lang="en-US" altLang="zh-CN" sz="1200" b="1" dirty="0" smtClean="0"/>
              <a:t>c(2n,n)-c(2n,n+1)=1/(n+1)*c(2n,n)</a:t>
            </a:r>
            <a:r>
              <a:rPr lang="zh-CN" altLang="en-US" sz="1200" b="1" dirty="0" smtClean="0"/>
              <a:t>中方式出栈。</a:t>
            </a:r>
          </a:p>
          <a:p>
            <a:pPr eaLnBrk="1" hangingPunct="1"/>
            <a:r>
              <a:rPr lang="zh-CN" altLang="en-US" sz="1200" b="1" dirty="0" smtClean="0"/>
              <a:t>对于每一个数来说，必须进栈一次、出栈一次。我们把进栈设为状态‘</a:t>
            </a:r>
            <a:r>
              <a:rPr lang="en-US" altLang="zh-CN" sz="1200" b="1" dirty="0" smtClean="0"/>
              <a:t>1’</a:t>
            </a:r>
            <a:r>
              <a:rPr lang="zh-CN" altLang="en-US" sz="1200" b="1" dirty="0" smtClean="0"/>
              <a:t>，出栈设为状态‘</a:t>
            </a:r>
            <a:r>
              <a:rPr lang="en-US" altLang="zh-CN" sz="1200" b="1" dirty="0" smtClean="0"/>
              <a:t>0’</a:t>
            </a:r>
            <a:r>
              <a:rPr lang="zh-CN" altLang="en-US" sz="1200" b="1" dirty="0" smtClean="0"/>
              <a:t>。</a:t>
            </a:r>
            <a:r>
              <a:rPr lang="en-US" altLang="zh-CN" sz="1200" b="1" dirty="0" smtClean="0"/>
              <a:t>n</a:t>
            </a:r>
            <a:r>
              <a:rPr lang="zh-CN" altLang="en-US" sz="1200" b="1" dirty="0" smtClean="0"/>
              <a:t>个数的所有状态对应</a:t>
            </a:r>
            <a:r>
              <a:rPr lang="en-US" altLang="zh-CN" sz="1200" b="1" dirty="0" smtClean="0"/>
              <a:t>n</a:t>
            </a:r>
            <a:r>
              <a:rPr lang="zh-CN" altLang="en-US" sz="1200" b="1" dirty="0" smtClean="0"/>
              <a:t>个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和</a:t>
            </a:r>
            <a:r>
              <a:rPr lang="en-US" altLang="zh-CN" sz="1200" b="1" dirty="0" smtClean="0"/>
              <a:t>n</a:t>
            </a:r>
            <a:r>
              <a:rPr lang="zh-CN" altLang="en-US" sz="1200" b="1" dirty="0" smtClean="0"/>
              <a:t>个</a:t>
            </a:r>
            <a:r>
              <a:rPr lang="en-US" altLang="zh-CN" sz="1200" b="1" dirty="0" smtClean="0"/>
              <a:t>0</a:t>
            </a:r>
            <a:r>
              <a:rPr lang="zh-CN" altLang="en-US" sz="1200" b="1" dirty="0" smtClean="0"/>
              <a:t>组成的</a:t>
            </a:r>
            <a:r>
              <a:rPr lang="en-US" altLang="zh-CN" sz="1200" b="1" dirty="0" smtClean="0"/>
              <a:t>2n</a:t>
            </a:r>
            <a:r>
              <a:rPr lang="zh-CN" altLang="en-US" sz="1200" b="1" dirty="0" smtClean="0"/>
              <a:t>位二进制数。由于等待入栈的操作数按照</a:t>
            </a:r>
            <a:r>
              <a:rPr lang="en-US" altLang="zh-CN" sz="1200" b="1" dirty="0" smtClean="0"/>
              <a:t>1‥n</a:t>
            </a:r>
            <a:r>
              <a:rPr lang="zh-CN" altLang="en-US" sz="1200" b="1" dirty="0" smtClean="0"/>
              <a:t>的顺序排列、入栈的操作数</a:t>
            </a:r>
            <a:r>
              <a:rPr lang="en-US" altLang="zh-CN" sz="1200" b="1" dirty="0" smtClean="0"/>
              <a:t>b</a:t>
            </a:r>
            <a:r>
              <a:rPr lang="zh-CN" altLang="en-US" sz="1200" b="1" dirty="0" smtClean="0"/>
              <a:t>大于等于出栈的操作数</a:t>
            </a:r>
            <a:r>
              <a:rPr lang="en-US" altLang="zh-CN" sz="1200" b="1" dirty="0" smtClean="0"/>
              <a:t>a(</a:t>
            </a:r>
            <a:r>
              <a:rPr lang="en-US" altLang="zh-CN" sz="1200" b="1" dirty="0" err="1" smtClean="0"/>
              <a:t>a≤b</a:t>
            </a:r>
            <a:r>
              <a:rPr lang="en-US" altLang="zh-CN" sz="1200" b="1" dirty="0" smtClean="0"/>
              <a:t>)</a:t>
            </a:r>
            <a:r>
              <a:rPr lang="zh-CN" altLang="en-US" sz="1200" b="1" dirty="0" smtClean="0"/>
              <a:t>，因此输出序列的总数目</a:t>
            </a:r>
            <a:r>
              <a:rPr lang="en-US" altLang="zh-CN" sz="1200" b="1" dirty="0" smtClean="0"/>
              <a:t>=</a:t>
            </a:r>
            <a:r>
              <a:rPr lang="zh-CN" altLang="en-US" sz="1200" b="1" dirty="0" smtClean="0"/>
              <a:t>由左而右扫描由</a:t>
            </a:r>
            <a:r>
              <a:rPr lang="en-US" altLang="zh-CN" sz="1200" b="1" dirty="0" smtClean="0"/>
              <a:t>n</a:t>
            </a:r>
            <a:r>
              <a:rPr lang="zh-CN" altLang="en-US" sz="1200" b="1" dirty="0" smtClean="0"/>
              <a:t>个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和</a:t>
            </a:r>
            <a:r>
              <a:rPr lang="en-US" altLang="zh-CN" sz="1200" b="1" dirty="0" smtClean="0"/>
              <a:t>n</a:t>
            </a:r>
            <a:r>
              <a:rPr lang="zh-CN" altLang="en-US" sz="1200" b="1" dirty="0" smtClean="0"/>
              <a:t>个</a:t>
            </a:r>
            <a:r>
              <a:rPr lang="en-US" altLang="zh-CN" sz="1200" b="1" dirty="0" smtClean="0"/>
              <a:t>0</a:t>
            </a:r>
            <a:r>
              <a:rPr lang="zh-CN" altLang="en-US" sz="1200" b="1" dirty="0" smtClean="0"/>
              <a:t>组成的</a:t>
            </a:r>
            <a:r>
              <a:rPr lang="en-US" altLang="zh-CN" sz="1200" b="1" dirty="0" smtClean="0"/>
              <a:t>2n</a:t>
            </a:r>
            <a:r>
              <a:rPr lang="zh-CN" altLang="en-US" sz="1200" b="1" dirty="0" smtClean="0"/>
              <a:t>位二进制数，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的累计数不小于</a:t>
            </a:r>
            <a:r>
              <a:rPr lang="en-US" altLang="zh-CN" sz="1200" b="1" dirty="0" smtClean="0"/>
              <a:t>0</a:t>
            </a:r>
            <a:r>
              <a:rPr lang="zh-CN" altLang="en-US" sz="1200" b="1" dirty="0" smtClean="0"/>
              <a:t>的累计数的方案种数。</a:t>
            </a:r>
          </a:p>
          <a:p>
            <a:pPr eaLnBrk="1" hangingPunct="1"/>
            <a:r>
              <a:rPr lang="zh-CN" altLang="en-US" sz="1200" b="1" dirty="0" smtClean="0"/>
              <a:t>　　在</a:t>
            </a:r>
            <a:r>
              <a:rPr lang="en-US" altLang="zh-CN" sz="1200" b="1" dirty="0" smtClean="0"/>
              <a:t>2n</a:t>
            </a:r>
            <a:r>
              <a:rPr lang="zh-CN" altLang="en-US" sz="1200" b="1" dirty="0" smtClean="0"/>
              <a:t>位二进制数中填入</a:t>
            </a:r>
            <a:r>
              <a:rPr lang="en-US" altLang="zh-CN" sz="1200" b="1" dirty="0" smtClean="0"/>
              <a:t>n</a:t>
            </a:r>
            <a:r>
              <a:rPr lang="zh-CN" altLang="en-US" sz="1200" b="1" dirty="0" smtClean="0"/>
              <a:t>个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的方案数为</a:t>
            </a:r>
            <a:r>
              <a:rPr lang="en-US" altLang="zh-CN" sz="1200" b="1" dirty="0" smtClean="0"/>
              <a:t>c(2n,n),</a:t>
            </a:r>
            <a:r>
              <a:rPr lang="zh-CN" altLang="en-US" sz="1200" b="1" dirty="0" smtClean="0"/>
              <a:t>不填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的其余</a:t>
            </a:r>
            <a:r>
              <a:rPr lang="en-US" altLang="zh-CN" sz="1200" b="1" dirty="0" smtClean="0"/>
              <a:t>n</a:t>
            </a:r>
            <a:r>
              <a:rPr lang="zh-CN" altLang="en-US" sz="1200" b="1" dirty="0" smtClean="0"/>
              <a:t>位自动填</a:t>
            </a:r>
            <a:r>
              <a:rPr lang="en-US" altLang="zh-CN" sz="1200" b="1" dirty="0" smtClean="0"/>
              <a:t>0</a:t>
            </a:r>
            <a:r>
              <a:rPr lang="zh-CN" altLang="en-US" sz="1200" b="1" dirty="0" smtClean="0"/>
              <a:t>。从中减去不符合要求（由左而右扫描，</a:t>
            </a:r>
            <a:r>
              <a:rPr lang="en-US" altLang="zh-CN" sz="1200" b="1" dirty="0" smtClean="0"/>
              <a:t>0</a:t>
            </a:r>
            <a:r>
              <a:rPr lang="zh-CN" altLang="en-US" sz="1200" b="1" dirty="0" smtClean="0"/>
              <a:t>的累计数大于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的累计数）的方案数即为所求。</a:t>
            </a:r>
          </a:p>
          <a:p>
            <a:pPr eaLnBrk="1" hangingPunct="1"/>
            <a:r>
              <a:rPr lang="zh-CN" altLang="en-US" sz="1200" b="1" dirty="0" smtClean="0"/>
              <a:t>　　不符合要求的数的特征是由左而右扫描时，必然在某一奇数位</a:t>
            </a:r>
            <a:r>
              <a:rPr lang="en-US" altLang="zh-CN" sz="1200" b="1" dirty="0" smtClean="0"/>
              <a:t>2m+1</a:t>
            </a:r>
            <a:r>
              <a:rPr lang="zh-CN" altLang="en-US" sz="1200" b="1" dirty="0" smtClean="0"/>
              <a:t>位上首先出现</a:t>
            </a:r>
            <a:r>
              <a:rPr lang="en-US" altLang="zh-CN" sz="1200" b="1" dirty="0" smtClean="0"/>
              <a:t>m+1</a:t>
            </a:r>
            <a:r>
              <a:rPr lang="zh-CN" altLang="en-US" sz="1200" b="1" dirty="0" smtClean="0"/>
              <a:t>个</a:t>
            </a:r>
            <a:r>
              <a:rPr lang="en-US" altLang="zh-CN" sz="1200" b="1" dirty="0" smtClean="0"/>
              <a:t>0</a:t>
            </a:r>
            <a:r>
              <a:rPr lang="zh-CN" altLang="en-US" sz="1200" b="1" dirty="0" smtClean="0"/>
              <a:t>的累计数和</a:t>
            </a:r>
            <a:r>
              <a:rPr lang="en-US" altLang="zh-CN" sz="1200" b="1" dirty="0" smtClean="0"/>
              <a:t>m</a:t>
            </a:r>
            <a:r>
              <a:rPr lang="zh-CN" altLang="en-US" sz="1200" b="1" dirty="0" smtClean="0"/>
              <a:t>个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的累计数，此后的</a:t>
            </a:r>
            <a:r>
              <a:rPr lang="en-US" altLang="zh-CN" sz="1200" b="1" dirty="0" smtClean="0"/>
              <a:t>2(n-m)-1</a:t>
            </a:r>
            <a:r>
              <a:rPr lang="zh-CN" altLang="en-US" sz="1200" b="1" dirty="0" smtClean="0"/>
              <a:t>位上有</a:t>
            </a:r>
            <a:r>
              <a:rPr lang="en-US" altLang="zh-CN" sz="1200" b="1" dirty="0" smtClean="0"/>
              <a:t>n-m</a:t>
            </a:r>
            <a:r>
              <a:rPr lang="zh-CN" altLang="en-US" sz="1200" b="1" dirty="0" smtClean="0"/>
              <a:t>个 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和</a:t>
            </a:r>
            <a:r>
              <a:rPr lang="en-US" altLang="zh-CN" sz="1200" b="1" dirty="0" smtClean="0"/>
              <a:t>n-m-1</a:t>
            </a:r>
            <a:r>
              <a:rPr lang="zh-CN" altLang="en-US" sz="1200" b="1" dirty="0" smtClean="0"/>
              <a:t>个</a:t>
            </a:r>
            <a:r>
              <a:rPr lang="en-US" altLang="zh-CN" sz="1200" b="1" dirty="0" smtClean="0"/>
              <a:t>0</a:t>
            </a:r>
            <a:r>
              <a:rPr lang="zh-CN" altLang="en-US" sz="1200" b="1" dirty="0" smtClean="0"/>
              <a:t>。如若把后面这</a:t>
            </a:r>
            <a:r>
              <a:rPr lang="en-US" altLang="zh-CN" sz="1200" b="1" dirty="0" smtClean="0"/>
              <a:t>2(n-m)-1</a:t>
            </a:r>
            <a:r>
              <a:rPr lang="zh-CN" altLang="en-US" sz="1200" b="1" dirty="0" smtClean="0"/>
              <a:t>位上的</a:t>
            </a:r>
            <a:r>
              <a:rPr lang="en-US" altLang="zh-CN" sz="1200" b="1" dirty="0" smtClean="0"/>
              <a:t>0</a:t>
            </a:r>
            <a:r>
              <a:rPr lang="zh-CN" altLang="en-US" sz="1200" b="1" dirty="0" smtClean="0"/>
              <a:t>和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互换，使之成为</a:t>
            </a:r>
            <a:r>
              <a:rPr lang="en-US" altLang="zh-CN" sz="1200" b="1" dirty="0" smtClean="0"/>
              <a:t>n-m</a:t>
            </a:r>
            <a:r>
              <a:rPr lang="zh-CN" altLang="en-US" sz="1200" b="1" dirty="0" smtClean="0"/>
              <a:t>个</a:t>
            </a:r>
            <a:r>
              <a:rPr lang="en-US" altLang="zh-CN" sz="1200" b="1" dirty="0" smtClean="0"/>
              <a:t>0</a:t>
            </a:r>
            <a:r>
              <a:rPr lang="zh-CN" altLang="en-US" sz="1200" b="1" dirty="0" smtClean="0"/>
              <a:t>和</a:t>
            </a:r>
            <a:r>
              <a:rPr lang="en-US" altLang="zh-CN" sz="1200" b="1" dirty="0" smtClean="0"/>
              <a:t>n-m-1</a:t>
            </a:r>
            <a:r>
              <a:rPr lang="zh-CN" altLang="en-US" sz="1200" b="1" dirty="0" smtClean="0"/>
              <a:t>个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，结果得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个由</a:t>
            </a:r>
            <a:r>
              <a:rPr lang="en-US" altLang="zh-CN" sz="1200" b="1" dirty="0" smtClean="0"/>
              <a:t>n+1</a:t>
            </a:r>
            <a:r>
              <a:rPr lang="zh-CN" altLang="en-US" sz="1200" b="1" dirty="0" smtClean="0"/>
              <a:t>个</a:t>
            </a:r>
            <a:r>
              <a:rPr lang="en-US" altLang="zh-CN" sz="1200" b="1" dirty="0" smtClean="0"/>
              <a:t>0</a:t>
            </a:r>
            <a:r>
              <a:rPr lang="zh-CN" altLang="en-US" sz="1200" b="1" dirty="0" smtClean="0"/>
              <a:t>和</a:t>
            </a:r>
            <a:r>
              <a:rPr lang="en-US" altLang="zh-CN" sz="1200" b="1" dirty="0" smtClean="0"/>
              <a:t>n-1</a:t>
            </a:r>
            <a:r>
              <a:rPr lang="zh-CN" altLang="en-US" sz="1200" b="1" dirty="0" smtClean="0"/>
              <a:t>个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组成的</a:t>
            </a:r>
            <a:r>
              <a:rPr lang="en-US" altLang="zh-CN" sz="1200" b="1" dirty="0" smtClean="0"/>
              <a:t>2n</a:t>
            </a:r>
            <a:r>
              <a:rPr lang="zh-CN" altLang="en-US" sz="1200" b="1" dirty="0" smtClean="0"/>
              <a:t>位数，即一个不合要求的数对应于一个由</a:t>
            </a:r>
            <a:r>
              <a:rPr lang="en-US" altLang="zh-CN" sz="1200" b="1" dirty="0" smtClean="0"/>
              <a:t>n+1</a:t>
            </a:r>
            <a:r>
              <a:rPr lang="zh-CN" altLang="en-US" sz="1200" b="1" dirty="0" smtClean="0"/>
              <a:t>个</a:t>
            </a:r>
            <a:r>
              <a:rPr lang="en-US" altLang="zh-CN" sz="1200" b="1" dirty="0" smtClean="0"/>
              <a:t>0</a:t>
            </a:r>
            <a:r>
              <a:rPr lang="zh-CN" altLang="en-US" sz="1200" b="1" dirty="0" smtClean="0"/>
              <a:t>和</a:t>
            </a:r>
            <a:r>
              <a:rPr lang="en-US" altLang="zh-CN" sz="1200" b="1" dirty="0" smtClean="0"/>
              <a:t>n-1</a:t>
            </a:r>
            <a:r>
              <a:rPr lang="zh-CN" altLang="en-US" sz="1200" b="1" dirty="0" smtClean="0"/>
              <a:t>个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组成的排列。</a:t>
            </a:r>
          </a:p>
          <a:p>
            <a:pPr eaLnBrk="1" hangingPunct="1"/>
            <a:r>
              <a:rPr lang="zh-CN" altLang="en-US" sz="1200" b="1" dirty="0" smtClean="0"/>
              <a:t>　　反过来，任何一个由</a:t>
            </a:r>
            <a:r>
              <a:rPr lang="en-US" altLang="zh-CN" sz="1200" b="1" dirty="0" smtClean="0"/>
              <a:t>n+1</a:t>
            </a:r>
            <a:r>
              <a:rPr lang="zh-CN" altLang="en-US" sz="1200" b="1" dirty="0" smtClean="0"/>
              <a:t>个</a:t>
            </a:r>
            <a:r>
              <a:rPr lang="en-US" altLang="zh-CN" sz="1200" b="1" dirty="0" smtClean="0"/>
              <a:t>0</a:t>
            </a:r>
            <a:r>
              <a:rPr lang="zh-CN" altLang="en-US" sz="1200" b="1" dirty="0" smtClean="0"/>
              <a:t>和</a:t>
            </a:r>
            <a:r>
              <a:rPr lang="en-US" altLang="zh-CN" sz="1200" b="1" dirty="0" smtClean="0"/>
              <a:t>n-1</a:t>
            </a:r>
            <a:r>
              <a:rPr lang="zh-CN" altLang="en-US" sz="1200" b="1" dirty="0" smtClean="0"/>
              <a:t>个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组成的</a:t>
            </a:r>
            <a:r>
              <a:rPr lang="en-US" altLang="zh-CN" sz="1200" b="1" dirty="0" smtClean="0"/>
              <a:t>2n</a:t>
            </a:r>
            <a:r>
              <a:rPr lang="zh-CN" altLang="en-US" sz="1200" b="1" dirty="0" smtClean="0"/>
              <a:t>位二进制数，由于</a:t>
            </a:r>
            <a:r>
              <a:rPr lang="en-US" altLang="zh-CN" sz="1200" b="1" dirty="0" smtClean="0"/>
              <a:t>0</a:t>
            </a:r>
            <a:r>
              <a:rPr lang="zh-CN" altLang="en-US" sz="1200" b="1" dirty="0" smtClean="0"/>
              <a:t>的个数多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个，</a:t>
            </a:r>
            <a:r>
              <a:rPr lang="en-US" altLang="zh-CN" sz="1200" b="1" dirty="0" smtClean="0"/>
              <a:t>2n</a:t>
            </a:r>
            <a:r>
              <a:rPr lang="zh-CN" altLang="en-US" sz="1200" b="1" dirty="0" smtClean="0"/>
              <a:t>为偶数，故必在某一个奇数位上出现</a:t>
            </a:r>
            <a:r>
              <a:rPr lang="en-US" altLang="zh-CN" sz="1200" b="1" dirty="0" smtClean="0"/>
              <a:t>0</a:t>
            </a:r>
            <a:r>
              <a:rPr lang="zh-CN" altLang="en-US" sz="1200" b="1" dirty="0" smtClean="0"/>
              <a:t>的累计数超过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的累计数。同样在后面部分</a:t>
            </a:r>
            <a:r>
              <a:rPr lang="en-US" altLang="zh-CN" sz="1200" b="1" dirty="0" smtClean="0"/>
              <a:t>0</a:t>
            </a:r>
            <a:r>
              <a:rPr lang="zh-CN" altLang="en-US" sz="1200" b="1" dirty="0" smtClean="0"/>
              <a:t>和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互换，使之成为由</a:t>
            </a:r>
            <a:r>
              <a:rPr lang="en-US" altLang="zh-CN" sz="1200" b="1" dirty="0" smtClean="0"/>
              <a:t>n</a:t>
            </a:r>
            <a:r>
              <a:rPr lang="zh-CN" altLang="en-US" sz="1200" b="1" dirty="0" smtClean="0"/>
              <a:t>个</a:t>
            </a:r>
            <a:r>
              <a:rPr lang="en-US" altLang="zh-CN" sz="1200" b="1" dirty="0" smtClean="0"/>
              <a:t>0</a:t>
            </a:r>
            <a:r>
              <a:rPr lang="zh-CN" altLang="en-US" sz="1200" b="1" dirty="0" smtClean="0"/>
              <a:t>和</a:t>
            </a:r>
            <a:r>
              <a:rPr lang="en-US" altLang="zh-CN" sz="1200" b="1" dirty="0" smtClean="0"/>
              <a:t>n</a:t>
            </a:r>
            <a:r>
              <a:rPr lang="zh-CN" altLang="en-US" sz="1200" b="1" dirty="0" smtClean="0"/>
              <a:t>个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组成的</a:t>
            </a:r>
            <a:r>
              <a:rPr lang="en-US" altLang="zh-CN" sz="1200" b="1" dirty="0" smtClean="0"/>
              <a:t>2n</a:t>
            </a:r>
            <a:r>
              <a:rPr lang="zh-CN" altLang="en-US" sz="1200" b="1" dirty="0" smtClean="0"/>
              <a:t>位数，即</a:t>
            </a:r>
            <a:r>
              <a:rPr lang="en-US" altLang="zh-CN" sz="1200" b="1" dirty="0" smtClean="0"/>
              <a:t>n+1</a:t>
            </a:r>
            <a:r>
              <a:rPr lang="zh-CN" altLang="en-US" sz="1200" b="1" dirty="0" smtClean="0"/>
              <a:t>个</a:t>
            </a:r>
            <a:r>
              <a:rPr lang="en-US" altLang="zh-CN" sz="1200" b="1" dirty="0" smtClean="0"/>
              <a:t>0</a:t>
            </a:r>
            <a:r>
              <a:rPr lang="zh-CN" altLang="en-US" sz="1200" b="1" dirty="0" smtClean="0"/>
              <a:t>和</a:t>
            </a:r>
            <a:r>
              <a:rPr lang="en-US" altLang="zh-CN" sz="1200" b="1" dirty="0" smtClean="0"/>
              <a:t>n-1</a:t>
            </a:r>
            <a:r>
              <a:rPr lang="zh-CN" altLang="en-US" sz="1200" b="1" dirty="0" smtClean="0"/>
              <a:t>个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组成的</a:t>
            </a:r>
            <a:r>
              <a:rPr lang="en-US" altLang="zh-CN" sz="1200" b="1" dirty="0" smtClean="0"/>
              <a:t>2n</a:t>
            </a:r>
            <a:r>
              <a:rPr lang="zh-CN" altLang="en-US" sz="1200" b="1" dirty="0" smtClean="0"/>
              <a:t>位数必对应一个不符合要求的数。</a:t>
            </a:r>
          </a:p>
          <a:p>
            <a:pPr eaLnBrk="1" hangingPunct="1"/>
            <a:r>
              <a:rPr lang="zh-CN" altLang="en-US" sz="1200" b="1" dirty="0" smtClean="0"/>
              <a:t>因而不合要求的</a:t>
            </a:r>
            <a:r>
              <a:rPr lang="en-US" altLang="zh-CN" sz="1200" b="1" dirty="0" smtClean="0"/>
              <a:t>2n</a:t>
            </a:r>
            <a:r>
              <a:rPr lang="zh-CN" altLang="en-US" sz="1200" b="1" dirty="0" smtClean="0"/>
              <a:t>位数与</a:t>
            </a:r>
            <a:r>
              <a:rPr lang="en-US" altLang="zh-CN" sz="1200" b="1" dirty="0" smtClean="0"/>
              <a:t>n+1</a:t>
            </a:r>
            <a:r>
              <a:rPr lang="zh-CN" altLang="en-US" sz="1200" b="1" dirty="0" smtClean="0"/>
              <a:t>个</a:t>
            </a:r>
            <a:r>
              <a:rPr lang="en-US" altLang="zh-CN" sz="1200" b="1" dirty="0" smtClean="0"/>
              <a:t>0</a:t>
            </a:r>
            <a:r>
              <a:rPr lang="zh-CN" altLang="en-US" sz="1200" b="1" dirty="0" smtClean="0"/>
              <a:t>，</a:t>
            </a:r>
            <a:r>
              <a:rPr lang="en-US" altLang="zh-CN" sz="1200" b="1" dirty="0" smtClean="0"/>
              <a:t>n</a:t>
            </a:r>
            <a:r>
              <a:rPr lang="zh-CN" altLang="en-US" sz="1200" b="1" dirty="0" smtClean="0"/>
              <a:t>－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个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组成的排列一一对应。 显然，不符合要求的方案数为</a:t>
            </a:r>
            <a:r>
              <a:rPr lang="en-US" altLang="zh-CN" sz="1200" b="1" dirty="0" smtClean="0"/>
              <a:t>c(2n,n+1)</a:t>
            </a:r>
            <a:r>
              <a:rPr lang="zh-CN" altLang="en-US" sz="1200" b="1" dirty="0" smtClean="0"/>
              <a:t>。由此得出输出序列的总数目</a:t>
            </a:r>
            <a:r>
              <a:rPr lang="en-US" altLang="zh-CN" sz="1200" b="1" dirty="0" smtClean="0"/>
              <a:t>=c(2n,n)-c(2n,n+1)=1/(n+1)*c(2n,n)</a:t>
            </a:r>
            <a:r>
              <a:rPr lang="zh-CN" altLang="en-US" sz="1200" b="1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07A8DD-1FC4-4E7F-A4EB-59B187F2E9B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394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07A8DD-1FC4-4E7F-A4EB-59B187F2E9B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040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89D1FC56-6D09-4F72-B13E-6D65B76D7E5D}" type="slidenum">
              <a:rPr lang="en-US" altLang="zh-CN" b="0">
                <a:latin typeface="Times New Roman" pitchFamily="18" charset="0"/>
              </a:rPr>
              <a:pPr eaLnBrk="1" hangingPunct="1"/>
              <a:t>15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13</a:t>
            </a:r>
            <a:r>
              <a:rPr lang="zh-CN" altLang="en-US" smtClean="0"/>
              <a:t>软件</a:t>
            </a:r>
            <a:r>
              <a:rPr lang="en-US" altLang="zh-CN" smtClean="0"/>
              <a:t>B </a:t>
            </a:r>
            <a:r>
              <a:rPr lang="zh-CN" altLang="en-US" smtClean="0"/>
              <a:t>第</a:t>
            </a:r>
            <a:r>
              <a:rPr lang="en-US" altLang="zh-CN" smtClean="0"/>
              <a:t>6</a:t>
            </a:r>
            <a:r>
              <a:rPr lang="zh-CN" altLang="en-US" smtClean="0"/>
              <a:t>讲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9DD7E868-7395-4DBA-80D7-9902A32EE51F}" type="slidenum">
              <a:rPr lang="en-US" altLang="zh-CN" b="0">
                <a:latin typeface="Times New Roman" pitchFamily="18" charset="0"/>
              </a:rPr>
              <a:pPr eaLnBrk="1" hangingPunct="1"/>
              <a:t>20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9DD7E868-7395-4DBA-80D7-9902A32EE51F}" type="slidenum">
              <a:rPr lang="en-US" altLang="zh-CN" b="0">
                <a:latin typeface="Times New Roman" pitchFamily="18" charset="0"/>
              </a:rPr>
              <a:pPr eaLnBrk="1" hangingPunct="1"/>
              <a:t>21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9DD7E868-7395-4DBA-80D7-9902A32EE51F}" type="slidenum">
              <a:rPr lang="en-US" altLang="zh-CN" b="0">
                <a:latin typeface="Times New Roman" pitchFamily="18" charset="0"/>
              </a:rPr>
              <a:pPr eaLnBrk="1" hangingPunct="1"/>
              <a:t>22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E9C1D400-A8D9-4C3F-98A1-5A16D21B2F71}" type="slidenum">
              <a:rPr lang="en-US" altLang="zh-CN" b="0">
                <a:latin typeface="Times New Roman" pitchFamily="18" charset="0"/>
              </a:rPr>
              <a:pPr eaLnBrk="1" hangingPunct="1"/>
              <a:t>24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每个右括号，都与之相对应的最近的未被匹配的左括号相匹配。</a:t>
            </a:r>
          </a:p>
          <a:p>
            <a:pPr eaLnBrk="1" hangingPunct="1"/>
            <a:r>
              <a:rPr lang="zh-CN" altLang="en-US" smtClean="0"/>
              <a:t>先出现的左括号，反而后被匹配</a:t>
            </a:r>
          </a:p>
          <a:p>
            <a:pPr eaLnBrk="1" hangingPunct="1"/>
            <a:r>
              <a:rPr lang="zh-CN" altLang="en-US" smtClean="0"/>
              <a:t>根据这一特性，决定使用栈来解决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85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6385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248400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708289"/>
      </p:ext>
    </p:extLst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8BC17-81A9-47A3-ABEA-F30B1F32C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364828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144463"/>
            <a:ext cx="2071687" cy="6380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44463"/>
            <a:ext cx="6067425" cy="6380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30696-1E80-48CF-8030-217402AEDD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638191"/>
      </p:ext>
    </p:extLst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95288" y="144463"/>
            <a:ext cx="8291512" cy="6380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8DA8E-CC65-47CF-8637-EF40D8D9E7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384705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5A30B-8BAE-4C43-8AC9-214EB70978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962943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48616-51F3-4D0A-A825-D514E168C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999914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2DAD2-7E3F-443B-B790-7BF62754FD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625774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FAD1F-9FAF-420B-8C8E-6B205FED46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9080186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33F25-B62D-45A2-92C4-C603C50579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57298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825E0-F3F4-42D0-B2AF-BB1883FF7C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291896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05649-7857-4F65-8A85-7F779D00C0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93433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72DA5-B10D-4478-BB75-CA01F30755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610856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0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6282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282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2824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6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2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6282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2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282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5288" y="144463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283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fld id="{22C775BD-693B-4400-8C4E-A11E6AEE4B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 spd="med"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image" Target="../media/image19.w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828800"/>
            <a:ext cx="8763000" cy="1600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600" dirty="0" smtClean="0"/>
              <a:t>第</a:t>
            </a:r>
            <a:r>
              <a:rPr lang="en-US" altLang="zh-CN" sz="6600" dirty="0" smtClean="0"/>
              <a:t>3</a:t>
            </a:r>
            <a:r>
              <a:rPr lang="zh-CN" altLang="en-US" sz="6600" dirty="0" smtClean="0"/>
              <a:t>章　堆栈和队列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627313" y="4292600"/>
            <a:ext cx="358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600">
                <a:latin typeface="宋体" charset="-122"/>
              </a:rPr>
              <a:t>主讲：梁宝兰 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3.1.2 </a:t>
            </a:r>
            <a:r>
              <a:rPr lang="zh-CN" altLang="en-US" dirty="0" smtClean="0"/>
              <a:t>栈的表示和实现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6085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、初始化顺序栈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void  </a:t>
            </a:r>
            <a:r>
              <a:rPr lang="en-US" altLang="zh-CN" sz="2800" dirty="0" err="1"/>
              <a:t>InitStack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SeqStack</a:t>
            </a:r>
            <a:r>
              <a:rPr lang="en-US" altLang="zh-CN" sz="2800" dirty="0"/>
              <a:t> *S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{   S-&gt;</a:t>
            </a:r>
            <a:r>
              <a:rPr lang="en-US" altLang="zh-CN" sz="2800" dirty="0" err="1" smtClean="0"/>
              <a:t>elem</a:t>
            </a:r>
            <a:r>
              <a:rPr lang="en-US" altLang="zh-CN" sz="2800" dirty="0"/>
              <a:t>=new </a:t>
            </a:r>
            <a:r>
              <a:rPr lang="en-US" altLang="zh-CN" sz="2800" dirty="0" err="1" smtClean="0"/>
              <a:t>ElementType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Stack_Size</a:t>
            </a:r>
            <a:r>
              <a:rPr lang="en-US" altLang="zh-CN" sz="2800" dirty="0" smtClean="0"/>
              <a:t> ] </a:t>
            </a:r>
          </a:p>
          <a:p>
            <a:pPr marL="0" indent="0">
              <a:buNone/>
            </a:pPr>
            <a:r>
              <a:rPr lang="en-US" altLang="zh-CN" sz="2800" dirty="0" smtClean="0"/>
              <a:t>    S-</a:t>
            </a:r>
            <a:r>
              <a:rPr lang="en-US" altLang="zh-CN" sz="2800" dirty="0"/>
              <a:t>&gt;top= -1; </a:t>
            </a:r>
          </a:p>
          <a:p>
            <a:pPr marL="0" indent="0">
              <a:buNone/>
            </a:pPr>
            <a:r>
              <a:rPr lang="en-US" altLang="zh-CN" sz="2800" dirty="0" smtClean="0"/>
              <a:t>}</a:t>
            </a:r>
          </a:p>
          <a:p>
            <a:pPr marL="0" indent="0"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、清除顺序栈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void </a:t>
            </a:r>
            <a:r>
              <a:rPr lang="en-US" altLang="zh-CN" sz="2800" dirty="0" err="1" smtClean="0"/>
              <a:t>ClearStack</a:t>
            </a:r>
            <a:r>
              <a:rPr lang="en-US" altLang="zh-CN" sz="2800" dirty="0" smtClean="0"/>
              <a:t>(S</a:t>
            </a:r>
            <a:r>
              <a:rPr lang="en-US" altLang="zh-CN" sz="2800" dirty="0"/>
              <a:t>) </a:t>
            </a:r>
          </a:p>
          <a:p>
            <a:pPr marL="0" indent="0">
              <a:buNone/>
            </a:pPr>
            <a:r>
              <a:rPr lang="en-US" altLang="zh-CN" sz="2800" dirty="0" smtClean="0"/>
              <a:t>{      delete []S-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elem</a:t>
            </a:r>
            <a:r>
              <a:rPr lang="en-US" altLang="zh-CN" sz="2800" dirty="0"/>
              <a:t> ;</a:t>
            </a:r>
          </a:p>
          <a:p>
            <a:pPr marL="0" indent="0">
              <a:buNone/>
            </a:pPr>
            <a:r>
              <a:rPr lang="en-US" altLang="zh-CN" sz="2800" dirty="0"/>
              <a:t>       S-&gt;top= -1; </a:t>
            </a:r>
          </a:p>
          <a:p>
            <a:pPr marL="0" indent="0">
              <a:buNone/>
            </a:pPr>
            <a:r>
              <a:rPr lang="en-US" altLang="zh-CN" sz="2800" dirty="0" smtClean="0"/>
              <a:t>} 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5513A133-D801-4E3E-A7EC-FABA50725C31}" type="slidenum">
              <a:rPr lang="en-US" altLang="zh-CN" b="0">
                <a:latin typeface="Arial" charset="0"/>
              </a:rPr>
              <a:pPr eaLnBrk="1" hangingPunct="1"/>
              <a:t>10</a:t>
            </a:fld>
            <a:endParaRPr lang="en-US" altLang="zh-CN" b="0">
              <a:latin typeface="Arial" charset="0"/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590019" y="984711"/>
            <a:ext cx="63370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F1F622"/>
                </a:solidFill>
                <a:latin typeface="Times New Roman" pitchFamily="18" charset="0"/>
              </a:rPr>
              <a:t>一、顺序</a:t>
            </a:r>
            <a:r>
              <a:rPr lang="zh-CN" altLang="en-US" sz="2800" dirty="0">
                <a:solidFill>
                  <a:srgbClr val="F1F622"/>
                </a:solidFill>
                <a:latin typeface="Times New Roman" pitchFamily="18" charset="0"/>
              </a:rPr>
              <a:t>栈</a:t>
            </a:r>
            <a:r>
              <a:rPr lang="en-US" altLang="zh-CN" sz="2800" dirty="0">
                <a:solidFill>
                  <a:srgbClr val="F1F622"/>
                </a:solidFill>
                <a:latin typeface="Times New Roman" pitchFamily="18" charset="0"/>
              </a:rPr>
              <a:t>——</a:t>
            </a:r>
            <a:r>
              <a:rPr lang="zh-CN" altLang="en-US" sz="2800" dirty="0">
                <a:solidFill>
                  <a:srgbClr val="F1F622"/>
                </a:solidFill>
                <a:latin typeface="Times New Roman" pitchFamily="18" charset="0"/>
              </a:rPr>
              <a:t>栈的顺序存储结构</a:t>
            </a:r>
          </a:p>
        </p:txBody>
      </p:sp>
    </p:spTree>
    <p:extLst>
      <p:ext uri="{BB962C8B-B14F-4D97-AF65-F5344CB8AC3E}">
        <p14:creationId xmlns:p14="http://schemas.microsoft.com/office/powerpoint/2010/main" val="50968260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260648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、判断栈是否为空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void </a:t>
            </a:r>
            <a:r>
              <a:rPr lang="en-US" altLang="zh-CN" sz="2800" dirty="0" err="1"/>
              <a:t>IsEmpty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SeqStack</a:t>
            </a:r>
            <a:r>
              <a:rPr lang="en-US" altLang="zh-CN" sz="2800" dirty="0"/>
              <a:t> *</a:t>
            </a:r>
            <a:r>
              <a:rPr lang="en-US" altLang="zh-CN" sz="2800" dirty="0" smtClean="0"/>
              <a:t>S </a:t>
            </a:r>
            <a:r>
              <a:rPr lang="en-US" altLang="zh-CN" sz="2800" dirty="0"/>
              <a:t>)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{    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if(S-</a:t>
            </a:r>
            <a:r>
              <a:rPr lang="en-US" altLang="zh-CN" sz="2800" dirty="0"/>
              <a:t>&gt;top&lt;0) return 0;</a:t>
            </a:r>
          </a:p>
          <a:p>
            <a:pPr marL="0" indent="0">
              <a:buNone/>
            </a:pPr>
            <a:r>
              <a:rPr lang="en-US" altLang="zh-CN" sz="2800" dirty="0"/>
              <a:t>      else return 1</a:t>
            </a:r>
            <a:r>
              <a:rPr lang="en-US" altLang="zh-CN" sz="2800" dirty="0" smtClean="0"/>
              <a:t>;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} </a:t>
            </a:r>
          </a:p>
          <a:p>
            <a:pPr marL="0" indent="0">
              <a:buNone/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、判栈是否已满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IsFull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SeqStack</a:t>
            </a:r>
            <a:r>
              <a:rPr lang="en-US" altLang="zh-CN" sz="2800" dirty="0"/>
              <a:t> *S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r>
              <a:rPr lang="en-US" altLang="zh-CN" sz="2800" dirty="0" smtClean="0"/>
              <a:t> {  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if(S-</a:t>
            </a:r>
            <a:r>
              <a:rPr lang="en-US" altLang="zh-CN" sz="2800" dirty="0"/>
              <a:t>&gt;</a:t>
            </a:r>
            <a:r>
              <a:rPr lang="en-US" altLang="zh-CN" sz="2800" dirty="0" smtClean="0"/>
              <a:t>top</a:t>
            </a:r>
            <a:r>
              <a:rPr lang="en-US" altLang="zh-CN" sz="2800" dirty="0"/>
              <a:t>== </a:t>
            </a:r>
            <a:r>
              <a:rPr lang="en-US" altLang="zh-CN" sz="2800" dirty="0" smtClean="0"/>
              <a:t>Stack_Size-1) </a:t>
            </a:r>
            <a:r>
              <a:rPr lang="en-US" altLang="zh-CN" sz="2800" dirty="0"/>
              <a:t>return 0;</a:t>
            </a:r>
          </a:p>
          <a:p>
            <a:pPr marL="0" indent="0">
              <a:buNone/>
            </a:pPr>
            <a:r>
              <a:rPr lang="en-US" altLang="zh-CN" sz="2800" dirty="0"/>
              <a:t>      else return </a:t>
            </a:r>
            <a:r>
              <a:rPr lang="en-US" altLang="zh-CN" sz="2800" dirty="0" smtClean="0"/>
              <a:t>1;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}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5513A133-D801-4E3E-A7EC-FABA50725C31}" type="slidenum">
              <a:rPr lang="en-US" altLang="zh-CN" b="0">
                <a:latin typeface="Arial" charset="0"/>
              </a:rPr>
              <a:pPr eaLnBrk="1" hangingPunct="1"/>
              <a:t>11</a:t>
            </a:fld>
            <a:endParaRPr lang="en-US" altLang="zh-CN" b="0">
              <a:latin typeface="Arial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5</a:t>
            </a:r>
            <a:r>
              <a:rPr lang="zh-CN" altLang="en-US" sz="2800" dirty="0" smtClean="0"/>
              <a:t>、进栈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Push(</a:t>
            </a:r>
            <a:r>
              <a:rPr lang="en-US" altLang="zh-CN" sz="2800" dirty="0" err="1"/>
              <a:t>SeqStack</a:t>
            </a:r>
            <a:r>
              <a:rPr lang="en-US" altLang="zh-CN" sz="2800" dirty="0"/>
              <a:t> *S, </a:t>
            </a:r>
            <a:r>
              <a:rPr lang="en-US" altLang="zh-CN" sz="2800" dirty="0" err="1" smtClean="0"/>
              <a:t>ElementType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x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{ 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dirty="0" smtClean="0"/>
              <a:t>if(</a:t>
            </a:r>
            <a:r>
              <a:rPr lang="en-US" altLang="zh-CN" dirty="0" err="1" smtClean="0"/>
              <a:t>IsFull</a:t>
            </a:r>
            <a:r>
              <a:rPr lang="en-US" altLang="zh-CN" dirty="0" smtClean="0"/>
              <a:t>(S)==1)  </a:t>
            </a:r>
            <a:r>
              <a:rPr lang="en-US" altLang="zh-CN" dirty="0"/>
              <a:t>return(FALSE);   /*</a:t>
            </a:r>
            <a:r>
              <a:rPr lang="zh-CN" altLang="en-US" dirty="0"/>
              <a:t>栈</a:t>
            </a:r>
            <a:r>
              <a:rPr lang="zh-CN" altLang="en-US" dirty="0" smtClean="0"/>
              <a:t>已满*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S-&gt;top</a:t>
            </a:r>
            <a:r>
              <a:rPr lang="en-US" altLang="zh-CN" dirty="0" smtClean="0"/>
              <a:t>++;</a:t>
            </a:r>
          </a:p>
          <a:p>
            <a:pPr marL="457200" lvl="1" indent="0">
              <a:buNone/>
            </a:pPr>
            <a:r>
              <a:rPr lang="en-US" altLang="zh-CN" dirty="0" smtClean="0"/>
              <a:t> S-</a:t>
            </a:r>
            <a:r>
              <a:rPr lang="en-US" altLang="zh-CN" dirty="0"/>
              <a:t>&gt;</a:t>
            </a:r>
            <a:r>
              <a:rPr lang="en-US" altLang="zh-CN" dirty="0" err="1" smtClean="0"/>
              <a:t>elem</a:t>
            </a:r>
            <a:r>
              <a:rPr lang="en-US" altLang="zh-CN" dirty="0" smtClean="0"/>
              <a:t>[S-</a:t>
            </a:r>
            <a:r>
              <a:rPr lang="en-US" altLang="zh-CN" dirty="0"/>
              <a:t>&gt;</a:t>
            </a:r>
            <a:r>
              <a:rPr lang="en-US" altLang="zh-CN" dirty="0" smtClean="0"/>
              <a:t>top]=</a:t>
            </a:r>
            <a:r>
              <a:rPr lang="en-US" altLang="zh-CN" dirty="0"/>
              <a:t>x</a:t>
            </a:r>
            <a:r>
              <a:rPr lang="en-US" altLang="zh-CN" dirty="0" smtClean="0"/>
              <a:t>;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return(TRUE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} 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5513A133-D801-4E3E-A7EC-FABA50725C31}" type="slidenum">
              <a:rPr lang="en-US" altLang="zh-CN" b="0">
                <a:latin typeface="Arial" charset="0"/>
              </a:rPr>
              <a:pPr eaLnBrk="1" hangingPunct="1"/>
              <a:t>12</a:t>
            </a:fld>
            <a:endParaRPr lang="en-US" altLang="zh-CN" b="0">
              <a:latin typeface="Arial" charset="0"/>
            </a:endParaRPr>
          </a:p>
        </p:txBody>
      </p:sp>
      <p:grpSp>
        <p:nvGrpSpPr>
          <p:cNvPr id="4" name="组合 4"/>
          <p:cNvGrpSpPr>
            <a:grpSpLocks/>
          </p:cNvGrpSpPr>
          <p:nvPr/>
        </p:nvGrpSpPr>
        <p:grpSpPr bwMode="auto">
          <a:xfrm>
            <a:off x="395536" y="4509119"/>
            <a:ext cx="6336703" cy="1368150"/>
            <a:chOff x="4283974" y="4653127"/>
            <a:chExt cx="6337235" cy="1368356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4680311" y="5338011"/>
              <a:ext cx="5940898" cy="6834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kumimoji="1" lang="zh-CN" altLang="en-US" sz="2800" dirty="0">
                  <a:solidFill>
                    <a:schemeClr val="bg1"/>
                  </a:solidFill>
                  <a:latin typeface="Times New Roman" pitchFamily="18" charset="0"/>
                </a:rPr>
                <a:t>    </a:t>
              </a:r>
              <a:r>
                <a:rPr kumimoji="1" lang="zh-CN" altLang="en-US" sz="2800" dirty="0" smtClean="0">
                  <a:solidFill>
                    <a:schemeClr val="bg1"/>
                  </a:solidFill>
                  <a:latin typeface="Times New Roman" pitchFamily="18" charset="0"/>
                </a:rPr>
                <a:t>顺序栈进栈必须判断栈是否已满！</a:t>
              </a:r>
              <a:endParaRPr lang="zh-CN" altLang="en-US" sz="2800" kern="0" dirty="0">
                <a:solidFill>
                  <a:srgbClr val="FF0000"/>
                </a:solidFill>
                <a:latin typeface="宋体" charset="-122"/>
              </a:endParaRPr>
            </a:p>
          </p:txBody>
        </p:sp>
        <p:pic>
          <p:nvPicPr>
            <p:cNvPr id="6" name="Picture 5" descr="png-057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74" y="4653127"/>
              <a:ext cx="1085402" cy="93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851494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260648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6</a:t>
            </a:r>
            <a:r>
              <a:rPr lang="zh-CN" altLang="en-US" sz="2800" dirty="0" smtClean="0"/>
              <a:t>、出栈 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Pop(</a:t>
            </a:r>
            <a:r>
              <a:rPr lang="en-US" altLang="zh-CN" sz="2800" dirty="0" err="1"/>
              <a:t>SeqStack</a:t>
            </a:r>
            <a:r>
              <a:rPr lang="en-US" altLang="zh-CN" sz="2800" dirty="0"/>
              <a:t> * S, </a:t>
            </a:r>
            <a:r>
              <a:rPr lang="en-US" altLang="zh-CN" sz="2800" dirty="0" err="1" smtClean="0"/>
              <a:t>ElementType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*x</a:t>
            </a:r>
            <a:r>
              <a:rPr lang="en-US" altLang="zh-CN" sz="2800" dirty="0" smtClean="0"/>
              <a:t>) </a:t>
            </a:r>
          </a:p>
          <a:p>
            <a:pPr marL="0" indent="0">
              <a:buNone/>
            </a:pPr>
            <a:r>
              <a:rPr lang="en-US" altLang="zh-CN" sz="2800" dirty="0" smtClean="0"/>
              <a:t>{  </a:t>
            </a:r>
          </a:p>
          <a:p>
            <a:pPr marL="0" indent="0">
              <a:buNone/>
            </a:pPr>
            <a:r>
              <a:rPr lang="en-US" altLang="zh-CN" sz="2800" dirty="0" smtClean="0"/>
              <a:t>     if(</a:t>
            </a:r>
            <a:r>
              <a:rPr lang="en-US" altLang="zh-CN" sz="2800" dirty="0" err="1" smtClean="0"/>
              <a:t>IsEmpty</a:t>
            </a:r>
            <a:r>
              <a:rPr lang="en-US" altLang="zh-CN" sz="2800" dirty="0" smtClean="0"/>
              <a:t>(S)==1</a:t>
            </a:r>
            <a:r>
              <a:rPr lang="en-US" altLang="zh-CN" sz="2800" dirty="0"/>
              <a:t>)   /*</a:t>
            </a:r>
            <a:r>
              <a:rPr lang="zh-CN" altLang="en-US" sz="2800" dirty="0"/>
              <a:t>栈为空*</a:t>
            </a:r>
            <a:r>
              <a:rPr lang="en-US" altLang="zh-CN" sz="2800" dirty="0" smtClean="0"/>
              <a:t>/      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</a:t>
            </a:r>
            <a:r>
              <a:rPr lang="en-US" altLang="zh-CN" sz="2800" dirty="0"/>
              <a:t>return(FALSE</a:t>
            </a:r>
            <a:r>
              <a:rPr lang="en-US" altLang="zh-CN" sz="2800" dirty="0" smtClean="0"/>
              <a:t>);</a:t>
            </a:r>
          </a:p>
          <a:p>
            <a:pPr marL="0" indent="0">
              <a:buNone/>
            </a:pPr>
            <a:r>
              <a:rPr lang="en-US" altLang="zh-CN" sz="2800" dirty="0" smtClean="0"/>
              <a:t>    *</a:t>
            </a:r>
            <a:r>
              <a:rPr lang="en-US" altLang="zh-CN" sz="2800" dirty="0"/>
              <a:t>x= S-&gt;</a:t>
            </a:r>
            <a:r>
              <a:rPr lang="en-US" altLang="zh-CN" sz="2800" dirty="0" err="1" smtClean="0"/>
              <a:t>elem</a:t>
            </a:r>
            <a:r>
              <a:rPr lang="en-US" altLang="zh-CN" sz="2800" dirty="0" smtClean="0"/>
              <a:t>[S-</a:t>
            </a:r>
            <a:r>
              <a:rPr lang="en-US" altLang="zh-CN" sz="2800" dirty="0"/>
              <a:t>&gt;</a:t>
            </a:r>
            <a:r>
              <a:rPr lang="en-US" altLang="zh-CN" sz="2800" dirty="0" smtClean="0"/>
              <a:t>top];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    S-</a:t>
            </a:r>
            <a:r>
              <a:rPr lang="en-US" altLang="zh-CN" sz="2800" dirty="0"/>
              <a:t>&gt;top--;     /* </a:t>
            </a:r>
            <a:r>
              <a:rPr lang="zh-CN" altLang="en-US" sz="2800" dirty="0"/>
              <a:t>修改栈顶指针 *</a:t>
            </a:r>
            <a:r>
              <a:rPr lang="en-US" altLang="zh-CN" sz="2800" dirty="0" smtClean="0"/>
              <a:t>/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return(TRUE); </a:t>
            </a:r>
          </a:p>
          <a:p>
            <a:pPr marL="0" indent="0">
              <a:buNone/>
            </a:pPr>
            <a:r>
              <a:rPr lang="en-US" altLang="zh-CN" sz="2800" dirty="0" smtClean="0"/>
              <a:t>    }</a:t>
            </a:r>
          </a:p>
          <a:p>
            <a:pPr marL="0" indent="0">
              <a:buNone/>
            </a:pPr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5513A133-D801-4E3E-A7EC-FABA50725C31}" type="slidenum">
              <a:rPr lang="en-US" altLang="zh-CN" b="0">
                <a:latin typeface="Arial" charset="0"/>
              </a:rPr>
              <a:pPr eaLnBrk="1" hangingPunct="1"/>
              <a:t>13</a:t>
            </a:fld>
            <a:endParaRPr lang="en-US" altLang="zh-CN" b="0">
              <a:latin typeface="Arial" charset="0"/>
            </a:endParaRPr>
          </a:p>
        </p:txBody>
      </p:sp>
      <p:grpSp>
        <p:nvGrpSpPr>
          <p:cNvPr id="4" name="组合 4"/>
          <p:cNvGrpSpPr>
            <a:grpSpLocks/>
          </p:cNvGrpSpPr>
          <p:nvPr/>
        </p:nvGrpSpPr>
        <p:grpSpPr bwMode="auto">
          <a:xfrm>
            <a:off x="395536" y="4509119"/>
            <a:ext cx="6336703" cy="1368150"/>
            <a:chOff x="4283974" y="4653127"/>
            <a:chExt cx="6337235" cy="1368356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4680311" y="5338011"/>
              <a:ext cx="5940898" cy="68347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kumimoji="1" lang="zh-CN" altLang="en-US" sz="2800" dirty="0">
                  <a:solidFill>
                    <a:schemeClr val="bg1"/>
                  </a:solidFill>
                  <a:latin typeface="Times New Roman" pitchFamily="18" charset="0"/>
                </a:rPr>
                <a:t>    </a:t>
              </a:r>
              <a:r>
                <a:rPr kumimoji="1" lang="zh-CN" altLang="en-US" sz="2800" dirty="0" smtClean="0">
                  <a:solidFill>
                    <a:schemeClr val="bg1"/>
                  </a:solidFill>
                  <a:latin typeface="Times New Roman" pitchFamily="18" charset="0"/>
                </a:rPr>
                <a:t>顺序栈出栈必须判断栈是否已空！</a:t>
              </a:r>
              <a:endParaRPr lang="zh-CN" altLang="en-US" sz="2800" kern="0" dirty="0">
                <a:solidFill>
                  <a:srgbClr val="FF0000"/>
                </a:solidFill>
                <a:latin typeface="宋体" charset="-122"/>
              </a:endParaRPr>
            </a:p>
          </p:txBody>
        </p:sp>
        <p:pic>
          <p:nvPicPr>
            <p:cNvPr id="6" name="Picture 5" descr="png-057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74" y="4653127"/>
              <a:ext cx="1085402" cy="93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974580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63D827AC-11C5-4C28-B990-06359E70DD72}" type="slidenum">
              <a:rPr lang="en-US" altLang="zh-CN" b="0">
                <a:latin typeface="Arial" charset="0"/>
              </a:rPr>
              <a:pPr eaLnBrk="1" hangingPunct="1"/>
              <a:t>14</a:t>
            </a:fld>
            <a:endParaRPr lang="en-US" altLang="zh-CN" b="0">
              <a:latin typeface="Arial" charset="0"/>
            </a:endParaRPr>
          </a:p>
        </p:txBody>
      </p:sp>
      <p:sp>
        <p:nvSpPr>
          <p:cNvPr id="7191" name="Rectangle 23"/>
          <p:cNvSpPr>
            <a:spLocks noGrp="1" noRot="1" noChangeArrowheads="1"/>
          </p:cNvSpPr>
          <p:nvPr>
            <p:ph type="title"/>
          </p:nvPr>
        </p:nvSpPr>
        <p:spPr>
          <a:xfrm>
            <a:off x="384969" y="116632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3.1.2 </a:t>
            </a:r>
            <a:r>
              <a:rPr lang="zh-CN" altLang="en-US" dirty="0" smtClean="0"/>
              <a:t>栈的表示和实现</a:t>
            </a:r>
          </a:p>
        </p:txBody>
      </p:sp>
      <p:sp>
        <p:nvSpPr>
          <p:cNvPr id="16388" name="Text Box 25"/>
          <p:cNvSpPr txBox="1">
            <a:spLocks noChangeArrowheads="1"/>
          </p:cNvSpPr>
          <p:nvPr/>
        </p:nvSpPr>
        <p:spPr bwMode="auto">
          <a:xfrm>
            <a:off x="611188" y="980728"/>
            <a:ext cx="63370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F1F622"/>
                </a:solidFill>
                <a:latin typeface="Times New Roman" pitchFamily="18" charset="0"/>
              </a:rPr>
              <a:t>一、顺序</a:t>
            </a:r>
            <a:r>
              <a:rPr lang="zh-CN" altLang="en-US" sz="2800" dirty="0">
                <a:solidFill>
                  <a:srgbClr val="F1F622"/>
                </a:solidFill>
                <a:latin typeface="Times New Roman" pitchFamily="18" charset="0"/>
              </a:rPr>
              <a:t>栈</a:t>
            </a:r>
            <a:r>
              <a:rPr lang="en-US" altLang="zh-CN" sz="2800" dirty="0">
                <a:solidFill>
                  <a:srgbClr val="F1F622"/>
                </a:solidFill>
                <a:latin typeface="Times New Roman" pitchFamily="18" charset="0"/>
              </a:rPr>
              <a:t>——</a:t>
            </a:r>
            <a:r>
              <a:rPr lang="zh-CN" altLang="en-US" sz="2800" dirty="0">
                <a:latin typeface="Times New Roman" pitchFamily="18" charset="0"/>
              </a:rPr>
              <a:t>栈的顺序存储结构</a:t>
            </a:r>
          </a:p>
        </p:txBody>
      </p:sp>
      <p:sp>
        <p:nvSpPr>
          <p:cNvPr id="16390" name="Text Box 29"/>
          <p:cNvSpPr txBox="1">
            <a:spLocks noChangeArrowheads="1"/>
          </p:cNvSpPr>
          <p:nvPr/>
        </p:nvSpPr>
        <p:spPr bwMode="auto">
          <a:xfrm>
            <a:off x="12966551" y="5570537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 b="0">
              <a:solidFill>
                <a:srgbClr val="F1F622"/>
              </a:solidFill>
              <a:latin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6799" y="1503948"/>
            <a:ext cx="6980814" cy="863600"/>
            <a:chOff x="586799" y="1503948"/>
            <a:chExt cx="6980814" cy="863600"/>
          </a:xfrm>
        </p:grpSpPr>
        <p:pic>
          <p:nvPicPr>
            <p:cNvPr id="16397" name="Picture 48" descr="png-00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99" y="1503948"/>
              <a:ext cx="863600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圆角矩形 2"/>
            <p:cNvSpPr/>
            <p:nvPr/>
          </p:nvSpPr>
          <p:spPr bwMode="auto">
            <a:xfrm>
              <a:off x="1590675" y="1557672"/>
              <a:ext cx="5976938" cy="7200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</a:rPr>
                <a:t>怎样改进顺序栈空间闲置较多问题？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1166813" y="2420888"/>
            <a:ext cx="6715125" cy="1166812"/>
            <a:chOff x="720" y="2084"/>
            <a:chExt cx="4230" cy="735"/>
          </a:xfrm>
        </p:grpSpPr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720" y="2339"/>
              <a:ext cx="4173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729" y="2084"/>
              <a:ext cx="4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 dirty="0">
                  <a:latin typeface="Times New Roman" pitchFamily="18" charset="0"/>
                </a:rPr>
                <a:t>   </a:t>
              </a:r>
              <a:r>
                <a:rPr lang="en-US" altLang="zh-CN" sz="2400" dirty="0">
                  <a:latin typeface="Times New Roman" pitchFamily="18" charset="0"/>
                </a:rPr>
                <a:t>0       1       2        3        4        5       6        7       8</a:t>
              </a: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119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164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210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2572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3024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3486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3948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441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Line 41"/>
          <p:cNvSpPr>
            <a:spLocks noChangeShapeType="1"/>
          </p:cNvSpPr>
          <p:nvPr/>
        </p:nvSpPr>
        <p:spPr bwMode="auto">
          <a:xfrm flipH="1">
            <a:off x="1131888" y="2632025"/>
            <a:ext cx="0" cy="11144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250950" y="2916981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 dirty="0">
                <a:latin typeface="Times New Roman" pitchFamily="18" charset="0"/>
              </a:rPr>
              <a:t>a</a:t>
            </a:r>
            <a:r>
              <a:rPr lang="en-US" altLang="zh-CN" sz="3200" baseline="-25000" dirty="0">
                <a:latin typeface="Times New Roman" pitchFamily="18" charset="0"/>
              </a:rPr>
              <a:t>1</a:t>
            </a:r>
          </a:p>
        </p:txBody>
      </p:sp>
      <p:grpSp>
        <p:nvGrpSpPr>
          <p:cNvPr id="43" name="Group 50"/>
          <p:cNvGrpSpPr>
            <a:grpSpLocks/>
          </p:cNvGrpSpPr>
          <p:nvPr/>
        </p:nvGrpSpPr>
        <p:grpSpPr bwMode="auto">
          <a:xfrm>
            <a:off x="310756" y="3624787"/>
            <a:ext cx="942627" cy="839983"/>
            <a:chOff x="725" y="2812"/>
            <a:chExt cx="453" cy="676"/>
          </a:xfrm>
        </p:grpSpPr>
        <p:sp>
          <p:nvSpPr>
            <p:cNvPr id="44" name="Line 51"/>
            <p:cNvSpPr>
              <a:spLocks noChangeShapeType="1"/>
            </p:cNvSpPr>
            <p:nvPr/>
          </p:nvSpPr>
          <p:spPr bwMode="auto">
            <a:xfrm flipV="1">
              <a:off x="924" y="2812"/>
              <a:ext cx="0" cy="3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52"/>
            <p:cNvSpPr txBox="1">
              <a:spLocks noChangeArrowheads="1"/>
            </p:cNvSpPr>
            <p:nvPr/>
          </p:nvSpPr>
          <p:spPr bwMode="auto">
            <a:xfrm>
              <a:off x="725" y="3067"/>
              <a:ext cx="453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latin typeface="Times New Roman" pitchFamily="18" charset="0"/>
                </a:rPr>
                <a:t>top</a:t>
              </a:r>
              <a:endParaRPr lang="en-US" altLang="zh-CN" sz="2800" dirty="0">
                <a:latin typeface="Times New Roman" pitchFamily="18" charset="0"/>
              </a:endParaRPr>
            </a:p>
          </p:txBody>
        </p:sp>
      </p:grpSp>
      <p:sp>
        <p:nvSpPr>
          <p:cNvPr id="46" name="Line 41"/>
          <p:cNvSpPr>
            <a:spLocks noChangeShapeType="1"/>
          </p:cNvSpPr>
          <p:nvPr/>
        </p:nvSpPr>
        <p:spPr bwMode="auto">
          <a:xfrm flipH="1">
            <a:off x="7791451" y="2649488"/>
            <a:ext cx="0" cy="11144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7" name="Group 50"/>
          <p:cNvGrpSpPr>
            <a:grpSpLocks/>
          </p:cNvGrpSpPr>
          <p:nvPr/>
        </p:nvGrpSpPr>
        <p:grpSpPr bwMode="auto">
          <a:xfrm>
            <a:off x="7668344" y="3727946"/>
            <a:ext cx="1152793" cy="839983"/>
            <a:chOff x="725" y="2812"/>
            <a:chExt cx="554" cy="676"/>
          </a:xfrm>
        </p:grpSpPr>
        <p:sp>
          <p:nvSpPr>
            <p:cNvPr id="48" name="Line 51"/>
            <p:cNvSpPr>
              <a:spLocks noChangeShapeType="1"/>
            </p:cNvSpPr>
            <p:nvPr/>
          </p:nvSpPr>
          <p:spPr bwMode="auto">
            <a:xfrm flipV="1">
              <a:off x="924" y="2812"/>
              <a:ext cx="0" cy="3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52"/>
            <p:cNvSpPr txBox="1">
              <a:spLocks noChangeArrowheads="1"/>
            </p:cNvSpPr>
            <p:nvPr/>
          </p:nvSpPr>
          <p:spPr bwMode="auto">
            <a:xfrm>
              <a:off x="725" y="3067"/>
              <a:ext cx="554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latin typeface="Times New Roman" pitchFamily="18" charset="0"/>
                </a:rPr>
                <a:t>top[2]</a:t>
              </a:r>
              <a:endParaRPr lang="en-US" altLang="zh-CN" sz="2800" dirty="0">
                <a:latin typeface="Times New Roman" pitchFamily="18" charset="0"/>
              </a:endParaRPr>
            </a:p>
          </p:txBody>
        </p:sp>
      </p:grpSp>
      <p:sp>
        <p:nvSpPr>
          <p:cNvPr id="50" name="Text Box 42"/>
          <p:cNvSpPr txBox="1">
            <a:spLocks noChangeArrowheads="1"/>
          </p:cNvSpPr>
          <p:nvPr/>
        </p:nvSpPr>
        <p:spPr bwMode="auto">
          <a:xfrm>
            <a:off x="2018184" y="2935858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 dirty="0" smtClean="0">
                <a:latin typeface="Times New Roman" pitchFamily="18" charset="0"/>
              </a:rPr>
              <a:t>a</a:t>
            </a:r>
            <a:r>
              <a:rPr lang="en-US" altLang="zh-CN" sz="3200" baseline="-25000" dirty="0" smtClean="0">
                <a:latin typeface="Times New Roman" pitchFamily="18" charset="0"/>
              </a:rPr>
              <a:t>2</a:t>
            </a:r>
            <a:endParaRPr lang="en-US" altLang="zh-CN" sz="3200" baseline="-25000" dirty="0">
              <a:latin typeface="Times New Roman" pitchFamily="18" charset="0"/>
            </a:endParaRPr>
          </a:p>
        </p:txBody>
      </p: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6300192" y="2935858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 dirty="0" smtClean="0">
                <a:latin typeface="Times New Roman" pitchFamily="18" charset="0"/>
              </a:rPr>
              <a:t>b</a:t>
            </a:r>
            <a:r>
              <a:rPr lang="en-US" altLang="zh-CN" sz="3200" baseline="-25000" dirty="0" smtClean="0">
                <a:latin typeface="Times New Roman" pitchFamily="18" charset="0"/>
              </a:rPr>
              <a:t>2</a:t>
            </a:r>
            <a:endParaRPr lang="en-US" altLang="zh-CN" sz="3200" baseline="-25000" dirty="0">
              <a:latin typeface="Times New Roman" pitchFamily="18" charset="0"/>
            </a:endParaRPr>
          </a:p>
        </p:txBody>
      </p:sp>
      <p:sp>
        <p:nvSpPr>
          <p:cNvPr id="52" name="Text Box 42"/>
          <p:cNvSpPr txBox="1">
            <a:spLocks noChangeArrowheads="1"/>
          </p:cNvSpPr>
          <p:nvPr/>
        </p:nvSpPr>
        <p:spPr bwMode="auto">
          <a:xfrm>
            <a:off x="7067426" y="2954735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 dirty="0" smtClean="0">
                <a:latin typeface="Times New Roman" pitchFamily="18" charset="0"/>
              </a:rPr>
              <a:t>b</a:t>
            </a:r>
            <a:r>
              <a:rPr lang="en-US" altLang="zh-CN" sz="3200" baseline="-25000" dirty="0" smtClean="0">
                <a:latin typeface="Times New Roman" pitchFamily="18" charset="0"/>
              </a:rPr>
              <a:t>1</a:t>
            </a:r>
            <a:endParaRPr lang="en-US" altLang="zh-CN" sz="3200" baseline="-25000" dirty="0"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5896" y="3752415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1F622"/>
                </a:solidFill>
              </a:rPr>
              <a:t>共享栈</a:t>
            </a:r>
            <a:endParaRPr lang="zh-CN" altLang="en-US" sz="3200" dirty="0">
              <a:solidFill>
                <a:srgbClr val="F1F62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1760" y="3924806"/>
            <a:ext cx="590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[1]</a:t>
            </a:r>
            <a:endParaRPr lang="zh-CN" altLang="en-US" sz="28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827627" y="4012471"/>
            <a:ext cx="7632805" cy="2869867"/>
            <a:chOff x="827627" y="4012471"/>
            <a:chExt cx="7632805" cy="2869867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253383" y="4472364"/>
              <a:ext cx="7207049" cy="240997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dirty="0"/>
                <a:t>＃</a:t>
              </a:r>
              <a:r>
                <a:rPr lang="en-US" altLang="zh-CN" sz="2800" dirty="0"/>
                <a:t>define M 100</a:t>
              </a:r>
            </a:p>
            <a:p>
              <a:r>
                <a:rPr lang="en-US" altLang="zh-CN" sz="2800" dirty="0" err="1"/>
                <a:t>typedef</a:t>
              </a:r>
              <a:r>
                <a:rPr lang="en-US" altLang="zh-CN" sz="2800" dirty="0"/>
                <a:t> </a:t>
              </a:r>
              <a:r>
                <a:rPr lang="en-US" altLang="zh-CN" sz="2800" dirty="0" err="1"/>
                <a:t>struct</a:t>
              </a:r>
              <a:r>
                <a:rPr lang="en-US" altLang="zh-CN" sz="2800" dirty="0"/>
                <a:t> {</a:t>
              </a:r>
            </a:p>
            <a:p>
              <a:r>
                <a:rPr lang="en-US" altLang="zh-CN" sz="2800" dirty="0" smtClean="0"/>
                <a:t>   </a:t>
              </a:r>
              <a:r>
                <a:rPr lang="en-US" altLang="zh-CN" sz="2800" dirty="0" err="1" smtClean="0"/>
                <a:t>ElementType</a:t>
              </a:r>
              <a:r>
                <a:rPr lang="en-US" altLang="zh-CN" sz="2800" dirty="0" smtClean="0"/>
                <a:t> Stack[M]; </a:t>
              </a:r>
              <a:endParaRPr lang="en-US" altLang="zh-CN" sz="2800" dirty="0"/>
            </a:p>
            <a:p>
              <a:r>
                <a:rPr lang="en-US" altLang="zh-CN" sz="2800" dirty="0" smtClean="0"/>
                <a:t>   </a:t>
              </a:r>
              <a:r>
                <a:rPr lang="en-US" altLang="zh-CN" sz="2800" dirty="0" err="1" smtClean="0"/>
                <a:t>ElementType</a:t>
              </a:r>
              <a:r>
                <a:rPr lang="en-US" altLang="zh-CN" sz="2800" dirty="0" smtClean="0"/>
                <a:t>  top[2];   </a:t>
              </a:r>
              <a:r>
                <a:rPr lang="en-US" altLang="zh-CN" sz="2800" dirty="0"/>
                <a:t>/*</a:t>
              </a:r>
              <a:r>
                <a:rPr lang="en-US" altLang="zh-CN" sz="2800" dirty="0" smtClean="0"/>
                <a:t>top[0]</a:t>
              </a:r>
              <a:r>
                <a:rPr lang="zh-CN" altLang="en-US" sz="2800" dirty="0" smtClean="0"/>
                <a:t>和</a:t>
              </a:r>
              <a:r>
                <a:rPr lang="en-US" altLang="zh-CN" sz="2800" dirty="0" smtClean="0"/>
                <a:t>top[1]</a:t>
              </a:r>
              <a:r>
                <a:rPr lang="zh-CN" altLang="en-US" sz="2800" dirty="0" smtClean="0"/>
                <a:t>*</a:t>
              </a:r>
              <a:r>
                <a:rPr lang="en-US" altLang="zh-CN" sz="2800" dirty="0" smtClean="0"/>
                <a:t>/</a:t>
              </a:r>
              <a:endParaRPr lang="en-US" altLang="zh-CN" sz="2800" dirty="0"/>
            </a:p>
            <a:p>
              <a:r>
                <a:rPr lang="en-US" altLang="zh-CN" sz="2800" dirty="0"/>
                <a:t>}</a:t>
              </a:r>
              <a:r>
                <a:rPr lang="en-US" altLang="zh-CN" sz="2800" dirty="0" err="1"/>
                <a:t>DqStack</a:t>
              </a:r>
              <a:r>
                <a:rPr lang="en-US" altLang="zh-CN" sz="2800" dirty="0"/>
                <a:t>; </a:t>
              </a:r>
            </a:p>
          </p:txBody>
        </p:sp>
        <p:pic>
          <p:nvPicPr>
            <p:cNvPr id="57" name="Picture 5" descr="png-057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27" y="4012471"/>
              <a:ext cx="1085311" cy="936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" name="组合 52"/>
          <p:cNvGrpSpPr/>
          <p:nvPr/>
        </p:nvGrpSpPr>
        <p:grpSpPr>
          <a:xfrm>
            <a:off x="1123950" y="4567929"/>
            <a:ext cx="6553076" cy="1525367"/>
            <a:chOff x="1239243" y="1274725"/>
            <a:chExt cx="6553076" cy="1525367"/>
          </a:xfrm>
        </p:grpSpPr>
        <p:sp>
          <p:nvSpPr>
            <p:cNvPr id="54" name="圆角矩形 53"/>
            <p:cNvSpPr/>
            <p:nvPr/>
          </p:nvSpPr>
          <p:spPr bwMode="auto">
            <a:xfrm>
              <a:off x="1590675" y="1557672"/>
              <a:ext cx="6201644" cy="12424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</a:rPr>
                <a:t>    共享栈初始化、判空、判满、进栈、</a:t>
              </a:r>
              <a:endParaRPr lang="en-US" altLang="zh-CN" sz="2800" dirty="0" smtClean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</a:rPr>
                <a:t>出栈操作要注意些什么？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pic>
          <p:nvPicPr>
            <p:cNvPr id="55" name="Picture 48" descr="png-00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243" y="1274725"/>
              <a:ext cx="863600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921935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66497E-6 L 0.09948 0.0004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48 0.00047 L 0.17813 0.0004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58121E-6 L -0.09079 0.0018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8 0.00186 L -0.17535 0.0037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6" grpId="0" animBg="1"/>
      <p:bldP spid="50" grpId="0"/>
      <p:bldP spid="51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5A775D4D-98BC-4201-ACDD-A5F06FA3B891}" type="slidenum">
              <a:rPr lang="en-US" altLang="zh-CN" b="0">
                <a:latin typeface="Arial" charset="0"/>
              </a:rPr>
              <a:pPr eaLnBrk="1" hangingPunct="1"/>
              <a:t>15</a:t>
            </a:fld>
            <a:endParaRPr lang="en-US" altLang="zh-CN" b="0">
              <a:latin typeface="Arial" charset="0"/>
            </a:endParaRPr>
          </a:p>
        </p:txBody>
      </p:sp>
      <p:grpSp>
        <p:nvGrpSpPr>
          <p:cNvPr id="192518" name="Group 6"/>
          <p:cNvGrpSpPr>
            <a:grpSpLocks/>
          </p:cNvGrpSpPr>
          <p:nvPr/>
        </p:nvGrpSpPr>
        <p:grpSpPr bwMode="auto">
          <a:xfrm>
            <a:off x="395536" y="2996952"/>
            <a:ext cx="8289925" cy="676275"/>
            <a:chOff x="279" y="1593"/>
            <a:chExt cx="5222" cy="426"/>
          </a:xfrm>
        </p:grpSpPr>
        <p:sp>
          <p:nvSpPr>
            <p:cNvPr id="25617" name="Line 7"/>
            <p:cNvSpPr>
              <a:spLocks noChangeShapeType="1"/>
            </p:cNvSpPr>
            <p:nvPr/>
          </p:nvSpPr>
          <p:spPr bwMode="auto">
            <a:xfrm flipV="1">
              <a:off x="315" y="1881"/>
              <a:ext cx="431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25618" name="Text Box 8"/>
            <p:cNvSpPr txBox="1">
              <a:spLocks noChangeArrowheads="1"/>
            </p:cNvSpPr>
            <p:nvPr/>
          </p:nvSpPr>
          <p:spPr bwMode="auto">
            <a:xfrm>
              <a:off x="279" y="1593"/>
              <a:ext cx="4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itchFamily="18" charset="0"/>
                </a:rPr>
                <a:t>head</a:t>
              </a:r>
            </a:p>
          </p:txBody>
        </p:sp>
        <p:sp>
          <p:nvSpPr>
            <p:cNvPr id="25619" name="Line 9"/>
            <p:cNvSpPr>
              <a:spLocks noChangeShapeType="1"/>
            </p:cNvSpPr>
            <p:nvPr/>
          </p:nvSpPr>
          <p:spPr bwMode="auto">
            <a:xfrm>
              <a:off x="4405" y="1907"/>
              <a:ext cx="291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25620" name="Text Box 10"/>
            <p:cNvSpPr txBox="1">
              <a:spLocks noChangeArrowheads="1"/>
            </p:cNvSpPr>
            <p:nvPr/>
          </p:nvSpPr>
          <p:spPr bwMode="auto">
            <a:xfrm>
              <a:off x="1595" y="1706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i="1">
                  <a:solidFill>
                    <a:schemeClr val="bg2"/>
                  </a:solidFill>
                  <a:latin typeface="Times New Roman" pitchFamily="18" charset="0"/>
                  <a:ea typeface="华文行楷" pitchFamily="2" charset="-122"/>
                </a:rPr>
                <a:t>a</a:t>
              </a:r>
              <a:r>
                <a:rPr lang="en-US" altLang="zh-CN" sz="2800" baseline="-25000">
                  <a:solidFill>
                    <a:schemeClr val="bg2"/>
                  </a:solidFill>
                  <a:latin typeface="Times New Roman" pitchFamily="18" charset="0"/>
                  <a:ea typeface="华文行楷" pitchFamily="2" charset="-122"/>
                </a:rPr>
                <a:t>n</a:t>
              </a:r>
            </a:p>
          </p:txBody>
        </p:sp>
        <p:sp>
          <p:nvSpPr>
            <p:cNvPr id="25621" name="Line 11"/>
            <p:cNvSpPr>
              <a:spLocks noChangeShapeType="1"/>
            </p:cNvSpPr>
            <p:nvPr/>
          </p:nvSpPr>
          <p:spPr bwMode="auto">
            <a:xfrm>
              <a:off x="1906" y="1706"/>
              <a:ext cx="0" cy="2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25622" name="Text Box 12"/>
            <p:cNvSpPr txBox="1">
              <a:spLocks noChangeArrowheads="1"/>
            </p:cNvSpPr>
            <p:nvPr/>
          </p:nvSpPr>
          <p:spPr bwMode="auto">
            <a:xfrm>
              <a:off x="760" y="1715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zh-CN" altLang="zh-CN" sz="2800" baseline="-25000"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25623" name="Line 13"/>
            <p:cNvSpPr>
              <a:spLocks noChangeShapeType="1"/>
            </p:cNvSpPr>
            <p:nvPr/>
          </p:nvSpPr>
          <p:spPr bwMode="auto">
            <a:xfrm>
              <a:off x="1071" y="1715"/>
              <a:ext cx="0" cy="2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25624" name="Text Box 14" descr="宽上对角线"/>
            <p:cNvSpPr txBox="1">
              <a:spLocks noChangeArrowheads="1"/>
            </p:cNvSpPr>
            <p:nvPr/>
          </p:nvSpPr>
          <p:spPr bwMode="auto">
            <a:xfrm>
              <a:off x="770" y="1723"/>
              <a:ext cx="275" cy="254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2"/>
              </a:bgClr>
            </a:pattFill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 sz="2000" b="0">
                <a:solidFill>
                  <a:schemeClr val="bg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5625" name="Line 15"/>
            <p:cNvSpPr>
              <a:spLocks noChangeShapeType="1"/>
            </p:cNvSpPr>
            <p:nvPr/>
          </p:nvSpPr>
          <p:spPr bwMode="auto">
            <a:xfrm>
              <a:off x="1245" y="1890"/>
              <a:ext cx="3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25626" name="Text Box 16"/>
            <p:cNvSpPr txBox="1">
              <a:spLocks noChangeArrowheads="1"/>
            </p:cNvSpPr>
            <p:nvPr/>
          </p:nvSpPr>
          <p:spPr bwMode="auto">
            <a:xfrm>
              <a:off x="2418" y="1706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i="1">
                  <a:solidFill>
                    <a:schemeClr val="bg2"/>
                  </a:solidFill>
                  <a:latin typeface="Times New Roman" pitchFamily="18" charset="0"/>
                  <a:ea typeface="华文行楷" pitchFamily="2" charset="-122"/>
                </a:rPr>
                <a:t>a</a:t>
              </a:r>
              <a:r>
                <a:rPr lang="en-US" altLang="zh-CN" sz="2800" baseline="-25000">
                  <a:solidFill>
                    <a:schemeClr val="bg2"/>
                  </a:solidFill>
                  <a:latin typeface="Times New Roman" pitchFamily="18" charset="0"/>
                  <a:ea typeface="华文行楷" pitchFamily="2" charset="-122"/>
                </a:rPr>
                <a:t>n-1</a:t>
              </a:r>
            </a:p>
          </p:txBody>
        </p:sp>
        <p:sp>
          <p:nvSpPr>
            <p:cNvPr id="25627" name="Line 17"/>
            <p:cNvSpPr>
              <a:spLocks noChangeShapeType="1"/>
            </p:cNvSpPr>
            <p:nvPr/>
          </p:nvSpPr>
          <p:spPr bwMode="auto">
            <a:xfrm>
              <a:off x="2729" y="1706"/>
              <a:ext cx="0" cy="2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25628" name="Text Box 18"/>
            <p:cNvSpPr txBox="1">
              <a:spLocks noChangeArrowheads="1"/>
            </p:cNvSpPr>
            <p:nvPr/>
          </p:nvSpPr>
          <p:spPr bwMode="auto">
            <a:xfrm>
              <a:off x="4931" y="1724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i="1">
                  <a:solidFill>
                    <a:schemeClr val="bg2"/>
                  </a:solidFill>
                  <a:latin typeface="Times New Roman" pitchFamily="18" charset="0"/>
                  <a:ea typeface="华文行楷" pitchFamily="2" charset="-122"/>
                </a:rPr>
                <a:t>a</a:t>
              </a:r>
              <a:r>
                <a:rPr lang="en-US" altLang="zh-CN" sz="2800" i="1" baseline="-25000">
                  <a:solidFill>
                    <a:schemeClr val="bg2"/>
                  </a:solidFill>
                  <a:latin typeface="Times New Roman" pitchFamily="18" charset="0"/>
                  <a:ea typeface="华文行楷" pitchFamily="2" charset="-122"/>
                </a:rPr>
                <a:t>1</a:t>
              </a:r>
            </a:p>
          </p:txBody>
        </p:sp>
        <p:sp>
          <p:nvSpPr>
            <p:cNvPr id="25629" name="Line 19"/>
            <p:cNvSpPr>
              <a:spLocks noChangeShapeType="1"/>
            </p:cNvSpPr>
            <p:nvPr/>
          </p:nvSpPr>
          <p:spPr bwMode="auto">
            <a:xfrm>
              <a:off x="5242" y="1724"/>
              <a:ext cx="0" cy="2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25630" name="Text Box 20"/>
            <p:cNvSpPr txBox="1">
              <a:spLocks noChangeArrowheads="1"/>
            </p:cNvSpPr>
            <p:nvPr/>
          </p:nvSpPr>
          <p:spPr bwMode="auto">
            <a:xfrm>
              <a:off x="5218" y="1731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bg2"/>
                  </a:solidFill>
                  <a:latin typeface="Times New Roman" pitchFamily="18" charset="0"/>
                  <a:ea typeface="华文行楷" pitchFamily="2" charset="-122"/>
                </a:rPr>
                <a:t>∧</a:t>
              </a:r>
            </a:p>
          </p:txBody>
        </p:sp>
        <p:sp>
          <p:nvSpPr>
            <p:cNvPr id="25631" name="Line 21"/>
            <p:cNvSpPr>
              <a:spLocks noChangeShapeType="1"/>
            </p:cNvSpPr>
            <p:nvPr/>
          </p:nvSpPr>
          <p:spPr bwMode="auto">
            <a:xfrm>
              <a:off x="2077" y="1890"/>
              <a:ext cx="3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25632" name="Line 22"/>
            <p:cNvSpPr>
              <a:spLocks noChangeShapeType="1"/>
            </p:cNvSpPr>
            <p:nvPr/>
          </p:nvSpPr>
          <p:spPr bwMode="auto">
            <a:xfrm>
              <a:off x="2918" y="1899"/>
              <a:ext cx="2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25633" name="Line 23"/>
            <p:cNvSpPr>
              <a:spLocks noChangeShapeType="1"/>
            </p:cNvSpPr>
            <p:nvPr/>
          </p:nvSpPr>
          <p:spPr bwMode="auto">
            <a:xfrm flipV="1">
              <a:off x="3182" y="1907"/>
              <a:ext cx="20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25634" name="Text Box 24"/>
            <p:cNvSpPr txBox="1">
              <a:spLocks noChangeArrowheads="1"/>
            </p:cNvSpPr>
            <p:nvPr/>
          </p:nvSpPr>
          <p:spPr bwMode="auto">
            <a:xfrm>
              <a:off x="3617" y="1724"/>
              <a:ext cx="56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800" i="1">
                  <a:solidFill>
                    <a:schemeClr val="bg2"/>
                  </a:solidFill>
                  <a:latin typeface="Times New Roman" pitchFamily="18" charset="0"/>
                  <a:ea typeface="华文行楷" pitchFamily="2" charset="-122"/>
                </a:rPr>
                <a:t>a</a:t>
              </a:r>
              <a:r>
                <a:rPr lang="en-US" altLang="zh-CN" sz="2800" i="1" baseline="-25000">
                  <a:solidFill>
                    <a:schemeClr val="bg2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</a:p>
          </p:txBody>
        </p:sp>
        <p:sp>
          <p:nvSpPr>
            <p:cNvPr id="25635" name="Line 25"/>
            <p:cNvSpPr>
              <a:spLocks noChangeShapeType="1"/>
            </p:cNvSpPr>
            <p:nvPr/>
          </p:nvSpPr>
          <p:spPr bwMode="auto">
            <a:xfrm>
              <a:off x="3928" y="1724"/>
              <a:ext cx="0" cy="2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25636" name="Line 26"/>
            <p:cNvSpPr>
              <a:spLocks noChangeShapeType="1"/>
            </p:cNvSpPr>
            <p:nvPr/>
          </p:nvSpPr>
          <p:spPr bwMode="auto">
            <a:xfrm flipV="1">
              <a:off x="3440" y="1908"/>
              <a:ext cx="181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25637" name="Line 27"/>
            <p:cNvSpPr>
              <a:spLocks noChangeShapeType="1"/>
            </p:cNvSpPr>
            <p:nvPr/>
          </p:nvSpPr>
          <p:spPr bwMode="auto">
            <a:xfrm>
              <a:off x="4134" y="1908"/>
              <a:ext cx="2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25638" name="Line 28"/>
            <p:cNvSpPr>
              <a:spLocks noChangeShapeType="1"/>
            </p:cNvSpPr>
            <p:nvPr/>
          </p:nvSpPr>
          <p:spPr bwMode="auto">
            <a:xfrm flipV="1">
              <a:off x="4737" y="1908"/>
              <a:ext cx="181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</p:grpSp>
      <p:sp>
        <p:nvSpPr>
          <p:cNvPr id="25606" name="Text Box 33"/>
          <p:cNvSpPr txBox="1">
            <a:spLocks noChangeArrowheads="1"/>
          </p:cNvSpPr>
          <p:nvPr/>
        </p:nvSpPr>
        <p:spPr bwMode="auto">
          <a:xfrm>
            <a:off x="1692275" y="2061170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如何改造链表实现栈的链接存储？</a:t>
            </a:r>
          </a:p>
        </p:txBody>
      </p:sp>
      <p:pic>
        <p:nvPicPr>
          <p:cNvPr id="25607" name="Picture 39" descr="png-00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00808"/>
            <a:ext cx="100806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2555" name="Group 43"/>
          <p:cNvGrpSpPr>
            <a:grpSpLocks/>
          </p:cNvGrpSpPr>
          <p:nvPr/>
        </p:nvGrpSpPr>
        <p:grpSpPr bwMode="auto">
          <a:xfrm>
            <a:off x="107951" y="5157791"/>
            <a:ext cx="8875713" cy="1233488"/>
            <a:chOff x="68" y="2574"/>
            <a:chExt cx="5591" cy="777"/>
          </a:xfrm>
        </p:grpSpPr>
        <p:sp>
          <p:nvSpPr>
            <p:cNvPr id="25615" name="Text Box 37"/>
            <p:cNvSpPr txBox="1">
              <a:spLocks noChangeArrowheads="1"/>
            </p:cNvSpPr>
            <p:nvPr/>
          </p:nvSpPr>
          <p:spPr bwMode="auto">
            <a:xfrm>
              <a:off x="793" y="2620"/>
              <a:ext cx="4866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457200" indent="-4572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914400" indent="-4572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371600" indent="-4572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828800" indent="-4572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286000" indent="-4572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zh-CN" altLang="en-US" sz="2800" dirty="0">
                  <a:latin typeface="Times New Roman" pitchFamily="18" charset="0"/>
                </a:rPr>
                <a:t>将哪一端作为栈顶？（线性表的头还是尾？）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zh-CN" altLang="en-US" sz="2800" dirty="0">
                  <a:latin typeface="Times New Roman" pitchFamily="18" charset="0"/>
                </a:rPr>
                <a:t>链栈需要加头结点吗？</a:t>
              </a:r>
            </a:p>
          </p:txBody>
        </p:sp>
        <p:pic>
          <p:nvPicPr>
            <p:cNvPr id="25616" name="Picture 41" descr="png-00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" y="2574"/>
              <a:ext cx="748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561" name="Group 49"/>
          <p:cNvGrpSpPr>
            <a:grpSpLocks/>
          </p:cNvGrpSpPr>
          <p:nvPr/>
        </p:nvGrpSpPr>
        <p:grpSpPr bwMode="auto">
          <a:xfrm>
            <a:off x="1403598" y="3789115"/>
            <a:ext cx="677863" cy="1022350"/>
            <a:chOff x="930" y="2523"/>
            <a:chExt cx="427" cy="644"/>
          </a:xfrm>
        </p:grpSpPr>
        <p:sp>
          <p:nvSpPr>
            <p:cNvPr id="25613" name="Line 45"/>
            <p:cNvSpPr>
              <a:spLocks noChangeShapeType="1"/>
            </p:cNvSpPr>
            <p:nvPr/>
          </p:nvSpPr>
          <p:spPr bwMode="auto">
            <a:xfrm flipV="1">
              <a:off x="1111" y="2523"/>
              <a:ext cx="0" cy="36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4" name="Text Box 47"/>
            <p:cNvSpPr txBox="1">
              <a:spLocks noChangeArrowheads="1"/>
            </p:cNvSpPr>
            <p:nvPr/>
          </p:nvSpPr>
          <p:spPr bwMode="auto">
            <a:xfrm>
              <a:off x="930" y="2840"/>
              <a:ext cx="4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/>
                <a:t>top</a:t>
              </a:r>
            </a:p>
          </p:txBody>
        </p:sp>
      </p:grpSp>
      <p:grpSp>
        <p:nvGrpSpPr>
          <p:cNvPr id="192562" name="Group 50"/>
          <p:cNvGrpSpPr>
            <a:grpSpLocks/>
          </p:cNvGrpSpPr>
          <p:nvPr/>
        </p:nvGrpSpPr>
        <p:grpSpPr bwMode="auto">
          <a:xfrm>
            <a:off x="7883773" y="3789115"/>
            <a:ext cx="895350" cy="1022350"/>
            <a:chOff x="5012" y="2523"/>
            <a:chExt cx="564" cy="644"/>
          </a:xfrm>
        </p:grpSpPr>
        <p:sp>
          <p:nvSpPr>
            <p:cNvPr id="25611" name="Line 46"/>
            <p:cNvSpPr>
              <a:spLocks noChangeShapeType="1"/>
            </p:cNvSpPr>
            <p:nvPr/>
          </p:nvSpPr>
          <p:spPr bwMode="auto">
            <a:xfrm flipV="1">
              <a:off x="5284" y="2523"/>
              <a:ext cx="0" cy="36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2" name="Text Box 48"/>
            <p:cNvSpPr txBox="1">
              <a:spLocks noChangeArrowheads="1"/>
            </p:cNvSpPr>
            <p:nvPr/>
          </p:nvSpPr>
          <p:spPr bwMode="auto">
            <a:xfrm>
              <a:off x="5012" y="2840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栈底</a:t>
              </a:r>
            </a:p>
          </p:txBody>
        </p:sp>
      </p:grpSp>
      <p:sp>
        <p:nvSpPr>
          <p:cNvPr id="40" name="Rectangle 23"/>
          <p:cNvSpPr>
            <a:spLocks noGrp="1" noRot="1" noChangeArrowheads="1"/>
          </p:cNvSpPr>
          <p:nvPr>
            <p:ph type="title"/>
          </p:nvPr>
        </p:nvSpPr>
        <p:spPr>
          <a:xfrm>
            <a:off x="384969" y="116632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3.1.2 </a:t>
            </a:r>
            <a:r>
              <a:rPr lang="zh-CN" altLang="en-US" dirty="0" smtClean="0"/>
              <a:t>栈的表示和实现</a:t>
            </a:r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611188" y="980728"/>
            <a:ext cx="63370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F1F622"/>
                </a:solidFill>
                <a:latin typeface="Times New Roman" pitchFamily="18" charset="0"/>
              </a:rPr>
              <a:t>二、链式栈</a:t>
            </a:r>
            <a:r>
              <a:rPr lang="en-US" altLang="zh-CN" sz="2800" dirty="0">
                <a:solidFill>
                  <a:srgbClr val="F1F622"/>
                </a:solidFill>
                <a:latin typeface="Times New Roman" pitchFamily="18" charset="0"/>
              </a:rPr>
              <a:t>——</a:t>
            </a:r>
            <a:r>
              <a:rPr lang="zh-CN" altLang="en-US" sz="2800" dirty="0">
                <a:latin typeface="Times New Roman" pitchFamily="18" charset="0"/>
              </a:rPr>
              <a:t>栈</a:t>
            </a:r>
            <a:r>
              <a:rPr lang="zh-CN" altLang="en-US" sz="2800" dirty="0" smtClean="0">
                <a:latin typeface="Times New Roman" pitchFamily="18" charset="0"/>
              </a:rPr>
              <a:t>的链式存储</a:t>
            </a:r>
            <a:r>
              <a:rPr lang="zh-CN" altLang="en-US" sz="2800" dirty="0">
                <a:latin typeface="Times New Roman" pitchFamily="18" charset="0"/>
              </a:rPr>
              <a:t>结构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2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2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2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2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2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2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2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2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2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2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38020"/>
            <a:ext cx="8229600" cy="5659332"/>
          </a:xfrm>
        </p:spPr>
        <p:txBody>
          <a:bodyPr/>
          <a:lstStyle/>
          <a:p>
            <a:r>
              <a:rPr lang="zh-CN" altLang="en-US" sz="2800" dirty="0">
                <a:solidFill>
                  <a:srgbClr val="F1F622"/>
                </a:solidFill>
                <a:latin typeface="Times New Roman" pitchFamily="18" charset="0"/>
              </a:rPr>
              <a:t>链式栈</a:t>
            </a:r>
            <a:r>
              <a:rPr lang="zh-CN" altLang="en-US" sz="2800" dirty="0" smtClean="0">
                <a:solidFill>
                  <a:srgbClr val="F1F622"/>
                </a:solidFill>
                <a:latin typeface="Times New Roman" pitchFamily="18" charset="0"/>
              </a:rPr>
              <a:t>定义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smtClean="0"/>
              <a:t>node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{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ElementType</a:t>
            </a:r>
            <a:r>
              <a:rPr lang="en-US" altLang="zh-CN" dirty="0" smtClean="0"/>
              <a:t>  </a:t>
            </a:r>
            <a:r>
              <a:rPr lang="en-US" altLang="zh-CN" dirty="0"/>
              <a:t>data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node       *next;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en-US" altLang="zh-CN" dirty="0" err="1"/>
              <a:t>LinkStackNode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 </a:t>
            </a:r>
            <a:r>
              <a:rPr lang="en-US" altLang="zh-CN" dirty="0" err="1"/>
              <a:t>LinkStackNode</a:t>
            </a:r>
            <a:r>
              <a:rPr lang="en-US" altLang="zh-CN" dirty="0"/>
              <a:t>  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LinkStack</a:t>
            </a:r>
            <a:r>
              <a:rPr lang="en-US" altLang="zh-CN" dirty="0" smtClean="0"/>
              <a:t>;</a:t>
            </a:r>
          </a:p>
          <a:p>
            <a:pPr lvl="0">
              <a:buClr>
                <a:srgbClr val="FFCC00"/>
              </a:buClr>
            </a:pPr>
            <a:r>
              <a:rPr lang="zh-CN" altLang="en-US" sz="2800" dirty="0">
                <a:solidFill>
                  <a:srgbClr val="F1F622"/>
                </a:solidFill>
                <a:latin typeface="Times New Roman" pitchFamily="18" charset="0"/>
              </a:rPr>
              <a:t>链式</a:t>
            </a:r>
            <a:r>
              <a:rPr lang="zh-CN" altLang="en-US" sz="2800" dirty="0" smtClean="0">
                <a:solidFill>
                  <a:srgbClr val="F1F622"/>
                </a:solidFill>
                <a:latin typeface="Times New Roman" pitchFamily="18" charset="0"/>
              </a:rPr>
              <a:t>栈初始化</a:t>
            </a:r>
            <a:endParaRPr lang="en-US" altLang="zh-CN" sz="2800" dirty="0" smtClean="0">
              <a:solidFill>
                <a:srgbClr val="F1F622"/>
              </a:solidFill>
              <a:latin typeface="Times New Roman" pitchFamily="18" charset="0"/>
            </a:endParaRPr>
          </a:p>
          <a:p>
            <a:pPr marL="0" lvl="0" indent="0">
              <a:buClr>
                <a:srgbClr val="FFCC00"/>
              </a:buClr>
              <a:buNone/>
            </a:pPr>
            <a:r>
              <a:rPr lang="en-US" altLang="zh-CN" dirty="0" smtClean="0"/>
              <a:t> </a:t>
            </a:r>
            <a:r>
              <a:rPr lang="en-US" altLang="zh-CN" sz="2800" dirty="0" err="1" smtClean="0"/>
              <a:t>LinkStack</a:t>
            </a:r>
            <a:r>
              <a:rPr lang="en-US" altLang="zh-CN" sz="2800" dirty="0" smtClean="0"/>
              <a:t> top</a:t>
            </a:r>
            <a:r>
              <a:rPr lang="en-US" altLang="zh-CN" sz="2800" dirty="0"/>
              <a:t>=(Node * )</a:t>
            </a:r>
            <a:r>
              <a:rPr lang="en-US" altLang="zh-CN" sz="2800" dirty="0" err="1"/>
              <a:t>malloc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sizeof</a:t>
            </a:r>
            <a:r>
              <a:rPr lang="en-US" altLang="zh-CN" sz="2800" dirty="0"/>
              <a:t>(Node</a:t>
            </a:r>
            <a:r>
              <a:rPr lang="en-US" altLang="zh-CN" sz="2800" dirty="0" smtClean="0"/>
              <a:t>));</a:t>
            </a:r>
          </a:p>
          <a:p>
            <a:pPr marL="0" lvl="0" indent="0">
              <a:buClr>
                <a:srgbClr val="FFCC00"/>
              </a:buClr>
              <a:buNone/>
            </a:pPr>
            <a:r>
              <a:rPr lang="en-US" altLang="zh-CN" sz="2800" dirty="0" smtClean="0"/>
              <a:t> top-&gt;next=NULL;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C5A30B-8BAE-4C43-8AC9-214EB709782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611188" y="414800"/>
            <a:ext cx="63370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F1F622"/>
                </a:solidFill>
                <a:latin typeface="Times New Roman" pitchFamily="18" charset="0"/>
              </a:rPr>
              <a:t>二、链式栈</a:t>
            </a:r>
            <a:r>
              <a:rPr lang="en-US" altLang="zh-CN" sz="2800" dirty="0">
                <a:solidFill>
                  <a:srgbClr val="F1F622"/>
                </a:solidFill>
                <a:latin typeface="Times New Roman" pitchFamily="18" charset="0"/>
              </a:rPr>
              <a:t>——</a:t>
            </a:r>
            <a:r>
              <a:rPr lang="zh-CN" altLang="en-US" sz="2800" dirty="0">
                <a:latin typeface="Times New Roman" pitchFamily="18" charset="0"/>
              </a:rPr>
              <a:t>栈</a:t>
            </a:r>
            <a:r>
              <a:rPr lang="zh-CN" altLang="en-US" sz="2800" dirty="0" smtClean="0">
                <a:latin typeface="Times New Roman" pitchFamily="18" charset="0"/>
              </a:rPr>
              <a:t>的链式存储</a:t>
            </a:r>
            <a:r>
              <a:rPr lang="zh-CN" altLang="en-US" sz="2800" dirty="0">
                <a:latin typeface="Times New Roman" pitchFamily="18" charset="0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133771451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51519" y="908720"/>
            <a:ext cx="7181325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1F622"/>
                </a:solidFill>
              </a:rPr>
              <a:t>(1) </a:t>
            </a:r>
            <a:r>
              <a:rPr lang="zh-CN" altLang="en-US" sz="2800" dirty="0">
                <a:solidFill>
                  <a:srgbClr val="F1F622"/>
                </a:solidFill>
              </a:rPr>
              <a:t>进栈操作 </a:t>
            </a:r>
          </a:p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Push(</a:t>
            </a:r>
            <a:r>
              <a:rPr lang="en-US" altLang="zh-CN" sz="2800" dirty="0" err="1"/>
              <a:t>LinkStack</a:t>
            </a:r>
            <a:r>
              <a:rPr lang="en-US" altLang="zh-CN" sz="2800" dirty="0"/>
              <a:t> top, </a:t>
            </a:r>
            <a:r>
              <a:rPr lang="en-US" altLang="zh-CN" sz="2800" dirty="0" err="1"/>
              <a:t>StackElementType</a:t>
            </a:r>
            <a:r>
              <a:rPr lang="en-US" altLang="zh-CN" sz="2800" dirty="0"/>
              <a:t> x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00FF00"/>
                </a:solidFill>
              </a:rPr>
              <a:t>/* </a:t>
            </a:r>
            <a:r>
              <a:rPr lang="zh-CN" altLang="en-US" sz="2800" dirty="0">
                <a:solidFill>
                  <a:srgbClr val="00FF00"/>
                </a:solidFill>
              </a:rPr>
              <a:t>将数据元素</a:t>
            </a:r>
            <a:r>
              <a:rPr lang="en-US" altLang="zh-CN" sz="2800" dirty="0">
                <a:solidFill>
                  <a:srgbClr val="00FF00"/>
                </a:solidFill>
              </a:rPr>
              <a:t>x</a:t>
            </a:r>
            <a:r>
              <a:rPr lang="zh-CN" altLang="en-US" sz="2800" dirty="0">
                <a:solidFill>
                  <a:srgbClr val="00FF00"/>
                </a:solidFill>
              </a:rPr>
              <a:t>压入栈</a:t>
            </a:r>
            <a:r>
              <a:rPr lang="en-US" altLang="zh-CN" sz="2800" dirty="0">
                <a:solidFill>
                  <a:srgbClr val="00FF00"/>
                </a:solidFill>
              </a:rPr>
              <a:t>top</a:t>
            </a:r>
            <a:r>
              <a:rPr lang="zh-CN" altLang="en-US" sz="2800" dirty="0">
                <a:solidFill>
                  <a:srgbClr val="00FF00"/>
                </a:solidFill>
              </a:rPr>
              <a:t>中 *</a:t>
            </a:r>
            <a:r>
              <a:rPr lang="en-US" altLang="zh-CN" sz="2800" dirty="0" smtClean="0">
                <a:solidFill>
                  <a:srgbClr val="00FF00"/>
                </a:solidFill>
              </a:rPr>
              <a:t>/</a:t>
            </a:r>
            <a:endParaRPr lang="en-US" altLang="zh-CN" sz="2800" dirty="0">
              <a:solidFill>
                <a:srgbClr val="00FF00"/>
              </a:solidFill>
            </a:endParaRPr>
          </a:p>
          <a:p>
            <a:r>
              <a:rPr lang="en-US" altLang="zh-CN" sz="2800" dirty="0" smtClean="0"/>
              <a:t>{ 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Node </a:t>
            </a:r>
            <a:r>
              <a:rPr lang="en-US" altLang="zh-CN" sz="2800" dirty="0"/>
              <a:t>* temp</a:t>
            </a:r>
            <a:r>
              <a:rPr lang="en-US" altLang="zh-CN" sz="2800" dirty="0" smtClean="0"/>
              <a:t>; </a:t>
            </a:r>
            <a:endParaRPr lang="en-US" altLang="zh-CN" sz="2800" dirty="0"/>
          </a:p>
          <a:p>
            <a:pPr lvl="1"/>
            <a:r>
              <a:rPr lang="en-US" altLang="zh-CN" sz="2800" dirty="0"/>
              <a:t> temp</a:t>
            </a:r>
            <a:r>
              <a:rPr lang="en-US" altLang="zh-CN" sz="2800" dirty="0" smtClean="0"/>
              <a:t>=(Node </a:t>
            </a:r>
            <a:r>
              <a:rPr lang="en-US" altLang="zh-CN" sz="2800" dirty="0"/>
              <a:t>* )</a:t>
            </a:r>
            <a:r>
              <a:rPr lang="en-US" altLang="zh-CN" sz="2800" dirty="0" err="1" smtClean="0"/>
              <a:t>malloc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sizeof</a:t>
            </a:r>
            <a:r>
              <a:rPr lang="en-US" altLang="zh-CN" sz="2800" dirty="0" smtClean="0"/>
              <a:t>(Node)); </a:t>
            </a:r>
            <a:endParaRPr lang="en-US" altLang="zh-CN" sz="2800" dirty="0"/>
          </a:p>
          <a:p>
            <a:pPr lvl="1"/>
            <a:r>
              <a:rPr lang="en-US" altLang="zh-CN" sz="2800" dirty="0"/>
              <a:t> if(temp==NULL)  </a:t>
            </a:r>
            <a:endParaRPr lang="en-US" altLang="zh-CN" sz="2800" dirty="0" smtClean="0"/>
          </a:p>
          <a:p>
            <a:pPr lvl="1"/>
            <a:r>
              <a:rPr lang="en-US" altLang="zh-CN" sz="2800" dirty="0"/>
              <a:t> </a:t>
            </a:r>
            <a:r>
              <a:rPr lang="en-US" altLang="zh-CN" sz="2800" dirty="0" smtClean="0"/>
              <a:t>       return(FALSE</a:t>
            </a:r>
            <a:r>
              <a:rPr lang="en-US" altLang="zh-CN" sz="2800" dirty="0"/>
              <a:t>); </a:t>
            </a:r>
            <a:r>
              <a:rPr lang="en-US" altLang="zh-CN" sz="2800" dirty="0" smtClean="0">
                <a:solidFill>
                  <a:srgbClr val="00FF00"/>
                </a:solidFill>
              </a:rPr>
              <a:t>/*</a:t>
            </a:r>
            <a:r>
              <a:rPr lang="zh-CN" altLang="en-US" sz="2800" dirty="0" smtClean="0">
                <a:solidFill>
                  <a:srgbClr val="00FF00"/>
                </a:solidFill>
              </a:rPr>
              <a:t>申请</a:t>
            </a:r>
            <a:r>
              <a:rPr lang="zh-CN" altLang="en-US" sz="2800" dirty="0">
                <a:solidFill>
                  <a:srgbClr val="00FF00"/>
                </a:solidFill>
              </a:rPr>
              <a:t>空间</a:t>
            </a:r>
            <a:r>
              <a:rPr lang="zh-CN" altLang="en-US" sz="2800" dirty="0" smtClean="0">
                <a:solidFill>
                  <a:srgbClr val="00FF00"/>
                </a:solidFill>
              </a:rPr>
              <a:t>失败*</a:t>
            </a:r>
            <a:r>
              <a:rPr lang="en-US" altLang="zh-CN" sz="2800" dirty="0" smtClean="0">
                <a:solidFill>
                  <a:srgbClr val="00FF00"/>
                </a:solidFill>
              </a:rPr>
              <a:t>/ </a:t>
            </a:r>
            <a:endParaRPr lang="en-US" altLang="zh-CN" sz="2800" dirty="0">
              <a:solidFill>
                <a:srgbClr val="00FF00"/>
              </a:solidFill>
            </a:endParaRPr>
          </a:p>
          <a:p>
            <a:pPr lvl="1"/>
            <a:r>
              <a:rPr lang="en-US" altLang="zh-CN" sz="2800" dirty="0"/>
              <a:t> temp-&gt;data=x</a:t>
            </a:r>
            <a:r>
              <a:rPr lang="en-US" altLang="zh-CN" sz="2800" dirty="0" smtClean="0"/>
              <a:t>; </a:t>
            </a:r>
            <a:endParaRPr lang="en-US" altLang="zh-CN" sz="2800" dirty="0"/>
          </a:p>
          <a:p>
            <a:pPr lvl="1"/>
            <a:r>
              <a:rPr lang="en-US" altLang="zh-CN" sz="2800" dirty="0"/>
              <a:t> temp-&gt;next=top-&gt;next</a:t>
            </a:r>
            <a:r>
              <a:rPr lang="en-US" altLang="zh-CN" sz="2800" dirty="0" smtClean="0"/>
              <a:t>; </a:t>
            </a:r>
            <a:endParaRPr lang="en-US" altLang="zh-CN" sz="2800" dirty="0"/>
          </a:p>
          <a:p>
            <a:pPr lvl="1"/>
            <a:r>
              <a:rPr lang="en-US" altLang="zh-CN" sz="2800" dirty="0"/>
              <a:t> top-&gt;next=temp;    </a:t>
            </a:r>
            <a:endParaRPr lang="en-US" altLang="zh-CN" sz="2800" dirty="0">
              <a:solidFill>
                <a:srgbClr val="00FF00"/>
              </a:solidFill>
            </a:endParaRPr>
          </a:p>
          <a:p>
            <a:pPr lvl="1"/>
            <a:r>
              <a:rPr lang="en-US" altLang="zh-CN" sz="2800" dirty="0"/>
              <a:t> return(TRUE</a:t>
            </a:r>
            <a:r>
              <a:rPr lang="en-US" altLang="zh-CN" sz="2800" dirty="0" smtClean="0"/>
              <a:t>);</a:t>
            </a:r>
            <a:endParaRPr lang="en-US" altLang="zh-CN" sz="2800" dirty="0"/>
          </a:p>
          <a:p>
            <a:r>
              <a:rPr lang="en-US" altLang="zh-CN" sz="2800" dirty="0"/>
              <a:t>} </a:t>
            </a:r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1187624" y="260648"/>
            <a:ext cx="63370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F1F622"/>
                </a:solidFill>
                <a:latin typeface="Times New Roman" pitchFamily="18" charset="0"/>
              </a:rPr>
              <a:t>二、链式栈</a:t>
            </a:r>
            <a:r>
              <a:rPr lang="en-US" altLang="zh-CN" sz="2800" dirty="0">
                <a:solidFill>
                  <a:srgbClr val="F1F622"/>
                </a:solidFill>
                <a:latin typeface="Times New Roman" pitchFamily="18" charset="0"/>
              </a:rPr>
              <a:t>——</a:t>
            </a:r>
            <a:r>
              <a:rPr lang="zh-CN" altLang="en-US" sz="2800" dirty="0">
                <a:latin typeface="Times New Roman" pitchFamily="18" charset="0"/>
              </a:rPr>
              <a:t>栈</a:t>
            </a:r>
            <a:r>
              <a:rPr lang="zh-CN" altLang="en-US" sz="2800" dirty="0" smtClean="0">
                <a:latin typeface="Times New Roman" pitchFamily="18" charset="0"/>
              </a:rPr>
              <a:t>的链式存储</a:t>
            </a:r>
            <a:r>
              <a:rPr lang="zh-CN" altLang="en-US" sz="2800" dirty="0">
                <a:latin typeface="Times New Roman" pitchFamily="18" charset="0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222230337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11560" y="980728"/>
            <a:ext cx="6364948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/>
            <a:r>
              <a:rPr lang="en-US" altLang="zh-CN" sz="2800" dirty="0" smtClean="0">
                <a:solidFill>
                  <a:srgbClr val="F1F622"/>
                </a:solidFill>
              </a:rPr>
              <a:t>(2) </a:t>
            </a:r>
            <a:r>
              <a:rPr lang="zh-CN" altLang="en-US" sz="2800" dirty="0" smtClean="0">
                <a:solidFill>
                  <a:srgbClr val="F1F622"/>
                </a:solidFill>
              </a:rPr>
              <a:t>出栈操作</a:t>
            </a:r>
            <a:endParaRPr lang="en-US" altLang="zh-CN" sz="2000" dirty="0" smtClean="0"/>
          </a:p>
          <a:p>
            <a:r>
              <a:rPr lang="en-US" altLang="zh-CN" sz="2800" dirty="0">
                <a:solidFill>
                  <a:srgbClr val="00FF00"/>
                </a:solidFill>
              </a:rPr>
              <a:t>/* </a:t>
            </a:r>
            <a:r>
              <a:rPr lang="zh-CN" altLang="en-US" sz="2800" dirty="0">
                <a:solidFill>
                  <a:srgbClr val="00FF00"/>
                </a:solidFill>
              </a:rPr>
              <a:t>将栈</a:t>
            </a:r>
            <a:r>
              <a:rPr lang="en-US" altLang="zh-CN" sz="2800" dirty="0">
                <a:solidFill>
                  <a:srgbClr val="00FF00"/>
                </a:solidFill>
              </a:rPr>
              <a:t>top</a:t>
            </a:r>
            <a:r>
              <a:rPr lang="zh-CN" altLang="en-US" sz="2800" dirty="0">
                <a:solidFill>
                  <a:srgbClr val="00FF00"/>
                </a:solidFill>
              </a:rPr>
              <a:t>的栈顶元素弹出*</a:t>
            </a:r>
            <a:r>
              <a:rPr lang="en-US" altLang="zh-CN" sz="2800" dirty="0">
                <a:solidFill>
                  <a:srgbClr val="00FF00"/>
                </a:solidFill>
              </a:rPr>
              <a:t>/ </a:t>
            </a:r>
          </a:p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Pop(</a:t>
            </a:r>
            <a:r>
              <a:rPr lang="en-US" altLang="zh-CN" sz="2800" dirty="0" err="1"/>
              <a:t>LinkStack</a:t>
            </a:r>
            <a:r>
              <a:rPr lang="en-US" altLang="zh-CN" sz="2800" dirty="0"/>
              <a:t> top, </a:t>
            </a:r>
            <a:r>
              <a:rPr lang="en-US" altLang="zh-CN" sz="2800" dirty="0" err="1" smtClean="0"/>
              <a:t>ElementType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*x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r>
              <a:rPr lang="en-US" altLang="zh-CN" sz="2800" dirty="0"/>
              <a:t>{  </a:t>
            </a:r>
          </a:p>
          <a:p>
            <a:pPr lvl="1"/>
            <a:r>
              <a:rPr lang="en-US" altLang="zh-CN" sz="2800" dirty="0" err="1"/>
              <a:t>LinkStackNode</a:t>
            </a:r>
            <a:r>
              <a:rPr lang="en-US" altLang="zh-CN" sz="2800" dirty="0"/>
              <a:t> * temp</a:t>
            </a:r>
            <a:r>
              <a:rPr lang="en-US" altLang="zh-CN" sz="2800" dirty="0" smtClean="0"/>
              <a:t>; </a:t>
            </a:r>
            <a:endParaRPr lang="en-US" altLang="zh-CN" sz="2800" dirty="0"/>
          </a:p>
          <a:p>
            <a:pPr lvl="1"/>
            <a:r>
              <a:rPr lang="en-US" altLang="zh-CN" sz="2800" dirty="0"/>
              <a:t>temp=top-&gt;next</a:t>
            </a:r>
            <a:r>
              <a:rPr lang="en-US" altLang="zh-CN" sz="2800" dirty="0" smtClean="0"/>
              <a:t>; </a:t>
            </a:r>
            <a:endParaRPr lang="en-US" altLang="zh-CN" sz="2800" dirty="0"/>
          </a:p>
          <a:p>
            <a:pPr lvl="1"/>
            <a:r>
              <a:rPr lang="en-US" altLang="zh-CN" sz="2800" dirty="0"/>
              <a:t>if(temp==NULL)   </a:t>
            </a:r>
            <a:r>
              <a:rPr lang="en-US" altLang="zh-CN" sz="2800" dirty="0">
                <a:solidFill>
                  <a:srgbClr val="00FF00"/>
                </a:solidFill>
              </a:rPr>
              <a:t>/*</a:t>
            </a:r>
            <a:r>
              <a:rPr lang="zh-CN" altLang="en-US" sz="2800" dirty="0">
                <a:solidFill>
                  <a:srgbClr val="00FF00"/>
                </a:solidFill>
              </a:rPr>
              <a:t>栈为空*</a:t>
            </a:r>
            <a:r>
              <a:rPr lang="en-US" altLang="zh-CN" sz="2800" dirty="0">
                <a:solidFill>
                  <a:srgbClr val="00FF00"/>
                </a:solidFill>
              </a:rPr>
              <a:t>/  </a:t>
            </a:r>
          </a:p>
          <a:p>
            <a:r>
              <a:rPr lang="en-US" altLang="zh-CN" sz="2800" dirty="0"/>
              <a:t>           return(FALSE</a:t>
            </a:r>
            <a:r>
              <a:rPr lang="en-US" altLang="zh-CN" sz="2800" dirty="0" smtClean="0"/>
              <a:t>); </a:t>
            </a:r>
            <a:endParaRPr lang="en-US" altLang="zh-CN" sz="2800" dirty="0"/>
          </a:p>
          <a:p>
            <a:pPr lvl="1"/>
            <a:r>
              <a:rPr lang="en-US" altLang="zh-CN" sz="2800" dirty="0"/>
              <a:t>top-&gt;next=temp-&gt;next</a:t>
            </a:r>
            <a:r>
              <a:rPr lang="en-US" altLang="zh-CN" sz="2800" dirty="0" smtClean="0"/>
              <a:t>; </a:t>
            </a:r>
            <a:endParaRPr lang="en-US" altLang="zh-CN" sz="2800" dirty="0"/>
          </a:p>
          <a:p>
            <a:pPr lvl="1"/>
            <a:r>
              <a:rPr lang="en-US" altLang="zh-CN" sz="2800" dirty="0"/>
              <a:t>*x=temp-&gt;data</a:t>
            </a:r>
            <a:r>
              <a:rPr lang="en-US" altLang="zh-CN" sz="2800" dirty="0" smtClean="0"/>
              <a:t>; </a:t>
            </a:r>
            <a:endParaRPr lang="en-US" altLang="zh-CN" sz="2800" dirty="0"/>
          </a:p>
          <a:p>
            <a:pPr lvl="1"/>
            <a:r>
              <a:rPr lang="en-US" altLang="zh-CN" sz="2800" dirty="0"/>
              <a:t>free(temp);    </a:t>
            </a:r>
            <a:r>
              <a:rPr lang="en-US" altLang="zh-CN" sz="2800" dirty="0">
                <a:solidFill>
                  <a:srgbClr val="00FF00"/>
                </a:solidFill>
              </a:rPr>
              <a:t>/* </a:t>
            </a:r>
            <a:r>
              <a:rPr lang="zh-CN" altLang="en-US" sz="2800" dirty="0">
                <a:solidFill>
                  <a:srgbClr val="00FF00"/>
                </a:solidFill>
              </a:rPr>
              <a:t>释放存储空间 *</a:t>
            </a:r>
            <a:r>
              <a:rPr lang="en-US" altLang="zh-CN" sz="2800" dirty="0">
                <a:solidFill>
                  <a:srgbClr val="00FF00"/>
                </a:solidFill>
              </a:rPr>
              <a:t>/ </a:t>
            </a:r>
          </a:p>
          <a:p>
            <a:pPr lvl="1"/>
            <a:r>
              <a:rPr lang="en-US" altLang="zh-CN" sz="2800" dirty="0"/>
              <a:t>return(TRUE</a:t>
            </a:r>
            <a:r>
              <a:rPr lang="en-US" altLang="zh-CN" sz="2800" dirty="0" smtClean="0"/>
              <a:t>);</a:t>
            </a:r>
            <a:endParaRPr lang="en-US" altLang="zh-CN" sz="2800" dirty="0"/>
          </a:p>
          <a:p>
            <a:r>
              <a:rPr lang="en-US" altLang="zh-CN" sz="2800" dirty="0"/>
              <a:t>} </a:t>
            </a:r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1187624" y="260648"/>
            <a:ext cx="63370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F1F622"/>
                </a:solidFill>
                <a:latin typeface="Times New Roman" pitchFamily="18" charset="0"/>
              </a:rPr>
              <a:t>二、链式栈</a:t>
            </a:r>
            <a:r>
              <a:rPr lang="en-US" altLang="zh-CN" sz="2800" dirty="0">
                <a:solidFill>
                  <a:srgbClr val="F1F622"/>
                </a:solidFill>
                <a:latin typeface="Times New Roman" pitchFamily="18" charset="0"/>
              </a:rPr>
              <a:t>——</a:t>
            </a:r>
            <a:r>
              <a:rPr lang="zh-CN" altLang="en-US" sz="2800" dirty="0">
                <a:latin typeface="Times New Roman" pitchFamily="18" charset="0"/>
              </a:rPr>
              <a:t>栈</a:t>
            </a:r>
            <a:r>
              <a:rPr lang="zh-CN" altLang="en-US" sz="2800" dirty="0" smtClean="0">
                <a:latin typeface="Times New Roman" pitchFamily="18" charset="0"/>
              </a:rPr>
              <a:t>的链式存储</a:t>
            </a:r>
            <a:r>
              <a:rPr lang="zh-CN" altLang="en-US" sz="2800" dirty="0">
                <a:latin typeface="Times New Roman" pitchFamily="18" charset="0"/>
              </a:rPr>
              <a:t>结构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499991" y="4599962"/>
            <a:ext cx="4392489" cy="1997390"/>
            <a:chOff x="3323102" y="1018726"/>
            <a:chExt cx="4392489" cy="1997390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827159" y="1503948"/>
              <a:ext cx="3888432" cy="151216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>
                <a:spcBef>
                  <a:spcPts val="0"/>
                </a:spcBef>
              </a:pPr>
              <a:r>
                <a:rPr lang="zh-CN" altLang="en-US" sz="2800" dirty="0" smtClean="0"/>
                <a:t>   假设</a:t>
              </a:r>
              <a:r>
                <a:rPr lang="zh-CN" altLang="en-US" sz="2800" dirty="0"/>
                <a:t>采用不带头</a:t>
              </a:r>
              <a:r>
                <a:rPr lang="zh-CN" altLang="en-US" sz="2800" dirty="0" smtClean="0"/>
                <a:t>结点</a:t>
              </a:r>
              <a:endParaRPr lang="en-US" altLang="zh-CN" sz="2800" dirty="0" smtClean="0"/>
            </a:p>
            <a:p>
              <a:pPr eaLnBrk="1" hangingPunct="1">
                <a:spcBef>
                  <a:spcPts val="0"/>
                </a:spcBef>
              </a:pPr>
              <a:r>
                <a:rPr lang="zh-CN" altLang="en-US" sz="2800" dirty="0" smtClean="0"/>
                <a:t>的</a:t>
              </a:r>
              <a:r>
                <a:rPr lang="zh-CN" altLang="en-US" sz="2800" dirty="0"/>
                <a:t>单</a:t>
              </a:r>
              <a:r>
                <a:rPr lang="zh-CN" altLang="en-US" sz="2800" dirty="0" smtClean="0"/>
                <a:t>链表实现栈，有关</a:t>
              </a:r>
              <a:endParaRPr lang="en-US" altLang="zh-CN" sz="2800" dirty="0" smtClean="0"/>
            </a:p>
            <a:p>
              <a:pPr eaLnBrk="1" hangingPunct="1">
                <a:spcBef>
                  <a:spcPts val="0"/>
                </a:spcBef>
              </a:pPr>
              <a:r>
                <a:rPr lang="zh-CN" altLang="en-US" sz="2800" dirty="0" smtClean="0"/>
                <a:t>栈</a:t>
              </a:r>
              <a:r>
                <a:rPr lang="zh-CN" altLang="en-US" sz="2800" dirty="0"/>
                <a:t>的操作如何调整？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pic>
          <p:nvPicPr>
            <p:cNvPr id="6" name="Picture 48" descr="png-00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102" y="1018726"/>
              <a:ext cx="1079624" cy="1079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96755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C10A3E06-8305-4F0F-883D-2E7EB0FC274E}" type="slidenum">
              <a:rPr lang="en-US" altLang="zh-CN" b="0">
                <a:latin typeface="Arial" charset="0"/>
              </a:rPr>
              <a:pPr eaLnBrk="1" hangingPunct="1"/>
              <a:t>19</a:t>
            </a:fld>
            <a:endParaRPr lang="en-US" altLang="zh-CN" b="0">
              <a:latin typeface="Arial" charset="0"/>
            </a:endParaRPr>
          </a:p>
        </p:txBody>
      </p:sp>
      <p:sp>
        <p:nvSpPr>
          <p:cNvPr id="2416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3.1.3  </a:t>
            </a:r>
            <a:r>
              <a:rPr lang="zh-CN" altLang="en-US" dirty="0" smtClean="0"/>
              <a:t>堆栈应用</a:t>
            </a:r>
          </a:p>
        </p:txBody>
      </p:sp>
      <p:pic>
        <p:nvPicPr>
          <p:cNvPr id="33796" name="Picture 4" descr="png-04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2" y="1340768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755650" y="3789363"/>
            <a:ext cx="7448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400"/>
              <a:t>思考：什么情况下需要用栈？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36A8414E-7017-4656-9862-9E4816F2292B}" type="slidenum">
              <a:rPr lang="en-US" altLang="zh-CN" b="0">
                <a:latin typeface="Arial" charset="0"/>
              </a:rPr>
              <a:pPr eaLnBrk="1" hangingPunct="1"/>
              <a:t>2</a:t>
            </a:fld>
            <a:endParaRPr lang="en-US" altLang="zh-CN" b="0">
              <a:latin typeface="Arial" charset="0"/>
            </a:endParaRPr>
          </a:p>
        </p:txBody>
      </p:sp>
      <p:sp>
        <p:nvSpPr>
          <p:cNvPr id="88066" name="Rectangle 2050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教学要求</a:t>
            </a:r>
          </a:p>
        </p:txBody>
      </p:sp>
      <p:sp>
        <p:nvSpPr>
          <p:cNvPr id="4100" name="Rectangle 2056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24862" cy="5327650"/>
          </a:xfrm>
        </p:spPr>
        <p:txBody>
          <a:bodyPr/>
          <a:lstStyle/>
          <a:p>
            <a:pPr eaLnBrk="1" hangingPunct="1">
              <a:spcBef>
                <a:spcPct val="45000"/>
              </a:spcBef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F1F622"/>
                </a:solidFill>
              </a:rPr>
              <a:t>三种特殊的线性表</a:t>
            </a:r>
            <a:r>
              <a:rPr kumimoji="1" lang="en-US" altLang="zh-CN" smtClean="0">
                <a:solidFill>
                  <a:srgbClr val="F1F622"/>
                </a:solidFill>
                <a:latin typeface="Arial" charset="0"/>
              </a:rPr>
              <a:t>——</a:t>
            </a:r>
            <a:r>
              <a:rPr kumimoji="1" lang="zh-CN" altLang="en-US" smtClean="0">
                <a:solidFill>
                  <a:srgbClr val="F1F622"/>
                </a:solidFill>
              </a:rPr>
              <a:t>栈、队列、优先队列</a:t>
            </a:r>
          </a:p>
          <a:p>
            <a:pPr eaLnBrk="1" hangingPunct="1">
              <a:spcBef>
                <a:spcPct val="45000"/>
              </a:spcBef>
            </a:pPr>
            <a:r>
              <a:rPr lang="zh-CN" altLang="en-US" smtClean="0"/>
              <a:t>掌握栈、队列、优先队列的相关概念；</a:t>
            </a:r>
          </a:p>
          <a:p>
            <a:pPr eaLnBrk="1" hangingPunct="1">
              <a:spcBef>
                <a:spcPct val="45000"/>
              </a:spcBef>
            </a:pPr>
            <a:r>
              <a:rPr lang="zh-CN" altLang="en-US" smtClean="0"/>
              <a:t>掌握栈、队列、优先队列的顺序存储与链式存储结构</a:t>
            </a:r>
          </a:p>
          <a:p>
            <a:pPr eaLnBrk="1" hangingPunct="1">
              <a:spcBef>
                <a:spcPct val="45000"/>
              </a:spcBef>
            </a:pPr>
            <a:r>
              <a:rPr lang="zh-CN" altLang="en-US" smtClean="0"/>
              <a:t>掌握栈和队列的应用，了解优先队列的应用</a:t>
            </a:r>
          </a:p>
          <a:p>
            <a:pPr eaLnBrk="1" hangingPunct="1">
              <a:spcBef>
                <a:spcPct val="45000"/>
              </a:spcBef>
            </a:pPr>
            <a:endParaRPr lang="en-US" altLang="zh-CN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C209C50B-07D8-42C7-B282-2F0CE55BC860}" type="slidenum">
              <a:rPr lang="en-US" altLang="zh-CN" b="0">
                <a:latin typeface="Arial" charset="0"/>
              </a:rPr>
              <a:pPr eaLnBrk="1" hangingPunct="1"/>
              <a:t>20</a:t>
            </a:fld>
            <a:endParaRPr lang="en-US" altLang="zh-CN" b="0">
              <a:latin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97887" cy="143986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1F622"/>
                </a:solidFill>
              </a:rPr>
              <a:t> 1. </a:t>
            </a:r>
            <a:r>
              <a:rPr lang="zh-CN" altLang="en-US" dirty="0">
                <a:solidFill>
                  <a:srgbClr val="F1F622"/>
                </a:solidFill>
              </a:rPr>
              <a:t>数制</a:t>
            </a:r>
            <a:r>
              <a:rPr lang="zh-CN" altLang="en-US" dirty="0" smtClean="0">
                <a:solidFill>
                  <a:srgbClr val="F1F622"/>
                </a:solidFill>
              </a:rPr>
              <a:t>转换</a:t>
            </a:r>
            <a:endParaRPr lang="en-US" altLang="zh-CN" dirty="0" smtClean="0">
              <a:solidFill>
                <a:srgbClr val="F1F622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dirty="0" smtClean="0"/>
              <a:t>        </a:t>
            </a:r>
            <a:r>
              <a:rPr lang="zh-CN" altLang="en-US" dirty="0"/>
              <a:t>假设要将十进制数</a:t>
            </a:r>
            <a:r>
              <a:rPr lang="en-US" altLang="zh-CN" dirty="0"/>
              <a:t>N</a:t>
            </a:r>
            <a:r>
              <a:rPr lang="zh-CN" altLang="en-US" dirty="0"/>
              <a:t>转换为</a:t>
            </a:r>
            <a:r>
              <a:rPr lang="en-US" altLang="zh-CN" dirty="0"/>
              <a:t>d</a:t>
            </a:r>
            <a:r>
              <a:rPr lang="zh-CN" altLang="en-US" dirty="0"/>
              <a:t>进制数，一个简单的转换算法是重复下述两步， 直到</a:t>
            </a:r>
            <a:r>
              <a:rPr lang="en-US" altLang="zh-CN" dirty="0"/>
              <a:t>N</a:t>
            </a:r>
            <a:r>
              <a:rPr lang="zh-CN" altLang="en-US" dirty="0"/>
              <a:t>等于零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X </a:t>
            </a:r>
            <a:r>
              <a:rPr lang="en-US" altLang="zh-CN" dirty="0"/>
              <a:t>= N mod d   (</a:t>
            </a:r>
            <a:r>
              <a:rPr lang="zh-CN" altLang="en-US" dirty="0"/>
              <a:t>其中</a:t>
            </a:r>
            <a:r>
              <a:rPr lang="en-US" altLang="zh-CN" dirty="0"/>
              <a:t>mod</a:t>
            </a:r>
            <a:r>
              <a:rPr lang="zh-CN" altLang="en-US" dirty="0"/>
              <a:t>为求余运算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914400" lvl="2" indent="0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800" dirty="0"/>
              <a:t>N = N div d     (</a:t>
            </a:r>
            <a:r>
              <a:rPr lang="zh-CN" altLang="en-US" sz="2800" dirty="0"/>
              <a:t>其中</a:t>
            </a:r>
            <a:r>
              <a:rPr lang="en-US" altLang="zh-CN" sz="2800" dirty="0"/>
              <a:t>div</a:t>
            </a:r>
            <a:r>
              <a:rPr lang="zh-CN" altLang="en-US" sz="2800" dirty="0"/>
              <a:t>为整除运算</a:t>
            </a:r>
            <a:r>
              <a:rPr lang="en-US" altLang="zh-CN" sz="2800" dirty="0"/>
              <a:t>) </a:t>
            </a:r>
            <a:endParaRPr lang="zh-CN" altLang="en-US" sz="2800" dirty="0" smtClean="0">
              <a:solidFill>
                <a:srgbClr val="00FF00"/>
              </a:solidFill>
            </a:endParaRPr>
          </a:p>
        </p:txBody>
      </p:sp>
      <p:sp>
        <p:nvSpPr>
          <p:cNvPr id="38917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3.1.3  </a:t>
            </a:r>
            <a:r>
              <a:rPr lang="zh-CN" altLang="en-US" dirty="0" smtClean="0"/>
              <a:t>堆栈应用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C209C50B-07D8-42C7-B282-2F0CE55BC860}" type="slidenum">
              <a:rPr lang="en-US" altLang="zh-CN" b="0">
                <a:latin typeface="Arial" charset="0"/>
              </a:rPr>
              <a:pPr eaLnBrk="1" hangingPunct="1"/>
              <a:t>21</a:t>
            </a:fld>
            <a:endParaRPr lang="en-US" altLang="zh-CN" b="0">
              <a:latin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97887" cy="1224136"/>
          </a:xfrm>
        </p:spPr>
        <p:txBody>
          <a:bodyPr/>
          <a:lstStyle/>
          <a:p>
            <a:pPr marL="0" indent="0" algn="just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1F622"/>
                </a:solidFill>
              </a:rPr>
              <a:t> 1. </a:t>
            </a:r>
            <a:r>
              <a:rPr lang="zh-CN" altLang="en-US" dirty="0" smtClean="0">
                <a:solidFill>
                  <a:srgbClr val="F1F622"/>
                </a:solidFill>
              </a:rPr>
              <a:t>数制转换</a:t>
            </a:r>
            <a:endParaRPr lang="en-US" altLang="zh-CN" sz="2800" dirty="0" smtClean="0">
              <a:solidFill>
                <a:srgbClr val="F1F622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zh-CN" altLang="en-US" sz="2800" dirty="0" smtClean="0"/>
              <a:t>例：十进制数 </a:t>
            </a:r>
            <a:r>
              <a:rPr lang="en-US" altLang="zh-CN" sz="2800" dirty="0" smtClean="0"/>
              <a:t>102 </a:t>
            </a:r>
            <a:r>
              <a:rPr lang="zh-CN" altLang="en-US" sz="2800" dirty="0" smtClean="0"/>
              <a:t>转换为二进制数的过程</a:t>
            </a:r>
            <a:endParaRPr lang="en-US" altLang="zh-CN" sz="2800" dirty="0" smtClean="0"/>
          </a:p>
          <a:p>
            <a:pPr marL="0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sp>
        <p:nvSpPr>
          <p:cNvPr id="38917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3.1.3  </a:t>
            </a:r>
            <a:r>
              <a:rPr lang="zh-CN" altLang="en-US" dirty="0" smtClean="0"/>
              <a:t>堆栈应用</a:t>
            </a:r>
          </a:p>
        </p:txBody>
      </p:sp>
      <p:sp>
        <p:nvSpPr>
          <p:cNvPr id="3" name="矩形 2"/>
          <p:cNvSpPr/>
          <p:nvPr/>
        </p:nvSpPr>
        <p:spPr>
          <a:xfrm>
            <a:off x="1238734" y="2564904"/>
            <a:ext cx="833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solidFill>
                  <a:srgbClr val="FFFFFF"/>
                </a:solidFill>
                <a:latin typeface="Garamond"/>
                <a:ea typeface="宋体"/>
              </a:rPr>
              <a:t>102 </a:t>
            </a:r>
            <a:endParaRPr lang="zh-CN" altLang="en-US" dirty="0"/>
          </a:p>
        </p:txBody>
      </p:sp>
      <p:cxnSp>
        <p:nvCxnSpPr>
          <p:cNvPr id="5" name="肘形连接符 4"/>
          <p:cNvCxnSpPr/>
          <p:nvPr/>
        </p:nvCxnSpPr>
        <p:spPr bwMode="auto">
          <a:xfrm>
            <a:off x="1115616" y="2717453"/>
            <a:ext cx="1080120" cy="504056"/>
          </a:xfrm>
          <a:prstGeom prst="bentConnector3">
            <a:avLst>
              <a:gd name="adj1" fmla="val 3037"/>
            </a:avLst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>
          <a:xfrm>
            <a:off x="611560" y="2573437"/>
            <a:ext cx="377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solidFill>
                  <a:srgbClr val="FFFFFF"/>
                </a:solidFill>
                <a:latin typeface="Garamond"/>
                <a:ea typeface="宋体"/>
              </a:rPr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482206" y="3159067"/>
            <a:ext cx="6415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 smtClean="0">
                <a:solidFill>
                  <a:srgbClr val="FFFFFF"/>
                </a:solidFill>
                <a:latin typeface="Garamond"/>
                <a:ea typeface="宋体"/>
              </a:rPr>
              <a:t>61 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491880" y="2564904"/>
            <a:ext cx="377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 smtClean="0">
                <a:solidFill>
                  <a:srgbClr val="FFFFFF"/>
                </a:solidFill>
                <a:latin typeface="Garamond"/>
                <a:ea typeface="宋体"/>
              </a:rPr>
              <a:t>0</a:t>
            </a:r>
            <a:endParaRPr lang="zh-CN" altLang="en-US" dirty="0"/>
          </a:p>
        </p:txBody>
      </p:sp>
      <p:cxnSp>
        <p:nvCxnSpPr>
          <p:cNvPr id="17" name="肘形连接符 16"/>
          <p:cNvCxnSpPr/>
          <p:nvPr/>
        </p:nvCxnSpPr>
        <p:spPr bwMode="auto">
          <a:xfrm>
            <a:off x="1403648" y="3221509"/>
            <a:ext cx="1080120" cy="504056"/>
          </a:xfrm>
          <a:prstGeom prst="bentConnector3">
            <a:avLst>
              <a:gd name="adj1" fmla="val 3037"/>
            </a:avLst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>
            <a:off x="899592" y="3140790"/>
            <a:ext cx="377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solidFill>
                  <a:srgbClr val="FFFFFF"/>
                </a:solidFill>
                <a:latin typeface="Garamond"/>
                <a:ea typeface="宋体"/>
              </a:rPr>
              <a:t>2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698230" y="3690111"/>
            <a:ext cx="671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 smtClean="0">
                <a:solidFill>
                  <a:srgbClr val="FFFFFF"/>
                </a:solidFill>
                <a:latin typeface="Garamond"/>
                <a:ea typeface="宋体"/>
              </a:rPr>
              <a:t>30 </a:t>
            </a:r>
            <a:endParaRPr lang="zh-CN" altLang="en-US" dirty="0"/>
          </a:p>
        </p:txBody>
      </p:sp>
      <p:cxnSp>
        <p:nvCxnSpPr>
          <p:cNvPr id="20" name="肘形连接符 19"/>
          <p:cNvCxnSpPr/>
          <p:nvPr/>
        </p:nvCxnSpPr>
        <p:spPr bwMode="auto">
          <a:xfrm>
            <a:off x="1619672" y="3752553"/>
            <a:ext cx="1080120" cy="504056"/>
          </a:xfrm>
          <a:prstGeom prst="bentConnector3">
            <a:avLst>
              <a:gd name="adj1" fmla="val 3037"/>
            </a:avLst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>
          <a:xfrm>
            <a:off x="1115616" y="3671834"/>
            <a:ext cx="377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solidFill>
                  <a:srgbClr val="FFFFFF"/>
                </a:solidFill>
                <a:latin typeface="Garamond"/>
                <a:ea typeface="宋体"/>
              </a:rPr>
              <a:t>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914254" y="4221155"/>
            <a:ext cx="6415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 smtClean="0">
                <a:solidFill>
                  <a:srgbClr val="FFFFFF"/>
                </a:solidFill>
                <a:latin typeface="Garamond"/>
                <a:ea typeface="宋体"/>
              </a:rPr>
              <a:t>15 </a:t>
            </a:r>
            <a:endParaRPr lang="zh-CN" altLang="en-US" dirty="0"/>
          </a:p>
        </p:txBody>
      </p:sp>
      <p:cxnSp>
        <p:nvCxnSpPr>
          <p:cNvPr id="23" name="肘形连接符 22"/>
          <p:cNvCxnSpPr/>
          <p:nvPr/>
        </p:nvCxnSpPr>
        <p:spPr bwMode="auto">
          <a:xfrm>
            <a:off x="1835696" y="4283597"/>
            <a:ext cx="1080120" cy="504056"/>
          </a:xfrm>
          <a:prstGeom prst="bentConnector3">
            <a:avLst>
              <a:gd name="adj1" fmla="val 3037"/>
            </a:avLst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>
          <a:xfrm>
            <a:off x="1331640" y="4202878"/>
            <a:ext cx="377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solidFill>
                  <a:srgbClr val="FFFFFF"/>
                </a:solidFill>
                <a:latin typeface="Garamond"/>
                <a:ea typeface="宋体"/>
              </a:rPr>
              <a:t>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066654" y="4725211"/>
            <a:ext cx="479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 smtClean="0">
                <a:solidFill>
                  <a:srgbClr val="FFFFFF"/>
                </a:solidFill>
                <a:latin typeface="Garamond"/>
                <a:ea typeface="宋体"/>
              </a:rPr>
              <a:t>7 </a:t>
            </a:r>
            <a:endParaRPr lang="zh-CN" altLang="en-US" dirty="0"/>
          </a:p>
        </p:txBody>
      </p:sp>
      <p:cxnSp>
        <p:nvCxnSpPr>
          <p:cNvPr id="26" name="肘形连接符 25"/>
          <p:cNvCxnSpPr/>
          <p:nvPr/>
        </p:nvCxnSpPr>
        <p:spPr bwMode="auto">
          <a:xfrm>
            <a:off x="1988096" y="4787653"/>
            <a:ext cx="1080120" cy="504056"/>
          </a:xfrm>
          <a:prstGeom prst="bentConnector3">
            <a:avLst>
              <a:gd name="adj1" fmla="val 3037"/>
            </a:avLst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/>
          <p:cNvSpPr/>
          <p:nvPr/>
        </p:nvSpPr>
        <p:spPr>
          <a:xfrm>
            <a:off x="1484040" y="4706934"/>
            <a:ext cx="377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solidFill>
                  <a:srgbClr val="FFFFFF"/>
                </a:solidFill>
                <a:latin typeface="Garamond"/>
                <a:ea typeface="宋体"/>
              </a:rPr>
              <a:t>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274294" y="5274287"/>
            <a:ext cx="479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 smtClean="0">
                <a:solidFill>
                  <a:srgbClr val="FFFFFF"/>
                </a:solidFill>
                <a:latin typeface="Garamond"/>
                <a:ea typeface="宋体"/>
              </a:rPr>
              <a:t>3 </a:t>
            </a:r>
            <a:endParaRPr lang="zh-CN" altLang="en-US" dirty="0"/>
          </a:p>
        </p:txBody>
      </p:sp>
      <p:cxnSp>
        <p:nvCxnSpPr>
          <p:cNvPr id="29" name="肘形连接符 28"/>
          <p:cNvCxnSpPr/>
          <p:nvPr/>
        </p:nvCxnSpPr>
        <p:spPr bwMode="auto">
          <a:xfrm>
            <a:off x="2195736" y="5336729"/>
            <a:ext cx="1080120" cy="504056"/>
          </a:xfrm>
          <a:prstGeom prst="bentConnector3">
            <a:avLst>
              <a:gd name="adj1" fmla="val 3037"/>
            </a:avLst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/>
          <p:cNvSpPr/>
          <p:nvPr/>
        </p:nvSpPr>
        <p:spPr>
          <a:xfrm>
            <a:off x="1691680" y="5256010"/>
            <a:ext cx="377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solidFill>
                  <a:srgbClr val="FFFFFF"/>
                </a:solidFill>
                <a:latin typeface="Garamond"/>
                <a:ea typeface="宋体"/>
              </a:rPr>
              <a:t>2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426694" y="5796553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 smtClean="0">
                <a:solidFill>
                  <a:srgbClr val="FFFFFF"/>
                </a:solidFill>
                <a:latin typeface="Garamond"/>
                <a:ea typeface="宋体"/>
              </a:rPr>
              <a:t>1 </a:t>
            </a:r>
            <a:endParaRPr lang="zh-CN" altLang="en-US" dirty="0"/>
          </a:p>
        </p:txBody>
      </p:sp>
      <p:cxnSp>
        <p:nvCxnSpPr>
          <p:cNvPr id="32" name="肘形连接符 31"/>
          <p:cNvCxnSpPr/>
          <p:nvPr/>
        </p:nvCxnSpPr>
        <p:spPr bwMode="auto">
          <a:xfrm>
            <a:off x="2348136" y="5858995"/>
            <a:ext cx="1080120" cy="504056"/>
          </a:xfrm>
          <a:prstGeom prst="bentConnector3">
            <a:avLst>
              <a:gd name="adj1" fmla="val 3037"/>
            </a:avLst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矩形 32"/>
          <p:cNvSpPr/>
          <p:nvPr/>
        </p:nvSpPr>
        <p:spPr>
          <a:xfrm>
            <a:off x="1844080" y="5778276"/>
            <a:ext cx="377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solidFill>
                  <a:srgbClr val="FFFFFF"/>
                </a:solidFill>
                <a:latin typeface="Garamond"/>
                <a:ea typeface="宋体"/>
              </a:rPr>
              <a:t>2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627784" y="6372617"/>
            <a:ext cx="479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 smtClean="0">
                <a:solidFill>
                  <a:srgbClr val="FFFFFF"/>
                </a:solidFill>
                <a:latin typeface="Garamond"/>
                <a:ea typeface="宋体"/>
              </a:rPr>
              <a:t>0 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491880" y="3115513"/>
            <a:ext cx="346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 smtClean="0">
                <a:solidFill>
                  <a:srgbClr val="FFFFFF"/>
                </a:solidFill>
                <a:latin typeface="Garamond"/>
                <a:ea typeface="宋体"/>
              </a:rPr>
              <a:t>1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491880" y="3666122"/>
            <a:ext cx="377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 smtClean="0">
                <a:solidFill>
                  <a:srgbClr val="FFFFFF"/>
                </a:solidFill>
                <a:latin typeface="Garamond"/>
                <a:ea typeface="宋体"/>
              </a:rPr>
              <a:t>0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491880" y="4216731"/>
            <a:ext cx="346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 smtClean="0">
                <a:solidFill>
                  <a:srgbClr val="FFFFFF"/>
                </a:solidFill>
                <a:latin typeface="Garamond"/>
                <a:ea typeface="宋体"/>
              </a:rPr>
              <a:t>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491880" y="4767340"/>
            <a:ext cx="346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 smtClean="0">
                <a:solidFill>
                  <a:srgbClr val="FFFFFF"/>
                </a:solidFill>
                <a:latin typeface="Garamond"/>
                <a:ea typeface="宋体"/>
              </a:rPr>
              <a:t>1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491880" y="5317949"/>
            <a:ext cx="346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 smtClean="0">
                <a:solidFill>
                  <a:srgbClr val="FFFFFF"/>
                </a:solidFill>
                <a:latin typeface="Garamond"/>
                <a:ea typeface="宋体"/>
              </a:rPr>
              <a:t>1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491880" y="5868561"/>
            <a:ext cx="346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 smtClean="0">
                <a:solidFill>
                  <a:srgbClr val="FFFFFF"/>
                </a:solidFill>
                <a:latin typeface="Garamond"/>
                <a:ea typeface="宋体"/>
              </a:rPr>
              <a:t>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12156" y="1916832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dirty="0" smtClean="0">
                <a:solidFill>
                  <a:srgbClr val="FFFF00"/>
                </a:solidFill>
                <a:latin typeface="Garamond"/>
                <a:ea typeface="宋体"/>
              </a:rPr>
              <a:t>余数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3" name="下箭头 42"/>
          <p:cNvSpPr/>
          <p:nvPr/>
        </p:nvSpPr>
        <p:spPr bwMode="auto">
          <a:xfrm rot="10800000">
            <a:off x="4109460" y="2357413"/>
            <a:ext cx="576064" cy="4023915"/>
          </a:xfrm>
          <a:prstGeom prst="downArrow">
            <a:avLst>
              <a:gd name="adj1" fmla="val 50000"/>
              <a:gd name="adj2" fmla="val 101420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572000" y="2954208"/>
            <a:ext cx="4428231" cy="1471806"/>
            <a:chOff x="5436096" y="2865824"/>
            <a:chExt cx="4428231" cy="1471806"/>
          </a:xfrm>
        </p:grpSpPr>
        <p:sp>
          <p:nvSpPr>
            <p:cNvPr id="48" name="圆角矩形 47"/>
            <p:cNvSpPr/>
            <p:nvPr/>
          </p:nvSpPr>
          <p:spPr bwMode="auto">
            <a:xfrm>
              <a:off x="5796136" y="3654261"/>
              <a:ext cx="4068191" cy="68336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kumimoji="1" lang="zh-CN" altLang="en-US" sz="2800" dirty="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chemeClr val="bg1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800" dirty="0" smtClean="0">
                  <a:solidFill>
                    <a:schemeClr val="bg1"/>
                  </a:solidFill>
                  <a:latin typeface="Times New Roman" pitchFamily="18" charset="0"/>
                </a:rPr>
                <a:t>102</a:t>
              </a:r>
              <a:r>
                <a:rPr kumimoji="1" lang="zh-CN" altLang="en-US" sz="2800" dirty="0" smtClean="0">
                  <a:solidFill>
                    <a:schemeClr val="bg1"/>
                  </a:solidFill>
                  <a:latin typeface="Times New Roman" pitchFamily="18" charset="0"/>
                </a:rPr>
                <a:t>）</a:t>
              </a:r>
              <a:r>
                <a:rPr kumimoji="1" lang="en-US" altLang="zh-CN" sz="2800" baseline="-25000" dirty="0" smtClean="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r>
                <a:rPr kumimoji="1" lang="en-US" altLang="zh-CN" sz="2800" dirty="0" smtClean="0">
                  <a:solidFill>
                    <a:schemeClr val="bg1"/>
                  </a:solidFill>
                  <a:latin typeface="Times New Roman" pitchFamily="18" charset="0"/>
                </a:rPr>
                <a:t>=</a:t>
              </a:r>
              <a:r>
                <a:rPr kumimoji="1" lang="zh-CN" altLang="en-US" sz="2800" dirty="0" smtClean="0">
                  <a:solidFill>
                    <a:schemeClr val="bg1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800" dirty="0" smtClean="0">
                  <a:solidFill>
                    <a:schemeClr val="bg1"/>
                  </a:solidFill>
                  <a:latin typeface="Times New Roman" pitchFamily="18" charset="0"/>
                </a:rPr>
                <a:t>1111010</a:t>
              </a:r>
              <a:r>
                <a:rPr kumimoji="1" lang="zh-CN" altLang="en-US" sz="2800" dirty="0" smtClean="0">
                  <a:solidFill>
                    <a:schemeClr val="bg1"/>
                  </a:solidFill>
                  <a:latin typeface="Times New Roman" pitchFamily="18" charset="0"/>
                </a:rPr>
                <a:t>）</a:t>
              </a:r>
              <a:r>
                <a:rPr kumimoji="1" lang="en-US" altLang="zh-CN" sz="2800" baseline="-25000" dirty="0" smtClean="0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lang="zh-CN" altLang="en-US" sz="2800" kern="0" baseline="-25000" dirty="0">
                <a:solidFill>
                  <a:srgbClr val="FF0000"/>
                </a:solidFill>
                <a:latin typeface="宋体" charset="-122"/>
              </a:endParaRPr>
            </a:p>
          </p:txBody>
        </p:sp>
        <p:pic>
          <p:nvPicPr>
            <p:cNvPr id="1026" name="Picture 2" descr="E:\教学文件\1500PNG\png-007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2865824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组合 4"/>
          <p:cNvGrpSpPr>
            <a:grpSpLocks/>
          </p:cNvGrpSpPr>
          <p:nvPr/>
        </p:nvGrpSpPr>
        <p:grpSpPr bwMode="auto">
          <a:xfrm>
            <a:off x="4499992" y="4495265"/>
            <a:ext cx="4536505" cy="1828477"/>
            <a:chOff x="4283974" y="4653127"/>
            <a:chExt cx="4536886" cy="1828752"/>
          </a:xfrm>
        </p:grpSpPr>
        <p:sp>
          <p:nvSpPr>
            <p:cNvPr id="53" name="圆角矩形 52"/>
            <p:cNvSpPr/>
            <p:nvPr/>
          </p:nvSpPr>
          <p:spPr bwMode="auto">
            <a:xfrm>
              <a:off x="4680312" y="5338011"/>
              <a:ext cx="4140548" cy="114386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kumimoji="1" lang="zh-CN" altLang="en-US" sz="2800" dirty="0">
                  <a:solidFill>
                    <a:schemeClr val="bg1"/>
                  </a:solidFill>
                  <a:latin typeface="Times New Roman" pitchFamily="18" charset="0"/>
                </a:rPr>
                <a:t>    </a:t>
              </a:r>
              <a:r>
                <a:rPr kumimoji="1" lang="zh-CN" altLang="en-US" sz="2800" dirty="0" smtClean="0">
                  <a:solidFill>
                    <a:schemeClr val="bg1"/>
                  </a:solidFill>
                  <a:latin typeface="Times New Roman" pitchFamily="18" charset="0"/>
                </a:rPr>
                <a:t>先求出的余数排在后面，</a:t>
              </a:r>
              <a:endPara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>
                <a:defRPr/>
              </a:pPr>
              <a:r>
                <a:rPr kumimoji="1" lang="zh-CN" altLang="en-US" sz="2800" dirty="0" smtClean="0">
                  <a:solidFill>
                    <a:schemeClr val="bg1"/>
                  </a:solidFill>
                  <a:latin typeface="Times New Roman" pitchFamily="18" charset="0"/>
                </a:rPr>
                <a:t>符合先进后出特性！</a:t>
              </a:r>
              <a:endParaRPr lang="zh-CN" altLang="en-US" sz="2800" kern="0" dirty="0">
                <a:solidFill>
                  <a:srgbClr val="FF0000"/>
                </a:solidFill>
                <a:latin typeface="宋体" charset="-122"/>
              </a:endParaRPr>
            </a:p>
          </p:txBody>
        </p:sp>
        <p:pic>
          <p:nvPicPr>
            <p:cNvPr id="54" name="Picture 5" descr="png-057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74" y="4653127"/>
              <a:ext cx="1085402" cy="93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334994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8" grpId="0"/>
      <p:bldP spid="19" grpId="0"/>
      <p:bldP spid="21" grpId="0"/>
      <p:bldP spid="22" grpId="0"/>
      <p:bldP spid="24" grpId="0"/>
      <p:bldP spid="25" grpId="0"/>
      <p:bldP spid="27" grpId="0"/>
      <p:bldP spid="28" grpId="0"/>
      <p:bldP spid="30" grpId="0"/>
      <p:bldP spid="31" grpId="0"/>
      <p:bldP spid="33" grpId="0"/>
      <p:bldP spid="34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C209C50B-07D8-42C7-B282-2F0CE55BC860}" type="slidenum">
              <a:rPr lang="en-US" altLang="zh-CN" b="0">
                <a:latin typeface="Arial" charset="0"/>
              </a:rPr>
              <a:pPr eaLnBrk="1" hangingPunct="1"/>
              <a:t>22</a:t>
            </a:fld>
            <a:endParaRPr lang="en-US" altLang="zh-CN" b="0">
              <a:latin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97887" cy="143986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1F622"/>
                </a:solidFill>
              </a:rPr>
              <a:t>数制转换：</a:t>
            </a:r>
            <a:r>
              <a:rPr lang="en-US" altLang="zh-CN" dirty="0" smtClean="0"/>
              <a:t>void </a:t>
            </a:r>
            <a:r>
              <a:rPr lang="en-US" altLang="zh-CN" dirty="0"/>
              <a:t>Conversion(</a:t>
            </a:r>
            <a:r>
              <a:rPr lang="en-US" altLang="zh-CN" dirty="0" err="1"/>
              <a:t>int</a:t>
            </a:r>
            <a:r>
              <a:rPr lang="en-US" altLang="zh-CN" dirty="0"/>
              <a:t> N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功能：对于</a:t>
            </a:r>
            <a:r>
              <a:rPr lang="zh-CN" altLang="en-US" dirty="0"/>
              <a:t>任意的一个非负十进制数</a:t>
            </a:r>
            <a:r>
              <a:rPr lang="en-US" altLang="zh-CN" dirty="0"/>
              <a:t>N</a:t>
            </a:r>
            <a:r>
              <a:rPr lang="zh-CN" altLang="en-US" dirty="0"/>
              <a:t>， 打印出与其等值的</a:t>
            </a:r>
            <a:r>
              <a:rPr lang="zh-CN" altLang="en-US" dirty="0" smtClean="0"/>
              <a:t>二进制数。</a:t>
            </a:r>
            <a:endParaRPr lang="zh-CN" altLang="en-US" dirty="0" smtClean="0">
              <a:solidFill>
                <a:srgbClr val="00FF00"/>
              </a:solidFill>
            </a:endParaRPr>
          </a:p>
        </p:txBody>
      </p:sp>
      <p:sp>
        <p:nvSpPr>
          <p:cNvPr id="38917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3.1.3  </a:t>
            </a:r>
            <a:r>
              <a:rPr lang="zh-CN" altLang="en-US" dirty="0" smtClean="0"/>
              <a:t>堆栈应用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07504" y="3717032"/>
            <a:ext cx="89566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3200" dirty="0">
                <a:solidFill>
                  <a:srgbClr val="F1F622"/>
                </a:solidFill>
              </a:rPr>
              <a:t>实现算法思想：</a:t>
            </a:r>
            <a:r>
              <a:rPr lang="zh-CN" altLang="en-US" sz="3200" dirty="0" smtClean="0"/>
              <a:t>把</a:t>
            </a:r>
            <a:r>
              <a:rPr lang="en-US" altLang="zh-CN" sz="3200" dirty="0"/>
              <a:t>N</a:t>
            </a:r>
            <a:r>
              <a:rPr lang="zh-CN" altLang="en-US" sz="3200" dirty="0" smtClean="0"/>
              <a:t>不断</a:t>
            </a:r>
            <a:r>
              <a:rPr lang="zh-CN" altLang="en-US" sz="3200" dirty="0"/>
              <a:t>地除</a:t>
            </a:r>
            <a:r>
              <a:rPr lang="zh-CN" altLang="en-US" sz="3200" dirty="0" smtClean="0"/>
              <a:t>以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取</a:t>
            </a:r>
            <a:r>
              <a:rPr lang="zh-CN" altLang="en-US" sz="3200" dirty="0"/>
              <a:t>余数，并把余数压栈，然后取商除</a:t>
            </a:r>
            <a:r>
              <a:rPr lang="zh-CN" altLang="en-US" sz="3200" dirty="0" smtClean="0"/>
              <a:t>以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取</a:t>
            </a:r>
            <a:r>
              <a:rPr lang="zh-CN" altLang="en-US" sz="3200" dirty="0"/>
              <a:t>余，并把余数压栈；直到商为</a:t>
            </a:r>
            <a:r>
              <a:rPr lang="en-US" altLang="zh-CN" sz="3200" dirty="0"/>
              <a:t>0</a:t>
            </a:r>
            <a:r>
              <a:rPr lang="zh-CN" altLang="en-US" sz="3200" dirty="0"/>
              <a:t>；把栈中的数弹栈输出。</a:t>
            </a:r>
          </a:p>
        </p:txBody>
      </p:sp>
    </p:spTree>
    <p:extLst>
      <p:ext uri="{BB962C8B-B14F-4D97-AF65-F5344CB8AC3E}">
        <p14:creationId xmlns:p14="http://schemas.microsoft.com/office/powerpoint/2010/main" val="61807716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4D14D904-E7CA-4C28-8FC3-23849019C725}" type="slidenum">
              <a:rPr lang="en-US" altLang="zh-CN" b="0">
                <a:latin typeface="Arial" charset="0"/>
              </a:rPr>
              <a:pPr eaLnBrk="1" hangingPunct="1"/>
              <a:t>23</a:t>
            </a:fld>
            <a:endParaRPr lang="en-US" altLang="zh-CN" b="0">
              <a:latin typeface="Arial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63357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void Conversion(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N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{  Stack </a:t>
            </a:r>
            <a:r>
              <a:rPr lang="en-US" altLang="zh-CN" sz="2800" dirty="0"/>
              <a:t>S</a:t>
            </a:r>
            <a:r>
              <a:rPr lang="en-US" altLang="zh-CN" sz="2800" dirty="0" smtClean="0"/>
              <a:t>; </a:t>
            </a:r>
            <a:r>
              <a:rPr lang="en-US" altLang="zh-CN" sz="2800" dirty="0" err="1" smtClean="0"/>
              <a:t>int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x</a:t>
            </a:r>
            <a:r>
              <a:rPr lang="en-US" altLang="zh-CN" sz="2800" dirty="0"/>
              <a:t>;</a:t>
            </a:r>
            <a:r>
              <a:rPr lang="en-US" altLang="zh-CN" sz="2800" dirty="0" smtClean="0"/>
              <a:t>/* </a:t>
            </a:r>
            <a:r>
              <a:rPr lang="en-US" altLang="zh-CN" sz="2800" dirty="0"/>
              <a:t>S</a:t>
            </a:r>
            <a:r>
              <a:rPr lang="zh-CN" altLang="en-US" sz="2800" dirty="0"/>
              <a:t>为顺序栈或链栈 *</a:t>
            </a:r>
            <a:r>
              <a:rPr lang="en-US" altLang="zh-CN" sz="2800" dirty="0" smtClean="0"/>
              <a:t>/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InitStack</a:t>
            </a:r>
            <a:r>
              <a:rPr lang="en-US" altLang="zh-CN" sz="2800" dirty="0"/>
              <a:t>(&amp;S</a:t>
            </a:r>
            <a:r>
              <a:rPr lang="en-US" altLang="zh-CN" sz="2800" dirty="0" smtClean="0"/>
              <a:t>)</a:t>
            </a:r>
            <a:r>
              <a:rPr lang="en-US" altLang="zh-CN" sz="2800" dirty="0"/>
              <a:t> ;/* </a:t>
            </a:r>
            <a:r>
              <a:rPr lang="zh-CN" altLang="en-US" sz="2800" dirty="0" smtClean="0"/>
              <a:t>初始化栈*</a:t>
            </a:r>
            <a:r>
              <a:rPr lang="en-US" altLang="zh-CN" sz="2800" dirty="0" smtClean="0"/>
              <a:t>/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while(N&gt;0</a:t>
            </a:r>
            <a:r>
              <a:rPr lang="en-US" altLang="zh-CN" sz="2800" dirty="0" smtClean="0"/>
              <a:t>)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en-US" altLang="zh-CN" sz="2800" dirty="0" smtClean="0"/>
              <a:t>{  Push</a:t>
            </a:r>
            <a:r>
              <a:rPr lang="en-US" altLang="zh-CN" sz="2800" dirty="0"/>
              <a:t>(&amp;S, N%2</a:t>
            </a:r>
            <a:r>
              <a:rPr lang="en-US" altLang="zh-CN" sz="2800" dirty="0" smtClean="0"/>
              <a:t>);  </a:t>
            </a:r>
            <a:r>
              <a:rPr lang="en-US" altLang="zh-CN" sz="2800" dirty="0"/>
              <a:t>/* </a:t>
            </a:r>
            <a:r>
              <a:rPr lang="zh-CN" altLang="en-US" sz="2800" dirty="0" smtClean="0"/>
              <a:t>余数压栈</a:t>
            </a:r>
            <a:r>
              <a:rPr lang="en-US" altLang="zh-CN" sz="2800" dirty="0" smtClean="0"/>
              <a:t>S */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</a:t>
            </a:r>
            <a:r>
              <a:rPr lang="en-US" altLang="zh-CN" sz="2800" dirty="0" smtClean="0"/>
              <a:t>   </a:t>
            </a:r>
            <a:r>
              <a:rPr lang="en-US" altLang="zh-CN" sz="2800" dirty="0"/>
              <a:t>N=N/2</a:t>
            </a:r>
            <a:r>
              <a:rPr lang="en-US" altLang="zh-CN" sz="2800" dirty="0" smtClean="0"/>
              <a:t>;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} </a:t>
            </a:r>
            <a:endParaRPr lang="en-US" altLang="zh-CN" sz="2800" dirty="0"/>
          </a:p>
          <a:p>
            <a:pPr marL="400050" lvl="1" indent="0">
              <a:buNone/>
            </a:pPr>
            <a:r>
              <a:rPr lang="en-US" altLang="zh-CN" dirty="0"/>
              <a:t> while(</a:t>
            </a:r>
            <a:r>
              <a:rPr lang="zh-CN" altLang="en-US" dirty="0"/>
              <a:t>！</a:t>
            </a:r>
            <a:r>
              <a:rPr lang="en-US" altLang="zh-CN" dirty="0" err="1"/>
              <a:t>IsEmpty</a:t>
            </a:r>
            <a:r>
              <a:rPr lang="en-US" altLang="zh-CN" dirty="0"/>
              <a:t>(S</a:t>
            </a:r>
            <a:r>
              <a:rPr lang="en-US" altLang="zh-CN" dirty="0" smtClean="0"/>
              <a:t>)) 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{      </a:t>
            </a:r>
            <a:r>
              <a:rPr lang="en-US" altLang="zh-CN" dirty="0"/>
              <a:t>Pop(&amp;</a:t>
            </a:r>
            <a:r>
              <a:rPr lang="en-US" altLang="zh-CN" dirty="0" err="1"/>
              <a:t>S,&amp;x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/>
              <a:t>(″%</a:t>
            </a:r>
            <a:r>
              <a:rPr lang="en-US" altLang="zh-CN" dirty="0" err="1"/>
              <a:t>d″,x</a:t>
            </a:r>
            <a:r>
              <a:rPr lang="en-US" altLang="zh-CN" dirty="0" smtClean="0"/>
              <a:t>); 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smtClean="0"/>
              <a:t>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}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283968" y="3356992"/>
            <a:ext cx="4752528" cy="3168352"/>
            <a:chOff x="4283968" y="3356992"/>
            <a:chExt cx="4752528" cy="3168352"/>
          </a:xfrm>
        </p:grpSpPr>
        <p:sp>
          <p:nvSpPr>
            <p:cNvPr id="2" name="圆角矩形 1"/>
            <p:cNvSpPr/>
            <p:nvPr/>
          </p:nvSpPr>
          <p:spPr bwMode="auto">
            <a:xfrm>
              <a:off x="4283968" y="4797152"/>
              <a:ext cx="4752528" cy="172819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 smtClean="0">
                  <a:solidFill>
                    <a:schemeClr val="bg1"/>
                  </a:solidFill>
                </a:rPr>
                <a:t>   该例子中，是先做完所有的</a:t>
              </a:r>
              <a:endParaRPr lang="en-US" altLang="zh-CN" sz="2800" dirty="0" smtClean="0">
                <a:solidFill>
                  <a:schemeClr val="bg1"/>
                </a:solidFill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 smtClean="0">
                  <a:solidFill>
                    <a:schemeClr val="bg1"/>
                  </a:solidFill>
                </a:rPr>
                <a:t>压栈操作，再进行弹栈操作，</a:t>
              </a:r>
              <a:endParaRPr lang="en-US" altLang="zh-CN" sz="2800" dirty="0" smtClean="0">
                <a:solidFill>
                  <a:schemeClr val="bg1"/>
                </a:solidFill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 smtClean="0">
                  <a:solidFill>
                    <a:schemeClr val="bg1"/>
                  </a:solidFill>
                </a:rPr>
                <a:t>压栈和弹栈可以交叉吗？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endParaRPr>
            </a:p>
          </p:txBody>
        </p:sp>
        <p:pic>
          <p:nvPicPr>
            <p:cNvPr id="4" name="Picture 4" descr="png-049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3356992"/>
              <a:ext cx="1728192" cy="1728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048E9A3B-50D7-411C-8FD4-3D3D3AB325F5}" type="slidenum">
              <a:rPr lang="en-US" altLang="zh-CN" b="0">
                <a:latin typeface="Arial" charset="0"/>
              </a:rPr>
              <a:pPr eaLnBrk="1" hangingPunct="1"/>
              <a:t>24</a:t>
            </a:fld>
            <a:endParaRPr lang="en-US" altLang="zh-CN" b="0">
              <a:latin typeface="Arial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338" y="832107"/>
            <a:ext cx="8534400" cy="26638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 smtClean="0">
                <a:solidFill>
                  <a:srgbClr val="F1F622"/>
                </a:solidFill>
              </a:rPr>
              <a:t>2</a:t>
            </a:r>
            <a:r>
              <a:rPr lang="zh-CN" altLang="en-US" sz="2800" dirty="0" smtClean="0">
                <a:solidFill>
                  <a:srgbClr val="F1F622"/>
                </a:solidFill>
              </a:rPr>
              <a:t>、括号匹配问题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dirty="0" smtClean="0"/>
              <a:t>三种括号：</a:t>
            </a:r>
            <a:r>
              <a:rPr lang="zh-CN" altLang="en-US" sz="2800" dirty="0" smtClean="0">
                <a:latin typeface="Arial" charset="0"/>
              </a:rPr>
              <a:t>“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latin typeface="Arial" charset="0"/>
              </a:rPr>
              <a:t>”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latin typeface="Arial" charset="0"/>
              </a:rPr>
              <a:t>“</a:t>
            </a:r>
            <a:r>
              <a:rPr lang="en-US" altLang="zh-CN" sz="2800" dirty="0" smtClean="0"/>
              <a:t>)</a:t>
            </a:r>
            <a:r>
              <a:rPr lang="en-US" altLang="zh-CN" sz="2800" dirty="0" smtClean="0">
                <a:latin typeface="Arial" charset="0"/>
              </a:rPr>
              <a:t>”</a:t>
            </a:r>
            <a:r>
              <a:rPr lang="zh-CN" altLang="en-US" sz="2800" dirty="0" smtClean="0"/>
              <a:t>、</a:t>
            </a:r>
            <a:r>
              <a:rPr lang="zh-CN" altLang="en-US" sz="2800" dirty="0" smtClean="0">
                <a:latin typeface="Arial" charset="0"/>
              </a:rPr>
              <a:t>“</a:t>
            </a:r>
            <a:r>
              <a:rPr lang="en-US" altLang="zh-CN" sz="2800" dirty="0" smtClean="0"/>
              <a:t>[</a:t>
            </a:r>
            <a:r>
              <a:rPr lang="en-US" altLang="zh-CN" sz="2800" dirty="0" smtClean="0">
                <a:latin typeface="Arial" charset="0"/>
              </a:rPr>
              <a:t>”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latin typeface="Arial" charset="0"/>
              </a:rPr>
              <a:t>“</a:t>
            </a:r>
            <a:r>
              <a:rPr lang="en-US" altLang="zh-CN" sz="2800" dirty="0" smtClean="0"/>
              <a:t>]</a:t>
            </a:r>
            <a:r>
              <a:rPr lang="en-US" altLang="zh-CN" sz="2800" dirty="0" smtClean="0">
                <a:latin typeface="Arial" charset="0"/>
              </a:rPr>
              <a:t>”</a:t>
            </a:r>
            <a:r>
              <a:rPr lang="zh-CN" altLang="en-US" sz="2800" dirty="0" smtClean="0"/>
              <a:t>、</a:t>
            </a:r>
            <a:r>
              <a:rPr lang="zh-CN" altLang="en-US" sz="2800" dirty="0" smtClean="0">
                <a:latin typeface="Arial" charset="0"/>
              </a:rPr>
              <a:t>“</a:t>
            </a:r>
            <a:r>
              <a:rPr lang="en-US" altLang="zh-CN" sz="2800" dirty="0" smtClean="0"/>
              <a:t>{</a:t>
            </a:r>
            <a:r>
              <a:rPr lang="en-US" altLang="zh-CN" sz="2800" dirty="0" smtClean="0">
                <a:latin typeface="Arial" charset="0"/>
              </a:rPr>
              <a:t>”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latin typeface="Arial" charset="0"/>
              </a:rPr>
              <a:t>“</a:t>
            </a:r>
            <a:r>
              <a:rPr lang="en-US" altLang="zh-CN" sz="2800" dirty="0" smtClean="0"/>
              <a:t>}</a:t>
            </a:r>
            <a:r>
              <a:rPr lang="en-US" altLang="zh-CN" sz="2800" dirty="0" smtClean="0">
                <a:latin typeface="Arial" charset="0"/>
              </a:rPr>
              <a:t>”</a:t>
            </a:r>
            <a:r>
              <a:rPr lang="zh-CN" altLang="en-US" sz="2800" dirty="0" smtClean="0"/>
              <a:t>，并且这三种括号可以按照任意的次序</a:t>
            </a:r>
            <a:r>
              <a:rPr lang="zh-CN" altLang="en-US" sz="2800" dirty="0" smtClean="0">
                <a:solidFill>
                  <a:srgbClr val="FF3300"/>
                </a:solidFill>
              </a:rPr>
              <a:t>嵌套</a:t>
            </a:r>
            <a:r>
              <a:rPr lang="zh-CN" altLang="en-US" sz="2800" dirty="0" smtClean="0"/>
              <a:t>使用，但</a:t>
            </a:r>
            <a:r>
              <a:rPr lang="zh-CN" altLang="en-US" sz="2800" dirty="0" smtClean="0">
                <a:solidFill>
                  <a:srgbClr val="FF0000"/>
                </a:solidFill>
              </a:rPr>
              <a:t>不可交叉</a:t>
            </a:r>
            <a:r>
              <a:rPr lang="zh-CN" altLang="en-US" sz="2800" dirty="0" smtClean="0"/>
              <a:t>。</a:t>
            </a:r>
          </a:p>
          <a:p>
            <a:pPr marL="179388" lvl="1" indent="0" eaLnBrk="1" hangingPunct="1">
              <a:buSzPct val="75000"/>
              <a:buFont typeface="Wingdings" pitchFamily="2" charset="2"/>
              <a:buNone/>
            </a:pPr>
            <a:r>
              <a:rPr lang="zh-CN" altLang="en-US" dirty="0" smtClean="0"/>
              <a:t>例：匹配：</a:t>
            </a:r>
            <a:r>
              <a:rPr lang="en-US" altLang="zh-CN" dirty="0" smtClean="0"/>
              <a:t>{ ( [ ] ( ) )}             </a:t>
            </a:r>
            <a:r>
              <a:rPr lang="zh-CN" altLang="en-US" dirty="0" smtClean="0"/>
              <a:t>不匹配：</a:t>
            </a:r>
            <a:r>
              <a:rPr lang="en-US" altLang="zh-CN" dirty="0" smtClean="0"/>
              <a:t>{[}]   </a:t>
            </a:r>
          </a:p>
          <a:p>
            <a:pPr marL="179388" lvl="1" indent="0" eaLnBrk="1" hangingPunct="1">
              <a:buSzPct val="75000"/>
            </a:pPr>
            <a:endParaRPr lang="en-US" altLang="zh-CN" dirty="0" smtClean="0"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98310" name="Rectangle 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3.1.3  </a:t>
            </a:r>
            <a:r>
              <a:rPr lang="zh-CN" altLang="en-US" dirty="0" smtClean="0"/>
              <a:t>堆栈应用</a:t>
            </a:r>
          </a:p>
        </p:txBody>
      </p:sp>
      <p:sp>
        <p:nvSpPr>
          <p:cNvPr id="3" name="矩形 2"/>
          <p:cNvSpPr/>
          <p:nvPr/>
        </p:nvSpPr>
        <p:spPr>
          <a:xfrm>
            <a:off x="-108520" y="3318722"/>
            <a:ext cx="8676456" cy="250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FFFF00"/>
                </a:solidFill>
              </a:rPr>
              <a:t>配对原则：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）左括号和右括号个数相同，且先左后右</a:t>
            </a:r>
            <a:endParaRPr lang="en-US" altLang="zh-CN" sz="2800" dirty="0" smtClean="0"/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）右括号与左边最靠近过它的未必匹配的左括号匹配。</a:t>
            </a:r>
            <a:endParaRPr lang="en-US" altLang="zh-CN" sz="2800" dirty="0" smtClean="0"/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）一组配对的括号内不能有不未匹配的其他括号。</a:t>
            </a:r>
            <a:endParaRPr lang="zh-CN" altLang="en-US" sz="2800" dirty="0"/>
          </a:p>
        </p:txBody>
      </p:sp>
      <p:grpSp>
        <p:nvGrpSpPr>
          <p:cNvPr id="15" name="组合 4"/>
          <p:cNvGrpSpPr>
            <a:grpSpLocks/>
          </p:cNvGrpSpPr>
          <p:nvPr/>
        </p:nvGrpSpPr>
        <p:grpSpPr bwMode="auto">
          <a:xfrm>
            <a:off x="107504" y="5229200"/>
            <a:ext cx="8280919" cy="1440160"/>
            <a:chOff x="4283974" y="4653127"/>
            <a:chExt cx="8281615" cy="1440377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4680311" y="5338011"/>
              <a:ext cx="7885278" cy="75549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kumimoji="1" lang="zh-CN" altLang="en-US" sz="2800" dirty="0">
                  <a:solidFill>
                    <a:schemeClr val="bg1"/>
                  </a:solidFill>
                  <a:latin typeface="Times New Roman" pitchFamily="18" charset="0"/>
                </a:rPr>
                <a:t>    </a:t>
              </a:r>
              <a:r>
                <a:rPr kumimoji="1" lang="zh-CN" altLang="en-US" sz="2800" dirty="0" smtClean="0">
                  <a:solidFill>
                    <a:schemeClr val="bg1"/>
                  </a:solidFill>
                  <a:latin typeface="Times New Roman" pitchFamily="18" charset="0"/>
                </a:rPr>
                <a:t>先被读入的左括号，后被匹配，符合栈特性！</a:t>
              </a:r>
              <a:endParaRPr lang="zh-CN" altLang="en-US" sz="2800" kern="0" dirty="0">
                <a:solidFill>
                  <a:srgbClr val="FF0000"/>
                </a:solidFill>
                <a:latin typeface="宋体" charset="-122"/>
              </a:endParaRPr>
            </a:p>
          </p:txBody>
        </p:sp>
        <p:pic>
          <p:nvPicPr>
            <p:cNvPr id="17" name="Picture 5" descr="png-057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74" y="4653127"/>
              <a:ext cx="1085402" cy="93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048E9A3B-50D7-411C-8FD4-3D3D3AB325F5}" type="slidenum">
              <a:rPr lang="en-US" altLang="zh-CN" b="0">
                <a:latin typeface="Arial" charset="0"/>
              </a:rPr>
              <a:pPr eaLnBrk="1" hangingPunct="1"/>
              <a:t>25</a:t>
            </a:fld>
            <a:endParaRPr lang="en-US" altLang="zh-CN" b="0" dirty="0">
              <a:latin typeface="Arial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338" y="832107"/>
            <a:ext cx="8534400" cy="26638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 smtClean="0">
                <a:solidFill>
                  <a:srgbClr val="F1F622"/>
                </a:solidFill>
              </a:rPr>
              <a:t>2</a:t>
            </a:r>
            <a:r>
              <a:rPr lang="zh-CN" altLang="en-US" sz="2800" dirty="0" smtClean="0">
                <a:solidFill>
                  <a:srgbClr val="F1F622"/>
                </a:solidFill>
              </a:rPr>
              <a:t>、括号匹配问题</a:t>
            </a:r>
          </a:p>
          <a:p>
            <a:pPr marL="179388" lvl="1" indent="0" eaLnBrk="1" hangingPunct="1">
              <a:buSzPct val="75000"/>
            </a:pPr>
            <a:endParaRPr lang="en-US" altLang="zh-CN" dirty="0" smtClean="0"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98310" name="Rectangle 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3.1.3  </a:t>
            </a:r>
            <a:r>
              <a:rPr lang="zh-CN" altLang="en-US" dirty="0" smtClean="0"/>
              <a:t>堆栈应用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59323" y="692696"/>
            <a:ext cx="7560840" cy="1949152"/>
            <a:chOff x="728611" y="4792216"/>
            <a:chExt cx="7560840" cy="1949152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728611" y="5800328"/>
              <a:ext cx="7560840" cy="94104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自左向右读取括号串时，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怎样利用栈进行</a:t>
              </a:r>
              <a:r>
                <a:rPr lang="zh-CN" altLang="en-US" sz="2800" dirty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匹配？</a:t>
              </a:r>
            </a:p>
          </p:txBody>
        </p:sp>
        <p:pic>
          <p:nvPicPr>
            <p:cNvPr id="15" name="Picture 8" descr="png-049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143" y="4792216"/>
              <a:ext cx="1219201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581887" y="2708920"/>
            <a:ext cx="6560893" cy="2016223"/>
            <a:chOff x="3362772" y="730694"/>
            <a:chExt cx="6560893" cy="2016223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877659" y="1234749"/>
              <a:ext cx="6046006" cy="151216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>
                <a:spcBef>
                  <a:spcPts val="0"/>
                </a:spcBef>
              </a:pPr>
              <a:r>
                <a:rPr lang="zh-CN" altLang="en-US" sz="2800" dirty="0" smtClean="0"/>
                <a:t>  （</a:t>
              </a:r>
              <a:r>
                <a:rPr lang="en-US" altLang="zh-CN" sz="2800" dirty="0" smtClean="0"/>
                <a:t>1</a:t>
              </a:r>
              <a:r>
                <a:rPr lang="zh-CN" altLang="en-US" sz="2800" dirty="0" smtClean="0"/>
                <a:t>）遇到左括号怎么办？</a:t>
              </a:r>
              <a:endParaRPr lang="en-US" altLang="zh-CN" sz="2800" dirty="0" smtClean="0"/>
            </a:p>
            <a:p>
              <a:pPr eaLnBrk="1" hangingPunct="1">
                <a:spcBef>
                  <a:spcPts val="0"/>
                </a:spcBef>
              </a:pPr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</a:rPr>
                <a:t> （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</a:rPr>
                <a:t>）遇到右括号怎么办？</a:t>
              </a:r>
              <a:endParaRPr lang="en-US" altLang="zh-CN" sz="2800" dirty="0" smtClean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 eaLnBrk="1" hangingPunct="1">
                <a:spcBef>
                  <a:spcPts val="0"/>
                </a:spcBef>
              </a:pPr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</a:rPr>
                <a:t> （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</a:rPr>
                <a:t>）最后怎样的状态算是匹配成功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pic>
          <p:nvPicPr>
            <p:cNvPr id="18" name="Picture 48" descr="png-00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2772" y="730694"/>
              <a:ext cx="1079624" cy="1079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组合 4"/>
          <p:cNvGrpSpPr>
            <a:grpSpLocks/>
          </p:cNvGrpSpPr>
          <p:nvPr/>
        </p:nvGrpSpPr>
        <p:grpSpPr bwMode="auto">
          <a:xfrm>
            <a:off x="395536" y="4581127"/>
            <a:ext cx="8280919" cy="2088231"/>
            <a:chOff x="4283974" y="4653127"/>
            <a:chExt cx="8281615" cy="2088546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4680311" y="5338011"/>
              <a:ext cx="7885278" cy="140366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kumimoji="1" lang="zh-CN" altLang="en-US" sz="2800" dirty="0">
                  <a:solidFill>
                    <a:schemeClr val="bg1"/>
                  </a:solidFill>
                  <a:latin typeface="Times New Roman" pitchFamily="18" charset="0"/>
                </a:rPr>
                <a:t>    </a:t>
              </a:r>
              <a:r>
                <a:rPr kumimoji="1" lang="zh-CN" altLang="en-US" sz="2800" dirty="0" smtClean="0">
                  <a:solidFill>
                    <a:schemeClr val="bg1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800" dirty="0" smtClean="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r>
                <a:rPr kumimoji="1" lang="zh-CN" altLang="en-US" sz="2800" dirty="0" smtClean="0">
                  <a:solidFill>
                    <a:schemeClr val="bg1"/>
                  </a:solidFill>
                  <a:latin typeface="Times New Roman" pitchFamily="18" charset="0"/>
                </a:rPr>
                <a:t>）遇到左括号，入栈等候</a:t>
              </a:r>
              <a:endPara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>
                <a:defRPr/>
              </a:pPr>
              <a:r>
                <a:rPr kumimoji="1" lang="zh-CN" altLang="en-US" sz="2800" kern="0" dirty="0" smtClean="0">
                  <a:solidFill>
                    <a:schemeClr val="bg1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800" kern="0" dirty="0" smtClean="0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800" kern="0" dirty="0" smtClean="0">
                  <a:solidFill>
                    <a:schemeClr val="bg1"/>
                  </a:solidFill>
                  <a:latin typeface="Times New Roman" pitchFamily="18" charset="0"/>
                </a:rPr>
                <a:t>）遇到右括号，和栈顶匹配，弹栈</a:t>
              </a:r>
              <a:endParaRPr kumimoji="1" lang="en-US" altLang="zh-CN" sz="2800" kern="0" dirty="0" smtClean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>
                <a:defRPr/>
              </a:pPr>
              <a:r>
                <a:rPr kumimoji="1" lang="zh-CN" altLang="en-US" sz="2800" kern="0" dirty="0" smtClean="0">
                  <a:solidFill>
                    <a:schemeClr val="bg1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800" kern="0" dirty="0" smtClean="0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r>
                <a:rPr kumimoji="1" lang="zh-CN" altLang="en-US" sz="2800" kern="0" dirty="0" smtClean="0">
                  <a:solidFill>
                    <a:schemeClr val="bg1"/>
                  </a:solidFill>
                  <a:latin typeface="Times New Roman" pitchFamily="18" charset="0"/>
                </a:rPr>
                <a:t>）读完符号串后，栈为空，左右括号数量相等</a:t>
              </a:r>
              <a:endParaRPr lang="zh-CN" altLang="en-US" sz="2800" kern="0" dirty="0">
                <a:solidFill>
                  <a:srgbClr val="FF0000"/>
                </a:solidFill>
                <a:latin typeface="宋体" charset="-122"/>
              </a:endParaRPr>
            </a:p>
          </p:txBody>
        </p:sp>
        <p:pic>
          <p:nvPicPr>
            <p:cNvPr id="21" name="Picture 5" descr="png-057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74" y="4653127"/>
              <a:ext cx="1085402" cy="93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51076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76016"/>
              </p:ext>
            </p:extLst>
          </p:nvPr>
        </p:nvGraphicFramePr>
        <p:xfrm>
          <a:off x="2728247" y="2780928"/>
          <a:ext cx="1284014" cy="3756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014"/>
              </a:tblGrid>
              <a:tr h="626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</a:tr>
              <a:tr h="626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</a:tr>
              <a:tr h="626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</a:tr>
              <a:tr h="626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</a:tr>
              <a:tr h="626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</a:tr>
              <a:tr h="626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7338" y="832107"/>
            <a:ext cx="8534400" cy="39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kern="0" dirty="0" smtClean="0">
                <a:solidFill>
                  <a:srgbClr val="F1F622"/>
                </a:solidFill>
              </a:rPr>
              <a:t>2</a:t>
            </a:r>
            <a:r>
              <a:rPr lang="zh-CN" altLang="en-US" sz="2800" kern="0" dirty="0" smtClean="0">
                <a:solidFill>
                  <a:srgbClr val="F1F622"/>
                </a:solidFill>
              </a:rPr>
              <a:t>、括号匹配问题</a:t>
            </a:r>
          </a:p>
          <a:p>
            <a:pPr marL="179388" lvl="1" indent="0" eaLnBrk="1" hangingPunct="1">
              <a:buSzPct val="75000"/>
            </a:pPr>
            <a:endParaRPr lang="en-US" altLang="zh-CN" kern="0" dirty="0" smtClean="0"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6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3.1.3  </a:t>
            </a:r>
            <a:r>
              <a:rPr lang="zh-CN" altLang="en-US" dirty="0" smtClean="0"/>
              <a:t>堆栈应用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010400" y="6381750"/>
            <a:ext cx="2133600" cy="476250"/>
          </a:xfrm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048E9A3B-50D7-411C-8FD4-3D3D3AB325F5}" type="slidenum">
              <a:rPr lang="en-US" altLang="zh-CN" b="0">
                <a:latin typeface="Arial" charset="0"/>
              </a:rPr>
              <a:pPr eaLnBrk="1" hangingPunct="1"/>
              <a:t>26</a:t>
            </a:fld>
            <a:endParaRPr lang="en-US" altLang="zh-CN" b="0" dirty="0"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2603118" y="2420888"/>
            <a:ext cx="5200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388" lvl="1" indent="0" eaLnBrk="1" hangingPunct="1">
              <a:buSzPct val="75000"/>
            </a:pPr>
            <a:r>
              <a:rPr lang="en-US" altLang="zh-CN" sz="4800" kern="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4800" kern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51487" y="1229851"/>
            <a:ext cx="426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kern="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117203" y="122985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46049" y="1229850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74895" y="1229851"/>
            <a:ext cx="426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0611" y="1229851"/>
            <a:ext cx="426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-180528" y="1321802"/>
            <a:ext cx="23999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1">
              <a:buSzPct val="75000"/>
            </a:pPr>
            <a:r>
              <a:rPr lang="zh-CN" altLang="en-US" sz="4000" kern="0" dirty="0" smtClean="0">
                <a:solidFill>
                  <a:srgbClr val="FFFFFF"/>
                </a:solidFill>
                <a:latin typeface="Tahoma" pitchFamily="34" charset="0"/>
                <a:ea typeface="楷体_GB2312" pitchFamily="49" charset="-122"/>
              </a:rPr>
              <a:t>例</a:t>
            </a:r>
            <a:r>
              <a:rPr lang="en-US" altLang="zh-CN" sz="4000" kern="0" dirty="0" smtClean="0">
                <a:solidFill>
                  <a:srgbClr val="FFFFFF"/>
                </a:solidFill>
                <a:latin typeface="Tahoma" pitchFamily="34" charset="0"/>
                <a:ea typeface="楷体_GB2312" pitchFamily="49" charset="-122"/>
              </a:rPr>
              <a:t>1</a:t>
            </a:r>
            <a:r>
              <a:rPr lang="zh-CN" altLang="en-US" sz="4000" kern="0" dirty="0" smtClean="0">
                <a:solidFill>
                  <a:srgbClr val="FFFFFF"/>
                </a:solidFill>
                <a:latin typeface="Tahoma" pitchFamily="34" charset="0"/>
                <a:ea typeface="楷体_GB2312" pitchFamily="49" charset="-122"/>
              </a:rPr>
              <a:t>输入</a:t>
            </a:r>
            <a:r>
              <a:rPr lang="zh-CN" altLang="en-US" sz="4000" kern="0" dirty="0">
                <a:solidFill>
                  <a:srgbClr val="FFFFFF"/>
                </a:solidFill>
                <a:latin typeface="Tahoma" pitchFamily="34" charset="0"/>
                <a:ea typeface="楷体_GB2312" pitchFamily="49" charset="-122"/>
              </a:rPr>
              <a:t>：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4625758" y="3140969"/>
            <a:ext cx="3888432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‘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</a:rPr>
              <a:t>{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’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左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括号，进栈</a:t>
            </a:r>
            <a:endParaRPr lang="zh-CN" altLang="en-US" sz="2800" kern="0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4625758" y="3140969"/>
            <a:ext cx="3888432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‘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</a:rPr>
              <a:t>[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’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左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括号，进栈</a:t>
            </a:r>
            <a:endParaRPr lang="zh-CN" altLang="en-US" sz="2800" kern="0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4625758" y="3140969"/>
            <a:ext cx="3888432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‘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</a:rPr>
              <a:t>]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’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右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括号，出栈，</a:t>
            </a:r>
            <a:endParaRPr kumimoji="1" lang="en-US" altLang="zh-CN" sz="28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并与栈顶元素匹配</a:t>
            </a:r>
            <a:endParaRPr lang="zh-CN" altLang="en-US" sz="2800" kern="0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625758" y="3140969"/>
            <a:ext cx="3888432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‘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</a:rPr>
              <a:t>}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’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右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括号，出栈，</a:t>
            </a:r>
            <a:endParaRPr kumimoji="1" lang="en-US" altLang="zh-CN" sz="28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并与栈顶元素匹配</a:t>
            </a:r>
            <a:endParaRPr lang="zh-CN" altLang="en-US" sz="2800" kern="0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4625758" y="3140969"/>
            <a:ext cx="3888432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‘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</a:rPr>
              <a:t>}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’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右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括号，出栈，</a:t>
            </a:r>
            <a:endParaRPr kumimoji="1" lang="en-US" altLang="zh-CN" sz="28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并与栈顶元素匹配</a:t>
            </a:r>
            <a:endParaRPr lang="zh-CN" altLang="en-US" sz="2800" kern="0" dirty="0">
              <a:solidFill>
                <a:srgbClr val="FF0000"/>
              </a:solidFill>
              <a:latin typeface="宋体" charset="-122"/>
            </a:endParaRPr>
          </a:p>
        </p:txBody>
      </p:sp>
      <p:pic>
        <p:nvPicPr>
          <p:cNvPr id="22" name="Picture 5" descr="png-05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66" y="2368144"/>
            <a:ext cx="1085311" cy="93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4210866" y="4213515"/>
            <a:ext cx="4374919" cy="1618639"/>
            <a:chOff x="4210866" y="4213515"/>
            <a:chExt cx="4374919" cy="1618639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4697353" y="4968058"/>
              <a:ext cx="3888432" cy="86409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zh-CN" altLang="en-US" sz="2800" kern="0" dirty="0" smtClean="0">
                  <a:solidFill>
                    <a:schemeClr val="bg1"/>
                  </a:solidFill>
                  <a:latin typeface="宋体" charset="-122"/>
                </a:rPr>
                <a:t>    栈空，不能出栈，</a:t>
              </a:r>
              <a:endParaRPr lang="en-US" altLang="zh-CN" sz="2800" kern="0" dirty="0" smtClean="0">
                <a:solidFill>
                  <a:schemeClr val="bg1"/>
                </a:solidFill>
                <a:latin typeface="宋体" charset="-122"/>
              </a:endParaRPr>
            </a:p>
            <a:p>
              <a:pPr>
                <a:defRPr/>
              </a:pPr>
              <a:r>
                <a:rPr lang="zh-CN" altLang="en-US" sz="2800" kern="0" dirty="0" smtClean="0">
                  <a:solidFill>
                    <a:schemeClr val="bg1"/>
                  </a:solidFill>
                  <a:latin typeface="宋体" charset="-122"/>
                </a:rPr>
                <a:t>匹配不成功！</a:t>
              </a:r>
              <a:endParaRPr lang="zh-CN" altLang="en-US" sz="2800" kern="0" dirty="0">
                <a:solidFill>
                  <a:schemeClr val="bg1"/>
                </a:solidFill>
                <a:latin typeface="宋体" charset="-122"/>
              </a:endParaRPr>
            </a:p>
          </p:txBody>
        </p:sp>
        <p:pic>
          <p:nvPicPr>
            <p:cNvPr id="3078" name="Picture 6" descr="E:\教学文件\1500PNG\常用\png-065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0866" y="421351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261380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0.02639 -4.81481E-6 C 0.0382 -4.81481E-6 0.05296 0.18172 0.05296 0.3294 L 0.05296 0.65926 " pathEditMode="relative" rAng="0" ptsTypes="FfFF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3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0.00365 -4.81481E-6 C 0.00538 -4.81481E-6 0.00764 0.15556 0.00764 0.28218 L 0.00764 0.56436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" y="2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4 0.56436 L 0.00764 0.28056 C 0.00764 0.15371 0.00452 -0.00231 0.00191 -0.00231 L -0.00382 -0.00231 " pathEditMode="relative" rAng="0" ptsTypes="FfFF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-2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6 0.56436 L 0.0566 0.28102 C 0.0566 0.15394 0.06511 -0.00231 0.0724 -0.00231 L 0.0882 -0.00231 " pathEditMode="relative" rAng="0" ptsTypes="FfFF"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-2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0" grpId="3"/>
      <p:bldP spid="11" grpId="0"/>
      <p:bldP spid="11" grpId="1"/>
      <p:bldP spid="11" grpId="2"/>
      <p:bldP spid="11" grpId="3"/>
      <p:bldP spid="12" grpId="0"/>
      <p:bldP spid="12" grpId="1"/>
      <p:bldP spid="13" grpId="0"/>
      <p:bldP spid="13" grpId="1"/>
      <p:bldP spid="21" grpId="0" animBg="1"/>
      <p:bldP spid="23" grpId="0" animBg="1"/>
      <p:bldP spid="24" grpId="0" animBg="1"/>
      <p:bldP spid="27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267190"/>
              </p:ext>
            </p:extLst>
          </p:nvPr>
        </p:nvGraphicFramePr>
        <p:xfrm>
          <a:off x="2728247" y="2780928"/>
          <a:ext cx="1284014" cy="3756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014"/>
              </a:tblGrid>
              <a:tr h="626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</a:tr>
              <a:tr h="626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</a:tr>
              <a:tr h="626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</a:tr>
              <a:tr h="626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</a:tr>
              <a:tr h="626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</a:tr>
              <a:tr h="626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7338" y="832107"/>
            <a:ext cx="8534400" cy="39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kern="0" dirty="0" smtClean="0">
                <a:solidFill>
                  <a:srgbClr val="F1F622"/>
                </a:solidFill>
              </a:rPr>
              <a:t>2</a:t>
            </a:r>
            <a:r>
              <a:rPr lang="zh-CN" altLang="en-US" sz="2800" kern="0" dirty="0" smtClean="0">
                <a:solidFill>
                  <a:srgbClr val="F1F622"/>
                </a:solidFill>
              </a:rPr>
              <a:t>、括号匹配问题</a:t>
            </a:r>
          </a:p>
          <a:p>
            <a:pPr marL="179388" lvl="1" indent="0" eaLnBrk="1" hangingPunct="1">
              <a:buSzPct val="75000"/>
            </a:pPr>
            <a:endParaRPr lang="en-US" altLang="zh-CN" kern="0" dirty="0" smtClean="0"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6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3.1.3  </a:t>
            </a:r>
            <a:r>
              <a:rPr lang="zh-CN" altLang="en-US" dirty="0" smtClean="0"/>
              <a:t>堆栈应用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010400" y="6381750"/>
            <a:ext cx="2133600" cy="476250"/>
          </a:xfrm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048E9A3B-50D7-411C-8FD4-3D3D3AB325F5}" type="slidenum">
              <a:rPr lang="en-US" altLang="zh-CN" b="0">
                <a:latin typeface="Arial" charset="0"/>
              </a:rPr>
              <a:pPr eaLnBrk="1" hangingPunct="1"/>
              <a:t>27</a:t>
            </a:fld>
            <a:endParaRPr lang="en-US" altLang="zh-CN" b="0" dirty="0"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2603118" y="2420888"/>
            <a:ext cx="5200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388" lvl="1" indent="0" eaLnBrk="1" hangingPunct="1">
              <a:buSzPct val="75000"/>
            </a:pPr>
            <a:r>
              <a:rPr lang="en-US" altLang="zh-CN" sz="4800" kern="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4800" kern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51487" y="1229851"/>
            <a:ext cx="426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kern="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117203" y="122985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46049" y="1229850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74895" y="1229851"/>
            <a:ext cx="426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kern="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906327" y="1229851"/>
            <a:ext cx="426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35173" y="122985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kern="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0611" y="122985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764020" y="1198691"/>
            <a:ext cx="6081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388" lvl="1">
              <a:buSzPct val="75000"/>
            </a:pPr>
            <a:r>
              <a:rPr lang="en-US" altLang="zh-CN" sz="4800" kern="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" name="矩形 17"/>
          <p:cNvSpPr/>
          <p:nvPr/>
        </p:nvSpPr>
        <p:spPr>
          <a:xfrm>
            <a:off x="-180528" y="1321802"/>
            <a:ext cx="23999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1">
              <a:buSzPct val="75000"/>
            </a:pPr>
            <a:r>
              <a:rPr lang="zh-CN" altLang="en-US" sz="4000" kern="0" dirty="0" smtClean="0">
                <a:solidFill>
                  <a:srgbClr val="FFFFFF"/>
                </a:solidFill>
                <a:latin typeface="Tahoma" pitchFamily="34" charset="0"/>
                <a:ea typeface="楷体_GB2312" pitchFamily="49" charset="-122"/>
              </a:rPr>
              <a:t>例</a:t>
            </a:r>
            <a:r>
              <a:rPr lang="en-US" altLang="zh-CN" sz="4000" kern="0" dirty="0" smtClean="0">
                <a:solidFill>
                  <a:srgbClr val="FFFFFF"/>
                </a:solidFill>
                <a:latin typeface="Tahoma" pitchFamily="34" charset="0"/>
                <a:ea typeface="楷体_GB2312" pitchFamily="49" charset="-122"/>
              </a:rPr>
              <a:t>2</a:t>
            </a:r>
            <a:r>
              <a:rPr lang="zh-CN" altLang="en-US" sz="4000" kern="0" dirty="0" smtClean="0">
                <a:solidFill>
                  <a:srgbClr val="FFFFFF"/>
                </a:solidFill>
                <a:latin typeface="Tahoma" pitchFamily="34" charset="0"/>
                <a:ea typeface="楷体_GB2312" pitchFamily="49" charset="-122"/>
              </a:rPr>
              <a:t>输入</a:t>
            </a:r>
            <a:r>
              <a:rPr lang="zh-CN" altLang="en-US" sz="4000" kern="0" dirty="0">
                <a:solidFill>
                  <a:srgbClr val="FFFFFF"/>
                </a:solidFill>
                <a:latin typeface="Tahoma" pitchFamily="34" charset="0"/>
                <a:ea typeface="楷体_GB2312" pitchFamily="49" charset="-122"/>
              </a:rPr>
              <a:t>：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4635536" y="3140969"/>
            <a:ext cx="3888432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‘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</a:rPr>
              <a:t>{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’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左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括号，进栈</a:t>
            </a:r>
            <a:endParaRPr lang="zh-CN" altLang="en-US" sz="2800" kern="0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4635536" y="3140969"/>
            <a:ext cx="3888432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‘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</a:rPr>
              <a:t>[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’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左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括号，进栈</a:t>
            </a:r>
            <a:endParaRPr lang="zh-CN" altLang="en-US" sz="2800" kern="0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4635536" y="3140969"/>
            <a:ext cx="3888432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‘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</a:rPr>
              <a:t>]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’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右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括号，出栈，</a:t>
            </a:r>
            <a:endParaRPr kumimoji="1" lang="en-US" altLang="zh-CN" sz="28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并与栈顶元素匹配</a:t>
            </a:r>
            <a:endParaRPr lang="zh-CN" altLang="en-US" sz="2800" kern="0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635536" y="3140969"/>
            <a:ext cx="3888432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‘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</a:rPr>
              <a:t>{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’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左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括号，进栈</a:t>
            </a:r>
            <a:endParaRPr lang="zh-CN" altLang="en-US" sz="2800" kern="0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4635536" y="3140969"/>
            <a:ext cx="3888432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‘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’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左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括号，进栈</a:t>
            </a:r>
            <a:endParaRPr lang="zh-CN" altLang="en-US" sz="2800" kern="0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4635536" y="3140969"/>
            <a:ext cx="3888432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‘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</a:rPr>
              <a:t>}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’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右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括号，出栈，</a:t>
            </a:r>
            <a:endParaRPr kumimoji="1" lang="en-US" altLang="zh-CN" sz="28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并与栈顶元素匹配</a:t>
            </a:r>
            <a:endParaRPr lang="zh-CN" altLang="en-US" sz="2800" kern="0" dirty="0">
              <a:solidFill>
                <a:srgbClr val="FF0000"/>
              </a:solidFill>
              <a:latin typeface="宋体" charset="-122"/>
            </a:endParaRPr>
          </a:p>
        </p:txBody>
      </p:sp>
      <p:pic>
        <p:nvPicPr>
          <p:cNvPr id="22" name="Picture 5" descr="png-05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66" y="2368144"/>
            <a:ext cx="1085311" cy="93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4148826" y="4190790"/>
            <a:ext cx="4393577" cy="1605255"/>
            <a:chOff x="4148826" y="4190790"/>
            <a:chExt cx="4393577" cy="1605255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4653971" y="4931949"/>
              <a:ext cx="3888432" cy="86409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zh-CN" altLang="en-US" sz="2800" kern="0" dirty="0" smtClean="0">
                  <a:solidFill>
                    <a:schemeClr val="bg1"/>
                  </a:solidFill>
                  <a:latin typeface="宋体" charset="-122"/>
                </a:rPr>
                <a:t>   </a:t>
              </a:r>
              <a:r>
                <a:rPr lang="zh-CN" altLang="en-US" sz="2800" kern="0" dirty="0">
                  <a:solidFill>
                    <a:schemeClr val="bg1"/>
                  </a:solidFill>
                  <a:latin typeface="宋体" charset="-122"/>
                </a:rPr>
                <a:t>右</a:t>
              </a:r>
              <a:r>
                <a:rPr lang="zh-CN" altLang="en-US" sz="2800" kern="0" dirty="0" smtClean="0">
                  <a:solidFill>
                    <a:schemeClr val="bg1"/>
                  </a:solidFill>
                  <a:latin typeface="宋体" charset="-122"/>
                </a:rPr>
                <a:t>括号与栈顶元素</a:t>
              </a:r>
              <a:endParaRPr lang="en-US" altLang="zh-CN" sz="2800" kern="0" dirty="0" smtClean="0">
                <a:solidFill>
                  <a:schemeClr val="bg1"/>
                </a:solidFill>
                <a:latin typeface="宋体" charset="-122"/>
              </a:endParaRPr>
            </a:p>
            <a:p>
              <a:pPr>
                <a:defRPr/>
              </a:pPr>
              <a:r>
                <a:rPr lang="zh-CN" altLang="en-US" sz="2800" kern="0" dirty="0" smtClean="0">
                  <a:solidFill>
                    <a:schemeClr val="bg1"/>
                  </a:solidFill>
                  <a:latin typeface="宋体" charset="-122"/>
                </a:rPr>
                <a:t>不匹配，匹配不成功！</a:t>
              </a:r>
              <a:endParaRPr lang="zh-CN" altLang="en-US" sz="2800" kern="0" dirty="0">
                <a:solidFill>
                  <a:schemeClr val="bg1"/>
                </a:solidFill>
                <a:latin typeface="宋体" charset="-122"/>
              </a:endParaRPr>
            </a:p>
          </p:txBody>
        </p:sp>
        <p:pic>
          <p:nvPicPr>
            <p:cNvPr id="35" name="Picture 6" descr="E:\教学文件\1500PNG\常用\png-065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8826" y="4190790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231899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0.02639 -4.81481E-6 C 0.0382 -4.81481E-6 0.05296 0.18172 0.05296 0.3294 L 0.05296 0.65926 " pathEditMode="relative" rAng="0" ptsTypes="FfFF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3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0.00365 -4.81481E-6 C 0.00538 -4.81481E-6 0.00764 0.15556 0.00764 0.28218 L 0.00764 0.56436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" y="2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4 0.56436 L 0.00764 0.28056 C 0.00764 0.15371 0.00452 -0.00231 0.00191 -0.00231 L -0.00382 -0.00231 " pathEditMode="relative" rAng="0" ptsTypes="FfFF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-2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0024 L -0.04219 -0.00024 C -0.06267 -0.00024 -0.08819 0.15532 -0.08819 0.28171 L -0.08819 0.56435 " pathEditMode="relative" rAng="0" ptsTypes="FfFF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1" y="2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81481E-6 L -0.07049 -4.81481E-6 C -0.10174 -4.81481E-6 -0.1408 0.1294 -0.1408 0.23473 L -0.1408 0.47014 " pathEditMode="relative" rAng="0" ptsTypes="FfFF">
                                      <p:cBhvr>
                                        <p:cTn id="6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9" y="2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79 0.47014 L -0.14079 0.23473 C -0.14079 0.12917 -0.10607 -0.00046 -0.07777 -0.00046 L -0.01475 -0.00046 " pathEditMode="relative" rAng="0" ptsTypes="FfFF">
                                      <p:cBhvr>
                                        <p:cTn id="7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2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51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51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  <p:bldP spid="11" grpId="2"/>
      <p:bldP spid="11" grpId="3"/>
      <p:bldP spid="12" grpId="0"/>
      <p:bldP spid="12" grpId="1"/>
      <p:bldP spid="13" grpId="0"/>
      <p:bldP spid="14" grpId="0"/>
      <p:bldP spid="16" grpId="0"/>
      <p:bldP spid="16" grpId="1"/>
      <p:bldP spid="16" grpId="2"/>
      <p:bldP spid="21" grpId="0" animBg="1"/>
      <p:bldP spid="23" grpId="0" animBg="1"/>
      <p:bldP spid="24" grpId="0" animBg="1"/>
      <p:bldP spid="26" grpId="0" animBg="1"/>
      <p:bldP spid="28" grpId="0" animBg="1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48885"/>
              </p:ext>
            </p:extLst>
          </p:nvPr>
        </p:nvGraphicFramePr>
        <p:xfrm>
          <a:off x="2728247" y="2780928"/>
          <a:ext cx="1284014" cy="3756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014"/>
              </a:tblGrid>
              <a:tr h="626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</a:tr>
              <a:tr h="626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</a:tr>
              <a:tr h="626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</a:tr>
              <a:tr h="626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</a:tr>
              <a:tr h="626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</a:tr>
              <a:tr h="626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7338" y="832107"/>
            <a:ext cx="8534400" cy="39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kern="0" dirty="0" smtClean="0">
                <a:solidFill>
                  <a:srgbClr val="F1F622"/>
                </a:solidFill>
              </a:rPr>
              <a:t>2</a:t>
            </a:r>
            <a:r>
              <a:rPr lang="zh-CN" altLang="en-US" sz="2800" kern="0" dirty="0" smtClean="0">
                <a:solidFill>
                  <a:srgbClr val="F1F622"/>
                </a:solidFill>
              </a:rPr>
              <a:t>、括号匹配问题</a:t>
            </a:r>
          </a:p>
          <a:p>
            <a:pPr marL="179388" lvl="1" indent="0" eaLnBrk="1" hangingPunct="1">
              <a:buSzPct val="75000"/>
            </a:pPr>
            <a:endParaRPr lang="en-US" altLang="zh-CN" kern="0" dirty="0" smtClean="0"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6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3.1.3  </a:t>
            </a:r>
            <a:r>
              <a:rPr lang="zh-CN" altLang="en-US" dirty="0" smtClean="0"/>
              <a:t>堆栈应用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010400" y="6381750"/>
            <a:ext cx="2133600" cy="476250"/>
          </a:xfrm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048E9A3B-50D7-411C-8FD4-3D3D3AB325F5}" type="slidenum">
              <a:rPr lang="en-US" altLang="zh-CN" b="0">
                <a:latin typeface="Arial" charset="0"/>
              </a:rPr>
              <a:pPr eaLnBrk="1" hangingPunct="1"/>
              <a:t>28</a:t>
            </a:fld>
            <a:endParaRPr lang="en-US" altLang="zh-CN" b="0" dirty="0"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2603118" y="2420888"/>
            <a:ext cx="5200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388" lvl="1" indent="0" eaLnBrk="1" hangingPunct="1">
              <a:buSzPct val="75000"/>
            </a:pPr>
            <a:r>
              <a:rPr lang="en-US" altLang="zh-CN" sz="4800" kern="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4800" kern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51487" y="1229851"/>
            <a:ext cx="426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kern="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117203" y="122985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46049" y="1229850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74895" y="1229851"/>
            <a:ext cx="426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0611" y="1229851"/>
            <a:ext cx="426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-180528" y="1321802"/>
            <a:ext cx="23999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1">
              <a:buSzPct val="75000"/>
            </a:pPr>
            <a:r>
              <a:rPr lang="zh-CN" altLang="en-US" sz="4000" kern="0" dirty="0" smtClean="0">
                <a:solidFill>
                  <a:srgbClr val="FFFFFF"/>
                </a:solidFill>
                <a:latin typeface="Tahoma" pitchFamily="34" charset="0"/>
                <a:ea typeface="楷体_GB2312" pitchFamily="49" charset="-122"/>
              </a:rPr>
              <a:t>例</a:t>
            </a:r>
            <a:r>
              <a:rPr lang="en-US" altLang="zh-CN" sz="4000" kern="0" dirty="0" smtClean="0">
                <a:solidFill>
                  <a:srgbClr val="FFFFFF"/>
                </a:solidFill>
                <a:latin typeface="Tahoma" pitchFamily="34" charset="0"/>
                <a:ea typeface="楷体_GB2312" pitchFamily="49" charset="-122"/>
              </a:rPr>
              <a:t>3</a:t>
            </a:r>
            <a:r>
              <a:rPr lang="zh-CN" altLang="en-US" sz="4000" kern="0" dirty="0" smtClean="0">
                <a:solidFill>
                  <a:srgbClr val="FFFFFF"/>
                </a:solidFill>
                <a:latin typeface="Tahoma" pitchFamily="34" charset="0"/>
                <a:ea typeface="楷体_GB2312" pitchFamily="49" charset="-122"/>
              </a:rPr>
              <a:t>输入</a:t>
            </a:r>
            <a:r>
              <a:rPr lang="zh-CN" altLang="en-US" sz="4000" kern="0" dirty="0">
                <a:solidFill>
                  <a:srgbClr val="FFFFFF"/>
                </a:solidFill>
                <a:latin typeface="Tahoma" pitchFamily="34" charset="0"/>
                <a:ea typeface="楷体_GB2312" pitchFamily="49" charset="-122"/>
              </a:rPr>
              <a:t>：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4625758" y="3140969"/>
            <a:ext cx="3888432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‘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</a:rPr>
              <a:t>{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’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左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括号，进栈</a:t>
            </a:r>
            <a:endParaRPr lang="zh-CN" altLang="en-US" sz="2800" kern="0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4625758" y="3140969"/>
            <a:ext cx="3888432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‘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</a:rPr>
              <a:t>[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’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左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括号，进栈</a:t>
            </a:r>
            <a:endParaRPr lang="zh-CN" altLang="en-US" sz="2800" kern="0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4625758" y="3140969"/>
            <a:ext cx="3888432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‘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</a:rPr>
              <a:t>]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’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右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括号，出栈，</a:t>
            </a:r>
            <a:endParaRPr kumimoji="1" lang="en-US" altLang="zh-CN" sz="28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并与栈顶元素匹配</a:t>
            </a:r>
            <a:endParaRPr lang="zh-CN" altLang="en-US" sz="2800" kern="0" dirty="0">
              <a:solidFill>
                <a:srgbClr val="FF0000"/>
              </a:solidFill>
              <a:latin typeface="宋体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10866" y="4213515"/>
            <a:ext cx="4374919" cy="1618639"/>
            <a:chOff x="4210866" y="4213515"/>
            <a:chExt cx="4374919" cy="1618639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4697353" y="4968058"/>
              <a:ext cx="3888432" cy="86409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zh-CN" altLang="en-US" sz="2800" kern="0" dirty="0" smtClean="0">
                  <a:solidFill>
                    <a:schemeClr val="bg1"/>
                  </a:solidFill>
                  <a:latin typeface="宋体" charset="-122"/>
                </a:rPr>
                <a:t>  符号已读完，栈不空，</a:t>
              </a:r>
              <a:endParaRPr lang="en-US" altLang="zh-CN" sz="2800" kern="0" dirty="0" smtClean="0">
                <a:solidFill>
                  <a:schemeClr val="bg1"/>
                </a:solidFill>
                <a:latin typeface="宋体" charset="-122"/>
              </a:endParaRPr>
            </a:p>
            <a:p>
              <a:pPr>
                <a:defRPr/>
              </a:pPr>
              <a:r>
                <a:rPr lang="zh-CN" altLang="en-US" sz="2800" kern="0" dirty="0" smtClean="0">
                  <a:solidFill>
                    <a:schemeClr val="bg1"/>
                  </a:solidFill>
                  <a:latin typeface="宋体" charset="-122"/>
                </a:rPr>
                <a:t>匹配不成功！</a:t>
              </a:r>
              <a:endParaRPr lang="zh-CN" altLang="en-US" sz="2800" kern="0" dirty="0">
                <a:solidFill>
                  <a:schemeClr val="bg1"/>
                </a:solidFill>
                <a:latin typeface="宋体" charset="-122"/>
              </a:endParaRPr>
            </a:p>
          </p:txBody>
        </p:sp>
        <p:pic>
          <p:nvPicPr>
            <p:cNvPr id="3078" name="Picture 6" descr="E:\教学文件\1500PNG\常用\png-065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0866" y="421351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圆角矩形 24"/>
          <p:cNvSpPr/>
          <p:nvPr/>
        </p:nvSpPr>
        <p:spPr bwMode="auto">
          <a:xfrm>
            <a:off x="4625758" y="3140969"/>
            <a:ext cx="3888432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‘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</a:rPr>
              <a:t>{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’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左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括号，进栈</a:t>
            </a:r>
            <a:endParaRPr lang="zh-CN" altLang="en-US" sz="2800" kern="0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625758" y="3140969"/>
            <a:ext cx="3888432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‘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</a:rPr>
              <a:t>{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’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左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括号，进栈</a:t>
            </a:r>
            <a:endParaRPr lang="zh-CN" altLang="en-US" sz="2800" kern="0" dirty="0">
              <a:solidFill>
                <a:srgbClr val="FF0000"/>
              </a:solidFill>
              <a:latin typeface="宋体" charset="-122"/>
            </a:endParaRPr>
          </a:p>
        </p:txBody>
      </p:sp>
      <p:pic>
        <p:nvPicPr>
          <p:cNvPr id="22" name="Picture 5" descr="png-05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66" y="2368144"/>
            <a:ext cx="1085311" cy="93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17569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0.02639 -4.81481E-6 C 0.0382 -4.81481E-6 0.05296 0.18172 0.05296 0.3294 L 0.05296 0.65926 " pathEditMode="relative" rAng="0" ptsTypes="FfFF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3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0.00365 -4.81481E-6 C 0.00538 -4.81481E-6 0.00764 0.15556 0.00764 0.28218 L 0.00764 0.56436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" y="2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4 0.56436 L 0.00764 0.28056 C 0.00764 0.15371 0.00452 -0.00231 0.00191 -0.00231 L -0.00382 -0.00231 " pathEditMode="relative" rAng="0" ptsTypes="FfFF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-2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 L -0.046 0 C -0.06666 0 -0.09184 0.15625 -0.09184 0.28356 L -0.09184 0.56713 " pathEditMode="relative" rAng="0" ptsTypes="FfFF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1" y="2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07135 -4.81481E-6 C -0.10347 -4.81481E-6 -0.1427 0.12963 -0.1427 0.23496 L -0.1427 0.47014 " pathEditMode="relative" rAng="0" ptsTypes="FfFF">
                                      <p:cBhvr>
                                        <p:cTn id="6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2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  <p:bldP spid="11" grpId="2"/>
      <p:bldP spid="11" grpId="3"/>
      <p:bldP spid="12" grpId="0"/>
      <p:bldP spid="12" grpId="1"/>
      <p:bldP spid="13" grpId="0"/>
      <p:bldP spid="16" grpId="0"/>
      <p:bldP spid="21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915176"/>
              </p:ext>
            </p:extLst>
          </p:nvPr>
        </p:nvGraphicFramePr>
        <p:xfrm>
          <a:off x="2728247" y="2780928"/>
          <a:ext cx="1284014" cy="3756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014"/>
              </a:tblGrid>
              <a:tr h="626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</a:tr>
              <a:tr h="626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</a:tr>
              <a:tr h="626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</a:tr>
              <a:tr h="626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</a:tr>
              <a:tr h="626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</a:tr>
              <a:tr h="626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7338" y="832107"/>
            <a:ext cx="8534400" cy="39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kern="0" dirty="0" smtClean="0">
                <a:solidFill>
                  <a:srgbClr val="F1F622"/>
                </a:solidFill>
              </a:rPr>
              <a:t>2</a:t>
            </a:r>
            <a:r>
              <a:rPr lang="zh-CN" altLang="en-US" sz="2800" kern="0" dirty="0" smtClean="0">
                <a:solidFill>
                  <a:srgbClr val="F1F622"/>
                </a:solidFill>
              </a:rPr>
              <a:t>、括号匹配问题</a:t>
            </a:r>
          </a:p>
          <a:p>
            <a:pPr marL="179388" lvl="1" indent="0" eaLnBrk="1" hangingPunct="1">
              <a:buSzPct val="75000"/>
            </a:pPr>
            <a:endParaRPr lang="en-US" altLang="zh-CN" kern="0" dirty="0" smtClean="0"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6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3.1.3  </a:t>
            </a:r>
            <a:r>
              <a:rPr lang="zh-CN" altLang="en-US" dirty="0" smtClean="0"/>
              <a:t>堆栈应用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010400" y="6381750"/>
            <a:ext cx="2133600" cy="476250"/>
          </a:xfrm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048E9A3B-50D7-411C-8FD4-3D3D3AB325F5}" type="slidenum">
              <a:rPr lang="en-US" altLang="zh-CN" b="0">
                <a:latin typeface="Arial" charset="0"/>
              </a:rPr>
              <a:pPr eaLnBrk="1" hangingPunct="1"/>
              <a:t>29</a:t>
            </a:fld>
            <a:endParaRPr lang="en-US" altLang="zh-CN" b="0" dirty="0"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2603118" y="2420888"/>
            <a:ext cx="5200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388" lvl="1" indent="0" eaLnBrk="1" hangingPunct="1">
              <a:buSzPct val="75000"/>
            </a:pPr>
            <a:r>
              <a:rPr lang="en-US" altLang="zh-CN" sz="4800" kern="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4800" kern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51487" y="1229851"/>
            <a:ext cx="426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kern="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117203" y="122985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46049" y="1229850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74895" y="1229851"/>
            <a:ext cx="426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kern="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906327" y="122985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kern="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35173" y="1229851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kern="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0611" y="1229851"/>
            <a:ext cx="426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764020" y="1198691"/>
            <a:ext cx="6081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388" lvl="1">
              <a:buSzPct val="75000"/>
            </a:pPr>
            <a:r>
              <a:rPr lang="en-US" altLang="zh-CN" sz="4800" kern="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" name="矩形 17"/>
          <p:cNvSpPr/>
          <p:nvPr/>
        </p:nvSpPr>
        <p:spPr>
          <a:xfrm>
            <a:off x="-180528" y="1321802"/>
            <a:ext cx="23999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1">
              <a:buSzPct val="75000"/>
            </a:pPr>
            <a:r>
              <a:rPr lang="zh-CN" altLang="en-US" sz="4000" kern="0" dirty="0" smtClean="0">
                <a:solidFill>
                  <a:srgbClr val="FFFFFF"/>
                </a:solidFill>
                <a:latin typeface="Tahoma" pitchFamily="34" charset="0"/>
                <a:ea typeface="楷体_GB2312" pitchFamily="49" charset="-122"/>
              </a:rPr>
              <a:t>例</a:t>
            </a:r>
            <a:r>
              <a:rPr lang="en-US" altLang="zh-CN" sz="4000" kern="0" dirty="0" smtClean="0">
                <a:solidFill>
                  <a:srgbClr val="FFFFFF"/>
                </a:solidFill>
                <a:latin typeface="Tahoma" pitchFamily="34" charset="0"/>
                <a:ea typeface="楷体_GB2312" pitchFamily="49" charset="-122"/>
              </a:rPr>
              <a:t>4</a:t>
            </a:r>
            <a:r>
              <a:rPr lang="zh-CN" altLang="en-US" sz="4000" kern="0" dirty="0" smtClean="0">
                <a:solidFill>
                  <a:srgbClr val="FFFFFF"/>
                </a:solidFill>
                <a:latin typeface="Tahoma" pitchFamily="34" charset="0"/>
                <a:ea typeface="楷体_GB2312" pitchFamily="49" charset="-122"/>
              </a:rPr>
              <a:t>输入</a:t>
            </a:r>
            <a:r>
              <a:rPr lang="zh-CN" altLang="en-US" sz="4000" kern="0" dirty="0">
                <a:solidFill>
                  <a:srgbClr val="FFFFFF"/>
                </a:solidFill>
                <a:latin typeface="Tahoma" pitchFamily="34" charset="0"/>
                <a:ea typeface="楷体_GB2312" pitchFamily="49" charset="-122"/>
              </a:rPr>
              <a:t>：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4653971" y="3140969"/>
            <a:ext cx="3888432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‘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</a:rPr>
              <a:t>{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’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左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括号，进栈</a:t>
            </a:r>
            <a:endParaRPr lang="zh-CN" altLang="en-US" sz="2800" kern="0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4653971" y="3140969"/>
            <a:ext cx="3888432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‘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</a:rPr>
              <a:t>[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’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左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括号，进栈</a:t>
            </a:r>
            <a:endParaRPr lang="zh-CN" altLang="en-US" sz="2800" kern="0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4653971" y="3140969"/>
            <a:ext cx="3888432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‘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</a:rPr>
              <a:t>]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’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右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括号，出栈，</a:t>
            </a:r>
            <a:endParaRPr kumimoji="1" lang="en-US" altLang="zh-CN" sz="28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并与栈顶元素匹配</a:t>
            </a:r>
            <a:endParaRPr lang="zh-CN" altLang="en-US" sz="2800" kern="0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653971" y="3140969"/>
            <a:ext cx="3888432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‘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</a:rPr>
              <a:t>{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’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左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括号，进栈</a:t>
            </a:r>
            <a:endParaRPr lang="zh-CN" altLang="en-US" sz="2800" kern="0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653971" y="3140969"/>
            <a:ext cx="3888432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‘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</a:rPr>
              <a:t>}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’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右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括号，出栈，</a:t>
            </a:r>
            <a:endParaRPr kumimoji="1" lang="en-US" altLang="zh-CN" sz="28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并与栈顶元素匹配</a:t>
            </a:r>
            <a:endParaRPr lang="zh-CN" altLang="en-US" sz="2800" kern="0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4653971" y="3140969"/>
            <a:ext cx="3888432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‘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’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左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括号，进栈</a:t>
            </a:r>
            <a:endParaRPr lang="zh-CN" altLang="en-US" sz="2800" kern="0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4653971" y="3140969"/>
            <a:ext cx="3888432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‘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</a:rPr>
              <a:t>)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’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右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括号，出栈，</a:t>
            </a:r>
            <a:endParaRPr kumimoji="1" lang="en-US" altLang="zh-CN" sz="28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并与栈顶元素匹配</a:t>
            </a:r>
            <a:endParaRPr lang="zh-CN" altLang="en-US" sz="2800" kern="0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4653971" y="3140969"/>
            <a:ext cx="3888432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‘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Times New Roman" pitchFamily="18" charset="0"/>
              </a:rPr>
              <a:t>}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’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右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括号，出栈，</a:t>
            </a:r>
            <a:endParaRPr kumimoji="1" lang="en-US" altLang="zh-CN" sz="28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并与栈顶元素匹配</a:t>
            </a:r>
            <a:endParaRPr lang="zh-CN" altLang="en-US" sz="2800" kern="0" dirty="0">
              <a:solidFill>
                <a:srgbClr val="FF0000"/>
              </a:solidFill>
              <a:latin typeface="宋体" charset="-122"/>
            </a:endParaRPr>
          </a:p>
        </p:txBody>
      </p:sp>
      <p:pic>
        <p:nvPicPr>
          <p:cNvPr id="22" name="Picture 5" descr="png-05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66" y="2368144"/>
            <a:ext cx="1085311" cy="93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组合 33"/>
          <p:cNvGrpSpPr/>
          <p:nvPr/>
        </p:nvGrpSpPr>
        <p:grpSpPr>
          <a:xfrm>
            <a:off x="4257731" y="4182617"/>
            <a:ext cx="4284672" cy="1649537"/>
            <a:chOff x="4257731" y="4182617"/>
            <a:chExt cx="4284672" cy="1649537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4653971" y="4968058"/>
              <a:ext cx="3888432" cy="86409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zh-CN" altLang="en-US" sz="2800" kern="0" dirty="0" smtClean="0">
                  <a:solidFill>
                    <a:schemeClr val="bg1"/>
                  </a:solidFill>
                  <a:latin typeface="宋体" charset="-122"/>
                </a:rPr>
                <a:t>   括号串读入完毕，</a:t>
              </a:r>
              <a:endParaRPr lang="en-US" altLang="zh-CN" sz="2800" kern="0" dirty="0" smtClean="0">
                <a:solidFill>
                  <a:schemeClr val="bg1"/>
                </a:solidFill>
                <a:latin typeface="宋体" charset="-122"/>
              </a:endParaRPr>
            </a:p>
            <a:p>
              <a:pPr>
                <a:defRPr/>
              </a:pPr>
              <a:r>
                <a:rPr lang="zh-CN" altLang="en-US" sz="2800" kern="0" dirty="0" smtClean="0">
                  <a:solidFill>
                    <a:schemeClr val="bg1"/>
                  </a:solidFill>
                  <a:latin typeface="宋体" charset="-122"/>
                </a:rPr>
                <a:t>栈空，匹配成功！</a:t>
              </a:r>
              <a:endParaRPr lang="zh-CN" altLang="en-US" sz="2800" kern="0" dirty="0">
                <a:solidFill>
                  <a:schemeClr val="bg1"/>
                </a:solidFill>
                <a:latin typeface="宋体" charset="-122"/>
              </a:endParaRPr>
            </a:p>
          </p:txBody>
        </p:sp>
        <p:pic>
          <p:nvPicPr>
            <p:cNvPr id="37" name="Picture 3" descr="E:\教学文件\1500PNG\常用\png-004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7731" y="4182617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13217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0.02639 -4.81481E-6 C 0.0382 -4.81481E-6 0.05296 0.18172 0.05296 0.3294 L 0.05296 0.65926 " pathEditMode="relative" rAng="0" ptsTypes="FfFF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3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0.00365 -4.81481E-6 C 0.00538 -4.81481E-6 0.00764 0.15556 0.00764 0.28218 L 0.00764 0.56436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" y="2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4 0.56436 L 0.00764 0.28056 C 0.00764 0.15371 0.00452 -0.00231 0.00191 -0.00231 L -0.00382 -0.00231 " pathEditMode="relative" rAng="0" ptsTypes="FfFF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-2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0024 L -0.04219 -0.00024 C -0.06267 -0.00024 -0.08819 0.15532 -0.08819 0.28171 L -0.08819 0.56435 " pathEditMode="relative" rAng="0" ptsTypes="FfFF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1" y="2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2 0.56436 L -0.0882 0.28079 C -0.0882 0.15394 -0.06337 -0.00231 -0.04289 -0.00231 L 0.0026 -0.00231 " pathEditMode="relative" rAng="0" ptsTypes="FfFF">
                                      <p:cBhvr>
                                        <p:cTn id="6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2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0.1 0 C -0.14496 0 -0.2 0.15625 -0.2 0.28333 L -0.2 0.56667 " pathEditMode="relative" rAng="0" ptsTypes="FfFF">
                                      <p:cBhvr>
                                        <p:cTn id="80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2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0023 L -0.09635 -0.00023 C -0.14132 -0.00023 -0.19635 0.15556 -0.19635 0.28218 L -0.19635 0.56482 " pathEditMode="relative" rAng="0" ptsTypes="FfFF">
                                      <p:cBhvr>
                                        <p:cTn id="89" dur="2000" spd="-100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2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6 0.65926 L 0.05296 0.32848 C 0.05296 0.17987 0.12188 -0.00231 0.17796 -0.00231 L 0.30296 -0.00231 " pathEditMode="relative" rAng="0" ptsTypes="FfFF">
                                      <p:cBhvr>
                                        <p:cTn id="10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3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0" grpId="3"/>
      <p:bldP spid="11" grpId="0"/>
      <p:bldP spid="11" grpId="1"/>
      <p:bldP spid="11" grpId="2"/>
      <p:bldP spid="11" grpId="3"/>
      <p:bldP spid="12" grpId="0"/>
      <p:bldP spid="12" grpId="1"/>
      <p:bldP spid="13" grpId="0"/>
      <p:bldP spid="13" grpId="1"/>
      <p:bldP spid="13" grpId="2"/>
      <p:bldP spid="13" grpId="3"/>
      <p:bldP spid="14" grpId="0" build="allAtOnce"/>
      <p:bldP spid="14" grpId="1" build="allAtOnce"/>
      <p:bldP spid="14" grpId="2" build="allAtOnce"/>
      <p:bldP spid="15" grpId="0"/>
      <p:bldP spid="15" grpId="1"/>
      <p:bldP spid="16" grpId="0"/>
      <p:bldP spid="16" grpId="1"/>
      <p:bldP spid="17" grpId="0"/>
      <p:bldP spid="17" grpId="1"/>
      <p:bldP spid="21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8C9712C0-7954-45E0-9444-3E8C66B952B8}" type="slidenum">
              <a:rPr lang="en-US" altLang="zh-CN" b="0">
                <a:latin typeface="Arial" charset="0"/>
              </a:rPr>
              <a:pPr eaLnBrk="1" hangingPunct="1"/>
              <a:t>3</a:t>
            </a:fld>
            <a:endParaRPr lang="en-US" altLang="zh-CN" b="0">
              <a:latin typeface="Arial" charset="0"/>
            </a:endParaRPr>
          </a:p>
        </p:txBody>
      </p:sp>
      <p:sp>
        <p:nvSpPr>
          <p:cNvPr id="89094" name="Rectangle 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生活中操作受限制的线性表</a:t>
            </a:r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1082675" y="5726113"/>
            <a:ext cx="7450138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F1F622"/>
              </a:buClr>
              <a:buFont typeface="Wingdings" pitchFamily="2" charset="2"/>
              <a:buNone/>
            </a:pPr>
            <a:r>
              <a:rPr lang="zh-CN" altLang="en-US" sz="3600"/>
              <a:t>它们都是插入和删除受限的线性表</a:t>
            </a:r>
          </a:p>
        </p:txBody>
      </p:sp>
      <p:pic>
        <p:nvPicPr>
          <p:cNvPr id="5125" name="Picture 9" descr="png-00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1133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AutoShape 11" descr="http://img5.imgtn.bdimg.com/it/u=1410763003,3477945440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7" name="AutoShape 16" descr="http://img1.imgtn.bdimg.com/it/u=1907045712,2833474955&amp;fm=21&amp;gp=0.jpg"/>
          <p:cNvSpPr>
            <a:spLocks noChangeAspect="1" noChangeArrowheads="1"/>
          </p:cNvSpPr>
          <p:nvPr/>
        </p:nvSpPr>
        <p:spPr bwMode="auto">
          <a:xfrm>
            <a:off x="320675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8" name="AutoShape 20" descr="http://img2.imgtn.bdimg.com/it/u=654633818,2441418216&amp;fm=21&amp;gp=0.jpg"/>
          <p:cNvSpPr>
            <a:spLocks noChangeAspect="1" noChangeArrowheads="1"/>
          </p:cNvSpPr>
          <p:nvPr/>
        </p:nvSpPr>
        <p:spPr bwMode="auto">
          <a:xfrm>
            <a:off x="473075" y="1222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9" name="AutoShape 22" descr="http://img2.imgtn.bdimg.com/it/u=654633818,2441418216&amp;fm=21&amp;gp=0.jpg"/>
          <p:cNvSpPr>
            <a:spLocks noChangeAspect="1" noChangeArrowheads="1"/>
          </p:cNvSpPr>
          <p:nvPr/>
        </p:nvSpPr>
        <p:spPr bwMode="auto">
          <a:xfrm>
            <a:off x="625475" y="274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0" name="AutoShape 24" descr="http://img2.imgtn.bdimg.com/it/u=654633818,2441418216&amp;fm=21&amp;gp=0.jpg"/>
          <p:cNvSpPr>
            <a:spLocks noChangeAspect="1" noChangeArrowheads="1"/>
          </p:cNvSpPr>
          <p:nvPr/>
        </p:nvSpPr>
        <p:spPr bwMode="auto">
          <a:xfrm>
            <a:off x="777875" y="427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1" name="AutoShape 26" descr="http://img2.imgtn.bdimg.com/it/u=654633818,2441418216&amp;fm=21&amp;gp=0.jpg"/>
          <p:cNvSpPr>
            <a:spLocks noChangeAspect="1" noChangeArrowheads="1"/>
          </p:cNvSpPr>
          <p:nvPr/>
        </p:nvSpPr>
        <p:spPr bwMode="auto">
          <a:xfrm>
            <a:off x="930275" y="5794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2" name="AutoShape 28" descr="http://img2.imgtn.bdimg.com/it/u=654633818,2441418216&amp;fm=21&amp;gp=0.jpg"/>
          <p:cNvSpPr>
            <a:spLocks noChangeAspect="1" noChangeArrowheads="1"/>
          </p:cNvSpPr>
          <p:nvPr/>
        </p:nvSpPr>
        <p:spPr bwMode="auto">
          <a:xfrm>
            <a:off x="1082675" y="7318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9118" name="Picture 30" descr="http://d1.tuanimg.com/imagev2/site/720x480.98c7312f77945aec3dec55b96eae9c2f.290x19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1238250"/>
            <a:ext cx="27622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2827338"/>
            <a:ext cx="3406775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120" name="Picture 32" descr="http://t3.dpfile.com/tuan/20121126/120584_129984136570000000_708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628775"/>
            <a:ext cx="3262312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122" name="Picture 34" descr="http://www.chtc.edu.cn/picture/article/21/c4/2e/b9bd633e43c6ac1dc0220b9aa703/1a9f022c-5b39-4bd6-ac54-1b681f6db63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72" b="6129"/>
          <a:stretch>
            <a:fillRect/>
          </a:stretch>
        </p:blipFill>
        <p:spPr bwMode="auto">
          <a:xfrm>
            <a:off x="3492500" y="2565400"/>
            <a:ext cx="401637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7" name="AutoShape 36" descr="http://img2.imgtn.bdimg.com/it/u=2583266725,3402458579&amp;fm=21&amp;gp=0.jpg"/>
          <p:cNvSpPr>
            <a:spLocks noChangeAspect="1" noChangeArrowheads="1"/>
          </p:cNvSpPr>
          <p:nvPr/>
        </p:nvSpPr>
        <p:spPr bwMode="auto">
          <a:xfrm>
            <a:off x="1235075" y="8842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8" name="AutoShape 38" descr="http://img2.imgtn.bdimg.com/it/u=2583266725,3402458579&amp;fm=21&amp;gp=0.jpg"/>
          <p:cNvSpPr>
            <a:spLocks noChangeAspect="1" noChangeArrowheads="1"/>
          </p:cNvSpPr>
          <p:nvPr/>
        </p:nvSpPr>
        <p:spPr bwMode="auto">
          <a:xfrm>
            <a:off x="1387475" y="1036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9" name="AutoShape 40" descr="http://img2.imgtn.bdimg.com/it/u=2583266725,3402458579&amp;fm=21&amp;gp=0.jpg"/>
          <p:cNvSpPr>
            <a:spLocks noChangeAspect="1" noChangeArrowheads="1"/>
          </p:cNvSpPr>
          <p:nvPr/>
        </p:nvSpPr>
        <p:spPr bwMode="auto">
          <a:xfrm>
            <a:off x="1539875" y="1189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0" name="AutoShape 42" descr="http://img2.imgtn.bdimg.com/it/u=2583266725,3402458579&amp;fm=21&amp;gp=0.jpg"/>
          <p:cNvSpPr>
            <a:spLocks noChangeAspect="1" noChangeArrowheads="1"/>
          </p:cNvSpPr>
          <p:nvPr/>
        </p:nvSpPr>
        <p:spPr bwMode="auto">
          <a:xfrm>
            <a:off x="1692275" y="13414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1" name="AutoShape 44" descr="http://img2.imgtn.bdimg.com/it/u=2583266725,3402458579&amp;fm=21&amp;gp=0.jpg"/>
          <p:cNvSpPr>
            <a:spLocks noChangeAspect="1" noChangeArrowheads="1"/>
          </p:cNvSpPr>
          <p:nvPr/>
        </p:nvSpPr>
        <p:spPr bwMode="auto">
          <a:xfrm>
            <a:off x="1844675" y="14938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213100"/>
            <a:ext cx="3424237" cy="227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134" name="Picture 46" descr="http://www.5711111.net.cn/imgall/nfwwonbomr2ws5dbnzts4y3pnu/uploads/item/201508/30/20150830194015_wNkWZ.thumb.224_0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1262063"/>
            <a:ext cx="3352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9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9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9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9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51520" y="188640"/>
            <a:ext cx="8229600" cy="588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/>
              <a:t>void </a:t>
            </a:r>
            <a:r>
              <a:rPr lang="en-US" altLang="zh-CN" sz="2800" dirty="0" err="1"/>
              <a:t>BracketMatch</a:t>
            </a:r>
            <a:r>
              <a:rPr lang="en-US" altLang="zh-CN" sz="2800" dirty="0"/>
              <a:t>(char *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) </a:t>
            </a:r>
          </a:p>
          <a:p>
            <a:r>
              <a:rPr lang="en-US" altLang="zh-CN" sz="2800" dirty="0" smtClean="0"/>
              <a:t>{ </a:t>
            </a:r>
            <a:endParaRPr lang="en-US" altLang="zh-CN" sz="2800" dirty="0"/>
          </a:p>
          <a:p>
            <a:r>
              <a:rPr lang="en-US" altLang="zh-CN" sz="2800" dirty="0"/>
              <a:t>   Stack S;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 char </a:t>
            </a:r>
            <a:r>
              <a:rPr lang="en-US" altLang="zh-CN" sz="2800" dirty="0" err="1"/>
              <a:t>ch</a:t>
            </a:r>
            <a:r>
              <a:rPr lang="en-US" altLang="zh-CN" sz="2800" dirty="0" smtClean="0"/>
              <a:t>; </a:t>
            </a:r>
            <a:endParaRPr lang="en-US" altLang="zh-CN" sz="2800" dirty="0"/>
          </a:p>
          <a:p>
            <a:r>
              <a:rPr lang="en-US" altLang="zh-CN" sz="2800" dirty="0"/>
              <a:t>   </a:t>
            </a:r>
            <a:r>
              <a:rPr lang="en-US" altLang="zh-CN" sz="2800" dirty="0" err="1"/>
              <a:t>InitStack</a:t>
            </a:r>
            <a:r>
              <a:rPr lang="en-US" altLang="zh-CN" sz="2800" dirty="0"/>
              <a:t>(&amp;S</a:t>
            </a:r>
            <a:r>
              <a:rPr lang="en-US" altLang="zh-CN" sz="2800" dirty="0" smtClean="0"/>
              <a:t>); </a:t>
            </a:r>
            <a:endParaRPr lang="en-US" altLang="zh-CN" sz="2800" dirty="0"/>
          </a:p>
          <a:p>
            <a:r>
              <a:rPr lang="en-US" altLang="zh-CN" sz="2800" dirty="0"/>
              <a:t>   </a:t>
            </a:r>
            <a:r>
              <a:rPr lang="en-US" altLang="zh-CN" sz="2800" dirty="0" smtClean="0"/>
              <a:t>for(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</a:t>
            </a:r>
            <a:r>
              <a:rPr lang="en-US" altLang="zh-CN" sz="2800" dirty="0"/>
              <a:t>; </a:t>
            </a:r>
            <a:r>
              <a:rPr lang="en-US" altLang="zh-CN" sz="2800" dirty="0" err="1" smtClean="0"/>
              <a:t>str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]!=′\</a:t>
            </a:r>
            <a:r>
              <a:rPr lang="en-US" altLang="zh-CN" sz="2800" dirty="0"/>
              <a:t>0′;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    </a:t>
            </a:r>
            <a:r>
              <a:rPr lang="en-US" altLang="zh-CN" sz="2800" dirty="0" smtClean="0"/>
              <a:t>/*</a:t>
            </a:r>
            <a:r>
              <a:rPr lang="zh-CN" altLang="en-US" sz="2800" dirty="0" smtClean="0"/>
              <a:t>扫描括号串*</a:t>
            </a:r>
            <a:r>
              <a:rPr lang="en-US" altLang="zh-CN" sz="2800" dirty="0" smtClean="0"/>
              <a:t>/ </a:t>
            </a:r>
            <a:endParaRPr lang="en-US" altLang="zh-CN" sz="2800" dirty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{</a:t>
            </a:r>
            <a:endParaRPr lang="en-US" altLang="zh-CN" sz="2800" dirty="0"/>
          </a:p>
          <a:p>
            <a:pPr lvl="1"/>
            <a:r>
              <a:rPr lang="en-US" altLang="zh-CN" sz="2800" dirty="0"/>
              <a:t>    </a:t>
            </a:r>
            <a:r>
              <a:rPr lang="en-US" altLang="zh-CN" sz="2800" dirty="0" smtClean="0"/>
              <a:t> switch(</a:t>
            </a:r>
            <a:r>
              <a:rPr lang="en-US" altLang="zh-CN" sz="2800" dirty="0" err="1" smtClean="0"/>
              <a:t>str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])</a:t>
            </a:r>
          </a:p>
          <a:p>
            <a:pPr lvl="1"/>
            <a:r>
              <a:rPr lang="en-US" altLang="zh-CN" sz="2800" dirty="0"/>
              <a:t> </a:t>
            </a:r>
            <a:r>
              <a:rPr lang="en-US" altLang="zh-CN" sz="2800" dirty="0" smtClean="0"/>
              <a:t>     { </a:t>
            </a:r>
            <a:endParaRPr lang="en-US" altLang="zh-CN" sz="2800" dirty="0"/>
          </a:p>
          <a:p>
            <a:pPr lvl="1"/>
            <a:r>
              <a:rPr lang="en-US" altLang="zh-CN" sz="2800" dirty="0"/>
              <a:t>        </a:t>
            </a:r>
            <a:r>
              <a:rPr lang="en-US" altLang="zh-CN" sz="2800" dirty="0" smtClean="0"/>
              <a:t>   </a:t>
            </a:r>
            <a:r>
              <a:rPr lang="en-US" altLang="zh-CN" sz="2800" dirty="0"/>
              <a:t>case </a:t>
            </a:r>
            <a:r>
              <a:rPr lang="en-US" altLang="zh-CN" sz="2800" dirty="0" smtClean="0"/>
              <a:t>′(′: </a:t>
            </a:r>
            <a:endParaRPr lang="en-US" altLang="zh-CN" sz="2800" dirty="0"/>
          </a:p>
          <a:p>
            <a:pPr lvl="1"/>
            <a:r>
              <a:rPr lang="en-US" altLang="zh-CN" sz="2800" dirty="0"/>
              <a:t>         </a:t>
            </a:r>
            <a:r>
              <a:rPr lang="en-US" altLang="zh-CN" sz="2800" dirty="0" smtClean="0"/>
              <a:t>  </a:t>
            </a:r>
            <a:r>
              <a:rPr lang="en-US" altLang="zh-CN" sz="2800" dirty="0"/>
              <a:t>case </a:t>
            </a:r>
            <a:r>
              <a:rPr lang="en-US" altLang="zh-CN" sz="2800" dirty="0" smtClean="0"/>
              <a:t>′[′: </a:t>
            </a:r>
            <a:endParaRPr lang="en-US" altLang="zh-CN" sz="2800" dirty="0"/>
          </a:p>
          <a:p>
            <a:pPr lvl="1"/>
            <a:r>
              <a:rPr lang="en-US" altLang="zh-CN" sz="2800" dirty="0"/>
              <a:t>          </a:t>
            </a:r>
            <a:r>
              <a:rPr lang="en-US" altLang="zh-CN" sz="2800" dirty="0" smtClean="0"/>
              <a:t> case </a:t>
            </a:r>
            <a:r>
              <a:rPr lang="en-US" altLang="zh-CN" sz="2800" dirty="0"/>
              <a:t>′{′: /*</a:t>
            </a:r>
            <a:r>
              <a:rPr lang="zh-CN" altLang="en-US" sz="2800" dirty="0"/>
              <a:t>遇左括号，进栈*</a:t>
            </a:r>
            <a:r>
              <a:rPr lang="en-US" altLang="zh-CN" sz="2800" dirty="0"/>
              <a:t>/ </a:t>
            </a:r>
            <a:endParaRPr lang="en-US" altLang="zh-CN" sz="2800" dirty="0" smtClean="0"/>
          </a:p>
          <a:p>
            <a:pPr lvl="1">
              <a:lnSpc>
                <a:spcPct val="145000"/>
              </a:lnSpc>
            </a:pPr>
            <a:r>
              <a:rPr lang="en-US" altLang="zh-CN" sz="2800" dirty="0" smtClean="0"/>
              <a:t>                         Push</a:t>
            </a:r>
            <a:r>
              <a:rPr lang="en-US" altLang="zh-CN" sz="2800" dirty="0"/>
              <a:t>(&amp;</a:t>
            </a:r>
            <a:r>
              <a:rPr lang="en-US" altLang="zh-CN" sz="2800" dirty="0" err="1"/>
              <a:t>S,str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]); </a:t>
            </a:r>
            <a:r>
              <a:rPr lang="en-US" altLang="zh-CN" sz="2800" dirty="0" smtClean="0"/>
              <a:t>  </a:t>
            </a:r>
            <a:r>
              <a:rPr lang="en-US" altLang="zh-CN" sz="2800" dirty="0"/>
              <a:t>break</a:t>
            </a:r>
            <a:r>
              <a:rPr lang="en-US" altLang="zh-CN" sz="2800" dirty="0" smtClean="0"/>
              <a:t>; 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                       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096807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6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6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8488" y="260648"/>
            <a:ext cx="9008008" cy="698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    case ′)′: </a:t>
            </a:r>
            <a:endParaRPr lang="en-US" altLang="zh-CN" sz="2800" dirty="0"/>
          </a:p>
          <a:p>
            <a:r>
              <a:rPr lang="en-US" altLang="zh-CN" sz="2800" dirty="0"/>
              <a:t>      case </a:t>
            </a:r>
            <a:r>
              <a:rPr lang="en-US" altLang="zh-CN" sz="2800" dirty="0" smtClean="0"/>
              <a:t>′]′: </a:t>
            </a:r>
            <a:endParaRPr lang="en-US" altLang="zh-CN" sz="2800" dirty="0"/>
          </a:p>
          <a:p>
            <a:r>
              <a:rPr lang="en-US" altLang="zh-CN" sz="2800" dirty="0"/>
              <a:t>      case </a:t>
            </a:r>
            <a:r>
              <a:rPr lang="en-US" altLang="zh-CN" sz="2800" dirty="0" smtClean="0"/>
              <a:t>′}′: </a:t>
            </a:r>
            <a:r>
              <a:rPr lang="en-US" altLang="zh-CN" sz="2800" dirty="0"/>
              <a:t>/*</a:t>
            </a:r>
            <a:r>
              <a:rPr lang="zh-CN" altLang="en-US" sz="2800" dirty="0" smtClean="0"/>
              <a:t>遇</a:t>
            </a:r>
            <a:r>
              <a:rPr lang="zh-CN" altLang="en-US" sz="2800" dirty="0"/>
              <a:t>右</a:t>
            </a:r>
            <a:r>
              <a:rPr lang="zh-CN" altLang="en-US" sz="2800" dirty="0" smtClean="0"/>
              <a:t>括号，出栈</a:t>
            </a:r>
            <a:r>
              <a:rPr lang="zh-CN" altLang="en-US" sz="2800" dirty="0"/>
              <a:t>*</a:t>
            </a:r>
            <a:r>
              <a:rPr lang="en-US" altLang="zh-CN" sz="2800" dirty="0"/>
              <a:t>/ </a:t>
            </a:r>
          </a:p>
          <a:p>
            <a:r>
              <a:rPr lang="en-US" altLang="zh-CN" sz="2800" dirty="0"/>
              <a:t>	 if(</a:t>
            </a:r>
            <a:r>
              <a:rPr lang="en-US" altLang="zh-CN" sz="2800" dirty="0" err="1"/>
              <a:t>IsEmpty</a:t>
            </a:r>
            <a:r>
              <a:rPr lang="en-US" altLang="zh-CN" sz="2800" dirty="0"/>
              <a:t>(S</a:t>
            </a:r>
            <a:r>
              <a:rPr lang="en-US" altLang="zh-CN" sz="2800" dirty="0" smtClean="0"/>
              <a:t>)==1)   </a:t>
            </a:r>
            <a:endParaRPr lang="en-US" altLang="zh-CN" sz="2800" dirty="0"/>
          </a:p>
          <a:p>
            <a:r>
              <a:rPr lang="en-US" altLang="zh-CN" sz="2800" dirty="0"/>
              <a:t>             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{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(″\n</a:t>
            </a:r>
            <a:r>
              <a:rPr lang="zh-CN" altLang="en-US" sz="2800" dirty="0"/>
              <a:t>右括号多余</a:t>
            </a:r>
            <a:r>
              <a:rPr lang="en-US" altLang="zh-CN" sz="2800" dirty="0"/>
              <a:t>!″);  return</a:t>
            </a:r>
            <a:r>
              <a:rPr lang="en-US" altLang="zh-CN" sz="2800" dirty="0" smtClean="0"/>
              <a:t>; }  </a:t>
            </a:r>
            <a:endParaRPr lang="en-US" altLang="zh-CN" sz="2800" dirty="0"/>
          </a:p>
          <a:p>
            <a:r>
              <a:rPr lang="en-US" altLang="zh-CN" sz="2800" dirty="0"/>
              <a:t>           </a:t>
            </a:r>
            <a:r>
              <a:rPr lang="en-US" altLang="zh-CN" sz="2800" dirty="0" smtClean="0"/>
              <a:t> else   </a:t>
            </a:r>
            <a:endParaRPr lang="en-US" altLang="zh-CN" sz="2800" dirty="0"/>
          </a:p>
          <a:p>
            <a:r>
              <a:rPr lang="en-US" altLang="zh-CN" sz="2800" dirty="0"/>
              <a:t>              </a:t>
            </a:r>
            <a:r>
              <a:rPr lang="en-US" altLang="zh-CN" sz="2800" dirty="0" smtClean="0"/>
              <a:t>{  Pop</a:t>
            </a:r>
            <a:r>
              <a:rPr lang="en-US" altLang="zh-CN" sz="2800" dirty="0"/>
              <a:t>(&amp;S,&amp;</a:t>
            </a:r>
            <a:r>
              <a:rPr lang="en-US" altLang="zh-CN" sz="2800" dirty="0" err="1"/>
              <a:t>ch</a:t>
            </a:r>
            <a:r>
              <a:rPr lang="en-US" altLang="zh-CN" sz="2800" dirty="0" smtClean="0"/>
              <a:t>);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/*</a:t>
            </a:r>
            <a:r>
              <a:rPr lang="zh-CN" altLang="en-US" sz="2800" dirty="0" smtClean="0"/>
              <a:t>出栈</a:t>
            </a:r>
            <a:r>
              <a:rPr lang="zh-CN" altLang="en-US" sz="2800" dirty="0"/>
              <a:t>*</a:t>
            </a:r>
            <a:r>
              <a:rPr lang="en-US" altLang="zh-CN" sz="2800" dirty="0"/>
              <a:t>/ </a:t>
            </a:r>
          </a:p>
          <a:p>
            <a:r>
              <a:rPr lang="en-US" altLang="zh-CN" sz="2800" dirty="0"/>
              <a:t>                </a:t>
            </a:r>
            <a:r>
              <a:rPr lang="en-US" altLang="zh-CN" sz="2800" dirty="0" smtClean="0"/>
              <a:t>  if( </a:t>
            </a:r>
            <a:r>
              <a:rPr lang="en-US" altLang="zh-CN" sz="2800" dirty="0" smtClean="0">
                <a:hlinkClick r:id="rId2" action="ppaction://hlinksldjump"/>
              </a:rPr>
              <a:t>Match(</a:t>
            </a:r>
            <a:r>
              <a:rPr lang="en-US" altLang="zh-CN" sz="2800" dirty="0" err="1" smtClean="0">
                <a:hlinkClick r:id="rId2" action="ppaction://hlinksldjump"/>
              </a:rPr>
              <a:t>ch,str</a:t>
            </a:r>
            <a:r>
              <a:rPr lang="en-US" altLang="zh-CN" sz="2800" dirty="0" smtClean="0">
                <a:hlinkClick r:id="rId2" action="ppaction://hlinksldjump"/>
              </a:rPr>
              <a:t>[</a:t>
            </a:r>
            <a:r>
              <a:rPr lang="en-US" altLang="zh-CN" sz="2800" dirty="0" err="1" smtClean="0">
                <a:hlinkClick r:id="rId2" action="ppaction://hlinksldjump"/>
              </a:rPr>
              <a:t>i</a:t>
            </a:r>
            <a:r>
              <a:rPr lang="en-US" altLang="zh-CN" sz="2800" dirty="0" smtClean="0">
                <a:hlinkClick r:id="rId2" action="ppaction://hlinksldjump"/>
              </a:rPr>
              <a:t>])</a:t>
            </a:r>
            <a:r>
              <a:rPr lang="en-US" altLang="zh-CN" sz="2800" dirty="0" smtClean="0"/>
              <a:t>==0 ) /*</a:t>
            </a:r>
            <a:r>
              <a:rPr lang="zh-CN" altLang="en-US" sz="2800" dirty="0" smtClean="0"/>
              <a:t>左右括号不匹配</a:t>
            </a:r>
            <a:r>
              <a:rPr lang="zh-CN" altLang="en-US" sz="2800" dirty="0"/>
              <a:t>*</a:t>
            </a:r>
            <a:r>
              <a:rPr lang="en-US" altLang="zh-CN" sz="2800" dirty="0" smtClean="0"/>
              <a:t>/</a:t>
            </a:r>
          </a:p>
          <a:p>
            <a:r>
              <a:rPr lang="en-US" altLang="zh-CN" sz="2800" dirty="0" smtClean="0"/>
              <a:t>                  {      </a:t>
            </a:r>
            <a:r>
              <a:rPr lang="en-US" altLang="zh-CN" sz="2800" dirty="0" err="1" smtClean="0"/>
              <a:t>printf</a:t>
            </a:r>
            <a:r>
              <a:rPr lang="en-US" altLang="zh-CN" sz="2800" dirty="0"/>
              <a:t>(″\n</a:t>
            </a:r>
            <a:r>
              <a:rPr lang="zh-CN" altLang="en-US" sz="2800" dirty="0"/>
              <a:t>对应的左右括号不同类</a:t>
            </a:r>
            <a:r>
              <a:rPr lang="en-US" altLang="zh-CN" sz="2800" dirty="0"/>
              <a:t>!″); 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             </a:t>
            </a:r>
            <a:r>
              <a:rPr lang="en-US" altLang="zh-CN" sz="2800" dirty="0"/>
              <a:t>return</a:t>
            </a:r>
            <a:r>
              <a:rPr lang="en-US" altLang="zh-CN" sz="2800" dirty="0" smtClean="0"/>
              <a:t>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     }</a:t>
            </a:r>
          </a:p>
          <a:p>
            <a:r>
              <a:rPr lang="en-US" altLang="zh-CN" sz="2800" dirty="0" smtClean="0"/>
              <a:t>               }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     }/*</a:t>
            </a:r>
            <a:r>
              <a:rPr lang="en-US" altLang="zh-CN" sz="2800" dirty="0"/>
              <a:t>switch*/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}/*for</a:t>
            </a:r>
            <a:r>
              <a:rPr lang="en-US" altLang="zh-CN" sz="2800" dirty="0" smtClean="0"/>
              <a:t>*/ </a:t>
            </a:r>
            <a:endParaRPr lang="en-US" altLang="zh-CN" sz="2800" dirty="0"/>
          </a:p>
          <a:p>
            <a:r>
              <a:rPr lang="en-US" altLang="zh-CN" sz="2800" dirty="0" smtClean="0"/>
              <a:t>             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6873606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23528" y="1124744"/>
            <a:ext cx="552747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/>
            <a:r>
              <a:rPr lang="en-US" altLang="zh-CN" sz="2800" dirty="0" smtClean="0"/>
              <a:t>/*</a:t>
            </a:r>
            <a:r>
              <a:rPr lang="zh-CN" altLang="en-US" sz="2800" dirty="0" smtClean="0"/>
              <a:t>括号串已读完*</a:t>
            </a:r>
            <a:r>
              <a:rPr lang="en-US" altLang="zh-CN" sz="2800" dirty="0" smtClean="0"/>
              <a:t>/</a:t>
            </a:r>
          </a:p>
          <a:p>
            <a:pPr lvl="2"/>
            <a:r>
              <a:rPr lang="en-US" altLang="zh-CN" sz="2800" dirty="0" smtClean="0"/>
              <a:t>if(</a:t>
            </a:r>
            <a:r>
              <a:rPr lang="en-US" altLang="zh-CN" sz="2800" dirty="0" err="1" smtClean="0"/>
              <a:t>IsEmpty</a:t>
            </a:r>
            <a:r>
              <a:rPr lang="en-US" altLang="zh-CN" sz="2800" dirty="0" smtClean="0"/>
              <a:t>(S)==1)  </a:t>
            </a:r>
            <a:endParaRPr lang="en-US" altLang="zh-CN" sz="2800" dirty="0"/>
          </a:p>
          <a:p>
            <a:pPr lvl="2"/>
            <a:r>
              <a:rPr lang="en-US" altLang="zh-CN" sz="2800" dirty="0"/>
              <a:t>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(″\n</a:t>
            </a:r>
            <a:r>
              <a:rPr lang="zh-CN" altLang="en-US" sz="2800" dirty="0"/>
              <a:t>括号匹配</a:t>
            </a:r>
            <a:r>
              <a:rPr lang="en-US" altLang="zh-CN" sz="2800" dirty="0" smtClean="0"/>
              <a:t>!″); </a:t>
            </a:r>
            <a:endParaRPr lang="en-US" altLang="zh-CN" sz="2800" dirty="0"/>
          </a:p>
          <a:p>
            <a:pPr lvl="2"/>
            <a:r>
              <a:rPr lang="en-US" altLang="zh-CN" sz="2800" dirty="0"/>
              <a:t> </a:t>
            </a:r>
            <a:r>
              <a:rPr lang="en-US" altLang="zh-CN" sz="2800" dirty="0" smtClean="0"/>
              <a:t>else</a:t>
            </a:r>
            <a:endParaRPr lang="en-US" altLang="zh-CN" sz="2800" dirty="0"/>
          </a:p>
          <a:p>
            <a:pPr lvl="2"/>
            <a:r>
              <a:rPr lang="en-US" altLang="zh-CN" sz="2800" dirty="0"/>
              <a:t>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(″\n</a:t>
            </a:r>
            <a:r>
              <a:rPr lang="zh-CN" altLang="en-US" sz="2800" dirty="0"/>
              <a:t>左括号多余</a:t>
            </a:r>
            <a:r>
              <a:rPr lang="en-US" altLang="zh-CN" sz="2800" dirty="0" smtClean="0"/>
              <a:t>!″);</a:t>
            </a:r>
            <a:endParaRPr lang="en-US" altLang="zh-CN" sz="2800" dirty="0"/>
          </a:p>
          <a:p>
            <a:pPr lvl="2"/>
            <a:r>
              <a:rPr lang="en-US" altLang="zh-CN" sz="2800" dirty="0" smtClean="0"/>
              <a:t> 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}/* </a:t>
            </a:r>
            <a:r>
              <a:rPr lang="en-US" altLang="zh-CN" sz="2800" dirty="0" err="1" smtClean="0"/>
              <a:t>BracketMatch</a:t>
            </a:r>
            <a:r>
              <a:rPr lang="en-US" altLang="zh-CN" sz="2800" dirty="0" smtClean="0"/>
              <a:t>*/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0998911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825E0-F3F4-42D0-B2AF-BB1883FF7CB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47611" y="188640"/>
            <a:ext cx="8136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int</a:t>
            </a:r>
            <a:r>
              <a:rPr lang="en-US" altLang="zh-CN" sz="2800" dirty="0"/>
              <a:t> Match(char </a:t>
            </a:r>
            <a:r>
              <a:rPr lang="en-US" altLang="zh-CN" sz="2800" dirty="0" err="1"/>
              <a:t>ch,char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{		</a:t>
            </a:r>
          </a:p>
          <a:p>
            <a:r>
              <a:rPr lang="en-US" altLang="zh-CN" sz="2800" dirty="0"/>
              <a:t>	if(</a:t>
            </a:r>
            <a:r>
              <a:rPr lang="en-US" altLang="zh-CN" sz="2800" dirty="0" err="1"/>
              <a:t>ch</a:t>
            </a:r>
            <a:r>
              <a:rPr lang="en-US" altLang="zh-CN" sz="2800" dirty="0"/>
              <a:t>=='(' &amp;&amp;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==')')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{</a:t>
            </a:r>
            <a:r>
              <a:rPr lang="en-US" altLang="zh-CN" sz="2800" dirty="0"/>
              <a:t>		return TRUE</a:t>
            </a:r>
            <a:r>
              <a:rPr lang="en-US" altLang="zh-CN" sz="2800" dirty="0" smtClean="0"/>
              <a:t>;</a:t>
            </a:r>
            <a:r>
              <a:rPr lang="en-US" altLang="zh-CN" sz="2800" dirty="0"/>
              <a:t>	}</a:t>
            </a:r>
          </a:p>
          <a:p>
            <a:r>
              <a:rPr lang="en-US" altLang="zh-CN" sz="2800" dirty="0"/>
              <a:t>	else if(</a:t>
            </a:r>
            <a:r>
              <a:rPr lang="en-US" altLang="zh-CN" sz="2800" dirty="0" err="1"/>
              <a:t>ch</a:t>
            </a:r>
            <a:r>
              <a:rPr lang="en-US" altLang="zh-CN" sz="2800" dirty="0"/>
              <a:t>=='[' &amp;&amp;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==']')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{</a:t>
            </a:r>
            <a:r>
              <a:rPr lang="en-US" altLang="zh-CN" sz="2800" dirty="0"/>
              <a:t>		return TRUE</a:t>
            </a:r>
            <a:r>
              <a:rPr lang="en-US" altLang="zh-CN" sz="2800" dirty="0" smtClean="0"/>
              <a:t>;</a:t>
            </a:r>
            <a:r>
              <a:rPr lang="en-US" altLang="zh-CN" sz="2800" dirty="0"/>
              <a:t>	}</a:t>
            </a:r>
          </a:p>
          <a:p>
            <a:r>
              <a:rPr lang="en-US" altLang="zh-CN" sz="2800" dirty="0"/>
              <a:t>	else if(</a:t>
            </a:r>
            <a:r>
              <a:rPr lang="en-US" altLang="zh-CN" sz="2800" dirty="0" err="1"/>
              <a:t>ch</a:t>
            </a:r>
            <a:r>
              <a:rPr lang="en-US" altLang="zh-CN" sz="2800" dirty="0"/>
              <a:t>=='{' &amp;&amp;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=='}')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{</a:t>
            </a:r>
            <a:r>
              <a:rPr lang="en-US" altLang="zh-CN" sz="2800" dirty="0"/>
              <a:t>		return TRUE</a:t>
            </a:r>
            <a:r>
              <a:rPr lang="en-US" altLang="zh-CN" sz="2800" dirty="0" smtClean="0"/>
              <a:t>;</a:t>
            </a:r>
            <a:r>
              <a:rPr lang="en-US" altLang="zh-CN" sz="2800" dirty="0"/>
              <a:t>	}</a:t>
            </a:r>
          </a:p>
          <a:p>
            <a:r>
              <a:rPr lang="en-US" altLang="zh-CN" sz="2800" dirty="0"/>
              <a:t>	else </a:t>
            </a:r>
          </a:p>
          <a:p>
            <a:r>
              <a:rPr lang="en-US" altLang="zh-CN" sz="2800" dirty="0"/>
              <a:t>		return FALSE;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pic>
        <p:nvPicPr>
          <p:cNvPr id="4" name="Picture 2" descr="E:\教学文件\1500PNG\png-0063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541137"/>
            <a:ext cx="1795264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20408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C209C50B-07D8-42C7-B282-2F0CE55BC860}" type="slidenum">
              <a:rPr lang="en-US" altLang="zh-CN" b="0">
                <a:latin typeface="Arial" charset="0"/>
              </a:rPr>
              <a:pPr eaLnBrk="1" hangingPunct="1"/>
              <a:t>34</a:t>
            </a:fld>
            <a:endParaRPr lang="en-US" altLang="zh-CN" b="0">
              <a:latin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97887" cy="1439862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>
                <a:solidFill>
                  <a:srgbClr val="F1F622"/>
                </a:solidFill>
              </a:rPr>
              <a:t>3</a:t>
            </a:r>
            <a:r>
              <a:rPr lang="zh-CN" altLang="en-US" dirty="0" smtClean="0">
                <a:solidFill>
                  <a:srgbClr val="F1F622"/>
                </a:solidFill>
              </a:rPr>
              <a:t>、算术表达式求值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800" dirty="0" smtClean="0"/>
              <a:t>     输入合法的算术表达式，求该表达式的值。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FF00"/>
                </a:solidFill>
              </a:rPr>
              <a:t>问题简化：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、假设运算符包括：</a:t>
            </a:r>
            <a:r>
              <a:rPr lang="en-US" altLang="zh-CN" sz="2800" dirty="0" smtClean="0"/>
              <a:t>+ - </a:t>
            </a:r>
            <a:r>
              <a:rPr lang="zh-CN" altLang="en-US" sz="2800" dirty="0" smtClean="0"/>
              <a:t>* </a:t>
            </a:r>
            <a:r>
              <a:rPr lang="en-US" altLang="zh-CN" sz="2800" dirty="0" smtClean="0"/>
              <a:t>/ </a:t>
            </a:r>
            <a:r>
              <a:rPr lang="zh-CN" altLang="en-US" sz="2800" dirty="0" smtClean="0"/>
              <a:t>四种，不带括号，其中‘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’为二目运算符。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、假设操作数都是个位数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、假设表达式中不包含空格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、假设表达式以‘</a:t>
            </a:r>
            <a:r>
              <a:rPr lang="en-US" altLang="zh-CN" sz="2800" dirty="0" smtClean="0"/>
              <a:t>#</a:t>
            </a:r>
            <a:r>
              <a:rPr lang="zh-CN" altLang="en-US" sz="2800" dirty="0" smtClean="0"/>
              <a:t>’好开始和结束</a:t>
            </a:r>
          </a:p>
        </p:txBody>
      </p:sp>
      <p:sp>
        <p:nvSpPr>
          <p:cNvPr id="38917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3.1.3  </a:t>
            </a:r>
            <a:r>
              <a:rPr lang="zh-CN" altLang="en-US" dirty="0" smtClean="0"/>
              <a:t>堆栈应用</a:t>
            </a:r>
          </a:p>
        </p:txBody>
      </p:sp>
    </p:spTree>
    <p:extLst>
      <p:ext uri="{BB962C8B-B14F-4D97-AF65-F5344CB8AC3E}">
        <p14:creationId xmlns:p14="http://schemas.microsoft.com/office/powerpoint/2010/main" val="35236456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C209C50B-07D8-42C7-B282-2F0CE55BC860}" type="slidenum">
              <a:rPr lang="en-US" altLang="zh-CN" b="0">
                <a:latin typeface="Arial" charset="0"/>
              </a:rPr>
              <a:pPr eaLnBrk="1" hangingPunct="1"/>
              <a:t>35</a:t>
            </a:fld>
            <a:endParaRPr lang="en-US" altLang="zh-CN" b="0">
              <a:latin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97887" cy="1439862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>
                <a:solidFill>
                  <a:srgbClr val="F1F622"/>
                </a:solidFill>
              </a:rPr>
              <a:t>3</a:t>
            </a:r>
            <a:r>
              <a:rPr lang="zh-CN" altLang="en-US" dirty="0" smtClean="0">
                <a:solidFill>
                  <a:srgbClr val="F1F622"/>
                </a:solidFill>
              </a:rPr>
              <a:t>、算术表达式求值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800" dirty="0" smtClean="0"/>
              <a:t>     例：输入表达式：</a:t>
            </a:r>
            <a:r>
              <a:rPr lang="en-US" altLang="zh-CN" sz="2800" kern="100" spc="260" dirty="0" smtClean="0"/>
              <a:t>#</a:t>
            </a:r>
            <a:r>
              <a:rPr lang="en-US" altLang="zh-CN" sz="3600" kern="100" spc="260" dirty="0" smtClean="0"/>
              <a:t>3+4</a:t>
            </a:r>
            <a:r>
              <a:rPr lang="zh-CN" altLang="en-US" sz="3600" kern="100" spc="260" dirty="0" smtClean="0"/>
              <a:t>*</a:t>
            </a:r>
            <a:r>
              <a:rPr lang="en-US" altLang="zh-CN" sz="3600" kern="100" spc="260" dirty="0" smtClean="0"/>
              <a:t>5-2</a:t>
            </a:r>
            <a:r>
              <a:rPr lang="en-US" altLang="zh-CN" sz="2800" kern="100" spc="260" dirty="0" smtClean="0"/>
              <a:t>#</a:t>
            </a:r>
            <a:endParaRPr lang="zh-CN" altLang="en-US" sz="2800" kern="100" spc="260" dirty="0" smtClean="0"/>
          </a:p>
        </p:txBody>
      </p:sp>
      <p:sp>
        <p:nvSpPr>
          <p:cNvPr id="38917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3.1.3  </a:t>
            </a:r>
            <a:r>
              <a:rPr lang="zh-CN" altLang="en-US" dirty="0" smtClean="0"/>
              <a:t>堆栈应用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623666" y="2617881"/>
            <a:ext cx="792088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 bwMode="auto">
          <a:xfrm>
            <a:off x="4067944" y="2996952"/>
            <a:ext cx="1405369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723076" y="2492896"/>
            <a:ext cx="684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kern="100" spc="260" dirty="0" smtClean="0">
                <a:solidFill>
                  <a:srgbClr val="FFFFFF"/>
                </a:solidFill>
                <a:latin typeface="Garamond"/>
                <a:ea typeface="宋体"/>
              </a:rPr>
              <a:t>20</a:t>
            </a:r>
            <a:endParaRPr lang="zh-CN" altLang="en-US" sz="3600" dirty="0"/>
          </a:p>
        </p:txBody>
      </p:sp>
      <p:sp>
        <p:nvSpPr>
          <p:cNvPr id="11" name="矩形 10"/>
          <p:cNvSpPr/>
          <p:nvPr/>
        </p:nvSpPr>
        <p:spPr>
          <a:xfrm>
            <a:off x="4428547" y="2924944"/>
            <a:ext cx="684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kern="100" spc="260" dirty="0" smtClean="0">
                <a:solidFill>
                  <a:srgbClr val="FFFFFF"/>
                </a:solidFill>
                <a:latin typeface="Garamond"/>
                <a:ea typeface="宋体"/>
              </a:rPr>
              <a:t>23</a:t>
            </a:r>
            <a:endParaRPr lang="zh-CN" altLang="en-US" sz="3600" dirty="0"/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4067944" y="3501008"/>
            <a:ext cx="1874635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945027" y="3478413"/>
            <a:ext cx="650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kern="100" spc="260" dirty="0" smtClean="0">
                <a:solidFill>
                  <a:srgbClr val="FFFFFF"/>
                </a:solidFill>
                <a:latin typeface="Garamond"/>
                <a:ea typeface="宋体"/>
              </a:rPr>
              <a:t>21</a:t>
            </a:r>
            <a:endParaRPr lang="zh-CN" altLang="en-US" sz="3600" dirty="0"/>
          </a:p>
        </p:txBody>
      </p:sp>
      <p:grpSp>
        <p:nvGrpSpPr>
          <p:cNvPr id="9" name="组合 8"/>
          <p:cNvGrpSpPr/>
          <p:nvPr/>
        </p:nvGrpSpPr>
        <p:grpSpPr>
          <a:xfrm>
            <a:off x="635019" y="3465303"/>
            <a:ext cx="6984776" cy="1680864"/>
            <a:chOff x="683568" y="4484439"/>
            <a:chExt cx="6984776" cy="1680864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1170468" y="5065920"/>
              <a:ext cx="6497876" cy="109938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zh-CN" altLang="en-US" sz="2800" kern="0" dirty="0" smtClean="0">
                  <a:solidFill>
                    <a:schemeClr val="bg1"/>
                  </a:solidFill>
                  <a:latin typeface="宋体" charset="-122"/>
                </a:rPr>
                <a:t>  运算优先级：先*</a:t>
              </a:r>
              <a:r>
                <a:rPr lang="en-US" altLang="zh-CN" sz="2800" kern="0" dirty="0" smtClean="0">
                  <a:solidFill>
                    <a:schemeClr val="bg1"/>
                  </a:solidFill>
                  <a:latin typeface="宋体" charset="-122"/>
                </a:rPr>
                <a:t>/</a:t>
              </a:r>
              <a:r>
                <a:rPr lang="zh-CN" altLang="en-US" sz="2800" kern="0" dirty="0" smtClean="0">
                  <a:solidFill>
                    <a:schemeClr val="bg1"/>
                  </a:solidFill>
                  <a:latin typeface="宋体" charset="-122"/>
                </a:rPr>
                <a:t>，后</a:t>
              </a:r>
              <a:r>
                <a:rPr lang="en-US" altLang="zh-CN" sz="2800" kern="0" dirty="0" smtClean="0">
                  <a:solidFill>
                    <a:schemeClr val="bg1"/>
                  </a:solidFill>
                  <a:latin typeface="宋体" charset="-122"/>
                </a:rPr>
                <a:t>+-</a:t>
              </a:r>
            </a:p>
            <a:p>
              <a:pPr>
                <a:defRPr/>
              </a:pPr>
              <a:r>
                <a:rPr lang="zh-CN" altLang="en-US" sz="2800" kern="0" dirty="0" smtClean="0">
                  <a:solidFill>
                    <a:schemeClr val="bg1"/>
                  </a:solidFill>
                  <a:latin typeface="宋体" charset="-122"/>
                </a:rPr>
                <a:t>  结合性：优先级相同，从左到右运算</a:t>
              </a:r>
              <a:endParaRPr lang="zh-CN" altLang="en-US" sz="2800" kern="0" dirty="0">
                <a:solidFill>
                  <a:schemeClr val="bg1"/>
                </a:solidFill>
                <a:latin typeface="宋体" charset="-122"/>
              </a:endParaRPr>
            </a:p>
          </p:txBody>
        </p:sp>
        <p:pic>
          <p:nvPicPr>
            <p:cNvPr id="16" name="Picture 5" descr="png-057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4484439"/>
              <a:ext cx="1085311" cy="936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组合 19"/>
          <p:cNvGrpSpPr/>
          <p:nvPr/>
        </p:nvGrpSpPr>
        <p:grpSpPr>
          <a:xfrm>
            <a:off x="395536" y="4596475"/>
            <a:ext cx="8208912" cy="1949152"/>
            <a:chOff x="368571" y="4792216"/>
            <a:chExt cx="8208912" cy="1949152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728611" y="5800328"/>
              <a:ext cx="7848872" cy="94104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自左向右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读取表达式时，怎样利用栈来实现计算？</a:t>
              </a:r>
              <a:endParaRPr lang="zh-CN" altLang="en-US" sz="2800" dirty="0">
                <a:solidFill>
                  <a:schemeClr val="bg1"/>
                </a:solidFill>
                <a:latin typeface="Garamond" pitchFamily="18" charset="0"/>
                <a:ea typeface="宋体" charset="-122"/>
              </a:endParaRPr>
            </a:p>
          </p:txBody>
        </p:sp>
        <p:pic>
          <p:nvPicPr>
            <p:cNvPr id="22" name="Picture 8" descr="png-049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71" y="4792216"/>
              <a:ext cx="1219201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570420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C209C50B-07D8-42C7-B282-2F0CE55BC860}" type="slidenum">
              <a:rPr lang="en-US" altLang="zh-CN" b="0">
                <a:latin typeface="Arial" charset="0"/>
              </a:rPr>
              <a:pPr eaLnBrk="1" hangingPunct="1"/>
              <a:t>36</a:t>
            </a:fld>
            <a:endParaRPr lang="en-US" altLang="zh-CN" b="0">
              <a:latin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97887" cy="1439862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>
                <a:solidFill>
                  <a:srgbClr val="F1F622"/>
                </a:solidFill>
              </a:rPr>
              <a:t>3</a:t>
            </a:r>
            <a:r>
              <a:rPr lang="zh-CN" altLang="en-US" dirty="0" smtClean="0">
                <a:solidFill>
                  <a:srgbClr val="F1F622"/>
                </a:solidFill>
              </a:rPr>
              <a:t>、算术表达式求值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800" dirty="0" smtClean="0"/>
              <a:t>     </a:t>
            </a:r>
            <a:endParaRPr lang="zh-CN" altLang="en-US" sz="2800" kern="100" spc="260" dirty="0" smtClean="0"/>
          </a:p>
        </p:txBody>
      </p:sp>
      <p:sp>
        <p:nvSpPr>
          <p:cNvPr id="38917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3.1.3  </a:t>
            </a:r>
            <a:r>
              <a:rPr lang="zh-CN" altLang="en-US" dirty="0" smtClean="0"/>
              <a:t>堆栈应用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8463" y="1665090"/>
            <a:ext cx="8700001" cy="1835921"/>
            <a:chOff x="123264" y="4361580"/>
            <a:chExt cx="8700001" cy="1887272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665920" y="4990476"/>
              <a:ext cx="8157345" cy="125837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2800" kern="0" dirty="0" smtClean="0">
                  <a:solidFill>
                    <a:schemeClr val="bg1"/>
                  </a:solidFill>
                  <a:latin typeface="宋体" charset="-122"/>
                </a:rPr>
                <a:t>+-*/</a:t>
              </a:r>
              <a:r>
                <a:rPr lang="zh-CN" altLang="en-US" sz="2800" kern="0" dirty="0">
                  <a:solidFill>
                    <a:schemeClr val="bg1"/>
                  </a:solidFill>
                  <a:latin typeface="宋体" charset="-122"/>
                </a:rPr>
                <a:t>均为二目运算符</a:t>
              </a:r>
              <a:r>
                <a:rPr lang="zh-CN" altLang="en-US" sz="2800" kern="0" dirty="0" smtClean="0">
                  <a:solidFill>
                    <a:schemeClr val="bg1"/>
                  </a:solidFill>
                  <a:latin typeface="宋体" charset="-122"/>
                </a:rPr>
                <a:t>，所以每个运算均可表示为：</a:t>
              </a:r>
              <a:endParaRPr lang="en-US" altLang="zh-CN" sz="2800" kern="0" dirty="0">
                <a:solidFill>
                  <a:schemeClr val="bg1"/>
                </a:solidFill>
                <a:latin typeface="宋体" charset="-122"/>
              </a:endParaRPr>
            </a:p>
            <a:p>
              <a:pPr>
                <a:defRPr/>
              </a:pPr>
              <a:r>
                <a:rPr lang="en-US" altLang="zh-CN" sz="2800" kern="0" dirty="0" smtClean="0">
                  <a:solidFill>
                    <a:srgbClr val="FF0000"/>
                  </a:solidFill>
                  <a:latin typeface="宋体" charset="-122"/>
                </a:rPr>
                <a:t>L op R </a:t>
              </a:r>
              <a:r>
                <a:rPr lang="en-US" altLang="zh-CN" sz="2800" kern="0" dirty="0" smtClean="0">
                  <a:solidFill>
                    <a:schemeClr val="bg1"/>
                  </a:solidFill>
                  <a:latin typeface="宋体" charset="-122"/>
                </a:rPr>
                <a:t>(L</a:t>
              </a:r>
              <a:r>
                <a:rPr lang="zh-CN" altLang="en-US" sz="2800" kern="0" dirty="0" smtClean="0">
                  <a:solidFill>
                    <a:schemeClr val="bg1"/>
                  </a:solidFill>
                  <a:latin typeface="宋体" charset="-122"/>
                </a:rPr>
                <a:t>为左操作数，</a:t>
              </a:r>
              <a:r>
                <a:rPr lang="en-US" altLang="zh-CN" sz="2800" kern="0" dirty="0" smtClean="0">
                  <a:solidFill>
                    <a:schemeClr val="bg1"/>
                  </a:solidFill>
                  <a:latin typeface="宋体" charset="-122"/>
                </a:rPr>
                <a:t>R</a:t>
              </a:r>
              <a:r>
                <a:rPr lang="zh-CN" altLang="en-US" sz="2800" kern="0" dirty="0" smtClean="0">
                  <a:solidFill>
                    <a:schemeClr val="bg1"/>
                  </a:solidFill>
                  <a:latin typeface="宋体" charset="-122"/>
                </a:rPr>
                <a:t>为有操作数 </a:t>
              </a:r>
              <a:r>
                <a:rPr lang="en-US" altLang="zh-CN" sz="2800" kern="0" dirty="0" smtClean="0">
                  <a:solidFill>
                    <a:schemeClr val="bg1"/>
                  </a:solidFill>
                  <a:latin typeface="宋体" charset="-122"/>
                </a:rPr>
                <a:t>op</a:t>
              </a:r>
              <a:r>
                <a:rPr lang="zh-CN" altLang="en-US" sz="2800" kern="0" dirty="0" smtClean="0">
                  <a:solidFill>
                    <a:schemeClr val="bg1"/>
                  </a:solidFill>
                  <a:latin typeface="宋体" charset="-122"/>
                </a:rPr>
                <a:t>为操作符）</a:t>
              </a:r>
              <a:endParaRPr lang="zh-CN" altLang="en-US" sz="2800" kern="0" dirty="0">
                <a:solidFill>
                  <a:schemeClr val="bg1"/>
                </a:solidFill>
                <a:latin typeface="宋体" charset="-122"/>
              </a:endParaRPr>
            </a:p>
          </p:txBody>
        </p:sp>
        <p:pic>
          <p:nvPicPr>
            <p:cNvPr id="23" name="Picture 5" descr="png-057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264" y="4361580"/>
              <a:ext cx="1085311" cy="936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1907704" y="5517232"/>
            <a:ext cx="5086785" cy="1219200"/>
            <a:chOff x="2088767" y="5498887"/>
            <a:chExt cx="5086785" cy="1219200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2952863" y="5712443"/>
              <a:ext cx="4222689" cy="79208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   怎样区分左右操作数？</a:t>
              </a:r>
              <a:endParaRPr lang="zh-CN" altLang="en-US" sz="2800" dirty="0">
                <a:solidFill>
                  <a:schemeClr val="bg1"/>
                </a:solidFill>
                <a:latin typeface="Garamond" pitchFamily="18" charset="0"/>
                <a:ea typeface="宋体" charset="-122"/>
              </a:endParaRPr>
            </a:p>
          </p:txBody>
        </p:sp>
        <p:pic>
          <p:nvPicPr>
            <p:cNvPr id="5122" name="Picture 2" descr="E:\教学文件\1500PNG\常用\png-002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8767" y="5498887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组合 25"/>
          <p:cNvGrpSpPr/>
          <p:nvPr/>
        </p:nvGrpSpPr>
        <p:grpSpPr>
          <a:xfrm>
            <a:off x="35496" y="3317204"/>
            <a:ext cx="9021441" cy="1998418"/>
            <a:chOff x="182305" y="4490622"/>
            <a:chExt cx="9021441" cy="2054314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470337" y="4958863"/>
              <a:ext cx="8733409" cy="158607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lvl="0"/>
              <a:r>
                <a:rPr lang="zh-CN" altLang="en-US" sz="2800" dirty="0" smtClean="0">
                  <a:solidFill>
                    <a:srgbClr val="000036"/>
                  </a:solidFill>
                </a:rPr>
                <a:t>     当</a:t>
              </a:r>
              <a:r>
                <a:rPr lang="zh-CN" altLang="en-US" sz="2800" dirty="0">
                  <a:solidFill>
                    <a:srgbClr val="000036"/>
                  </a:solidFill>
                </a:rPr>
                <a:t>输入左操作数时，等待右</a:t>
              </a:r>
              <a:r>
                <a:rPr lang="zh-CN" altLang="en-US" sz="2800" dirty="0" smtClean="0">
                  <a:solidFill>
                    <a:srgbClr val="000036"/>
                  </a:solidFill>
                </a:rPr>
                <a:t>操作数（操作符也要等）</a:t>
              </a:r>
              <a:endParaRPr lang="en-US" altLang="zh-CN" sz="2800" dirty="0">
                <a:solidFill>
                  <a:srgbClr val="000036"/>
                </a:solidFill>
              </a:endParaRPr>
            </a:p>
            <a:p>
              <a:pPr lvl="0"/>
              <a:r>
                <a:rPr lang="zh-CN" altLang="en-US" sz="2800" dirty="0" smtClean="0">
                  <a:solidFill>
                    <a:srgbClr val="000036"/>
                  </a:solidFill>
                </a:rPr>
                <a:t>     当</a:t>
              </a:r>
              <a:r>
                <a:rPr lang="zh-CN" altLang="en-US" sz="2800" dirty="0">
                  <a:solidFill>
                    <a:srgbClr val="000036"/>
                  </a:solidFill>
                </a:rPr>
                <a:t>输入右操作数时，和左操作数进行</a:t>
              </a:r>
              <a:r>
                <a:rPr lang="zh-CN" altLang="en-US" sz="2800" dirty="0" smtClean="0">
                  <a:solidFill>
                    <a:srgbClr val="000036"/>
                  </a:solidFill>
                </a:rPr>
                <a:t>运算，产生新</a:t>
              </a:r>
              <a:endParaRPr lang="en-US" altLang="zh-CN" sz="2800" dirty="0" smtClean="0">
                <a:solidFill>
                  <a:srgbClr val="000036"/>
                </a:solidFill>
              </a:endParaRPr>
            </a:p>
            <a:p>
              <a:pPr lvl="0"/>
              <a:r>
                <a:rPr lang="zh-CN" altLang="en-US" sz="2800" dirty="0" smtClean="0">
                  <a:solidFill>
                    <a:srgbClr val="000036"/>
                  </a:solidFill>
                </a:rPr>
                <a:t>的数。（新数同样要判别是左操作数还是右操作数）</a:t>
              </a:r>
              <a:endParaRPr lang="zh-CN" altLang="en-US" sz="2800" kern="0" dirty="0">
                <a:solidFill>
                  <a:schemeClr val="bg1"/>
                </a:solidFill>
                <a:latin typeface="宋体" charset="-122"/>
              </a:endParaRPr>
            </a:p>
          </p:txBody>
        </p:sp>
        <p:pic>
          <p:nvPicPr>
            <p:cNvPr id="28" name="Picture 5" descr="png-057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305" y="4490622"/>
              <a:ext cx="1085311" cy="936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4863726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C209C50B-07D8-42C7-B282-2F0CE55BC860}" type="slidenum">
              <a:rPr lang="en-US" altLang="zh-CN" b="0">
                <a:latin typeface="Arial" charset="0"/>
              </a:rPr>
              <a:pPr eaLnBrk="1" hangingPunct="1"/>
              <a:t>37</a:t>
            </a:fld>
            <a:endParaRPr lang="en-US" altLang="zh-CN" b="0">
              <a:latin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569200" cy="792435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>
                <a:solidFill>
                  <a:srgbClr val="F1F622"/>
                </a:solidFill>
              </a:rPr>
              <a:t>3</a:t>
            </a:r>
            <a:r>
              <a:rPr lang="zh-CN" altLang="en-US" dirty="0" smtClean="0">
                <a:solidFill>
                  <a:srgbClr val="F1F622"/>
                </a:solidFill>
              </a:rPr>
              <a:t>、算术表达式求值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800" dirty="0" smtClean="0"/>
              <a:t>     </a:t>
            </a:r>
            <a:endParaRPr lang="zh-CN" altLang="en-US" sz="2800" kern="100" spc="260" dirty="0" smtClean="0"/>
          </a:p>
        </p:txBody>
      </p:sp>
      <p:sp>
        <p:nvSpPr>
          <p:cNvPr id="38917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3.1.3  </a:t>
            </a:r>
            <a:r>
              <a:rPr lang="zh-CN" altLang="en-US" dirty="0" smtClean="0"/>
              <a:t>堆栈应用</a:t>
            </a:r>
          </a:p>
        </p:txBody>
      </p:sp>
      <p:sp>
        <p:nvSpPr>
          <p:cNvPr id="8" name="矩形 7"/>
          <p:cNvSpPr/>
          <p:nvPr/>
        </p:nvSpPr>
        <p:spPr>
          <a:xfrm>
            <a:off x="1018067" y="1988840"/>
            <a:ext cx="58112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dirty="0">
                <a:solidFill>
                  <a:srgbClr val="FFFFFF"/>
                </a:solidFill>
                <a:latin typeface="Garamond"/>
                <a:ea typeface="宋体"/>
              </a:rPr>
              <a:t>例：输入</a:t>
            </a:r>
            <a:r>
              <a:rPr lang="zh-CN" altLang="en-US" sz="2800" kern="0" dirty="0" smtClean="0">
                <a:solidFill>
                  <a:srgbClr val="FFFFFF"/>
                </a:solidFill>
                <a:latin typeface="Garamond"/>
                <a:ea typeface="宋体"/>
              </a:rPr>
              <a:t>表达式（</a:t>
            </a:r>
            <a:r>
              <a:rPr lang="en-US" altLang="zh-CN" sz="2800" kern="0" dirty="0" smtClean="0">
                <a:solidFill>
                  <a:srgbClr val="FFFFFF"/>
                </a:solidFill>
                <a:latin typeface="Garamond"/>
                <a:ea typeface="宋体"/>
              </a:rPr>
              <a:t>1</a:t>
            </a:r>
            <a:r>
              <a:rPr lang="zh-CN" altLang="en-US" sz="2800" kern="0" dirty="0" smtClean="0">
                <a:solidFill>
                  <a:srgbClr val="FFFFFF"/>
                </a:solidFill>
                <a:latin typeface="Garamond"/>
                <a:ea typeface="宋体"/>
              </a:rPr>
              <a:t>）</a:t>
            </a:r>
            <a:r>
              <a:rPr lang="zh-CN" altLang="en-US" sz="3600" kern="0" dirty="0" smtClean="0">
                <a:solidFill>
                  <a:srgbClr val="FFFFFF"/>
                </a:solidFill>
                <a:latin typeface="Garamond"/>
                <a:ea typeface="宋体"/>
              </a:rPr>
              <a:t>：</a:t>
            </a:r>
            <a:r>
              <a:rPr lang="en-US" altLang="zh-CN" sz="3600" kern="0" dirty="0" smtClean="0">
                <a:solidFill>
                  <a:srgbClr val="FFFFFF"/>
                </a:solidFill>
                <a:latin typeface="Garamond"/>
                <a:ea typeface="宋体"/>
              </a:rPr>
              <a:t>#3+4-5#</a:t>
            </a:r>
          </a:p>
          <a:p>
            <a:r>
              <a:rPr lang="en-US" altLang="zh-CN" sz="2800" kern="0" dirty="0">
                <a:solidFill>
                  <a:srgbClr val="FFFFFF"/>
                </a:solidFill>
                <a:latin typeface="Garamond"/>
                <a:ea typeface="宋体"/>
              </a:rPr>
              <a:t> </a:t>
            </a:r>
            <a:r>
              <a:rPr lang="en-US" altLang="zh-CN" sz="2800" kern="0" dirty="0" smtClean="0">
                <a:solidFill>
                  <a:srgbClr val="FFFFFF"/>
                </a:solidFill>
                <a:latin typeface="Garamond"/>
                <a:ea typeface="宋体"/>
              </a:rPr>
              <a:t>                            </a:t>
            </a:r>
            <a:r>
              <a:rPr lang="zh-CN" altLang="en-US" sz="2800" kern="0" dirty="0" smtClean="0">
                <a:solidFill>
                  <a:srgbClr val="FFFFFF"/>
                </a:solidFill>
                <a:latin typeface="Garamond"/>
                <a:ea typeface="宋体"/>
              </a:rPr>
              <a:t>（</a:t>
            </a:r>
            <a:r>
              <a:rPr lang="en-US" altLang="zh-CN" sz="2800" kern="0" dirty="0" smtClean="0">
                <a:solidFill>
                  <a:srgbClr val="FFFFFF"/>
                </a:solidFill>
                <a:latin typeface="Garamond"/>
                <a:ea typeface="宋体"/>
              </a:rPr>
              <a:t>2</a:t>
            </a:r>
            <a:r>
              <a:rPr lang="zh-CN" altLang="en-US" sz="2800" kern="0" dirty="0" smtClean="0">
                <a:solidFill>
                  <a:srgbClr val="FFFFFF"/>
                </a:solidFill>
                <a:latin typeface="Garamond"/>
                <a:ea typeface="宋体"/>
              </a:rPr>
              <a:t>）：</a:t>
            </a:r>
            <a:r>
              <a:rPr lang="en-US" altLang="zh-CN" sz="3600" kern="0" dirty="0" smtClean="0">
                <a:solidFill>
                  <a:srgbClr val="FFFFFF"/>
                </a:solidFill>
                <a:latin typeface="Garamond"/>
                <a:ea typeface="宋体"/>
              </a:rPr>
              <a:t>#3+4</a:t>
            </a:r>
            <a:r>
              <a:rPr lang="zh-CN" altLang="en-US" sz="3600" kern="0" dirty="0" smtClean="0">
                <a:solidFill>
                  <a:srgbClr val="FFFFFF"/>
                </a:solidFill>
                <a:latin typeface="Garamond"/>
                <a:ea typeface="宋体"/>
              </a:rPr>
              <a:t>*</a:t>
            </a:r>
            <a:r>
              <a:rPr lang="en-US" altLang="zh-CN" sz="3600" kern="0" dirty="0" smtClean="0">
                <a:solidFill>
                  <a:srgbClr val="FFFFFF"/>
                </a:solidFill>
                <a:latin typeface="Garamond"/>
                <a:ea typeface="宋体"/>
              </a:rPr>
              <a:t>5#</a:t>
            </a:r>
            <a:endParaRPr lang="zh-CN" altLang="en-US" sz="3600" dirty="0"/>
          </a:p>
        </p:txBody>
      </p:sp>
      <p:sp>
        <p:nvSpPr>
          <p:cNvPr id="13" name="圆角矩形 12"/>
          <p:cNvSpPr/>
          <p:nvPr/>
        </p:nvSpPr>
        <p:spPr bwMode="auto">
          <a:xfrm>
            <a:off x="1121918" y="4046784"/>
            <a:ext cx="7626545" cy="25505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  当读到以下表达式时：</a:t>
            </a: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a op1 b op2</a:t>
            </a:r>
          </a:p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可能有以下情况，怎么办</a:t>
            </a: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?</a:t>
            </a:r>
          </a:p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（</a:t>
            </a: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1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）</a:t>
            </a: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op1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的优先级高于或等于比</a:t>
            </a: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op2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的优先级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（</a:t>
            </a: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2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）</a:t>
            </a: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op1</a:t>
            </a:r>
            <a:r>
              <a:rPr lang="zh-CN" altLang="en-US" sz="2800" kern="0" dirty="0">
                <a:solidFill>
                  <a:schemeClr val="bg1"/>
                </a:solidFill>
                <a:latin typeface="宋体" charset="-122"/>
              </a:rPr>
              <a:t>的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优先级底于比</a:t>
            </a:r>
            <a:r>
              <a:rPr lang="en-US" altLang="zh-CN" sz="2800" kern="0" dirty="0">
                <a:solidFill>
                  <a:schemeClr val="bg1"/>
                </a:solidFill>
                <a:latin typeface="宋体" charset="-122"/>
              </a:rPr>
              <a:t>op2</a:t>
            </a:r>
            <a:r>
              <a:rPr lang="zh-CN" altLang="en-US" sz="2800" kern="0" dirty="0">
                <a:solidFill>
                  <a:schemeClr val="bg1"/>
                </a:solidFill>
                <a:latin typeface="宋体" charset="-122"/>
              </a:rPr>
              <a:t>的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优先级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 (3) op2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就是</a:t>
            </a: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#</a:t>
            </a:r>
          </a:p>
        </p:txBody>
      </p:sp>
      <p:pic>
        <p:nvPicPr>
          <p:cNvPr id="15" name="Picture 2" descr="E:\教学文件\1500PNG\常用\png-00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4111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659397"/>
              </p:ext>
            </p:extLst>
          </p:nvPr>
        </p:nvGraphicFramePr>
        <p:xfrm>
          <a:off x="683568" y="2768564"/>
          <a:ext cx="1247800" cy="289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/>
              </a:tblGrid>
              <a:tr h="57853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547178"/>
              </p:ext>
            </p:extLst>
          </p:nvPr>
        </p:nvGraphicFramePr>
        <p:xfrm>
          <a:off x="3349266" y="2821012"/>
          <a:ext cx="1247800" cy="289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/>
              </a:tblGrid>
              <a:tr h="57853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831217" y="2630135"/>
            <a:ext cx="2133600" cy="476250"/>
          </a:xfrm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C209C50B-07D8-42C7-B282-2F0CE55BC860}" type="slidenum">
              <a:rPr lang="en-US" altLang="zh-CN" b="0">
                <a:latin typeface="Arial" charset="0"/>
              </a:rPr>
              <a:pPr eaLnBrk="1" hangingPunct="1"/>
              <a:t>38</a:t>
            </a:fld>
            <a:endParaRPr lang="en-US" altLang="zh-CN" b="0" dirty="0">
              <a:latin typeface="Arial" charset="0"/>
            </a:endParaRPr>
          </a:p>
        </p:txBody>
      </p:sp>
      <p:sp>
        <p:nvSpPr>
          <p:cNvPr id="38917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3.1.3  </a:t>
            </a:r>
            <a:r>
              <a:rPr lang="zh-CN" altLang="en-US" dirty="0" smtClean="0"/>
              <a:t>堆栈应用</a:t>
            </a:r>
          </a:p>
        </p:txBody>
      </p:sp>
      <p:sp>
        <p:nvSpPr>
          <p:cNvPr id="8" name="矩形 7"/>
          <p:cNvSpPr/>
          <p:nvPr/>
        </p:nvSpPr>
        <p:spPr>
          <a:xfrm>
            <a:off x="544743" y="1700808"/>
            <a:ext cx="3913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0" dirty="0" smtClean="0">
                <a:solidFill>
                  <a:srgbClr val="FFFFFF"/>
                </a:solidFill>
                <a:latin typeface="Garamond"/>
                <a:ea typeface="宋体"/>
              </a:rPr>
              <a:t>例</a:t>
            </a:r>
            <a:r>
              <a:rPr lang="zh-CN" altLang="en-US" sz="2800" kern="0" dirty="0">
                <a:solidFill>
                  <a:srgbClr val="FFFFFF"/>
                </a:solidFill>
                <a:latin typeface="Garamond"/>
                <a:ea typeface="宋体"/>
              </a:rPr>
              <a:t>（</a:t>
            </a:r>
            <a:r>
              <a:rPr lang="en-US" altLang="zh-CN" sz="2800" kern="0" dirty="0">
                <a:solidFill>
                  <a:srgbClr val="FFFFFF"/>
                </a:solidFill>
                <a:latin typeface="Garamond"/>
                <a:ea typeface="宋体"/>
              </a:rPr>
              <a:t>1</a:t>
            </a:r>
            <a:r>
              <a:rPr lang="zh-CN" altLang="en-US" sz="2800" kern="0" dirty="0">
                <a:solidFill>
                  <a:srgbClr val="FFFFFF"/>
                </a:solidFill>
                <a:latin typeface="Garamond"/>
                <a:ea typeface="宋体"/>
              </a:rPr>
              <a:t>）</a:t>
            </a:r>
            <a:r>
              <a:rPr lang="zh-CN" altLang="en-US" sz="2800" kern="0" dirty="0" smtClean="0">
                <a:solidFill>
                  <a:srgbClr val="FFFFFF"/>
                </a:solidFill>
                <a:latin typeface="Garamond"/>
                <a:ea typeface="宋体"/>
              </a:rPr>
              <a:t>：</a:t>
            </a:r>
            <a:r>
              <a:rPr lang="en-US" altLang="zh-CN" sz="2800" kern="0" dirty="0" smtClean="0">
                <a:solidFill>
                  <a:srgbClr val="FFFFFF"/>
                </a:solidFill>
                <a:latin typeface="Garamond"/>
                <a:ea typeface="宋体"/>
              </a:rPr>
              <a:t>                             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2138603" y="1713002"/>
            <a:ext cx="526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kern="0" dirty="0">
                <a:solidFill>
                  <a:srgbClr val="FFFFFF"/>
                </a:solidFill>
                <a:latin typeface="Garamond"/>
                <a:ea typeface="宋体"/>
              </a:rPr>
              <a:t>#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2619309" y="1713002"/>
            <a:ext cx="4251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kern="0" dirty="0">
                <a:solidFill>
                  <a:srgbClr val="FFFFFF"/>
                </a:solidFill>
                <a:latin typeface="Garamond"/>
                <a:ea typeface="宋体"/>
              </a:rPr>
              <a:t>3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2999025" y="1713002"/>
            <a:ext cx="526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kern="0" dirty="0">
                <a:solidFill>
                  <a:srgbClr val="FFFFFF"/>
                </a:solidFill>
                <a:latin typeface="Garamond"/>
                <a:ea typeface="宋体"/>
              </a:rPr>
              <a:t>+</a:t>
            </a:r>
            <a:endParaRPr lang="zh-CN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3479731" y="1713002"/>
            <a:ext cx="4251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kern="0" dirty="0">
                <a:solidFill>
                  <a:srgbClr val="FFFFFF"/>
                </a:solidFill>
                <a:latin typeface="Garamond"/>
                <a:ea typeface="宋体"/>
              </a:rPr>
              <a:t>4</a:t>
            </a:r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3859447" y="1713002"/>
            <a:ext cx="3561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kern="0" dirty="0" smtClean="0">
                <a:solidFill>
                  <a:srgbClr val="FFFFFF"/>
                </a:solidFill>
                <a:latin typeface="Garamond"/>
                <a:ea typeface="宋体"/>
              </a:rPr>
              <a:t>-</a:t>
            </a:r>
            <a:endParaRPr lang="zh-CN" altLang="en-US" sz="4000" dirty="0"/>
          </a:p>
        </p:txBody>
      </p:sp>
      <p:sp>
        <p:nvSpPr>
          <p:cNvPr id="9" name="矩形 8"/>
          <p:cNvSpPr/>
          <p:nvPr/>
        </p:nvSpPr>
        <p:spPr>
          <a:xfrm>
            <a:off x="4170235" y="1713002"/>
            <a:ext cx="4251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kern="0" dirty="0">
                <a:solidFill>
                  <a:srgbClr val="FFFFFF"/>
                </a:solidFill>
                <a:latin typeface="Garamond"/>
                <a:ea typeface="宋体"/>
              </a:rPr>
              <a:t>5</a:t>
            </a:r>
            <a:endParaRPr lang="zh-CN" altLang="en-US" sz="4000" dirty="0"/>
          </a:p>
        </p:txBody>
      </p:sp>
      <p:sp>
        <p:nvSpPr>
          <p:cNvPr id="10" name="矩形 9"/>
          <p:cNvSpPr/>
          <p:nvPr/>
        </p:nvSpPr>
        <p:spPr>
          <a:xfrm>
            <a:off x="4549950" y="1713002"/>
            <a:ext cx="526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000" kern="0" dirty="0">
                <a:solidFill>
                  <a:srgbClr val="FFFFFF"/>
                </a:solidFill>
                <a:latin typeface="Garamond"/>
                <a:ea typeface="宋体"/>
              </a:rPr>
              <a:t>#</a:t>
            </a:r>
          </a:p>
        </p:txBody>
      </p:sp>
      <p:sp>
        <p:nvSpPr>
          <p:cNvPr id="14" name="矩形 13"/>
          <p:cNvSpPr/>
          <p:nvPr/>
        </p:nvSpPr>
        <p:spPr>
          <a:xfrm>
            <a:off x="539552" y="585522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操作数栈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03848" y="585810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操作符栈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4831217" y="2630135"/>
            <a:ext cx="4138462" cy="109938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初始化栈，并放入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>
                <a:solidFill>
                  <a:schemeClr val="bg1"/>
                </a:solidFill>
                <a:latin typeface="宋体" charset="-122"/>
              </a:rPr>
              <a:t>首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个操作符和操作数</a:t>
            </a:r>
            <a:endParaRPr lang="zh-CN" altLang="en-US" sz="2800" kern="0" dirty="0">
              <a:solidFill>
                <a:schemeClr val="bg1"/>
              </a:solidFill>
              <a:latin typeface="宋体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4831217" y="2630135"/>
            <a:ext cx="4172417" cy="158417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读入操作符，读操作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符栈栈顶操作符，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+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比</a:t>
            </a: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#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优先级高，进栈</a:t>
            </a:r>
            <a:endParaRPr lang="zh-CN" altLang="en-US" sz="2800" kern="0" dirty="0">
              <a:solidFill>
                <a:schemeClr val="bg1"/>
              </a:solidFill>
              <a:latin typeface="宋体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831217" y="2630135"/>
            <a:ext cx="4180750" cy="158417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读入操作数，进操作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数栈。</a:t>
            </a:r>
            <a:endParaRPr lang="zh-CN" altLang="en-US" sz="2800" kern="0" dirty="0">
              <a:solidFill>
                <a:schemeClr val="bg1"/>
              </a:solidFill>
              <a:latin typeface="宋体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831217" y="2630135"/>
            <a:ext cx="4176464" cy="192217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读入操作符，读操作符栈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栈顶操作符，</a:t>
            </a: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-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比</a:t>
            </a: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+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优先级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相等，弹两个操作数和一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个操作符进行计算</a:t>
            </a:r>
            <a:endParaRPr lang="zh-CN" altLang="en-US" sz="2800" kern="0" dirty="0">
              <a:solidFill>
                <a:schemeClr val="bg1"/>
              </a:solidFill>
              <a:latin typeface="宋体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4831217" y="2630135"/>
            <a:ext cx="4176464" cy="192217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新的操作数重新进栈</a:t>
            </a:r>
            <a:endParaRPr lang="zh-CN" altLang="en-US" sz="2800" kern="0" dirty="0">
              <a:solidFill>
                <a:schemeClr val="bg1"/>
              </a:solidFill>
              <a:latin typeface="宋体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32415" y="2132856"/>
            <a:ext cx="4251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kern="0" dirty="0" smtClean="0">
                <a:solidFill>
                  <a:srgbClr val="FFFFFF"/>
                </a:solidFill>
                <a:latin typeface="Garamond"/>
                <a:ea typeface="宋体"/>
              </a:rPr>
              <a:t>7</a:t>
            </a:r>
            <a:endParaRPr lang="zh-CN" altLang="en-US" sz="4000" dirty="0"/>
          </a:p>
        </p:txBody>
      </p:sp>
      <p:sp>
        <p:nvSpPr>
          <p:cNvPr id="16" name="矩形 15"/>
          <p:cNvSpPr/>
          <p:nvPr/>
        </p:nvSpPr>
        <p:spPr>
          <a:xfrm>
            <a:off x="3857111" y="2132856"/>
            <a:ext cx="526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kern="0" dirty="0">
                <a:solidFill>
                  <a:srgbClr val="FFFFFF"/>
                </a:solidFill>
                <a:latin typeface="Garamond"/>
                <a:ea typeface="宋体"/>
              </a:rPr>
              <a:t>=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 bwMode="auto">
          <a:xfrm>
            <a:off x="4831217" y="2630135"/>
            <a:ext cx="4176464" cy="192217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读入操作符，读操作符栈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栈顶操作符，</a:t>
            </a: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-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比</a:t>
            </a: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#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优先级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更高，进栈。</a:t>
            </a:r>
            <a:endParaRPr lang="zh-CN" altLang="en-US" sz="2800" kern="0" dirty="0">
              <a:solidFill>
                <a:schemeClr val="bg1"/>
              </a:solidFill>
              <a:latin typeface="宋体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4831217" y="2630135"/>
            <a:ext cx="4180750" cy="198120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读入操作数，进操作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数栈。</a:t>
            </a:r>
            <a:endParaRPr lang="zh-CN" altLang="en-US" sz="2800" kern="0" dirty="0">
              <a:solidFill>
                <a:schemeClr val="bg1"/>
              </a:solidFill>
              <a:latin typeface="宋体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4831217" y="2630135"/>
            <a:ext cx="4176464" cy="192217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读入操作符，读操作符栈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栈顶操作符，</a:t>
            </a: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#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比</a:t>
            </a: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-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优先级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低，弹两个操作数和一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个操作符进行计算</a:t>
            </a:r>
            <a:endParaRPr lang="zh-CN" altLang="en-US" sz="2800" kern="0" dirty="0">
              <a:solidFill>
                <a:schemeClr val="bg1"/>
              </a:solidFill>
              <a:latin typeface="宋体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89159" y="2132856"/>
            <a:ext cx="4251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000" kern="0" dirty="0" smtClean="0">
                <a:solidFill>
                  <a:srgbClr val="FFFFFF"/>
                </a:solidFill>
                <a:latin typeface="Garamond"/>
                <a:ea typeface="宋体"/>
              </a:rPr>
              <a:t>2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4831217" y="2630135"/>
            <a:ext cx="4176464" cy="192217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新的操作数重新进栈</a:t>
            </a:r>
            <a:endParaRPr lang="zh-CN" altLang="en-US" sz="2800" kern="0" dirty="0">
              <a:solidFill>
                <a:schemeClr val="bg1"/>
              </a:solidFill>
              <a:latin typeface="宋体" charset="-122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4721207" y="2630134"/>
            <a:ext cx="4354486" cy="198120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读入操作符</a:t>
            </a: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#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，读操作符栈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栈顶元素也为</a:t>
            </a: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#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，结束，操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作数栈栈顶元素即为结果。</a:t>
            </a:r>
            <a:endParaRPr lang="zh-CN" altLang="en-US" sz="2800" kern="0" dirty="0">
              <a:solidFill>
                <a:schemeClr val="bg1"/>
              </a:solidFill>
              <a:latin typeface="宋体" charset="-122"/>
            </a:endParaRPr>
          </a:p>
        </p:txBody>
      </p:sp>
      <p:pic>
        <p:nvPicPr>
          <p:cNvPr id="24" name="Picture 5" descr="png-05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52646"/>
            <a:ext cx="1085311" cy="93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组合 37"/>
          <p:cNvGrpSpPr/>
          <p:nvPr/>
        </p:nvGrpSpPr>
        <p:grpSpPr>
          <a:xfrm>
            <a:off x="4639113" y="4437112"/>
            <a:ext cx="4436581" cy="1679724"/>
            <a:chOff x="2088767" y="5138847"/>
            <a:chExt cx="4436581" cy="1679724"/>
          </a:xfrm>
        </p:grpSpPr>
        <p:sp>
          <p:nvSpPr>
            <p:cNvPr id="39" name="圆角矩形 38"/>
            <p:cNvSpPr/>
            <p:nvPr/>
          </p:nvSpPr>
          <p:spPr bwMode="auto">
            <a:xfrm>
              <a:off x="2952864" y="5712443"/>
              <a:ext cx="3572484" cy="11061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   怎样比较操作符的</a:t>
              </a:r>
              <a:endParaRPr lang="en-US" altLang="zh-CN" sz="2800" dirty="0" smtClean="0">
                <a:solidFill>
                  <a:schemeClr val="bg1"/>
                </a:solidFill>
                <a:latin typeface="Garamond" pitchFamily="18" charset="0"/>
                <a:ea typeface="宋体" charset="-122"/>
              </a:endParaRPr>
            </a:p>
            <a:p>
              <a:r>
                <a:rPr lang="zh-CN" altLang="en-US" sz="2800" dirty="0" smtClean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优先级？</a:t>
              </a:r>
              <a:endParaRPr lang="zh-CN" altLang="en-US" sz="2800" dirty="0">
                <a:solidFill>
                  <a:schemeClr val="bg1"/>
                </a:solidFill>
                <a:latin typeface="Garamond" pitchFamily="18" charset="0"/>
                <a:ea typeface="宋体" charset="-122"/>
              </a:endParaRPr>
            </a:p>
          </p:txBody>
        </p:sp>
        <p:pic>
          <p:nvPicPr>
            <p:cNvPr id="40" name="Picture 2" descr="E:\教学文件\1500PNG\常用\png-002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8767" y="5138847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灯片编号占位符 3"/>
          <p:cNvSpPr txBox="1">
            <a:spLocks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9pPr>
          </a:lstStyle>
          <a:p>
            <a:pPr eaLnBrk="1" hangingPunct="1"/>
            <a:fld id="{C209C50B-07D8-42C7-B282-2F0CE55BC860}" type="slidenum">
              <a:rPr lang="en-US" altLang="zh-CN" b="0" smtClean="0">
                <a:latin typeface="Arial" charset="0"/>
              </a:rPr>
              <a:pPr eaLnBrk="1" hangingPunct="1"/>
              <a:t>38</a:t>
            </a:fld>
            <a:endParaRPr lang="en-US" altLang="zh-CN" b="0">
              <a:latin typeface="Arial" charset="0"/>
            </a:endParaRP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395288" y="1052736"/>
            <a:ext cx="8569200" cy="792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kern="0" dirty="0" smtClean="0">
                <a:solidFill>
                  <a:srgbClr val="F1F622"/>
                </a:solidFill>
              </a:rPr>
              <a:t>3</a:t>
            </a:r>
            <a:r>
              <a:rPr lang="zh-CN" altLang="en-US" kern="0" dirty="0" smtClean="0">
                <a:solidFill>
                  <a:srgbClr val="F1F622"/>
                </a:solidFill>
              </a:rPr>
              <a:t>、算术表达式求值</a:t>
            </a:r>
            <a:endParaRPr lang="en-US" altLang="zh-CN" kern="0" dirty="0" smtClean="0"/>
          </a:p>
          <a:p>
            <a:pPr marL="0" indent="0">
              <a:buFont typeface="Wingdings" pitchFamily="2" charset="2"/>
              <a:buNone/>
            </a:pPr>
            <a:r>
              <a:rPr lang="zh-CN" altLang="en-US" sz="2800" kern="0" dirty="0" smtClean="0"/>
              <a:t>     </a:t>
            </a:r>
            <a:endParaRPr lang="zh-CN" altLang="en-US" sz="2800" kern="100" spc="260" dirty="0" smtClean="0"/>
          </a:p>
        </p:txBody>
      </p:sp>
    </p:spTree>
    <p:extLst>
      <p:ext uri="{BB962C8B-B14F-4D97-AF65-F5344CB8AC3E}">
        <p14:creationId xmlns:p14="http://schemas.microsoft.com/office/powerpoint/2010/main" val="429409471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07 L 0.09149 -0.0007 C 0.13246 -0.0007 0.18281 0.13211 0.18281 0.23993 L 0.18281 0.48103 " pathEditMode="relative" rAng="0" ptsTypes="FfFF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32" y="240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07 L -0.08385 -0.0007 C -0.12204 -0.0007 -0.16944 0.13211 -0.16944 0.23993 L -0.16944 0.48126 " pathEditMode="relative" rAng="0" ptsTypes="FfFF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76" y="240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96296E-6 L 0.0441 2.96296E-6 C 0.06371 2.96296E-6 0.08819 0.1125 0.08819 0.2044 L 0.08819 0.40879 " pathEditMode="relative" rAng="0" ptsTypes="FfFF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0" y="2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-0.13316 2.96296E-6 C -0.19288 2.96296E-6 -0.26615 0.10972 -0.26615 0.19907 L -0.26615 0.39815 " pathEditMode="relative" rAng="0" ptsTypes="FfFF">
                                      <p:cBhvr>
                                        <p:cTn id="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16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54 0.39796 L -0.26354 0.22998 C -0.26354 0.15479 -0.18958 0.06224 -0.12934 0.06224 L 0.00486 0.06224 " pathEditMode="relative" rAng="0" ptsTypes="FfFF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0" y="-167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4 0.48126 L -0.16944 0.2714 C -0.16944 0.17723 -0.13038 0.06178 -0.09843 0.06178 L -0.02725 0.06178 " pathEditMode="relative" rAng="0" ptsTypes="FfFF"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1" y="-2098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72 0.39611 L 0.08872 0.22906 C 0.08872 0.15409 0.06042 0.06224 0.03768 0.06224 L -0.01302 0.06224 " pathEditMode="relative" rAng="0" ptsTypes="FfFF">
                                      <p:cBhvr>
                                        <p:cTn id="7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7" y="-167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1064 L -0.17725 0.01064 C -0.25694 0.01064 -0.35451 0.12106 -0.35451 0.21064 L -0.35451 0.41088 " pathEditMode="relative" rAng="0" ptsTypes="FfFF">
                                      <p:cBhvr>
                                        <p:cTn id="99" dur="2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6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7.40741E-7 L -0.00382 7.40741E-7 C -0.00538 7.40741E-7 -0.00764 0.10972 -0.00764 0.1993 L -0.00764 0.39907 " pathEditMode="relative" rAng="0" ptsTypes="FfFF">
                                      <p:cBhvr>
                                        <p:cTn id="10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1041 L -0.17205 0.01041 C -0.25 0.01041 -0.34583 0.11736 -0.34583 0.2044 L -0.34583 0.39861 " pathEditMode="relative" rAng="0" ptsTypes="FfFF">
                                      <p:cBhvr>
                                        <p:cTn id="117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96" y="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5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583 0.39862 L -0.34583 0.2301 C -0.34583 0.1544 -0.27847 0.0625 -0.22343 0.0625 L -0.10104 0.0625 " pathEditMode="relative" rAng="0" ptsTypes="FfFF">
                                      <p:cBhvr>
                                        <p:cTn id="126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-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5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26 0.4206 L -0.3526 0.21064 C -0.3526 0.11689 -0.31632 0.00139 -0.28663 0.00139 L -0.22066 0.00139 " pathEditMode="relative" rAng="0" ptsTypes="FfFF">
                                      <p:cBhvr>
                                        <p:cTn id="129" dur="2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-20972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2 0.39842 L -0.00782 0.23137 C -0.00782 0.15664 -0.03698 0.06455 -0.06042 0.06455 L -0.11303 0.06455 " pathEditMode="relative" rAng="0" ptsTypes="FfFF">
                                      <p:cBhvr>
                                        <p:cTn id="131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-167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3.7037E-7 L -0.17517 3.7037E-7 C -0.25451 3.7037E-7 -0.35208 0.11597 -0.35208 0.21042 L -0.35208 0.42083 " pathEditMode="relative" rAng="0" ptsTypes="FfFF">
                                      <p:cBhvr>
                                        <p:cTn id="16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8" y="2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  <p:bldP spid="4" grpId="2"/>
      <p:bldP spid="5" grpId="0"/>
      <p:bldP spid="5" grpId="1"/>
      <p:bldP spid="5" grpId="2"/>
      <p:bldP spid="6" grpId="0"/>
      <p:bldP spid="6" grpId="1"/>
      <p:bldP spid="6" grpId="2"/>
      <p:bldP spid="7" grpId="0" build="allAtOnce"/>
      <p:bldP spid="7" grpId="1" build="allAtOnce"/>
      <p:bldP spid="9" grpId="0" build="allAtOnce"/>
      <p:bldP spid="14" grpId="0"/>
      <p:bldP spid="21" grpId="0"/>
      <p:bldP spid="23" grpId="0" animBg="1"/>
      <p:bldP spid="25" grpId="0" animBg="1"/>
      <p:bldP spid="26" grpId="0" animBg="1"/>
      <p:bldP spid="27" grpId="0" animBg="1"/>
      <p:bldP spid="28" grpId="0" animBg="1"/>
      <p:bldP spid="29" grpId="2" build="allAtOnce"/>
      <p:bldP spid="29" grpId="3" build="allAtOnce"/>
      <p:bldP spid="29" grpId="4" build="allAtOnce"/>
      <p:bldP spid="16" grpId="2" build="allAtOnce"/>
      <p:bldP spid="16" grpId="3" build="allAtOnce"/>
      <p:bldP spid="16" grpId="4" build="allAtOnce"/>
      <p:bldP spid="31" grpId="0" animBg="1"/>
      <p:bldP spid="32" grpId="0" animBg="1"/>
      <p:bldP spid="33" grpId="0" animBg="1"/>
      <p:bldP spid="19" grpId="0"/>
      <p:bldP spid="19" grpId="1"/>
      <p:bldP spid="36" grpId="0" animBg="1"/>
      <p:bldP spid="3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284550"/>
              </p:ext>
            </p:extLst>
          </p:nvPr>
        </p:nvGraphicFramePr>
        <p:xfrm>
          <a:off x="683568" y="2768564"/>
          <a:ext cx="1247800" cy="289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/>
              </a:tblGrid>
              <a:tr h="57853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062582"/>
              </p:ext>
            </p:extLst>
          </p:nvPr>
        </p:nvGraphicFramePr>
        <p:xfrm>
          <a:off x="3349266" y="2821012"/>
          <a:ext cx="1247800" cy="289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/>
              </a:tblGrid>
              <a:tr h="57853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917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3.1.3  </a:t>
            </a:r>
            <a:r>
              <a:rPr lang="zh-CN" altLang="en-US" dirty="0" smtClean="0"/>
              <a:t>堆栈应用</a:t>
            </a:r>
          </a:p>
        </p:txBody>
      </p:sp>
      <p:sp>
        <p:nvSpPr>
          <p:cNvPr id="8" name="矩形 7"/>
          <p:cNvSpPr/>
          <p:nvPr/>
        </p:nvSpPr>
        <p:spPr>
          <a:xfrm>
            <a:off x="532040" y="1736210"/>
            <a:ext cx="15579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0" dirty="0" smtClean="0">
                <a:solidFill>
                  <a:srgbClr val="FFFFFF"/>
                </a:solidFill>
                <a:latin typeface="Garamond"/>
                <a:ea typeface="宋体"/>
              </a:rPr>
              <a:t>例（</a:t>
            </a:r>
            <a:r>
              <a:rPr lang="en-US" altLang="zh-CN" sz="2800" kern="0" dirty="0" smtClean="0">
                <a:solidFill>
                  <a:srgbClr val="FFFFFF"/>
                </a:solidFill>
                <a:latin typeface="Garamond"/>
                <a:ea typeface="宋体"/>
              </a:rPr>
              <a:t>2</a:t>
            </a:r>
            <a:r>
              <a:rPr lang="zh-CN" altLang="en-US" sz="2800" kern="0" dirty="0" smtClean="0">
                <a:solidFill>
                  <a:srgbClr val="FFFFFF"/>
                </a:solidFill>
                <a:latin typeface="Garamond"/>
                <a:ea typeface="宋体"/>
              </a:rPr>
              <a:t>）：</a:t>
            </a:r>
            <a:r>
              <a:rPr lang="en-US" altLang="zh-CN" sz="2800" kern="0" dirty="0" smtClean="0">
                <a:solidFill>
                  <a:srgbClr val="FFFFFF"/>
                </a:solidFill>
                <a:latin typeface="Garamond"/>
                <a:ea typeface="宋体"/>
              </a:rPr>
              <a:t>                             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2138603" y="1713002"/>
            <a:ext cx="526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kern="0" dirty="0">
                <a:solidFill>
                  <a:srgbClr val="FFFFFF"/>
                </a:solidFill>
                <a:latin typeface="Garamond"/>
                <a:ea typeface="宋体"/>
              </a:rPr>
              <a:t>#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2619309" y="1713002"/>
            <a:ext cx="4251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kern="0" dirty="0">
                <a:solidFill>
                  <a:srgbClr val="FFFFFF"/>
                </a:solidFill>
                <a:latin typeface="Garamond"/>
                <a:ea typeface="宋体"/>
              </a:rPr>
              <a:t>3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2999025" y="1713002"/>
            <a:ext cx="526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kern="0" dirty="0">
                <a:solidFill>
                  <a:srgbClr val="FFFFFF"/>
                </a:solidFill>
                <a:latin typeface="Garamond"/>
                <a:ea typeface="宋体"/>
              </a:rPr>
              <a:t>+</a:t>
            </a:r>
            <a:endParaRPr lang="zh-CN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3479731" y="1713002"/>
            <a:ext cx="4251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kern="0" dirty="0">
                <a:solidFill>
                  <a:srgbClr val="FFFFFF"/>
                </a:solidFill>
                <a:latin typeface="Garamond"/>
                <a:ea typeface="宋体"/>
              </a:rPr>
              <a:t>4</a:t>
            </a:r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3859447" y="1713002"/>
            <a:ext cx="4363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/>
              <a:t>*</a:t>
            </a:r>
            <a:endParaRPr lang="zh-CN" altLang="en-US" sz="4000" dirty="0"/>
          </a:p>
        </p:txBody>
      </p:sp>
      <p:sp>
        <p:nvSpPr>
          <p:cNvPr id="9" name="矩形 8"/>
          <p:cNvSpPr/>
          <p:nvPr/>
        </p:nvSpPr>
        <p:spPr>
          <a:xfrm>
            <a:off x="4170235" y="1713002"/>
            <a:ext cx="4251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kern="0" dirty="0">
                <a:solidFill>
                  <a:srgbClr val="FFFFFF"/>
                </a:solidFill>
                <a:latin typeface="Garamond"/>
                <a:ea typeface="宋体"/>
              </a:rPr>
              <a:t>5</a:t>
            </a:r>
            <a:endParaRPr lang="zh-CN" altLang="en-US" sz="4000" dirty="0"/>
          </a:p>
        </p:txBody>
      </p:sp>
      <p:sp>
        <p:nvSpPr>
          <p:cNvPr id="10" name="矩形 9"/>
          <p:cNvSpPr/>
          <p:nvPr/>
        </p:nvSpPr>
        <p:spPr>
          <a:xfrm>
            <a:off x="4549950" y="1713002"/>
            <a:ext cx="526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000" kern="0" dirty="0">
                <a:solidFill>
                  <a:srgbClr val="FFFFFF"/>
                </a:solidFill>
                <a:latin typeface="Garamond"/>
                <a:ea typeface="宋体"/>
              </a:rPr>
              <a:t>#</a:t>
            </a:r>
          </a:p>
        </p:txBody>
      </p:sp>
      <p:sp>
        <p:nvSpPr>
          <p:cNvPr id="14" name="矩形 13"/>
          <p:cNvSpPr/>
          <p:nvPr/>
        </p:nvSpPr>
        <p:spPr>
          <a:xfrm>
            <a:off x="539552" y="585522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操作数栈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03848" y="585810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操作符栈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4716016" y="2815944"/>
            <a:ext cx="4138462" cy="109938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初始化栈，并放入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>
                <a:solidFill>
                  <a:schemeClr val="bg1"/>
                </a:solidFill>
                <a:latin typeface="宋体" charset="-122"/>
              </a:rPr>
              <a:t>首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个操作符和操作数</a:t>
            </a:r>
            <a:endParaRPr lang="zh-CN" altLang="en-US" sz="2800" kern="0" dirty="0">
              <a:solidFill>
                <a:schemeClr val="bg1"/>
              </a:solidFill>
              <a:latin typeface="宋体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4716016" y="2815944"/>
            <a:ext cx="4172417" cy="158417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读入操作符，读操作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符栈栈顶操作符，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+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比</a:t>
            </a: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#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优先级高，进栈</a:t>
            </a:r>
            <a:endParaRPr lang="zh-CN" altLang="en-US" sz="2800" kern="0" dirty="0">
              <a:solidFill>
                <a:schemeClr val="bg1"/>
              </a:solidFill>
              <a:latin typeface="宋体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716016" y="2815944"/>
            <a:ext cx="4180750" cy="158417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读入操作数，进操作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数栈。</a:t>
            </a:r>
            <a:endParaRPr lang="zh-CN" altLang="en-US" sz="2800" kern="0" dirty="0">
              <a:solidFill>
                <a:schemeClr val="bg1"/>
              </a:solidFill>
              <a:latin typeface="宋体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716016" y="2815944"/>
            <a:ext cx="4176464" cy="165618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读入操作符，读操作符栈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栈顶操作符，*比</a:t>
            </a: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+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优先级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高，操作符进栈</a:t>
            </a:r>
            <a:endParaRPr lang="zh-CN" altLang="en-US" sz="2800" kern="0" dirty="0">
              <a:solidFill>
                <a:schemeClr val="bg1"/>
              </a:solidFill>
              <a:latin typeface="宋体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32415" y="2132856"/>
            <a:ext cx="6655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kern="0" dirty="0" smtClean="0">
                <a:solidFill>
                  <a:srgbClr val="FFFFFF"/>
                </a:solidFill>
                <a:latin typeface="Garamond"/>
                <a:ea typeface="宋体"/>
              </a:rPr>
              <a:t>20</a:t>
            </a:r>
            <a:endParaRPr lang="zh-CN" altLang="en-US" sz="4000" dirty="0"/>
          </a:p>
        </p:txBody>
      </p:sp>
      <p:sp>
        <p:nvSpPr>
          <p:cNvPr id="16" name="矩形 15"/>
          <p:cNvSpPr/>
          <p:nvPr/>
        </p:nvSpPr>
        <p:spPr>
          <a:xfrm>
            <a:off x="3857111" y="2132856"/>
            <a:ext cx="526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kern="0" dirty="0">
                <a:solidFill>
                  <a:srgbClr val="FFFFFF"/>
                </a:solidFill>
                <a:latin typeface="Garamond"/>
                <a:ea typeface="宋体"/>
              </a:rPr>
              <a:t>=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4633921" y="4797152"/>
            <a:ext cx="4436581" cy="1679724"/>
            <a:chOff x="2088767" y="5138847"/>
            <a:chExt cx="4436581" cy="1679724"/>
          </a:xfrm>
        </p:grpSpPr>
        <p:sp>
          <p:nvSpPr>
            <p:cNvPr id="39" name="圆角矩形 38"/>
            <p:cNvSpPr/>
            <p:nvPr/>
          </p:nvSpPr>
          <p:spPr bwMode="auto">
            <a:xfrm>
              <a:off x="2952864" y="5712443"/>
              <a:ext cx="3572484" cy="11061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   怎样比较操作符的</a:t>
              </a:r>
              <a:endParaRPr lang="en-US" altLang="zh-CN" sz="2800" dirty="0" smtClean="0">
                <a:solidFill>
                  <a:schemeClr val="bg1"/>
                </a:solidFill>
                <a:latin typeface="Garamond" pitchFamily="18" charset="0"/>
                <a:ea typeface="宋体" charset="-122"/>
              </a:endParaRPr>
            </a:p>
            <a:p>
              <a:r>
                <a:rPr lang="zh-CN" altLang="en-US" sz="2800" dirty="0" smtClean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优先级？</a:t>
              </a:r>
              <a:endParaRPr lang="zh-CN" altLang="en-US" sz="2800" dirty="0">
                <a:solidFill>
                  <a:schemeClr val="bg1"/>
                </a:solidFill>
                <a:latin typeface="Garamond" pitchFamily="18" charset="0"/>
                <a:ea typeface="宋体" charset="-122"/>
              </a:endParaRPr>
            </a:p>
          </p:txBody>
        </p:sp>
        <p:pic>
          <p:nvPicPr>
            <p:cNvPr id="40" name="Picture 2" descr="E:\教学文件\1500PNG\常用\png-002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8767" y="5138847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灯片编号占位符 3"/>
          <p:cNvSpPr txBox="1">
            <a:spLocks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9pPr>
          </a:lstStyle>
          <a:p>
            <a:pPr eaLnBrk="1" hangingPunct="1"/>
            <a:fld id="{C209C50B-07D8-42C7-B282-2F0CE55BC860}" type="slidenum">
              <a:rPr lang="en-US" altLang="zh-CN" b="0" smtClean="0">
                <a:latin typeface="Arial" charset="0"/>
              </a:rPr>
              <a:pPr eaLnBrk="1" hangingPunct="1"/>
              <a:t>39</a:t>
            </a:fld>
            <a:endParaRPr lang="en-US" altLang="zh-CN" b="0">
              <a:latin typeface="Arial" charset="0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4716016" y="2815944"/>
            <a:ext cx="4180750" cy="165618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读入操作数，进操作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数栈。</a:t>
            </a:r>
            <a:endParaRPr lang="zh-CN" altLang="en-US" sz="2800" kern="0" dirty="0">
              <a:solidFill>
                <a:schemeClr val="bg1"/>
              </a:solidFill>
              <a:latin typeface="宋体" charset="-122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4716016" y="2815944"/>
            <a:ext cx="4354486" cy="198120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读入操作符</a:t>
            </a: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#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，读操作符栈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>
                <a:solidFill>
                  <a:schemeClr val="bg1"/>
                </a:solidFill>
                <a:latin typeface="宋体" charset="-122"/>
              </a:rPr>
              <a:t>栈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顶元素*，</a:t>
            </a: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#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的优先级较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低，弹栈计算。</a:t>
            </a:r>
            <a:endParaRPr lang="zh-CN" altLang="en-US" sz="2800" kern="0" dirty="0">
              <a:solidFill>
                <a:schemeClr val="bg1"/>
              </a:solidFill>
              <a:latin typeface="宋体" charset="-122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4716016" y="2815944"/>
            <a:ext cx="4354486" cy="198120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新数重新入栈。</a:t>
            </a:r>
            <a:endParaRPr lang="zh-CN" altLang="en-US" sz="2800" kern="0" dirty="0">
              <a:solidFill>
                <a:schemeClr val="bg1"/>
              </a:solidFill>
              <a:latin typeface="宋体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4716016" y="2815944"/>
            <a:ext cx="4354486" cy="198120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当前操作符还是</a:t>
            </a: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#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，读操作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符栈栈顶元素</a:t>
            </a: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+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，</a:t>
            </a: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#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的优先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级较低，弹栈计算。</a:t>
            </a:r>
            <a:endParaRPr lang="zh-CN" altLang="en-US" sz="2800" kern="0" dirty="0">
              <a:solidFill>
                <a:schemeClr val="bg1"/>
              </a:solidFill>
              <a:latin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66473" y="2140929"/>
            <a:ext cx="6655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kern="0" dirty="0" smtClean="0">
                <a:solidFill>
                  <a:srgbClr val="FFFFFF"/>
                </a:solidFill>
                <a:latin typeface="Garamond"/>
                <a:ea typeface="宋体"/>
              </a:rPr>
              <a:t>23</a:t>
            </a:r>
            <a:endParaRPr lang="zh-CN" altLang="en-US" sz="4000" dirty="0"/>
          </a:p>
        </p:txBody>
      </p:sp>
      <p:sp>
        <p:nvSpPr>
          <p:cNvPr id="44" name="圆角矩形 43"/>
          <p:cNvSpPr/>
          <p:nvPr/>
        </p:nvSpPr>
        <p:spPr bwMode="auto">
          <a:xfrm>
            <a:off x="4716016" y="2815944"/>
            <a:ext cx="4354486" cy="198120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新数重新入栈。</a:t>
            </a:r>
            <a:endParaRPr lang="zh-CN" altLang="en-US" sz="2800" kern="0" dirty="0">
              <a:solidFill>
                <a:schemeClr val="bg1"/>
              </a:solidFill>
              <a:latin typeface="宋体" charset="-122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4716016" y="2815944"/>
            <a:ext cx="4354486" cy="198120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当前操作符还是</a:t>
            </a: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#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，读操作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符栈栈顶元素</a:t>
            </a:r>
            <a:r>
              <a:rPr lang="en-US" altLang="zh-CN" sz="2800" kern="0" dirty="0" smtClean="0">
                <a:solidFill>
                  <a:schemeClr val="bg1"/>
                </a:solidFill>
                <a:latin typeface="宋体" charset="-122"/>
              </a:rPr>
              <a:t>#</a:t>
            </a: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，结束，操</a:t>
            </a:r>
            <a:endParaRPr lang="en-US" altLang="zh-CN" sz="2800" kern="0" dirty="0" smtClean="0">
              <a:solidFill>
                <a:schemeClr val="bg1"/>
              </a:solidFill>
              <a:latin typeface="宋体" charset="-122"/>
            </a:endParaRPr>
          </a:p>
          <a:p>
            <a:pPr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宋体" charset="-122"/>
              </a:rPr>
              <a:t>作数栈栈顶元素即为结果。</a:t>
            </a:r>
            <a:endParaRPr lang="zh-CN" altLang="en-US" sz="2800" kern="0" dirty="0">
              <a:solidFill>
                <a:schemeClr val="bg1"/>
              </a:solidFill>
              <a:latin typeface="宋体" charset="-122"/>
            </a:endParaRPr>
          </a:p>
        </p:txBody>
      </p:sp>
      <p:pic>
        <p:nvPicPr>
          <p:cNvPr id="24" name="Picture 5" descr="png-05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167" y="2175229"/>
            <a:ext cx="1085311" cy="93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395288" y="1052736"/>
            <a:ext cx="8569200" cy="792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kern="0" dirty="0" smtClean="0">
                <a:solidFill>
                  <a:srgbClr val="F1F622"/>
                </a:solidFill>
              </a:rPr>
              <a:t>3</a:t>
            </a:r>
            <a:r>
              <a:rPr lang="zh-CN" altLang="en-US" kern="0" dirty="0" smtClean="0">
                <a:solidFill>
                  <a:srgbClr val="F1F622"/>
                </a:solidFill>
              </a:rPr>
              <a:t>、算术表达式求值</a:t>
            </a:r>
            <a:endParaRPr lang="en-US" altLang="zh-CN" kern="0" dirty="0" smtClean="0"/>
          </a:p>
          <a:p>
            <a:pPr marL="0" indent="0">
              <a:buFont typeface="Wingdings" pitchFamily="2" charset="2"/>
              <a:buNone/>
            </a:pPr>
            <a:r>
              <a:rPr lang="zh-CN" altLang="en-US" sz="2800" kern="0" dirty="0" smtClean="0"/>
              <a:t>     </a:t>
            </a:r>
            <a:endParaRPr lang="zh-CN" altLang="en-US" sz="2800" kern="100" spc="260" dirty="0" smtClean="0"/>
          </a:p>
        </p:txBody>
      </p:sp>
    </p:spTree>
    <p:extLst>
      <p:ext uri="{BB962C8B-B14F-4D97-AF65-F5344CB8AC3E}">
        <p14:creationId xmlns:p14="http://schemas.microsoft.com/office/powerpoint/2010/main" val="338274903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07 L 0.09149 -0.0007 C 0.13246 -0.0007 0.18281 0.13211 0.18281 0.23993 L 0.18281 0.48103 " pathEditMode="relative" rAng="0" ptsTypes="FfFF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32" y="240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08663 -2.96296E-6 C -0.1257 -2.96296E-6 -0.17327 0.13287 -0.17327 0.24098 L -0.17327 0.48264 " pathEditMode="relative" rAng="0" ptsTypes="FfFF"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63" y="2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96296E-6 L 0.0441 2.96296E-6 C 0.06371 2.96296E-6 0.08819 0.1125 0.08819 0.2044 L 0.08819 0.40879 " pathEditMode="relative" rAng="0" ptsTypes="FfFF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0" y="2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-0.13316 2.96296E-6 C -0.19288 2.96296E-6 -0.26615 0.10972 -0.26615 0.19907 L -0.26615 0.39815 " pathEditMode="relative" rAng="0" ptsTypes="FfFF">
                                      <p:cBhvr>
                                        <p:cTn id="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16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1018 L -0.00763 0.31435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1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07407E-6 L -0.1743 4.07407E-6 C -0.25243 4.07407E-6 -0.34844 0.08657 -0.34844 0.15717 L -0.34844 0.31458 " pathEditMode="relative" rAng="0" ptsTypes="FfFF">
                                      <p:cBhvr>
                                        <p:cTn id="76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31" y="1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44 0.31458 L -0.34844 0.18935 C -0.34844 0.13333 -0.28195 0.06458 -0.22761 0.06458 L -0.10678 0.06458 " pathEditMode="relative" rAng="0" ptsTypes="FfFF">
                                      <p:cBhvr>
                                        <p:cTn id="85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-1250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54 0.3868 L -0.26354 0.2243 C -0.26354 0.15116 -0.22326 0.06204 -0.19028 0.06204 L -0.11649 0.06204 " pathEditMode="relative" rAng="0" ptsTypes="FfFF">
                                      <p:cBhvr>
                                        <p:cTn id="8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-1625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4 0.31435 L -0.00764 0.18935 C -0.00764 0.13333 -0.04028 0.06435 -0.06667 0.06435 L -0.12569 0.06435 " pathEditMode="relative" rAng="0" ptsTypes="FfFF">
                                      <p:cBhvr>
                                        <p:cTn id="8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-0.18073 7.40741E-7 C -0.26198 7.40741E-7 -0.36146 0.08912 -0.36146 0.16157 L -0.36146 0.32338 " pathEditMode="relative" rAng="0" ptsTypes="FfFF">
                                      <p:cBhvr>
                                        <p:cTn id="1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73" y="16157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146 0.33704 L -0.36146 0.16898 C -0.36146 0.09329 -0.29254 0.00093 -0.23646 0.00093 L -0.11146 0.00093 " pathEditMode="relative" rAng="0" ptsTypes="FfFF">
                                      <p:cBhvr>
                                        <p:cTn id="1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5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82 0.48263 L -0.17882 0.27245 C -0.17882 0.17847 -0.14271 0.06273 -0.11319 0.06273 L -0.04739 0.06273 " pathEditMode="relative" rAng="0" ptsTypes="FfFF">
                                      <p:cBhvr>
                                        <p:cTn id="131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-20995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72 0.39815 L 0.08872 0.23009 C 0.08872 0.15463 0.05816 0.06204 0.03351 0.06204 L -0.02153 0.06204 " pathEditMode="relative" rAng="0" ptsTypes="FfFF">
                                      <p:cBhvr>
                                        <p:cTn id="1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-16806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-0.18073 7.40741E-7 C -0.26198 7.40741E-7 -0.36146 0.11528 -0.36146 0.20903 L -0.36146 0.41805 " pathEditMode="relative" rAng="0" ptsTypes="FfFF">
                                      <p:cBhvr>
                                        <p:cTn id="15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73" y="20903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 build="allAtOnce"/>
      <p:bldP spid="4" grpId="2" build="allAtOnce"/>
      <p:bldP spid="5" grpId="0"/>
      <p:bldP spid="5" grpId="1"/>
      <p:bldP spid="5" grpId="2"/>
      <p:bldP spid="6" grpId="0"/>
      <p:bldP spid="6" grpId="1"/>
      <p:bldP spid="6" grpId="2"/>
      <p:bldP spid="7" grpId="2" build="allAtOnce"/>
      <p:bldP spid="9" grpId="0" build="allAtOnce"/>
      <p:bldP spid="9" grpId="1" build="allAtOnce"/>
      <p:bldP spid="14" grpId="0"/>
      <p:bldP spid="21" grpId="0"/>
      <p:bldP spid="23" grpId="0" animBg="1"/>
      <p:bldP spid="25" grpId="0" animBg="1"/>
      <p:bldP spid="26" grpId="0" animBg="1"/>
      <p:bldP spid="27" grpId="0" animBg="1"/>
      <p:bldP spid="29" grpId="0"/>
      <p:bldP spid="29" grpId="1"/>
      <p:bldP spid="29" grpId="2"/>
      <p:bldP spid="29" grpId="3"/>
      <p:bldP spid="16" grpId="0"/>
      <p:bldP spid="16" grpId="1"/>
      <p:bldP spid="16" grpId="2"/>
      <p:bldP spid="16" grpId="3"/>
      <p:bldP spid="35" grpId="0" animBg="1"/>
      <p:bldP spid="37" grpId="0" animBg="1"/>
      <p:bldP spid="42" grpId="0" animBg="1"/>
      <p:bldP spid="43" grpId="0" animBg="1"/>
      <p:bldP spid="2" grpId="0"/>
      <p:bldP spid="2" grpId="1"/>
      <p:bldP spid="44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18FC3925-A521-4505-A896-D520A276BC19}" type="slidenum">
              <a:rPr lang="en-US" altLang="zh-CN" b="0">
                <a:latin typeface="Arial" charset="0"/>
              </a:rPr>
              <a:pPr eaLnBrk="1" hangingPunct="1"/>
              <a:t>4</a:t>
            </a:fld>
            <a:endParaRPr lang="en-US" altLang="zh-CN" b="0">
              <a:latin typeface="Arial" charset="0"/>
            </a:endParaRPr>
          </a:p>
        </p:txBody>
      </p:sp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41400" y="419100"/>
            <a:ext cx="7488238" cy="6334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 </a:t>
            </a:r>
            <a:r>
              <a:rPr lang="zh-CN" altLang="en-US" dirty="0" smtClean="0"/>
              <a:t>栈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640763" cy="15827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smtClean="0">
                <a:latin typeface="宋体" charset="-122"/>
              </a:rPr>
              <a:t>一、栈的基本概念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smtClean="0">
                <a:latin typeface="宋体" charset="-122"/>
              </a:rPr>
              <a:t>堆栈</a:t>
            </a:r>
            <a:r>
              <a:rPr lang="en-US" altLang="zh-CN" sz="2800" smtClean="0">
                <a:latin typeface="宋体" charset="-122"/>
              </a:rPr>
              <a:t>(Stack) </a:t>
            </a:r>
            <a:r>
              <a:rPr lang="zh-CN" altLang="en-US" sz="2800" smtClean="0">
                <a:latin typeface="宋体" charset="-122"/>
              </a:rPr>
              <a:t>：限定仅在表的一端进行插入和删除操作的线性表。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484438" y="3860800"/>
          <a:ext cx="1295400" cy="280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2808288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388" marR="9138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" name="圆角矩形 2"/>
          <p:cNvSpPr/>
          <p:nvPr/>
        </p:nvSpPr>
        <p:spPr bwMode="auto">
          <a:xfrm>
            <a:off x="539750" y="3959225"/>
            <a:ext cx="1152525" cy="6492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3600" dirty="0">
                <a:solidFill>
                  <a:schemeClr val="bg2"/>
                </a:solidFill>
              </a:rPr>
              <a:t>B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560388" y="5453063"/>
            <a:ext cx="1150937" cy="6492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3600" dirty="0">
                <a:solidFill>
                  <a:schemeClr val="bg2"/>
                </a:solidFill>
              </a:rPr>
              <a:t>D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539750" y="4706938"/>
            <a:ext cx="1152525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3600" dirty="0">
                <a:solidFill>
                  <a:schemeClr val="bg2"/>
                </a:solidFill>
              </a:rPr>
              <a:t>C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574675" y="3213100"/>
            <a:ext cx="1150938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3600" dirty="0">
                <a:solidFill>
                  <a:schemeClr val="bg2"/>
                </a:solidFill>
              </a:rPr>
              <a:t>A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  <p:grpSp>
        <p:nvGrpSpPr>
          <p:cNvPr id="6180" name="组合 4"/>
          <p:cNvGrpSpPr>
            <a:grpSpLocks/>
          </p:cNvGrpSpPr>
          <p:nvPr/>
        </p:nvGrpSpPr>
        <p:grpSpPr bwMode="auto">
          <a:xfrm>
            <a:off x="5435600" y="3870325"/>
            <a:ext cx="3240088" cy="1492250"/>
            <a:chOff x="4211960" y="4725144"/>
            <a:chExt cx="3240360" cy="1492474"/>
          </a:xfrm>
        </p:grpSpPr>
        <p:sp>
          <p:nvSpPr>
            <p:cNvPr id="38" name="圆角矩形 37"/>
            <p:cNvSpPr/>
            <p:nvPr/>
          </p:nvSpPr>
          <p:spPr bwMode="auto">
            <a:xfrm>
              <a:off x="4680312" y="5338011"/>
              <a:ext cx="2772008" cy="87960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kumimoji="1" lang="zh-CN" altLang="en-US" sz="2800" dirty="0">
                  <a:solidFill>
                    <a:schemeClr val="bg1"/>
                  </a:solidFill>
                  <a:latin typeface="Times New Roman" pitchFamily="18" charset="0"/>
                </a:rPr>
                <a:t>    栈的操作特性：</a:t>
              </a:r>
              <a:endParaRPr kumimoji="1" lang="en-US" altLang="zh-CN" sz="2800" dirty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>
                <a:defRPr/>
              </a:pPr>
              <a:r>
                <a:rPr lang="zh-CN" altLang="en-US" sz="2800" kern="0" dirty="0">
                  <a:solidFill>
                    <a:srgbClr val="FF0000"/>
                  </a:solidFill>
                  <a:latin typeface="宋体" charset="-122"/>
                </a:rPr>
                <a:t>    先进后出</a:t>
              </a:r>
            </a:p>
          </p:txBody>
        </p:sp>
        <p:pic>
          <p:nvPicPr>
            <p:cNvPr id="6182" name="Picture 5" descr="png-057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4725144"/>
              <a:ext cx="1085402" cy="93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2.08237E-6 L 0.10799 -2.08237E-6 C 0.1566 -2.08237E-6 0.21667 0.10829 0.21667 0.19644 L 0.21667 0.39357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19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0417 L 0.00382 -0.108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10875 L 0.1118 -0.10875 C 0.16059 -0.10875 0.22048 -0.03054 0.22048 0.03424 L 0.22048 0.17978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144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48 0.17978 L 0.22048 0.03447 C 0.22048 -0.03077 0.25955 -0.11083 0.29132 -0.11083 L 0.36233 -0.11083 " pathEditMode="relative" rAng="0" ptsTypes="FfFF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145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0647 L 0.00382 -0.2177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21773 L 0.11198 -0.21773 C 0.16059 -0.21773 0.22048 -0.13975 0.22048 -0.07474 L 0.22048 0.0708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144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0416 L 0.00156 -0.3264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165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0.32647 L 0.10989 -0.32647 C 0.15851 -0.32647 0.21857 -0.27742 0.21857 -0.23577 L 0.21857 -0.14276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9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23 -0.13905 L 0.21823 -0.23554 C 0.21823 -0.27904 0.2941 -0.33179 0.35608 -0.33179 L 0.49393 -0.33179 " pathEditMode="relative" rAng="0" ptsTypes="FfFF">
                                      <p:cBhvr>
                                        <p:cTn id="3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5" y="-9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48 0.0708 L 0.22048 -0.07613 C 0.22048 -0.14207 0.33333 -0.22305 0.42517 -0.22305 L 0.63003 -0.22305 " pathEditMode="relative" rAng="0" ptsTypes="FfFF">
                                      <p:cBhvr>
                                        <p:cTn id="3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-146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84 0.18371 L 0.21684 0.08885 C 0.21684 0.04628 0.36841 -0.00532 0.49202 -0.00532 L 0.76806 -0.00532 " pathEditMode="relative" rAng="0" ptsTypes="FfFF">
                                      <p:cBhvr>
                                        <p:cTn id="4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52" y="-9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7" grpId="0" animBg="1"/>
      <p:bldP spid="37" grpId="1" animBg="1"/>
      <p:bldP spid="37" grpId="2" animBg="1"/>
      <p:bldP spid="36" grpId="0" animBg="1"/>
      <p:bldP spid="36" grpId="1" animBg="1"/>
      <p:bldP spid="36" grpId="2" animBg="1"/>
      <p:bldP spid="35" grpId="0" animBg="1"/>
      <p:bldP spid="35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3.1.3  </a:t>
            </a:r>
            <a:r>
              <a:rPr lang="zh-CN" altLang="en-US" dirty="0" smtClean="0"/>
              <a:t>堆栈应用</a:t>
            </a:r>
          </a:p>
        </p:txBody>
      </p:sp>
      <p:sp>
        <p:nvSpPr>
          <p:cNvPr id="41" name="灯片编号占位符 3"/>
          <p:cNvSpPr txBox="1">
            <a:spLocks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9pPr>
          </a:lstStyle>
          <a:p>
            <a:pPr eaLnBrk="1" hangingPunct="1"/>
            <a:fld id="{C209C50B-07D8-42C7-B282-2F0CE55BC860}" type="slidenum">
              <a:rPr lang="en-US" altLang="zh-CN" b="0" smtClean="0">
                <a:latin typeface="Arial" charset="0"/>
              </a:rPr>
              <a:pPr eaLnBrk="1" hangingPunct="1"/>
              <a:t>40</a:t>
            </a:fld>
            <a:endParaRPr lang="en-US" altLang="zh-CN" b="0">
              <a:latin typeface="Arial" charset="0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395288" y="1052736"/>
            <a:ext cx="8569200" cy="792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kern="0" dirty="0" smtClean="0">
                <a:solidFill>
                  <a:srgbClr val="F1F622"/>
                </a:solidFill>
              </a:rPr>
              <a:t>3</a:t>
            </a:r>
            <a:r>
              <a:rPr lang="zh-CN" altLang="en-US" kern="0" dirty="0" smtClean="0">
                <a:solidFill>
                  <a:srgbClr val="F1F622"/>
                </a:solidFill>
              </a:rPr>
              <a:t>、算术表达式求值</a:t>
            </a:r>
            <a:endParaRPr lang="en-US" altLang="zh-CN" kern="0" dirty="0" smtClean="0">
              <a:solidFill>
                <a:srgbClr val="F1F622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800" kern="0" dirty="0" smtClean="0"/>
              <a:t>制作操作符的优先级对照二维表：</a:t>
            </a:r>
            <a:endParaRPr lang="en-US" altLang="zh-CN" sz="2800" kern="0" dirty="0" smtClean="0"/>
          </a:p>
          <a:p>
            <a:pPr marL="0" indent="0">
              <a:buFont typeface="Wingdings" pitchFamily="2" charset="2"/>
              <a:buNone/>
            </a:pPr>
            <a:r>
              <a:rPr lang="zh-CN" altLang="en-US" sz="2800" kern="0" dirty="0" smtClean="0"/>
              <a:t>     </a:t>
            </a:r>
            <a:endParaRPr lang="zh-CN" altLang="en-US" sz="2800" kern="100" spc="260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647015"/>
              </p:ext>
            </p:extLst>
          </p:nvPr>
        </p:nvGraphicFramePr>
        <p:xfrm>
          <a:off x="899593" y="2470795"/>
          <a:ext cx="717542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780"/>
                <a:gridCol w="1152128"/>
                <a:gridCol w="1152128"/>
                <a:gridCol w="1152128"/>
                <a:gridCol w="1152128"/>
                <a:gridCol w="1152128"/>
              </a:tblGrid>
              <a:tr h="678871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         op2</a:t>
                      </a:r>
                    </a:p>
                    <a:p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op1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zh-CN" alt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zh-CN" alt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zh-CN" alt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endParaRPr lang="zh-CN" alt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zh-CN" alt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73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/>
                        <a:t>+</a:t>
                      </a:r>
                      <a:endParaRPr lang="zh-CN" alt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3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3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zh-CN" altLang="en-US" sz="3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zh-CN" altLang="en-US" sz="3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3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73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/>
                        <a:t>-</a:t>
                      </a:r>
                      <a:endParaRPr lang="zh-CN" alt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3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3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zh-CN" altLang="en-US" sz="3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zh-CN" altLang="en-US" sz="3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3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73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3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3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3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3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3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73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/>
                        <a:t>/</a:t>
                      </a:r>
                      <a:endParaRPr lang="zh-CN" alt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3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3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3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3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sz="3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73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/>
                        <a:t>#</a:t>
                      </a:r>
                      <a:endParaRPr lang="zh-CN" altLang="en-US" sz="36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zh-CN" altLang="en-US" sz="3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zh-CN" altLang="en-US" sz="3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zh-CN" altLang="en-US" sz="3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zh-CN" altLang="en-US" sz="3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结束</a:t>
                      </a:r>
                      <a:endParaRPr lang="zh-CN" altLang="en-US" sz="3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41039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3.1.3  </a:t>
            </a:r>
            <a:r>
              <a:rPr lang="zh-CN" altLang="en-US" dirty="0" smtClean="0"/>
              <a:t>堆栈应用</a:t>
            </a:r>
          </a:p>
        </p:txBody>
      </p:sp>
      <p:sp>
        <p:nvSpPr>
          <p:cNvPr id="41" name="灯片编号占位符 3"/>
          <p:cNvSpPr txBox="1">
            <a:spLocks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9pPr>
          </a:lstStyle>
          <a:p>
            <a:pPr eaLnBrk="1" hangingPunct="1"/>
            <a:fld id="{C209C50B-07D8-42C7-B282-2F0CE55BC860}" type="slidenum">
              <a:rPr lang="en-US" altLang="zh-CN" b="0" smtClean="0">
                <a:latin typeface="Arial" charset="0"/>
              </a:rPr>
              <a:pPr eaLnBrk="1" hangingPunct="1"/>
              <a:t>41</a:t>
            </a:fld>
            <a:endParaRPr lang="en-US" altLang="zh-CN" b="0">
              <a:latin typeface="Arial" charset="0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323528" y="1082864"/>
            <a:ext cx="8569200" cy="792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kern="0" dirty="0" smtClean="0">
                <a:solidFill>
                  <a:srgbClr val="F1F622"/>
                </a:solidFill>
              </a:rPr>
              <a:t>3</a:t>
            </a:r>
            <a:r>
              <a:rPr lang="zh-CN" altLang="en-US" kern="0" dirty="0" smtClean="0">
                <a:solidFill>
                  <a:srgbClr val="F1F622"/>
                </a:solidFill>
              </a:rPr>
              <a:t>、算术表达式求值</a:t>
            </a:r>
            <a:endParaRPr lang="en-US" altLang="zh-CN" kern="0" dirty="0" smtClean="0">
              <a:solidFill>
                <a:srgbClr val="F1F622"/>
              </a:solidFill>
            </a:endParaRPr>
          </a:p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endParaRPr lang="en-US" altLang="zh-CN" sz="2800" kern="0" spc="260" dirty="0">
              <a:solidFill>
                <a:srgbClr val="F1F62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43790" y="2636912"/>
            <a:ext cx="972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spc="260" dirty="0">
                <a:solidFill>
                  <a:srgbClr val="F1F622"/>
                </a:solidFill>
              </a:rPr>
              <a:t>演示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5508104" y="4975232"/>
            <a:ext cx="2448272" cy="648072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30000"/>
              </a:lnSpc>
            </a:pPr>
            <a:r>
              <a:rPr lang="en-US" altLang="zh-CN" sz="2400" kern="0" spc="260" dirty="0">
                <a:solidFill>
                  <a:schemeClr val="bg1"/>
                </a:solidFill>
              </a:rPr>
              <a:t>biaodashi.cpp</a:t>
            </a:r>
            <a:endParaRPr lang="zh-CN" altLang="en-US" sz="2400" kern="100" spc="260" dirty="0">
              <a:solidFill>
                <a:schemeClr val="bg1"/>
              </a:solidFill>
            </a:endParaRPr>
          </a:p>
        </p:txBody>
      </p:sp>
      <p:pic>
        <p:nvPicPr>
          <p:cNvPr id="7170" name="Picture 2" descr="E:\教学文件\1500PNG\png-10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875299"/>
            <a:ext cx="331236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179512" y="1724275"/>
            <a:ext cx="6552728" cy="3910335"/>
            <a:chOff x="179512" y="1724275"/>
            <a:chExt cx="6552728" cy="3910335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553509" y="2308093"/>
              <a:ext cx="6178731" cy="332651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indent="0">
                <a:buNone/>
              </a:pPr>
              <a:r>
                <a:rPr lang="zh-CN" altLang="en-US" sz="2800" dirty="0" smtClean="0"/>
                <a:t>若以下假设都没有，则算法怎么改进？</a:t>
              </a:r>
              <a:endParaRPr lang="en-US" altLang="zh-CN" sz="2800" dirty="0" smtClean="0"/>
            </a:p>
            <a:p>
              <a:pPr marL="0" indent="0">
                <a:buNone/>
              </a:pPr>
              <a:r>
                <a:rPr lang="en-US" altLang="zh-CN" sz="2800" dirty="0" smtClean="0"/>
                <a:t>1</a:t>
              </a:r>
              <a:r>
                <a:rPr lang="zh-CN" altLang="en-US" sz="2800" dirty="0"/>
                <a:t>、假设运算符包括：</a:t>
              </a:r>
              <a:r>
                <a:rPr lang="en-US" altLang="zh-CN" sz="2800" dirty="0"/>
                <a:t>+ - </a:t>
              </a:r>
              <a:r>
                <a:rPr lang="zh-CN" altLang="en-US" sz="2800" dirty="0"/>
                <a:t>* </a:t>
              </a:r>
              <a:r>
                <a:rPr lang="en-US" altLang="zh-CN" sz="2800" dirty="0"/>
                <a:t>/ </a:t>
              </a:r>
              <a:r>
                <a:rPr lang="zh-CN" altLang="en-US" sz="2800" dirty="0"/>
                <a:t>四种</a:t>
              </a:r>
              <a:r>
                <a:rPr lang="zh-CN" altLang="en-US" sz="2800" dirty="0" smtClean="0"/>
                <a:t>，</a:t>
              </a:r>
              <a:endParaRPr lang="en-US" altLang="zh-CN" sz="2800" dirty="0" smtClean="0"/>
            </a:p>
            <a:p>
              <a:pPr marL="0" indent="0">
                <a:buNone/>
              </a:pPr>
              <a:r>
                <a:rPr lang="zh-CN" altLang="en-US" sz="2800" dirty="0" smtClean="0"/>
                <a:t>不</a:t>
              </a:r>
              <a:r>
                <a:rPr lang="zh-CN" altLang="en-US" sz="2800" dirty="0"/>
                <a:t>带括号，其中‘</a:t>
              </a:r>
              <a:r>
                <a:rPr lang="en-US" altLang="zh-CN" sz="2800" dirty="0"/>
                <a:t>-</a:t>
              </a:r>
              <a:r>
                <a:rPr lang="zh-CN" altLang="en-US" sz="2800" dirty="0"/>
                <a:t>’为二目运算符。</a:t>
              </a:r>
              <a:endParaRPr lang="en-US" altLang="zh-CN" sz="2800" dirty="0"/>
            </a:p>
            <a:p>
              <a:pPr marL="0" indent="0">
                <a:buNone/>
              </a:pPr>
              <a:r>
                <a:rPr lang="en-US" altLang="zh-CN" sz="2800" dirty="0"/>
                <a:t>2</a:t>
              </a:r>
              <a:r>
                <a:rPr lang="zh-CN" altLang="en-US" sz="2800" dirty="0"/>
                <a:t>、假设操作数都是个位数</a:t>
              </a:r>
              <a:endParaRPr lang="en-US" altLang="zh-CN" sz="2800" dirty="0"/>
            </a:p>
            <a:p>
              <a:pPr marL="0" indent="0">
                <a:buNone/>
              </a:pPr>
              <a:r>
                <a:rPr lang="en-US" altLang="zh-CN" sz="2800" dirty="0"/>
                <a:t>3</a:t>
              </a:r>
              <a:r>
                <a:rPr lang="zh-CN" altLang="en-US" sz="2800" dirty="0"/>
                <a:t>、假设表达式中不包含空格</a:t>
              </a:r>
              <a:endParaRPr lang="en-US" altLang="zh-CN" sz="2800" dirty="0"/>
            </a:p>
            <a:p>
              <a:pPr marL="0" indent="0">
                <a:buNone/>
              </a:pPr>
              <a:r>
                <a:rPr lang="en-US" altLang="zh-CN" sz="2800" dirty="0"/>
                <a:t>4</a:t>
              </a:r>
              <a:r>
                <a:rPr lang="zh-CN" altLang="en-US" sz="2800" dirty="0"/>
                <a:t>、假设表达式以‘</a:t>
              </a:r>
              <a:r>
                <a:rPr lang="en-US" altLang="zh-CN" sz="2800" dirty="0"/>
                <a:t>#</a:t>
              </a:r>
              <a:r>
                <a:rPr lang="zh-CN" altLang="en-US" sz="2800" dirty="0"/>
                <a:t>’好开始和结束</a:t>
              </a:r>
            </a:p>
          </p:txBody>
        </p:sp>
        <p:pic>
          <p:nvPicPr>
            <p:cNvPr id="11" name="Picture 2" descr="E:\教学文件\1500PNG\常用\png-002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72427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180644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448-1DBF-487F-8A0D-6578B4A60B84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05478" name="Rectangle 1030"/>
          <p:cNvSpPr>
            <a:spLocks noChangeArrowheads="1"/>
          </p:cNvSpPr>
          <p:nvPr/>
        </p:nvSpPr>
        <p:spPr bwMode="auto">
          <a:xfrm>
            <a:off x="395288" y="1341438"/>
            <a:ext cx="7772400" cy="398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FFFF00"/>
                </a:solidFill>
              </a:rPr>
              <a:t>1</a:t>
            </a:r>
            <a:r>
              <a:rPr lang="zh-CN" altLang="en-US" sz="3200" dirty="0" smtClean="0">
                <a:solidFill>
                  <a:srgbClr val="FFFF00"/>
                </a:solidFill>
              </a:rPr>
              <a:t>、什么是递归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直接</a:t>
            </a:r>
            <a:r>
              <a:rPr lang="zh-CN" altLang="en-US" sz="2800" dirty="0"/>
              <a:t>或间接调用自身的算法称为递归算法</a:t>
            </a:r>
          </a:p>
          <a:p>
            <a:pPr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endParaRPr lang="zh-CN" altLang="en-US" sz="2800" dirty="0"/>
          </a:p>
          <a:p>
            <a:pPr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zh-CN" altLang="en-US" sz="2800" dirty="0" smtClean="0"/>
              <a:t>例</a:t>
            </a:r>
            <a:r>
              <a:rPr lang="zh-CN" altLang="en-US" sz="2800" dirty="0"/>
              <a:t>：</a:t>
            </a:r>
            <a:r>
              <a:rPr lang="zh-CN" altLang="en-US" sz="2800" dirty="0" smtClean="0"/>
              <a:t>阶乘函数的递归定义</a:t>
            </a:r>
            <a:endParaRPr lang="zh-CN" altLang="en-US" sz="2800" dirty="0"/>
          </a:p>
          <a:p>
            <a:pPr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endParaRPr lang="zh-CN" altLang="en-US" sz="2800" dirty="0"/>
          </a:p>
          <a:p>
            <a:pPr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endParaRPr lang="zh-CN" altLang="en-US" sz="2800" dirty="0"/>
          </a:p>
          <a:p>
            <a:pPr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endParaRPr lang="zh-CN" altLang="en-US" sz="2800" dirty="0"/>
          </a:p>
          <a:p>
            <a:pPr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endParaRPr lang="en-US" altLang="zh-TW" sz="2800" dirty="0"/>
          </a:p>
        </p:txBody>
      </p:sp>
      <p:sp>
        <p:nvSpPr>
          <p:cNvPr id="105480" name="Rectangle 1032"/>
          <p:cNvSpPr>
            <a:spLocks noGrp="1" noRot="1" noChangeArrowheads="1"/>
          </p:cNvSpPr>
          <p:nvPr>
            <p:ph type="title"/>
          </p:nvPr>
        </p:nvSpPr>
        <p:spPr>
          <a:xfrm>
            <a:off x="6096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zh-CN" dirty="0"/>
              <a:t>3.1.4  </a:t>
            </a:r>
            <a:r>
              <a:rPr lang="zh-CN" altLang="en-US" dirty="0"/>
              <a:t>栈与递归的实现 </a:t>
            </a:r>
            <a:endParaRPr lang="zh-CN" altLang="en-US" dirty="0"/>
          </a:p>
        </p:txBody>
      </p:sp>
      <p:graphicFrame>
        <p:nvGraphicFramePr>
          <p:cNvPr id="105481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047224"/>
              </p:ext>
            </p:extLst>
          </p:nvPr>
        </p:nvGraphicFramePr>
        <p:xfrm>
          <a:off x="899592" y="3709402"/>
          <a:ext cx="6119813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公式" r:id="rId3" imgW="1790640" imgH="482400" progId="Equation.3">
                  <p:embed/>
                </p:oleObj>
              </mc:Choice>
              <mc:Fallback>
                <p:oleObj name="公式" r:id="rId3" imgW="17906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09402"/>
                        <a:ext cx="6119813" cy="164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574592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5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  <a:buClr>
                <a:srgbClr val="CC3300"/>
              </a:buClr>
              <a:buNone/>
            </a:pPr>
            <a:r>
              <a:rPr kumimoji="1" lang="en-US" altLang="zh-CN" kern="1200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kern="1200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kumimoji="1" lang="en-US" altLang="zh-CN" kern="1200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kern="1200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设计递归算法的</a:t>
            </a:r>
            <a:r>
              <a:rPr kumimoji="1" lang="zh-CN" altLang="en-US" kern="1200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方法</a:t>
            </a:r>
            <a:endParaRPr kumimoji="1" lang="en-US" altLang="zh-CN" kern="1200" dirty="0">
              <a:solidFill>
                <a:srgbClr val="FFFF00"/>
              </a:solidFill>
              <a:latin typeface="Times New Roman" pitchFamily="18" charset="0"/>
              <a:ea typeface="宋体" charset="-122"/>
            </a:endParaRPr>
          </a:p>
          <a:p>
            <a:pPr marL="0" indent="0" algn="just" eaLnBrk="1" hangingPunct="1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 smtClean="0"/>
              <a:t>  </a:t>
            </a:r>
            <a:r>
              <a:rPr lang="en-US" altLang="zh-CN" dirty="0"/>
              <a:t>(1) </a:t>
            </a:r>
            <a:r>
              <a:rPr lang="zh-CN" altLang="en-US" dirty="0"/>
              <a:t>寻找方法，将问题化为原问题的子问题求解（例</a:t>
            </a:r>
            <a:r>
              <a:rPr lang="en-US" altLang="zh-CN" dirty="0"/>
              <a:t>n!=n*(n-1)!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 algn="just" eaLnBrk="1" hangingPunct="1">
              <a:spcBef>
                <a:spcPts val="0"/>
              </a:spcBef>
              <a:buNone/>
            </a:pPr>
            <a:r>
              <a:rPr lang="zh-CN" altLang="en-US" dirty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2) </a:t>
            </a:r>
            <a:r>
              <a:rPr lang="zh-CN" altLang="en-US" dirty="0"/>
              <a:t>设计递归出口，确定递归终止条件</a:t>
            </a:r>
            <a:r>
              <a:rPr lang="en-US" altLang="zh-CN" dirty="0"/>
              <a:t>(</a:t>
            </a:r>
            <a:r>
              <a:rPr lang="zh-CN" altLang="en-US" dirty="0"/>
              <a:t>例求解</a:t>
            </a:r>
            <a:r>
              <a:rPr lang="en-US" altLang="zh-CN" dirty="0"/>
              <a:t>n!</a:t>
            </a:r>
            <a:r>
              <a:rPr lang="zh-CN" altLang="en-US" dirty="0"/>
              <a:t>时，当</a:t>
            </a:r>
            <a:r>
              <a:rPr lang="en-US" altLang="zh-CN" dirty="0"/>
              <a:t>n=1</a:t>
            </a:r>
            <a:r>
              <a:rPr lang="zh-CN" altLang="en-US" dirty="0"/>
              <a:t>时，</a:t>
            </a:r>
            <a:r>
              <a:rPr lang="en-US" altLang="zh-CN" dirty="0"/>
              <a:t>n! =1)</a:t>
            </a:r>
            <a:r>
              <a:rPr lang="zh-CN" altLang="en-US" dirty="0"/>
              <a:t>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C5A30B-8BAE-4C43-8AC9-214EB7097820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6" name="Rectangle 1032"/>
          <p:cNvSpPr>
            <a:spLocks noGrp="1" noRot="1" noChangeArrowheads="1"/>
          </p:cNvSpPr>
          <p:nvPr>
            <p:ph type="title"/>
          </p:nvPr>
        </p:nvSpPr>
        <p:spPr>
          <a:xfrm>
            <a:off x="6096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zh-CN" dirty="0"/>
              <a:t>3.1.4  </a:t>
            </a:r>
            <a:r>
              <a:rPr lang="zh-CN" altLang="en-US" dirty="0"/>
              <a:t>栈与递归的实现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63556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12553-B5FD-4A49-A2D4-4E5FF1070FF7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609600" y="1219200"/>
            <a:ext cx="7707313" cy="537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zh-CN" sz="2800" dirty="0"/>
              <a:t>//</a:t>
            </a:r>
            <a:r>
              <a:rPr lang="zh-CN" altLang="en-US" sz="2800" dirty="0"/>
              <a:t>求阶乘的递归程序</a:t>
            </a:r>
          </a:p>
          <a:p>
            <a:pPr>
              <a:lnSpc>
                <a:spcPct val="95000"/>
              </a:lnSpc>
            </a:pPr>
            <a:r>
              <a:rPr lang="en-US" altLang="zh-CN" sz="2800" dirty="0" err="1"/>
              <a:t>int</a:t>
            </a:r>
            <a:r>
              <a:rPr lang="en-US" altLang="zh-CN" sz="2800" dirty="0"/>
              <a:t>  fact(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n)</a:t>
            </a:r>
          </a:p>
          <a:p>
            <a:pPr>
              <a:lnSpc>
                <a:spcPct val="95000"/>
              </a:lnSpc>
            </a:pPr>
            <a:r>
              <a:rPr lang="en-US" altLang="zh-CN" sz="2800" dirty="0"/>
              <a:t>{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x,y</a:t>
            </a:r>
            <a:r>
              <a:rPr lang="en-US" altLang="zh-CN" sz="2800" dirty="0"/>
              <a:t>;</a:t>
            </a:r>
          </a:p>
          <a:p>
            <a:pPr>
              <a:lnSpc>
                <a:spcPct val="95000"/>
              </a:lnSpc>
            </a:pPr>
            <a:r>
              <a:rPr lang="en-US" altLang="zh-CN" sz="2800" dirty="0"/>
              <a:t>    if (n&lt;0)  {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&lt;&lt;“error!”&lt;&lt;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  return -1;}</a:t>
            </a:r>
          </a:p>
          <a:p>
            <a:pPr>
              <a:lnSpc>
                <a:spcPct val="95000"/>
              </a:lnSpc>
            </a:pPr>
            <a:r>
              <a:rPr lang="en-US" altLang="zh-CN" sz="2800" dirty="0"/>
              <a:t>    if(n==0)  return 1;</a:t>
            </a:r>
          </a:p>
          <a:p>
            <a:pPr>
              <a:lnSpc>
                <a:spcPct val="95000"/>
              </a:lnSpc>
            </a:pPr>
            <a:r>
              <a:rPr lang="en-US" altLang="zh-CN" sz="2800" dirty="0"/>
              <a:t>    else</a:t>
            </a:r>
          </a:p>
          <a:p>
            <a:pPr>
              <a:lnSpc>
                <a:spcPct val="95000"/>
              </a:lnSpc>
            </a:pPr>
            <a:r>
              <a:rPr lang="en-US" altLang="zh-CN" sz="2800" dirty="0"/>
              <a:t>          {   x=n-1;   y=fact(x);     return n*y; }</a:t>
            </a:r>
          </a:p>
          <a:p>
            <a:pPr>
              <a:lnSpc>
                <a:spcPct val="95000"/>
              </a:lnSpc>
            </a:pPr>
            <a:r>
              <a:rPr lang="en-US" altLang="zh-CN" sz="2800" dirty="0"/>
              <a:t>}</a:t>
            </a:r>
          </a:p>
          <a:p>
            <a:pPr>
              <a:lnSpc>
                <a:spcPct val="95000"/>
              </a:lnSpc>
            </a:pPr>
            <a:r>
              <a:rPr lang="en-US" altLang="zh-CN" sz="2800" dirty="0"/>
              <a:t>void main()</a:t>
            </a:r>
          </a:p>
          <a:p>
            <a:pPr>
              <a:lnSpc>
                <a:spcPct val="95000"/>
              </a:lnSpc>
            </a:pPr>
            <a:r>
              <a:rPr lang="en-US" altLang="zh-CN" sz="2800" dirty="0"/>
              <a:t>{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fn</a:t>
            </a:r>
            <a:r>
              <a:rPr lang="en-US" altLang="zh-CN" sz="2800" dirty="0"/>
              <a:t>;</a:t>
            </a:r>
          </a:p>
          <a:p>
            <a:pPr>
              <a:lnSpc>
                <a:spcPct val="95000"/>
              </a:lnSpc>
            </a:pPr>
            <a:r>
              <a:rPr lang="en-US" altLang="zh-CN" sz="2800" dirty="0"/>
              <a:t>  </a:t>
            </a:r>
            <a:r>
              <a:rPr lang="en-US" altLang="zh-CN" sz="2800" dirty="0" err="1"/>
              <a:t>fn</a:t>
            </a:r>
            <a:r>
              <a:rPr lang="en-US" altLang="zh-CN" sz="2800" dirty="0"/>
              <a:t>=fact(3);</a:t>
            </a:r>
          </a:p>
          <a:p>
            <a:pPr>
              <a:lnSpc>
                <a:spcPct val="95000"/>
              </a:lnSpc>
            </a:pPr>
            <a:r>
              <a:rPr lang="en-US" altLang="zh-CN" sz="2800" dirty="0"/>
              <a:t>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</a:t>
            </a:r>
            <a:r>
              <a:rPr lang="en-US" altLang="zh-CN" sz="2800" dirty="0" err="1"/>
              <a:t>fn</a:t>
            </a:r>
            <a:r>
              <a:rPr lang="en-US" altLang="zh-CN" sz="2800" dirty="0"/>
              <a:t>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pPr>
              <a:lnSpc>
                <a:spcPct val="95000"/>
              </a:lnSpc>
            </a:pPr>
            <a:r>
              <a:rPr lang="en-US" altLang="zh-CN" sz="2800" dirty="0"/>
              <a:t>}</a:t>
            </a:r>
          </a:p>
        </p:txBody>
      </p:sp>
      <p:sp>
        <p:nvSpPr>
          <p:cNvPr id="6" name="Rectangle 1032"/>
          <p:cNvSpPr>
            <a:spLocks noGrp="1" noRot="1" noChangeArrowheads="1"/>
          </p:cNvSpPr>
          <p:nvPr>
            <p:ph type="title"/>
          </p:nvPr>
        </p:nvSpPr>
        <p:spPr>
          <a:xfrm>
            <a:off x="6096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zh-CN" dirty="0"/>
              <a:t>3.1.4  </a:t>
            </a:r>
            <a:r>
              <a:rPr lang="zh-CN" altLang="en-US" dirty="0"/>
              <a:t>栈与递归的实现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07265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Text Box 1028"/>
          <p:cNvSpPr txBox="1">
            <a:spLocks noChangeArrowheads="1"/>
          </p:cNvSpPr>
          <p:nvPr/>
        </p:nvSpPr>
        <p:spPr bwMode="auto">
          <a:xfrm>
            <a:off x="2555776" y="5805264"/>
            <a:ext cx="47525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n=3</a:t>
            </a:r>
            <a:r>
              <a:rPr lang="zh-CN" altLang="en-US" sz="2800" dirty="0"/>
              <a:t>的阶乘递归函数执行过程 </a:t>
            </a:r>
          </a:p>
        </p:txBody>
      </p:sp>
      <p:sp>
        <p:nvSpPr>
          <p:cNvPr id="15" name="Rectangle 1032"/>
          <p:cNvSpPr>
            <a:spLocks noGrp="1" noRot="1" noChangeArrowheads="1"/>
          </p:cNvSpPr>
          <p:nvPr>
            <p:ph type="title"/>
          </p:nvPr>
        </p:nvSpPr>
        <p:spPr>
          <a:xfrm>
            <a:off x="6096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zh-CN" dirty="0"/>
              <a:t>3.1.4  </a:t>
            </a:r>
            <a:r>
              <a:rPr lang="zh-CN" altLang="en-US" dirty="0"/>
              <a:t>栈与递归的实现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196752"/>
            <a:ext cx="6535018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70000"/>
              </a:lnSpc>
              <a:spcBef>
                <a:spcPct val="20000"/>
              </a:spcBef>
              <a:buClr>
                <a:srgbClr val="CC3300"/>
              </a:buClr>
            </a:pPr>
            <a:r>
              <a:rPr kumimoji="1" lang="en-US" altLang="zh-CN" sz="3200" dirty="0" smtClean="0">
                <a:solidFill>
                  <a:srgbClr val="FFFF00"/>
                </a:solidFill>
                <a:latin typeface="Times New Roman" pitchFamily="18" charset="0"/>
              </a:rPr>
              <a:t>3</a:t>
            </a:r>
            <a:r>
              <a:rPr kumimoji="1" lang="zh-CN" altLang="en-US" sz="3200" dirty="0" smtClean="0">
                <a:solidFill>
                  <a:srgbClr val="FFFF00"/>
                </a:solidFill>
                <a:latin typeface="Times New Roman" pitchFamily="18" charset="0"/>
              </a:rPr>
              <a:t>、</a:t>
            </a:r>
            <a:r>
              <a:rPr kumimoji="1" lang="en-US" altLang="zh-CN" sz="3200" dirty="0" smtClean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kumimoji="1" lang="zh-CN" altLang="en-US" sz="3200" dirty="0" smtClean="0">
                <a:solidFill>
                  <a:srgbClr val="FFFF00"/>
                </a:solidFill>
                <a:latin typeface="Times New Roman" pitchFamily="18" charset="0"/>
              </a:rPr>
              <a:t>递归函数调用过程</a:t>
            </a:r>
            <a:endParaRPr kumimoji="1" lang="en-US" altLang="zh-CN" sz="3200" dirty="0" smtClean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846" y="2356508"/>
            <a:ext cx="95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main</a:t>
            </a:r>
            <a:endParaRPr lang="zh-CN" alt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51520" y="3553852"/>
            <a:ext cx="1717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fn</a:t>
            </a:r>
            <a:r>
              <a:rPr lang="en-US" altLang="zh-CN" sz="2800" dirty="0" smtClean="0"/>
              <a:t>=fact(3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grpSp>
        <p:nvGrpSpPr>
          <p:cNvPr id="64" name="组合 63"/>
          <p:cNvGrpSpPr/>
          <p:nvPr/>
        </p:nvGrpSpPr>
        <p:grpSpPr>
          <a:xfrm>
            <a:off x="1763688" y="2260789"/>
            <a:ext cx="576064" cy="1403350"/>
            <a:chOff x="1763688" y="2260789"/>
            <a:chExt cx="576064" cy="1403350"/>
          </a:xfrm>
        </p:grpSpPr>
        <p:sp>
          <p:nvSpPr>
            <p:cNvPr id="110602" name="Text Box 1034"/>
            <p:cNvSpPr txBox="1">
              <a:spLocks noChangeArrowheads="1"/>
            </p:cNvSpPr>
            <p:nvPr/>
          </p:nvSpPr>
          <p:spPr bwMode="auto">
            <a:xfrm rot="18799259">
              <a:off x="1350396" y="2733864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保护现场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 flipV="1">
              <a:off x="1763688" y="2852936"/>
              <a:ext cx="576064" cy="64807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TextBox 26"/>
          <p:cNvSpPr txBox="1"/>
          <p:nvPr/>
        </p:nvSpPr>
        <p:spPr>
          <a:xfrm>
            <a:off x="2051720" y="3534688"/>
            <a:ext cx="157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y=fact(2)</a:t>
            </a:r>
            <a:endParaRPr lang="zh-CN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3947285" y="2439244"/>
            <a:ext cx="117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fact(2)</a:t>
            </a:r>
            <a:endParaRPr lang="zh-CN" alt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5690450" y="2439244"/>
            <a:ext cx="117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fact(1)</a:t>
            </a:r>
            <a:endParaRPr lang="zh-CN" alt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7433615" y="2439244"/>
            <a:ext cx="117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fact(0)</a:t>
            </a:r>
            <a:endParaRPr lang="zh-CN" alt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204120" y="2439244"/>
            <a:ext cx="117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fact(3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3855010" y="3534688"/>
            <a:ext cx="157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y=fact(1)</a:t>
            </a:r>
            <a:endParaRPr lang="zh-CN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658300" y="3534688"/>
            <a:ext cx="157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y=fact(0)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1812833" y="4695527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宋体"/>
                <a:ea typeface="宋体"/>
              </a:rPr>
              <a:t>return(3*y)</a:t>
            </a:r>
            <a:endParaRPr lang="zh-CN" altLang="en-US" sz="2400" dirty="0">
              <a:latin typeface="宋体"/>
              <a:ea typeface="宋体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31478" y="4695527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latin typeface="宋体"/>
                <a:ea typeface="宋体"/>
              </a:rPr>
              <a:t>return(1*y</a:t>
            </a:r>
            <a:r>
              <a:rPr lang="en-US" altLang="zh-CN" sz="2400" dirty="0">
                <a:latin typeface="宋体"/>
                <a:ea typeface="宋体"/>
              </a:rPr>
              <a:t>)</a:t>
            </a:r>
            <a:endParaRPr lang="zh-CN" altLang="en-US" sz="2400" dirty="0">
              <a:latin typeface="宋体"/>
              <a:ea typeface="宋体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722155" y="4695527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latin typeface="宋体"/>
                <a:ea typeface="宋体"/>
              </a:rPr>
              <a:t>return(2*y</a:t>
            </a:r>
            <a:r>
              <a:rPr lang="en-US" altLang="zh-CN" sz="2400" dirty="0">
                <a:latin typeface="宋体"/>
                <a:ea typeface="宋体"/>
              </a:rPr>
              <a:t>)</a:t>
            </a:r>
            <a:endParaRPr lang="zh-CN" altLang="en-US" sz="2400" dirty="0">
              <a:latin typeface="宋体"/>
              <a:ea typeface="宋体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512777" y="4031377"/>
            <a:ext cx="1584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latin typeface="宋体"/>
                <a:ea typeface="宋体"/>
              </a:rPr>
              <a:t>return(1)</a:t>
            </a:r>
            <a:endParaRPr lang="zh-CN" altLang="en-US" sz="2400" dirty="0">
              <a:latin typeface="宋体"/>
              <a:ea typeface="宋体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971599" y="2852936"/>
            <a:ext cx="0" cy="7332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43"/>
          <p:cNvCxnSpPr/>
          <p:nvPr/>
        </p:nvCxnSpPr>
        <p:spPr bwMode="auto">
          <a:xfrm>
            <a:off x="2726127" y="2879728"/>
            <a:ext cx="0" cy="7332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箭头连接符 44"/>
          <p:cNvCxnSpPr/>
          <p:nvPr/>
        </p:nvCxnSpPr>
        <p:spPr bwMode="auto">
          <a:xfrm>
            <a:off x="6275866" y="4023385"/>
            <a:ext cx="0" cy="7332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45"/>
          <p:cNvCxnSpPr/>
          <p:nvPr/>
        </p:nvCxnSpPr>
        <p:spPr bwMode="auto">
          <a:xfrm>
            <a:off x="4490428" y="2879728"/>
            <a:ext cx="0" cy="7332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/>
          <p:nvPr/>
        </p:nvCxnSpPr>
        <p:spPr bwMode="auto">
          <a:xfrm>
            <a:off x="6254729" y="2879728"/>
            <a:ext cx="0" cy="7332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/>
          <p:cNvCxnSpPr/>
          <p:nvPr/>
        </p:nvCxnSpPr>
        <p:spPr bwMode="auto">
          <a:xfrm>
            <a:off x="4475600" y="4077072"/>
            <a:ext cx="0" cy="7332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/>
          <p:cNvCxnSpPr/>
          <p:nvPr/>
        </p:nvCxnSpPr>
        <p:spPr bwMode="auto">
          <a:xfrm>
            <a:off x="2859817" y="4011833"/>
            <a:ext cx="0" cy="7332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箭头连接符 49"/>
          <p:cNvCxnSpPr/>
          <p:nvPr/>
        </p:nvCxnSpPr>
        <p:spPr bwMode="auto">
          <a:xfrm>
            <a:off x="8019031" y="2879728"/>
            <a:ext cx="0" cy="7332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1" name="组合 70"/>
          <p:cNvGrpSpPr/>
          <p:nvPr/>
        </p:nvGrpSpPr>
        <p:grpSpPr>
          <a:xfrm>
            <a:off x="1254648" y="4077072"/>
            <a:ext cx="1389905" cy="595553"/>
            <a:chOff x="1254648" y="4077072"/>
            <a:chExt cx="1389905" cy="595553"/>
          </a:xfrm>
        </p:grpSpPr>
        <p:sp>
          <p:nvSpPr>
            <p:cNvPr id="110606" name="Text Box 1038"/>
            <p:cNvSpPr txBox="1">
              <a:spLocks noChangeArrowheads="1"/>
            </p:cNvSpPr>
            <p:nvPr/>
          </p:nvSpPr>
          <p:spPr bwMode="auto">
            <a:xfrm rot="1432438">
              <a:off x="1254648" y="4275750"/>
              <a:ext cx="1200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恢复现场</a:t>
              </a: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H="1" flipV="1">
              <a:off x="1451058" y="4077072"/>
              <a:ext cx="1193495" cy="57606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74" name="直接箭头连接符 73"/>
          <p:cNvCxnSpPr/>
          <p:nvPr/>
        </p:nvCxnSpPr>
        <p:spPr bwMode="auto">
          <a:xfrm>
            <a:off x="967838" y="4107552"/>
            <a:ext cx="0" cy="7332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椭圆 62"/>
          <p:cNvSpPr/>
          <p:nvPr/>
        </p:nvSpPr>
        <p:spPr bwMode="auto">
          <a:xfrm>
            <a:off x="467544" y="4926359"/>
            <a:ext cx="1055523" cy="63680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结束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341684" y="2314528"/>
            <a:ext cx="576064" cy="1403350"/>
            <a:chOff x="3341684" y="2314528"/>
            <a:chExt cx="576064" cy="1403350"/>
          </a:xfrm>
        </p:grpSpPr>
        <p:cxnSp>
          <p:nvCxnSpPr>
            <p:cNvPr id="52" name="直接箭头连接符 51"/>
            <p:cNvCxnSpPr/>
            <p:nvPr/>
          </p:nvCxnSpPr>
          <p:spPr bwMode="auto">
            <a:xfrm flipV="1">
              <a:off x="3341684" y="2922328"/>
              <a:ext cx="576064" cy="64807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" name="Text Box 1034"/>
            <p:cNvSpPr txBox="1">
              <a:spLocks noChangeArrowheads="1"/>
            </p:cNvSpPr>
            <p:nvPr/>
          </p:nvSpPr>
          <p:spPr bwMode="auto">
            <a:xfrm rot="18799259">
              <a:off x="2933870" y="2787603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保护现场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118118" y="2242520"/>
            <a:ext cx="576064" cy="1403350"/>
            <a:chOff x="5118118" y="2242520"/>
            <a:chExt cx="576064" cy="1403350"/>
          </a:xfrm>
        </p:grpSpPr>
        <p:cxnSp>
          <p:nvCxnSpPr>
            <p:cNvPr id="53" name="直接箭头连接符 52"/>
            <p:cNvCxnSpPr/>
            <p:nvPr/>
          </p:nvCxnSpPr>
          <p:spPr bwMode="auto">
            <a:xfrm flipV="1">
              <a:off x="5118118" y="2833700"/>
              <a:ext cx="576064" cy="64807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" name="Text Box 1034"/>
            <p:cNvSpPr txBox="1">
              <a:spLocks noChangeArrowheads="1"/>
            </p:cNvSpPr>
            <p:nvPr/>
          </p:nvSpPr>
          <p:spPr bwMode="auto">
            <a:xfrm rot="18799259">
              <a:off x="4734772" y="2715595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保护现场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020272" y="2348034"/>
            <a:ext cx="576064" cy="1403350"/>
            <a:chOff x="7020272" y="2348034"/>
            <a:chExt cx="576064" cy="1403350"/>
          </a:xfrm>
        </p:grpSpPr>
        <p:cxnSp>
          <p:nvCxnSpPr>
            <p:cNvPr id="54" name="直接箭头连接符 53"/>
            <p:cNvCxnSpPr/>
            <p:nvPr/>
          </p:nvCxnSpPr>
          <p:spPr bwMode="auto">
            <a:xfrm flipV="1">
              <a:off x="7020272" y="2924944"/>
              <a:ext cx="576064" cy="64807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Text Box 1034"/>
            <p:cNvSpPr txBox="1">
              <a:spLocks noChangeArrowheads="1"/>
            </p:cNvSpPr>
            <p:nvPr/>
          </p:nvSpPr>
          <p:spPr bwMode="auto">
            <a:xfrm rot="18799259">
              <a:off x="6606980" y="2821109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保护现场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013275" y="4077072"/>
            <a:ext cx="1270693" cy="669729"/>
            <a:chOff x="3013275" y="4077072"/>
            <a:chExt cx="1270693" cy="669729"/>
          </a:xfrm>
        </p:grpSpPr>
        <p:cxnSp>
          <p:nvCxnSpPr>
            <p:cNvPr id="61" name="直接箭头连接符 60"/>
            <p:cNvCxnSpPr/>
            <p:nvPr/>
          </p:nvCxnSpPr>
          <p:spPr bwMode="auto">
            <a:xfrm flipH="1" flipV="1">
              <a:off x="3090473" y="4077072"/>
              <a:ext cx="1193495" cy="57606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" name="Text Box 1038"/>
            <p:cNvSpPr txBox="1">
              <a:spLocks noChangeArrowheads="1"/>
            </p:cNvSpPr>
            <p:nvPr/>
          </p:nvSpPr>
          <p:spPr bwMode="auto">
            <a:xfrm rot="1432438">
              <a:off x="3013275" y="4349926"/>
              <a:ext cx="1200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恢复现场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806074" y="4077072"/>
            <a:ext cx="1319461" cy="639609"/>
            <a:chOff x="4806074" y="4077072"/>
            <a:chExt cx="1319461" cy="639609"/>
          </a:xfrm>
        </p:grpSpPr>
        <p:cxnSp>
          <p:nvCxnSpPr>
            <p:cNvPr id="62" name="直接箭头连接符 61"/>
            <p:cNvCxnSpPr/>
            <p:nvPr/>
          </p:nvCxnSpPr>
          <p:spPr bwMode="auto">
            <a:xfrm flipH="1" flipV="1">
              <a:off x="4932040" y="4077072"/>
              <a:ext cx="1193495" cy="57606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Text Box 1038"/>
            <p:cNvSpPr txBox="1">
              <a:spLocks noChangeArrowheads="1"/>
            </p:cNvSpPr>
            <p:nvPr/>
          </p:nvSpPr>
          <p:spPr bwMode="auto">
            <a:xfrm rot="1432438">
              <a:off x="4806074" y="4319806"/>
              <a:ext cx="1200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恢复现场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600240" y="4020999"/>
            <a:ext cx="1200150" cy="588097"/>
            <a:chOff x="6600240" y="4020999"/>
            <a:chExt cx="1200150" cy="588097"/>
          </a:xfrm>
        </p:grpSpPr>
        <p:cxnSp>
          <p:nvCxnSpPr>
            <p:cNvPr id="35" name="曲线连接符 34"/>
            <p:cNvCxnSpPr/>
            <p:nvPr/>
          </p:nvCxnSpPr>
          <p:spPr bwMode="auto">
            <a:xfrm>
              <a:off x="6684372" y="4020999"/>
              <a:ext cx="933766" cy="481209"/>
            </a:xfrm>
            <a:prstGeom prst="curvedConnector3">
              <a:avLst>
                <a:gd name="adj1" fmla="val 221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arrow" w="lg" len="lg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1" name="Text Box 1038"/>
            <p:cNvSpPr txBox="1">
              <a:spLocks noChangeArrowheads="1"/>
            </p:cNvSpPr>
            <p:nvPr/>
          </p:nvSpPr>
          <p:spPr bwMode="auto">
            <a:xfrm rot="1058234">
              <a:off x="6600240" y="4212221"/>
              <a:ext cx="1200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恢复现场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003068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500"/>
                            </p:stCondLst>
                            <p:childTnLst>
                              <p:par>
                                <p:cTn id="1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14" grpId="0"/>
      <p:bldP spid="37" grpId="0"/>
      <p:bldP spid="38" grpId="0"/>
      <p:bldP spid="39" grpId="0"/>
      <p:bldP spid="6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9A675-A1B2-412B-8D0C-9A3CE6D6DA0E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395536" y="1196752"/>
            <a:ext cx="864235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rgbClr val="CC3300"/>
              </a:buClr>
            </a:pPr>
            <a:r>
              <a:rPr kumimoji="1" lang="en-US" altLang="zh-CN" sz="3200" dirty="0">
                <a:solidFill>
                  <a:srgbClr val="FFFF00"/>
                </a:solidFill>
                <a:latin typeface="Times New Roman" pitchFamily="18" charset="0"/>
              </a:rPr>
              <a:t>3</a:t>
            </a:r>
            <a:r>
              <a:rPr kumimoji="1" lang="zh-CN" altLang="en-US" sz="3200" dirty="0">
                <a:solidFill>
                  <a:srgbClr val="FFFF00"/>
                </a:solidFill>
                <a:latin typeface="Times New Roman" pitchFamily="18" charset="0"/>
              </a:rPr>
              <a:t>、</a:t>
            </a:r>
            <a:r>
              <a:rPr kumimoji="1" lang="en-US" altLang="zh-CN" sz="32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kumimoji="1" lang="zh-CN" altLang="en-US" sz="3200" dirty="0">
                <a:solidFill>
                  <a:srgbClr val="FFFF00"/>
                </a:solidFill>
                <a:latin typeface="Times New Roman" pitchFamily="18" charset="0"/>
              </a:rPr>
              <a:t>递归函数调用过程</a:t>
            </a:r>
            <a:endParaRPr kumimoji="1" lang="en-US" altLang="zh-CN" sz="3200" dirty="0">
              <a:solidFill>
                <a:srgbClr val="FFFF00"/>
              </a:solidFill>
              <a:latin typeface="Times New Roman" pitchFamily="18" charset="0"/>
            </a:endParaRPr>
          </a:p>
          <a:p>
            <a:pPr algn="just" eaLnBrk="1" hangingPunct="1">
              <a:spcBef>
                <a:spcPts val="600"/>
              </a:spcBef>
            </a:pPr>
            <a:r>
              <a:rPr lang="en-US" altLang="zh-CN" sz="2800" dirty="0" smtClean="0">
                <a:solidFill>
                  <a:srgbClr val="FFFF66"/>
                </a:solidFill>
              </a:rPr>
              <a:t>1</a:t>
            </a:r>
            <a:r>
              <a:rPr lang="en-US" altLang="zh-CN" sz="2800" dirty="0">
                <a:solidFill>
                  <a:srgbClr val="FFFF66"/>
                </a:solidFill>
              </a:rPr>
              <a:t>) </a:t>
            </a:r>
            <a:r>
              <a:rPr lang="zh-CN" altLang="en-US" sz="2800" dirty="0" smtClean="0">
                <a:solidFill>
                  <a:srgbClr val="FFFF66"/>
                </a:solidFill>
              </a:rPr>
              <a:t>向下递归，保护现场：</a:t>
            </a:r>
            <a:endParaRPr lang="zh-CN" altLang="en-US" sz="2800" dirty="0"/>
          </a:p>
          <a:p>
            <a:pPr indent="-457200" algn="just"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保留</a:t>
            </a:r>
            <a:r>
              <a:rPr lang="zh-CN" altLang="en-US" sz="2800" dirty="0"/>
              <a:t>本层参数与返回</a:t>
            </a:r>
            <a:r>
              <a:rPr lang="zh-CN" altLang="en-US" sz="2800" dirty="0" smtClean="0"/>
              <a:t>地址</a:t>
            </a:r>
            <a:endParaRPr lang="en-US" altLang="zh-CN" sz="2800" dirty="0"/>
          </a:p>
          <a:p>
            <a:pPr indent="-457200" algn="just"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给</a:t>
            </a:r>
            <a:r>
              <a:rPr lang="zh-CN" altLang="en-US" sz="2800" dirty="0"/>
              <a:t>下层参数</a:t>
            </a:r>
            <a:r>
              <a:rPr lang="zh-CN" altLang="en-US" sz="2800" dirty="0" smtClean="0"/>
              <a:t>赋值 </a:t>
            </a:r>
            <a:endParaRPr lang="en-US" altLang="zh-CN" sz="2800" dirty="0" smtClean="0"/>
          </a:p>
          <a:p>
            <a:pPr indent="-457200" algn="just"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将</a:t>
            </a:r>
            <a:r>
              <a:rPr lang="zh-CN" altLang="en-US" sz="2800" dirty="0"/>
              <a:t>程序转移到被调函数的</a:t>
            </a:r>
            <a:r>
              <a:rPr lang="zh-CN" altLang="en-US" sz="2800" dirty="0" smtClean="0"/>
              <a:t>入口</a:t>
            </a:r>
            <a:endParaRPr lang="en-US" altLang="zh-CN" sz="2800" dirty="0" smtClean="0"/>
          </a:p>
          <a:p>
            <a:pPr algn="just" eaLnBrk="1" hangingPunct="1">
              <a:spcBef>
                <a:spcPts val="600"/>
              </a:spcBef>
            </a:pPr>
            <a:r>
              <a:rPr lang="en-US" altLang="zh-CN" sz="2800" dirty="0" smtClean="0">
                <a:solidFill>
                  <a:srgbClr val="FFFF00"/>
                </a:solidFill>
              </a:rPr>
              <a:t>2</a:t>
            </a:r>
            <a:r>
              <a:rPr lang="zh-CN" altLang="en-US" sz="2800" dirty="0" smtClean="0">
                <a:solidFill>
                  <a:srgbClr val="FFFF00"/>
                </a:solidFill>
              </a:rPr>
              <a:t>）向上返回，恢复现场：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pPr indent="-457200" algn="just"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保存</a:t>
            </a:r>
            <a:r>
              <a:rPr lang="zh-CN" altLang="en-US" sz="2800" dirty="0"/>
              <a:t>被调函数的计算结果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pPr indent="-457200" algn="just"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恢复</a:t>
            </a:r>
            <a:r>
              <a:rPr lang="zh-CN" altLang="en-US" sz="2800" dirty="0"/>
              <a:t>上层</a:t>
            </a:r>
            <a:r>
              <a:rPr lang="zh-CN" altLang="en-US" sz="2800" dirty="0" smtClean="0"/>
              <a:t>参数</a:t>
            </a:r>
            <a:endParaRPr lang="en-US" altLang="zh-CN" sz="2800" dirty="0" smtClean="0"/>
          </a:p>
          <a:p>
            <a:pPr indent="-457200" algn="just"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依照</a:t>
            </a:r>
            <a:r>
              <a:rPr lang="zh-CN" altLang="en-US" sz="2800" dirty="0"/>
              <a:t>被调函数保存的返回地址， 将控制转移回调用函数。 </a:t>
            </a:r>
          </a:p>
        </p:txBody>
      </p:sp>
      <p:sp>
        <p:nvSpPr>
          <p:cNvPr id="6" name="Rectangle 1032"/>
          <p:cNvSpPr>
            <a:spLocks noGrp="1" noRot="1" noChangeArrowheads="1"/>
          </p:cNvSpPr>
          <p:nvPr>
            <p:ph type="title"/>
          </p:nvPr>
        </p:nvSpPr>
        <p:spPr>
          <a:xfrm>
            <a:off x="6096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zh-CN" dirty="0"/>
              <a:t>3.1.4  </a:t>
            </a:r>
            <a:r>
              <a:rPr lang="zh-CN" altLang="en-US" dirty="0"/>
              <a:t>栈与递归的实现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73384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9E01-95EA-4373-8E6F-1FE6EBF8512B}" type="slidenum">
              <a:rPr lang="en-US" altLang="zh-CN"/>
              <a:pPr/>
              <a:t>47</a:t>
            </a:fld>
            <a:endParaRPr lang="en-US" altLang="zh-CN"/>
          </a:p>
        </p:txBody>
      </p:sp>
      <p:graphicFrame>
        <p:nvGraphicFramePr>
          <p:cNvPr id="133122" name="Group 2"/>
          <p:cNvGraphicFramePr>
            <a:graphicFrameLocks noGrp="1"/>
          </p:cNvGraphicFramePr>
          <p:nvPr/>
        </p:nvGraphicFramePr>
        <p:xfrm>
          <a:off x="1006475" y="115888"/>
          <a:ext cx="3636963" cy="6459788"/>
        </p:xfrm>
        <a:graphic>
          <a:graphicData uri="http://schemas.openxmlformats.org/drawingml/2006/table">
            <a:tbl>
              <a:tblPr/>
              <a:tblGrid>
                <a:gridCol w="2019300"/>
                <a:gridCol w="1617663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327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24888"/>
              </p:ext>
            </p:extLst>
          </p:nvPr>
        </p:nvGraphicFramePr>
        <p:xfrm>
          <a:off x="971600" y="5754960"/>
          <a:ext cx="3636963" cy="914400"/>
        </p:xfrm>
        <a:graphic>
          <a:graphicData uri="http://schemas.openxmlformats.org/drawingml/2006/table">
            <a:tbl>
              <a:tblPr/>
              <a:tblGrid>
                <a:gridCol w="2019300"/>
                <a:gridCol w="1617663"/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main()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现场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返回地址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保护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fn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3205" name="Group 85"/>
          <p:cNvGraphicFramePr>
            <a:graphicFrameLocks noGrp="1"/>
          </p:cNvGraphicFramePr>
          <p:nvPr/>
        </p:nvGraphicFramePr>
        <p:xfrm>
          <a:off x="1006475" y="4149725"/>
          <a:ext cx="3636963" cy="1607040"/>
        </p:xfrm>
        <a:graphic>
          <a:graphicData uri="http://schemas.openxmlformats.org/drawingml/2006/table">
            <a:tbl>
              <a:tblPr/>
              <a:tblGrid>
                <a:gridCol w="2019300"/>
                <a:gridCol w="1617663"/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fact(3)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现场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返回地址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保护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y=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x=2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n=3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3226" name="Group 106"/>
          <p:cNvGraphicFramePr>
            <a:graphicFrameLocks noGrp="1"/>
          </p:cNvGraphicFramePr>
          <p:nvPr/>
        </p:nvGraphicFramePr>
        <p:xfrm>
          <a:off x="1006475" y="2587625"/>
          <a:ext cx="3636963" cy="1607040"/>
        </p:xfrm>
        <a:graphic>
          <a:graphicData uri="http://schemas.openxmlformats.org/drawingml/2006/table">
            <a:tbl>
              <a:tblPr/>
              <a:tblGrid>
                <a:gridCol w="2019300"/>
                <a:gridCol w="1617663"/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fact(2)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现场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返回地址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保护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y=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x=1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n=2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3271" name="Group 151"/>
          <p:cNvGraphicFramePr>
            <a:graphicFrameLocks noGrp="1"/>
          </p:cNvGraphicFramePr>
          <p:nvPr/>
        </p:nvGraphicFramePr>
        <p:xfrm>
          <a:off x="1042988" y="908050"/>
          <a:ext cx="3636962" cy="1638668"/>
        </p:xfrm>
        <a:graphic>
          <a:graphicData uri="http://schemas.openxmlformats.org/drawingml/2006/table">
            <a:tbl>
              <a:tblPr/>
              <a:tblGrid>
                <a:gridCol w="2019300"/>
                <a:gridCol w="1617662"/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fact(1)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现场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返回地址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保护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y=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x=0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n=1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55767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3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3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3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3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6D9EE-9DB3-4801-8745-BFE75B545BF6}" type="slidenum">
              <a:rPr lang="en-US" altLang="zh-CN"/>
              <a:pPr/>
              <a:t>48</a:t>
            </a:fld>
            <a:endParaRPr lang="en-US" altLang="zh-CN"/>
          </a:p>
        </p:txBody>
      </p:sp>
      <p:graphicFrame>
        <p:nvGraphicFramePr>
          <p:cNvPr id="131588" name="Group 516"/>
          <p:cNvGraphicFramePr>
            <a:graphicFrameLocks noGrp="1"/>
          </p:cNvGraphicFramePr>
          <p:nvPr/>
        </p:nvGraphicFramePr>
        <p:xfrm>
          <a:off x="1006475" y="115888"/>
          <a:ext cx="3636963" cy="6459788"/>
        </p:xfrm>
        <a:graphic>
          <a:graphicData uri="http://schemas.openxmlformats.org/drawingml/2006/table">
            <a:tbl>
              <a:tblPr/>
              <a:tblGrid>
                <a:gridCol w="2019300"/>
                <a:gridCol w="1617663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1676" name="Group 604"/>
          <p:cNvGraphicFramePr>
            <a:graphicFrameLocks noGrp="1"/>
          </p:cNvGraphicFramePr>
          <p:nvPr/>
        </p:nvGraphicFramePr>
        <p:xfrm>
          <a:off x="3025775" y="5684838"/>
          <a:ext cx="1617663" cy="1371600"/>
        </p:xfrm>
        <a:graphic>
          <a:graphicData uri="http://schemas.openxmlformats.org/drawingml/2006/table">
            <a:tbl>
              <a:tblPr/>
              <a:tblGrid>
                <a:gridCol w="1617663"/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fn=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1671" name="Group 5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27758"/>
              </p:ext>
            </p:extLst>
          </p:nvPr>
        </p:nvGraphicFramePr>
        <p:xfrm>
          <a:off x="3060849" y="4198224"/>
          <a:ext cx="1617662" cy="1607040"/>
        </p:xfrm>
        <a:graphic>
          <a:graphicData uri="http://schemas.openxmlformats.org/drawingml/2006/table">
            <a:tbl>
              <a:tblPr/>
              <a:tblGrid>
                <a:gridCol w="1617662"/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y=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x=2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n=3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1638" name="Group 5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410957"/>
              </p:ext>
            </p:extLst>
          </p:nvPr>
        </p:nvGraphicFramePr>
        <p:xfrm>
          <a:off x="3027511" y="2636124"/>
          <a:ext cx="1617663" cy="1607040"/>
        </p:xfrm>
        <a:graphic>
          <a:graphicData uri="http://schemas.openxmlformats.org/drawingml/2006/table">
            <a:tbl>
              <a:tblPr/>
              <a:tblGrid>
                <a:gridCol w="1617663"/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y=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x=1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n=2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1698" name="Group 6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629164"/>
              </p:ext>
            </p:extLst>
          </p:nvPr>
        </p:nvGraphicFramePr>
        <p:xfrm>
          <a:off x="3027511" y="885112"/>
          <a:ext cx="1617663" cy="1660771"/>
        </p:xfrm>
        <a:graphic>
          <a:graphicData uri="http://schemas.openxmlformats.org/drawingml/2006/table">
            <a:tbl>
              <a:tblPr/>
              <a:tblGrid>
                <a:gridCol w="1617663"/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y=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x=0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n=1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621" name="Rectangle 549"/>
          <p:cNvSpPr>
            <a:spLocks noChangeArrowheads="1"/>
          </p:cNvSpPr>
          <p:nvPr/>
        </p:nvSpPr>
        <p:spPr bwMode="auto">
          <a:xfrm>
            <a:off x="539552" y="836613"/>
            <a:ext cx="22623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zh-CN" altLang="en-US" sz="2400" dirty="0"/>
              <a:t>根据栈中内容，恢复</a:t>
            </a:r>
            <a:r>
              <a:rPr kumimoji="0" lang="en-US" altLang="zh-CN" sz="2400" dirty="0"/>
              <a:t>fact(1)</a:t>
            </a:r>
            <a:r>
              <a:rPr kumimoji="0" lang="zh-CN" altLang="en-US" sz="2400" dirty="0"/>
              <a:t>现场</a:t>
            </a:r>
          </a:p>
        </p:txBody>
      </p:sp>
      <p:sp>
        <p:nvSpPr>
          <p:cNvPr id="131652" name="Rectangle 580"/>
          <p:cNvSpPr>
            <a:spLocks noChangeArrowheads="1"/>
          </p:cNvSpPr>
          <p:nvPr/>
        </p:nvSpPr>
        <p:spPr bwMode="auto">
          <a:xfrm>
            <a:off x="539552" y="2565400"/>
            <a:ext cx="23036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zh-CN" altLang="en-US" sz="2400" dirty="0"/>
              <a:t>根据栈中内容，恢复</a:t>
            </a:r>
            <a:r>
              <a:rPr kumimoji="0" lang="en-US" altLang="zh-CN" sz="2400" dirty="0"/>
              <a:t>fact(2)</a:t>
            </a:r>
            <a:r>
              <a:rPr kumimoji="0" lang="zh-CN" altLang="en-US" sz="2400" dirty="0"/>
              <a:t>现场</a:t>
            </a:r>
          </a:p>
        </p:txBody>
      </p:sp>
      <p:sp>
        <p:nvSpPr>
          <p:cNvPr id="131675" name="Rectangle 603"/>
          <p:cNvSpPr>
            <a:spLocks noChangeArrowheads="1"/>
          </p:cNvSpPr>
          <p:nvPr/>
        </p:nvSpPr>
        <p:spPr bwMode="auto">
          <a:xfrm>
            <a:off x="539552" y="4292600"/>
            <a:ext cx="22306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zh-CN" altLang="en-US" sz="2400" dirty="0"/>
              <a:t>根据栈中内容，恢复</a:t>
            </a:r>
            <a:r>
              <a:rPr kumimoji="0" lang="en-US" altLang="zh-CN" sz="2400" dirty="0"/>
              <a:t>fact(3)</a:t>
            </a:r>
            <a:r>
              <a:rPr kumimoji="0" lang="zh-CN" altLang="en-US" sz="2400" dirty="0"/>
              <a:t>现场</a:t>
            </a:r>
          </a:p>
        </p:txBody>
      </p:sp>
      <p:sp>
        <p:nvSpPr>
          <p:cNvPr id="131696" name="Rectangle 624"/>
          <p:cNvSpPr>
            <a:spLocks noChangeArrowheads="1"/>
          </p:cNvSpPr>
          <p:nvPr/>
        </p:nvSpPr>
        <p:spPr bwMode="auto">
          <a:xfrm>
            <a:off x="466725" y="5734050"/>
            <a:ext cx="25209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400" dirty="0"/>
              <a:t>根据栈中内容，恢复</a:t>
            </a:r>
            <a:r>
              <a:rPr kumimoji="0" lang="en-US" altLang="zh-CN" sz="2400" dirty="0"/>
              <a:t>main()</a:t>
            </a:r>
            <a:r>
              <a:rPr kumimoji="0" lang="zh-CN" altLang="en-US" sz="2400" dirty="0"/>
              <a:t>现场</a:t>
            </a:r>
          </a:p>
        </p:txBody>
      </p:sp>
      <p:sp>
        <p:nvSpPr>
          <p:cNvPr id="131699" name="Rectangle 627"/>
          <p:cNvSpPr>
            <a:spLocks noChangeArrowheads="1"/>
          </p:cNvSpPr>
          <p:nvPr/>
        </p:nvSpPr>
        <p:spPr bwMode="auto">
          <a:xfrm>
            <a:off x="2987824" y="885112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zh-CN" altLang="en-US" sz="2400"/>
              <a:t>返回地址</a:t>
            </a:r>
          </a:p>
        </p:txBody>
      </p:sp>
      <p:sp>
        <p:nvSpPr>
          <p:cNvPr id="131700" name="Rectangle 628"/>
          <p:cNvSpPr>
            <a:spLocks noChangeArrowheads="1"/>
          </p:cNvSpPr>
          <p:nvPr/>
        </p:nvSpPr>
        <p:spPr bwMode="auto">
          <a:xfrm>
            <a:off x="3492649" y="1316912"/>
            <a:ext cx="3064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400"/>
              <a:t>1</a:t>
            </a:r>
          </a:p>
        </p:txBody>
      </p:sp>
      <p:sp>
        <p:nvSpPr>
          <p:cNvPr id="131701" name="Rectangle 629"/>
          <p:cNvSpPr>
            <a:spLocks noChangeArrowheads="1"/>
          </p:cNvSpPr>
          <p:nvPr/>
        </p:nvSpPr>
        <p:spPr bwMode="auto">
          <a:xfrm>
            <a:off x="2987824" y="2540874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zh-CN" altLang="en-US" sz="2400" dirty="0"/>
              <a:t>返回地址</a:t>
            </a:r>
          </a:p>
        </p:txBody>
      </p:sp>
      <p:sp>
        <p:nvSpPr>
          <p:cNvPr id="131702" name="Rectangle 630"/>
          <p:cNvSpPr>
            <a:spLocks noChangeArrowheads="1"/>
          </p:cNvSpPr>
          <p:nvPr/>
        </p:nvSpPr>
        <p:spPr bwMode="auto">
          <a:xfrm>
            <a:off x="3564086" y="2972674"/>
            <a:ext cx="3064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400"/>
              <a:t>1</a:t>
            </a:r>
          </a:p>
        </p:txBody>
      </p:sp>
      <p:sp>
        <p:nvSpPr>
          <p:cNvPr id="131703" name="Rectangle 631"/>
          <p:cNvSpPr>
            <a:spLocks noChangeArrowheads="1"/>
          </p:cNvSpPr>
          <p:nvPr/>
        </p:nvSpPr>
        <p:spPr bwMode="auto">
          <a:xfrm>
            <a:off x="2987824" y="4198224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400"/>
              <a:t>返回地址</a:t>
            </a:r>
          </a:p>
        </p:txBody>
      </p:sp>
      <p:sp>
        <p:nvSpPr>
          <p:cNvPr id="131704" name="Rectangle 632"/>
          <p:cNvSpPr>
            <a:spLocks noChangeArrowheads="1"/>
          </p:cNvSpPr>
          <p:nvPr/>
        </p:nvSpPr>
        <p:spPr bwMode="auto">
          <a:xfrm>
            <a:off x="3564086" y="455699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400"/>
              <a:t>2</a:t>
            </a:r>
          </a:p>
        </p:txBody>
      </p:sp>
      <p:sp>
        <p:nvSpPr>
          <p:cNvPr id="131705" name="Rectangle 633"/>
          <p:cNvSpPr>
            <a:spLocks noChangeArrowheads="1"/>
          </p:cNvSpPr>
          <p:nvPr/>
        </p:nvSpPr>
        <p:spPr bwMode="auto">
          <a:xfrm>
            <a:off x="3708400" y="621216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400" dirty="0"/>
              <a:t>6</a:t>
            </a:r>
          </a:p>
        </p:txBody>
      </p:sp>
      <p:sp>
        <p:nvSpPr>
          <p:cNvPr id="131706" name="Rectangle 634"/>
          <p:cNvSpPr>
            <a:spLocks noChangeArrowheads="1"/>
          </p:cNvSpPr>
          <p:nvPr/>
        </p:nvSpPr>
        <p:spPr bwMode="auto">
          <a:xfrm>
            <a:off x="2987824" y="5780112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400" dirty="0"/>
              <a:t>返回地址</a:t>
            </a:r>
          </a:p>
        </p:txBody>
      </p:sp>
    </p:spTree>
    <p:extLst>
      <p:ext uri="{BB962C8B-B14F-4D97-AF65-F5344CB8AC3E}">
        <p14:creationId xmlns:p14="http://schemas.microsoft.com/office/powerpoint/2010/main" val="214580347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1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1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1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1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1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1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31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1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3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3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31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1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621" grpId="0"/>
      <p:bldP spid="131621" grpId="1"/>
      <p:bldP spid="131652" grpId="0"/>
      <p:bldP spid="131675" grpId="0"/>
      <p:bldP spid="131675" grpId="1"/>
      <p:bldP spid="131696" grpId="0"/>
      <p:bldP spid="131699" grpId="0"/>
      <p:bldP spid="131700" grpId="0"/>
      <p:bldP spid="131700" grpId="1"/>
      <p:bldP spid="131701" grpId="0"/>
      <p:bldP spid="131702" grpId="0"/>
      <p:bldP spid="131703" grpId="0"/>
      <p:bldP spid="131704" grpId="0"/>
      <p:bldP spid="131704" grpId="1"/>
      <p:bldP spid="131705" grpId="0"/>
      <p:bldP spid="13170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A793-2A73-4B69-B5A9-21F888ED0DBC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323850" y="1412875"/>
            <a:ext cx="81327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4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FFFF00"/>
                </a:solidFill>
              </a:rPr>
              <a:t>4</a:t>
            </a:r>
            <a:r>
              <a:rPr lang="zh-CN" altLang="en-US" sz="3200" dirty="0" smtClean="0">
                <a:solidFill>
                  <a:srgbClr val="FFFF00"/>
                </a:solidFill>
              </a:rPr>
              <a:t>、递归求解的优缺点：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优点：</a:t>
            </a:r>
            <a:endParaRPr lang="en-US" altLang="zh-CN" sz="2800" dirty="0" smtClean="0"/>
          </a:p>
          <a:p>
            <a:pPr>
              <a:lnSpc>
                <a:spcPct val="14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）递归</a:t>
            </a:r>
            <a:r>
              <a:rPr lang="zh-CN" altLang="en-US" sz="2800" dirty="0"/>
              <a:t>问题描述简捷，结构</a:t>
            </a:r>
            <a:r>
              <a:rPr lang="zh-CN" altLang="en-US" sz="2800" dirty="0" smtClean="0"/>
              <a:t>清晰</a:t>
            </a:r>
            <a:endParaRPr lang="en-US" altLang="zh-CN" sz="2800" dirty="0" smtClean="0"/>
          </a:p>
          <a:p>
            <a:pPr>
              <a:lnSpc>
                <a:spcPct val="14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）程序</a:t>
            </a:r>
            <a:r>
              <a:rPr lang="zh-CN" altLang="en-US" sz="2800" dirty="0"/>
              <a:t>的正确性容易</a:t>
            </a:r>
            <a:r>
              <a:rPr lang="zh-CN" altLang="en-US" sz="2800" dirty="0" smtClean="0"/>
              <a:t>证明</a:t>
            </a:r>
            <a:endParaRPr lang="en-US" altLang="zh-CN" sz="2800" dirty="0" smtClean="0"/>
          </a:p>
          <a:p>
            <a:pPr marL="457200" indent="-457200">
              <a:lnSpc>
                <a:spcPct val="140000"/>
              </a:lnSpc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缺点：</a:t>
            </a:r>
            <a:endParaRPr lang="en-US" altLang="zh-CN" sz="2800" dirty="0"/>
          </a:p>
          <a:p>
            <a:pPr>
              <a:lnSpc>
                <a:spcPct val="14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）重复计算时间性能较差，</a:t>
            </a:r>
            <a:endParaRPr lang="en-US" altLang="zh-CN" sz="2800" dirty="0" smtClean="0"/>
          </a:p>
          <a:p>
            <a:pPr>
              <a:lnSpc>
                <a:spcPct val="14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）使用系统栈，空间性能较差</a:t>
            </a:r>
            <a:endParaRPr lang="en-US" altLang="zh-CN" sz="2800" dirty="0" smtClean="0"/>
          </a:p>
        </p:txBody>
      </p:sp>
      <p:sp>
        <p:nvSpPr>
          <p:cNvPr id="6" name="Rectangle 1032"/>
          <p:cNvSpPr>
            <a:spLocks noGrp="1" noRot="1" noChangeArrowheads="1"/>
          </p:cNvSpPr>
          <p:nvPr>
            <p:ph type="title"/>
          </p:nvPr>
        </p:nvSpPr>
        <p:spPr>
          <a:xfrm>
            <a:off x="6096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zh-CN" dirty="0"/>
              <a:t>3.1.4  </a:t>
            </a:r>
            <a:r>
              <a:rPr lang="zh-CN" altLang="en-US" dirty="0"/>
              <a:t>栈与递归的实现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11868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5D9DDC3A-C2FA-4FCE-9358-D227B5D9A396}" type="slidenum">
              <a:rPr lang="en-US" altLang="zh-CN" b="0">
                <a:latin typeface="Arial" charset="0"/>
              </a:rPr>
              <a:pPr eaLnBrk="1" hangingPunct="1"/>
              <a:t>5</a:t>
            </a:fld>
            <a:endParaRPr lang="en-US" altLang="zh-CN" b="0">
              <a:latin typeface="Arial" charset="0"/>
            </a:endParaRPr>
          </a:p>
        </p:txBody>
      </p:sp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41400" y="419100"/>
            <a:ext cx="7488238" cy="6334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 </a:t>
            </a:r>
            <a:r>
              <a:rPr lang="zh-CN" altLang="en-US" dirty="0" smtClean="0"/>
              <a:t>栈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640763" cy="15827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smtClean="0">
                <a:latin typeface="宋体" charset="-122"/>
              </a:rPr>
              <a:t>一、栈的基本概念</a:t>
            </a:r>
          </a:p>
          <a:p>
            <a:pPr>
              <a:spcBef>
                <a:spcPct val="50000"/>
              </a:spcBef>
            </a:pPr>
            <a:r>
              <a:rPr lang="zh-CN" altLang="en-US" sz="2800" smtClean="0">
                <a:latin typeface="Times New Roman" pitchFamily="18" charset="0"/>
              </a:rPr>
              <a:t>插入：入栈、进栈、压栈</a:t>
            </a:r>
          </a:p>
          <a:p>
            <a:pPr>
              <a:spcBef>
                <a:spcPct val="50000"/>
              </a:spcBef>
            </a:pPr>
            <a:r>
              <a:rPr lang="zh-CN" altLang="en-US" sz="2800" smtClean="0">
                <a:latin typeface="Times New Roman" pitchFamily="18" charset="0"/>
              </a:rPr>
              <a:t>删除：出栈、弹栈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smtClean="0">
                <a:latin typeface="宋体" charset="-122"/>
              </a:rPr>
              <a:t>栈顶</a:t>
            </a:r>
            <a:r>
              <a:rPr lang="en-US" altLang="zh-CN" sz="2800" smtClean="0">
                <a:latin typeface="宋体" charset="-122"/>
              </a:rPr>
              <a:t>(top):</a:t>
            </a:r>
            <a:r>
              <a:rPr lang="zh-CN" altLang="en-US" sz="2800" smtClean="0">
                <a:latin typeface="宋体" charset="-122"/>
              </a:rPr>
              <a:t>表的插入和删除端。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smtClean="0">
                <a:latin typeface="宋体" charset="-122"/>
              </a:rPr>
              <a:t>栈底</a:t>
            </a:r>
            <a:r>
              <a:rPr lang="en-US" altLang="zh-CN" sz="2800" smtClean="0">
                <a:latin typeface="宋体" charset="-122"/>
              </a:rPr>
              <a:t>(bottom)</a:t>
            </a:r>
            <a:r>
              <a:rPr lang="zh-CN" altLang="en-US" sz="2800" smtClean="0">
                <a:latin typeface="宋体" charset="-122"/>
              </a:rPr>
              <a:t>：表的另一端。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smtClean="0">
                <a:latin typeface="宋体" charset="-122"/>
              </a:rPr>
              <a:t>空栈：没有任何元素的栈。</a:t>
            </a:r>
            <a:endParaRPr lang="en-US" altLang="zh-CN" sz="2800" smtClean="0">
              <a:latin typeface="宋体" charset="-12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endParaRPr lang="zh-CN" altLang="en-US" sz="2800" smtClean="0">
              <a:latin typeface="宋体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410325" y="3644900"/>
          <a:ext cx="1296988" cy="280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988"/>
              </a:tblGrid>
              <a:tr h="2808288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00" marR="915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圆角矩形 2"/>
          <p:cNvSpPr/>
          <p:nvPr/>
        </p:nvSpPr>
        <p:spPr bwMode="auto">
          <a:xfrm>
            <a:off x="6483350" y="5013325"/>
            <a:ext cx="1150938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3600" dirty="0">
                <a:solidFill>
                  <a:schemeClr val="bg2"/>
                </a:solidFill>
              </a:rPr>
              <a:t>B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6483350" y="4292600"/>
            <a:ext cx="1150938" cy="6492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3600" dirty="0">
                <a:solidFill>
                  <a:schemeClr val="bg2"/>
                </a:solidFill>
              </a:rPr>
              <a:t>C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6483350" y="5757863"/>
            <a:ext cx="1150938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3600" dirty="0">
                <a:solidFill>
                  <a:schemeClr val="bg2"/>
                </a:solidFill>
              </a:rPr>
              <a:t>A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  <p:sp>
        <p:nvSpPr>
          <p:cNvPr id="16" name="Arc 9"/>
          <p:cNvSpPr>
            <a:spLocks/>
          </p:cNvSpPr>
          <p:nvPr/>
        </p:nvSpPr>
        <p:spPr bwMode="auto">
          <a:xfrm>
            <a:off x="5940425" y="2835275"/>
            <a:ext cx="949325" cy="1079500"/>
          </a:xfrm>
          <a:custGeom>
            <a:avLst/>
            <a:gdLst>
              <a:gd name="T0" fmla="*/ 0 w 21600"/>
              <a:gd name="T1" fmla="*/ 0 h 21600"/>
              <a:gd name="T2" fmla="*/ 949325 w 21600"/>
              <a:gd name="T3" fmla="*/ 1079500 h 21600"/>
              <a:gd name="T4" fmla="*/ 0 w 21600"/>
              <a:gd name="T5" fmla="*/ 10795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761038" y="3105150"/>
            <a:ext cx="900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入栈</a:t>
            </a:r>
          </a:p>
        </p:txBody>
      </p:sp>
      <p:sp>
        <p:nvSpPr>
          <p:cNvPr id="18" name="Arc 11"/>
          <p:cNvSpPr>
            <a:spLocks/>
          </p:cNvSpPr>
          <p:nvPr/>
        </p:nvSpPr>
        <p:spPr bwMode="auto">
          <a:xfrm rot="10886353" flipV="1">
            <a:off x="7289800" y="2835275"/>
            <a:ext cx="1012825" cy="1157288"/>
          </a:xfrm>
          <a:custGeom>
            <a:avLst/>
            <a:gdLst>
              <a:gd name="T0" fmla="*/ 0 w 26092"/>
              <a:gd name="T1" fmla="*/ 26200 h 21600"/>
              <a:gd name="T2" fmla="*/ 1012825 w 26092"/>
              <a:gd name="T3" fmla="*/ 1058651 h 21600"/>
              <a:gd name="T4" fmla="*/ 177435 w 26092"/>
              <a:gd name="T5" fmla="*/ 1157288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092" h="21600" fill="none" extrusionOk="0">
                <a:moveTo>
                  <a:pt x="0" y="489"/>
                </a:moveTo>
                <a:cubicBezTo>
                  <a:pt x="1501" y="163"/>
                  <a:pt x="3034" y="-1"/>
                  <a:pt x="4571" y="0"/>
                </a:cubicBezTo>
                <a:cubicBezTo>
                  <a:pt x="15786" y="0"/>
                  <a:pt x="25136" y="8584"/>
                  <a:pt x="26092" y="19758"/>
                </a:cubicBezTo>
              </a:path>
              <a:path w="26092" h="21600" stroke="0" extrusionOk="0">
                <a:moveTo>
                  <a:pt x="0" y="489"/>
                </a:moveTo>
                <a:cubicBezTo>
                  <a:pt x="1501" y="163"/>
                  <a:pt x="3034" y="-1"/>
                  <a:pt x="4571" y="0"/>
                </a:cubicBezTo>
                <a:cubicBezTo>
                  <a:pt x="15786" y="0"/>
                  <a:pt x="25136" y="8584"/>
                  <a:pt x="26092" y="19758"/>
                </a:cubicBezTo>
                <a:lnTo>
                  <a:pt x="4571" y="21600"/>
                </a:lnTo>
                <a:lnTo>
                  <a:pt x="0" y="489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7478713" y="3149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出栈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7796213" y="4032250"/>
            <a:ext cx="909637" cy="725488"/>
            <a:chOff x="7795629" y="4031486"/>
            <a:chExt cx="910908" cy="727009"/>
          </a:xfrm>
        </p:grpSpPr>
        <p:sp>
          <p:nvSpPr>
            <p:cNvPr id="7189" name="左箭头 3"/>
            <p:cNvSpPr>
              <a:spLocks noChangeArrowheads="1"/>
            </p:cNvSpPr>
            <p:nvPr/>
          </p:nvSpPr>
          <p:spPr bwMode="auto">
            <a:xfrm>
              <a:off x="7795629" y="4470463"/>
              <a:ext cx="792088" cy="288032"/>
            </a:xfrm>
            <a:prstGeom prst="leftArrow">
              <a:avLst>
                <a:gd name="adj1" fmla="val 50000"/>
                <a:gd name="adj2" fmla="val 4999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800398" y="4031486"/>
              <a:ext cx="906139" cy="523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kern="0" dirty="0">
                  <a:solidFill>
                    <a:srgbClr val="FFFFFF"/>
                  </a:solidFill>
                  <a:latin typeface="宋体" charset="-122"/>
                  <a:ea typeface="宋体"/>
                </a:rPr>
                <a:t>栈顶</a:t>
              </a:r>
              <a:endParaRPr lang="zh-CN" altLang="en-US" dirty="0"/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299075" y="5716588"/>
            <a:ext cx="912813" cy="768350"/>
            <a:chOff x="5298341" y="5716498"/>
            <a:chExt cx="913237" cy="767889"/>
          </a:xfrm>
        </p:grpSpPr>
        <p:sp>
          <p:nvSpPr>
            <p:cNvPr id="7187" name="右箭头 5"/>
            <p:cNvSpPr>
              <a:spLocks noChangeArrowheads="1"/>
            </p:cNvSpPr>
            <p:nvPr/>
          </p:nvSpPr>
          <p:spPr bwMode="auto">
            <a:xfrm>
              <a:off x="5419490" y="6165304"/>
              <a:ext cx="792088" cy="319083"/>
            </a:xfrm>
            <a:prstGeom prst="rightArrow">
              <a:avLst>
                <a:gd name="adj1" fmla="val 50000"/>
                <a:gd name="adj2" fmla="val 50004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298341" y="5716498"/>
              <a:ext cx="905295" cy="5235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kern="0" dirty="0">
                  <a:solidFill>
                    <a:srgbClr val="FFFFFF"/>
                  </a:solidFill>
                  <a:latin typeface="宋体" charset="-122"/>
                  <a:ea typeface="宋体"/>
                </a:rPr>
                <a:t>栈底</a:t>
              </a:r>
              <a:endParaRPr lang="zh-CN" altLang="en-US" dirty="0"/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08313-79CC-4D77-A4DC-02767A915E2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395288" y="1268413"/>
            <a:ext cx="874871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628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inden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3200" dirty="0" smtClean="0">
                <a:solidFill>
                  <a:srgbClr val="FFFF66"/>
                </a:solidFill>
              </a:rPr>
              <a:t>5</a:t>
            </a:r>
            <a:r>
              <a:rPr lang="zh-CN" altLang="en-US" sz="3200" dirty="0" smtClean="0">
                <a:solidFill>
                  <a:srgbClr val="FFFF66"/>
                </a:solidFill>
              </a:rPr>
              <a:t>、消除递归</a:t>
            </a:r>
            <a:endParaRPr lang="zh-CN" altLang="en-US" sz="3200" dirty="0">
              <a:solidFill>
                <a:srgbClr val="FFFF66"/>
              </a:solidFill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3200" dirty="0"/>
              <a:t>1</a:t>
            </a:r>
            <a:r>
              <a:rPr lang="zh-CN" altLang="en-US" sz="3200" dirty="0"/>
              <a:t>、可用循环结构进行递推。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3200" dirty="0"/>
              <a:t>2</a:t>
            </a:r>
            <a:r>
              <a:rPr lang="zh-CN" altLang="en-US" sz="3200" dirty="0"/>
              <a:t>、自己用堆栈模拟系统的运行时的栈，通过分析只保存必须保存的信息，从而用非递归算法替代递归算法</a:t>
            </a:r>
            <a:r>
              <a:rPr lang="en-US" altLang="zh-CN" sz="3200" dirty="0">
                <a:solidFill>
                  <a:schemeClr val="tx2"/>
                </a:solidFill>
              </a:rPr>
              <a:t>(</a:t>
            </a:r>
            <a:r>
              <a:rPr lang="zh-CN" altLang="en-US" sz="3200" dirty="0">
                <a:solidFill>
                  <a:schemeClr val="tx2"/>
                </a:solidFill>
              </a:rPr>
              <a:t>略</a:t>
            </a:r>
            <a:r>
              <a:rPr lang="en-US" altLang="zh-CN" sz="3200" dirty="0">
                <a:solidFill>
                  <a:schemeClr val="tx2"/>
                </a:solidFill>
              </a:rPr>
              <a:t>)</a:t>
            </a:r>
            <a:r>
              <a:rPr lang="en-US" altLang="zh-CN" sz="3200" dirty="0"/>
              <a:t> </a:t>
            </a:r>
            <a:r>
              <a:rPr lang="zh-CN" altLang="en-US" sz="3200" dirty="0"/>
              <a:t>。</a:t>
            </a:r>
          </a:p>
        </p:txBody>
      </p:sp>
      <p:sp>
        <p:nvSpPr>
          <p:cNvPr id="6" name="Rectangle 1032"/>
          <p:cNvSpPr>
            <a:spLocks noGrp="1" noRot="1" noChangeArrowheads="1"/>
          </p:cNvSpPr>
          <p:nvPr>
            <p:ph type="title"/>
          </p:nvPr>
        </p:nvSpPr>
        <p:spPr>
          <a:xfrm>
            <a:off x="6096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zh-CN" dirty="0"/>
              <a:t>3.1.4  </a:t>
            </a:r>
            <a:r>
              <a:rPr lang="zh-CN" altLang="en-US" dirty="0"/>
              <a:t>栈与递归的实现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13322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DF59A-7802-46D7-A663-EC994F822EF4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333375"/>
            <a:ext cx="7772400" cy="457200"/>
          </a:xfrm>
        </p:spPr>
        <p:txBody>
          <a:bodyPr/>
          <a:lstStyle/>
          <a:p>
            <a:r>
              <a:rPr lang="zh-CN" altLang="en-US" sz="3600">
                <a:solidFill>
                  <a:srgbClr val="FFFF66"/>
                </a:solidFill>
              </a:rPr>
              <a:t>一、 用循环结构的算法消除</a:t>
            </a:r>
            <a:endParaRPr lang="zh-TW" altLang="en-US" sz="3600">
              <a:solidFill>
                <a:srgbClr val="FFFF66"/>
              </a:solidFill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539750" y="1125538"/>
            <a:ext cx="8153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FFFF66"/>
                </a:solidFill>
              </a:rPr>
              <a:t>如：阶乘问题的递归算法</a:t>
            </a:r>
            <a:r>
              <a:rPr lang="en-US" altLang="zh-CN" sz="2800">
                <a:solidFill>
                  <a:srgbClr val="FFFF66"/>
                </a:solidFill>
              </a:rPr>
              <a:t>Fact(n)  </a:t>
            </a:r>
            <a:endParaRPr lang="zh-TW" altLang="en-US" sz="2800">
              <a:solidFill>
                <a:srgbClr val="FFFF66"/>
              </a:solidFill>
            </a:endParaRP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5076825" y="2133600"/>
            <a:ext cx="4067175" cy="450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dirty="0"/>
              <a:t>long  fact2(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n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dirty="0"/>
              <a:t>  {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dirty="0"/>
              <a:t>  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fac</a:t>
            </a:r>
            <a:r>
              <a:rPr lang="en-US" altLang="zh-CN" sz="2800" dirty="0"/>
              <a:t>=1;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dirty="0"/>
              <a:t>      for(inti=1;i&lt;=</a:t>
            </a:r>
            <a:r>
              <a:rPr lang="en-US" altLang="zh-CN" sz="2800" dirty="0" err="1"/>
              <a:t>n;i</a:t>
            </a:r>
            <a:r>
              <a:rPr lang="en-US" altLang="zh-CN" sz="2800" dirty="0"/>
              <a:t>++)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dirty="0"/>
              <a:t>             </a:t>
            </a:r>
            <a:r>
              <a:rPr lang="en-US" altLang="zh-CN" sz="2800" dirty="0" err="1"/>
              <a:t>fac</a:t>
            </a:r>
            <a:r>
              <a:rPr lang="en-US" altLang="zh-CN" sz="2800" dirty="0"/>
              <a:t>=</a:t>
            </a:r>
            <a:r>
              <a:rPr lang="en-US" altLang="zh-CN" sz="2800" dirty="0" err="1"/>
              <a:t>fac</a:t>
            </a:r>
            <a:r>
              <a:rPr lang="en-US" altLang="zh-CN" sz="2800" dirty="0"/>
              <a:t>*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dirty="0"/>
              <a:t>      return   </a:t>
            </a:r>
            <a:r>
              <a:rPr lang="en-US" altLang="zh-CN" sz="2800" dirty="0" err="1"/>
              <a:t>fac</a:t>
            </a:r>
            <a:r>
              <a:rPr lang="en-US" altLang="zh-CN" sz="2800" dirty="0" smtClean="0"/>
              <a:t>;</a:t>
            </a:r>
            <a:endParaRPr lang="en-US" altLang="zh-CN" sz="2800" dirty="0"/>
          </a:p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dirty="0"/>
              <a:t>   }</a:t>
            </a: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179388" y="2511425"/>
            <a:ext cx="3744912" cy="322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dirty="0"/>
              <a:t>long   fact1(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n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dirty="0"/>
              <a:t>{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dirty="0"/>
              <a:t>    if(n==0)   return  1;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dirty="0"/>
              <a:t>    return n*fact1(n-1);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dirty="0"/>
              <a:t> } </a:t>
            </a:r>
            <a:endParaRPr lang="zh-TW" altLang="en-US" sz="2800" b="0" dirty="0"/>
          </a:p>
        </p:txBody>
      </p:sp>
      <p:sp>
        <p:nvSpPr>
          <p:cNvPr id="89097" name="AutoShape 9"/>
          <p:cNvSpPr>
            <a:spLocks noChangeArrowheads="1"/>
          </p:cNvSpPr>
          <p:nvPr/>
        </p:nvSpPr>
        <p:spPr bwMode="auto">
          <a:xfrm>
            <a:off x="4140200" y="3716338"/>
            <a:ext cx="762000" cy="609600"/>
          </a:xfrm>
          <a:prstGeom prst="notchedRightArrow">
            <a:avLst>
              <a:gd name="adj1" fmla="val 50000"/>
              <a:gd name="adj2" fmla="val 3125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9670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FF248-5A53-4FEF-B9BB-819DBFF6C9AA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06502" name="Rectangle 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田字表中路径数</a:t>
            </a:r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686800" cy="5327650"/>
          </a:xfrm>
        </p:spPr>
        <p:txBody>
          <a:bodyPr/>
          <a:lstStyle/>
          <a:p>
            <a:r>
              <a:rPr lang="zh-CN" altLang="en-US" sz="2800"/>
              <a:t>如下图所示，田字表由</a:t>
            </a:r>
            <a:r>
              <a:rPr lang="en-US" altLang="zh-CN" sz="2800"/>
              <a:t>m*n</a:t>
            </a:r>
            <a:r>
              <a:rPr lang="zh-CN" altLang="en-US" sz="2800"/>
              <a:t>个</a:t>
            </a:r>
            <a:r>
              <a:rPr lang="en-US" altLang="zh-CN" sz="2800"/>
              <a:t>1*1</a:t>
            </a:r>
            <a:r>
              <a:rPr lang="zh-CN" altLang="en-US" sz="2800"/>
              <a:t>的方格所组成，在田字表右下角原点处（</a:t>
            </a:r>
            <a:r>
              <a:rPr lang="en-US" altLang="zh-CN" sz="2800"/>
              <a:t>0,0</a:t>
            </a:r>
            <a:r>
              <a:rPr lang="zh-CN" altLang="en-US" sz="2800"/>
              <a:t>）处有一小人，该小人需要可以沿着表中框线向上或向右前进。则小人从原点出发，到达（</a:t>
            </a:r>
            <a:r>
              <a:rPr lang="en-US" altLang="zh-CN" sz="2800"/>
              <a:t>m</a:t>
            </a:r>
            <a:r>
              <a:rPr lang="zh-CN" altLang="en-US" sz="2800"/>
              <a:t>，</a:t>
            </a:r>
            <a:r>
              <a:rPr lang="en-US" altLang="zh-CN" sz="2800"/>
              <a:t>n</a:t>
            </a:r>
            <a:r>
              <a:rPr lang="zh-CN" altLang="en-US" sz="2800"/>
              <a:t>）定点可以有多少中走法。</a:t>
            </a:r>
          </a:p>
        </p:txBody>
      </p:sp>
      <p:graphicFrame>
        <p:nvGraphicFramePr>
          <p:cNvPr id="106602" name="Group 106"/>
          <p:cNvGraphicFramePr>
            <a:graphicFrameLocks noGrp="1"/>
          </p:cNvGraphicFramePr>
          <p:nvPr/>
        </p:nvGraphicFramePr>
        <p:xfrm>
          <a:off x="1597025" y="3497263"/>
          <a:ext cx="3213100" cy="2773680"/>
        </p:xfrm>
        <a:graphic>
          <a:graphicData uri="http://schemas.openxmlformats.org/drawingml/2006/table">
            <a:tbl>
              <a:tblPr/>
              <a:tblGrid>
                <a:gridCol w="458788"/>
                <a:gridCol w="458787"/>
                <a:gridCol w="458788"/>
                <a:gridCol w="460375"/>
                <a:gridCol w="458787"/>
                <a:gridCol w="458788"/>
                <a:gridCol w="458787"/>
              </a:tblGrid>
              <a:tr h="38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06589" name="Line 93"/>
          <p:cNvSpPr>
            <a:spLocks noChangeShapeType="1"/>
          </p:cNvSpPr>
          <p:nvPr/>
        </p:nvSpPr>
        <p:spPr bwMode="auto">
          <a:xfrm>
            <a:off x="1308100" y="6264275"/>
            <a:ext cx="410527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590" name="Line 94"/>
          <p:cNvSpPr>
            <a:spLocks noChangeShapeType="1"/>
          </p:cNvSpPr>
          <p:nvPr/>
        </p:nvSpPr>
        <p:spPr bwMode="auto">
          <a:xfrm flipV="1">
            <a:off x="1597025" y="3095625"/>
            <a:ext cx="0" cy="33845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596" name="Text Box 100"/>
          <p:cNvSpPr txBox="1">
            <a:spLocks noChangeArrowheads="1"/>
          </p:cNvSpPr>
          <p:nvPr/>
        </p:nvSpPr>
        <p:spPr bwMode="auto">
          <a:xfrm>
            <a:off x="1525588" y="635635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(0,0)</a:t>
            </a:r>
          </a:p>
        </p:txBody>
      </p:sp>
      <p:sp>
        <p:nvSpPr>
          <p:cNvPr id="106599" name="Text Box 103"/>
          <p:cNvSpPr txBox="1">
            <a:spLocks noChangeArrowheads="1"/>
          </p:cNvSpPr>
          <p:nvPr/>
        </p:nvSpPr>
        <p:spPr bwMode="auto">
          <a:xfrm>
            <a:off x="4837113" y="3024188"/>
            <a:ext cx="887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(m,n)</a:t>
            </a:r>
          </a:p>
        </p:txBody>
      </p:sp>
      <p:pic>
        <p:nvPicPr>
          <p:cNvPr id="106604" name="Picture 108" descr="png-00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6021388"/>
            <a:ext cx="360363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71973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04046E-6 C -0.00052 -0.00693 -0.00069 -0.0141 -0.00156 -0.02104 C -0.00191 -0.02312 -0.0033 -0.02497 -0.0033 -0.02728 C -0.0033 -0.02959 -0.00173 -0.03144 -0.00156 -0.03376 C -0.00121 -0.04 -0.00156 -0.04647 -0.00156 -0.05272 L 0.0507 -0.05688 L 0.04913 -0.11191 L 0.1 -0.11191 L 0.1 -0.1711 L 0.14913 -0.1711 L 0.14913 -0.22821 L 0.20157 -0.23029 L 0.2 -0.28532 L 0.2507 -0.28532 L 0.24913 -0.34243 L 0.3 -0.34243 L 0.3 -0.39514 L 0.3507 -0.39514 " pathEditMode="relative" ptsTypes="ffffAAAAAAAAAAAAAA">
                                      <p:cBhvr>
                                        <p:cTn id="6" dur="5000" fill="hold"/>
                                        <p:tgtEl>
                                          <p:spTgt spid="106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73EA0-7DAC-4ECD-88AF-72D453A01CBC}" type="slidenum">
              <a:rPr lang="en-US" altLang="zh-CN"/>
              <a:pPr/>
              <a:t>53</a:t>
            </a:fld>
            <a:endParaRPr lang="en-US" altLang="zh-CN"/>
          </a:p>
        </p:txBody>
      </p:sp>
      <p:graphicFrame>
        <p:nvGraphicFramePr>
          <p:cNvPr id="76981" name="Group 181"/>
          <p:cNvGraphicFramePr>
            <a:graphicFrameLocks noGrp="1"/>
          </p:cNvGraphicFramePr>
          <p:nvPr/>
        </p:nvGraphicFramePr>
        <p:xfrm>
          <a:off x="755650" y="4581525"/>
          <a:ext cx="2295525" cy="1981200"/>
        </p:xfrm>
        <a:graphic>
          <a:graphicData uri="http://schemas.openxmlformats.org/drawingml/2006/table">
            <a:tbl>
              <a:tblPr/>
              <a:tblGrid>
                <a:gridCol w="458788"/>
                <a:gridCol w="458787"/>
                <a:gridCol w="458788"/>
                <a:gridCol w="460375"/>
                <a:gridCol w="458787"/>
              </a:tblGrid>
              <a:tr h="38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6873" name="Line 73"/>
          <p:cNvSpPr>
            <a:spLocks noChangeShapeType="1"/>
          </p:cNvSpPr>
          <p:nvPr/>
        </p:nvSpPr>
        <p:spPr bwMode="auto">
          <a:xfrm flipV="1">
            <a:off x="468313" y="6570663"/>
            <a:ext cx="3384550" cy="2698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74" name="Line 74"/>
          <p:cNvSpPr>
            <a:spLocks noChangeShapeType="1"/>
          </p:cNvSpPr>
          <p:nvPr/>
        </p:nvSpPr>
        <p:spPr bwMode="auto">
          <a:xfrm flipH="1" flipV="1">
            <a:off x="755650" y="4294188"/>
            <a:ext cx="1588" cy="2519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75" name="Text Box 75"/>
          <p:cNvSpPr txBox="1">
            <a:spLocks noChangeArrowheads="1"/>
          </p:cNvSpPr>
          <p:nvPr/>
        </p:nvSpPr>
        <p:spPr bwMode="auto">
          <a:xfrm>
            <a:off x="34925" y="616585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(0,0)</a:t>
            </a:r>
          </a:p>
        </p:txBody>
      </p:sp>
      <p:sp>
        <p:nvSpPr>
          <p:cNvPr id="76876" name="Text Box 76"/>
          <p:cNvSpPr txBox="1">
            <a:spLocks noChangeArrowheads="1"/>
          </p:cNvSpPr>
          <p:nvPr/>
        </p:nvSpPr>
        <p:spPr bwMode="auto">
          <a:xfrm>
            <a:off x="3036888" y="4149725"/>
            <a:ext cx="887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(m,n)</a:t>
            </a:r>
          </a:p>
        </p:txBody>
      </p:sp>
      <p:pic>
        <p:nvPicPr>
          <p:cNvPr id="76877" name="Picture 77" descr="png-00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6381750"/>
            <a:ext cx="360362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949" name="Picture 149" descr="png-00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365625"/>
            <a:ext cx="360362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950" name="Picture 150" descr="png-00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797425"/>
            <a:ext cx="360362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953" name="Rectangle 153"/>
          <p:cNvSpPr>
            <a:spLocks noChangeArrowheads="1"/>
          </p:cNvSpPr>
          <p:nvPr/>
        </p:nvSpPr>
        <p:spPr bwMode="auto">
          <a:xfrm>
            <a:off x="250825" y="404813"/>
            <a:ext cx="88931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itchFamily="2" charset="2"/>
              <a:buNone/>
            </a:pPr>
            <a:r>
              <a:rPr kumimoji="0" lang="zh-CN" altLang="en-US" sz="3200">
                <a:solidFill>
                  <a:srgbClr val="FFFF66"/>
                </a:solidFill>
              </a:rPr>
              <a:t>算法分析：</a:t>
            </a:r>
            <a:r>
              <a:rPr kumimoji="0" lang="zh-CN" altLang="en-US" sz="2800"/>
              <a:t>小人只能向上或向右前进，则小人需要到达目的地，可以分为以下情况：</a:t>
            </a:r>
          </a:p>
        </p:txBody>
      </p:sp>
      <p:sp>
        <p:nvSpPr>
          <p:cNvPr id="76955" name="Rectangle 155"/>
          <p:cNvSpPr>
            <a:spLocks noChangeArrowheads="1"/>
          </p:cNvSpPr>
          <p:nvPr/>
        </p:nvSpPr>
        <p:spPr bwMode="auto">
          <a:xfrm>
            <a:off x="179388" y="1557338"/>
            <a:ext cx="8964612" cy="248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/>
              <a:t>如果：</a:t>
            </a:r>
            <a:r>
              <a:rPr lang="en-US" altLang="zh-CN" sz="2800"/>
              <a:t>m=0</a:t>
            </a:r>
            <a:r>
              <a:rPr lang="zh-CN" altLang="en-US" sz="2800"/>
              <a:t>，只有直线向上的走法；</a:t>
            </a:r>
            <a:r>
              <a:rPr lang="en-US" altLang="zh-CN" sz="2800"/>
              <a:t>n=0</a:t>
            </a:r>
            <a:r>
              <a:rPr lang="zh-CN" altLang="en-US" sz="2800"/>
              <a:t>，则只有直线向右的走法。</a:t>
            </a:r>
          </a:p>
          <a:p>
            <a:pPr>
              <a:spcBef>
                <a:spcPct val="20000"/>
              </a:spcBef>
            </a:pPr>
            <a:r>
              <a:rPr lang="zh-CN" altLang="en-US" sz="2800"/>
              <a:t>否则： </a:t>
            </a:r>
            <a:r>
              <a:rPr lang="en-US" altLang="zh-CN" sz="2800"/>
              <a:t>m,n</a:t>
            </a:r>
            <a:r>
              <a:rPr lang="en-US" altLang="zh-CN" sz="2800">
                <a:sym typeface="Symbol" pitchFamily="18" charset="2"/>
              </a:rPr>
              <a:t></a:t>
            </a:r>
            <a:r>
              <a:rPr lang="en-US" altLang="zh-CN" sz="2800"/>
              <a:t>0</a:t>
            </a:r>
            <a:r>
              <a:rPr lang="zh-CN" altLang="en-US" sz="2800"/>
              <a:t>则有两种选择到达目的地：</a:t>
            </a:r>
          </a:p>
          <a:p>
            <a:pPr>
              <a:spcBef>
                <a:spcPct val="20000"/>
              </a:spcBef>
            </a:pPr>
            <a:r>
              <a:rPr lang="en-US" altLang="zh-CN" sz="2800"/>
              <a:t>(1)</a:t>
            </a:r>
            <a:r>
              <a:rPr lang="zh-CN" altLang="en-US" sz="2800"/>
              <a:t>从</a:t>
            </a:r>
            <a:r>
              <a:rPr lang="en-US" altLang="zh-CN" sz="2800"/>
              <a:t>(m,n-1) </a:t>
            </a:r>
            <a:r>
              <a:rPr lang="zh-CN" altLang="en-US" sz="2800"/>
              <a:t>向上走一步到达</a:t>
            </a:r>
          </a:p>
          <a:p>
            <a:pPr>
              <a:spcBef>
                <a:spcPct val="20000"/>
              </a:spcBef>
            </a:pPr>
            <a:r>
              <a:rPr lang="en-US" altLang="zh-CN" sz="2800"/>
              <a:t>(2)</a:t>
            </a:r>
            <a:r>
              <a:rPr lang="zh-CN" altLang="en-US" sz="2800"/>
              <a:t>从</a:t>
            </a:r>
            <a:r>
              <a:rPr lang="en-US" altLang="zh-CN" sz="2800"/>
              <a:t>(m-1,n)</a:t>
            </a:r>
            <a:r>
              <a:rPr lang="zh-CN" altLang="en-US" sz="2800"/>
              <a:t>向右走一步到达</a:t>
            </a:r>
          </a:p>
        </p:txBody>
      </p:sp>
      <p:grpSp>
        <p:nvGrpSpPr>
          <p:cNvPr id="76985" name="Group 185"/>
          <p:cNvGrpSpPr>
            <a:grpSpLocks/>
          </p:cNvGrpSpPr>
          <p:nvPr/>
        </p:nvGrpSpPr>
        <p:grpSpPr bwMode="auto">
          <a:xfrm>
            <a:off x="4859338" y="3141663"/>
            <a:ext cx="4284662" cy="3527425"/>
            <a:chOff x="3061" y="1979"/>
            <a:chExt cx="2699" cy="2222"/>
          </a:xfrm>
        </p:grpSpPr>
        <p:sp>
          <p:nvSpPr>
            <p:cNvPr id="76983" name="AutoShape 183"/>
            <p:cNvSpPr>
              <a:spLocks noChangeArrowheads="1"/>
            </p:cNvSpPr>
            <p:nvPr/>
          </p:nvSpPr>
          <p:spPr bwMode="auto">
            <a:xfrm>
              <a:off x="3560" y="2069"/>
              <a:ext cx="2200" cy="2132"/>
            </a:xfrm>
            <a:prstGeom prst="wedgeRoundRectCallout">
              <a:avLst>
                <a:gd name="adj1" fmla="val -63819"/>
                <a:gd name="adj2" fmla="val -43995"/>
                <a:gd name="adj3" fmla="val 16667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2800">
                  <a:solidFill>
                    <a:schemeClr val="bg2"/>
                  </a:solidFill>
                </a:rPr>
                <a:t>把求从原点处到</a:t>
              </a:r>
              <a:r>
                <a:rPr lang="en-US" altLang="zh-CN" sz="2800">
                  <a:solidFill>
                    <a:schemeClr val="bg2"/>
                  </a:solidFill>
                </a:rPr>
                <a:t>(m.n)</a:t>
              </a:r>
              <a:r>
                <a:rPr lang="zh-CN" altLang="en-US" sz="2800">
                  <a:solidFill>
                    <a:schemeClr val="bg2"/>
                  </a:solidFill>
                </a:rPr>
                <a:t>的走法数的问题求解化为从原点到</a:t>
              </a:r>
              <a:r>
                <a:rPr lang="en-US" altLang="zh-CN" sz="2800">
                  <a:solidFill>
                    <a:schemeClr val="bg2"/>
                  </a:solidFill>
                </a:rPr>
                <a:t>(m,n-1)</a:t>
              </a:r>
              <a:r>
                <a:rPr lang="zh-CN" altLang="en-US" sz="2800">
                  <a:solidFill>
                    <a:schemeClr val="bg2"/>
                  </a:solidFill>
                </a:rPr>
                <a:t>的走法数的问题求解和从原点到</a:t>
              </a:r>
              <a:r>
                <a:rPr lang="en-US" altLang="zh-CN" sz="2800">
                  <a:solidFill>
                    <a:schemeClr val="bg2"/>
                  </a:solidFill>
                </a:rPr>
                <a:t>(m-1,n)</a:t>
              </a:r>
              <a:r>
                <a:rPr lang="zh-CN" altLang="en-US" sz="2800">
                  <a:solidFill>
                    <a:schemeClr val="bg2"/>
                  </a:solidFill>
                </a:rPr>
                <a:t>的走法数的问题求解</a:t>
              </a:r>
            </a:p>
            <a:p>
              <a:pPr algn="ctr"/>
              <a:endParaRPr lang="en-US" altLang="zh-CN"/>
            </a:p>
          </p:txBody>
        </p:sp>
        <p:sp>
          <p:nvSpPr>
            <p:cNvPr id="76984" name="AutoShape 184"/>
            <p:cNvSpPr>
              <a:spLocks/>
            </p:cNvSpPr>
            <p:nvPr/>
          </p:nvSpPr>
          <p:spPr bwMode="auto">
            <a:xfrm>
              <a:off x="3061" y="1979"/>
              <a:ext cx="137" cy="453"/>
            </a:xfrm>
            <a:prstGeom prst="rightBrace">
              <a:avLst>
                <a:gd name="adj1" fmla="val 27555"/>
                <a:gd name="adj2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619801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8290C-5436-41C2-B3E0-5E07761772B2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686800" cy="5327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FF00"/>
                </a:solidFill>
              </a:rPr>
              <a:t>//</a:t>
            </a:r>
            <a:r>
              <a:rPr lang="zh-CN" altLang="en-US">
                <a:solidFill>
                  <a:srgbClr val="00FF00"/>
                </a:solidFill>
              </a:rPr>
              <a:t>计算从原点到达</a:t>
            </a:r>
            <a:r>
              <a:rPr lang="en-US" altLang="zh-CN">
                <a:solidFill>
                  <a:srgbClr val="00FF00"/>
                </a:solidFill>
              </a:rPr>
              <a:t>(m,n)</a:t>
            </a:r>
            <a:r>
              <a:rPr lang="zh-CN" altLang="en-US">
                <a:solidFill>
                  <a:srgbClr val="00FF00"/>
                </a:solidFill>
              </a:rPr>
              <a:t>的走法数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int  road(int m,int n) {   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 </a:t>
            </a:r>
            <a:r>
              <a:rPr lang="zh-CN" altLang="en-US"/>
              <a:t>如果 </a:t>
            </a:r>
            <a:r>
              <a:rPr lang="en-US" altLang="zh-CN"/>
              <a:t>m=0 </a:t>
            </a:r>
            <a:r>
              <a:rPr lang="zh-CN" altLang="en-US"/>
              <a:t>或</a:t>
            </a:r>
            <a:r>
              <a:rPr lang="en-US" altLang="zh-CN"/>
              <a:t>n=0</a:t>
            </a:r>
            <a:r>
              <a:rPr lang="zh-CN" altLang="en-US"/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    返回</a:t>
            </a:r>
            <a:r>
              <a:rPr lang="en-US" altLang="zh-CN"/>
              <a:t>1</a:t>
            </a:r>
            <a:r>
              <a:rPr lang="zh-CN" altLang="en-US"/>
              <a:t>；  </a:t>
            </a:r>
            <a:r>
              <a:rPr lang="en-US" altLang="zh-CN">
                <a:solidFill>
                  <a:srgbClr val="00FF00"/>
                </a:solidFill>
              </a:rPr>
              <a:t>//</a:t>
            </a:r>
            <a:r>
              <a:rPr lang="zh-CN" altLang="en-US">
                <a:solidFill>
                  <a:srgbClr val="00FF00"/>
                </a:solidFill>
              </a:rPr>
              <a:t>递归出口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否则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    返回 </a:t>
            </a:r>
            <a:r>
              <a:rPr lang="en-US" altLang="zh-CN"/>
              <a:t>road(m-1,n)+road(m,n-1);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}</a:t>
            </a:r>
          </a:p>
        </p:txBody>
      </p:sp>
      <p:sp>
        <p:nvSpPr>
          <p:cNvPr id="135172" name="Rectangle 4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田字表中路径数函数</a:t>
            </a:r>
          </a:p>
        </p:txBody>
      </p:sp>
    </p:spTree>
    <p:extLst>
      <p:ext uri="{BB962C8B-B14F-4D97-AF65-F5344CB8AC3E}">
        <p14:creationId xmlns:p14="http://schemas.microsoft.com/office/powerpoint/2010/main" val="176025627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9D4CD-89E5-460C-861F-BB0484859F4C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686800" cy="6191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FF00"/>
                </a:solidFill>
              </a:rPr>
              <a:t>//</a:t>
            </a:r>
            <a:r>
              <a:rPr lang="zh-CN" altLang="en-US" dirty="0">
                <a:solidFill>
                  <a:srgbClr val="00FF00"/>
                </a:solidFill>
              </a:rPr>
              <a:t>计算从原点到达</a:t>
            </a:r>
            <a:r>
              <a:rPr lang="en-US" altLang="zh-CN" dirty="0">
                <a:solidFill>
                  <a:srgbClr val="00FF00"/>
                </a:solidFill>
              </a:rPr>
              <a:t>(</a:t>
            </a:r>
            <a:r>
              <a:rPr lang="en-US" altLang="zh-CN" dirty="0" err="1">
                <a:solidFill>
                  <a:srgbClr val="00FF00"/>
                </a:solidFill>
              </a:rPr>
              <a:t>m,n</a:t>
            </a:r>
            <a:r>
              <a:rPr lang="en-US" altLang="zh-CN" dirty="0">
                <a:solidFill>
                  <a:srgbClr val="00FF00"/>
                </a:solidFill>
              </a:rPr>
              <a:t>)</a:t>
            </a:r>
            <a:r>
              <a:rPr lang="zh-CN" altLang="en-US" dirty="0">
                <a:solidFill>
                  <a:srgbClr val="00FF00"/>
                </a:solidFill>
              </a:rPr>
              <a:t>的走法数</a:t>
            </a:r>
            <a:endParaRPr lang="zh-CN" altLang="en-US" dirty="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road (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m,int</a:t>
            </a:r>
            <a:r>
              <a:rPr lang="en-US" altLang="zh-CN" dirty="0"/>
              <a:t> n)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	if (m==0||n==0)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		return 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	else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		return road1(m,n-1)+road1(m-1,n);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void main()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m,n</a:t>
            </a:r>
            <a:r>
              <a:rPr lang="en-US" altLang="zh-CN" dirty="0"/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&gt;&gt;m&gt;&gt;n;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路径总数：</a:t>
            </a:r>
            <a:r>
              <a:rPr lang="en-US" altLang="zh-CN" dirty="0"/>
              <a:t>"&lt;&lt; road(</a:t>
            </a:r>
            <a:r>
              <a:rPr lang="en-US" altLang="zh-CN" dirty="0" err="1"/>
              <a:t>m,n</a:t>
            </a:r>
            <a:r>
              <a:rPr lang="en-US" altLang="zh-CN" dirty="0"/>
              <a:t>);&lt;&lt;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80705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71297"/>
              </p:ext>
            </p:extLst>
          </p:nvPr>
        </p:nvGraphicFramePr>
        <p:xfrm>
          <a:off x="2820145" y="3053184"/>
          <a:ext cx="4272135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427"/>
                <a:gridCol w="854427"/>
                <a:gridCol w="854427"/>
                <a:gridCol w="854427"/>
                <a:gridCol w="854427"/>
              </a:tblGrid>
              <a:tr h="7358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0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84105438-1728-4E6D-906D-A4B3E065230B}" type="slidenum">
              <a:rPr lang="en-US" altLang="zh-CN" b="0">
                <a:latin typeface="Arial" charset="0"/>
              </a:rPr>
              <a:pPr eaLnBrk="1" hangingPunct="1"/>
              <a:t>56</a:t>
            </a:fld>
            <a:endParaRPr lang="en-US" altLang="zh-CN" b="0">
              <a:latin typeface="Arial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58863" y="406400"/>
            <a:ext cx="7489825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 </a:t>
            </a:r>
            <a:r>
              <a:rPr lang="zh-CN" altLang="en-US" dirty="0" smtClean="0"/>
              <a:t>队列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264963"/>
            <a:ext cx="8210550" cy="3170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1F622"/>
                </a:solidFill>
                <a:latin typeface="宋体" charset="-122"/>
              </a:rPr>
              <a:t>一、队列的基本概念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z="2800" dirty="0" smtClean="0"/>
              <a:t> </a:t>
            </a:r>
            <a:r>
              <a:rPr kumimoji="1" lang="zh-CN" altLang="en-US" sz="2800" dirty="0" smtClean="0">
                <a:solidFill>
                  <a:srgbClr val="F1F622"/>
                </a:solidFill>
              </a:rPr>
              <a:t>队列：</a:t>
            </a:r>
            <a:r>
              <a:rPr kumimoji="1" lang="zh-CN" altLang="en-US" sz="2800" dirty="0" smtClean="0"/>
              <a:t>只允许在</a:t>
            </a:r>
            <a:r>
              <a:rPr kumimoji="1" lang="zh-CN" altLang="en-US" sz="2800" dirty="0" smtClean="0">
                <a:solidFill>
                  <a:srgbClr val="FF3300"/>
                </a:solidFill>
              </a:rPr>
              <a:t>一端</a:t>
            </a:r>
            <a:r>
              <a:rPr kumimoji="1" lang="zh-CN" altLang="en-US" sz="2800" dirty="0" smtClean="0"/>
              <a:t>进行插入操作，而</a:t>
            </a:r>
            <a:r>
              <a:rPr kumimoji="1" lang="zh-CN" altLang="en-US" sz="2800" dirty="0" smtClean="0">
                <a:solidFill>
                  <a:srgbClr val="FF3300"/>
                </a:solidFill>
              </a:rPr>
              <a:t>另一端</a:t>
            </a:r>
            <a:r>
              <a:rPr kumimoji="1" lang="zh-CN" altLang="en-US" sz="2800" dirty="0" smtClean="0"/>
              <a:t>进行删除操作的线性表</a:t>
            </a:r>
            <a:r>
              <a:rPr kumimoji="1" lang="zh-CN" altLang="en-US" sz="2800" dirty="0" smtClean="0"/>
              <a:t>。</a:t>
            </a:r>
            <a:endParaRPr kumimoji="1" lang="zh-CN" altLang="en-US" sz="2800" dirty="0" smtClean="0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105694" y="6093296"/>
            <a:ext cx="6211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Times New Roman" pitchFamily="18" charset="0"/>
              </a:rPr>
              <a:t>队列的操作特性：</a:t>
            </a:r>
            <a:r>
              <a:rPr lang="zh-CN" altLang="en-US" sz="3200" dirty="0">
                <a:latin typeface="Times New Roman" pitchFamily="18" charset="0"/>
              </a:rPr>
              <a:t>先进先出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135784" y="3051374"/>
            <a:ext cx="381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latin typeface="Times New Roman" pitchFamily="18" charset="0"/>
              </a:rPr>
              <a:t>a</a:t>
            </a:r>
            <a:r>
              <a:rPr lang="en-US" altLang="zh-CN" sz="3200" baseline="-25000" dirty="0">
                <a:latin typeface="Times New Roman" pitchFamily="18" charset="0"/>
              </a:rPr>
              <a:t>1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61271" y="3051374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latin typeface="Times New Roman" pitchFamily="18" charset="0"/>
              </a:rPr>
              <a:t>a</a:t>
            </a:r>
            <a:r>
              <a:rPr lang="en-US" altLang="zh-CN" sz="3200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4724871" y="306248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latin typeface="Times New Roman" pitchFamily="18" charset="0"/>
              </a:rPr>
              <a:t>a</a:t>
            </a:r>
            <a:r>
              <a:rPr lang="en-US" altLang="zh-CN" sz="3200" baseline="-25000" dirty="0">
                <a:latin typeface="Times New Roman" pitchFamily="18" charset="0"/>
              </a:rPr>
              <a:t>3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181800" y="2998986"/>
            <a:ext cx="1062608" cy="457200"/>
            <a:chOff x="7181800" y="2998986"/>
            <a:chExt cx="1062608" cy="457200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7225233" y="3456186"/>
              <a:ext cx="1019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7181800" y="2998986"/>
              <a:ext cx="990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itchFamily="18" charset="0"/>
                </a:rPr>
                <a:t>入队</a:t>
              </a:r>
            </a:p>
          </p:txBody>
        </p:sp>
      </p:grpSp>
      <p:sp>
        <p:nvSpPr>
          <p:cNvPr id="22" name="AutoShape 12"/>
          <p:cNvSpPr>
            <a:spLocks noChangeArrowheads="1"/>
          </p:cNvSpPr>
          <p:nvPr/>
        </p:nvSpPr>
        <p:spPr bwMode="auto">
          <a:xfrm>
            <a:off x="6164734" y="3789561"/>
            <a:ext cx="914400" cy="449263"/>
          </a:xfrm>
          <a:prstGeom prst="wedgeRoundRectCallout">
            <a:avLst>
              <a:gd name="adj1" fmla="val -101736"/>
              <a:gd name="adj2" fmla="val -87454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队尾</a:t>
            </a:r>
          </a:p>
        </p:txBody>
      </p:sp>
      <p:sp>
        <p:nvSpPr>
          <p:cNvPr id="23" name="AutoShape 13"/>
          <p:cNvSpPr>
            <a:spLocks noChangeArrowheads="1"/>
          </p:cNvSpPr>
          <p:nvPr/>
        </p:nvSpPr>
        <p:spPr bwMode="auto">
          <a:xfrm>
            <a:off x="2195984" y="3934024"/>
            <a:ext cx="914400" cy="449262"/>
          </a:xfrm>
          <a:prstGeom prst="wedgeRoundRectCallout">
            <a:avLst>
              <a:gd name="adj1" fmla="val 58509"/>
              <a:gd name="adj2" fmla="val -124560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Times New Roman" pitchFamily="18" charset="0"/>
              </a:rPr>
              <a:t>队头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11784" y="2898974"/>
            <a:ext cx="1019175" cy="557212"/>
            <a:chOff x="1611784" y="2898974"/>
            <a:chExt cx="1019175" cy="557212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 flipH="1">
              <a:off x="1611784" y="3456186"/>
              <a:ext cx="1019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1654646" y="2898974"/>
              <a:ext cx="912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itchFamily="18" charset="0"/>
                </a:rPr>
                <a:t>出队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636065" y="4437112"/>
            <a:ext cx="7502624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kern="0" dirty="0">
                <a:solidFill>
                  <a:srgbClr val="F1F622"/>
                </a:solidFill>
                <a:latin typeface="Garamond"/>
                <a:ea typeface="宋体"/>
              </a:rPr>
              <a:t>空队列：</a:t>
            </a:r>
            <a:r>
              <a:rPr kumimoji="1" lang="zh-CN" altLang="en-US" sz="2800" kern="0" dirty="0">
                <a:solidFill>
                  <a:srgbClr val="FFFFFF"/>
                </a:solidFill>
                <a:latin typeface="Garamond"/>
                <a:ea typeface="宋体"/>
              </a:rPr>
              <a:t>不含任何数据元素的队列。 </a:t>
            </a:r>
          </a:p>
          <a:p>
            <a:pPr marL="457200" lvl="0" indent="-4572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kern="0" dirty="0">
                <a:solidFill>
                  <a:srgbClr val="F1F622"/>
                </a:solidFill>
                <a:latin typeface="Garamond"/>
                <a:ea typeface="宋体"/>
              </a:rPr>
              <a:t>队头：</a:t>
            </a:r>
            <a:r>
              <a:rPr lang="zh-CN" altLang="en-US" sz="2800" kern="0" dirty="0">
                <a:solidFill>
                  <a:srgbClr val="FFFFFF"/>
                </a:solidFill>
                <a:latin typeface="Garamond"/>
                <a:ea typeface="宋体"/>
              </a:rPr>
              <a:t>允许删除（也称出队）的一端。 </a:t>
            </a:r>
          </a:p>
          <a:p>
            <a:pPr marL="457200" lvl="0" indent="-4572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kern="0" dirty="0">
                <a:solidFill>
                  <a:srgbClr val="F1F622"/>
                </a:solidFill>
                <a:latin typeface="Garamond"/>
                <a:ea typeface="宋体"/>
              </a:rPr>
              <a:t>队尾：</a:t>
            </a:r>
            <a:r>
              <a:rPr lang="zh-CN" altLang="en-US" sz="2800" kern="0" dirty="0">
                <a:solidFill>
                  <a:srgbClr val="FFFFFF"/>
                </a:solidFill>
                <a:latin typeface="Garamond"/>
                <a:ea typeface="宋体"/>
              </a:rPr>
              <a:t>允许插入（也称入队、进队）的一端。</a:t>
            </a:r>
            <a:endParaRPr kumimoji="1" lang="zh-CN" altLang="en-US" sz="2800" kern="0" dirty="0">
              <a:solidFill>
                <a:srgbClr val="FFFFFF"/>
              </a:solidFill>
              <a:latin typeface="Garamond"/>
              <a:ea typeface="宋体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12327 -0.0011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7" grpId="1"/>
      <p:bldP spid="18" grpId="0"/>
      <p:bldP spid="19" grpId="0"/>
      <p:bldP spid="22" grpId="0" animBg="1"/>
      <p:bldP spid="23" grpId="0" animBg="1"/>
      <p:bldP spid="23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B626151C-5371-4243-9219-78512ED98F62}" type="slidenum">
              <a:rPr lang="en-US" altLang="zh-CN" b="0">
                <a:latin typeface="Arial" charset="0"/>
              </a:rPr>
              <a:pPr eaLnBrk="1" hangingPunct="1"/>
              <a:t>57</a:t>
            </a:fld>
            <a:endParaRPr lang="en-US" altLang="zh-CN" b="0">
              <a:latin typeface="Arial" charset="0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22288" y="1133475"/>
            <a:ext cx="6172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F1F622"/>
                </a:solidFill>
                <a:latin typeface="宋体" charset="-122"/>
              </a:rPr>
              <a:t>二、</a:t>
            </a:r>
            <a:r>
              <a:rPr lang="zh-CN" altLang="en-US" sz="3200" dirty="0">
                <a:solidFill>
                  <a:srgbClr val="F1F622"/>
                </a:solidFill>
                <a:latin typeface="宋体" charset="-122"/>
              </a:rPr>
              <a:t>队列的顺序存储结构及实现 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1116013" y="2276475"/>
            <a:ext cx="6407150" cy="1239838"/>
            <a:chOff x="780" y="2529"/>
            <a:chExt cx="4036" cy="781"/>
          </a:xfrm>
        </p:grpSpPr>
        <p:grpSp>
          <p:nvGrpSpPr>
            <p:cNvPr id="45085" name="Group 5"/>
            <p:cNvGrpSpPr>
              <a:grpSpLocks/>
            </p:cNvGrpSpPr>
            <p:nvPr/>
          </p:nvGrpSpPr>
          <p:grpSpPr bwMode="auto">
            <a:xfrm>
              <a:off x="1293" y="2869"/>
              <a:ext cx="2880" cy="441"/>
              <a:chOff x="720" y="2400"/>
              <a:chExt cx="2880" cy="342"/>
            </a:xfrm>
          </p:grpSpPr>
          <p:sp>
            <p:nvSpPr>
              <p:cNvPr id="45091" name="Text Box 6"/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41"/>
              </a:xfrm>
              <a:prstGeom prst="rect">
                <a:avLst/>
              </a:prstGeom>
              <a:solidFill>
                <a:schemeClr val="hlink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 sz="3600">
                  <a:latin typeface="Times New Roman" pitchFamily="18" charset="0"/>
                </a:endParaRPr>
              </a:p>
            </p:txBody>
          </p:sp>
          <p:sp>
            <p:nvSpPr>
              <p:cNvPr id="45092" name="Text Box 7"/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41"/>
              </a:xfrm>
              <a:prstGeom prst="rect">
                <a:avLst/>
              </a:prstGeom>
              <a:solidFill>
                <a:schemeClr val="hlink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 sz="3600">
                  <a:latin typeface="Times New Roman" pitchFamily="18" charset="0"/>
                </a:endParaRPr>
              </a:p>
            </p:txBody>
          </p:sp>
          <p:sp>
            <p:nvSpPr>
              <p:cNvPr id="45093" name="Text Box 8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41"/>
              </a:xfrm>
              <a:prstGeom prst="rect">
                <a:avLst/>
              </a:prstGeom>
              <a:solidFill>
                <a:schemeClr val="hlink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 sz="3600">
                  <a:latin typeface="Times New Roman" pitchFamily="18" charset="0"/>
                </a:endParaRPr>
              </a:p>
            </p:txBody>
          </p:sp>
          <p:sp>
            <p:nvSpPr>
              <p:cNvPr id="45094" name="Text Box 9"/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42"/>
              </a:xfrm>
              <a:prstGeom prst="rect">
                <a:avLst/>
              </a:prstGeom>
              <a:solidFill>
                <a:schemeClr val="hlink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 sz="3600">
                  <a:latin typeface="Times New Roman" pitchFamily="18" charset="0"/>
                </a:endParaRPr>
              </a:p>
            </p:txBody>
          </p:sp>
          <p:sp>
            <p:nvSpPr>
              <p:cNvPr id="45095" name="Text Box 10"/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41"/>
              </a:xfrm>
              <a:prstGeom prst="rect">
                <a:avLst/>
              </a:prstGeom>
              <a:solidFill>
                <a:schemeClr val="hlink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 sz="3600">
                  <a:latin typeface="Times New Roman" pitchFamily="18" charset="0"/>
                </a:endParaRPr>
              </a:p>
            </p:txBody>
          </p:sp>
        </p:grpSp>
        <p:sp>
          <p:nvSpPr>
            <p:cNvPr id="45086" name="Text Box 11"/>
            <p:cNvSpPr txBox="1">
              <a:spLocks noChangeArrowheads="1"/>
            </p:cNvSpPr>
            <p:nvPr/>
          </p:nvSpPr>
          <p:spPr bwMode="auto">
            <a:xfrm>
              <a:off x="1463" y="2529"/>
              <a:ext cx="26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0        1        2         3        4  </a:t>
              </a:r>
            </a:p>
          </p:txBody>
        </p:sp>
        <p:sp>
          <p:nvSpPr>
            <p:cNvPr id="45087" name="Line 12"/>
            <p:cNvSpPr>
              <a:spLocks noChangeShapeType="1"/>
            </p:cNvSpPr>
            <p:nvPr/>
          </p:nvSpPr>
          <p:spPr bwMode="auto">
            <a:xfrm flipH="1">
              <a:off x="4184" y="2983"/>
              <a:ext cx="453" cy="0"/>
            </a:xfrm>
            <a:prstGeom prst="line">
              <a:avLst/>
            </a:prstGeom>
            <a:noFill/>
            <a:ln w="28575">
              <a:solidFill>
                <a:srgbClr val="F1F62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088" name="Text Box 13"/>
            <p:cNvSpPr txBox="1">
              <a:spLocks noChangeArrowheads="1"/>
            </p:cNvSpPr>
            <p:nvPr/>
          </p:nvSpPr>
          <p:spPr bwMode="auto">
            <a:xfrm>
              <a:off x="4192" y="264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入队</a:t>
              </a:r>
            </a:p>
          </p:txBody>
        </p:sp>
        <p:sp>
          <p:nvSpPr>
            <p:cNvPr id="45089" name="Line 14"/>
            <p:cNvSpPr>
              <a:spLocks noChangeShapeType="1"/>
            </p:cNvSpPr>
            <p:nvPr/>
          </p:nvSpPr>
          <p:spPr bwMode="auto">
            <a:xfrm flipH="1">
              <a:off x="792" y="2990"/>
              <a:ext cx="453" cy="0"/>
            </a:xfrm>
            <a:prstGeom prst="line">
              <a:avLst/>
            </a:prstGeom>
            <a:noFill/>
            <a:ln w="28575">
              <a:solidFill>
                <a:srgbClr val="F1F62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090" name="Text Box 15"/>
            <p:cNvSpPr txBox="1">
              <a:spLocks noChangeArrowheads="1"/>
            </p:cNvSpPr>
            <p:nvPr/>
          </p:nvSpPr>
          <p:spPr bwMode="auto">
            <a:xfrm>
              <a:off x="780" y="2652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出队</a:t>
              </a:r>
            </a:p>
          </p:txBody>
        </p:sp>
      </p:grpSp>
      <p:sp>
        <p:nvSpPr>
          <p:cNvPr id="45061" name="Text Box 16"/>
          <p:cNvSpPr txBox="1">
            <a:spLocks noChangeArrowheads="1"/>
          </p:cNvSpPr>
          <p:nvPr/>
        </p:nvSpPr>
        <p:spPr bwMode="auto">
          <a:xfrm>
            <a:off x="827088" y="1844675"/>
            <a:ext cx="391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例：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 baseline="-25000">
                <a:latin typeface="Times New Roman" pitchFamily="18" charset="0"/>
              </a:rPr>
              <a:t>2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 baseline="-25000">
                <a:latin typeface="Times New Roman" pitchFamily="18" charset="0"/>
              </a:rPr>
              <a:t>3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 baseline="-25000">
                <a:latin typeface="Times New Roman" pitchFamily="18" charset="0"/>
              </a:rPr>
              <a:t>4</a:t>
            </a:r>
            <a:r>
              <a:rPr lang="zh-CN" altLang="en-US" sz="2800">
                <a:latin typeface="Times New Roman" pitchFamily="18" charset="0"/>
              </a:rPr>
              <a:t>依次入队</a:t>
            </a:r>
          </a:p>
        </p:txBody>
      </p:sp>
      <p:sp>
        <p:nvSpPr>
          <p:cNvPr id="200721" name="Text Box 17"/>
          <p:cNvSpPr txBox="1">
            <a:spLocks noChangeArrowheads="1"/>
          </p:cNvSpPr>
          <p:nvPr/>
        </p:nvSpPr>
        <p:spPr bwMode="auto">
          <a:xfrm>
            <a:off x="2184400" y="2800350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i="1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lang="en-US" altLang="zh-CN" sz="3600" baseline="-2500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0722" name="Text Box 18"/>
          <p:cNvSpPr txBox="1">
            <a:spLocks noChangeArrowheads="1"/>
          </p:cNvSpPr>
          <p:nvPr/>
        </p:nvSpPr>
        <p:spPr bwMode="auto">
          <a:xfrm>
            <a:off x="3087688" y="2803525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i="1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lang="en-US" altLang="zh-CN" sz="3600" baseline="-25000">
                <a:solidFill>
                  <a:schemeClr val="bg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00723" name="Text Box 19"/>
          <p:cNvSpPr txBox="1">
            <a:spLocks noChangeArrowheads="1"/>
          </p:cNvSpPr>
          <p:nvPr/>
        </p:nvSpPr>
        <p:spPr bwMode="auto">
          <a:xfrm>
            <a:off x="3940175" y="2803525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i="1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lang="en-US" altLang="zh-CN" sz="3600" baseline="-250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00724" name="Text Box 20"/>
          <p:cNvSpPr txBox="1">
            <a:spLocks noChangeArrowheads="1"/>
          </p:cNvSpPr>
          <p:nvPr/>
        </p:nvSpPr>
        <p:spPr bwMode="auto">
          <a:xfrm>
            <a:off x="4884738" y="2803525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i="1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lang="en-US" altLang="zh-CN" sz="3600" baseline="-2500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</p:txBody>
      </p:sp>
      <p:grpSp>
        <p:nvGrpSpPr>
          <p:cNvPr id="200725" name="Group 21"/>
          <p:cNvGrpSpPr>
            <a:grpSpLocks/>
          </p:cNvGrpSpPr>
          <p:nvPr/>
        </p:nvGrpSpPr>
        <p:grpSpPr bwMode="auto">
          <a:xfrm>
            <a:off x="5724525" y="3535363"/>
            <a:ext cx="1035050" cy="903287"/>
            <a:chOff x="2567" y="2939"/>
            <a:chExt cx="652" cy="569"/>
          </a:xfrm>
        </p:grpSpPr>
        <p:sp>
          <p:nvSpPr>
            <p:cNvPr id="45083" name="Line 22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F1F62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084" name="Text Box 23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rear</a:t>
              </a:r>
            </a:p>
          </p:txBody>
        </p:sp>
      </p:grpSp>
      <p:grpSp>
        <p:nvGrpSpPr>
          <p:cNvPr id="200728" name="Group 24"/>
          <p:cNvGrpSpPr>
            <a:grpSpLocks/>
          </p:cNvGrpSpPr>
          <p:nvPr/>
        </p:nvGrpSpPr>
        <p:grpSpPr bwMode="auto">
          <a:xfrm>
            <a:off x="2916238" y="3490913"/>
            <a:ext cx="1035050" cy="903287"/>
            <a:chOff x="2567" y="2939"/>
            <a:chExt cx="652" cy="569"/>
          </a:xfrm>
        </p:grpSpPr>
        <p:sp>
          <p:nvSpPr>
            <p:cNvPr id="45081" name="Line 25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F1F62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rear</a:t>
              </a:r>
            </a:p>
          </p:txBody>
        </p:sp>
      </p:grpSp>
      <p:grpSp>
        <p:nvGrpSpPr>
          <p:cNvPr id="200731" name="Group 27"/>
          <p:cNvGrpSpPr>
            <a:grpSpLocks/>
          </p:cNvGrpSpPr>
          <p:nvPr/>
        </p:nvGrpSpPr>
        <p:grpSpPr bwMode="auto">
          <a:xfrm>
            <a:off x="3924300" y="3532188"/>
            <a:ext cx="1035050" cy="903287"/>
            <a:chOff x="2567" y="2939"/>
            <a:chExt cx="652" cy="569"/>
          </a:xfrm>
        </p:grpSpPr>
        <p:sp>
          <p:nvSpPr>
            <p:cNvPr id="45079" name="Line 28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F1F62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080" name="Text Box 29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rear</a:t>
              </a:r>
            </a:p>
          </p:txBody>
        </p:sp>
      </p:grpSp>
      <p:grpSp>
        <p:nvGrpSpPr>
          <p:cNvPr id="200734" name="Group 30"/>
          <p:cNvGrpSpPr>
            <a:grpSpLocks/>
          </p:cNvGrpSpPr>
          <p:nvPr/>
        </p:nvGrpSpPr>
        <p:grpSpPr bwMode="auto">
          <a:xfrm>
            <a:off x="4832350" y="3532188"/>
            <a:ext cx="1035050" cy="903287"/>
            <a:chOff x="2567" y="2939"/>
            <a:chExt cx="652" cy="569"/>
          </a:xfrm>
        </p:grpSpPr>
        <p:sp>
          <p:nvSpPr>
            <p:cNvPr id="45077" name="Line 3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F1F62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078" name="Text Box 3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rear</a:t>
              </a:r>
            </a:p>
          </p:txBody>
        </p:sp>
      </p:grpSp>
      <p:sp>
        <p:nvSpPr>
          <p:cNvPr id="200737" name="Text Box 33"/>
          <p:cNvSpPr txBox="1">
            <a:spLocks noChangeArrowheads="1"/>
          </p:cNvSpPr>
          <p:nvPr/>
        </p:nvSpPr>
        <p:spPr bwMode="auto">
          <a:xfrm>
            <a:off x="1908175" y="6092825"/>
            <a:ext cx="4546600" cy="54768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r>
              <a:rPr lang="zh-CN" altLang="en-US" sz="2800">
                <a:latin typeface="Times New Roman" pitchFamily="18" charset="0"/>
              </a:rPr>
              <a:t>入队操作时间性能为</a:t>
            </a:r>
            <a:r>
              <a:rPr lang="en-US" altLang="zh-CN" sz="2800" i="1">
                <a:latin typeface="Times New Roman" pitchFamily="18" charset="0"/>
              </a:rPr>
              <a:t>O</a:t>
            </a:r>
            <a:r>
              <a:rPr lang="en-US" altLang="zh-CN" sz="2800">
                <a:latin typeface="Times New Roman" pitchFamily="18" charset="0"/>
              </a:rPr>
              <a:t>(1)</a:t>
            </a:r>
          </a:p>
        </p:txBody>
      </p:sp>
      <p:grpSp>
        <p:nvGrpSpPr>
          <p:cNvPr id="45071" name="Group 34"/>
          <p:cNvGrpSpPr>
            <a:grpSpLocks/>
          </p:cNvGrpSpPr>
          <p:nvPr/>
        </p:nvGrpSpPr>
        <p:grpSpPr bwMode="auto">
          <a:xfrm>
            <a:off x="1979613" y="3514725"/>
            <a:ext cx="1035050" cy="1330325"/>
            <a:chOff x="694" y="2604"/>
            <a:chExt cx="652" cy="838"/>
          </a:xfrm>
        </p:grpSpPr>
        <p:sp>
          <p:nvSpPr>
            <p:cNvPr id="45075" name="Line 35"/>
            <p:cNvSpPr>
              <a:spLocks noChangeShapeType="1"/>
            </p:cNvSpPr>
            <p:nvPr/>
          </p:nvSpPr>
          <p:spPr bwMode="auto">
            <a:xfrm flipV="1">
              <a:off x="950" y="2604"/>
              <a:ext cx="0" cy="312"/>
            </a:xfrm>
            <a:prstGeom prst="line">
              <a:avLst/>
            </a:prstGeom>
            <a:noFill/>
            <a:ln w="38100">
              <a:solidFill>
                <a:srgbClr val="F1F62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076" name="Text Box 36"/>
            <p:cNvSpPr txBox="1">
              <a:spLocks noChangeArrowheads="1"/>
            </p:cNvSpPr>
            <p:nvPr/>
          </p:nvSpPr>
          <p:spPr bwMode="auto">
            <a:xfrm>
              <a:off x="694" y="2846"/>
              <a:ext cx="65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r>
                <a:rPr lang="en-US" altLang="zh-CN" sz="2800">
                  <a:latin typeface="Times New Roman" pitchFamily="18" charset="0"/>
                </a:rPr>
                <a:t>front rear</a:t>
              </a:r>
            </a:p>
          </p:txBody>
        </p:sp>
      </p:grpSp>
      <p:sp>
        <p:nvSpPr>
          <p:cNvPr id="200741" name="Rectangle 37"/>
          <p:cNvSpPr>
            <a:spLocks noChangeArrowheads="1"/>
          </p:cNvSpPr>
          <p:nvPr/>
        </p:nvSpPr>
        <p:spPr bwMode="auto">
          <a:xfrm>
            <a:off x="2016125" y="4430713"/>
            <a:ext cx="900113" cy="35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0742" name="Rectangle 38"/>
          <p:cNvSpPr>
            <a:spLocks noGrp="1" noRot="1" noChangeArrowheads="1"/>
          </p:cNvSpPr>
          <p:nvPr>
            <p:ph type="title"/>
          </p:nvPr>
        </p:nvSpPr>
        <p:spPr>
          <a:xfrm>
            <a:off x="1058863" y="406400"/>
            <a:ext cx="7489825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 </a:t>
            </a:r>
            <a:r>
              <a:rPr lang="zh-CN" altLang="en-US" dirty="0" smtClean="0"/>
              <a:t>队列</a:t>
            </a:r>
          </a:p>
        </p:txBody>
      </p:sp>
      <p:sp>
        <p:nvSpPr>
          <p:cNvPr id="200743" name="Text Box 39"/>
          <p:cNvSpPr txBox="1">
            <a:spLocks noChangeArrowheads="1"/>
          </p:cNvSpPr>
          <p:nvPr/>
        </p:nvSpPr>
        <p:spPr bwMode="auto">
          <a:xfrm>
            <a:off x="250825" y="5013325"/>
            <a:ext cx="88931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buClr>
                <a:srgbClr val="F1F622"/>
              </a:buClr>
              <a:buFont typeface="Wingdings" pitchFamily="2" charset="2"/>
              <a:buChar char="Ø"/>
            </a:pPr>
            <a:r>
              <a:rPr lang="en-US" altLang="zh-CN" sz="2800"/>
              <a:t>front</a:t>
            </a:r>
            <a:r>
              <a:rPr lang="zh-CN" altLang="en-US" sz="2800"/>
              <a:t>指向队列存储空间的第一个元素</a:t>
            </a:r>
          </a:p>
          <a:p>
            <a:pPr eaLnBrk="1" hangingPunct="1">
              <a:buClr>
                <a:srgbClr val="F1F622"/>
              </a:buClr>
              <a:buFont typeface="Wingdings" pitchFamily="2" charset="2"/>
              <a:buChar char="Ø"/>
            </a:pPr>
            <a:r>
              <a:rPr lang="en-US" altLang="zh-CN" sz="2800"/>
              <a:t>rear</a:t>
            </a:r>
            <a:r>
              <a:rPr lang="zh-CN" altLang="en-US" sz="2800"/>
              <a:t>指向队列数据元素的最后一个元素的下一个元素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21" grpId="0"/>
      <p:bldP spid="200722" grpId="0"/>
      <p:bldP spid="200723" grpId="0"/>
      <p:bldP spid="200724" grpId="0"/>
      <p:bldP spid="200737" grpId="0" animBg="1"/>
      <p:bldP spid="200741" grpId="0" animBg="1"/>
      <p:bldP spid="20074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02347EBC-E908-4F63-9B7C-DFD3A211D435}" type="slidenum">
              <a:rPr lang="en-US" altLang="zh-CN" b="0">
                <a:latin typeface="Arial" charset="0"/>
              </a:rPr>
              <a:pPr eaLnBrk="1" hangingPunct="1"/>
              <a:t>58</a:t>
            </a:fld>
            <a:endParaRPr lang="en-US" altLang="zh-CN" b="0">
              <a:latin typeface="Arial" charset="0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827088" y="1773238"/>
            <a:ext cx="3375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例：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 baseline="-250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依次出队</a:t>
            </a:r>
          </a:p>
        </p:txBody>
      </p:sp>
      <p:grpSp>
        <p:nvGrpSpPr>
          <p:cNvPr id="46084" name="Group 5"/>
          <p:cNvGrpSpPr>
            <a:grpSpLocks/>
          </p:cNvGrpSpPr>
          <p:nvPr/>
        </p:nvGrpSpPr>
        <p:grpSpPr bwMode="auto">
          <a:xfrm>
            <a:off x="1331913" y="2205038"/>
            <a:ext cx="6407150" cy="1239837"/>
            <a:chOff x="780" y="2529"/>
            <a:chExt cx="4036" cy="781"/>
          </a:xfrm>
        </p:grpSpPr>
        <p:grpSp>
          <p:nvGrpSpPr>
            <p:cNvPr id="46107" name="Group 6"/>
            <p:cNvGrpSpPr>
              <a:grpSpLocks/>
            </p:cNvGrpSpPr>
            <p:nvPr/>
          </p:nvGrpSpPr>
          <p:grpSpPr bwMode="auto">
            <a:xfrm>
              <a:off x="1293" y="2869"/>
              <a:ext cx="2880" cy="441"/>
              <a:chOff x="720" y="2400"/>
              <a:chExt cx="2880" cy="342"/>
            </a:xfrm>
          </p:grpSpPr>
          <p:sp>
            <p:nvSpPr>
              <p:cNvPr id="46113" name="Text Box 7"/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41"/>
              </a:xfrm>
              <a:prstGeom prst="rect">
                <a:avLst/>
              </a:prstGeom>
              <a:solidFill>
                <a:schemeClr val="hlink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 sz="3600">
                  <a:latin typeface="Times New Roman" pitchFamily="18" charset="0"/>
                </a:endParaRPr>
              </a:p>
            </p:txBody>
          </p:sp>
          <p:sp>
            <p:nvSpPr>
              <p:cNvPr id="46114" name="Text Box 8"/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41"/>
              </a:xfrm>
              <a:prstGeom prst="rect">
                <a:avLst/>
              </a:prstGeom>
              <a:solidFill>
                <a:schemeClr val="hlink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 sz="3600">
                  <a:latin typeface="Times New Roman" pitchFamily="18" charset="0"/>
                </a:endParaRPr>
              </a:p>
            </p:txBody>
          </p:sp>
          <p:sp>
            <p:nvSpPr>
              <p:cNvPr id="46115" name="Text Box 9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41"/>
              </a:xfrm>
              <a:prstGeom prst="rect">
                <a:avLst/>
              </a:prstGeom>
              <a:solidFill>
                <a:schemeClr val="hlink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 sz="3600">
                  <a:latin typeface="Times New Roman" pitchFamily="18" charset="0"/>
                </a:endParaRPr>
              </a:p>
            </p:txBody>
          </p:sp>
          <p:sp>
            <p:nvSpPr>
              <p:cNvPr id="46116" name="Text Box 10"/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42"/>
              </a:xfrm>
              <a:prstGeom prst="rect">
                <a:avLst/>
              </a:prstGeom>
              <a:solidFill>
                <a:schemeClr val="hlink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 sz="3600">
                  <a:latin typeface="Times New Roman" pitchFamily="18" charset="0"/>
                </a:endParaRPr>
              </a:p>
            </p:txBody>
          </p:sp>
          <p:sp>
            <p:nvSpPr>
              <p:cNvPr id="46117" name="Text Box 11"/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41"/>
              </a:xfrm>
              <a:prstGeom prst="rect">
                <a:avLst/>
              </a:prstGeom>
              <a:solidFill>
                <a:schemeClr val="hlink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 sz="3600">
                  <a:latin typeface="Times New Roman" pitchFamily="18" charset="0"/>
                </a:endParaRPr>
              </a:p>
            </p:txBody>
          </p:sp>
        </p:grpSp>
        <p:sp>
          <p:nvSpPr>
            <p:cNvPr id="46108" name="Text Box 12"/>
            <p:cNvSpPr txBox="1">
              <a:spLocks noChangeArrowheads="1"/>
            </p:cNvSpPr>
            <p:nvPr/>
          </p:nvSpPr>
          <p:spPr bwMode="auto">
            <a:xfrm>
              <a:off x="1463" y="2529"/>
              <a:ext cx="26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0        1        2         3        4  </a:t>
              </a:r>
            </a:p>
          </p:txBody>
        </p:sp>
        <p:sp>
          <p:nvSpPr>
            <p:cNvPr id="46109" name="Line 13"/>
            <p:cNvSpPr>
              <a:spLocks noChangeShapeType="1"/>
            </p:cNvSpPr>
            <p:nvPr/>
          </p:nvSpPr>
          <p:spPr bwMode="auto">
            <a:xfrm flipH="1">
              <a:off x="4184" y="2983"/>
              <a:ext cx="453" cy="0"/>
            </a:xfrm>
            <a:prstGeom prst="line">
              <a:avLst/>
            </a:prstGeom>
            <a:noFill/>
            <a:ln w="57150">
              <a:solidFill>
                <a:srgbClr val="F1F62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0" name="Text Box 14"/>
            <p:cNvSpPr txBox="1">
              <a:spLocks noChangeArrowheads="1"/>
            </p:cNvSpPr>
            <p:nvPr/>
          </p:nvSpPr>
          <p:spPr bwMode="auto">
            <a:xfrm>
              <a:off x="4192" y="264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入队</a:t>
              </a:r>
            </a:p>
          </p:txBody>
        </p:sp>
        <p:sp>
          <p:nvSpPr>
            <p:cNvPr id="46111" name="Line 15"/>
            <p:cNvSpPr>
              <a:spLocks noChangeShapeType="1"/>
            </p:cNvSpPr>
            <p:nvPr/>
          </p:nvSpPr>
          <p:spPr bwMode="auto">
            <a:xfrm flipH="1">
              <a:off x="792" y="2990"/>
              <a:ext cx="453" cy="0"/>
            </a:xfrm>
            <a:prstGeom prst="line">
              <a:avLst/>
            </a:prstGeom>
            <a:noFill/>
            <a:ln w="57150">
              <a:solidFill>
                <a:srgbClr val="F1F62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2" name="Text Box 16"/>
            <p:cNvSpPr txBox="1">
              <a:spLocks noChangeArrowheads="1"/>
            </p:cNvSpPr>
            <p:nvPr/>
          </p:nvSpPr>
          <p:spPr bwMode="auto">
            <a:xfrm>
              <a:off x="780" y="2652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出队</a:t>
              </a:r>
            </a:p>
          </p:txBody>
        </p:sp>
      </p:grpSp>
      <p:sp>
        <p:nvSpPr>
          <p:cNvPr id="201745" name="Text Box 17"/>
          <p:cNvSpPr txBox="1">
            <a:spLocks noChangeArrowheads="1"/>
          </p:cNvSpPr>
          <p:nvPr/>
        </p:nvSpPr>
        <p:spPr bwMode="auto">
          <a:xfrm>
            <a:off x="2363788" y="2757488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i="1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lang="en-US" altLang="zh-CN" sz="3600" baseline="-2500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1746" name="Text Box 18"/>
          <p:cNvSpPr txBox="1">
            <a:spLocks noChangeArrowheads="1"/>
          </p:cNvSpPr>
          <p:nvPr/>
        </p:nvSpPr>
        <p:spPr bwMode="auto">
          <a:xfrm>
            <a:off x="3267075" y="2760663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i="1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lang="en-US" altLang="zh-CN" sz="3600" baseline="-25000">
                <a:solidFill>
                  <a:schemeClr val="bg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6087" name="Text Box 19"/>
          <p:cNvSpPr txBox="1">
            <a:spLocks noChangeArrowheads="1"/>
          </p:cNvSpPr>
          <p:nvPr/>
        </p:nvSpPr>
        <p:spPr bwMode="auto">
          <a:xfrm>
            <a:off x="4119563" y="2760663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i="1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lang="en-US" altLang="zh-CN" sz="3600" baseline="-250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6088" name="Text Box 20"/>
          <p:cNvSpPr txBox="1">
            <a:spLocks noChangeArrowheads="1"/>
          </p:cNvSpPr>
          <p:nvPr/>
        </p:nvSpPr>
        <p:spPr bwMode="auto">
          <a:xfrm>
            <a:off x="5148263" y="2708275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i="1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lang="en-US" altLang="zh-CN" sz="3600" baseline="-2500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</p:txBody>
      </p:sp>
      <p:grpSp>
        <p:nvGrpSpPr>
          <p:cNvPr id="46089" name="Group 21"/>
          <p:cNvGrpSpPr>
            <a:grpSpLocks/>
          </p:cNvGrpSpPr>
          <p:nvPr/>
        </p:nvGrpSpPr>
        <p:grpSpPr bwMode="auto">
          <a:xfrm>
            <a:off x="5842000" y="3463925"/>
            <a:ext cx="1035050" cy="903288"/>
            <a:chOff x="2567" y="2939"/>
            <a:chExt cx="652" cy="569"/>
          </a:xfrm>
        </p:grpSpPr>
        <p:sp>
          <p:nvSpPr>
            <p:cNvPr id="46105" name="Line 22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F1F62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6" name="Text Box 23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rear</a:t>
              </a:r>
            </a:p>
          </p:txBody>
        </p:sp>
      </p:grpSp>
      <p:sp>
        <p:nvSpPr>
          <p:cNvPr id="46090" name="Rectangle 24"/>
          <p:cNvSpPr>
            <a:spLocks noChangeArrowheads="1"/>
          </p:cNvSpPr>
          <p:nvPr/>
        </p:nvSpPr>
        <p:spPr bwMode="auto">
          <a:xfrm>
            <a:off x="1285875" y="4868863"/>
            <a:ext cx="900113" cy="35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01753" name="Group 25"/>
          <p:cNvGrpSpPr>
            <a:grpSpLocks/>
          </p:cNvGrpSpPr>
          <p:nvPr/>
        </p:nvGrpSpPr>
        <p:grpSpPr bwMode="auto">
          <a:xfrm>
            <a:off x="2143125" y="3455988"/>
            <a:ext cx="957263" cy="903287"/>
            <a:chOff x="774" y="2725"/>
            <a:chExt cx="603" cy="569"/>
          </a:xfrm>
        </p:grpSpPr>
        <p:sp>
          <p:nvSpPr>
            <p:cNvPr id="46103" name="Line 26"/>
            <p:cNvSpPr>
              <a:spLocks noChangeShapeType="1"/>
            </p:cNvSpPr>
            <p:nvPr/>
          </p:nvSpPr>
          <p:spPr bwMode="auto">
            <a:xfrm flipV="1">
              <a:off x="1030" y="2725"/>
              <a:ext cx="0" cy="312"/>
            </a:xfrm>
            <a:prstGeom prst="line">
              <a:avLst/>
            </a:prstGeom>
            <a:noFill/>
            <a:ln w="38100">
              <a:solidFill>
                <a:srgbClr val="F1F62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4" name="Text Box 27"/>
            <p:cNvSpPr txBox="1">
              <a:spLocks noChangeArrowheads="1"/>
            </p:cNvSpPr>
            <p:nvPr/>
          </p:nvSpPr>
          <p:spPr bwMode="auto">
            <a:xfrm>
              <a:off x="774" y="2967"/>
              <a:ext cx="6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r>
                <a:rPr lang="en-US" altLang="zh-CN" sz="2800">
                  <a:latin typeface="Times New Roman" pitchFamily="18" charset="0"/>
                </a:rPr>
                <a:t>front</a:t>
              </a:r>
            </a:p>
          </p:txBody>
        </p:sp>
      </p:grpSp>
      <p:grpSp>
        <p:nvGrpSpPr>
          <p:cNvPr id="201756" name="Group 28"/>
          <p:cNvGrpSpPr>
            <a:grpSpLocks/>
          </p:cNvGrpSpPr>
          <p:nvPr/>
        </p:nvGrpSpPr>
        <p:grpSpPr bwMode="auto">
          <a:xfrm>
            <a:off x="3071813" y="3459163"/>
            <a:ext cx="957262" cy="903287"/>
            <a:chOff x="774" y="2725"/>
            <a:chExt cx="603" cy="569"/>
          </a:xfrm>
        </p:grpSpPr>
        <p:sp>
          <p:nvSpPr>
            <p:cNvPr id="46101" name="Line 29"/>
            <p:cNvSpPr>
              <a:spLocks noChangeShapeType="1"/>
            </p:cNvSpPr>
            <p:nvPr/>
          </p:nvSpPr>
          <p:spPr bwMode="auto">
            <a:xfrm flipV="1">
              <a:off x="1030" y="2725"/>
              <a:ext cx="0" cy="312"/>
            </a:xfrm>
            <a:prstGeom prst="line">
              <a:avLst/>
            </a:prstGeom>
            <a:noFill/>
            <a:ln w="38100">
              <a:solidFill>
                <a:srgbClr val="F1F62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2" name="Text Box 30"/>
            <p:cNvSpPr txBox="1">
              <a:spLocks noChangeArrowheads="1"/>
            </p:cNvSpPr>
            <p:nvPr/>
          </p:nvSpPr>
          <p:spPr bwMode="auto">
            <a:xfrm>
              <a:off x="774" y="2967"/>
              <a:ext cx="6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r>
                <a:rPr lang="en-US" altLang="zh-CN" sz="2800">
                  <a:latin typeface="Times New Roman" pitchFamily="18" charset="0"/>
                </a:rPr>
                <a:t>front</a:t>
              </a:r>
            </a:p>
          </p:txBody>
        </p:sp>
      </p:grpSp>
      <p:grpSp>
        <p:nvGrpSpPr>
          <p:cNvPr id="201759" name="Group 31"/>
          <p:cNvGrpSpPr>
            <a:grpSpLocks/>
          </p:cNvGrpSpPr>
          <p:nvPr/>
        </p:nvGrpSpPr>
        <p:grpSpPr bwMode="auto">
          <a:xfrm>
            <a:off x="4000500" y="3459163"/>
            <a:ext cx="957263" cy="903287"/>
            <a:chOff x="774" y="2725"/>
            <a:chExt cx="603" cy="569"/>
          </a:xfrm>
        </p:grpSpPr>
        <p:sp>
          <p:nvSpPr>
            <p:cNvPr id="46099" name="Line 32"/>
            <p:cNvSpPr>
              <a:spLocks noChangeShapeType="1"/>
            </p:cNvSpPr>
            <p:nvPr/>
          </p:nvSpPr>
          <p:spPr bwMode="auto">
            <a:xfrm flipV="1">
              <a:off x="1030" y="2725"/>
              <a:ext cx="0" cy="312"/>
            </a:xfrm>
            <a:prstGeom prst="line">
              <a:avLst/>
            </a:prstGeom>
            <a:noFill/>
            <a:ln w="38100">
              <a:solidFill>
                <a:srgbClr val="F1F62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0" name="Text Box 33"/>
            <p:cNvSpPr txBox="1">
              <a:spLocks noChangeArrowheads="1"/>
            </p:cNvSpPr>
            <p:nvPr/>
          </p:nvSpPr>
          <p:spPr bwMode="auto">
            <a:xfrm>
              <a:off x="774" y="2967"/>
              <a:ext cx="6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r>
                <a:rPr lang="en-US" altLang="zh-CN" sz="2800">
                  <a:latin typeface="Times New Roman" pitchFamily="18" charset="0"/>
                </a:rPr>
                <a:t>front</a:t>
              </a:r>
            </a:p>
          </p:txBody>
        </p:sp>
      </p:grpSp>
      <p:sp>
        <p:nvSpPr>
          <p:cNvPr id="201762" name="Text Box 34"/>
          <p:cNvSpPr txBox="1">
            <a:spLocks noChangeArrowheads="1"/>
          </p:cNvSpPr>
          <p:nvPr/>
        </p:nvSpPr>
        <p:spPr bwMode="auto">
          <a:xfrm>
            <a:off x="1979613" y="4437063"/>
            <a:ext cx="4860925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r>
              <a:rPr lang="zh-CN" altLang="en-US" sz="2800">
                <a:latin typeface="Times New Roman" pitchFamily="18" charset="0"/>
              </a:rPr>
              <a:t>出队操作时间性能为</a:t>
            </a:r>
            <a:r>
              <a:rPr lang="en-US" altLang="zh-CN" sz="2800" i="1">
                <a:latin typeface="Times New Roman" pitchFamily="18" charset="0"/>
              </a:rPr>
              <a:t>O</a:t>
            </a:r>
            <a:r>
              <a:rPr lang="en-US" altLang="zh-CN" sz="2800">
                <a:latin typeface="Times New Roman" pitchFamily="18" charset="0"/>
              </a:rPr>
              <a:t>(1)</a:t>
            </a:r>
          </a:p>
        </p:txBody>
      </p:sp>
      <p:sp>
        <p:nvSpPr>
          <p:cNvPr id="46095" name="Text Box 35"/>
          <p:cNvSpPr txBox="1">
            <a:spLocks noChangeArrowheads="1"/>
          </p:cNvSpPr>
          <p:nvPr/>
        </p:nvSpPr>
        <p:spPr bwMode="auto">
          <a:xfrm>
            <a:off x="522288" y="1133475"/>
            <a:ext cx="6172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F1F622"/>
                </a:solidFill>
                <a:latin typeface="宋体" charset="-122"/>
              </a:rPr>
              <a:t>二、</a:t>
            </a:r>
            <a:r>
              <a:rPr lang="zh-CN" altLang="en-US" sz="3200" dirty="0">
                <a:solidFill>
                  <a:srgbClr val="F1F622"/>
                </a:solidFill>
                <a:latin typeface="宋体" charset="-122"/>
              </a:rPr>
              <a:t>队列的顺序存储结构及实现 </a:t>
            </a:r>
          </a:p>
        </p:txBody>
      </p:sp>
      <p:sp>
        <p:nvSpPr>
          <p:cNvPr id="201764" name="Rectangle 36"/>
          <p:cNvSpPr>
            <a:spLocks noGrp="1" noRot="1" noChangeArrowheads="1"/>
          </p:cNvSpPr>
          <p:nvPr>
            <p:ph type="title"/>
          </p:nvPr>
        </p:nvSpPr>
        <p:spPr>
          <a:xfrm>
            <a:off x="1058863" y="406400"/>
            <a:ext cx="7489825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 </a:t>
            </a:r>
            <a:r>
              <a:rPr lang="zh-CN" altLang="en-US" dirty="0" smtClean="0"/>
              <a:t>队列</a:t>
            </a:r>
          </a:p>
        </p:txBody>
      </p:sp>
      <p:sp>
        <p:nvSpPr>
          <p:cNvPr id="201766" name="Rectangle 38"/>
          <p:cNvSpPr>
            <a:spLocks noChangeArrowheads="1"/>
          </p:cNvSpPr>
          <p:nvPr/>
        </p:nvSpPr>
        <p:spPr bwMode="auto">
          <a:xfrm>
            <a:off x="1187450" y="5300663"/>
            <a:ext cx="795655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队列的移动有什么特点？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单向移动性：整个队列向数组下标较大方向移动</a:t>
            </a:r>
          </a:p>
        </p:txBody>
      </p:sp>
      <p:pic>
        <p:nvPicPr>
          <p:cNvPr id="201767" name="Picture 39" descr="png-05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7244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45" grpId="0"/>
      <p:bldP spid="201746" grpId="0"/>
      <p:bldP spid="20176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7DC33A5A-D9F1-445D-ABE7-963C23923240}" type="slidenum">
              <a:rPr lang="en-US" altLang="zh-CN" b="0">
                <a:latin typeface="Arial" charset="0"/>
              </a:rPr>
              <a:pPr eaLnBrk="1" hangingPunct="1"/>
              <a:t>59</a:t>
            </a:fld>
            <a:endParaRPr lang="en-US" altLang="zh-CN" b="0">
              <a:latin typeface="Arial" charset="0"/>
            </a:endParaRPr>
          </a:p>
        </p:txBody>
      </p:sp>
      <p:sp>
        <p:nvSpPr>
          <p:cNvPr id="47108" name="Text Box 6"/>
          <p:cNvSpPr txBox="1">
            <a:spLocks noChangeArrowheads="1"/>
          </p:cNvSpPr>
          <p:nvPr/>
        </p:nvSpPr>
        <p:spPr bwMode="auto">
          <a:xfrm>
            <a:off x="1285875" y="1868488"/>
            <a:ext cx="6030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继续入队会出现什么情况？</a:t>
            </a:r>
          </a:p>
        </p:txBody>
      </p:sp>
      <p:grpSp>
        <p:nvGrpSpPr>
          <p:cNvPr id="47109" name="Group 8"/>
          <p:cNvGrpSpPr>
            <a:grpSpLocks/>
          </p:cNvGrpSpPr>
          <p:nvPr/>
        </p:nvGrpSpPr>
        <p:grpSpPr bwMode="auto">
          <a:xfrm>
            <a:off x="1331913" y="2420938"/>
            <a:ext cx="6407150" cy="1239837"/>
            <a:chOff x="780" y="2529"/>
            <a:chExt cx="4036" cy="781"/>
          </a:xfrm>
        </p:grpSpPr>
        <p:grpSp>
          <p:nvGrpSpPr>
            <p:cNvPr id="47125" name="Group 9"/>
            <p:cNvGrpSpPr>
              <a:grpSpLocks/>
            </p:cNvGrpSpPr>
            <p:nvPr/>
          </p:nvGrpSpPr>
          <p:grpSpPr bwMode="auto">
            <a:xfrm>
              <a:off x="1293" y="2869"/>
              <a:ext cx="2880" cy="441"/>
              <a:chOff x="720" y="2400"/>
              <a:chExt cx="2880" cy="342"/>
            </a:xfrm>
          </p:grpSpPr>
          <p:sp>
            <p:nvSpPr>
              <p:cNvPr id="47131" name="Text Box 10"/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42"/>
              </a:xfrm>
              <a:prstGeom prst="rect">
                <a:avLst/>
              </a:prstGeom>
              <a:solidFill>
                <a:schemeClr val="hlink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 sz="3600">
                  <a:latin typeface="Times New Roman" pitchFamily="18" charset="0"/>
                </a:endParaRPr>
              </a:p>
            </p:txBody>
          </p:sp>
          <p:sp>
            <p:nvSpPr>
              <p:cNvPr id="47132" name="Text Box 11"/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41"/>
              </a:xfrm>
              <a:prstGeom prst="rect">
                <a:avLst/>
              </a:prstGeom>
              <a:solidFill>
                <a:schemeClr val="hlink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 sz="3600">
                  <a:latin typeface="Times New Roman" pitchFamily="18" charset="0"/>
                </a:endParaRPr>
              </a:p>
            </p:txBody>
          </p:sp>
          <p:sp>
            <p:nvSpPr>
              <p:cNvPr id="47133" name="Text Box 12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41"/>
              </a:xfrm>
              <a:prstGeom prst="rect">
                <a:avLst/>
              </a:prstGeom>
              <a:solidFill>
                <a:schemeClr val="hlink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 sz="3600">
                  <a:latin typeface="Times New Roman" pitchFamily="18" charset="0"/>
                </a:endParaRPr>
              </a:p>
            </p:txBody>
          </p:sp>
          <p:sp>
            <p:nvSpPr>
              <p:cNvPr id="47134" name="Text Box 13"/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41"/>
              </a:xfrm>
              <a:prstGeom prst="rect">
                <a:avLst/>
              </a:prstGeom>
              <a:solidFill>
                <a:schemeClr val="hlink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 sz="3600">
                  <a:latin typeface="Times New Roman" pitchFamily="18" charset="0"/>
                </a:endParaRPr>
              </a:p>
            </p:txBody>
          </p:sp>
          <p:sp>
            <p:nvSpPr>
              <p:cNvPr id="47135" name="Text Box 14"/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41"/>
              </a:xfrm>
              <a:prstGeom prst="rect">
                <a:avLst/>
              </a:prstGeom>
              <a:solidFill>
                <a:schemeClr val="hlink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 sz="3600">
                  <a:latin typeface="Times New Roman" pitchFamily="18" charset="0"/>
                </a:endParaRPr>
              </a:p>
            </p:txBody>
          </p:sp>
        </p:grpSp>
        <p:sp>
          <p:nvSpPr>
            <p:cNvPr id="47126" name="Text Box 15"/>
            <p:cNvSpPr txBox="1">
              <a:spLocks noChangeArrowheads="1"/>
            </p:cNvSpPr>
            <p:nvPr/>
          </p:nvSpPr>
          <p:spPr bwMode="auto">
            <a:xfrm>
              <a:off x="1463" y="2529"/>
              <a:ext cx="26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0        1        2         3        4  </a:t>
              </a:r>
            </a:p>
          </p:txBody>
        </p:sp>
        <p:sp>
          <p:nvSpPr>
            <p:cNvPr id="47127" name="Line 16"/>
            <p:cNvSpPr>
              <a:spLocks noChangeShapeType="1"/>
            </p:cNvSpPr>
            <p:nvPr/>
          </p:nvSpPr>
          <p:spPr bwMode="auto">
            <a:xfrm flipH="1">
              <a:off x="4184" y="2983"/>
              <a:ext cx="453" cy="0"/>
            </a:xfrm>
            <a:prstGeom prst="line">
              <a:avLst/>
            </a:prstGeom>
            <a:noFill/>
            <a:ln w="57150">
              <a:solidFill>
                <a:srgbClr val="F1F62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8" name="Text Box 17"/>
            <p:cNvSpPr txBox="1">
              <a:spLocks noChangeArrowheads="1"/>
            </p:cNvSpPr>
            <p:nvPr/>
          </p:nvSpPr>
          <p:spPr bwMode="auto">
            <a:xfrm>
              <a:off x="4192" y="264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入队</a:t>
              </a:r>
            </a:p>
          </p:txBody>
        </p:sp>
        <p:sp>
          <p:nvSpPr>
            <p:cNvPr id="47129" name="Line 18"/>
            <p:cNvSpPr>
              <a:spLocks noChangeShapeType="1"/>
            </p:cNvSpPr>
            <p:nvPr/>
          </p:nvSpPr>
          <p:spPr bwMode="auto">
            <a:xfrm flipH="1">
              <a:off x="792" y="2990"/>
              <a:ext cx="453" cy="0"/>
            </a:xfrm>
            <a:prstGeom prst="line">
              <a:avLst/>
            </a:prstGeom>
            <a:noFill/>
            <a:ln w="57150">
              <a:solidFill>
                <a:srgbClr val="F1F62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130" name="Text Box 19"/>
            <p:cNvSpPr txBox="1">
              <a:spLocks noChangeArrowheads="1"/>
            </p:cNvSpPr>
            <p:nvPr/>
          </p:nvSpPr>
          <p:spPr bwMode="auto">
            <a:xfrm>
              <a:off x="780" y="2652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出队</a:t>
              </a:r>
            </a:p>
          </p:txBody>
        </p:sp>
      </p:grpSp>
      <p:sp>
        <p:nvSpPr>
          <p:cNvPr id="47110" name="Text Box 20"/>
          <p:cNvSpPr txBox="1">
            <a:spLocks noChangeArrowheads="1"/>
          </p:cNvSpPr>
          <p:nvPr/>
        </p:nvSpPr>
        <p:spPr bwMode="auto">
          <a:xfrm>
            <a:off x="4140200" y="2997200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i="1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lang="en-US" altLang="zh-CN" sz="3600" baseline="-250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7111" name="Text Box 21"/>
          <p:cNvSpPr txBox="1">
            <a:spLocks noChangeArrowheads="1"/>
          </p:cNvSpPr>
          <p:nvPr/>
        </p:nvSpPr>
        <p:spPr bwMode="auto">
          <a:xfrm>
            <a:off x="5064125" y="2976563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i="1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lang="en-US" altLang="zh-CN" sz="3600" baseline="-2500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</p:txBody>
      </p:sp>
      <p:grpSp>
        <p:nvGrpSpPr>
          <p:cNvPr id="204822" name="Group 22"/>
          <p:cNvGrpSpPr>
            <a:grpSpLocks/>
          </p:cNvGrpSpPr>
          <p:nvPr/>
        </p:nvGrpSpPr>
        <p:grpSpPr bwMode="auto">
          <a:xfrm>
            <a:off x="5837238" y="3679825"/>
            <a:ext cx="1035050" cy="903288"/>
            <a:chOff x="2567" y="2939"/>
            <a:chExt cx="652" cy="569"/>
          </a:xfrm>
        </p:grpSpPr>
        <p:sp>
          <p:nvSpPr>
            <p:cNvPr id="47123" name="Line 23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F1F62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4" name="Text Box 24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rear</a:t>
              </a:r>
            </a:p>
          </p:txBody>
        </p:sp>
      </p:grpSp>
      <p:grpSp>
        <p:nvGrpSpPr>
          <p:cNvPr id="47113" name="Group 25"/>
          <p:cNvGrpSpPr>
            <a:grpSpLocks/>
          </p:cNvGrpSpPr>
          <p:nvPr/>
        </p:nvGrpSpPr>
        <p:grpSpPr bwMode="auto">
          <a:xfrm>
            <a:off x="3995738" y="3675063"/>
            <a:ext cx="957262" cy="903287"/>
            <a:chOff x="774" y="2725"/>
            <a:chExt cx="603" cy="569"/>
          </a:xfrm>
        </p:grpSpPr>
        <p:sp>
          <p:nvSpPr>
            <p:cNvPr id="47121" name="Line 26"/>
            <p:cNvSpPr>
              <a:spLocks noChangeShapeType="1"/>
            </p:cNvSpPr>
            <p:nvPr/>
          </p:nvSpPr>
          <p:spPr bwMode="auto">
            <a:xfrm flipV="1">
              <a:off x="1030" y="2725"/>
              <a:ext cx="0" cy="312"/>
            </a:xfrm>
            <a:prstGeom prst="line">
              <a:avLst/>
            </a:prstGeom>
            <a:noFill/>
            <a:ln w="38100">
              <a:solidFill>
                <a:srgbClr val="F1F62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2" name="Text Box 27"/>
            <p:cNvSpPr txBox="1">
              <a:spLocks noChangeArrowheads="1"/>
            </p:cNvSpPr>
            <p:nvPr/>
          </p:nvSpPr>
          <p:spPr bwMode="auto">
            <a:xfrm>
              <a:off x="774" y="2967"/>
              <a:ext cx="6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r>
                <a:rPr lang="en-US" altLang="zh-CN" sz="2800">
                  <a:latin typeface="Times New Roman" pitchFamily="18" charset="0"/>
                </a:rPr>
                <a:t>front</a:t>
              </a:r>
            </a:p>
          </p:txBody>
        </p:sp>
      </p:grpSp>
      <p:sp>
        <p:nvSpPr>
          <p:cNvPr id="204828" name="Text Box 28"/>
          <p:cNvSpPr txBox="1">
            <a:spLocks noChangeArrowheads="1"/>
          </p:cNvSpPr>
          <p:nvPr/>
        </p:nvSpPr>
        <p:spPr bwMode="auto">
          <a:xfrm>
            <a:off x="5967413" y="2954338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i="1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lang="en-US" altLang="zh-CN" sz="3600" baseline="-2500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grpSp>
        <p:nvGrpSpPr>
          <p:cNvPr id="204829" name="Group 29"/>
          <p:cNvGrpSpPr>
            <a:grpSpLocks/>
          </p:cNvGrpSpPr>
          <p:nvPr/>
        </p:nvGrpSpPr>
        <p:grpSpPr bwMode="auto">
          <a:xfrm>
            <a:off x="6786563" y="3675063"/>
            <a:ext cx="1035050" cy="903287"/>
            <a:chOff x="2567" y="2939"/>
            <a:chExt cx="652" cy="569"/>
          </a:xfrm>
        </p:grpSpPr>
        <p:sp>
          <p:nvSpPr>
            <p:cNvPr id="47119" name="Line 30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F1F62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0" name="Text Box 31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rear</a:t>
              </a:r>
            </a:p>
          </p:txBody>
        </p:sp>
      </p:grpSp>
      <p:sp>
        <p:nvSpPr>
          <p:cNvPr id="47116" name="Text Box 32"/>
          <p:cNvSpPr txBox="1">
            <a:spLocks noChangeArrowheads="1"/>
          </p:cNvSpPr>
          <p:nvPr/>
        </p:nvSpPr>
        <p:spPr bwMode="auto">
          <a:xfrm>
            <a:off x="522288" y="1133475"/>
            <a:ext cx="6172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F1F622"/>
                </a:solidFill>
                <a:latin typeface="宋体" charset="-122"/>
              </a:rPr>
              <a:t>二、</a:t>
            </a:r>
            <a:r>
              <a:rPr lang="zh-CN" altLang="en-US" sz="3200" dirty="0">
                <a:solidFill>
                  <a:srgbClr val="F1F622"/>
                </a:solidFill>
                <a:latin typeface="宋体" charset="-122"/>
              </a:rPr>
              <a:t>队列的顺序存储结构及实现 </a:t>
            </a:r>
          </a:p>
        </p:txBody>
      </p:sp>
      <p:sp>
        <p:nvSpPr>
          <p:cNvPr id="204833" name="Rectangle 33"/>
          <p:cNvSpPr>
            <a:spLocks noRot="1" noChangeArrowheads="1"/>
          </p:cNvSpPr>
          <p:nvPr/>
        </p:nvSpPr>
        <p:spPr bwMode="auto">
          <a:xfrm>
            <a:off x="1058863" y="406400"/>
            <a:ext cx="748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charset="-122"/>
              </a:defRPr>
            </a:lvl1pPr>
            <a:lvl2pPr algn="ctr"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charset="-122"/>
              </a:defRPr>
            </a:lvl2pPr>
            <a:lvl3pPr algn="ctr"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charset="-122"/>
              </a:defRPr>
            </a:lvl3pPr>
            <a:lvl4pPr algn="ctr"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charset="-122"/>
              </a:defRPr>
            </a:lvl4pPr>
            <a:lvl5pPr algn="ctr"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dirty="0" smtClean="0"/>
              <a:t>3.2 </a:t>
            </a:r>
            <a:r>
              <a:rPr lang="zh-CN" altLang="en-US" dirty="0" smtClean="0"/>
              <a:t>队列</a:t>
            </a:r>
          </a:p>
        </p:txBody>
      </p:sp>
      <p:pic>
        <p:nvPicPr>
          <p:cNvPr id="47118" name="Picture 35" descr="png-0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00213"/>
            <a:ext cx="9366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70803" y="4347160"/>
            <a:ext cx="8893685" cy="2394208"/>
            <a:chOff x="70803" y="4347160"/>
            <a:chExt cx="8893685" cy="2394208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467544" y="5085184"/>
              <a:ext cx="8496944" cy="165618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zh-CN" altLang="en-US" sz="2800" dirty="0" smtClean="0">
                  <a:solidFill>
                    <a:srgbClr val="FF0000"/>
                  </a:solidFill>
                  <a:latin typeface="Times New Roman" pitchFamily="18" charset="0"/>
                </a:rPr>
                <a:t>     假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itchFamily="18" charset="0"/>
                </a:rPr>
                <a:t>溢出：</a:t>
              </a:r>
              <a:r>
                <a:rPr lang="zh-CN" altLang="en-US" sz="2800" dirty="0">
                  <a:solidFill>
                    <a:schemeClr val="bg1"/>
                  </a:solidFill>
                  <a:latin typeface="Times New Roman" pitchFamily="18" charset="0"/>
                </a:rPr>
                <a:t>当元素被插入到数组中下标最大的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</a:rPr>
                <a:t>位置</a:t>
              </a:r>
              <a:endParaRPr lang="en-US" altLang="zh-CN" sz="2800" dirty="0" smtClean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 eaLnBrk="1" hangingPunct="1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</a:rPr>
                <a:t>上</a:t>
              </a:r>
              <a:r>
                <a:rPr lang="zh-CN" altLang="en-US" sz="2800" dirty="0">
                  <a:solidFill>
                    <a:schemeClr val="bg1"/>
                  </a:solidFill>
                  <a:latin typeface="Times New Roman" pitchFamily="18" charset="0"/>
                </a:rPr>
                <a:t>之后，队列的空间就用尽了，尽管此时数组的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</a:rPr>
                <a:t>低端</a:t>
              </a:r>
              <a:endParaRPr lang="en-US" altLang="zh-CN" sz="2800" dirty="0" smtClean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 eaLnBrk="1" hangingPunct="1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</a:rPr>
                <a:t>还有</a:t>
              </a:r>
              <a:r>
                <a:rPr lang="zh-CN" altLang="en-US" sz="2800" dirty="0">
                  <a:solidFill>
                    <a:schemeClr val="bg1"/>
                  </a:solidFill>
                  <a:latin typeface="Times New Roman" pitchFamily="18" charset="0"/>
                </a:rPr>
                <a:t>空闲空间，这种现象叫做假溢出。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pic>
          <p:nvPicPr>
            <p:cNvPr id="35" name="Picture 90" descr="png-057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3" y="4347160"/>
              <a:ext cx="1219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32D03F59-1F92-450F-93E0-B6A65F3267C1}" type="slidenum">
              <a:rPr lang="en-US" altLang="zh-CN" b="0">
                <a:latin typeface="Arial" charset="0"/>
              </a:rPr>
              <a:pPr eaLnBrk="1" hangingPunct="1"/>
              <a:t>6</a:t>
            </a:fld>
            <a:endParaRPr lang="en-US" altLang="zh-CN" b="0">
              <a:latin typeface="Arial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68313" y="1196975"/>
            <a:ext cx="8280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例：有三个元素按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 i="1">
                <a:latin typeface="Times New Roman" pitchFamily="18" charset="0"/>
              </a:rPr>
              <a:t>c</a:t>
            </a:r>
            <a:r>
              <a:rPr lang="zh-CN" altLang="en-US" sz="2800">
                <a:latin typeface="Times New Roman" pitchFamily="18" charset="0"/>
              </a:rPr>
              <a:t>的次序依次进栈，且每个元素只允许进一次栈，则可能的出栈序列有多少种？</a:t>
            </a:r>
          </a:p>
        </p:txBody>
      </p:sp>
      <p:sp>
        <p:nvSpPr>
          <p:cNvPr id="177174" name="Text Box 22"/>
          <p:cNvSpPr txBox="1">
            <a:spLocks noChangeArrowheads="1"/>
          </p:cNvSpPr>
          <p:nvPr/>
        </p:nvSpPr>
        <p:spPr bwMode="auto">
          <a:xfrm>
            <a:off x="472648" y="2420888"/>
            <a:ext cx="47474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</a:rPr>
              <a:t>情况</a:t>
            </a: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 smtClean="0">
                <a:latin typeface="Times New Roman" pitchFamily="18" charset="0"/>
              </a:rPr>
              <a:t>：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177176" name="Rectangle 24"/>
          <p:cNvSpPr>
            <a:spLocks noGrp="1" noRot="1" noChangeArrowheads="1"/>
          </p:cNvSpPr>
          <p:nvPr>
            <p:ph type="title"/>
          </p:nvPr>
        </p:nvSpPr>
        <p:spPr>
          <a:xfrm>
            <a:off x="1042988" y="404813"/>
            <a:ext cx="7488237" cy="6334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 </a:t>
            </a:r>
            <a:r>
              <a:rPr lang="zh-CN" altLang="en-US" dirty="0" smtClean="0"/>
              <a:t>栈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01903"/>
              </p:ext>
            </p:extLst>
          </p:nvPr>
        </p:nvGraphicFramePr>
        <p:xfrm>
          <a:off x="1691680" y="3212976"/>
          <a:ext cx="1296988" cy="280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988"/>
              </a:tblGrid>
              <a:tr h="2808288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00" marR="915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圆角矩形 24"/>
          <p:cNvSpPr/>
          <p:nvPr/>
        </p:nvSpPr>
        <p:spPr bwMode="auto">
          <a:xfrm>
            <a:off x="1764705" y="4588197"/>
            <a:ext cx="1150938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3600" dirty="0">
                <a:solidFill>
                  <a:schemeClr val="bg2"/>
                </a:solidFill>
              </a:rPr>
              <a:t>B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1764705" y="3860676"/>
            <a:ext cx="1150938" cy="6492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3600" dirty="0">
                <a:solidFill>
                  <a:schemeClr val="bg2"/>
                </a:solidFill>
              </a:rPr>
              <a:t>C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1764705" y="5325939"/>
            <a:ext cx="1150938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3600" dirty="0">
                <a:solidFill>
                  <a:schemeClr val="bg2"/>
                </a:solidFill>
              </a:rPr>
              <a:t>A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  <p:grpSp>
        <p:nvGrpSpPr>
          <p:cNvPr id="28" name="组合 4"/>
          <p:cNvGrpSpPr>
            <a:grpSpLocks/>
          </p:cNvGrpSpPr>
          <p:nvPr/>
        </p:nvGrpSpPr>
        <p:grpSpPr bwMode="auto">
          <a:xfrm>
            <a:off x="3856474" y="3278758"/>
            <a:ext cx="3739862" cy="1374803"/>
            <a:chOff x="4288529" y="4688107"/>
            <a:chExt cx="3740176" cy="1375010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4680312" y="5338011"/>
              <a:ext cx="3348393" cy="7251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hlink"/>
                </a:buClr>
              </a:pPr>
              <a:r>
                <a:rPr lang="zh-CN" altLang="en-US" sz="2800" dirty="0" smtClean="0">
                  <a:latin typeface="Times New Roman" pitchFamily="18" charset="0"/>
                </a:rPr>
                <a:t>   出栈次序：</a:t>
              </a:r>
              <a:r>
                <a:rPr lang="en-US" altLang="zh-CN" sz="2800" dirty="0" smtClean="0">
                  <a:latin typeface="Times New Roman" pitchFamily="18" charset="0"/>
                </a:rPr>
                <a:t>CBA</a:t>
              </a:r>
              <a:endParaRPr lang="zh-CN" altLang="en-US" sz="2800" dirty="0">
                <a:latin typeface="Times New Roman" pitchFamily="18" charset="0"/>
              </a:endParaRPr>
            </a:p>
          </p:txBody>
        </p:sp>
        <p:pic>
          <p:nvPicPr>
            <p:cNvPr id="30" name="Picture 5" descr="png-057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29" y="4688107"/>
              <a:ext cx="944862" cy="93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44444E-6 L 1.38889E-6 -0.10718 C 1.38889E-6 -0.15533 0.04774 -0.21436 0.08663 -0.21436 L 0.17326 -0.21436 " pathEditMode="relative" rAng="0" ptsTypes="FfFF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-1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1.38889E-6 -0.16018 C 1.38889E-6 -0.23217 0.09114 -0.32037 0.16545 -0.32037 L 0.3309 -0.32037 " pathEditMode="relative" rAng="0" ptsTypes="FfFF"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5" y="-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1.38889E-6 -0.21412 C 1.38889E-6 -0.30995 0.13229 -0.42801 0.2401 -0.42801 L 0.48038 -0.42801 " pathEditMode="relative" rAng="0" ptsTypes="FfFF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10" y="-2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74" grpId="0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3B4C7E9B-3722-47EF-A58F-9E054224DB67}" type="slidenum">
              <a:rPr lang="en-US" altLang="zh-CN" b="0">
                <a:latin typeface="Arial" charset="0"/>
              </a:rPr>
              <a:pPr eaLnBrk="1" hangingPunct="1"/>
              <a:t>60</a:t>
            </a:fld>
            <a:endParaRPr lang="en-US" altLang="zh-CN" b="0">
              <a:latin typeface="Arial" charset="0"/>
            </a:endParaRPr>
          </a:p>
        </p:txBody>
      </p:sp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900113" y="5084763"/>
            <a:ext cx="8010525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zh-CN" altLang="en-US" sz="2800">
                <a:solidFill>
                  <a:srgbClr val="00FF00"/>
                </a:solidFill>
                <a:latin typeface="Times New Roman" pitchFamily="18" charset="0"/>
              </a:rPr>
              <a:t>循环队列：</a:t>
            </a:r>
            <a:r>
              <a:rPr lang="zh-CN" altLang="en-US" sz="2800">
                <a:latin typeface="Times New Roman" pitchFamily="18" charset="0"/>
              </a:rPr>
              <a:t>将存储队列的数组头尾相接。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2800">
                <a:latin typeface="Times New Roman" pitchFamily="18" charset="0"/>
              </a:rPr>
              <a:t>rear=rear+1   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改为   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rear= (rear+1) % MaxSize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2800">
                <a:latin typeface="Times New Roman" pitchFamily="18" charset="0"/>
                <a:sym typeface="Symbol" pitchFamily="18" charset="2"/>
              </a:rPr>
              <a:t>front=front+1 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改为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front= (front+1) % MaxSize</a:t>
            </a:r>
          </a:p>
        </p:txBody>
      </p:sp>
      <p:sp>
        <p:nvSpPr>
          <p:cNvPr id="48132" name="Text Box 6"/>
          <p:cNvSpPr txBox="1">
            <a:spLocks noChangeArrowheads="1"/>
          </p:cNvSpPr>
          <p:nvPr/>
        </p:nvSpPr>
        <p:spPr bwMode="auto">
          <a:xfrm>
            <a:off x="1285875" y="1868488"/>
            <a:ext cx="6030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如何解决假溢出？</a:t>
            </a:r>
          </a:p>
        </p:txBody>
      </p:sp>
      <p:grpSp>
        <p:nvGrpSpPr>
          <p:cNvPr id="48133" name="Group 8"/>
          <p:cNvGrpSpPr>
            <a:grpSpLocks/>
          </p:cNvGrpSpPr>
          <p:nvPr/>
        </p:nvGrpSpPr>
        <p:grpSpPr bwMode="auto">
          <a:xfrm>
            <a:off x="2136775" y="3227388"/>
            <a:ext cx="4572000" cy="700087"/>
            <a:chOff x="720" y="2400"/>
            <a:chExt cx="2880" cy="342"/>
          </a:xfrm>
        </p:grpSpPr>
        <p:sp>
          <p:nvSpPr>
            <p:cNvPr id="48161" name="Text Box 9"/>
            <p:cNvSpPr txBox="1">
              <a:spLocks noChangeArrowheads="1"/>
            </p:cNvSpPr>
            <p:nvPr/>
          </p:nvSpPr>
          <p:spPr bwMode="auto">
            <a:xfrm>
              <a:off x="720" y="2400"/>
              <a:ext cx="576" cy="341"/>
            </a:xfrm>
            <a:prstGeom prst="rect">
              <a:avLst/>
            </a:prstGeom>
            <a:solidFill>
              <a:schemeClr val="hlink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3600">
                <a:latin typeface="Times New Roman" pitchFamily="18" charset="0"/>
              </a:endParaRPr>
            </a:p>
          </p:txBody>
        </p:sp>
        <p:sp>
          <p:nvSpPr>
            <p:cNvPr id="48162" name="Text Box 10"/>
            <p:cNvSpPr txBox="1">
              <a:spLocks noChangeArrowheads="1"/>
            </p:cNvSpPr>
            <p:nvPr/>
          </p:nvSpPr>
          <p:spPr bwMode="auto">
            <a:xfrm>
              <a:off x="1296" y="2400"/>
              <a:ext cx="576" cy="341"/>
            </a:xfrm>
            <a:prstGeom prst="rect">
              <a:avLst/>
            </a:prstGeom>
            <a:solidFill>
              <a:schemeClr val="hlink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3600">
                <a:latin typeface="Times New Roman" pitchFamily="18" charset="0"/>
              </a:endParaRPr>
            </a:p>
          </p:txBody>
        </p:sp>
        <p:sp>
          <p:nvSpPr>
            <p:cNvPr id="48163" name="Text Box 11"/>
            <p:cNvSpPr txBox="1">
              <a:spLocks noChangeArrowheads="1"/>
            </p:cNvSpPr>
            <p:nvPr/>
          </p:nvSpPr>
          <p:spPr bwMode="auto">
            <a:xfrm>
              <a:off x="2448" y="2400"/>
              <a:ext cx="576" cy="341"/>
            </a:xfrm>
            <a:prstGeom prst="rect">
              <a:avLst/>
            </a:prstGeom>
            <a:solidFill>
              <a:schemeClr val="hlink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3600">
                <a:latin typeface="Times New Roman" pitchFamily="18" charset="0"/>
              </a:endParaRPr>
            </a:p>
          </p:txBody>
        </p:sp>
        <p:sp>
          <p:nvSpPr>
            <p:cNvPr id="48164" name="Text Box 12"/>
            <p:cNvSpPr txBox="1">
              <a:spLocks noChangeArrowheads="1"/>
            </p:cNvSpPr>
            <p:nvPr/>
          </p:nvSpPr>
          <p:spPr bwMode="auto">
            <a:xfrm>
              <a:off x="3024" y="2400"/>
              <a:ext cx="576" cy="341"/>
            </a:xfrm>
            <a:prstGeom prst="rect">
              <a:avLst/>
            </a:prstGeom>
            <a:solidFill>
              <a:schemeClr val="hlink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3600">
                <a:latin typeface="Times New Roman" pitchFamily="18" charset="0"/>
              </a:endParaRPr>
            </a:p>
          </p:txBody>
        </p:sp>
        <p:sp>
          <p:nvSpPr>
            <p:cNvPr id="48165" name="Text Box 13"/>
            <p:cNvSpPr txBox="1">
              <a:spLocks noChangeArrowheads="1"/>
            </p:cNvSpPr>
            <p:nvPr/>
          </p:nvSpPr>
          <p:spPr bwMode="auto">
            <a:xfrm>
              <a:off x="1872" y="2400"/>
              <a:ext cx="576" cy="342"/>
            </a:xfrm>
            <a:prstGeom prst="rect">
              <a:avLst/>
            </a:prstGeom>
            <a:solidFill>
              <a:schemeClr val="hlink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3600">
                <a:latin typeface="Times New Roman" pitchFamily="18" charset="0"/>
              </a:endParaRPr>
            </a:p>
          </p:txBody>
        </p:sp>
      </p:grpSp>
      <p:sp>
        <p:nvSpPr>
          <p:cNvPr id="48134" name="Text Box 14"/>
          <p:cNvSpPr txBox="1">
            <a:spLocks noChangeArrowheads="1"/>
          </p:cNvSpPr>
          <p:nvPr/>
        </p:nvSpPr>
        <p:spPr bwMode="auto">
          <a:xfrm>
            <a:off x="2406650" y="2687638"/>
            <a:ext cx="4275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0        1        2         3        4  </a:t>
            </a:r>
          </a:p>
        </p:txBody>
      </p:sp>
      <p:sp>
        <p:nvSpPr>
          <p:cNvPr id="48135" name="Line 15"/>
          <p:cNvSpPr>
            <a:spLocks noChangeShapeType="1"/>
          </p:cNvSpPr>
          <p:nvPr/>
        </p:nvSpPr>
        <p:spPr bwMode="auto">
          <a:xfrm flipH="1">
            <a:off x="6726238" y="3408363"/>
            <a:ext cx="719137" cy="0"/>
          </a:xfrm>
          <a:prstGeom prst="line">
            <a:avLst/>
          </a:prstGeom>
          <a:noFill/>
          <a:ln w="57150">
            <a:solidFill>
              <a:srgbClr val="F1F62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36" name="Text Box 16"/>
          <p:cNvSpPr txBox="1">
            <a:spLocks noChangeArrowheads="1"/>
          </p:cNvSpPr>
          <p:nvPr/>
        </p:nvSpPr>
        <p:spPr bwMode="auto">
          <a:xfrm>
            <a:off x="6770688" y="2867025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入队</a:t>
            </a:r>
          </a:p>
        </p:txBody>
      </p:sp>
      <p:sp>
        <p:nvSpPr>
          <p:cNvPr id="48137" name="Line 17"/>
          <p:cNvSpPr>
            <a:spLocks noChangeShapeType="1"/>
          </p:cNvSpPr>
          <p:nvPr/>
        </p:nvSpPr>
        <p:spPr bwMode="auto">
          <a:xfrm flipH="1">
            <a:off x="1341438" y="3419475"/>
            <a:ext cx="719137" cy="0"/>
          </a:xfrm>
          <a:prstGeom prst="line">
            <a:avLst/>
          </a:prstGeom>
          <a:noFill/>
          <a:ln w="57150">
            <a:solidFill>
              <a:srgbClr val="F1F62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38" name="Text Box 18"/>
          <p:cNvSpPr txBox="1">
            <a:spLocks noChangeArrowheads="1"/>
          </p:cNvSpPr>
          <p:nvPr/>
        </p:nvSpPr>
        <p:spPr bwMode="auto">
          <a:xfrm>
            <a:off x="1243013" y="2882900"/>
            <a:ext cx="91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出队</a:t>
            </a:r>
          </a:p>
        </p:txBody>
      </p:sp>
      <p:sp>
        <p:nvSpPr>
          <p:cNvPr id="48139" name="Text Box 19"/>
          <p:cNvSpPr txBox="1">
            <a:spLocks noChangeArrowheads="1"/>
          </p:cNvSpPr>
          <p:nvPr/>
        </p:nvSpPr>
        <p:spPr bwMode="auto">
          <a:xfrm>
            <a:off x="4119563" y="3243263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3600" baseline="-25000">
                <a:solidFill>
                  <a:schemeClr val="bg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8140" name="Text Box 20"/>
          <p:cNvSpPr txBox="1">
            <a:spLocks noChangeArrowheads="1"/>
          </p:cNvSpPr>
          <p:nvPr/>
        </p:nvSpPr>
        <p:spPr bwMode="auto">
          <a:xfrm>
            <a:off x="5064125" y="3243263"/>
            <a:ext cx="58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3600" baseline="-25000">
                <a:solidFill>
                  <a:schemeClr val="bg2"/>
                </a:solidFill>
                <a:latin typeface="Times New Roman" pitchFamily="18" charset="0"/>
              </a:rPr>
              <a:t>4</a:t>
            </a:r>
          </a:p>
        </p:txBody>
      </p:sp>
      <p:grpSp>
        <p:nvGrpSpPr>
          <p:cNvPr id="48141" name="Group 21"/>
          <p:cNvGrpSpPr>
            <a:grpSpLocks/>
          </p:cNvGrpSpPr>
          <p:nvPr/>
        </p:nvGrpSpPr>
        <p:grpSpPr bwMode="auto">
          <a:xfrm>
            <a:off x="3924300" y="3933825"/>
            <a:ext cx="957263" cy="903288"/>
            <a:chOff x="774" y="2725"/>
            <a:chExt cx="603" cy="569"/>
          </a:xfrm>
        </p:grpSpPr>
        <p:sp>
          <p:nvSpPr>
            <p:cNvPr id="48159" name="Line 22"/>
            <p:cNvSpPr>
              <a:spLocks noChangeShapeType="1"/>
            </p:cNvSpPr>
            <p:nvPr/>
          </p:nvSpPr>
          <p:spPr bwMode="auto">
            <a:xfrm flipV="1">
              <a:off x="1030" y="2725"/>
              <a:ext cx="0" cy="312"/>
            </a:xfrm>
            <a:prstGeom prst="line">
              <a:avLst/>
            </a:prstGeom>
            <a:noFill/>
            <a:ln w="38100">
              <a:solidFill>
                <a:srgbClr val="F1F62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0" name="Text Box 23"/>
            <p:cNvSpPr txBox="1">
              <a:spLocks noChangeArrowheads="1"/>
            </p:cNvSpPr>
            <p:nvPr/>
          </p:nvSpPr>
          <p:spPr bwMode="auto">
            <a:xfrm>
              <a:off x="774" y="2967"/>
              <a:ext cx="6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r>
                <a:rPr lang="en-US" altLang="zh-CN" sz="2800">
                  <a:latin typeface="Times New Roman" pitchFamily="18" charset="0"/>
                </a:rPr>
                <a:t>front</a:t>
              </a:r>
            </a:p>
          </p:txBody>
        </p:sp>
      </p:grpSp>
      <p:grpSp>
        <p:nvGrpSpPr>
          <p:cNvPr id="205849" name="Group 25"/>
          <p:cNvGrpSpPr>
            <a:grpSpLocks/>
          </p:cNvGrpSpPr>
          <p:nvPr/>
        </p:nvGrpSpPr>
        <p:grpSpPr bwMode="auto">
          <a:xfrm>
            <a:off x="5876925" y="3941763"/>
            <a:ext cx="1035050" cy="903287"/>
            <a:chOff x="2567" y="2939"/>
            <a:chExt cx="652" cy="569"/>
          </a:xfrm>
        </p:grpSpPr>
        <p:sp>
          <p:nvSpPr>
            <p:cNvPr id="48157" name="Line 26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F1F62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8" name="Text Box 27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rear</a:t>
              </a:r>
            </a:p>
          </p:txBody>
        </p:sp>
      </p:grpSp>
      <p:grpSp>
        <p:nvGrpSpPr>
          <p:cNvPr id="205852" name="Group 28"/>
          <p:cNvGrpSpPr>
            <a:grpSpLocks/>
          </p:cNvGrpSpPr>
          <p:nvPr/>
        </p:nvGrpSpPr>
        <p:grpSpPr bwMode="auto">
          <a:xfrm>
            <a:off x="1911350" y="2636838"/>
            <a:ext cx="4972050" cy="674687"/>
            <a:chOff x="1204" y="1905"/>
            <a:chExt cx="3132" cy="425"/>
          </a:xfrm>
        </p:grpSpPr>
        <p:sp>
          <p:nvSpPr>
            <p:cNvPr id="48152" name="Line 29"/>
            <p:cNvSpPr>
              <a:spLocks noChangeShapeType="1"/>
            </p:cNvSpPr>
            <p:nvPr/>
          </p:nvSpPr>
          <p:spPr bwMode="auto">
            <a:xfrm>
              <a:off x="1207" y="1905"/>
              <a:ext cx="3129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3" name="Line 30"/>
            <p:cNvSpPr>
              <a:spLocks noChangeShapeType="1"/>
            </p:cNvSpPr>
            <p:nvPr/>
          </p:nvSpPr>
          <p:spPr bwMode="auto">
            <a:xfrm>
              <a:off x="4336" y="1905"/>
              <a:ext cx="0" cy="42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4" name="Line 31"/>
            <p:cNvSpPr>
              <a:spLocks noChangeShapeType="1"/>
            </p:cNvSpPr>
            <p:nvPr/>
          </p:nvSpPr>
          <p:spPr bwMode="auto">
            <a:xfrm>
              <a:off x="4241" y="2330"/>
              <a:ext cx="91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5" name="Line 32"/>
            <p:cNvSpPr>
              <a:spLocks noChangeShapeType="1"/>
            </p:cNvSpPr>
            <p:nvPr/>
          </p:nvSpPr>
          <p:spPr bwMode="auto">
            <a:xfrm>
              <a:off x="1204" y="1905"/>
              <a:ext cx="0" cy="42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6" name="Line 33"/>
            <p:cNvSpPr>
              <a:spLocks noChangeShapeType="1"/>
            </p:cNvSpPr>
            <p:nvPr/>
          </p:nvSpPr>
          <p:spPr bwMode="auto">
            <a:xfrm>
              <a:off x="1206" y="2330"/>
              <a:ext cx="113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858" name="Group 34"/>
          <p:cNvGrpSpPr>
            <a:grpSpLocks/>
          </p:cNvGrpSpPr>
          <p:nvPr/>
        </p:nvGrpSpPr>
        <p:grpSpPr bwMode="auto">
          <a:xfrm>
            <a:off x="2157413" y="3925888"/>
            <a:ext cx="1035050" cy="903287"/>
            <a:chOff x="2567" y="2939"/>
            <a:chExt cx="652" cy="569"/>
          </a:xfrm>
        </p:grpSpPr>
        <p:sp>
          <p:nvSpPr>
            <p:cNvPr id="48150" name="Line 35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F1F62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1" name="Text Box 36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rear</a:t>
              </a:r>
            </a:p>
          </p:txBody>
        </p:sp>
      </p:grpSp>
      <p:sp>
        <p:nvSpPr>
          <p:cNvPr id="205861" name="Text Box 37"/>
          <p:cNvSpPr txBox="1">
            <a:spLocks noChangeArrowheads="1"/>
          </p:cNvSpPr>
          <p:nvPr/>
        </p:nvSpPr>
        <p:spPr bwMode="auto">
          <a:xfrm>
            <a:off x="6011863" y="3284538"/>
            <a:ext cx="585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3600" baseline="-25000">
                <a:solidFill>
                  <a:schemeClr val="bg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8146" name="Text Box 38"/>
          <p:cNvSpPr txBox="1">
            <a:spLocks noChangeArrowheads="1"/>
          </p:cNvSpPr>
          <p:nvPr/>
        </p:nvSpPr>
        <p:spPr bwMode="auto">
          <a:xfrm>
            <a:off x="522288" y="1133475"/>
            <a:ext cx="6172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F1F622"/>
                </a:solidFill>
                <a:latin typeface="宋体" charset="-122"/>
              </a:rPr>
              <a:t>二、</a:t>
            </a:r>
            <a:r>
              <a:rPr lang="zh-CN" altLang="en-US" sz="3200" dirty="0">
                <a:solidFill>
                  <a:srgbClr val="F1F622"/>
                </a:solidFill>
                <a:latin typeface="宋体" charset="-122"/>
              </a:rPr>
              <a:t>队列的顺序存储结构及实现 </a:t>
            </a:r>
          </a:p>
        </p:txBody>
      </p:sp>
      <p:sp>
        <p:nvSpPr>
          <p:cNvPr id="205863" name="Rectangle 39"/>
          <p:cNvSpPr>
            <a:spLocks noGrp="1" noRot="1" noChangeArrowheads="1"/>
          </p:cNvSpPr>
          <p:nvPr>
            <p:ph type="title"/>
          </p:nvPr>
        </p:nvSpPr>
        <p:spPr>
          <a:xfrm>
            <a:off x="1058863" y="406400"/>
            <a:ext cx="7489825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 </a:t>
            </a:r>
            <a:r>
              <a:rPr lang="zh-CN" altLang="en-US" dirty="0" smtClean="0"/>
              <a:t>队列</a:t>
            </a:r>
          </a:p>
        </p:txBody>
      </p:sp>
      <p:pic>
        <p:nvPicPr>
          <p:cNvPr id="48148" name="Picture 40" descr="png-0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00213"/>
            <a:ext cx="9366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65" name="Picture 41" descr="png-00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085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6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61F00651-CC33-4AFA-8A97-626A025D1501}" type="slidenum">
              <a:rPr lang="en-US" altLang="zh-CN" b="0">
                <a:latin typeface="Arial" charset="0"/>
              </a:rPr>
              <a:pPr eaLnBrk="1" hangingPunct="1"/>
              <a:t>61</a:t>
            </a:fld>
            <a:endParaRPr lang="en-US" altLang="zh-CN" b="0">
              <a:latin typeface="Arial" charset="0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22288" y="1133475"/>
            <a:ext cx="6172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F1F622"/>
                </a:solidFill>
                <a:latin typeface="宋体" charset="-122"/>
              </a:rPr>
              <a:t>二、</a:t>
            </a:r>
            <a:r>
              <a:rPr lang="zh-CN" altLang="en-US" sz="3200" dirty="0">
                <a:solidFill>
                  <a:srgbClr val="F1F622"/>
                </a:solidFill>
                <a:latin typeface="宋体" charset="-122"/>
              </a:rPr>
              <a:t>队列的顺序存储结构及实现 </a:t>
            </a:r>
          </a:p>
        </p:txBody>
      </p:sp>
      <p:sp>
        <p:nvSpPr>
          <p:cNvPr id="20787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058863" y="406400"/>
            <a:ext cx="7489825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 </a:t>
            </a:r>
            <a:r>
              <a:rPr lang="zh-CN" altLang="en-US" dirty="0" smtClean="0"/>
              <a:t>队列</a:t>
            </a:r>
          </a:p>
        </p:txBody>
      </p:sp>
      <p:sp>
        <p:nvSpPr>
          <p:cNvPr id="49180" name="Line 27"/>
          <p:cNvSpPr>
            <a:spLocks noChangeShapeType="1"/>
          </p:cNvSpPr>
          <p:nvPr/>
        </p:nvSpPr>
        <p:spPr bwMode="auto">
          <a:xfrm>
            <a:off x="1531938" y="1738313"/>
            <a:ext cx="13938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915" name="Rectangle 43"/>
          <p:cNvSpPr>
            <a:spLocks noChangeArrowheads="1"/>
          </p:cNvSpPr>
          <p:nvPr/>
        </p:nvSpPr>
        <p:spPr bwMode="auto">
          <a:xfrm>
            <a:off x="7366000" y="280193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5FF8B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2800" dirty="0">
                <a:latin typeface="Times New Roman" pitchFamily="18" charset="0"/>
              </a:rPr>
              <a:t>A</a:t>
            </a:r>
            <a:endParaRPr kumimoji="1" lang="en-US" altLang="zh-CN" sz="2800" baseline="-25000" dirty="0">
              <a:latin typeface="Times New Roman" pitchFamily="18" charset="0"/>
            </a:endParaRPr>
          </a:p>
        </p:txBody>
      </p:sp>
      <p:sp>
        <p:nvSpPr>
          <p:cNvPr id="207916" name="Rectangle 44"/>
          <p:cNvSpPr>
            <a:spLocks noChangeArrowheads="1"/>
          </p:cNvSpPr>
          <p:nvPr/>
        </p:nvSpPr>
        <p:spPr bwMode="auto">
          <a:xfrm>
            <a:off x="6946900" y="3095625"/>
            <a:ext cx="34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kumimoji="1" lang="en-US" altLang="zh-CN" sz="2800">
                <a:latin typeface="Times New Roman" pitchFamily="18" charset="0"/>
              </a:rPr>
              <a:t>0</a:t>
            </a:r>
          </a:p>
        </p:txBody>
      </p:sp>
      <p:sp>
        <p:nvSpPr>
          <p:cNvPr id="207917" name="Rectangle 45"/>
          <p:cNvSpPr>
            <a:spLocks noChangeArrowheads="1"/>
          </p:cNvSpPr>
          <p:nvPr/>
        </p:nvSpPr>
        <p:spPr bwMode="auto">
          <a:xfrm>
            <a:off x="7021513" y="3733800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kumimoji="1" lang="en-US" altLang="zh-CN" sz="2800">
                <a:latin typeface="Times New Roman" pitchFamily="18" charset="0"/>
              </a:rPr>
              <a:t>1</a:t>
            </a:r>
          </a:p>
        </p:txBody>
      </p:sp>
      <p:sp>
        <p:nvSpPr>
          <p:cNvPr id="207918" name="Rectangle 46"/>
          <p:cNvSpPr>
            <a:spLocks noChangeArrowheads="1"/>
          </p:cNvSpPr>
          <p:nvPr/>
        </p:nvSpPr>
        <p:spPr bwMode="auto">
          <a:xfrm>
            <a:off x="6416675" y="4179888"/>
            <a:ext cx="341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kumimoji="1" lang="en-US" altLang="zh-CN" sz="2800">
                <a:latin typeface="Times New Roman" pitchFamily="18" charset="0"/>
              </a:rPr>
              <a:t>2</a:t>
            </a:r>
          </a:p>
        </p:txBody>
      </p:sp>
      <p:sp>
        <p:nvSpPr>
          <p:cNvPr id="207919" name="Rectangle 47"/>
          <p:cNvSpPr>
            <a:spLocks noChangeArrowheads="1"/>
          </p:cNvSpPr>
          <p:nvPr/>
        </p:nvSpPr>
        <p:spPr bwMode="auto">
          <a:xfrm>
            <a:off x="6161088" y="33559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endParaRPr kumimoji="1" lang="zh-CN" altLang="zh-CN" sz="2800">
              <a:latin typeface="Times New Roman" pitchFamily="18" charset="0"/>
            </a:endParaRPr>
          </a:p>
        </p:txBody>
      </p:sp>
      <p:sp>
        <p:nvSpPr>
          <p:cNvPr id="49201" name="Oval 48"/>
          <p:cNvSpPr>
            <a:spLocks noChangeArrowheads="1"/>
          </p:cNvSpPr>
          <p:nvPr/>
        </p:nvSpPr>
        <p:spPr bwMode="auto">
          <a:xfrm>
            <a:off x="4935538" y="2098675"/>
            <a:ext cx="3238500" cy="3238500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202" name="Line 49"/>
          <p:cNvSpPr>
            <a:spLocks noChangeShapeType="1"/>
          </p:cNvSpPr>
          <p:nvPr/>
        </p:nvSpPr>
        <p:spPr bwMode="auto">
          <a:xfrm flipH="1">
            <a:off x="7437438" y="3546475"/>
            <a:ext cx="727075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03" name="Oval 50"/>
          <p:cNvSpPr>
            <a:spLocks noChangeArrowheads="1"/>
          </p:cNvSpPr>
          <p:nvPr/>
        </p:nvSpPr>
        <p:spPr bwMode="auto">
          <a:xfrm>
            <a:off x="5641975" y="2813050"/>
            <a:ext cx="1800225" cy="1800225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204" name="Line 51"/>
          <p:cNvSpPr>
            <a:spLocks noChangeShapeType="1"/>
          </p:cNvSpPr>
          <p:nvPr/>
        </p:nvSpPr>
        <p:spPr bwMode="auto">
          <a:xfrm flipH="1">
            <a:off x="6999288" y="2333625"/>
            <a:ext cx="347662" cy="58261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05" name="Line 52"/>
          <p:cNvSpPr>
            <a:spLocks noChangeShapeType="1"/>
          </p:cNvSpPr>
          <p:nvPr/>
        </p:nvSpPr>
        <p:spPr bwMode="auto">
          <a:xfrm flipH="1">
            <a:off x="5564188" y="4454525"/>
            <a:ext cx="454025" cy="5794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06" name="Line 53"/>
          <p:cNvSpPr>
            <a:spLocks noChangeShapeType="1"/>
          </p:cNvSpPr>
          <p:nvPr/>
        </p:nvSpPr>
        <p:spPr bwMode="auto">
          <a:xfrm flipH="1" flipV="1">
            <a:off x="7104063" y="4416425"/>
            <a:ext cx="461962" cy="5175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07" name="Line 54"/>
          <p:cNvSpPr>
            <a:spLocks noChangeShapeType="1"/>
          </p:cNvSpPr>
          <p:nvPr/>
        </p:nvSpPr>
        <p:spPr bwMode="auto">
          <a:xfrm flipH="1">
            <a:off x="4911725" y="3725863"/>
            <a:ext cx="738188" cy="269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08" name="Line 55"/>
          <p:cNvSpPr>
            <a:spLocks noChangeShapeType="1"/>
          </p:cNvSpPr>
          <p:nvPr/>
        </p:nvSpPr>
        <p:spPr bwMode="auto">
          <a:xfrm flipH="1" flipV="1">
            <a:off x="5503863" y="2505075"/>
            <a:ext cx="433387" cy="4953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929" name="Rectangle 57"/>
          <p:cNvSpPr>
            <a:spLocks noChangeArrowheads="1"/>
          </p:cNvSpPr>
          <p:nvPr/>
        </p:nvSpPr>
        <p:spPr bwMode="auto">
          <a:xfrm>
            <a:off x="7540625" y="3908425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5FF8B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2800">
                <a:latin typeface="Times New Roman" pitchFamily="18" charset="0"/>
              </a:rPr>
              <a:t>B</a:t>
            </a:r>
            <a:endParaRPr kumimoji="1" lang="en-US" altLang="zh-CN" sz="2800" baseline="-25000">
              <a:latin typeface="Times New Roman" pitchFamily="18" charset="0"/>
            </a:endParaRPr>
          </a:p>
        </p:txBody>
      </p:sp>
      <p:sp>
        <p:nvSpPr>
          <p:cNvPr id="207930" name="Rectangle 58"/>
          <p:cNvSpPr>
            <a:spLocks noChangeArrowheads="1"/>
          </p:cNvSpPr>
          <p:nvPr/>
        </p:nvSpPr>
        <p:spPr bwMode="auto">
          <a:xfrm>
            <a:off x="6459538" y="4697413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2800">
                <a:latin typeface="Times New Roman" pitchFamily="18" charset="0"/>
              </a:rPr>
              <a:t>C</a:t>
            </a:r>
          </a:p>
        </p:txBody>
      </p:sp>
      <p:sp>
        <p:nvSpPr>
          <p:cNvPr id="207931" name="Rectangle 59"/>
          <p:cNvSpPr>
            <a:spLocks noChangeArrowheads="1"/>
          </p:cNvSpPr>
          <p:nvPr/>
        </p:nvSpPr>
        <p:spPr bwMode="auto">
          <a:xfrm>
            <a:off x="5237163" y="4030663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800">
                <a:latin typeface="Times New Roman" pitchFamily="18" charset="0"/>
              </a:rPr>
              <a:t>D</a:t>
            </a:r>
          </a:p>
        </p:txBody>
      </p:sp>
      <p:sp>
        <p:nvSpPr>
          <p:cNvPr id="207932" name="Rectangle 60"/>
          <p:cNvSpPr>
            <a:spLocks noChangeArrowheads="1"/>
          </p:cNvSpPr>
          <p:nvPr/>
        </p:nvSpPr>
        <p:spPr bwMode="auto">
          <a:xfrm>
            <a:off x="5208588" y="2981325"/>
            <a:ext cx="42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2800">
                <a:latin typeface="Times New Roman" pitchFamily="18" charset="0"/>
              </a:rPr>
              <a:t>E</a:t>
            </a:r>
          </a:p>
        </p:txBody>
      </p:sp>
      <p:sp>
        <p:nvSpPr>
          <p:cNvPr id="207933" name="Rectangle 61"/>
          <p:cNvSpPr>
            <a:spLocks noChangeArrowheads="1"/>
          </p:cNvSpPr>
          <p:nvPr/>
        </p:nvSpPr>
        <p:spPr bwMode="auto">
          <a:xfrm>
            <a:off x="6157913" y="2178050"/>
            <a:ext cx="401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800">
                <a:latin typeface="Times New Roman" pitchFamily="18" charset="0"/>
              </a:rPr>
              <a:t>F</a:t>
            </a:r>
          </a:p>
        </p:txBody>
      </p:sp>
      <p:sp>
        <p:nvSpPr>
          <p:cNvPr id="207934" name="Rectangle 62"/>
          <p:cNvSpPr>
            <a:spLocks noChangeArrowheads="1"/>
          </p:cNvSpPr>
          <p:nvPr/>
        </p:nvSpPr>
        <p:spPr bwMode="auto">
          <a:xfrm>
            <a:off x="5724525" y="3827463"/>
            <a:ext cx="341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kumimoji="1" lang="en-US" altLang="zh-CN" sz="2800">
                <a:latin typeface="Times New Roman" pitchFamily="18" charset="0"/>
              </a:rPr>
              <a:t>3</a:t>
            </a:r>
          </a:p>
        </p:txBody>
      </p:sp>
      <p:sp>
        <p:nvSpPr>
          <p:cNvPr id="207935" name="Rectangle 63"/>
          <p:cNvSpPr>
            <a:spLocks noChangeArrowheads="1"/>
          </p:cNvSpPr>
          <p:nvPr/>
        </p:nvSpPr>
        <p:spPr bwMode="auto">
          <a:xfrm>
            <a:off x="5724525" y="3251200"/>
            <a:ext cx="34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kumimoji="1" lang="en-US" altLang="zh-CN" sz="2800">
                <a:latin typeface="Times New Roman" pitchFamily="18" charset="0"/>
              </a:rPr>
              <a:t>4</a:t>
            </a:r>
          </a:p>
        </p:txBody>
      </p:sp>
      <p:sp>
        <p:nvSpPr>
          <p:cNvPr id="207936" name="Rectangle 64"/>
          <p:cNvSpPr>
            <a:spLocks noChangeArrowheads="1"/>
          </p:cNvSpPr>
          <p:nvPr/>
        </p:nvSpPr>
        <p:spPr bwMode="auto">
          <a:xfrm>
            <a:off x="6227763" y="2819400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>
                        <a:gamma/>
                        <a:shade val="46275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kumimoji="1" lang="en-US" altLang="zh-CN" sz="2800">
                <a:latin typeface="Times New Roman" pitchFamily="18" charset="0"/>
              </a:rPr>
              <a:t>5</a:t>
            </a:r>
          </a:p>
        </p:txBody>
      </p:sp>
      <p:grpSp>
        <p:nvGrpSpPr>
          <p:cNvPr id="49218" name="Group 65"/>
          <p:cNvGrpSpPr>
            <a:grpSpLocks/>
          </p:cNvGrpSpPr>
          <p:nvPr/>
        </p:nvGrpSpPr>
        <p:grpSpPr bwMode="auto">
          <a:xfrm rot="-954367">
            <a:off x="7797800" y="1779588"/>
            <a:ext cx="955675" cy="641350"/>
            <a:chOff x="4912" y="1121"/>
            <a:chExt cx="602" cy="404"/>
          </a:xfrm>
        </p:grpSpPr>
        <p:sp>
          <p:nvSpPr>
            <p:cNvPr id="207938" name="Rectangle 66"/>
            <p:cNvSpPr>
              <a:spLocks noChangeArrowheads="1"/>
            </p:cNvSpPr>
            <p:nvPr/>
          </p:nvSpPr>
          <p:spPr bwMode="auto">
            <a:xfrm rot="-1054276">
              <a:off x="4912" y="1120"/>
              <a:ext cx="6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kumimoji="1" lang="en-US" altLang="zh-CN" sz="2800">
                  <a:latin typeface="Times New Roman" pitchFamily="18" charset="0"/>
                </a:rPr>
                <a:t>front</a:t>
              </a:r>
            </a:p>
          </p:txBody>
        </p:sp>
        <p:sp>
          <p:nvSpPr>
            <p:cNvPr id="49246" name="Line 67"/>
            <p:cNvSpPr>
              <a:spLocks noChangeShapeType="1"/>
            </p:cNvSpPr>
            <p:nvPr/>
          </p:nvSpPr>
          <p:spPr bwMode="auto">
            <a:xfrm flipH="1">
              <a:off x="4921" y="1344"/>
              <a:ext cx="544" cy="1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7940" name="Group 68"/>
          <p:cNvGrpSpPr>
            <a:grpSpLocks/>
          </p:cNvGrpSpPr>
          <p:nvPr/>
        </p:nvGrpSpPr>
        <p:grpSpPr bwMode="auto">
          <a:xfrm rot="-954367">
            <a:off x="8207375" y="2276475"/>
            <a:ext cx="936625" cy="661988"/>
            <a:chOff x="4921" y="1108"/>
            <a:chExt cx="590" cy="417"/>
          </a:xfrm>
        </p:grpSpPr>
        <p:sp>
          <p:nvSpPr>
            <p:cNvPr id="207941" name="Rectangle 69"/>
            <p:cNvSpPr>
              <a:spLocks noChangeArrowheads="1"/>
            </p:cNvSpPr>
            <p:nvPr/>
          </p:nvSpPr>
          <p:spPr bwMode="auto">
            <a:xfrm rot="-1054276">
              <a:off x="4986" y="1107"/>
              <a:ext cx="5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kumimoji="1" lang="en-US" altLang="zh-CN" sz="2800">
                  <a:latin typeface="Times New Roman" pitchFamily="18" charset="0"/>
                </a:rPr>
                <a:t>rear</a:t>
              </a:r>
            </a:p>
          </p:txBody>
        </p:sp>
        <p:sp>
          <p:nvSpPr>
            <p:cNvPr id="49244" name="Line 70"/>
            <p:cNvSpPr>
              <a:spLocks noChangeShapeType="1"/>
            </p:cNvSpPr>
            <p:nvPr/>
          </p:nvSpPr>
          <p:spPr bwMode="auto">
            <a:xfrm flipH="1">
              <a:off x="4921" y="1344"/>
              <a:ext cx="544" cy="1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7943" name="Group 71"/>
          <p:cNvGrpSpPr>
            <a:grpSpLocks/>
          </p:cNvGrpSpPr>
          <p:nvPr/>
        </p:nvGrpSpPr>
        <p:grpSpPr bwMode="auto">
          <a:xfrm rot="2748702">
            <a:off x="8206581" y="4366419"/>
            <a:ext cx="936625" cy="661988"/>
            <a:chOff x="4921" y="1108"/>
            <a:chExt cx="590" cy="417"/>
          </a:xfrm>
        </p:grpSpPr>
        <p:sp>
          <p:nvSpPr>
            <p:cNvPr id="207944" name="Rectangle 72"/>
            <p:cNvSpPr>
              <a:spLocks noChangeArrowheads="1"/>
            </p:cNvSpPr>
            <p:nvPr/>
          </p:nvSpPr>
          <p:spPr bwMode="auto">
            <a:xfrm rot="-1054276">
              <a:off x="4986" y="1108"/>
              <a:ext cx="5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kumimoji="1" lang="en-US" altLang="zh-CN" sz="2800">
                  <a:latin typeface="Times New Roman" pitchFamily="18" charset="0"/>
                </a:rPr>
                <a:t>rear</a:t>
              </a:r>
            </a:p>
          </p:txBody>
        </p:sp>
        <p:sp>
          <p:nvSpPr>
            <p:cNvPr id="49242" name="Line 73"/>
            <p:cNvSpPr>
              <a:spLocks noChangeShapeType="1"/>
            </p:cNvSpPr>
            <p:nvPr/>
          </p:nvSpPr>
          <p:spPr bwMode="auto">
            <a:xfrm flipH="1">
              <a:off x="4921" y="1344"/>
              <a:ext cx="544" cy="1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7946" name="Group 74"/>
          <p:cNvGrpSpPr>
            <a:grpSpLocks/>
          </p:cNvGrpSpPr>
          <p:nvPr/>
        </p:nvGrpSpPr>
        <p:grpSpPr bwMode="auto">
          <a:xfrm rot="6049181">
            <a:off x="6522244" y="5653882"/>
            <a:ext cx="936625" cy="661987"/>
            <a:chOff x="4921" y="1108"/>
            <a:chExt cx="590" cy="417"/>
          </a:xfrm>
        </p:grpSpPr>
        <p:sp>
          <p:nvSpPr>
            <p:cNvPr id="207947" name="Rectangle 75"/>
            <p:cNvSpPr>
              <a:spLocks noChangeArrowheads="1"/>
            </p:cNvSpPr>
            <p:nvPr/>
          </p:nvSpPr>
          <p:spPr bwMode="auto">
            <a:xfrm rot="-1054276">
              <a:off x="4985" y="1108"/>
              <a:ext cx="5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kumimoji="1" lang="en-US" altLang="zh-CN" sz="2800">
                  <a:latin typeface="Times New Roman" pitchFamily="18" charset="0"/>
                </a:rPr>
                <a:t>rear</a:t>
              </a:r>
            </a:p>
          </p:txBody>
        </p:sp>
        <p:sp>
          <p:nvSpPr>
            <p:cNvPr id="49240" name="Line 76"/>
            <p:cNvSpPr>
              <a:spLocks noChangeShapeType="1"/>
            </p:cNvSpPr>
            <p:nvPr/>
          </p:nvSpPr>
          <p:spPr bwMode="auto">
            <a:xfrm flipH="1">
              <a:off x="4921" y="1344"/>
              <a:ext cx="544" cy="1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7949" name="Group 77"/>
          <p:cNvGrpSpPr>
            <a:grpSpLocks/>
          </p:cNvGrpSpPr>
          <p:nvPr/>
        </p:nvGrpSpPr>
        <p:grpSpPr bwMode="auto">
          <a:xfrm rot="-1063474">
            <a:off x="4211638" y="4508500"/>
            <a:ext cx="936625" cy="661988"/>
            <a:chOff x="4921" y="1108"/>
            <a:chExt cx="590" cy="417"/>
          </a:xfrm>
        </p:grpSpPr>
        <p:sp>
          <p:nvSpPr>
            <p:cNvPr id="207950" name="Rectangle 78"/>
            <p:cNvSpPr>
              <a:spLocks noChangeArrowheads="1"/>
            </p:cNvSpPr>
            <p:nvPr/>
          </p:nvSpPr>
          <p:spPr bwMode="auto">
            <a:xfrm rot="-1054276">
              <a:off x="4985" y="1108"/>
              <a:ext cx="5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kumimoji="1" lang="en-US" altLang="zh-CN" sz="2800">
                  <a:latin typeface="Times New Roman" pitchFamily="18" charset="0"/>
                </a:rPr>
                <a:t>rear</a:t>
              </a:r>
            </a:p>
          </p:txBody>
        </p:sp>
        <p:sp>
          <p:nvSpPr>
            <p:cNvPr id="49238" name="Line 79"/>
            <p:cNvSpPr>
              <a:spLocks noChangeShapeType="1"/>
            </p:cNvSpPr>
            <p:nvPr/>
          </p:nvSpPr>
          <p:spPr bwMode="auto">
            <a:xfrm flipH="1">
              <a:off x="4921" y="1344"/>
              <a:ext cx="544" cy="1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7952" name="Group 80"/>
          <p:cNvGrpSpPr>
            <a:grpSpLocks/>
          </p:cNvGrpSpPr>
          <p:nvPr/>
        </p:nvGrpSpPr>
        <p:grpSpPr bwMode="auto">
          <a:xfrm rot="1962946">
            <a:off x="3995738" y="2492375"/>
            <a:ext cx="936625" cy="661988"/>
            <a:chOff x="4921" y="1108"/>
            <a:chExt cx="590" cy="417"/>
          </a:xfrm>
        </p:grpSpPr>
        <p:sp>
          <p:nvSpPr>
            <p:cNvPr id="207953" name="Rectangle 81"/>
            <p:cNvSpPr>
              <a:spLocks noChangeArrowheads="1"/>
            </p:cNvSpPr>
            <p:nvPr/>
          </p:nvSpPr>
          <p:spPr bwMode="auto">
            <a:xfrm rot="-1054276">
              <a:off x="4985" y="1107"/>
              <a:ext cx="5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kumimoji="1" lang="en-US" altLang="zh-CN" sz="2800">
                  <a:latin typeface="Times New Roman" pitchFamily="18" charset="0"/>
                </a:rPr>
                <a:t>rear</a:t>
              </a:r>
            </a:p>
          </p:txBody>
        </p:sp>
        <p:sp>
          <p:nvSpPr>
            <p:cNvPr id="49236" name="Line 82"/>
            <p:cNvSpPr>
              <a:spLocks noChangeShapeType="1"/>
            </p:cNvSpPr>
            <p:nvPr/>
          </p:nvSpPr>
          <p:spPr bwMode="auto">
            <a:xfrm flipH="1">
              <a:off x="4921" y="1344"/>
              <a:ext cx="544" cy="1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7955" name="Group 83"/>
          <p:cNvGrpSpPr>
            <a:grpSpLocks/>
          </p:cNvGrpSpPr>
          <p:nvPr/>
        </p:nvGrpSpPr>
        <p:grpSpPr bwMode="auto">
          <a:xfrm rot="6368910">
            <a:off x="6163469" y="1262857"/>
            <a:ext cx="936625" cy="661987"/>
            <a:chOff x="4921" y="1108"/>
            <a:chExt cx="590" cy="417"/>
          </a:xfrm>
        </p:grpSpPr>
        <p:sp>
          <p:nvSpPr>
            <p:cNvPr id="207956" name="Rectangle 84"/>
            <p:cNvSpPr>
              <a:spLocks noChangeArrowheads="1"/>
            </p:cNvSpPr>
            <p:nvPr/>
          </p:nvSpPr>
          <p:spPr bwMode="auto">
            <a:xfrm rot="-1054276">
              <a:off x="4986" y="1108"/>
              <a:ext cx="5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kumimoji="1" lang="en-US" altLang="zh-CN" sz="2800">
                  <a:latin typeface="Times New Roman" pitchFamily="18" charset="0"/>
                </a:rPr>
                <a:t>rear</a:t>
              </a:r>
            </a:p>
          </p:txBody>
        </p:sp>
        <p:sp>
          <p:nvSpPr>
            <p:cNvPr id="49234" name="Line 85"/>
            <p:cNvSpPr>
              <a:spLocks noChangeShapeType="1"/>
            </p:cNvSpPr>
            <p:nvPr/>
          </p:nvSpPr>
          <p:spPr bwMode="auto">
            <a:xfrm flipH="1">
              <a:off x="4921" y="1344"/>
              <a:ext cx="544" cy="1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7958" name="Group 86"/>
          <p:cNvGrpSpPr>
            <a:grpSpLocks/>
          </p:cNvGrpSpPr>
          <p:nvPr/>
        </p:nvGrpSpPr>
        <p:grpSpPr bwMode="auto">
          <a:xfrm rot="-909626">
            <a:off x="8207375" y="2276475"/>
            <a:ext cx="936625" cy="661988"/>
            <a:chOff x="4921" y="1108"/>
            <a:chExt cx="590" cy="417"/>
          </a:xfrm>
        </p:grpSpPr>
        <p:sp>
          <p:nvSpPr>
            <p:cNvPr id="207959" name="Rectangle 87"/>
            <p:cNvSpPr>
              <a:spLocks noChangeArrowheads="1"/>
            </p:cNvSpPr>
            <p:nvPr/>
          </p:nvSpPr>
          <p:spPr bwMode="auto">
            <a:xfrm rot="-1054276">
              <a:off x="4986" y="1107"/>
              <a:ext cx="5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kumimoji="1" lang="en-US" altLang="zh-CN" sz="2800">
                  <a:latin typeface="Times New Roman" pitchFamily="18" charset="0"/>
                </a:rPr>
                <a:t>rear</a:t>
              </a:r>
            </a:p>
          </p:txBody>
        </p:sp>
        <p:sp>
          <p:nvSpPr>
            <p:cNvPr id="49232" name="Line 88"/>
            <p:cNvSpPr>
              <a:spLocks noChangeShapeType="1"/>
            </p:cNvSpPr>
            <p:nvPr/>
          </p:nvSpPr>
          <p:spPr bwMode="auto">
            <a:xfrm flipH="1">
              <a:off x="4921" y="1344"/>
              <a:ext cx="544" cy="1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7961" name="Text Box 89"/>
          <p:cNvSpPr txBox="1">
            <a:spLocks noChangeArrowheads="1"/>
          </p:cNvSpPr>
          <p:nvPr/>
        </p:nvSpPr>
        <p:spPr bwMode="auto">
          <a:xfrm>
            <a:off x="1331913" y="5661025"/>
            <a:ext cx="33321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/>
              <a:t>队空：</a:t>
            </a:r>
            <a:r>
              <a:rPr lang="en-US" altLang="zh-CN" sz="2800"/>
              <a:t>front==rear</a:t>
            </a:r>
          </a:p>
          <a:p>
            <a:pPr eaLnBrk="1" hangingPunct="1"/>
            <a:r>
              <a:rPr lang="zh-CN" altLang="en-US" sz="2800"/>
              <a:t>队满：</a:t>
            </a:r>
            <a:r>
              <a:rPr lang="en-US" altLang="zh-CN" sz="2800"/>
              <a:t>front==rear</a:t>
            </a:r>
          </a:p>
        </p:txBody>
      </p:sp>
      <p:pic>
        <p:nvPicPr>
          <p:cNvPr id="207962" name="Picture 90" descr="png-05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0133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7963" name="Group 91"/>
          <p:cNvGrpSpPr>
            <a:grpSpLocks/>
          </p:cNvGrpSpPr>
          <p:nvPr/>
        </p:nvGrpSpPr>
        <p:grpSpPr bwMode="auto">
          <a:xfrm>
            <a:off x="26583" y="3022283"/>
            <a:ext cx="4321175" cy="1219200"/>
            <a:chOff x="2880" y="3203"/>
            <a:chExt cx="2722" cy="768"/>
          </a:xfrm>
        </p:grpSpPr>
        <p:pic>
          <p:nvPicPr>
            <p:cNvPr id="49229" name="Picture 92" descr="png-05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3203"/>
              <a:ext cx="76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30" name="Text Box 93"/>
            <p:cNvSpPr txBox="1">
              <a:spLocks noChangeArrowheads="1"/>
            </p:cNvSpPr>
            <p:nvPr/>
          </p:nvSpPr>
          <p:spPr bwMode="auto">
            <a:xfrm>
              <a:off x="3470" y="3612"/>
              <a:ext cx="2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/>
                <a:t>怎样区分队空和队满</a:t>
              </a: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07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07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7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7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7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07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07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7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7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7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07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07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7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7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7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07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07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07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7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7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07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07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7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7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7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207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207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07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7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7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7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7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15" grpId="0"/>
      <p:bldP spid="207929" grpId="0"/>
      <p:bldP spid="207930" grpId="0"/>
      <p:bldP spid="207931" grpId="0"/>
      <p:bldP spid="207932" grpId="0"/>
      <p:bldP spid="20793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2C8FBBDE-6723-4005-B397-24BB2FC3EA3C}" type="slidenum">
              <a:rPr lang="en-US" altLang="zh-CN" b="0">
                <a:latin typeface="Arial" charset="0"/>
              </a:rPr>
              <a:pPr eaLnBrk="1" hangingPunct="1"/>
              <a:t>62</a:t>
            </a:fld>
            <a:endParaRPr lang="en-US" altLang="zh-CN" b="0">
              <a:latin typeface="Arial" charset="0"/>
            </a:endParaRPr>
          </a:p>
        </p:txBody>
      </p:sp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522288" y="2149475"/>
            <a:ext cx="8081962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zh-CN" altLang="en-US" sz="2800" dirty="0">
                <a:solidFill>
                  <a:srgbClr val="00FF00"/>
                </a:solidFill>
                <a:latin typeface="Times New Roman" pitchFamily="18" charset="0"/>
              </a:rPr>
              <a:t>方法一：</a:t>
            </a:r>
            <a:r>
              <a:rPr lang="zh-CN" altLang="en-US" sz="2800" dirty="0">
                <a:latin typeface="Times New Roman" pitchFamily="18" charset="0"/>
              </a:rPr>
              <a:t>附设一个存储队列中元素个数的变量</a:t>
            </a:r>
            <a:r>
              <a:rPr lang="en-US" altLang="zh-CN" sz="2800" dirty="0" err="1">
                <a:latin typeface="Times New Roman" pitchFamily="18" charset="0"/>
              </a:rPr>
              <a:t>num</a:t>
            </a:r>
            <a:r>
              <a:rPr lang="zh-CN" altLang="en-US" sz="2800" dirty="0">
                <a:latin typeface="Times New Roman" pitchFamily="18" charset="0"/>
              </a:rPr>
              <a:t>，当</a:t>
            </a:r>
            <a:r>
              <a:rPr lang="en-US" altLang="zh-CN" sz="2800" dirty="0" err="1">
                <a:latin typeface="Times New Roman" pitchFamily="18" charset="0"/>
              </a:rPr>
              <a:t>num</a:t>
            </a:r>
            <a:r>
              <a:rPr lang="en-US" altLang="zh-CN" sz="2800" dirty="0">
                <a:latin typeface="Times New Roman" pitchFamily="18" charset="0"/>
              </a:rPr>
              <a:t>=0</a:t>
            </a:r>
            <a:r>
              <a:rPr lang="zh-CN" altLang="en-US" sz="2800" dirty="0">
                <a:latin typeface="Times New Roman" pitchFamily="18" charset="0"/>
              </a:rPr>
              <a:t>时队空，当</a:t>
            </a:r>
            <a:r>
              <a:rPr lang="en-US" altLang="zh-CN" sz="2800" dirty="0" err="1">
                <a:latin typeface="Times New Roman" pitchFamily="18" charset="0"/>
              </a:rPr>
              <a:t>num</a:t>
            </a:r>
            <a:r>
              <a:rPr lang="en-US" altLang="zh-CN" sz="2800" dirty="0">
                <a:latin typeface="Times New Roman" pitchFamily="18" charset="0"/>
              </a:rPr>
              <a:t>=</a:t>
            </a:r>
            <a:r>
              <a:rPr lang="en-US" altLang="zh-CN" sz="2800" dirty="0" err="1">
                <a:latin typeface="Times New Roman" pitchFamily="18" charset="0"/>
              </a:rPr>
              <a:t>MaxSize</a:t>
            </a:r>
            <a:r>
              <a:rPr lang="zh-CN" altLang="en-US" sz="2800" dirty="0">
                <a:latin typeface="Times New Roman" pitchFamily="18" charset="0"/>
              </a:rPr>
              <a:t>时为队满；</a:t>
            </a:r>
          </a:p>
          <a:p>
            <a:pPr algn="just">
              <a:spcBef>
                <a:spcPct val="40000"/>
              </a:spcBef>
            </a:pPr>
            <a:r>
              <a:rPr lang="zh-CN" altLang="en-US" sz="2800" dirty="0">
                <a:solidFill>
                  <a:srgbClr val="00FF00"/>
                </a:solidFill>
                <a:latin typeface="宋体" charset="-122"/>
              </a:rPr>
              <a:t>方法二：</a:t>
            </a:r>
            <a:r>
              <a:rPr lang="zh-CN" altLang="en-US" sz="2800" dirty="0">
                <a:latin typeface="宋体" charset="-122"/>
              </a:rPr>
              <a:t>修改队满条件，浪费一个元素空间，队满时数组中只有一个空闲单元</a:t>
            </a:r>
            <a:r>
              <a:rPr lang="zh-CN" altLang="en-US" sz="2800" dirty="0">
                <a:latin typeface="Times New Roman" pitchFamily="18" charset="0"/>
              </a:rPr>
              <a:t>；</a:t>
            </a:r>
          </a:p>
          <a:p>
            <a:pPr algn="just">
              <a:spcBef>
                <a:spcPct val="40000"/>
              </a:spcBef>
            </a:pPr>
            <a:r>
              <a:rPr lang="zh-CN" altLang="en-US" sz="2800" dirty="0"/>
              <a:t>队满的条件：</a:t>
            </a:r>
            <a:r>
              <a:rPr lang="en-US" altLang="zh-CN" sz="2800" dirty="0"/>
              <a:t>(rear+1) %</a:t>
            </a:r>
            <a:r>
              <a:rPr lang="en-US" altLang="zh-CN" sz="2800" dirty="0" err="1"/>
              <a:t>MaxSize</a:t>
            </a:r>
            <a:r>
              <a:rPr lang="en-US" altLang="zh-CN" sz="2800" dirty="0"/>
              <a:t>==front</a:t>
            </a:r>
          </a:p>
          <a:p>
            <a:pPr algn="just">
              <a:spcBef>
                <a:spcPct val="40000"/>
              </a:spcBef>
            </a:pPr>
            <a:r>
              <a:rPr lang="zh-CN" altLang="en-US" sz="2800" dirty="0"/>
              <a:t>队空的条件：</a:t>
            </a:r>
            <a:r>
              <a:rPr lang="en-US" altLang="zh-CN" sz="2800" dirty="0"/>
              <a:t>rear==front</a:t>
            </a:r>
            <a:endParaRPr lang="en-US" altLang="zh-CN" sz="2800" dirty="0">
              <a:latin typeface="Times New Roman" pitchFamily="18" charset="0"/>
            </a:endParaRPr>
          </a:p>
          <a:p>
            <a:pPr algn="just">
              <a:spcBef>
                <a:spcPct val="40000"/>
              </a:spcBef>
            </a:pPr>
            <a:r>
              <a:rPr lang="zh-CN" altLang="en-US" sz="2800" dirty="0">
                <a:solidFill>
                  <a:srgbClr val="00FF00"/>
                </a:solidFill>
                <a:latin typeface="Times New Roman" pitchFamily="18" charset="0"/>
              </a:rPr>
              <a:t>方法三：</a:t>
            </a:r>
            <a:r>
              <a:rPr lang="zh-CN" altLang="en-US" sz="2800" dirty="0">
                <a:latin typeface="Times New Roman" pitchFamily="18" charset="0"/>
              </a:rPr>
              <a:t>设置标志</a:t>
            </a:r>
            <a:r>
              <a:rPr lang="en-US" altLang="zh-CN" sz="2800" dirty="0">
                <a:latin typeface="Times New Roman" pitchFamily="18" charset="0"/>
              </a:rPr>
              <a:t>flag</a:t>
            </a:r>
            <a:r>
              <a:rPr lang="zh-CN" altLang="en-US" sz="2800" dirty="0">
                <a:latin typeface="Times New Roman" pitchFamily="18" charset="0"/>
              </a:rPr>
              <a:t>，当</a:t>
            </a:r>
            <a:r>
              <a:rPr lang="en-US" altLang="zh-CN" sz="2800" dirty="0">
                <a:latin typeface="Times New Roman" pitchFamily="18" charset="0"/>
              </a:rPr>
              <a:t>front=rear</a:t>
            </a:r>
            <a:r>
              <a:rPr lang="zh-CN" altLang="en-US" sz="2800" dirty="0">
                <a:latin typeface="Times New Roman" pitchFamily="18" charset="0"/>
              </a:rPr>
              <a:t>且</a:t>
            </a:r>
            <a:r>
              <a:rPr lang="en-US" altLang="zh-CN" sz="2800" dirty="0">
                <a:latin typeface="Times New Roman" pitchFamily="18" charset="0"/>
              </a:rPr>
              <a:t>flag=0</a:t>
            </a:r>
            <a:r>
              <a:rPr lang="zh-CN" altLang="en-US" sz="2800" dirty="0">
                <a:latin typeface="Times New Roman" pitchFamily="18" charset="0"/>
              </a:rPr>
              <a:t>时为队空，当</a:t>
            </a:r>
            <a:r>
              <a:rPr lang="en-US" altLang="zh-CN" sz="2800" dirty="0">
                <a:latin typeface="Times New Roman" pitchFamily="18" charset="0"/>
              </a:rPr>
              <a:t>front=rear</a:t>
            </a:r>
            <a:r>
              <a:rPr lang="zh-CN" altLang="en-US" sz="2800" dirty="0">
                <a:latin typeface="Times New Roman" pitchFamily="18" charset="0"/>
              </a:rPr>
              <a:t>且</a:t>
            </a:r>
            <a:r>
              <a:rPr lang="en-US" altLang="zh-CN" sz="2800" dirty="0">
                <a:latin typeface="Times New Roman" pitchFamily="18" charset="0"/>
              </a:rPr>
              <a:t>flag=1</a:t>
            </a:r>
            <a:r>
              <a:rPr lang="zh-CN" altLang="en-US" sz="2800" dirty="0">
                <a:latin typeface="Times New Roman" pitchFamily="18" charset="0"/>
              </a:rPr>
              <a:t>时为队满。</a:t>
            </a: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539750" y="1700213"/>
            <a:ext cx="6842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buClr>
                <a:srgbClr val="F1F622"/>
              </a:buClr>
              <a:buFont typeface="Wingdings" pitchFamily="2" charset="2"/>
              <a:buChar char="Ø"/>
            </a:pPr>
            <a:r>
              <a:rPr lang="zh-CN" altLang="en-US" sz="2800">
                <a:latin typeface="Times New Roman" pitchFamily="18" charset="0"/>
              </a:rPr>
              <a:t>区分队空与队满的方法：</a:t>
            </a:r>
          </a:p>
        </p:txBody>
      </p:sp>
      <p:sp>
        <p:nvSpPr>
          <p:cNvPr id="50181" name="Text Box 8"/>
          <p:cNvSpPr txBox="1">
            <a:spLocks noChangeArrowheads="1"/>
          </p:cNvSpPr>
          <p:nvPr/>
        </p:nvSpPr>
        <p:spPr bwMode="auto">
          <a:xfrm>
            <a:off x="522288" y="1133475"/>
            <a:ext cx="6172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F1F622"/>
                </a:solidFill>
                <a:latin typeface="宋体" charset="-122"/>
              </a:rPr>
              <a:t>二、</a:t>
            </a:r>
            <a:r>
              <a:rPr lang="zh-CN" altLang="en-US" sz="3200" dirty="0">
                <a:solidFill>
                  <a:srgbClr val="F1F622"/>
                </a:solidFill>
                <a:latin typeface="宋体" charset="-122"/>
              </a:rPr>
              <a:t>队列的顺序存储结构及实现 </a:t>
            </a:r>
          </a:p>
        </p:txBody>
      </p:sp>
      <p:sp>
        <p:nvSpPr>
          <p:cNvPr id="209929" name="Rectangle 9"/>
          <p:cNvSpPr>
            <a:spLocks noGrp="1" noRot="1" noChangeArrowheads="1"/>
          </p:cNvSpPr>
          <p:nvPr>
            <p:ph type="title"/>
          </p:nvPr>
        </p:nvSpPr>
        <p:spPr>
          <a:xfrm>
            <a:off x="1058863" y="406400"/>
            <a:ext cx="7489825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 </a:t>
            </a:r>
            <a:r>
              <a:rPr lang="zh-CN" altLang="en-US" dirty="0" smtClean="0"/>
              <a:t>队列</a:t>
            </a:r>
          </a:p>
        </p:txBody>
      </p:sp>
      <p:sp>
        <p:nvSpPr>
          <p:cNvPr id="50183" name="Line 10"/>
          <p:cNvSpPr>
            <a:spLocks noChangeShapeType="1"/>
          </p:cNvSpPr>
          <p:nvPr/>
        </p:nvSpPr>
        <p:spPr bwMode="auto">
          <a:xfrm>
            <a:off x="460375" y="1557338"/>
            <a:ext cx="10715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4" name="Line 11"/>
          <p:cNvSpPr>
            <a:spLocks noChangeShapeType="1"/>
          </p:cNvSpPr>
          <p:nvPr/>
        </p:nvSpPr>
        <p:spPr bwMode="auto">
          <a:xfrm>
            <a:off x="1531938" y="1738313"/>
            <a:ext cx="13938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09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09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09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209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522287" y="548680"/>
            <a:ext cx="7864475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循环队列的类型</a:t>
            </a:r>
            <a:r>
              <a:rPr lang="zh-CN" altLang="en-US" sz="2800" dirty="0" smtClean="0"/>
              <a:t>定义：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＃</a:t>
            </a:r>
            <a:r>
              <a:rPr lang="en-US" altLang="zh-CN" sz="2800" dirty="0"/>
              <a:t>define MAXSIZE 50   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err="1" smtClean="0"/>
              <a:t>typedef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struct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 { </a:t>
            </a:r>
            <a:endParaRPr lang="en-US" altLang="zh-CN" sz="2800" dirty="0"/>
          </a:p>
          <a:p>
            <a:pPr eaLnBrk="1" hangingPunct="1"/>
            <a:r>
              <a:rPr lang="en-US" altLang="zh-CN" sz="2800" dirty="0" smtClean="0"/>
              <a:t>     </a:t>
            </a:r>
            <a:r>
              <a:rPr lang="en-US" altLang="zh-CN" sz="2800" dirty="0" err="1" smtClean="0"/>
              <a:t>ElementType</a:t>
            </a:r>
            <a:r>
              <a:rPr lang="en-US" altLang="zh-CN" sz="2800" dirty="0" smtClean="0"/>
              <a:t>  </a:t>
            </a:r>
            <a:r>
              <a:rPr lang="en-US" altLang="zh-CN" sz="2800" dirty="0"/>
              <a:t>element</a:t>
            </a:r>
            <a:r>
              <a:rPr lang="zh-CN" altLang="en-US" sz="2800" dirty="0"/>
              <a:t>［</a:t>
            </a:r>
            <a:r>
              <a:rPr lang="en-US" altLang="zh-CN" sz="2800" dirty="0"/>
              <a:t>MAXSIZE</a:t>
            </a:r>
            <a:r>
              <a:rPr lang="zh-CN" altLang="en-US" sz="2800" dirty="0"/>
              <a:t>］</a:t>
            </a:r>
            <a:r>
              <a:rPr lang="en-US" altLang="zh-CN" sz="2800" dirty="0"/>
              <a:t>; 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/>
              <a:t> </a:t>
            </a:r>
            <a:r>
              <a:rPr lang="en-US" altLang="zh-CN" sz="2800" dirty="0" smtClean="0"/>
              <a:t>  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 </a:t>
            </a:r>
            <a:r>
              <a:rPr lang="en-US" altLang="zh-CN" sz="2800" dirty="0"/>
              <a:t>front;   /*</a:t>
            </a:r>
            <a:r>
              <a:rPr lang="zh-CN" altLang="en-US" sz="2800" dirty="0"/>
              <a:t>头指针指示器*</a:t>
            </a:r>
            <a:r>
              <a:rPr lang="en-US" altLang="zh-CN" sz="2800" dirty="0" smtClean="0"/>
              <a:t>/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 rear ;   /*</a:t>
            </a:r>
            <a:r>
              <a:rPr lang="zh-CN" altLang="en-US" sz="2800" dirty="0"/>
              <a:t>尾指针指示器*</a:t>
            </a:r>
            <a:r>
              <a:rPr lang="en-US" altLang="zh-CN" sz="2800" dirty="0" smtClean="0"/>
              <a:t>/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}</a:t>
            </a:r>
            <a:r>
              <a:rPr lang="en-US" altLang="zh-CN" sz="2800" dirty="0" err="1"/>
              <a:t>SeqQueue</a:t>
            </a:r>
            <a:r>
              <a:rPr lang="en-US" altLang="zh-CN" sz="2800" dirty="0"/>
              <a:t>; </a:t>
            </a:r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 初始化</a:t>
            </a:r>
            <a:r>
              <a:rPr lang="zh-CN" altLang="en-US" sz="2800" dirty="0" smtClean="0"/>
              <a:t>操作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    void </a:t>
            </a:r>
            <a:r>
              <a:rPr lang="en-US" altLang="zh-CN" sz="2800" dirty="0" err="1"/>
              <a:t>InitQueue</a:t>
            </a:r>
            <a:r>
              <a:rPr lang="zh-CN" altLang="en-US" sz="2800" dirty="0"/>
              <a:t>（</a:t>
            </a:r>
            <a:r>
              <a:rPr lang="en-US" altLang="zh-CN" sz="2800" dirty="0" err="1"/>
              <a:t>SeqQueue</a:t>
            </a:r>
            <a:r>
              <a:rPr lang="en-US" altLang="zh-CN" sz="2800" dirty="0"/>
              <a:t> *Q</a:t>
            </a:r>
            <a:r>
              <a:rPr lang="zh-CN" altLang="en-US" sz="2800" dirty="0"/>
              <a:t>）</a:t>
            </a:r>
          </a:p>
          <a:p>
            <a:pPr eaLnBrk="1" hangingPunct="1"/>
            <a:r>
              <a:rPr lang="en-US" altLang="zh-CN" sz="2800" dirty="0" smtClean="0"/>
              <a:t>    {        </a:t>
            </a:r>
          </a:p>
          <a:p>
            <a:pPr eaLnBrk="1" hangingPunct="1"/>
            <a:r>
              <a:rPr lang="en-US" altLang="zh-CN" sz="2800" dirty="0" smtClean="0"/>
              <a:t>        Q-</a:t>
            </a:r>
            <a:r>
              <a:rPr lang="en-US" altLang="zh-CN" sz="2800" dirty="0"/>
              <a:t>&gt;front=Q-&gt;rear=0</a:t>
            </a:r>
            <a:r>
              <a:rPr lang="en-US" altLang="zh-CN" sz="2800" dirty="0" smtClean="0"/>
              <a:t>;  </a:t>
            </a:r>
          </a:p>
          <a:p>
            <a:pPr eaLnBrk="1" hangingPunct="1"/>
            <a:r>
              <a:rPr lang="en-US" altLang="zh-CN" sz="2800" dirty="0" smtClean="0"/>
              <a:t>    }  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8490014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3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323528" y="586740"/>
            <a:ext cx="9927590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75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 入队操作。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EnterQueue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SeqQueue</a:t>
            </a:r>
            <a:r>
              <a:rPr lang="en-US" altLang="zh-CN" sz="2800" dirty="0"/>
              <a:t> *Q, </a:t>
            </a:r>
            <a:r>
              <a:rPr lang="en-US" altLang="zh-CN" sz="2800" dirty="0" err="1"/>
              <a:t>QueueElementType</a:t>
            </a:r>
            <a:r>
              <a:rPr lang="en-US" altLang="zh-CN" sz="2800" dirty="0"/>
              <a:t> x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{  </a:t>
            </a:r>
            <a:r>
              <a:rPr lang="en-US" altLang="zh-CN" sz="2800" dirty="0" smtClean="0"/>
              <a:t>  /*</a:t>
            </a:r>
            <a:r>
              <a:rPr lang="zh-CN" altLang="en-US" sz="2800" dirty="0"/>
              <a:t>将元素</a:t>
            </a:r>
            <a:r>
              <a:rPr lang="en-US" altLang="zh-CN" sz="2800" dirty="0"/>
              <a:t>x</a:t>
            </a:r>
            <a:r>
              <a:rPr lang="zh-CN" altLang="en-US" sz="2800" dirty="0"/>
              <a:t>入队*</a:t>
            </a:r>
            <a:r>
              <a:rPr lang="en-US" altLang="zh-CN" sz="2800" dirty="0" smtClean="0"/>
              <a:t>/ 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   </a:t>
            </a:r>
            <a:r>
              <a:rPr lang="en-US" altLang="zh-CN" sz="2800" dirty="0" smtClean="0"/>
              <a:t> if</a:t>
            </a:r>
            <a:r>
              <a:rPr lang="en-US" altLang="zh-CN" sz="2800" dirty="0"/>
              <a:t>((Q-&gt;rear+1)%MAXSIZE==Q-&gt;front)   </a:t>
            </a:r>
            <a:r>
              <a:rPr lang="en-US" altLang="zh-CN" sz="2800" dirty="0" smtClean="0"/>
              <a:t>/*</a:t>
            </a:r>
            <a:r>
              <a:rPr lang="zh-CN" altLang="en-US" sz="2800" dirty="0" smtClean="0"/>
              <a:t>判满*</a:t>
            </a:r>
            <a:r>
              <a:rPr lang="en-US" altLang="zh-CN" sz="2800" dirty="0" smtClean="0"/>
              <a:t>/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     </a:t>
            </a:r>
            <a:r>
              <a:rPr lang="en-US" altLang="zh-CN" sz="2800" dirty="0" smtClean="0"/>
              <a:t>    </a:t>
            </a:r>
            <a:r>
              <a:rPr lang="en-US" altLang="zh-CN" sz="2800" dirty="0"/>
              <a:t>return(FALSE</a:t>
            </a:r>
            <a:r>
              <a:rPr lang="en-US" altLang="zh-CN" sz="2800" dirty="0" smtClean="0"/>
              <a:t>); 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   Q-&gt;element</a:t>
            </a:r>
            <a:r>
              <a:rPr lang="zh-CN" altLang="en-US" sz="2800" dirty="0"/>
              <a:t>［</a:t>
            </a:r>
            <a:r>
              <a:rPr lang="en-US" altLang="zh-CN" sz="2800" dirty="0"/>
              <a:t>Q-&gt;rear</a:t>
            </a:r>
            <a:r>
              <a:rPr lang="zh-CN" altLang="en-US" sz="2800" dirty="0"/>
              <a:t>］</a:t>
            </a:r>
            <a:r>
              <a:rPr lang="en-US" altLang="zh-CN" sz="2800" dirty="0"/>
              <a:t>=x</a:t>
            </a:r>
            <a:r>
              <a:rPr lang="en-US" altLang="zh-CN" sz="2800" dirty="0" smtClean="0"/>
              <a:t>; 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   Q-&gt;rear=(Q-&gt;rear+1)%MAXSIZE;   /* </a:t>
            </a:r>
            <a:r>
              <a:rPr lang="zh-CN" altLang="en-US" sz="2800" dirty="0"/>
              <a:t>重新设置队尾指针 *</a:t>
            </a:r>
            <a:r>
              <a:rPr lang="en-US" altLang="zh-CN" sz="2800" dirty="0" smtClean="0"/>
              <a:t>/ 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    return(TRUE);   /*</a:t>
            </a:r>
            <a:r>
              <a:rPr lang="zh-CN" altLang="en-US" sz="2800" dirty="0"/>
              <a:t>操作成功*</a:t>
            </a:r>
            <a:r>
              <a:rPr lang="en-US" altLang="zh-CN" sz="2800" dirty="0" smtClean="0"/>
              <a:t>/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5139441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4"/>
          <p:cNvSpPr txBox="1">
            <a:spLocks noChangeArrowheads="1"/>
          </p:cNvSpPr>
          <p:nvPr/>
        </p:nvSpPr>
        <p:spPr bwMode="auto">
          <a:xfrm>
            <a:off x="107504" y="617220"/>
            <a:ext cx="10174452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 出队操作。 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800" dirty="0"/>
              <a:t>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DeleteQueue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SeqQueue</a:t>
            </a:r>
            <a:r>
              <a:rPr lang="en-US" altLang="zh-CN" sz="2800" dirty="0"/>
              <a:t> *Q, </a:t>
            </a:r>
            <a:r>
              <a:rPr lang="en-US" altLang="zh-CN" sz="2800" dirty="0" err="1"/>
              <a:t>QueueElementType</a:t>
            </a:r>
            <a:r>
              <a:rPr lang="en-US" altLang="zh-CN" sz="2800" dirty="0"/>
              <a:t> *x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/>
              <a:t> { /*</a:t>
            </a:r>
            <a:r>
              <a:rPr lang="zh-CN" altLang="en-US" sz="2800" dirty="0"/>
              <a:t>删除队列的队头元素， 用</a:t>
            </a:r>
            <a:r>
              <a:rPr lang="en-US" altLang="zh-CN" sz="2800" dirty="0"/>
              <a:t>x</a:t>
            </a:r>
            <a:r>
              <a:rPr lang="zh-CN" altLang="en-US" sz="2800" dirty="0"/>
              <a:t>返回其值*</a:t>
            </a:r>
            <a:r>
              <a:rPr lang="en-US" altLang="zh-CN" sz="2800" dirty="0" smtClean="0"/>
              <a:t>/ </a:t>
            </a:r>
            <a:endParaRPr lang="en-US" altLang="zh-CN" sz="2800" dirty="0"/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/>
              <a:t>    if</a:t>
            </a:r>
            <a:r>
              <a:rPr lang="zh-CN" altLang="en-US" sz="2800" dirty="0"/>
              <a:t>（</a:t>
            </a:r>
            <a:r>
              <a:rPr lang="en-US" altLang="zh-CN" sz="2800" dirty="0"/>
              <a:t>Q-&gt;front==Q-&gt;rear</a:t>
            </a:r>
            <a:r>
              <a:rPr lang="zh-CN" altLang="en-US" sz="2800" dirty="0"/>
              <a:t>）  </a:t>
            </a:r>
            <a:r>
              <a:rPr lang="en-US" altLang="zh-CN" sz="2800" dirty="0"/>
              <a:t>/*</a:t>
            </a:r>
            <a:r>
              <a:rPr lang="zh-CN" altLang="en-US" sz="2800" dirty="0"/>
              <a:t>队列为空*</a:t>
            </a:r>
            <a:r>
              <a:rPr lang="en-US" altLang="zh-CN" sz="2800" dirty="0" smtClean="0"/>
              <a:t>/ </a:t>
            </a:r>
            <a:endParaRPr lang="en-US" altLang="zh-CN" sz="2800" dirty="0"/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/>
              <a:t>           return(FALSE</a:t>
            </a:r>
            <a:r>
              <a:rPr lang="en-US" altLang="zh-CN" sz="2800" dirty="0" smtClean="0"/>
              <a:t>); </a:t>
            </a:r>
            <a:endParaRPr lang="en-US" altLang="zh-CN" sz="2800" dirty="0"/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/>
              <a:t>   *x=Q-&gt;element</a:t>
            </a:r>
            <a:r>
              <a:rPr lang="zh-CN" altLang="en-US" sz="2800" dirty="0"/>
              <a:t>［</a:t>
            </a:r>
            <a:r>
              <a:rPr lang="en-US" altLang="zh-CN" sz="2800" dirty="0"/>
              <a:t>Q-&gt;front</a:t>
            </a:r>
            <a:r>
              <a:rPr lang="zh-CN" altLang="en-US" sz="2800" dirty="0"/>
              <a:t>］</a:t>
            </a:r>
            <a:r>
              <a:rPr lang="en-US" altLang="zh-CN" sz="2800" dirty="0" smtClean="0"/>
              <a:t>; </a:t>
            </a:r>
            <a:endParaRPr lang="en-US" altLang="zh-CN" sz="2800" dirty="0"/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/>
              <a:t>     Q-&gt;front=(Q-&gt;front+1)%MAXSIZE;   /*</a:t>
            </a:r>
            <a:r>
              <a:rPr lang="zh-CN" altLang="en-US" sz="2800" dirty="0"/>
              <a:t>重新设置队头指针*</a:t>
            </a:r>
            <a:r>
              <a:rPr lang="en-US" altLang="zh-CN" sz="2800" dirty="0" smtClean="0"/>
              <a:t>/ </a:t>
            </a:r>
            <a:endParaRPr lang="en-US" altLang="zh-CN" sz="2800" dirty="0"/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/>
              <a:t>      return(TRUE);   /*</a:t>
            </a:r>
            <a:r>
              <a:rPr lang="zh-CN" altLang="en-US" sz="2800" dirty="0"/>
              <a:t>操作成功*</a:t>
            </a:r>
            <a:r>
              <a:rPr lang="en-US" altLang="zh-CN" sz="2800" dirty="0" smtClean="0"/>
              <a:t>/</a:t>
            </a:r>
            <a:endParaRPr lang="en-US" altLang="zh-CN" sz="2800" dirty="0"/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/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316980507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AFC5EFD9-1EF7-47BF-94FC-AC687DA75237}" type="slidenum">
              <a:rPr lang="en-US" altLang="zh-CN" b="0">
                <a:latin typeface="Arial" charset="0"/>
              </a:rPr>
              <a:pPr eaLnBrk="1" hangingPunct="1"/>
              <a:t>66</a:t>
            </a:fld>
            <a:endParaRPr lang="en-US" altLang="zh-CN" b="0">
              <a:latin typeface="Arial" charset="0"/>
            </a:endParaRPr>
          </a:p>
        </p:txBody>
      </p:sp>
      <p:sp>
        <p:nvSpPr>
          <p:cNvPr id="59395" name="Text Box 33"/>
          <p:cNvSpPr txBox="1">
            <a:spLocks noChangeArrowheads="1"/>
          </p:cNvSpPr>
          <p:nvPr/>
        </p:nvSpPr>
        <p:spPr bwMode="auto">
          <a:xfrm>
            <a:off x="522288" y="1133475"/>
            <a:ext cx="6172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F1F622"/>
                </a:solidFill>
                <a:latin typeface="宋体" charset="-122"/>
              </a:rPr>
              <a:t>三、</a:t>
            </a:r>
            <a:r>
              <a:rPr lang="zh-CN" altLang="en-US" sz="3200" dirty="0">
                <a:solidFill>
                  <a:srgbClr val="F1F622"/>
                </a:solidFill>
                <a:latin typeface="宋体" charset="-122"/>
              </a:rPr>
              <a:t>队列的链式存储结构及实现 </a:t>
            </a:r>
          </a:p>
        </p:txBody>
      </p:sp>
      <p:sp>
        <p:nvSpPr>
          <p:cNvPr id="15394" name="Rectangle 34"/>
          <p:cNvSpPr>
            <a:spLocks noGrp="1" noRot="1" noChangeArrowheads="1"/>
          </p:cNvSpPr>
          <p:nvPr>
            <p:ph type="title"/>
          </p:nvPr>
        </p:nvSpPr>
        <p:spPr>
          <a:xfrm>
            <a:off x="1058863" y="406400"/>
            <a:ext cx="7489825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 </a:t>
            </a:r>
            <a:r>
              <a:rPr lang="zh-CN" altLang="en-US" dirty="0" smtClean="0"/>
              <a:t>队列</a:t>
            </a:r>
          </a:p>
        </p:txBody>
      </p:sp>
      <p:grpSp>
        <p:nvGrpSpPr>
          <p:cNvPr id="59397" name="Group 72"/>
          <p:cNvGrpSpPr>
            <a:grpSpLocks/>
          </p:cNvGrpSpPr>
          <p:nvPr/>
        </p:nvGrpSpPr>
        <p:grpSpPr bwMode="auto">
          <a:xfrm>
            <a:off x="539750" y="1628775"/>
            <a:ext cx="7091363" cy="1520825"/>
            <a:chOff x="340" y="1026"/>
            <a:chExt cx="4467" cy="958"/>
          </a:xfrm>
        </p:grpSpPr>
        <p:sp>
          <p:nvSpPr>
            <p:cNvPr id="59425" name="Text Box 62"/>
            <p:cNvSpPr txBox="1">
              <a:spLocks noChangeArrowheads="1"/>
            </p:cNvSpPr>
            <p:nvPr/>
          </p:nvSpPr>
          <p:spPr bwMode="auto">
            <a:xfrm>
              <a:off x="839" y="1253"/>
              <a:ext cx="3968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如何改造单链表实现队列的链接存储？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哪边是队首，哪边是队尾</a:t>
              </a:r>
            </a:p>
          </p:txBody>
        </p:sp>
        <p:pic>
          <p:nvPicPr>
            <p:cNvPr id="59426" name="Picture 69" descr="png-00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1026"/>
              <a:ext cx="589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9398" name="Line 42"/>
          <p:cNvSpPr>
            <a:spLocks noChangeShapeType="1"/>
          </p:cNvSpPr>
          <p:nvPr/>
        </p:nvSpPr>
        <p:spPr bwMode="auto">
          <a:xfrm>
            <a:off x="5956300" y="3817938"/>
            <a:ext cx="561975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59399" name="Group 43"/>
          <p:cNvGrpSpPr>
            <a:grpSpLocks/>
          </p:cNvGrpSpPr>
          <p:nvPr/>
        </p:nvGrpSpPr>
        <p:grpSpPr bwMode="auto">
          <a:xfrm>
            <a:off x="2713038" y="3498850"/>
            <a:ext cx="1117600" cy="484188"/>
            <a:chOff x="759" y="3237"/>
            <a:chExt cx="704" cy="305"/>
          </a:xfrm>
        </p:grpSpPr>
        <p:sp>
          <p:nvSpPr>
            <p:cNvPr id="59423" name="Text Box 44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solidFill>
              <a:schemeClr val="hlink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3200" i="1">
                  <a:solidFill>
                    <a:schemeClr val="bg2"/>
                  </a:solidFill>
                  <a:latin typeface="Times New Roman" pitchFamily="18" charset="0"/>
                  <a:ea typeface="华文行楷" pitchFamily="2" charset="-122"/>
                </a:rPr>
                <a:t>a</a:t>
              </a:r>
              <a:r>
                <a:rPr lang="en-US" altLang="zh-CN" sz="3200" baseline="-25000">
                  <a:solidFill>
                    <a:schemeClr val="bg2"/>
                  </a:solidFill>
                  <a:latin typeface="Times New Roman" pitchFamily="18" charset="0"/>
                  <a:ea typeface="华文行楷" pitchFamily="2" charset="-122"/>
                </a:rPr>
                <a:t>1</a:t>
              </a:r>
            </a:p>
          </p:txBody>
        </p:sp>
        <p:sp>
          <p:nvSpPr>
            <p:cNvPr id="59424" name="Line 45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59400" name="Line 46"/>
          <p:cNvSpPr>
            <a:spLocks noChangeShapeType="1"/>
          </p:cNvSpPr>
          <p:nvPr/>
        </p:nvSpPr>
        <p:spPr bwMode="auto">
          <a:xfrm>
            <a:off x="3711575" y="3790950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59401" name="Group 47"/>
          <p:cNvGrpSpPr>
            <a:grpSpLocks/>
          </p:cNvGrpSpPr>
          <p:nvPr/>
        </p:nvGrpSpPr>
        <p:grpSpPr bwMode="auto">
          <a:xfrm>
            <a:off x="4294188" y="3513138"/>
            <a:ext cx="1117600" cy="484187"/>
            <a:chOff x="759" y="3237"/>
            <a:chExt cx="704" cy="305"/>
          </a:xfrm>
        </p:grpSpPr>
        <p:sp>
          <p:nvSpPr>
            <p:cNvPr id="59421" name="Text Box 48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solidFill>
              <a:schemeClr val="hlink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3200" i="1">
                  <a:solidFill>
                    <a:schemeClr val="bg2"/>
                  </a:solidFill>
                  <a:latin typeface="Times New Roman" pitchFamily="18" charset="0"/>
                  <a:ea typeface="华文行楷" pitchFamily="2" charset="-122"/>
                </a:rPr>
                <a:t>a</a:t>
              </a:r>
              <a:r>
                <a:rPr lang="en-US" altLang="zh-CN" sz="3200" baseline="-25000">
                  <a:solidFill>
                    <a:schemeClr val="bg2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</a:p>
          </p:txBody>
        </p:sp>
        <p:sp>
          <p:nvSpPr>
            <p:cNvPr id="59422" name="Line 49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59402" name="Line 50"/>
          <p:cNvSpPr>
            <a:spLocks noChangeShapeType="1"/>
          </p:cNvSpPr>
          <p:nvPr/>
        </p:nvSpPr>
        <p:spPr bwMode="auto">
          <a:xfrm>
            <a:off x="5264150" y="3819525"/>
            <a:ext cx="5762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59403" name="Line 51"/>
          <p:cNvSpPr>
            <a:spLocks noChangeShapeType="1"/>
          </p:cNvSpPr>
          <p:nvPr/>
        </p:nvSpPr>
        <p:spPr bwMode="auto">
          <a:xfrm>
            <a:off x="6556375" y="3819525"/>
            <a:ext cx="5762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59404" name="Group 52"/>
          <p:cNvGrpSpPr>
            <a:grpSpLocks/>
          </p:cNvGrpSpPr>
          <p:nvPr/>
        </p:nvGrpSpPr>
        <p:grpSpPr bwMode="auto">
          <a:xfrm>
            <a:off x="7138988" y="3541713"/>
            <a:ext cx="1117600" cy="484187"/>
            <a:chOff x="759" y="3237"/>
            <a:chExt cx="704" cy="305"/>
          </a:xfrm>
        </p:grpSpPr>
        <p:sp>
          <p:nvSpPr>
            <p:cNvPr id="59419" name="Text Box 53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solidFill>
              <a:schemeClr val="hlink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3200" i="1">
                  <a:solidFill>
                    <a:schemeClr val="bg2"/>
                  </a:solidFill>
                  <a:latin typeface="Times New Roman" pitchFamily="18" charset="0"/>
                  <a:ea typeface="华文行楷" pitchFamily="2" charset="-122"/>
                </a:rPr>
                <a:t>a</a:t>
              </a:r>
              <a:r>
                <a:rPr lang="en-US" altLang="zh-CN" sz="3200" i="1" baseline="-25000">
                  <a:solidFill>
                    <a:schemeClr val="bg2"/>
                  </a:solidFill>
                  <a:latin typeface="Times New Roman" pitchFamily="18" charset="0"/>
                  <a:ea typeface="华文行楷" pitchFamily="2" charset="-122"/>
                </a:rPr>
                <a:t>n</a:t>
              </a:r>
            </a:p>
          </p:txBody>
        </p:sp>
        <p:sp>
          <p:nvSpPr>
            <p:cNvPr id="59420" name="Line 54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59405" name="Text Box 55"/>
          <p:cNvSpPr txBox="1">
            <a:spLocks noChangeArrowheads="1"/>
          </p:cNvSpPr>
          <p:nvPr/>
        </p:nvSpPr>
        <p:spPr bwMode="auto">
          <a:xfrm>
            <a:off x="7735888" y="3540125"/>
            <a:ext cx="522287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2"/>
                </a:solidFill>
                <a:latin typeface="Times New Roman" pitchFamily="18" charset="0"/>
              </a:rPr>
              <a:t>∧</a:t>
            </a:r>
          </a:p>
        </p:txBody>
      </p:sp>
      <p:sp>
        <p:nvSpPr>
          <p:cNvPr id="59406" name="Text Box 56"/>
          <p:cNvSpPr txBox="1">
            <a:spLocks noChangeArrowheads="1"/>
          </p:cNvSpPr>
          <p:nvPr/>
        </p:nvSpPr>
        <p:spPr bwMode="auto">
          <a:xfrm>
            <a:off x="1116013" y="3498850"/>
            <a:ext cx="1117600" cy="485775"/>
          </a:xfrm>
          <a:prstGeom prst="rect">
            <a:avLst/>
          </a:prstGeom>
          <a:solidFill>
            <a:schemeClr val="hlink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zh-CN" sz="2800" baseline="-25000">
              <a:solidFill>
                <a:schemeClr val="bg2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59407" name="Line 57"/>
          <p:cNvSpPr>
            <a:spLocks noChangeShapeType="1"/>
          </p:cNvSpPr>
          <p:nvPr/>
        </p:nvSpPr>
        <p:spPr bwMode="auto">
          <a:xfrm>
            <a:off x="1681163" y="3498850"/>
            <a:ext cx="0" cy="485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59408" name="Line 58"/>
          <p:cNvSpPr>
            <a:spLocks noChangeShapeType="1"/>
          </p:cNvSpPr>
          <p:nvPr/>
        </p:nvSpPr>
        <p:spPr bwMode="auto">
          <a:xfrm>
            <a:off x="2114550" y="3790950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15423" name="Group 63"/>
          <p:cNvGrpSpPr>
            <a:grpSpLocks/>
          </p:cNvGrpSpPr>
          <p:nvPr/>
        </p:nvGrpSpPr>
        <p:grpSpPr bwMode="auto">
          <a:xfrm>
            <a:off x="7289800" y="4073525"/>
            <a:ext cx="773113" cy="723900"/>
            <a:chOff x="4656" y="2680"/>
            <a:chExt cx="487" cy="456"/>
          </a:xfrm>
        </p:grpSpPr>
        <p:sp>
          <p:nvSpPr>
            <p:cNvPr id="59417" name="Text Box 64"/>
            <p:cNvSpPr txBox="1">
              <a:spLocks noChangeArrowheads="1"/>
            </p:cNvSpPr>
            <p:nvPr/>
          </p:nvSpPr>
          <p:spPr bwMode="auto">
            <a:xfrm>
              <a:off x="4656" y="2935"/>
              <a:ext cx="48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>
                  <a:latin typeface="Times New Roman" pitchFamily="18" charset="0"/>
                </a:rPr>
                <a:t>rear</a:t>
              </a:r>
            </a:p>
          </p:txBody>
        </p:sp>
        <p:sp>
          <p:nvSpPr>
            <p:cNvPr id="59418" name="Line 65"/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426" name="Group 66"/>
          <p:cNvGrpSpPr>
            <a:grpSpLocks/>
          </p:cNvGrpSpPr>
          <p:nvPr/>
        </p:nvGrpSpPr>
        <p:grpSpPr bwMode="auto">
          <a:xfrm>
            <a:off x="1300163" y="4011613"/>
            <a:ext cx="773112" cy="723900"/>
            <a:chOff x="4656" y="2680"/>
            <a:chExt cx="487" cy="456"/>
          </a:xfrm>
        </p:grpSpPr>
        <p:sp>
          <p:nvSpPr>
            <p:cNvPr id="59415" name="Text Box 67"/>
            <p:cNvSpPr txBox="1">
              <a:spLocks noChangeArrowheads="1"/>
            </p:cNvSpPr>
            <p:nvPr/>
          </p:nvSpPr>
          <p:spPr bwMode="auto">
            <a:xfrm>
              <a:off x="4656" y="2935"/>
              <a:ext cx="48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>
                  <a:latin typeface="Times New Roman" pitchFamily="18" charset="0"/>
                </a:rPr>
                <a:t>front</a:t>
              </a:r>
            </a:p>
          </p:txBody>
        </p:sp>
        <p:sp>
          <p:nvSpPr>
            <p:cNvPr id="59416" name="Line 68"/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11" name="Text Box 59" descr="宽上对角线"/>
          <p:cNvSpPr txBox="1">
            <a:spLocks noChangeArrowheads="1"/>
          </p:cNvSpPr>
          <p:nvPr/>
        </p:nvSpPr>
        <p:spPr bwMode="auto">
          <a:xfrm>
            <a:off x="1144588" y="3535363"/>
            <a:ext cx="508000" cy="457200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hlink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 sz="2400">
              <a:solidFill>
                <a:schemeClr val="bg2"/>
              </a:solidFill>
              <a:latin typeface="Arial" charset="0"/>
              <a:ea typeface="华文行楷" pitchFamily="2" charset="-122"/>
            </a:endParaRPr>
          </a:p>
        </p:txBody>
      </p:sp>
      <p:grpSp>
        <p:nvGrpSpPr>
          <p:cNvPr id="15431" name="Group 71"/>
          <p:cNvGrpSpPr>
            <a:grpSpLocks/>
          </p:cNvGrpSpPr>
          <p:nvPr/>
        </p:nvGrpSpPr>
        <p:grpSpPr bwMode="auto">
          <a:xfrm>
            <a:off x="684213" y="5229225"/>
            <a:ext cx="6292850" cy="1223963"/>
            <a:chOff x="431" y="3113"/>
            <a:chExt cx="3964" cy="771"/>
          </a:xfrm>
        </p:grpSpPr>
        <p:sp>
          <p:nvSpPr>
            <p:cNvPr id="59413" name="Text Box 38"/>
            <p:cNvSpPr txBox="1">
              <a:spLocks noChangeArrowheads="1"/>
            </p:cNvSpPr>
            <p:nvPr/>
          </p:nvSpPr>
          <p:spPr bwMode="auto">
            <a:xfrm>
              <a:off x="1202" y="3385"/>
              <a:ext cx="3193" cy="499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14400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>
                <a:spcBef>
                  <a:spcPct val="15000"/>
                </a:spcBef>
              </a:pPr>
              <a:r>
                <a:rPr lang="en-US" altLang="zh-CN" sz="3200">
                  <a:solidFill>
                    <a:schemeClr val="bg2"/>
                  </a:solidFill>
                  <a:latin typeface="Times New Roman" pitchFamily="18" charset="0"/>
                </a:rPr>
                <a:t> </a:t>
              </a:r>
              <a:r>
                <a:rPr lang="zh-CN" altLang="en-US" sz="3200">
                  <a:solidFill>
                    <a:schemeClr val="bg2"/>
                  </a:solidFill>
                  <a:latin typeface="Times New Roman" pitchFamily="18" charset="0"/>
                </a:rPr>
                <a:t>队头指针即为链表的头指针</a:t>
              </a:r>
            </a:p>
          </p:txBody>
        </p:sp>
        <p:pic>
          <p:nvPicPr>
            <p:cNvPr id="59414" name="Picture 70" descr="png-057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3113"/>
              <a:ext cx="76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979142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5"/>
          <p:cNvSpPr txBox="1">
            <a:spLocks noChangeArrowheads="1"/>
          </p:cNvSpPr>
          <p:nvPr/>
        </p:nvSpPr>
        <p:spPr bwMode="auto">
          <a:xfrm>
            <a:off x="683568" y="1669006"/>
            <a:ext cx="6885384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/>
              <a:t>链队列可以定义如下： 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err="1" smtClean="0"/>
              <a:t>typedef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Node</a:t>
            </a:r>
            <a:endParaRPr lang="en-US" altLang="zh-CN" sz="2800" dirty="0"/>
          </a:p>
          <a:p>
            <a:pPr eaLnBrk="1" hangingPunct="1"/>
            <a:r>
              <a:rPr lang="en-US" altLang="zh-CN" sz="2800" dirty="0" smtClean="0"/>
              <a:t>{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</a:t>
            </a:r>
            <a:r>
              <a:rPr lang="en-US" altLang="zh-CN" sz="2800" dirty="0" err="1"/>
              <a:t>QueueElementType</a:t>
            </a:r>
            <a:r>
              <a:rPr lang="en-US" altLang="zh-CN" sz="2800" dirty="0"/>
              <a:t>   data;   /*</a:t>
            </a:r>
            <a:r>
              <a:rPr lang="zh-CN" altLang="en-US" sz="2800" dirty="0"/>
              <a:t>数据域*</a:t>
            </a:r>
            <a:r>
              <a:rPr lang="en-US" altLang="zh-CN" sz="2800" dirty="0" smtClean="0"/>
              <a:t>/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Node        next;   /*</a:t>
            </a:r>
            <a:r>
              <a:rPr lang="zh-CN" altLang="en-US" sz="2800" dirty="0"/>
              <a:t>指针域*</a:t>
            </a:r>
            <a:r>
              <a:rPr lang="en-US" altLang="zh-CN" sz="2800" dirty="0" smtClean="0"/>
              <a:t>/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}</a:t>
            </a:r>
            <a:r>
              <a:rPr lang="en-US" altLang="zh-CN" sz="2800" dirty="0" err="1" smtClean="0"/>
              <a:t>LinkQueueNode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</a:t>
            </a:r>
            <a:r>
              <a:rPr lang="en-US" altLang="zh-CN" sz="2800" dirty="0" err="1"/>
              <a:t>typedef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</a:t>
            </a:r>
          </a:p>
          <a:p>
            <a:pPr eaLnBrk="1" hangingPunct="1"/>
            <a:r>
              <a:rPr lang="en-US" altLang="zh-CN" sz="2800" dirty="0"/>
              <a:t> </a:t>
            </a:r>
            <a:r>
              <a:rPr lang="en-US" altLang="zh-CN" sz="2800" dirty="0" smtClean="0"/>
              <a:t>{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err="1"/>
              <a:t>LinkQueueNode</a:t>
            </a:r>
            <a:r>
              <a:rPr lang="en-US" altLang="zh-CN" sz="2800" dirty="0"/>
              <a:t>  *front</a:t>
            </a:r>
            <a:r>
              <a:rPr lang="en-US" altLang="zh-CN" sz="2800" dirty="0" smtClean="0"/>
              <a:t>;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err="1"/>
              <a:t>LinkQueueNode</a:t>
            </a:r>
            <a:r>
              <a:rPr lang="en-US" altLang="zh-CN" sz="2800" dirty="0"/>
              <a:t>  *rear</a:t>
            </a:r>
            <a:r>
              <a:rPr lang="en-US" altLang="zh-CN" sz="2800" dirty="0" smtClean="0"/>
              <a:t>;</a:t>
            </a:r>
            <a:endParaRPr lang="en-US" altLang="zh-CN" sz="2800" dirty="0"/>
          </a:p>
          <a:p>
            <a:pPr eaLnBrk="1" hangingPunct="1"/>
            <a:r>
              <a:rPr lang="en-US" altLang="zh-CN" sz="2800" dirty="0" smtClean="0"/>
              <a:t>} </a:t>
            </a:r>
            <a:r>
              <a:rPr lang="en-US" altLang="zh-CN" sz="2800" dirty="0" err="1" smtClean="0"/>
              <a:t>LinkQueue</a:t>
            </a:r>
            <a:r>
              <a:rPr lang="en-US" altLang="zh-CN" sz="2800" dirty="0"/>
              <a:t>; </a:t>
            </a:r>
          </a:p>
        </p:txBody>
      </p:sp>
      <p:sp>
        <p:nvSpPr>
          <p:cNvPr id="4" name="Text Box 33"/>
          <p:cNvSpPr txBox="1">
            <a:spLocks noChangeArrowheads="1"/>
          </p:cNvSpPr>
          <p:nvPr/>
        </p:nvSpPr>
        <p:spPr bwMode="auto">
          <a:xfrm>
            <a:off x="522288" y="1133475"/>
            <a:ext cx="6172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F1F622"/>
                </a:solidFill>
                <a:latin typeface="宋体" charset="-122"/>
              </a:rPr>
              <a:t>三、</a:t>
            </a:r>
            <a:r>
              <a:rPr lang="zh-CN" altLang="en-US" sz="3200" dirty="0">
                <a:solidFill>
                  <a:srgbClr val="F1F622"/>
                </a:solidFill>
                <a:latin typeface="宋体" charset="-122"/>
              </a:rPr>
              <a:t>队列的链式存储结构及实现 </a:t>
            </a:r>
          </a:p>
        </p:txBody>
      </p:sp>
      <p:sp>
        <p:nvSpPr>
          <p:cNvPr id="5" name="Rectangle 34"/>
          <p:cNvSpPr txBox="1">
            <a:spLocks noRot="1" noChangeArrowheads="1"/>
          </p:cNvSpPr>
          <p:nvPr/>
        </p:nvSpPr>
        <p:spPr>
          <a:xfrm>
            <a:off x="1058863" y="406400"/>
            <a:ext cx="7489825" cy="457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1F62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smtClean="0"/>
              <a:t>3.2 </a:t>
            </a:r>
            <a:r>
              <a:rPr lang="zh-CN" altLang="en-US" kern="0" smtClean="0"/>
              <a:t>队列</a:t>
            </a:r>
            <a:endParaRPr lang="zh-CN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50842306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395536" y="764704"/>
            <a:ext cx="8208912" cy="585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/>
              <a:t>） 初始化操作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eaLnBrk="1" hangingPunct="1">
              <a:lnSpc>
                <a:spcPct val="13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InitQueue</a:t>
            </a:r>
            <a:r>
              <a:rPr lang="en-US" altLang="zh-CN" dirty="0"/>
              <a:t>(</a:t>
            </a:r>
            <a:r>
              <a:rPr lang="en-US" altLang="zh-CN" dirty="0" err="1"/>
              <a:t>LinkQueue</a:t>
            </a:r>
            <a:r>
              <a:rPr lang="en-US" altLang="zh-CN" dirty="0"/>
              <a:t> *Q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eaLnBrk="1" hangingPunct="1">
              <a:lnSpc>
                <a:spcPct val="130000"/>
              </a:lnSpc>
            </a:pPr>
            <a:r>
              <a:rPr lang="en-US" altLang="zh-CN" dirty="0"/>
              <a:t>{ /* </a:t>
            </a:r>
            <a:r>
              <a:rPr lang="zh-CN" altLang="en-US" dirty="0"/>
              <a:t>将</a:t>
            </a:r>
            <a:r>
              <a:rPr lang="en-US" altLang="zh-CN" dirty="0"/>
              <a:t>Q</a:t>
            </a:r>
            <a:r>
              <a:rPr lang="zh-CN" altLang="en-US" dirty="0"/>
              <a:t>初始化为一个空的链队列 *</a:t>
            </a:r>
            <a:r>
              <a:rPr lang="en-US" altLang="zh-CN" dirty="0" smtClean="0"/>
              <a:t>/ </a:t>
            </a:r>
            <a:endParaRPr lang="en-US" altLang="zh-CN" dirty="0"/>
          </a:p>
          <a:p>
            <a:pPr eaLnBrk="1" hangingPunct="1">
              <a:lnSpc>
                <a:spcPct val="130000"/>
              </a:lnSpc>
            </a:pPr>
            <a:r>
              <a:rPr lang="en-US" altLang="zh-CN" dirty="0"/>
              <a:t>  Q-&gt;front</a:t>
            </a:r>
            <a:r>
              <a:rPr lang="en-US" altLang="zh-CN" dirty="0" smtClean="0"/>
              <a:t>=(Node </a:t>
            </a:r>
            <a:r>
              <a:rPr lang="en-US" altLang="zh-CN" dirty="0"/>
              <a:t>*)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(Node)); </a:t>
            </a:r>
            <a:endParaRPr lang="en-US" altLang="zh-CN" dirty="0"/>
          </a:p>
          <a:p>
            <a:pPr eaLnBrk="1" hangingPunct="1">
              <a:lnSpc>
                <a:spcPct val="130000"/>
              </a:lnSpc>
            </a:pPr>
            <a:r>
              <a:rPr lang="en-US" altLang="zh-CN" dirty="0"/>
              <a:t>  if(Q-&gt;front! =NULL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eaLnBrk="1" hangingPunct="1">
              <a:lnSpc>
                <a:spcPct val="130000"/>
              </a:lnSpc>
            </a:pPr>
            <a:r>
              <a:rPr lang="en-US" altLang="zh-CN" dirty="0"/>
              <a:t>       </a:t>
            </a:r>
            <a:r>
              <a:rPr lang="en-US" altLang="zh-CN" dirty="0" smtClean="0"/>
              <a:t>{ </a:t>
            </a:r>
            <a:endParaRPr lang="en-US" altLang="zh-CN" dirty="0"/>
          </a:p>
          <a:p>
            <a:pPr eaLnBrk="1" hangingPunct="1">
              <a:lnSpc>
                <a:spcPct val="130000"/>
              </a:lnSpc>
            </a:pPr>
            <a:r>
              <a:rPr lang="en-US" altLang="zh-CN" dirty="0"/>
              <a:t>         Q-&gt;rear=Q-&gt;front</a:t>
            </a:r>
            <a:r>
              <a:rPr lang="en-US" altLang="zh-CN" dirty="0" smtClean="0"/>
              <a:t>; </a:t>
            </a:r>
            <a:endParaRPr lang="en-US" altLang="zh-CN" dirty="0"/>
          </a:p>
          <a:p>
            <a:pPr eaLnBrk="1" hangingPunct="1">
              <a:lnSpc>
                <a:spcPct val="130000"/>
              </a:lnSpc>
            </a:pPr>
            <a:r>
              <a:rPr lang="en-US" altLang="zh-CN" dirty="0"/>
              <a:t>         Q-&gt;front-&gt;next=NULL</a:t>
            </a:r>
            <a:r>
              <a:rPr lang="en-US" altLang="zh-CN" dirty="0" smtClean="0"/>
              <a:t>; </a:t>
            </a:r>
            <a:endParaRPr lang="en-US" altLang="zh-CN" dirty="0"/>
          </a:p>
          <a:p>
            <a:pPr eaLnBrk="1" hangingPunct="1">
              <a:lnSpc>
                <a:spcPct val="130000"/>
              </a:lnSpc>
            </a:pPr>
            <a:r>
              <a:rPr lang="en-US" altLang="zh-CN" dirty="0"/>
              <a:t>          return(TRUE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eaLnBrk="1" hangingPunct="1">
              <a:lnSpc>
                <a:spcPct val="130000"/>
              </a:lnSpc>
            </a:pPr>
            <a:r>
              <a:rPr lang="en-US" altLang="zh-CN" dirty="0"/>
              <a:t>          </a:t>
            </a:r>
            <a:r>
              <a:rPr lang="en-US" altLang="zh-CN" dirty="0" smtClean="0"/>
              <a:t>} </a:t>
            </a:r>
            <a:endParaRPr lang="en-US" altLang="zh-CN" dirty="0"/>
          </a:p>
          <a:p>
            <a:pPr eaLnBrk="1" hangingPunct="1">
              <a:lnSpc>
                <a:spcPct val="130000"/>
              </a:lnSpc>
            </a:pPr>
            <a:r>
              <a:rPr lang="en-US" altLang="zh-CN" dirty="0"/>
              <a:t>      else  return(FALSE);     /* </a:t>
            </a:r>
            <a:r>
              <a:rPr lang="zh-CN" altLang="en-US" dirty="0"/>
              <a:t>溢出！*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pPr eaLnBrk="1" hangingPunct="1">
              <a:lnSpc>
                <a:spcPct val="130000"/>
              </a:lnSpc>
            </a:pPr>
            <a:r>
              <a:rPr lang="en-US" altLang="zh-C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4302832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251520" y="260647"/>
            <a:ext cx="8630889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 入队操作。 </a:t>
            </a:r>
          </a:p>
          <a:p>
            <a:pPr eaLnBrk="1" hangingPunct="1"/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EnterQueue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LinkQueue</a:t>
            </a:r>
            <a:r>
              <a:rPr lang="en-US" altLang="zh-CN" sz="2800" dirty="0"/>
              <a:t> *Q, </a:t>
            </a:r>
            <a:r>
              <a:rPr lang="en-US" altLang="zh-CN" sz="2800" dirty="0" err="1" smtClean="0"/>
              <a:t>ElementType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x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pPr eaLnBrk="1" hangingPunct="1"/>
            <a:r>
              <a:rPr lang="en-US" altLang="zh-CN" sz="2800" dirty="0" smtClean="0"/>
              <a:t>{</a:t>
            </a:r>
          </a:p>
          <a:p>
            <a:pPr eaLnBrk="1" hangingPunct="1"/>
            <a:r>
              <a:rPr lang="en-US" altLang="zh-CN" sz="2800" dirty="0" smtClean="0"/>
              <a:t>   Node  </a:t>
            </a:r>
            <a:r>
              <a:rPr lang="en-US" altLang="zh-CN" sz="2800" dirty="0"/>
              <a:t>*</a:t>
            </a:r>
            <a:r>
              <a:rPr lang="en-US" altLang="zh-CN" sz="2800" dirty="0" err="1"/>
              <a:t>NewNode</a:t>
            </a:r>
            <a:r>
              <a:rPr lang="en-US" altLang="zh-CN" sz="2800" dirty="0" smtClean="0"/>
              <a:t>;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 </a:t>
            </a:r>
            <a:r>
              <a:rPr lang="en-US" altLang="zh-CN" sz="2800" dirty="0" err="1"/>
              <a:t>NewNode</a:t>
            </a:r>
            <a:r>
              <a:rPr lang="en-US" altLang="zh-CN" sz="2800" dirty="0" smtClean="0"/>
              <a:t>=(Node </a:t>
            </a:r>
            <a:r>
              <a:rPr lang="en-US" altLang="zh-CN" sz="2800" dirty="0"/>
              <a:t>* )</a:t>
            </a:r>
            <a:r>
              <a:rPr lang="en-US" altLang="zh-CN" sz="2800" dirty="0" err="1"/>
              <a:t>malloc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sizeof</a:t>
            </a:r>
            <a:r>
              <a:rPr lang="en-US" altLang="zh-CN" sz="2800" dirty="0"/>
              <a:t>(</a:t>
            </a:r>
            <a:r>
              <a:rPr lang="en-US" altLang="zh-CN" sz="2800" dirty="0" err="1"/>
              <a:t>LinkQueueNode</a:t>
            </a:r>
            <a:r>
              <a:rPr lang="en-US" altLang="zh-CN" sz="2800" dirty="0" smtClean="0"/>
              <a:t>));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  if(</a:t>
            </a:r>
            <a:r>
              <a:rPr lang="en-US" altLang="zh-CN" sz="2800" dirty="0" err="1"/>
              <a:t>NewNode</a:t>
            </a:r>
            <a:r>
              <a:rPr lang="en-US" altLang="zh-CN" sz="2800" dirty="0"/>
              <a:t>! =NULL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 </a:t>
            </a:r>
            <a:r>
              <a:rPr lang="en-US" altLang="zh-CN" sz="2800" dirty="0" smtClean="0"/>
              <a:t>{ </a:t>
            </a:r>
            <a:endParaRPr lang="en-US" altLang="zh-CN" sz="2800" dirty="0"/>
          </a:p>
          <a:p>
            <a:pPr lvl="1" eaLnBrk="1" hangingPunct="1"/>
            <a:r>
              <a:rPr lang="en-US" altLang="zh-CN" sz="2800" dirty="0"/>
              <a:t>   </a:t>
            </a:r>
            <a:r>
              <a:rPr lang="en-US" altLang="zh-CN" sz="2800" dirty="0" err="1"/>
              <a:t>NewNode</a:t>
            </a:r>
            <a:r>
              <a:rPr lang="en-US" altLang="zh-CN" sz="2800" dirty="0"/>
              <a:t>-&gt;data=x</a:t>
            </a:r>
            <a:r>
              <a:rPr lang="en-US" altLang="zh-CN" sz="2800" dirty="0" smtClean="0"/>
              <a:t>; </a:t>
            </a:r>
            <a:endParaRPr lang="en-US" altLang="zh-CN" sz="2800" dirty="0"/>
          </a:p>
          <a:p>
            <a:pPr lvl="1" eaLnBrk="1" hangingPunct="1"/>
            <a:r>
              <a:rPr lang="en-US" altLang="zh-CN" sz="2800" dirty="0"/>
              <a:t>   </a:t>
            </a:r>
            <a:r>
              <a:rPr lang="en-US" altLang="zh-CN" sz="2800" dirty="0" err="1"/>
              <a:t>NewNode</a:t>
            </a:r>
            <a:r>
              <a:rPr lang="en-US" altLang="zh-CN" sz="2800" dirty="0"/>
              <a:t>-&gt;next=NULL</a:t>
            </a:r>
            <a:r>
              <a:rPr lang="en-US" altLang="zh-CN" sz="2800" dirty="0" smtClean="0"/>
              <a:t>; </a:t>
            </a:r>
            <a:endParaRPr lang="en-US" altLang="zh-CN" sz="2800" dirty="0"/>
          </a:p>
          <a:p>
            <a:pPr lvl="1" eaLnBrk="1" hangingPunct="1"/>
            <a:r>
              <a:rPr lang="en-US" altLang="zh-CN" sz="2800" dirty="0"/>
              <a:t>   Q-&gt;rear-&gt;next=</a:t>
            </a:r>
            <a:r>
              <a:rPr lang="en-US" altLang="zh-CN" sz="2800" dirty="0" err="1"/>
              <a:t>NewNode</a:t>
            </a:r>
            <a:r>
              <a:rPr lang="en-US" altLang="zh-CN" sz="2800" dirty="0" smtClean="0"/>
              <a:t>; </a:t>
            </a:r>
            <a:endParaRPr lang="en-US" altLang="zh-CN" sz="2800" dirty="0"/>
          </a:p>
          <a:p>
            <a:pPr lvl="1" eaLnBrk="1" hangingPunct="1"/>
            <a:r>
              <a:rPr lang="en-US" altLang="zh-CN" sz="2800" dirty="0"/>
              <a:t>   Q-&gt;rear=</a:t>
            </a:r>
            <a:r>
              <a:rPr lang="en-US" altLang="zh-CN" sz="2800" dirty="0" err="1"/>
              <a:t>NewNode</a:t>
            </a:r>
            <a:r>
              <a:rPr lang="en-US" altLang="zh-CN" sz="2800" dirty="0" smtClean="0"/>
              <a:t>; </a:t>
            </a:r>
            <a:endParaRPr lang="en-US" altLang="zh-CN" sz="2800" dirty="0"/>
          </a:p>
          <a:p>
            <a:pPr lvl="1" eaLnBrk="1" hangingPunct="1"/>
            <a:r>
              <a:rPr lang="en-US" altLang="zh-CN" sz="2800" dirty="0"/>
              <a:t>   return(TRUE</a:t>
            </a:r>
            <a:r>
              <a:rPr lang="en-US" altLang="zh-CN" sz="2800" dirty="0" smtClean="0"/>
              <a:t>);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  </a:t>
            </a:r>
            <a:r>
              <a:rPr lang="en-US" altLang="zh-CN" sz="2800" dirty="0" smtClean="0"/>
              <a:t>}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else  return(FALSE);     /* </a:t>
            </a:r>
            <a:r>
              <a:rPr lang="zh-CN" altLang="en-US" sz="2800" dirty="0"/>
              <a:t>溢出！*</a:t>
            </a:r>
            <a:r>
              <a:rPr lang="en-US" altLang="zh-CN" sz="2800" dirty="0" smtClean="0"/>
              <a:t>/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0719356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055586"/>
              </p:ext>
            </p:extLst>
          </p:nvPr>
        </p:nvGraphicFramePr>
        <p:xfrm>
          <a:off x="1691680" y="3213000"/>
          <a:ext cx="1296988" cy="280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988"/>
              </a:tblGrid>
              <a:tr h="2808288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00" marR="915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圆角矩形 26"/>
          <p:cNvSpPr/>
          <p:nvPr/>
        </p:nvSpPr>
        <p:spPr bwMode="auto">
          <a:xfrm>
            <a:off x="1764705" y="5325963"/>
            <a:ext cx="1150938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3600" dirty="0">
                <a:solidFill>
                  <a:schemeClr val="bg2"/>
                </a:solidFill>
              </a:rPr>
              <a:t>A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  <p:sp>
        <p:nvSpPr>
          <p:cNvPr id="8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32D03F59-1F92-450F-93E0-B6A65F3267C1}" type="slidenum">
              <a:rPr lang="en-US" altLang="zh-CN" b="0">
                <a:latin typeface="Arial" charset="0"/>
              </a:rPr>
              <a:pPr eaLnBrk="1" hangingPunct="1"/>
              <a:t>7</a:t>
            </a:fld>
            <a:endParaRPr lang="en-US" altLang="zh-CN" b="0">
              <a:latin typeface="Arial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68313" y="1196975"/>
            <a:ext cx="8280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例：有三个元素按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 i="1">
                <a:latin typeface="Times New Roman" pitchFamily="18" charset="0"/>
              </a:rPr>
              <a:t>c</a:t>
            </a:r>
            <a:r>
              <a:rPr lang="zh-CN" altLang="en-US" sz="2800">
                <a:latin typeface="Times New Roman" pitchFamily="18" charset="0"/>
              </a:rPr>
              <a:t>的次序依次进栈，且每个元素只允许进一次栈，则可能的出栈序列有多少种？</a:t>
            </a:r>
          </a:p>
        </p:txBody>
      </p:sp>
      <p:sp>
        <p:nvSpPr>
          <p:cNvPr id="177174" name="Text Box 22"/>
          <p:cNvSpPr txBox="1">
            <a:spLocks noChangeArrowheads="1"/>
          </p:cNvSpPr>
          <p:nvPr/>
        </p:nvSpPr>
        <p:spPr bwMode="auto">
          <a:xfrm>
            <a:off x="472648" y="2420888"/>
            <a:ext cx="47474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Ø"/>
            </a:pP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zh-CN" altLang="en-US" sz="2800" dirty="0" smtClean="0">
                <a:latin typeface="Times New Roman" pitchFamily="18" charset="0"/>
              </a:rPr>
              <a:t>情况</a:t>
            </a:r>
            <a:r>
              <a:rPr lang="en-US" altLang="zh-CN" sz="2800" dirty="0" smtClean="0">
                <a:latin typeface="Times New Roman" pitchFamily="18" charset="0"/>
              </a:rPr>
              <a:t>2</a:t>
            </a:r>
            <a:r>
              <a:rPr lang="zh-CN" altLang="en-US" sz="2800" dirty="0" smtClean="0">
                <a:latin typeface="Times New Roman" pitchFamily="18" charset="0"/>
              </a:rPr>
              <a:t>：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177176" name="Rectangle 24"/>
          <p:cNvSpPr>
            <a:spLocks noGrp="1" noRot="1" noChangeArrowheads="1"/>
          </p:cNvSpPr>
          <p:nvPr>
            <p:ph type="title"/>
          </p:nvPr>
        </p:nvSpPr>
        <p:spPr>
          <a:xfrm>
            <a:off x="1042988" y="404813"/>
            <a:ext cx="7488237" cy="6334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 </a:t>
            </a:r>
            <a:r>
              <a:rPr lang="zh-CN" altLang="en-US" dirty="0" smtClean="0"/>
              <a:t>栈</a:t>
            </a:r>
          </a:p>
        </p:txBody>
      </p:sp>
      <p:sp>
        <p:nvSpPr>
          <p:cNvPr id="26" name="圆角矩形 25"/>
          <p:cNvSpPr/>
          <p:nvPr/>
        </p:nvSpPr>
        <p:spPr bwMode="auto">
          <a:xfrm>
            <a:off x="1764705" y="4581128"/>
            <a:ext cx="1150938" cy="6492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3600" dirty="0">
                <a:solidFill>
                  <a:schemeClr val="bg2"/>
                </a:solidFill>
              </a:rPr>
              <a:t>C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  <p:grpSp>
        <p:nvGrpSpPr>
          <p:cNvPr id="28" name="组合 4"/>
          <p:cNvGrpSpPr>
            <a:grpSpLocks/>
          </p:cNvGrpSpPr>
          <p:nvPr/>
        </p:nvGrpSpPr>
        <p:grpSpPr bwMode="auto">
          <a:xfrm>
            <a:off x="3856474" y="3278782"/>
            <a:ext cx="3739862" cy="1374803"/>
            <a:chOff x="4288529" y="4688107"/>
            <a:chExt cx="3740176" cy="1375010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4680312" y="5338011"/>
              <a:ext cx="3348393" cy="7251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hlink"/>
                </a:buClr>
              </a:pPr>
              <a:r>
                <a:rPr lang="zh-CN" altLang="en-US" sz="2800" dirty="0" smtClean="0">
                  <a:latin typeface="Times New Roman" pitchFamily="18" charset="0"/>
                </a:rPr>
                <a:t>   出栈次序：</a:t>
              </a:r>
              <a:r>
                <a:rPr lang="en-US" altLang="zh-CN" sz="2800" dirty="0" smtClean="0">
                  <a:latin typeface="Times New Roman" pitchFamily="18" charset="0"/>
                </a:rPr>
                <a:t>ACB</a:t>
              </a:r>
              <a:endParaRPr lang="zh-CN" altLang="en-US" sz="2800" dirty="0">
                <a:latin typeface="Times New Roman" pitchFamily="18" charset="0"/>
              </a:endParaRPr>
            </a:p>
          </p:txBody>
        </p:sp>
        <p:pic>
          <p:nvPicPr>
            <p:cNvPr id="30" name="Picture 5" descr="png-057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29" y="4688107"/>
              <a:ext cx="944862" cy="93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圆角矩形 24"/>
          <p:cNvSpPr/>
          <p:nvPr/>
        </p:nvSpPr>
        <p:spPr bwMode="auto">
          <a:xfrm>
            <a:off x="1764705" y="5301208"/>
            <a:ext cx="1150938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3600" dirty="0">
                <a:solidFill>
                  <a:schemeClr val="bg2"/>
                </a:solidFill>
              </a:rPr>
              <a:t>B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  <p:grpSp>
        <p:nvGrpSpPr>
          <p:cNvPr id="13" name="组合 4"/>
          <p:cNvGrpSpPr>
            <a:grpSpLocks/>
          </p:cNvGrpSpPr>
          <p:nvPr/>
        </p:nvGrpSpPr>
        <p:grpSpPr bwMode="auto">
          <a:xfrm>
            <a:off x="3776311" y="4367666"/>
            <a:ext cx="5332192" cy="1374803"/>
            <a:chOff x="4288529" y="4688107"/>
            <a:chExt cx="5332640" cy="1375010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4680311" y="5338011"/>
              <a:ext cx="4940858" cy="7251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chemeClr val="hlink"/>
                </a:buClr>
              </a:pPr>
              <a:r>
                <a:rPr lang="zh-CN" altLang="en-US" sz="2800" dirty="0" smtClean="0">
                  <a:latin typeface="Times New Roman" pitchFamily="18" charset="0"/>
                </a:rPr>
                <a:t>   入栈用</a:t>
              </a:r>
              <a:r>
                <a:rPr lang="en-US" altLang="zh-CN" sz="2800" dirty="0" smtClean="0">
                  <a:latin typeface="Times New Roman" pitchFamily="18" charset="0"/>
                </a:rPr>
                <a:t>1</a:t>
              </a:r>
              <a:r>
                <a:rPr lang="zh-CN" altLang="en-US" sz="2800" dirty="0" smtClean="0">
                  <a:latin typeface="Times New Roman" pitchFamily="18" charset="0"/>
                </a:rPr>
                <a:t>表示，出栈用</a:t>
              </a:r>
              <a:r>
                <a:rPr lang="en-US" altLang="zh-CN" sz="2800" dirty="0" smtClean="0">
                  <a:latin typeface="Times New Roman" pitchFamily="18" charset="0"/>
                </a:rPr>
                <a:t>0</a:t>
              </a:r>
              <a:r>
                <a:rPr lang="zh-CN" altLang="en-US" sz="2800" dirty="0" smtClean="0">
                  <a:latin typeface="Times New Roman" pitchFamily="18" charset="0"/>
                </a:rPr>
                <a:t>表示</a:t>
              </a:r>
              <a:endParaRPr lang="zh-CN" altLang="en-US" sz="2800" dirty="0">
                <a:latin typeface="Times New Roman" pitchFamily="18" charset="0"/>
              </a:endParaRPr>
            </a:p>
          </p:txBody>
        </p:sp>
        <p:pic>
          <p:nvPicPr>
            <p:cNvPr id="15" name="Picture 5" descr="png-057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29" y="4688107"/>
              <a:ext cx="944862" cy="93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335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1.38889E-6 -0.21412 C 1.38889E-6 -0.30995 0.04757 -0.42801 0.08646 -0.42801 L 0.17326 -0.42801 " pathEditMode="relative" rAng="0" ptsTypes="FfFF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-2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1088 L -2.77778E-6 -0.16574 C -2.77778E-6 -0.23519 0.09532 -0.32037 0.17309 -0.32037 L 0.34653 -0.32037 " pathEditMode="relative" rAng="0" ptsTypes="FfFF">
                                      <p:cBhvr>
                                        <p:cTn id="3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26" y="-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81481E-6 L 1.38889E-6 -0.21274 C 1.38889E-6 -0.30834 0.14531 -0.42524 0.26389 -0.42524 L 0.52778 -0.42524 " pathEditMode="relative" rAng="0" ptsTypes="FfFF">
                                      <p:cBhvr>
                                        <p:cTn id="3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177174" grpId="0"/>
      <p:bldP spid="26" grpId="0" animBg="1"/>
      <p:bldP spid="26" grpId="1" animBg="1"/>
      <p:bldP spid="25" grpId="0" animBg="1"/>
      <p:bldP spid="25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4"/>
          <p:cNvSpPr txBox="1">
            <a:spLocks noChangeArrowheads="1"/>
          </p:cNvSpPr>
          <p:nvPr/>
        </p:nvSpPr>
        <p:spPr bwMode="auto">
          <a:xfrm>
            <a:off x="539552" y="634366"/>
            <a:ext cx="7916526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 出队操作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pPr eaLnBrk="1" hangingPunct="1"/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DeleteQueue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LinkQueue</a:t>
            </a:r>
            <a:r>
              <a:rPr lang="en-US" altLang="zh-CN" sz="2800" dirty="0"/>
              <a:t> * Q, </a:t>
            </a:r>
            <a:r>
              <a:rPr lang="en-US" altLang="zh-CN" sz="2800" dirty="0" err="1" smtClean="0"/>
              <a:t>ElementType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*x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pPr eaLnBrk="1" hangingPunct="1"/>
            <a:r>
              <a:rPr lang="en-US" altLang="zh-CN" sz="2800" dirty="0" smtClean="0"/>
              <a:t>{</a:t>
            </a:r>
          </a:p>
          <a:p>
            <a:pPr eaLnBrk="1" hangingPunct="1"/>
            <a:r>
              <a:rPr lang="en-US" altLang="zh-CN" sz="2800" dirty="0" smtClean="0"/>
              <a:t>    Node </a:t>
            </a:r>
            <a:r>
              <a:rPr lang="en-US" altLang="zh-CN" sz="2800" dirty="0"/>
              <a:t>*p</a:t>
            </a:r>
            <a:r>
              <a:rPr lang="en-US" altLang="zh-CN" sz="2800" dirty="0" smtClean="0"/>
              <a:t>;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 if(Q-&gt;front==Q-&gt;rear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    return(FALSE</a:t>
            </a:r>
            <a:r>
              <a:rPr lang="en-US" altLang="zh-CN" sz="2800" dirty="0" smtClean="0"/>
              <a:t>);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 p=Q-&gt;front-&gt;next</a:t>
            </a:r>
            <a:r>
              <a:rPr lang="en-US" altLang="zh-CN" sz="2800" dirty="0" smtClean="0"/>
              <a:t>;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 Q-&gt;front-&gt;next=p-&gt;next;   /* </a:t>
            </a:r>
            <a:r>
              <a:rPr lang="zh-CN" altLang="en-US" sz="2800" dirty="0"/>
              <a:t>队头元素</a:t>
            </a:r>
            <a:r>
              <a:rPr lang="en-US" altLang="zh-CN" sz="2800" dirty="0"/>
              <a:t>p</a:t>
            </a:r>
            <a:r>
              <a:rPr lang="zh-CN" altLang="en-US" sz="2800" dirty="0"/>
              <a:t>出队 *</a:t>
            </a:r>
            <a:r>
              <a:rPr lang="en-US" altLang="zh-CN" sz="2800" dirty="0" smtClean="0"/>
              <a:t>/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  if(Q-&gt;rear==p)   /* </a:t>
            </a:r>
            <a:r>
              <a:rPr lang="zh-CN" altLang="en-US" sz="2800" dirty="0"/>
              <a:t>如果队中只有一个</a:t>
            </a:r>
            <a:r>
              <a:rPr lang="zh-CN" altLang="en-US" sz="2800" dirty="0" smtClean="0"/>
              <a:t>元素*</a:t>
            </a:r>
            <a:r>
              <a:rPr lang="en-US" altLang="zh-CN" sz="2800" dirty="0" smtClean="0"/>
              <a:t>/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      Q-&gt;rear=Q-&gt;front;  </a:t>
            </a:r>
            <a:r>
              <a:rPr lang="en-US" altLang="zh-CN" sz="2800" dirty="0" smtClean="0"/>
              <a:t>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  *x=p-&gt;data</a:t>
            </a:r>
            <a:r>
              <a:rPr lang="en-US" altLang="zh-CN" sz="2800" dirty="0" smtClean="0"/>
              <a:t>;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   free(p);    /* </a:t>
            </a:r>
            <a:r>
              <a:rPr lang="zh-CN" altLang="en-US" sz="2800" dirty="0"/>
              <a:t>释放存储空间 *</a:t>
            </a:r>
            <a:r>
              <a:rPr lang="en-US" altLang="zh-CN" sz="2800" dirty="0" smtClean="0"/>
              <a:t>/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   return(TRUE);     </a:t>
            </a:r>
          </a:p>
          <a:p>
            <a:pPr eaLnBrk="1" hangingPunct="1"/>
            <a:r>
              <a:rPr lang="en-US" altLang="zh-CN" sz="2800" dirty="0"/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374356824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93122"/>
              </p:ext>
            </p:extLst>
          </p:nvPr>
        </p:nvGraphicFramePr>
        <p:xfrm>
          <a:off x="2339752" y="1268760"/>
          <a:ext cx="6624736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/>
                <a:gridCol w="468923"/>
                <a:gridCol w="468923"/>
                <a:gridCol w="468923"/>
                <a:gridCol w="579755"/>
                <a:gridCol w="579755"/>
                <a:gridCol w="605155"/>
                <a:gridCol w="579755"/>
                <a:gridCol w="579755"/>
                <a:gridCol w="468923"/>
                <a:gridCol w="468923"/>
                <a:gridCol w="468923"/>
                <a:gridCol w="418100"/>
              </a:tblGrid>
              <a:tr h="421761">
                <a:tc>
                  <a:txBody>
                    <a:bodyPr/>
                    <a:lstStyle/>
                    <a:p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1761"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1761"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1761"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1761"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1761">
                <a:tc>
                  <a:txBody>
                    <a:bodyPr/>
                    <a:lstStyle/>
                    <a:p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1761"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2793999" y="332656"/>
            <a:ext cx="48125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FFFF00"/>
                </a:solidFill>
              </a:rPr>
              <a:t>3.2.3   </a:t>
            </a:r>
            <a:r>
              <a:rPr lang="zh-CN" altLang="en-US" sz="3600" b="1" dirty="0">
                <a:solidFill>
                  <a:srgbClr val="FFFF00"/>
                </a:solidFill>
              </a:rPr>
              <a:t>队列的应用举例 </a:t>
            </a:r>
          </a:p>
        </p:txBody>
      </p:sp>
      <p:sp>
        <p:nvSpPr>
          <p:cNvPr id="88067" name="Text Box 5"/>
          <p:cNvSpPr txBox="1">
            <a:spLocks noChangeArrowheads="1"/>
          </p:cNvSpPr>
          <p:nvPr/>
        </p:nvSpPr>
        <p:spPr bwMode="auto">
          <a:xfrm>
            <a:off x="827584" y="1341120"/>
            <a:ext cx="31758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514350" indent="-514350" eaLnBrk="1" hangingPunct="1">
              <a:buAutoNum type="arabicPeriod"/>
            </a:pPr>
            <a:r>
              <a:rPr lang="zh-CN" altLang="en-US" sz="3200" b="1" dirty="0" smtClean="0">
                <a:solidFill>
                  <a:srgbClr val="FFFF00"/>
                </a:solidFill>
              </a:rPr>
              <a:t>打印</a:t>
            </a:r>
            <a:r>
              <a:rPr lang="zh-CN" altLang="en-US" sz="3200" b="1" dirty="0">
                <a:solidFill>
                  <a:srgbClr val="FFFF00"/>
                </a:solidFill>
              </a:rPr>
              <a:t>杨辉三</a:t>
            </a:r>
            <a:r>
              <a:rPr lang="zh-CN" altLang="en-US" sz="3200" b="1" dirty="0" smtClean="0">
                <a:solidFill>
                  <a:srgbClr val="FFFF00"/>
                </a:solidFill>
              </a:rPr>
              <a:t>角</a:t>
            </a:r>
            <a:endParaRPr lang="en-US" altLang="zh-CN" sz="3200" b="1" dirty="0" smtClean="0">
              <a:solidFill>
                <a:srgbClr val="FFFF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79512" y="3356992"/>
            <a:ext cx="8712968" cy="3312368"/>
            <a:chOff x="251520" y="3356992"/>
            <a:chExt cx="8712968" cy="331236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683567" y="4293096"/>
              <a:ext cx="8280921" cy="23762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457200" indent="-457200">
                <a:buFont typeface="Wingdings" panose="05000000000000000000" pitchFamily="2" charset="2"/>
                <a:buChar char="Ø"/>
                <a:defRPr/>
              </a:pPr>
              <a:r>
                <a:rPr lang="zh-CN" altLang="en-US" sz="2800" kern="0" dirty="0" smtClean="0">
                  <a:solidFill>
                    <a:schemeClr val="tx2">
                      <a:lumMod val="50000"/>
                    </a:schemeClr>
                  </a:solidFill>
                  <a:latin typeface="宋体" charset="-122"/>
                </a:rPr>
                <a:t>杨辉三角的本质：</a:t>
              </a:r>
              <a:endParaRPr lang="en-US" altLang="zh-CN" sz="2800" kern="0" dirty="0" smtClean="0">
                <a:solidFill>
                  <a:schemeClr val="tx2">
                    <a:lumMod val="50000"/>
                  </a:schemeClr>
                </a:solidFill>
                <a:latin typeface="宋体" charset="-122"/>
              </a:endParaRPr>
            </a:p>
            <a:p>
              <a:pPr>
                <a:defRPr/>
              </a:pPr>
              <a:r>
                <a:rPr lang="zh-CN" altLang="en-US" sz="2800" kern="0" dirty="0" smtClean="0">
                  <a:solidFill>
                    <a:schemeClr val="bg1"/>
                  </a:solidFill>
                  <a:latin typeface="宋体" charset="-122"/>
                </a:rPr>
                <a:t>第</a:t>
              </a:r>
              <a:r>
                <a:rPr lang="en-US" altLang="zh-CN" sz="2800" kern="0" dirty="0" err="1" smtClean="0">
                  <a:solidFill>
                    <a:schemeClr val="bg1"/>
                  </a:solidFill>
                  <a:latin typeface="宋体" charset="-122"/>
                </a:rPr>
                <a:t>i</a:t>
              </a:r>
              <a:r>
                <a:rPr lang="zh-CN" altLang="en-US" sz="2800" kern="0" dirty="0" smtClean="0">
                  <a:solidFill>
                    <a:schemeClr val="bg1"/>
                  </a:solidFill>
                  <a:latin typeface="宋体" charset="-122"/>
                </a:rPr>
                <a:t>行为</a:t>
              </a:r>
              <a:r>
                <a:rPr lang="en-US" altLang="zh-CN" sz="2800" kern="0" dirty="0" smtClean="0">
                  <a:solidFill>
                    <a:schemeClr val="bg1"/>
                  </a:solidFill>
                  <a:latin typeface="宋体" charset="-122"/>
                </a:rPr>
                <a:t>(</a:t>
              </a:r>
              <a:r>
                <a:rPr lang="en-US" altLang="zh-CN" sz="2800" kern="0" dirty="0" err="1" smtClean="0">
                  <a:solidFill>
                    <a:schemeClr val="bg1"/>
                  </a:solidFill>
                  <a:latin typeface="宋体" charset="-122"/>
                </a:rPr>
                <a:t>a+b</a:t>
              </a:r>
              <a:r>
                <a:rPr lang="en-US" altLang="zh-CN" sz="2800" kern="0" dirty="0" smtClean="0">
                  <a:solidFill>
                    <a:schemeClr val="bg1"/>
                  </a:solidFill>
                  <a:latin typeface="宋体" charset="-122"/>
                </a:rPr>
                <a:t>)</a:t>
              </a:r>
              <a:r>
                <a:rPr lang="en-US" altLang="zh-CN" sz="2800" kern="0" baseline="30000" dirty="0" smtClean="0">
                  <a:solidFill>
                    <a:schemeClr val="bg1"/>
                  </a:solidFill>
                  <a:latin typeface="宋体" charset="-122"/>
                </a:rPr>
                <a:t>n</a:t>
              </a:r>
              <a:r>
                <a:rPr lang="zh-CN" altLang="en-US" sz="2800" kern="0" dirty="0" smtClean="0">
                  <a:solidFill>
                    <a:schemeClr val="bg1"/>
                  </a:solidFill>
                  <a:latin typeface="宋体" charset="-122"/>
                </a:rPr>
                <a:t>展开多项式后，各项的系数。</a:t>
              </a:r>
              <a:endParaRPr lang="en-US" altLang="zh-CN" sz="2800" kern="0" dirty="0" smtClean="0">
                <a:solidFill>
                  <a:schemeClr val="bg1"/>
                </a:solidFill>
                <a:latin typeface="宋体" charset="-122"/>
              </a:endParaRPr>
            </a:p>
            <a:p>
              <a:pPr marL="514350" indent="-514350">
                <a:buFont typeface="Wingdings" panose="05000000000000000000" pitchFamily="2" charset="2"/>
                <a:buChar char="Ø"/>
                <a:defRPr/>
              </a:pPr>
              <a:r>
                <a:rPr lang="zh-CN" altLang="en-US" sz="2800" kern="0" dirty="0">
                  <a:solidFill>
                    <a:schemeClr val="tx2">
                      <a:lumMod val="50000"/>
                    </a:schemeClr>
                  </a:solidFill>
                  <a:latin typeface="宋体" charset="-122"/>
                </a:rPr>
                <a:t>杨</a:t>
              </a:r>
              <a:r>
                <a:rPr lang="zh-CN" altLang="en-US" sz="2800" kern="0" dirty="0" smtClean="0">
                  <a:solidFill>
                    <a:schemeClr val="tx2">
                      <a:lumMod val="50000"/>
                    </a:schemeClr>
                  </a:solidFill>
                  <a:latin typeface="宋体" charset="-122"/>
                </a:rPr>
                <a:t>辉三角的特点：</a:t>
              </a:r>
              <a:endParaRPr lang="en-US" altLang="zh-CN" sz="2800" kern="0" dirty="0" smtClean="0">
                <a:solidFill>
                  <a:schemeClr val="tx2">
                    <a:lumMod val="50000"/>
                  </a:schemeClr>
                </a:solidFill>
                <a:latin typeface="宋体" charset="-122"/>
              </a:endParaRPr>
            </a:p>
            <a:p>
              <a:pPr>
                <a:defRPr/>
              </a:pPr>
              <a:r>
                <a:rPr lang="zh-CN" altLang="en-US" sz="2800" dirty="0"/>
                <a:t>它的两条斜边都是由数字</a:t>
              </a:r>
              <a:r>
                <a:rPr lang="en-US" altLang="zh-CN" sz="2800" dirty="0"/>
                <a:t>1</a:t>
              </a:r>
              <a:r>
                <a:rPr lang="zh-CN" altLang="en-US" sz="2800" dirty="0"/>
                <a:t>组成的，而其余的数则</a:t>
              </a:r>
              <a:r>
                <a:rPr lang="zh-CN" altLang="en-US" sz="2800" dirty="0" smtClean="0"/>
                <a:t>是</a:t>
              </a:r>
              <a:endParaRPr lang="en-US" altLang="zh-CN" sz="2800" dirty="0" smtClean="0"/>
            </a:p>
            <a:p>
              <a:pPr>
                <a:defRPr/>
              </a:pPr>
              <a:r>
                <a:rPr lang="zh-CN" altLang="en-US" sz="2800" dirty="0" smtClean="0"/>
                <a:t>等于</a:t>
              </a:r>
              <a:r>
                <a:rPr lang="zh-CN" altLang="en-US" sz="2800" dirty="0"/>
                <a:t>它肩上的两个数之和</a:t>
              </a:r>
              <a:endParaRPr lang="en-US" altLang="zh-CN" sz="2800" kern="0" dirty="0" smtClean="0">
                <a:solidFill>
                  <a:schemeClr val="bg1"/>
                </a:solidFill>
                <a:latin typeface="宋体" charset="-122"/>
              </a:endParaRPr>
            </a:p>
          </p:txBody>
        </p:sp>
        <p:pic>
          <p:nvPicPr>
            <p:cNvPr id="12" name="Picture 2" descr="E:\教学文件\1500PNG\常用\png-057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35699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4406540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2793999" y="332656"/>
            <a:ext cx="48125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FFFF00"/>
                </a:solidFill>
              </a:rPr>
              <a:t>3.2.3   </a:t>
            </a:r>
            <a:r>
              <a:rPr lang="zh-CN" altLang="en-US" sz="3600" b="1" dirty="0">
                <a:solidFill>
                  <a:srgbClr val="FFFF00"/>
                </a:solidFill>
              </a:rPr>
              <a:t>队列的应用举例 </a:t>
            </a:r>
          </a:p>
        </p:txBody>
      </p:sp>
      <p:sp>
        <p:nvSpPr>
          <p:cNvPr id="88067" name="Text Box 5"/>
          <p:cNvSpPr txBox="1">
            <a:spLocks noChangeArrowheads="1"/>
          </p:cNvSpPr>
          <p:nvPr/>
        </p:nvSpPr>
        <p:spPr bwMode="auto">
          <a:xfrm>
            <a:off x="467544" y="1052736"/>
            <a:ext cx="548098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FFFF00"/>
                </a:solidFill>
              </a:rPr>
              <a:t>求杨辉三角</a:t>
            </a:r>
            <a:r>
              <a:rPr lang="en-US" altLang="zh-CN" sz="3200" b="1" dirty="0" smtClean="0">
                <a:solidFill>
                  <a:srgbClr val="FFFF00"/>
                </a:solidFill>
              </a:rPr>
              <a:t>1~N</a:t>
            </a:r>
            <a:r>
              <a:rPr lang="zh-CN" altLang="en-US" sz="3200" b="1" dirty="0" smtClean="0">
                <a:solidFill>
                  <a:srgbClr val="FFFF00"/>
                </a:solidFill>
              </a:rPr>
              <a:t>行的方法：</a:t>
            </a:r>
            <a:endParaRPr lang="en-US" altLang="zh-CN" sz="3200" b="1" dirty="0" smtClean="0">
              <a:solidFill>
                <a:srgbClr val="FFFF00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）按以下递推公式求解：</a:t>
            </a:r>
            <a:endParaRPr lang="en-US" altLang="zh-CN" sz="3200" b="1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173121"/>
              </p:ext>
            </p:extLst>
          </p:nvPr>
        </p:nvGraphicFramePr>
        <p:xfrm>
          <a:off x="539552" y="2636912"/>
          <a:ext cx="8136904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公式" r:id="rId3" imgW="3936960" imgH="457200" progId="Equation.3">
                  <p:embed/>
                </p:oleObj>
              </mc:Choice>
              <mc:Fallback>
                <p:oleObj name="公式" r:id="rId3" imgW="3936960" imgH="4572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636912"/>
                        <a:ext cx="8136904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73967" y="3683496"/>
            <a:ext cx="8458473" cy="2049760"/>
            <a:chOff x="73967" y="3683496"/>
            <a:chExt cx="8458473" cy="2049760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683567" y="4293096"/>
              <a:ext cx="7848873" cy="144016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1" hangingPunct="1">
                <a:spcBef>
                  <a:spcPts val="1200"/>
                </a:spcBef>
              </a:pPr>
              <a:r>
                <a:rPr lang="zh-CN" altLang="en-US" sz="2800" dirty="0" smtClean="0"/>
                <a:t>     利用</a:t>
              </a:r>
              <a:r>
                <a:rPr lang="zh-CN" altLang="en-US" sz="2800" dirty="0"/>
                <a:t>二维数组根据递推公式从</a:t>
              </a:r>
              <a:r>
                <a:rPr lang="en-US" altLang="zh-CN" sz="2800" dirty="0"/>
                <a:t>f[1][1]</a:t>
              </a:r>
              <a:r>
                <a:rPr lang="zh-CN" altLang="en-US" sz="2800" dirty="0"/>
                <a:t>到</a:t>
              </a:r>
              <a:r>
                <a:rPr lang="en-US" altLang="zh-CN" sz="2800" dirty="0"/>
                <a:t>f[n][n</a:t>
              </a:r>
              <a:r>
                <a:rPr lang="en-US" altLang="zh-CN" sz="2800" dirty="0" smtClean="0"/>
                <a:t>]</a:t>
              </a:r>
            </a:p>
            <a:p>
              <a:pPr eaLnBrk="1" hangingPunct="1">
                <a:spcBef>
                  <a:spcPts val="1200"/>
                </a:spcBef>
              </a:pPr>
              <a:r>
                <a:rPr lang="zh-CN" altLang="en-US" sz="2800" dirty="0" smtClean="0"/>
                <a:t>进行</a:t>
              </a:r>
              <a:r>
                <a:rPr lang="zh-CN" altLang="en-US" sz="2800" dirty="0"/>
                <a:t>递推，（详细过程略）</a:t>
              </a:r>
              <a:endParaRPr lang="en-US" altLang="zh-CN" sz="2800" dirty="0"/>
            </a:p>
          </p:txBody>
        </p:sp>
        <p:pic>
          <p:nvPicPr>
            <p:cNvPr id="9" name="Picture 2" descr="E:\教学文件\1500PNG\常用\png-0575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67" y="3683496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458761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393574"/>
              </p:ext>
            </p:extLst>
          </p:nvPr>
        </p:nvGraphicFramePr>
        <p:xfrm>
          <a:off x="611560" y="3216456"/>
          <a:ext cx="8280920" cy="86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  <a:gridCol w="828092"/>
                <a:gridCol w="828092"/>
                <a:gridCol w="828092"/>
                <a:gridCol w="828092"/>
                <a:gridCol w="828092"/>
                <a:gridCol w="828092"/>
                <a:gridCol w="216024"/>
                <a:gridCol w="1440160"/>
              </a:tblGrid>
              <a:tr h="860616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2793999" y="332656"/>
            <a:ext cx="48125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FFFF00"/>
                </a:solidFill>
              </a:rPr>
              <a:t>3.2.3   </a:t>
            </a:r>
            <a:r>
              <a:rPr lang="zh-CN" altLang="en-US" sz="3600" b="1" dirty="0">
                <a:solidFill>
                  <a:srgbClr val="FFFF00"/>
                </a:solidFill>
              </a:rPr>
              <a:t>队列的应用举例 </a:t>
            </a:r>
          </a:p>
        </p:txBody>
      </p:sp>
      <p:sp>
        <p:nvSpPr>
          <p:cNvPr id="88067" name="Text Box 5"/>
          <p:cNvSpPr txBox="1">
            <a:spLocks noChangeArrowheads="1"/>
          </p:cNvSpPr>
          <p:nvPr/>
        </p:nvSpPr>
        <p:spPr bwMode="auto">
          <a:xfrm>
            <a:off x="467544" y="1052736"/>
            <a:ext cx="6824304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FFFF00"/>
                </a:solidFill>
              </a:rPr>
              <a:t>求杨辉三角</a:t>
            </a:r>
            <a:r>
              <a:rPr lang="en-US" altLang="zh-CN" sz="3200" b="1" dirty="0" smtClean="0">
                <a:solidFill>
                  <a:srgbClr val="FFFF00"/>
                </a:solidFill>
              </a:rPr>
              <a:t>1~N</a:t>
            </a:r>
            <a:r>
              <a:rPr lang="zh-CN" altLang="en-US" sz="3200" b="1" dirty="0" smtClean="0">
                <a:solidFill>
                  <a:srgbClr val="FFFF00"/>
                </a:solidFill>
              </a:rPr>
              <a:t>行的方法：</a:t>
            </a:r>
            <a:endParaRPr lang="en-US" altLang="zh-CN" sz="3200" b="1" dirty="0" smtClean="0">
              <a:solidFill>
                <a:srgbClr val="FFFF00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）利用队列根据第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行求第</a:t>
            </a:r>
            <a:r>
              <a:rPr lang="en-US" altLang="zh-CN" sz="3200" dirty="0" smtClean="0"/>
              <a:t>i+1</a:t>
            </a:r>
            <a:r>
              <a:rPr lang="zh-CN" altLang="en-US" sz="3200" dirty="0" smtClean="0"/>
              <a:t>行：</a:t>
            </a:r>
            <a:endParaRPr lang="en-US" altLang="zh-CN" sz="3200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3200" b="1" dirty="0" smtClean="0"/>
              <a:t>例：根据第</a:t>
            </a:r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行求第</a:t>
            </a:r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行的过程</a:t>
            </a:r>
            <a:endParaRPr lang="en-US" altLang="zh-CN" sz="3200" b="1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899592" y="3284984"/>
            <a:ext cx="720080" cy="64807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rPr>
              <a:t>1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653619" y="3284984"/>
            <a:ext cx="720080" cy="64807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rPr>
              <a:t>3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15700" y="3284984"/>
            <a:ext cx="720080" cy="64807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rPr>
              <a:t>1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07646" y="3284984"/>
            <a:ext cx="720080" cy="64807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rPr>
              <a:t>3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161673" y="3284984"/>
            <a:ext cx="720080" cy="64807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rPr>
              <a:t>1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669727" y="3284984"/>
            <a:ext cx="720080" cy="64807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rPr>
              <a:t>4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423754" y="3284984"/>
            <a:ext cx="720080" cy="64807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rPr>
              <a:t>6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177781" y="3284984"/>
            <a:ext cx="720080" cy="64807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rPr>
              <a:t>4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931808" y="3284984"/>
            <a:ext cx="720080" cy="64807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rPr>
              <a:t>1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55576" y="4149080"/>
            <a:ext cx="812851" cy="749697"/>
            <a:chOff x="755576" y="4149080"/>
            <a:chExt cx="812851" cy="749697"/>
          </a:xfrm>
        </p:grpSpPr>
        <p:sp>
          <p:nvSpPr>
            <p:cNvPr id="21" name="上箭头 20"/>
            <p:cNvSpPr/>
            <p:nvPr/>
          </p:nvSpPr>
          <p:spPr bwMode="auto">
            <a:xfrm>
              <a:off x="1043608" y="4149080"/>
              <a:ext cx="288032" cy="432048"/>
            </a:xfrm>
            <a:prstGeom prst="upArrow">
              <a:avLst>
                <a:gd name="adj1" fmla="val 50000"/>
                <a:gd name="adj2" fmla="val 68519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55576" y="4437112"/>
              <a:ext cx="8128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spcBef>
                  <a:spcPts val="1200"/>
                </a:spcBef>
              </a:pPr>
              <a:r>
                <a:rPr lang="en-US" altLang="zh-CN" sz="2400" dirty="0" smtClean="0"/>
                <a:t>front</a:t>
              </a:r>
              <a:endParaRPr lang="en-US" altLang="zh-CN" sz="2400" dirty="0"/>
            </a:p>
          </p:txBody>
        </p:sp>
      </p:grpSp>
      <p:sp>
        <p:nvSpPr>
          <p:cNvPr id="27" name="圆角矩形 26"/>
          <p:cNvSpPr/>
          <p:nvPr/>
        </p:nvSpPr>
        <p:spPr bwMode="auto">
          <a:xfrm>
            <a:off x="576888" y="4974704"/>
            <a:ext cx="4812920" cy="9025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spcBef>
                <a:spcPts val="1200"/>
              </a:spcBef>
            </a:pPr>
            <a:r>
              <a:rPr lang="zh-CN" altLang="en-US" sz="2800" dirty="0" smtClean="0"/>
              <a:t>     第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行的第一个</a:t>
            </a:r>
            <a:r>
              <a:rPr lang="en-US" altLang="zh-CN" sz="2800" dirty="0" smtClean="0"/>
              <a:t>1 </a:t>
            </a:r>
            <a:r>
              <a:rPr lang="zh-CN" altLang="en-US" sz="2800" dirty="0" smtClean="0"/>
              <a:t>入队</a:t>
            </a:r>
            <a:endParaRPr lang="en-US" altLang="zh-CN" sz="2800" dirty="0"/>
          </a:p>
        </p:txBody>
      </p:sp>
      <p:sp>
        <p:nvSpPr>
          <p:cNvPr id="29" name="圆角矩形 28"/>
          <p:cNvSpPr/>
          <p:nvPr/>
        </p:nvSpPr>
        <p:spPr bwMode="auto">
          <a:xfrm>
            <a:off x="588327" y="4965849"/>
            <a:ext cx="7527256" cy="115212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spcBef>
                <a:spcPts val="1200"/>
              </a:spcBef>
            </a:pPr>
            <a:r>
              <a:rPr lang="zh-CN" altLang="en-US" sz="2800" dirty="0" smtClean="0"/>
              <a:t>     队头元素</a:t>
            </a:r>
            <a:r>
              <a:rPr lang="en-US" altLang="zh-CN" sz="2800" dirty="0" smtClean="0"/>
              <a:t>+</a:t>
            </a:r>
            <a:r>
              <a:rPr lang="zh-CN" altLang="en-US" sz="2800" dirty="0"/>
              <a:t>队</a:t>
            </a:r>
            <a:r>
              <a:rPr lang="zh-CN" altLang="en-US" sz="2800" dirty="0" smtClean="0"/>
              <a:t>头元素的下一个元素的和入队，</a:t>
            </a:r>
            <a:endParaRPr lang="en-US" altLang="zh-CN" sz="2800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800" dirty="0" smtClean="0"/>
              <a:t>然后出队。当求第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行是，重复以上过程</a:t>
            </a:r>
            <a:r>
              <a:rPr lang="en-US" altLang="zh-CN" sz="2800" dirty="0" smtClean="0"/>
              <a:t>i-2</a:t>
            </a:r>
            <a:r>
              <a:rPr lang="zh-CN" altLang="en-US" sz="2800" dirty="0" smtClean="0"/>
              <a:t>遍。</a:t>
            </a:r>
            <a:endParaRPr lang="en-US" altLang="zh-CN" sz="2800" dirty="0"/>
          </a:p>
        </p:txBody>
      </p:sp>
      <p:sp>
        <p:nvSpPr>
          <p:cNvPr id="31" name="圆角矩形 30"/>
          <p:cNvSpPr/>
          <p:nvPr/>
        </p:nvSpPr>
        <p:spPr bwMode="auto">
          <a:xfrm>
            <a:off x="576888" y="4974704"/>
            <a:ext cx="7527256" cy="115212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spcBef>
                <a:spcPts val="1200"/>
              </a:spcBef>
            </a:pPr>
            <a:r>
              <a:rPr lang="zh-CN" altLang="en-US" sz="2800" dirty="0" smtClean="0"/>
              <a:t>最后第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行最后的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入队，第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行最后的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出队</a:t>
            </a:r>
            <a:endParaRPr lang="en-US" altLang="zh-CN" sz="2800" dirty="0"/>
          </a:p>
        </p:txBody>
      </p:sp>
      <p:pic>
        <p:nvPicPr>
          <p:cNvPr id="28" name="Picture 2" descr="E:\教学文件\1500PNG\常用\png-05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7" y="428917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68524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231 L 0.0816 -0.0023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 -0.00231 L 0.16823 -0.0023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23 -0.00231 L 0.24688 -0.0023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88 -0.00231 L 0.3257 -0.00231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5" grpId="0" animBg="1"/>
      <p:bldP spid="16" grpId="0" animBg="1"/>
      <p:bldP spid="17" grpId="0" animBg="1"/>
      <p:bldP spid="18" grpId="0" animBg="1"/>
      <p:bldP spid="27" grpId="0" animBg="1"/>
      <p:bldP spid="29" grpId="0" animBg="1"/>
      <p:bldP spid="3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 Box 5"/>
          <p:cNvSpPr txBox="1">
            <a:spLocks noChangeArrowheads="1"/>
          </p:cNvSpPr>
          <p:nvPr/>
        </p:nvSpPr>
        <p:spPr bwMode="auto">
          <a:xfrm>
            <a:off x="179512" y="1124744"/>
            <a:ext cx="879920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/>
              <a:t>  void </a:t>
            </a:r>
            <a:r>
              <a:rPr lang="en-US" altLang="zh-CN" sz="2800" dirty="0" err="1"/>
              <a:t>YangHuiTriangle</a:t>
            </a:r>
            <a:r>
              <a:rPr lang="en-US" altLang="zh-CN" sz="2800" dirty="0"/>
              <a:t>( 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{ </a:t>
            </a:r>
            <a:r>
              <a:rPr lang="en-US" altLang="zh-CN" sz="2800" dirty="0" smtClean="0"/>
              <a:t> </a:t>
            </a:r>
          </a:p>
          <a:p>
            <a:pPr eaLnBrk="1" hangingPunct="1"/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SeqQueue</a:t>
            </a:r>
            <a:r>
              <a:rPr lang="en-US" altLang="zh-CN" sz="2800" dirty="0" smtClean="0"/>
              <a:t>  </a:t>
            </a:r>
            <a:r>
              <a:rPr lang="en-US" altLang="zh-CN" sz="2800" dirty="0"/>
              <a:t>Q</a:t>
            </a:r>
            <a:r>
              <a:rPr lang="en-US" altLang="zh-CN" sz="2800" dirty="0" smtClean="0"/>
              <a:t>;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   </a:t>
            </a:r>
            <a:r>
              <a:rPr lang="en-US" altLang="zh-CN" sz="2800" dirty="0" err="1"/>
              <a:t>InitQueue</a:t>
            </a:r>
            <a:r>
              <a:rPr lang="en-US" altLang="zh-CN" sz="2800" dirty="0"/>
              <a:t>(&amp;Q</a:t>
            </a:r>
            <a:r>
              <a:rPr lang="en-US" altLang="zh-CN" sz="2800" dirty="0" smtClean="0"/>
              <a:t>);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   </a:t>
            </a:r>
            <a:r>
              <a:rPr lang="en-US" altLang="zh-CN" sz="2800" dirty="0" err="1"/>
              <a:t>EnterQueue</a:t>
            </a:r>
            <a:r>
              <a:rPr lang="en-US" altLang="zh-CN" sz="2800" dirty="0"/>
              <a:t>(&amp;Q,1);   /* </a:t>
            </a:r>
            <a:r>
              <a:rPr lang="zh-CN" altLang="en-US" sz="2800" dirty="0"/>
              <a:t>第一行元素入队*</a:t>
            </a:r>
            <a:r>
              <a:rPr lang="en-US" altLang="zh-CN" sz="2800" dirty="0" smtClean="0"/>
              <a:t>/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   for(n=2;n&lt;=</a:t>
            </a:r>
            <a:r>
              <a:rPr lang="en-US" altLang="zh-CN" sz="2800" dirty="0" smtClean="0"/>
              <a:t>N +1;n</a:t>
            </a:r>
            <a:r>
              <a:rPr lang="en-US" altLang="zh-CN" sz="2800" dirty="0"/>
              <a:t>++)    /* </a:t>
            </a:r>
            <a:r>
              <a:rPr lang="zh-CN" altLang="en-US" sz="2800" dirty="0"/>
              <a:t>产生第</a:t>
            </a:r>
            <a:r>
              <a:rPr lang="en-US" altLang="zh-CN" sz="2800" dirty="0"/>
              <a:t>n</a:t>
            </a:r>
            <a:r>
              <a:rPr lang="zh-CN" altLang="en-US" sz="2800" dirty="0"/>
              <a:t>行元素并</a:t>
            </a:r>
            <a:r>
              <a:rPr lang="zh-CN" altLang="en-US" sz="2800" dirty="0" smtClean="0"/>
              <a:t>入队*</a:t>
            </a:r>
            <a:r>
              <a:rPr lang="en-US" altLang="zh-CN" sz="2800" dirty="0" smtClean="0"/>
              <a:t>/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   </a:t>
            </a:r>
            <a:r>
              <a:rPr lang="en-US" altLang="zh-CN" sz="2800" dirty="0" smtClean="0"/>
              <a:t>{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   </a:t>
            </a:r>
            <a:r>
              <a:rPr lang="en-US" altLang="zh-CN" sz="2800" dirty="0" smtClean="0"/>
              <a:t>   </a:t>
            </a:r>
            <a:r>
              <a:rPr lang="en-US" altLang="zh-CN" sz="2800" dirty="0" err="1"/>
              <a:t>EnterQueue</a:t>
            </a:r>
            <a:r>
              <a:rPr lang="en-US" altLang="zh-CN" sz="2800" dirty="0"/>
              <a:t>(&amp;Q,1);    /* </a:t>
            </a:r>
            <a:r>
              <a:rPr lang="zh-CN" altLang="en-US" sz="2800" dirty="0"/>
              <a:t>第</a:t>
            </a:r>
            <a:r>
              <a:rPr lang="en-US" altLang="zh-CN" sz="2800" dirty="0"/>
              <a:t>n</a:t>
            </a:r>
            <a:r>
              <a:rPr lang="zh-CN" altLang="en-US" sz="2800" dirty="0"/>
              <a:t>行的第一个元素入队*</a:t>
            </a:r>
            <a:r>
              <a:rPr lang="en-US" altLang="zh-CN" sz="2800" dirty="0" smtClean="0"/>
              <a:t>/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   </a:t>
            </a:r>
            <a:r>
              <a:rPr lang="en-US" altLang="zh-CN" sz="2800" dirty="0" smtClean="0"/>
              <a:t>  </a:t>
            </a:r>
            <a:r>
              <a:rPr lang="en-US" altLang="zh-CN" sz="2800" dirty="0"/>
              <a:t>for(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=1;i&lt;=n-2;i++)  </a:t>
            </a:r>
          </a:p>
          <a:p>
            <a:pPr eaLnBrk="1" hangingPunct="1"/>
            <a:r>
              <a:rPr lang="en-US" altLang="zh-CN" sz="2800" dirty="0"/>
              <a:t>       </a:t>
            </a:r>
            <a:r>
              <a:rPr lang="en-US" altLang="zh-CN" sz="2800" dirty="0" smtClean="0"/>
              <a:t>{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      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DeleteQueue</a:t>
            </a:r>
            <a:r>
              <a:rPr lang="en-US" altLang="zh-CN" sz="2800" dirty="0"/>
              <a:t>(&amp;</a:t>
            </a:r>
            <a:r>
              <a:rPr lang="en-US" altLang="zh-CN" sz="2800" dirty="0" err="1"/>
              <a:t>Q,&amp;temp</a:t>
            </a:r>
            <a:r>
              <a:rPr lang="en-US" altLang="zh-CN" sz="2800" dirty="0" smtClean="0"/>
              <a:t>);   </a:t>
            </a:r>
          </a:p>
          <a:p>
            <a:pPr eaLnBrk="1" hangingPunct="1"/>
            <a:r>
              <a:rPr lang="en-US" altLang="zh-CN" sz="2800" dirty="0"/>
              <a:t> </a:t>
            </a:r>
            <a:r>
              <a:rPr lang="en-US" altLang="zh-CN" sz="2800" dirty="0" smtClean="0"/>
              <a:t>         </a:t>
            </a:r>
            <a:r>
              <a:rPr lang="en-US" altLang="zh-CN" sz="2800" dirty="0" err="1" smtClean="0"/>
              <a:t>Printf</a:t>
            </a:r>
            <a:r>
              <a:rPr lang="en-US" altLang="zh-CN" sz="2800" dirty="0"/>
              <a:t>(″%</a:t>
            </a:r>
            <a:r>
              <a:rPr lang="en-US" altLang="zh-CN" sz="2800" dirty="0" err="1"/>
              <a:t>d″,</a:t>
            </a:r>
            <a:r>
              <a:rPr lang="en-US" altLang="zh-CN" sz="2800" dirty="0" err="1" smtClean="0"/>
              <a:t>temp</a:t>
            </a:r>
            <a:r>
              <a:rPr lang="en-US" altLang="zh-CN" sz="2800" dirty="0" smtClean="0"/>
              <a:t>);      /* </a:t>
            </a:r>
            <a:r>
              <a:rPr lang="zh-CN" altLang="en-US" sz="2800" dirty="0" smtClean="0"/>
              <a:t>打印第</a:t>
            </a:r>
            <a:r>
              <a:rPr lang="en-US" altLang="zh-CN" sz="2800" dirty="0" smtClean="0"/>
              <a:t>n-1</a:t>
            </a:r>
            <a:r>
              <a:rPr lang="zh-CN" altLang="en-US" sz="2800" dirty="0" smtClean="0"/>
              <a:t>行的元素*</a:t>
            </a:r>
            <a:r>
              <a:rPr lang="en-US" altLang="zh-CN" sz="2800" dirty="0" smtClean="0"/>
              <a:t>/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421385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4"/>
          <p:cNvSpPr txBox="1">
            <a:spLocks noChangeArrowheads="1"/>
          </p:cNvSpPr>
          <p:nvPr/>
        </p:nvSpPr>
        <p:spPr bwMode="auto">
          <a:xfrm>
            <a:off x="98396" y="692696"/>
            <a:ext cx="965841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/>
              <a:t>        </a:t>
            </a:r>
            <a:r>
              <a:rPr lang="en-US" altLang="zh-CN" sz="2800" dirty="0" err="1"/>
              <a:t>GetHead</a:t>
            </a:r>
            <a:r>
              <a:rPr lang="en-US" altLang="zh-CN" sz="2800" dirty="0"/>
              <a:t>(</a:t>
            </a:r>
            <a:r>
              <a:rPr lang="en-US" altLang="zh-CN" sz="2800" dirty="0" err="1"/>
              <a:t>Q,&amp;x</a:t>
            </a:r>
            <a:r>
              <a:rPr lang="en-US" altLang="zh-CN" sz="2800" dirty="0" smtClean="0"/>
              <a:t>);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       temp=</a:t>
            </a:r>
            <a:r>
              <a:rPr lang="en-US" altLang="zh-CN" sz="2800" dirty="0" err="1"/>
              <a:t>temp+x</a:t>
            </a:r>
            <a:r>
              <a:rPr lang="en-US" altLang="zh-CN" sz="2800" dirty="0"/>
              <a:t>; </a:t>
            </a:r>
            <a:r>
              <a:rPr lang="en-US" altLang="zh-CN" sz="2800" dirty="0" smtClean="0"/>
              <a:t>/*</a:t>
            </a:r>
            <a:r>
              <a:rPr lang="zh-CN" altLang="en-US" sz="2800" dirty="0"/>
              <a:t>利用队中第</a:t>
            </a:r>
            <a:r>
              <a:rPr lang="en-US" altLang="zh-CN" sz="2800" dirty="0"/>
              <a:t>n-1</a:t>
            </a:r>
            <a:r>
              <a:rPr lang="zh-CN" altLang="en-US" sz="2800" dirty="0"/>
              <a:t>行元素产生第</a:t>
            </a:r>
            <a:r>
              <a:rPr lang="en-US" altLang="zh-CN" sz="2800" dirty="0"/>
              <a:t>n</a:t>
            </a:r>
            <a:r>
              <a:rPr lang="zh-CN" altLang="en-US" sz="2800" dirty="0"/>
              <a:t>行元素*</a:t>
            </a:r>
            <a:r>
              <a:rPr lang="en-US" altLang="zh-CN" sz="2800" dirty="0" smtClean="0"/>
              <a:t>/</a:t>
            </a:r>
          </a:p>
          <a:p>
            <a:pPr eaLnBrk="1" hangingPunct="1"/>
            <a:r>
              <a:rPr lang="en-US" altLang="zh-CN" sz="2800" dirty="0" smtClean="0"/>
              <a:t>         </a:t>
            </a:r>
            <a:r>
              <a:rPr lang="en-US" altLang="zh-CN" sz="2800" dirty="0" err="1"/>
              <a:t>EnterQueue</a:t>
            </a:r>
            <a:r>
              <a:rPr lang="en-US" altLang="zh-CN" sz="2800" dirty="0"/>
              <a:t>(&amp;</a:t>
            </a:r>
            <a:r>
              <a:rPr lang="en-US" altLang="zh-CN" sz="2800" dirty="0" err="1"/>
              <a:t>Q,temp</a:t>
            </a:r>
            <a:r>
              <a:rPr lang="en-US" altLang="zh-CN" sz="2800" dirty="0"/>
              <a:t>);  </a:t>
            </a:r>
          </a:p>
          <a:p>
            <a:pPr eaLnBrk="1" hangingPunct="1"/>
            <a:r>
              <a:rPr lang="en-US" altLang="zh-CN" sz="2800" dirty="0"/>
              <a:t>     </a:t>
            </a:r>
            <a:r>
              <a:rPr lang="en-US" altLang="zh-CN" sz="2800" dirty="0" smtClean="0"/>
              <a:t>}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     </a:t>
            </a:r>
            <a:r>
              <a:rPr lang="en-US" altLang="zh-CN" sz="2800" dirty="0" err="1"/>
              <a:t>DeleteQueue</a:t>
            </a:r>
            <a:r>
              <a:rPr lang="en-US" altLang="zh-CN" sz="2800" dirty="0"/>
              <a:t>(&amp;</a:t>
            </a:r>
            <a:r>
              <a:rPr lang="en-US" altLang="zh-CN" sz="2800" dirty="0" err="1"/>
              <a:t>Q,&amp;x</a:t>
            </a:r>
            <a:r>
              <a:rPr lang="en-US" altLang="zh-CN" sz="2800" dirty="0"/>
              <a:t>);  </a:t>
            </a:r>
          </a:p>
          <a:p>
            <a:pPr eaLnBrk="1" hangingPunct="1"/>
            <a:r>
              <a:rPr lang="en-US" altLang="zh-CN" sz="2800" dirty="0"/>
              <a:t>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(″%</a:t>
            </a:r>
            <a:r>
              <a:rPr lang="en-US" altLang="zh-CN" sz="2800" dirty="0" err="1"/>
              <a:t>d″,x</a:t>
            </a:r>
            <a:r>
              <a:rPr lang="en-US" altLang="zh-CN" sz="2800" dirty="0"/>
              <a:t>);     /* </a:t>
            </a:r>
            <a:r>
              <a:rPr lang="zh-CN" altLang="en-US" sz="2800" dirty="0"/>
              <a:t>打印第</a:t>
            </a:r>
            <a:r>
              <a:rPr lang="en-US" altLang="zh-CN" sz="2800" dirty="0"/>
              <a:t>n-1</a:t>
            </a:r>
            <a:r>
              <a:rPr lang="zh-CN" altLang="en-US" sz="2800" dirty="0"/>
              <a:t>行的最后一个元素*</a:t>
            </a:r>
            <a:r>
              <a:rPr lang="en-US" altLang="zh-CN" sz="2800" dirty="0" smtClean="0"/>
              <a:t>/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   </a:t>
            </a:r>
            <a:r>
              <a:rPr lang="en-US" altLang="zh-CN" sz="2800" dirty="0" err="1"/>
              <a:t>EnterQueue</a:t>
            </a:r>
            <a:r>
              <a:rPr lang="en-US" altLang="zh-CN" sz="2800" dirty="0"/>
              <a:t>(&amp;Q,1)    /* </a:t>
            </a:r>
            <a:r>
              <a:rPr lang="zh-CN" altLang="en-US" sz="2800" dirty="0"/>
              <a:t>第</a:t>
            </a:r>
            <a:r>
              <a:rPr lang="en-US" altLang="zh-CN" sz="2800" dirty="0"/>
              <a:t>n</a:t>
            </a:r>
            <a:r>
              <a:rPr lang="zh-CN" altLang="en-US" sz="2800" dirty="0"/>
              <a:t>行的最后一个元素入队*</a:t>
            </a:r>
            <a:r>
              <a:rPr lang="en-US" altLang="zh-CN" sz="2800" dirty="0" smtClean="0"/>
              <a:t>/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   </a:t>
            </a:r>
            <a:r>
              <a:rPr lang="en-US" altLang="zh-CN" sz="2800" dirty="0" smtClean="0"/>
              <a:t>}</a:t>
            </a:r>
          </a:p>
          <a:p>
            <a:pPr eaLnBrk="1" hangingPunct="1"/>
            <a:r>
              <a:rPr lang="en-US" altLang="zh-CN" sz="2800" dirty="0" smtClean="0"/>
              <a:t>}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0474479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B17596B5-640C-4007-AD84-2D8E6C5E1D1A}" type="slidenum">
              <a:rPr lang="en-US" altLang="zh-CN" b="0">
                <a:latin typeface="Arial" charset="0"/>
              </a:rPr>
              <a:pPr eaLnBrk="1" hangingPunct="1"/>
              <a:t>76</a:t>
            </a:fld>
            <a:endParaRPr lang="en-US" altLang="zh-CN" b="0">
              <a:latin typeface="Arial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8760"/>
            <a:ext cx="8839200" cy="5545137"/>
          </a:xfrm>
        </p:spPr>
        <p:txBody>
          <a:bodyPr/>
          <a:lstStyle/>
          <a:p>
            <a:pPr marL="609600" indent="-609600" eaLnBrk="1" hangingPunct="1"/>
            <a:r>
              <a:rPr lang="zh-CN" altLang="en-US" dirty="0" smtClean="0"/>
              <a:t>队列</a:t>
            </a:r>
            <a:r>
              <a:rPr lang="zh-CN" altLang="en-US" dirty="0" smtClean="0"/>
              <a:t>往往起到一个缓冲的作用</a:t>
            </a:r>
          </a:p>
          <a:p>
            <a:pPr marL="609600" indent="-609600" eaLnBrk="1" hangingPunct="1">
              <a:spcBef>
                <a:spcPct val="40000"/>
              </a:spcBef>
              <a:buFont typeface="Wingdings" pitchFamily="2" charset="2"/>
              <a:buAutoNum type="arabicPeriod"/>
            </a:pPr>
            <a:r>
              <a:rPr lang="en-US" altLang="zh-CN" dirty="0" smtClean="0"/>
              <a:t>CPU</a:t>
            </a:r>
            <a:r>
              <a:rPr lang="zh-CN" altLang="en-US" dirty="0" smtClean="0"/>
              <a:t>资源的竞争问题。</a:t>
            </a:r>
          </a:p>
          <a:p>
            <a:pPr marL="609600" indent="-609600" eaLnBrk="1" hangingPunct="1">
              <a:spcBef>
                <a:spcPct val="40000"/>
              </a:spcBef>
              <a:buFont typeface="Wingdings" pitchFamily="2" charset="2"/>
              <a:buAutoNum type="arabicPeriod"/>
            </a:pPr>
            <a:r>
              <a:rPr lang="zh-CN" altLang="en-US" dirty="0" smtClean="0"/>
              <a:t>主机与外部设备之间速度不匹配的问题。</a:t>
            </a:r>
          </a:p>
          <a:p>
            <a:pPr marL="609600" indent="-609600" eaLnBrk="1" hangingPunct="1">
              <a:spcBef>
                <a:spcPct val="40000"/>
              </a:spcBef>
              <a:buFont typeface="Wingdings" pitchFamily="2" charset="2"/>
              <a:buAutoNum type="arabicPeriod"/>
            </a:pPr>
            <a:r>
              <a:rPr lang="zh-CN" altLang="en-US" dirty="0" smtClean="0"/>
              <a:t>舞伴问题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两资源数量不等的队列匹配问题</a:t>
            </a:r>
            <a:r>
              <a:rPr lang="en-US" altLang="zh-CN" dirty="0" smtClean="0"/>
              <a:t>)</a:t>
            </a:r>
          </a:p>
        </p:txBody>
      </p:sp>
      <p:graphicFrame>
        <p:nvGraphicFramePr>
          <p:cNvPr id="85013" name="Group 21"/>
          <p:cNvGraphicFramePr>
            <a:graphicFrameLocks noGrp="1"/>
          </p:cNvGraphicFramePr>
          <p:nvPr/>
        </p:nvGraphicFramePr>
        <p:xfrm>
          <a:off x="2846388" y="4221163"/>
          <a:ext cx="2808287" cy="720725"/>
        </p:xfrm>
        <a:graphic>
          <a:graphicData uri="http://schemas.openxmlformats.org/drawingml/2006/table">
            <a:tbl>
              <a:tblPr/>
              <a:tblGrid>
                <a:gridCol w="935037"/>
                <a:gridCol w="938213"/>
                <a:gridCol w="935037"/>
              </a:tblGrid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Fa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Fb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5032" name="Group 40"/>
          <p:cNvGraphicFramePr>
            <a:graphicFrameLocks noGrp="1"/>
          </p:cNvGraphicFramePr>
          <p:nvPr/>
        </p:nvGraphicFramePr>
        <p:xfrm>
          <a:off x="2846388" y="5445125"/>
          <a:ext cx="5613400" cy="720725"/>
        </p:xfrm>
        <a:graphic>
          <a:graphicData uri="http://schemas.openxmlformats.org/drawingml/2006/table">
            <a:tbl>
              <a:tblPr/>
              <a:tblGrid>
                <a:gridCol w="935037"/>
                <a:gridCol w="938213"/>
                <a:gridCol w="935037"/>
                <a:gridCol w="935038"/>
                <a:gridCol w="935037"/>
                <a:gridCol w="935038"/>
              </a:tblGrid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Ma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Mc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Md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宋体" charset="-122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Garamond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14" name="Text Box 41"/>
          <p:cNvSpPr txBox="1">
            <a:spLocks noChangeArrowheads="1"/>
          </p:cNvSpPr>
          <p:nvPr/>
        </p:nvSpPr>
        <p:spPr bwMode="auto">
          <a:xfrm>
            <a:off x="1258888" y="42354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/>
              <a:t>女：</a:t>
            </a:r>
          </a:p>
        </p:txBody>
      </p:sp>
      <p:sp>
        <p:nvSpPr>
          <p:cNvPr id="67615" name="Text Box 42"/>
          <p:cNvSpPr txBox="1">
            <a:spLocks noChangeArrowheads="1"/>
          </p:cNvSpPr>
          <p:nvPr/>
        </p:nvSpPr>
        <p:spPr bwMode="auto">
          <a:xfrm>
            <a:off x="1258888" y="54308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/>
              <a:t>男：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F4C62208-016A-443D-90AE-F66D7CEE5697}" type="slidenum">
              <a:rPr lang="en-US" altLang="zh-CN" b="0">
                <a:latin typeface="Arial" charset="0"/>
              </a:rPr>
              <a:pPr eaLnBrk="1" hangingPunct="1"/>
              <a:t>77</a:t>
            </a:fld>
            <a:endParaRPr lang="en-US" altLang="zh-CN" b="0">
              <a:latin typeface="Arial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534400" cy="26638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 smtClean="0"/>
              <a:t>迷宫</a:t>
            </a:r>
            <a:r>
              <a:rPr lang="zh-CN" altLang="en-US" sz="3600" dirty="0" smtClean="0"/>
              <a:t>的</a:t>
            </a:r>
            <a:r>
              <a:rPr lang="zh-CN" altLang="en-US" sz="3600" dirty="0" smtClean="0"/>
              <a:t>求解 问题</a:t>
            </a:r>
            <a:endParaRPr lang="zh-CN" altLang="en-US" sz="3600" dirty="0" smtClean="0"/>
          </a:p>
          <a:p>
            <a:pPr marL="0" indent="0" eaLnBrk="1" hangingPunct="1"/>
            <a:endParaRPr lang="zh-CN" altLang="en-US" sz="3600" dirty="0" smtClean="0"/>
          </a:p>
          <a:p>
            <a:pPr marL="179388" lvl="1" indent="0" eaLnBrk="1" hangingPunct="1">
              <a:buSzPct val="75000"/>
            </a:pPr>
            <a:endParaRPr lang="en-US" altLang="zh-CN" sz="3200" dirty="0" smtClean="0"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232451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思考</a:t>
            </a:r>
            <a:r>
              <a:rPr lang="en-US" altLang="zh-CN" dirty="0" smtClean="0"/>
              <a:t>  </a:t>
            </a:r>
            <a:r>
              <a:rPr lang="zh-CN" altLang="en-US" dirty="0" smtClean="0"/>
              <a:t>堆栈和队列的应用</a:t>
            </a:r>
            <a:endParaRPr lang="zh-CN" altLang="en-US" dirty="0" smtClean="0"/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309562" y="1700808"/>
            <a:ext cx="883443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dirty="0"/>
              <a:t>以一个</a:t>
            </a:r>
            <a:r>
              <a:rPr lang="en-US" altLang="zh-CN" sz="2800" dirty="0"/>
              <a:t>m*n</a:t>
            </a:r>
            <a:r>
              <a:rPr lang="zh-CN" altLang="en-US" sz="2800" dirty="0"/>
              <a:t>的长方阵表示迷宫，</a:t>
            </a:r>
            <a:r>
              <a:rPr lang="en-US" altLang="zh-CN" sz="2800" dirty="0"/>
              <a:t>0</a:t>
            </a:r>
            <a:r>
              <a:rPr lang="zh-CN" altLang="en-US" sz="2800" dirty="0"/>
              <a:t>和</a:t>
            </a:r>
            <a:r>
              <a:rPr lang="en-US" altLang="zh-CN" sz="2800" dirty="0"/>
              <a:t>1</a:t>
            </a:r>
            <a:r>
              <a:rPr lang="zh-CN" altLang="en-US" sz="2800" dirty="0"/>
              <a:t>分别表示迷宫中的通路和障碍。设计一个程序，对任意设定的迷宫，求出一条从入口到出口的通路，或得出没有通路的结论。 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491880" y="3356992"/>
            <a:ext cx="720080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211960" y="3356992"/>
            <a:ext cx="720080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932040" y="3356992"/>
            <a:ext cx="720080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652120" y="3356992"/>
            <a:ext cx="720080" cy="64807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71800" y="3356992"/>
            <a:ext cx="720080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rPr>
              <a:t>入口</a:t>
            </a:r>
            <a:endParaRPr kumimoji="0" lang="zh-CN" altLang="en-US" sz="2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491880" y="3954755"/>
            <a:ext cx="720080" cy="64807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211960" y="3954755"/>
            <a:ext cx="720080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932040" y="3954755"/>
            <a:ext cx="720080" cy="64807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652120" y="3954755"/>
            <a:ext cx="720080" cy="64807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771800" y="3954755"/>
            <a:ext cx="720080" cy="64807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491880" y="4602827"/>
            <a:ext cx="720080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211960" y="4602827"/>
            <a:ext cx="720080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932040" y="4602827"/>
            <a:ext cx="720080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652120" y="4602827"/>
            <a:ext cx="720080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771800" y="4602827"/>
            <a:ext cx="720080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491880" y="5250899"/>
            <a:ext cx="720080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211960" y="5250899"/>
            <a:ext cx="720080" cy="64807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932040" y="5250899"/>
            <a:ext cx="720080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652120" y="5250899"/>
            <a:ext cx="720080" cy="64807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771800" y="5250899"/>
            <a:ext cx="720080" cy="64807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3491880" y="5898971"/>
            <a:ext cx="720080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211960" y="5898971"/>
            <a:ext cx="720080" cy="64807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32040" y="5898971"/>
            <a:ext cx="720080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652120" y="5898971"/>
            <a:ext cx="720080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出口</a:t>
            </a:r>
          </a:p>
        </p:txBody>
      </p:sp>
      <p:sp>
        <p:nvSpPr>
          <p:cNvPr id="35" name="矩形 34"/>
          <p:cNvSpPr/>
          <p:nvPr/>
        </p:nvSpPr>
        <p:spPr bwMode="auto">
          <a:xfrm>
            <a:off x="2771800" y="5898971"/>
            <a:ext cx="720080" cy="64807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pic>
        <p:nvPicPr>
          <p:cNvPr id="1026" name="Picture 2" descr="E:\教学文件\1500PNG\png-11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114705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5637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0.17326 0.0039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18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9BC8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9BC8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9BC8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26 0.00394 L 0.24427 0.0037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2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9BC8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27 0.00371 L 0.16545 0.0037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45 0.00371 L 0.16545 0.192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44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9BC8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9BC8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45 0.1926 L -0.00781 0.1928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63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9BC8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9BC8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.19283 L 0.07882 0.1928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2 0.19283 L 0.07882 0.3905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84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9BC8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9BC8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2 0.39051 L 0.07882 0.20162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2 0.19283 L 0.16337 0.19283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45 0.1926 L 0.24219 0.192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9BC8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9 0.1926 L 0.31893 0.192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9BC8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92 0.1926 L 0.24809 0.1926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9 0.1926 L 0.24427 0.3923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9977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9BC8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9BC8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27 0.39236 L 0.32292 0.3923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9BC8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E2F4852B-416D-4B21-8F3E-C74641D9AEBF}" type="slidenum">
              <a:rPr lang="en-US" altLang="zh-CN" b="0">
                <a:latin typeface="Arial" charset="0"/>
              </a:rPr>
              <a:pPr eaLnBrk="1" hangingPunct="1"/>
              <a:t>78</a:t>
            </a:fld>
            <a:endParaRPr lang="en-US" altLang="zh-CN" b="0">
              <a:latin typeface="Arial" charset="0"/>
            </a:endParaRPr>
          </a:p>
        </p:txBody>
      </p:sp>
      <p:sp>
        <p:nvSpPr>
          <p:cNvPr id="40002" name="Rectangle 119"/>
          <p:cNvSpPr>
            <a:spLocks noChangeArrowheads="1"/>
          </p:cNvSpPr>
          <p:nvPr/>
        </p:nvSpPr>
        <p:spPr bwMode="auto">
          <a:xfrm>
            <a:off x="468313" y="153224"/>
            <a:ext cx="867568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solidFill>
                  <a:srgbClr val="00FF00"/>
                </a:solidFill>
              </a:rPr>
              <a:t>1</a:t>
            </a:r>
            <a:r>
              <a:rPr kumimoji="1" lang="zh-CN" altLang="en-US" sz="3200" dirty="0">
                <a:solidFill>
                  <a:srgbClr val="00FF00"/>
                </a:solidFill>
              </a:rPr>
              <a:t>、表示迷宫的数据结构：</a:t>
            </a:r>
            <a:r>
              <a:rPr kumimoji="1" lang="zh-CN" altLang="en-US" sz="3200" dirty="0"/>
              <a:t>设迷宫为</a:t>
            </a:r>
            <a:r>
              <a:rPr kumimoji="1" lang="en-US" altLang="zh-CN" sz="3200" dirty="0"/>
              <a:t>m </a:t>
            </a:r>
            <a:r>
              <a:rPr kumimoji="1" lang="zh-CN" altLang="en-US" sz="3200" dirty="0"/>
              <a:t>行</a:t>
            </a:r>
            <a:r>
              <a:rPr kumimoji="1" lang="en-US" altLang="zh-CN" sz="3200" dirty="0"/>
              <a:t>n </a:t>
            </a:r>
            <a:r>
              <a:rPr kumimoji="1" lang="zh-CN" altLang="en-US" sz="3200" dirty="0"/>
              <a:t>列，利用</a:t>
            </a:r>
            <a:r>
              <a:rPr kumimoji="1" lang="en-US" altLang="zh-CN" sz="3200" dirty="0" smtClean="0"/>
              <a:t>maze[m+2][n+2]</a:t>
            </a:r>
            <a:r>
              <a:rPr kumimoji="1" lang="zh-CN" altLang="en-US" sz="3200" dirty="0" smtClean="0"/>
              <a:t>来</a:t>
            </a:r>
            <a:r>
              <a:rPr kumimoji="1" lang="zh-CN" altLang="en-US" sz="3200" dirty="0"/>
              <a:t>表示一个迷宫，</a:t>
            </a:r>
            <a:r>
              <a:rPr kumimoji="1" lang="en-US" altLang="zh-CN" sz="3200" dirty="0" smtClean="0"/>
              <a:t>maze[</a:t>
            </a:r>
            <a:r>
              <a:rPr kumimoji="1" lang="en-US" altLang="zh-CN" sz="3200" dirty="0" err="1" smtClean="0"/>
              <a:t>i</a:t>
            </a:r>
            <a:r>
              <a:rPr kumimoji="1" lang="en-US" altLang="zh-CN" sz="3200" dirty="0" smtClean="0"/>
              <a:t>][j]=</a:t>
            </a:r>
            <a:r>
              <a:rPr kumimoji="1" lang="en-US" altLang="zh-CN" sz="3200" dirty="0"/>
              <a:t>0 </a:t>
            </a:r>
            <a:r>
              <a:rPr kumimoji="1" lang="zh-CN" altLang="en-US" sz="3200" dirty="0"/>
              <a:t>或</a:t>
            </a:r>
            <a:r>
              <a:rPr kumimoji="1" lang="en-US" altLang="zh-CN" sz="3200" dirty="0"/>
              <a:t>1; </a:t>
            </a:r>
            <a:r>
              <a:rPr kumimoji="1" lang="zh-CN" altLang="en-US" sz="3200" dirty="0"/>
              <a:t>其中：</a:t>
            </a:r>
            <a:r>
              <a:rPr kumimoji="1" lang="en-US" altLang="zh-CN" sz="3200" dirty="0"/>
              <a:t>0 </a:t>
            </a:r>
            <a:r>
              <a:rPr kumimoji="1" lang="zh-CN" altLang="en-US" sz="3200" dirty="0"/>
              <a:t>表示通路，</a:t>
            </a:r>
            <a:r>
              <a:rPr kumimoji="1" lang="en-US" altLang="zh-CN" sz="3200" dirty="0"/>
              <a:t>1 </a:t>
            </a:r>
            <a:r>
              <a:rPr kumimoji="1" lang="zh-CN" altLang="en-US" sz="3200" dirty="0"/>
              <a:t>表示不通，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055928"/>
              </p:ext>
            </p:extLst>
          </p:nvPr>
        </p:nvGraphicFramePr>
        <p:xfrm>
          <a:off x="1979709" y="2204864"/>
          <a:ext cx="5424265" cy="439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95"/>
                <a:gridCol w="774895"/>
                <a:gridCol w="774895"/>
                <a:gridCol w="774895"/>
                <a:gridCol w="774895"/>
                <a:gridCol w="774895"/>
                <a:gridCol w="774895"/>
              </a:tblGrid>
              <a:tr h="620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628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628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628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628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628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628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60170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38B6C459-50B9-4243-A884-019238BEFCB3}" type="slidenum">
              <a:rPr lang="en-US" altLang="zh-CN" b="0">
                <a:latin typeface="Arial" charset="0"/>
              </a:rPr>
              <a:pPr eaLnBrk="1" hangingPunct="1"/>
              <a:t>79</a:t>
            </a:fld>
            <a:endParaRPr lang="en-US" altLang="zh-CN" b="0">
              <a:latin typeface="Arial" charset="0"/>
            </a:endParaRPr>
          </a:p>
        </p:txBody>
      </p:sp>
      <p:sp>
        <p:nvSpPr>
          <p:cNvPr id="40963" name="Rectangle 103"/>
          <p:cNvSpPr>
            <a:spLocks noChangeArrowheads="1"/>
          </p:cNvSpPr>
          <p:nvPr/>
        </p:nvSpPr>
        <p:spPr bwMode="auto">
          <a:xfrm>
            <a:off x="323850" y="888951"/>
            <a:ext cx="8497888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solidFill>
                  <a:srgbClr val="00FF00"/>
                </a:solidFill>
              </a:rPr>
              <a:t>2</a:t>
            </a:r>
            <a:r>
              <a:rPr kumimoji="1" lang="zh-CN" altLang="en-US" sz="3200" dirty="0">
                <a:solidFill>
                  <a:srgbClr val="00FF00"/>
                </a:solidFill>
              </a:rPr>
              <a:t>、试探方向：</a:t>
            </a:r>
            <a:r>
              <a:rPr kumimoji="1" lang="zh-CN" altLang="en-US" sz="3200" dirty="0"/>
              <a:t>在上述表示迷宫的情况下，每个点有</a:t>
            </a:r>
            <a:r>
              <a:rPr kumimoji="1" lang="en-US" altLang="zh-CN" sz="3200" dirty="0"/>
              <a:t>4 </a:t>
            </a:r>
            <a:r>
              <a:rPr kumimoji="1" lang="zh-CN" altLang="en-US" sz="3200" dirty="0"/>
              <a:t>个方向去试探，当到达了某点而无路可走时需返回前一点，再从前一点开始向下一个方向继续试探。因此，压入栈中的不仅是顺序到达的各点的坐标，而且还要有从前一点到达本点的方向。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00FF00"/>
                </a:solidFill>
              </a:rPr>
              <a:t>3</a:t>
            </a:r>
            <a:r>
              <a:rPr kumimoji="1" lang="zh-CN" altLang="en-US" sz="3200" dirty="0">
                <a:solidFill>
                  <a:srgbClr val="00FF00"/>
                </a:solidFill>
              </a:rPr>
              <a:t>、避免发生死循环：</a:t>
            </a:r>
            <a:r>
              <a:rPr kumimoji="1" lang="zh-CN" altLang="en-US" sz="3200" dirty="0"/>
              <a:t>当到达某点（</a:t>
            </a:r>
            <a:r>
              <a:rPr kumimoji="1" lang="en-US" altLang="zh-CN" sz="3200" dirty="0" err="1"/>
              <a:t>i</a:t>
            </a:r>
            <a:r>
              <a:rPr kumimoji="1" lang="en-US" altLang="zh-CN" sz="3200" dirty="0"/>
              <a:t> , j</a:t>
            </a:r>
            <a:r>
              <a:rPr kumimoji="1" lang="zh-CN" altLang="en-US" sz="3200" dirty="0"/>
              <a:t>）后使</a:t>
            </a:r>
            <a:r>
              <a:rPr kumimoji="1" lang="en-US" altLang="zh-CN" sz="3200" dirty="0" smtClean="0"/>
              <a:t>maze[</a:t>
            </a:r>
            <a:r>
              <a:rPr kumimoji="1" lang="en-US" altLang="zh-CN" sz="3200" dirty="0" err="1" smtClean="0"/>
              <a:t>i</a:t>
            </a:r>
            <a:r>
              <a:rPr kumimoji="1" lang="en-US" altLang="zh-CN" sz="3200" dirty="0" smtClean="0"/>
              <a:t>][j] </a:t>
            </a:r>
            <a:r>
              <a:rPr kumimoji="1" lang="zh-CN" altLang="en-US" sz="3200" dirty="0"/>
              <a:t>置</a:t>
            </a:r>
            <a:r>
              <a:rPr kumimoji="1" lang="en-US" altLang="zh-CN" sz="3200" dirty="0"/>
              <a:t>-1</a:t>
            </a:r>
            <a:r>
              <a:rPr kumimoji="1" lang="zh-CN" altLang="en-US" sz="3200" dirty="0"/>
              <a:t>，以便区别未到达过的点，能起到防止走重复点的目的。</a:t>
            </a:r>
          </a:p>
        </p:txBody>
      </p:sp>
    </p:spTree>
    <p:extLst>
      <p:ext uri="{BB962C8B-B14F-4D97-AF65-F5344CB8AC3E}">
        <p14:creationId xmlns:p14="http://schemas.microsoft.com/office/powerpoint/2010/main" val="364948258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1A104478-994B-4DBC-88B3-CC113002EE3C}" type="slidenum">
              <a:rPr lang="en-US" altLang="zh-CN" b="0">
                <a:latin typeface="Arial" charset="0"/>
              </a:rPr>
              <a:pPr eaLnBrk="1" hangingPunct="1"/>
              <a:t>8</a:t>
            </a:fld>
            <a:endParaRPr lang="en-US" altLang="zh-CN" b="0">
              <a:latin typeface="Arial" charset="0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467544" y="1024817"/>
            <a:ext cx="8135937" cy="578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dirty="0">
                <a:latin typeface="Times New Roman" pitchFamily="18" charset="0"/>
              </a:rPr>
              <a:t>ADT Stack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latin typeface="Times New Roman" pitchFamily="18" charset="0"/>
              </a:rPr>
              <a:t>Data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latin typeface="Times New Roman" pitchFamily="18" charset="0"/>
              </a:rPr>
              <a:t>   </a:t>
            </a:r>
            <a:r>
              <a:rPr lang="zh-CN" altLang="en-US" sz="2800" dirty="0">
                <a:latin typeface="Times New Roman" pitchFamily="18" charset="0"/>
              </a:rPr>
              <a:t>栈中元素具有相同类型及后进先出特性，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itchFamily="18" charset="0"/>
              </a:rPr>
              <a:t>   相邻元素具有前驱和后继关系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latin typeface="Times New Roman" pitchFamily="18" charset="0"/>
              </a:rPr>
              <a:t>Operation</a:t>
            </a:r>
          </a:p>
          <a:p>
            <a:pPr>
              <a:lnSpc>
                <a:spcPct val="110000"/>
              </a:lnSpc>
            </a:pPr>
            <a:r>
              <a:rPr lang="zh-CN" altLang="en-US" sz="2800" dirty="0" smtClean="0">
                <a:latin typeface="Times New Roman" pitchFamily="18" charset="0"/>
              </a:rPr>
              <a:t>（</a:t>
            </a: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） </a:t>
            </a:r>
            <a:r>
              <a:rPr lang="en-US" altLang="zh-CN" sz="2800" dirty="0" err="1">
                <a:latin typeface="Times New Roman" pitchFamily="18" charset="0"/>
              </a:rPr>
              <a:t>InitStack</a:t>
            </a:r>
            <a:r>
              <a:rPr lang="en-US" altLang="zh-CN" sz="2800" dirty="0">
                <a:latin typeface="Times New Roman" pitchFamily="18" charset="0"/>
              </a:rPr>
              <a:t>(S) 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/>
              <a:t>） </a:t>
            </a:r>
            <a:r>
              <a:rPr lang="en-US" altLang="zh-CN" sz="2800" dirty="0" err="1"/>
              <a:t>ClearStack</a:t>
            </a:r>
            <a:r>
              <a:rPr lang="en-US" altLang="zh-CN" sz="2800" dirty="0"/>
              <a:t>(S) </a:t>
            </a:r>
            <a:endParaRPr lang="en-US" altLang="zh-CN" sz="2800" dirty="0" smtClean="0"/>
          </a:p>
          <a:p>
            <a:pPr>
              <a:lnSpc>
                <a:spcPct val="110000"/>
              </a:lnSpc>
            </a:pPr>
            <a:r>
              <a:rPr lang="zh-CN" altLang="en-US" sz="2800" dirty="0" smtClean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 </a:t>
            </a:r>
            <a:r>
              <a:rPr lang="en-US" altLang="zh-CN" sz="2800" dirty="0" err="1"/>
              <a:t>IsEmpty</a:t>
            </a:r>
            <a:r>
              <a:rPr lang="en-US" altLang="zh-CN" sz="2800" dirty="0"/>
              <a:t>(S) </a:t>
            </a:r>
            <a:endParaRPr lang="en-US" altLang="zh-CN" sz="2800" dirty="0" smtClean="0"/>
          </a:p>
          <a:p>
            <a:pPr>
              <a:lnSpc>
                <a:spcPct val="110000"/>
              </a:lnSpc>
            </a:pPr>
            <a:r>
              <a:rPr lang="zh-CN" altLang="en-US" sz="2800" dirty="0" smtClean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 </a:t>
            </a:r>
            <a:r>
              <a:rPr lang="en-US" altLang="zh-CN" sz="2800" dirty="0" err="1" smtClean="0"/>
              <a:t>IsFull</a:t>
            </a:r>
            <a:r>
              <a:rPr lang="en-US" altLang="zh-CN" sz="2800" dirty="0" smtClean="0"/>
              <a:t>(S)</a:t>
            </a:r>
          </a:p>
          <a:p>
            <a:pPr>
              <a:lnSpc>
                <a:spcPct val="11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5</a:t>
            </a:r>
            <a:r>
              <a:rPr lang="zh-CN" altLang="en-US" sz="2800" dirty="0"/>
              <a:t>） </a:t>
            </a:r>
            <a:r>
              <a:rPr lang="en-US" altLang="zh-CN" sz="2800" dirty="0"/>
              <a:t>Push(</a:t>
            </a:r>
            <a:r>
              <a:rPr lang="en-US" altLang="zh-CN" sz="2800" dirty="0" err="1"/>
              <a:t>S,x</a:t>
            </a:r>
            <a:r>
              <a:rPr lang="en-US" altLang="zh-CN" sz="2800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6</a:t>
            </a:r>
            <a:r>
              <a:rPr lang="zh-CN" altLang="en-US" sz="2800" dirty="0"/>
              <a:t>） </a:t>
            </a:r>
            <a:r>
              <a:rPr lang="en-US" altLang="zh-CN" sz="2800" dirty="0"/>
              <a:t>Pop(S, x</a:t>
            </a:r>
            <a:r>
              <a:rPr lang="en-US" altLang="zh-CN" sz="2800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7</a:t>
            </a:r>
            <a:r>
              <a:rPr lang="zh-CN" altLang="en-US" sz="2800" dirty="0"/>
              <a:t>） </a:t>
            </a:r>
            <a:r>
              <a:rPr lang="en-US" altLang="zh-CN" sz="2800" dirty="0" err="1"/>
              <a:t>GetTop</a:t>
            </a:r>
            <a:r>
              <a:rPr lang="en-US" altLang="zh-CN" sz="2800" dirty="0"/>
              <a:t>(S, x)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181253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935409" y="419324"/>
            <a:ext cx="7488237" cy="6334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3.1.1</a:t>
            </a:r>
            <a:r>
              <a:rPr lang="zh-CN" altLang="en-US" dirty="0" smtClean="0">
                <a:effectLst/>
              </a:rPr>
              <a:t>栈的抽象数据类型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2235CC44-3798-4E21-9E28-71725960C49B}" type="slidenum">
              <a:rPr lang="en-US" altLang="zh-CN" b="0">
                <a:latin typeface="Arial" charset="0"/>
              </a:rPr>
              <a:pPr eaLnBrk="1" hangingPunct="1"/>
              <a:t>80</a:t>
            </a:fld>
            <a:endParaRPr lang="en-US" altLang="zh-CN" b="0">
              <a:latin typeface="Arial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88640"/>
            <a:ext cx="8686800" cy="62642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/>
              <a:t>迷宫求解算法思想如下：</a:t>
            </a:r>
            <a:br>
              <a:rPr lang="zh-CN" altLang="en-US" sz="2800" dirty="0" smtClean="0"/>
            </a:br>
            <a:r>
              <a:rPr lang="en-US" altLang="zh-CN" sz="2800" dirty="0" smtClean="0"/>
              <a:t>1</a:t>
            </a:r>
            <a:r>
              <a:rPr lang="zh-CN" altLang="en-US" sz="2800" dirty="0" smtClean="0"/>
              <a:t>． 栈初始化</a:t>
            </a:r>
            <a:r>
              <a:rPr lang="en-US" altLang="zh-CN" sz="2800" dirty="0" smtClean="0"/>
              <a:t>;</a:t>
            </a:r>
            <a:br>
              <a:rPr lang="en-US" altLang="zh-CN" sz="2800" dirty="0" smtClean="0"/>
            </a:br>
            <a:r>
              <a:rPr lang="en-US" altLang="zh-CN" sz="2800" dirty="0" smtClean="0"/>
              <a:t>2</a:t>
            </a:r>
            <a:r>
              <a:rPr lang="zh-CN" altLang="en-US" sz="2800" dirty="0" smtClean="0"/>
              <a:t>． 将入口点坐标及到达该点的方向（设为－１）入栈</a:t>
            </a:r>
            <a:br>
              <a:rPr lang="zh-CN" altLang="en-US" sz="2800" dirty="0" smtClean="0"/>
            </a:br>
            <a:r>
              <a:rPr lang="en-US" altLang="zh-CN" sz="2800" dirty="0" smtClean="0"/>
              <a:t>4. while (</a:t>
            </a:r>
            <a:r>
              <a:rPr lang="zh-CN" altLang="en-US" sz="2800" dirty="0" smtClean="0"/>
              <a:t>栈不空</a:t>
            </a:r>
            <a:r>
              <a:rPr lang="en-US" altLang="zh-CN" sz="2800" dirty="0" smtClean="0"/>
              <a:t>)</a:t>
            </a:r>
            <a:br>
              <a:rPr lang="en-US" altLang="zh-CN" sz="2800" dirty="0" smtClean="0"/>
            </a:br>
            <a:r>
              <a:rPr lang="en-US" altLang="zh-CN" sz="2800" dirty="0" smtClean="0"/>
              <a:t>    {   </a:t>
            </a:r>
            <a:r>
              <a:rPr lang="zh-CN" altLang="en-US" sz="2800" dirty="0" smtClean="0"/>
              <a:t>栈顶元素＝＞（</a:t>
            </a:r>
            <a:r>
              <a:rPr lang="en-US" altLang="zh-CN" sz="2800" dirty="0" smtClean="0"/>
              <a:t>x , y , d</a:t>
            </a:r>
            <a:r>
              <a:rPr lang="zh-CN" altLang="en-US" sz="2800" dirty="0" smtClean="0"/>
              <a:t>）出栈</a:t>
            </a:r>
            <a:r>
              <a:rPr lang="en-US" altLang="zh-CN" sz="2800" dirty="0" smtClean="0"/>
              <a:t>;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</a:t>
            </a:r>
            <a:r>
              <a:rPr lang="zh-CN" altLang="en-US" sz="2800" dirty="0" smtClean="0"/>
              <a:t>求出下一个要试探的方向</a:t>
            </a:r>
            <a:r>
              <a:rPr lang="en-US" altLang="zh-CN" sz="2800" dirty="0" smtClean="0"/>
              <a:t>d++ ;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 while </a:t>
            </a:r>
            <a:r>
              <a:rPr lang="zh-CN" altLang="en-US" sz="2800" dirty="0" smtClean="0"/>
              <a:t>（还有剩余试探方向时</a:t>
            </a:r>
            <a:r>
              <a:rPr lang="en-US" altLang="zh-CN" sz="2800" dirty="0" smtClean="0"/>
              <a:t>d&lt;=3</a:t>
            </a:r>
            <a:r>
              <a:rPr lang="zh-CN" altLang="en-US" sz="2800" dirty="0" smtClean="0"/>
              <a:t>）</a:t>
            </a:r>
            <a:br>
              <a:rPr lang="zh-CN" altLang="en-US" sz="2800" dirty="0" smtClean="0"/>
            </a:br>
            <a:r>
              <a:rPr lang="zh-CN" altLang="en-US" sz="2800" dirty="0" smtClean="0"/>
              <a:t>          </a:t>
            </a:r>
            <a:r>
              <a:rPr lang="en-US" altLang="zh-CN" sz="2800" dirty="0" smtClean="0"/>
              <a:t>{  if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d </a:t>
            </a:r>
            <a:r>
              <a:rPr lang="zh-CN" altLang="en-US" sz="2800" dirty="0" smtClean="0"/>
              <a:t>方向可走）</a:t>
            </a:r>
            <a:br>
              <a:rPr lang="zh-CN" altLang="en-US" sz="2800" dirty="0" smtClean="0"/>
            </a:br>
            <a:r>
              <a:rPr lang="zh-CN" altLang="en-US" sz="2800" dirty="0" smtClean="0"/>
              <a:t>                则 </a:t>
            </a:r>
            <a:r>
              <a:rPr lang="en-US" altLang="zh-CN" sz="2800" dirty="0" smtClean="0"/>
              <a:t>{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x , y , d</a:t>
            </a:r>
            <a:r>
              <a:rPr lang="zh-CN" altLang="en-US" sz="2800" dirty="0" smtClean="0"/>
              <a:t>）入栈</a:t>
            </a:r>
            <a:r>
              <a:rPr lang="en-US" altLang="zh-CN" sz="2800" dirty="0" smtClean="0"/>
              <a:t>;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                 </a:t>
            </a:r>
            <a:r>
              <a:rPr lang="zh-CN" altLang="en-US" sz="2800" dirty="0" smtClean="0"/>
              <a:t>求新点坐标（</a:t>
            </a:r>
            <a:r>
              <a:rPr lang="en-US" altLang="zh-CN" sz="2800" dirty="0" smtClean="0"/>
              <a:t>x , y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;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                  if ( (x ,</a:t>
            </a:r>
            <a:r>
              <a:rPr lang="zh-CN" altLang="en-US" sz="2800" dirty="0" smtClean="0"/>
              <a:t>ｙ</a:t>
            </a:r>
            <a:r>
              <a:rPr lang="en-US" altLang="zh-CN" sz="2800" dirty="0" smtClean="0"/>
              <a:t>)= =(</a:t>
            </a:r>
            <a:r>
              <a:rPr lang="zh-CN" altLang="en-US" sz="2800" dirty="0" smtClean="0"/>
              <a:t>ｍ</a:t>
            </a:r>
            <a:r>
              <a:rPr lang="en-US" altLang="zh-CN" sz="2800" dirty="0" smtClean="0"/>
              <a:t>,n) ) </a:t>
            </a:r>
            <a:r>
              <a:rPr lang="zh-CN" altLang="en-US" sz="2800" dirty="0" smtClean="0"/>
              <a:t>结束</a:t>
            </a:r>
            <a:r>
              <a:rPr lang="en-US" altLang="zh-CN" sz="2800" dirty="0" smtClean="0"/>
              <a:t>;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                 else </a:t>
            </a:r>
            <a:r>
              <a:rPr lang="zh-CN" altLang="en-US" sz="2800" dirty="0" smtClean="0"/>
              <a:t>重置</a:t>
            </a:r>
            <a:r>
              <a:rPr lang="en-US" altLang="zh-CN" sz="2800" dirty="0" smtClean="0"/>
              <a:t>d=0 ;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               }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       else d++ ;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 }</a:t>
            </a:r>
            <a:br>
              <a:rPr lang="en-US" altLang="zh-CN" sz="2800" dirty="0" smtClean="0"/>
            </a:br>
            <a:r>
              <a:rPr lang="en-US" altLang="zh-CN" sz="2800" dirty="0" smtClean="0"/>
              <a:t>      }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/>
              <a:t>栈空，则该迷宫无解！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4716016" y="5517232"/>
            <a:ext cx="4067944" cy="7200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rPr>
              <a:t>可以不用栈而用队列吗？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717032"/>
            <a:ext cx="2044040" cy="20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8026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8825E3D7-C14F-467B-BF6C-F7F37E9854E2}" type="slidenum">
              <a:rPr lang="en-US" altLang="zh-CN" b="0">
                <a:latin typeface="Arial" charset="0"/>
              </a:rPr>
              <a:pPr eaLnBrk="1" hangingPunct="1"/>
              <a:t>81</a:t>
            </a:fld>
            <a:endParaRPr lang="en-US" altLang="zh-CN" b="0">
              <a:latin typeface="Arial" charset="0"/>
            </a:endParaRPr>
          </a:p>
        </p:txBody>
      </p:sp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本章小结 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本章主要讲述了操作</a:t>
            </a:r>
            <a:r>
              <a:rPr lang="en-US" altLang="zh-CN" sz="2800" smtClean="0"/>
              <a:t>(</a:t>
            </a:r>
            <a:r>
              <a:rPr lang="zh-CN" altLang="en-US" sz="2800" smtClean="0"/>
              <a:t>插入、删除</a:t>
            </a:r>
            <a:r>
              <a:rPr lang="en-US" altLang="zh-CN" sz="2800" smtClean="0"/>
              <a:t>)</a:t>
            </a:r>
            <a:r>
              <a:rPr lang="zh-CN" altLang="en-US" sz="2800" smtClean="0"/>
              <a:t>受限的线性表，即插入和删除在同一端的堆栈和插入和删除不在同一端的队列。着重讲述了堆栈</a:t>
            </a:r>
            <a:r>
              <a:rPr lang="en-US" altLang="zh-CN" sz="2800" smtClean="0"/>
              <a:t>/</a:t>
            </a:r>
            <a:r>
              <a:rPr lang="zh-CN" altLang="en-US" sz="2800" smtClean="0"/>
              <a:t>队列的相关概念、定义、运算及其在顺序和链式</a:t>
            </a:r>
            <a:r>
              <a:rPr lang="en-US" altLang="zh-CN" sz="2800" smtClean="0"/>
              <a:t>2</a:t>
            </a:r>
            <a:r>
              <a:rPr lang="zh-CN" altLang="en-US" sz="2800" smtClean="0"/>
              <a:t>种不同存储方式下的实现方法和应用。这些要达到熟悉掌握的程度，同时要理解优先级队列并能进行初步的应用。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19256" cy="2016002"/>
          </a:xfrm>
        </p:spPr>
        <p:txBody>
          <a:bodyPr/>
          <a:lstStyle/>
          <a:p>
            <a:r>
              <a:rPr lang="zh-CN" altLang="en-US" dirty="0" smtClean="0"/>
              <a:t>实验四：迷宫问题求解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C5A30B-8BAE-4C43-8AC9-214EB7097820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66851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2B3332CE-04F5-428E-8F09-9590A14881C2}" type="slidenum">
              <a:rPr lang="en-US" altLang="zh-CN" b="0">
                <a:latin typeface="Arial" charset="0"/>
              </a:rPr>
              <a:pPr eaLnBrk="1" hangingPunct="1"/>
              <a:t>83</a:t>
            </a:fld>
            <a:endParaRPr lang="en-US" altLang="zh-CN" b="0">
              <a:latin typeface="Arial" charset="0"/>
            </a:endParaRPr>
          </a:p>
        </p:txBody>
      </p:sp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课外阅读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、什么是共享堆栈</a:t>
            </a:r>
            <a:r>
              <a:rPr lang="en-US" altLang="zh-CN" smtClean="0"/>
              <a:t>(</a:t>
            </a:r>
            <a:r>
              <a:rPr lang="zh-CN" altLang="en-US" smtClean="0"/>
              <a:t>即双端堆栈</a:t>
            </a:r>
            <a:r>
              <a:rPr lang="en-US" altLang="zh-CN" smtClean="0"/>
              <a:t>)</a:t>
            </a:r>
            <a:r>
              <a:rPr lang="zh-CN" altLang="en-US" smtClean="0"/>
              <a:t>？</a:t>
            </a:r>
          </a:p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、了解表达式文法。</a:t>
            </a:r>
          </a:p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、了解算符优先文法。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63D827AC-11C5-4C28-B990-06359E70DD72}" type="slidenum">
              <a:rPr lang="en-US" altLang="zh-CN" b="0">
                <a:latin typeface="Arial" charset="0"/>
              </a:rPr>
              <a:pPr eaLnBrk="1" hangingPunct="1"/>
              <a:t>9</a:t>
            </a:fld>
            <a:endParaRPr lang="en-US" altLang="zh-CN" b="0">
              <a:latin typeface="Arial" charset="0"/>
            </a:endParaRPr>
          </a:p>
        </p:txBody>
      </p:sp>
      <p:sp>
        <p:nvSpPr>
          <p:cNvPr id="7191" name="Rectangle 23"/>
          <p:cNvSpPr>
            <a:spLocks noGrp="1" noRot="1" noChangeArrowheads="1"/>
          </p:cNvSpPr>
          <p:nvPr>
            <p:ph type="title"/>
          </p:nvPr>
        </p:nvSpPr>
        <p:spPr>
          <a:xfrm>
            <a:off x="384969" y="116632"/>
            <a:ext cx="8229600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3.1.2 </a:t>
            </a:r>
            <a:r>
              <a:rPr lang="zh-CN" altLang="en-US" dirty="0" smtClean="0"/>
              <a:t>栈的表示和实现</a:t>
            </a:r>
          </a:p>
        </p:txBody>
      </p:sp>
      <p:sp>
        <p:nvSpPr>
          <p:cNvPr id="16388" name="Text Box 25"/>
          <p:cNvSpPr txBox="1">
            <a:spLocks noChangeArrowheads="1"/>
          </p:cNvSpPr>
          <p:nvPr/>
        </p:nvSpPr>
        <p:spPr bwMode="auto">
          <a:xfrm>
            <a:off x="611188" y="980728"/>
            <a:ext cx="63370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F1F622"/>
                </a:solidFill>
                <a:latin typeface="Times New Roman" pitchFamily="18" charset="0"/>
              </a:rPr>
              <a:t>一、顺序</a:t>
            </a:r>
            <a:r>
              <a:rPr lang="zh-CN" altLang="en-US" sz="2800" dirty="0">
                <a:solidFill>
                  <a:srgbClr val="F1F622"/>
                </a:solidFill>
                <a:latin typeface="Times New Roman" pitchFamily="18" charset="0"/>
              </a:rPr>
              <a:t>栈</a:t>
            </a:r>
            <a:r>
              <a:rPr lang="en-US" altLang="zh-CN" sz="2800" dirty="0">
                <a:solidFill>
                  <a:srgbClr val="F1F622"/>
                </a:solidFill>
                <a:latin typeface="Times New Roman" pitchFamily="18" charset="0"/>
              </a:rPr>
              <a:t>——</a:t>
            </a:r>
            <a:r>
              <a:rPr lang="zh-CN" altLang="en-US" sz="2800" dirty="0">
                <a:latin typeface="Times New Roman" pitchFamily="18" charset="0"/>
              </a:rPr>
              <a:t>栈的顺序存储结构</a:t>
            </a:r>
          </a:p>
        </p:txBody>
      </p:sp>
      <p:sp>
        <p:nvSpPr>
          <p:cNvPr id="16390" name="Text Box 29"/>
          <p:cNvSpPr txBox="1">
            <a:spLocks noChangeArrowheads="1"/>
          </p:cNvSpPr>
          <p:nvPr/>
        </p:nvSpPr>
        <p:spPr bwMode="auto">
          <a:xfrm>
            <a:off x="12966551" y="5570537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 b="0">
              <a:solidFill>
                <a:srgbClr val="F1F622"/>
              </a:solidFill>
              <a:latin typeface="Times New Roman" pitchFamily="18" charset="0"/>
            </a:endParaRPr>
          </a:p>
        </p:txBody>
      </p:sp>
      <p:grpSp>
        <p:nvGrpSpPr>
          <p:cNvPr id="7198" name="Group 30"/>
          <p:cNvGrpSpPr>
            <a:grpSpLocks/>
          </p:cNvGrpSpPr>
          <p:nvPr/>
        </p:nvGrpSpPr>
        <p:grpSpPr bwMode="auto">
          <a:xfrm>
            <a:off x="1201738" y="2276872"/>
            <a:ext cx="6715125" cy="1166812"/>
            <a:chOff x="720" y="2084"/>
            <a:chExt cx="4230" cy="735"/>
          </a:xfrm>
        </p:grpSpPr>
        <p:sp>
          <p:nvSpPr>
            <p:cNvPr id="16404" name="Rectangle 31"/>
            <p:cNvSpPr>
              <a:spLocks noChangeArrowheads="1"/>
            </p:cNvSpPr>
            <p:nvPr/>
          </p:nvSpPr>
          <p:spPr bwMode="auto">
            <a:xfrm>
              <a:off x="720" y="2339"/>
              <a:ext cx="4173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5" name="Text Box 32"/>
            <p:cNvSpPr txBox="1">
              <a:spLocks noChangeArrowheads="1"/>
            </p:cNvSpPr>
            <p:nvPr/>
          </p:nvSpPr>
          <p:spPr bwMode="auto">
            <a:xfrm>
              <a:off x="729" y="2084"/>
              <a:ext cx="4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latin typeface="Times New Roman" pitchFamily="18" charset="0"/>
                </a:rPr>
                <a:t>   </a:t>
              </a:r>
              <a:r>
                <a:rPr lang="en-US" altLang="zh-CN" sz="2400">
                  <a:latin typeface="Times New Roman" pitchFamily="18" charset="0"/>
                </a:rPr>
                <a:t>0       1       2        3        4        5       6        7       8</a:t>
              </a:r>
            </a:p>
          </p:txBody>
        </p:sp>
        <p:sp>
          <p:nvSpPr>
            <p:cNvPr id="16406" name="Line 33"/>
            <p:cNvSpPr>
              <a:spLocks noChangeShapeType="1"/>
            </p:cNvSpPr>
            <p:nvPr/>
          </p:nvSpPr>
          <p:spPr bwMode="auto">
            <a:xfrm>
              <a:off x="119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Line 34"/>
            <p:cNvSpPr>
              <a:spLocks noChangeShapeType="1"/>
            </p:cNvSpPr>
            <p:nvPr/>
          </p:nvSpPr>
          <p:spPr bwMode="auto">
            <a:xfrm>
              <a:off x="164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Line 35"/>
            <p:cNvSpPr>
              <a:spLocks noChangeShapeType="1"/>
            </p:cNvSpPr>
            <p:nvPr/>
          </p:nvSpPr>
          <p:spPr bwMode="auto">
            <a:xfrm>
              <a:off x="210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Line 36"/>
            <p:cNvSpPr>
              <a:spLocks noChangeShapeType="1"/>
            </p:cNvSpPr>
            <p:nvPr/>
          </p:nvSpPr>
          <p:spPr bwMode="auto">
            <a:xfrm>
              <a:off x="2572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Line 37"/>
            <p:cNvSpPr>
              <a:spLocks noChangeShapeType="1"/>
            </p:cNvSpPr>
            <p:nvPr/>
          </p:nvSpPr>
          <p:spPr bwMode="auto">
            <a:xfrm>
              <a:off x="3024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Line 38"/>
            <p:cNvSpPr>
              <a:spLocks noChangeShapeType="1"/>
            </p:cNvSpPr>
            <p:nvPr/>
          </p:nvSpPr>
          <p:spPr bwMode="auto">
            <a:xfrm>
              <a:off x="3486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Line 39"/>
            <p:cNvSpPr>
              <a:spLocks noChangeShapeType="1"/>
            </p:cNvSpPr>
            <p:nvPr/>
          </p:nvSpPr>
          <p:spPr bwMode="auto">
            <a:xfrm>
              <a:off x="3948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Line 40"/>
            <p:cNvSpPr>
              <a:spLocks noChangeShapeType="1"/>
            </p:cNvSpPr>
            <p:nvPr/>
          </p:nvSpPr>
          <p:spPr bwMode="auto">
            <a:xfrm>
              <a:off x="441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09" name="Line 41"/>
          <p:cNvSpPr>
            <a:spLocks noChangeShapeType="1"/>
          </p:cNvSpPr>
          <p:nvPr/>
        </p:nvSpPr>
        <p:spPr bwMode="auto">
          <a:xfrm flipH="1">
            <a:off x="1166813" y="2488009"/>
            <a:ext cx="0" cy="11144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10" name="Text Box 42"/>
          <p:cNvSpPr txBox="1">
            <a:spLocks noChangeArrowheads="1"/>
          </p:cNvSpPr>
          <p:nvPr/>
        </p:nvSpPr>
        <p:spPr bwMode="auto">
          <a:xfrm>
            <a:off x="1285875" y="2757884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 dirty="0">
                <a:latin typeface="Times New Roman" pitchFamily="18" charset="0"/>
              </a:rPr>
              <a:t>a</a:t>
            </a:r>
            <a:r>
              <a:rPr lang="en-US" altLang="zh-CN" sz="3200" baseline="-25000" dirty="0">
                <a:latin typeface="Times New Roman" pitchFamily="18" charset="0"/>
              </a:rPr>
              <a:t>1</a:t>
            </a:r>
          </a:p>
        </p:txBody>
      </p:sp>
      <p:grpSp>
        <p:nvGrpSpPr>
          <p:cNvPr id="7218" name="Group 50"/>
          <p:cNvGrpSpPr>
            <a:grpSpLocks/>
          </p:cNvGrpSpPr>
          <p:nvPr/>
        </p:nvGrpSpPr>
        <p:grpSpPr bwMode="auto">
          <a:xfrm>
            <a:off x="539750" y="3513534"/>
            <a:ext cx="719138" cy="923925"/>
            <a:chOff x="725" y="2812"/>
            <a:chExt cx="453" cy="582"/>
          </a:xfrm>
        </p:grpSpPr>
        <p:sp>
          <p:nvSpPr>
            <p:cNvPr id="16400" name="Line 51"/>
            <p:cNvSpPr>
              <a:spLocks noChangeShapeType="1"/>
            </p:cNvSpPr>
            <p:nvPr/>
          </p:nvSpPr>
          <p:spPr bwMode="auto">
            <a:xfrm flipV="1">
              <a:off x="924" y="2812"/>
              <a:ext cx="0" cy="3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Text Box 52"/>
            <p:cNvSpPr txBox="1">
              <a:spLocks noChangeArrowheads="1"/>
            </p:cNvSpPr>
            <p:nvPr/>
          </p:nvSpPr>
          <p:spPr bwMode="auto">
            <a:xfrm>
              <a:off x="725" y="306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86799" y="1503948"/>
            <a:ext cx="6980814" cy="863600"/>
            <a:chOff x="586799" y="1503948"/>
            <a:chExt cx="6980814" cy="863600"/>
          </a:xfrm>
        </p:grpSpPr>
        <p:pic>
          <p:nvPicPr>
            <p:cNvPr id="16397" name="Picture 48" descr="png-00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99" y="1503948"/>
              <a:ext cx="863600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圆角矩形 2"/>
            <p:cNvSpPr/>
            <p:nvPr/>
          </p:nvSpPr>
          <p:spPr bwMode="auto">
            <a:xfrm>
              <a:off x="1590675" y="1557672"/>
              <a:ext cx="5976938" cy="7200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bg1"/>
                  </a:solidFill>
                  <a:latin typeface="Times New Roman" pitchFamily="18" charset="0"/>
                </a:rPr>
                <a:t>如何改造数组实现栈的顺序存储？</a:t>
              </a:r>
            </a:p>
          </p:txBody>
        </p:sp>
      </p:grpSp>
      <p:sp>
        <p:nvSpPr>
          <p:cNvPr id="6" name="圆角矩形 5"/>
          <p:cNvSpPr/>
          <p:nvPr/>
        </p:nvSpPr>
        <p:spPr bwMode="auto">
          <a:xfrm>
            <a:off x="2267744" y="3618970"/>
            <a:ext cx="6768752" cy="316835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zh-CN" altLang="en-US" sz="2800" dirty="0" smtClean="0">
                <a:solidFill>
                  <a:schemeClr val="bg1"/>
                </a:solidFill>
              </a:rPr>
              <a:t>＃</a:t>
            </a:r>
            <a:r>
              <a:rPr lang="en-US" altLang="zh-CN" sz="2800" dirty="0">
                <a:solidFill>
                  <a:schemeClr val="bg1"/>
                </a:solidFill>
              </a:rPr>
              <a:t>define </a:t>
            </a:r>
            <a:r>
              <a:rPr lang="en-US" altLang="zh-CN" sz="2800" dirty="0" err="1">
                <a:solidFill>
                  <a:schemeClr val="bg1"/>
                </a:solidFill>
              </a:rPr>
              <a:t>Stack_Size</a:t>
            </a:r>
            <a:r>
              <a:rPr lang="en-US" altLang="zh-CN" sz="2800" dirty="0">
                <a:solidFill>
                  <a:schemeClr val="bg1"/>
                </a:solidFill>
              </a:rPr>
              <a:t> 50</a:t>
            </a:r>
          </a:p>
          <a:p>
            <a:pPr lvl="1"/>
            <a:r>
              <a:rPr lang="en-US" altLang="zh-CN" sz="2800" dirty="0" err="1">
                <a:solidFill>
                  <a:schemeClr val="bg1"/>
                </a:solidFill>
              </a:rPr>
              <a:t>typedef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struct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1"/>
            <a:r>
              <a:rPr lang="en-US" altLang="zh-CN" sz="2800" dirty="0">
                <a:solidFill>
                  <a:schemeClr val="bg1"/>
                </a:solidFill>
              </a:rPr>
              <a:t>{ </a:t>
            </a:r>
          </a:p>
          <a:p>
            <a:pPr lvl="1"/>
            <a:r>
              <a:rPr lang="en-US" altLang="zh-CN" sz="2800" dirty="0">
                <a:solidFill>
                  <a:schemeClr val="bg1"/>
                </a:solidFill>
              </a:rPr>
              <a:t>      </a:t>
            </a:r>
            <a:r>
              <a:rPr lang="en-US" altLang="zh-CN" sz="2800" dirty="0" err="1">
                <a:solidFill>
                  <a:schemeClr val="bg1"/>
                </a:solidFill>
              </a:rPr>
              <a:t>ElementType</a:t>
            </a:r>
            <a:r>
              <a:rPr lang="en-US" altLang="zh-CN" sz="2800" dirty="0">
                <a:solidFill>
                  <a:schemeClr val="bg1"/>
                </a:solidFill>
              </a:rPr>
              <a:t> 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elem</a:t>
            </a:r>
            <a:r>
              <a:rPr lang="en-US" altLang="zh-CN" sz="2800" dirty="0" smtClean="0">
                <a:solidFill>
                  <a:schemeClr val="bg1"/>
                </a:solidFill>
              </a:rPr>
              <a:t>[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Stack_Size</a:t>
            </a:r>
            <a:r>
              <a:rPr lang="en-US" altLang="zh-CN" sz="2800" dirty="0" smtClean="0">
                <a:solidFill>
                  <a:schemeClr val="bg1"/>
                </a:solidFill>
              </a:rPr>
              <a:t>]; 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1"/>
            <a:r>
              <a:rPr lang="en-US" altLang="zh-CN" sz="2800" dirty="0">
                <a:solidFill>
                  <a:schemeClr val="bg1"/>
                </a:solidFill>
              </a:rPr>
              <a:t>      </a:t>
            </a:r>
          </a:p>
          <a:p>
            <a:pPr lvl="1"/>
            <a:r>
              <a:rPr lang="en-US" altLang="zh-CN" sz="2800" dirty="0">
                <a:solidFill>
                  <a:schemeClr val="bg1"/>
                </a:solidFill>
              </a:rPr>
              <a:t>}</a:t>
            </a:r>
            <a:r>
              <a:rPr lang="en-US" altLang="zh-CN" sz="2800" dirty="0" err="1">
                <a:solidFill>
                  <a:schemeClr val="bg1"/>
                </a:solidFill>
              </a:rPr>
              <a:t>SeqStack</a:t>
            </a:r>
            <a:r>
              <a:rPr lang="en-US" altLang="zh-CN" sz="2800" dirty="0">
                <a:solidFill>
                  <a:schemeClr val="bg1"/>
                </a:solidFill>
              </a:rPr>
              <a:t>; </a:t>
            </a:r>
          </a:p>
        </p:txBody>
      </p:sp>
      <p:pic>
        <p:nvPicPr>
          <p:cNvPr id="7217" name="Picture 49" descr="png-05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3400084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491880" y="5537527"/>
            <a:ext cx="1457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  <a:latin typeface="Garamond"/>
                <a:ea typeface="宋体"/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  <a:latin typeface="Garamond"/>
                <a:ea typeface="宋体"/>
              </a:rPr>
              <a:t>  top;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3291062" y="4876583"/>
            <a:ext cx="5745434" cy="69395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 err="1">
                <a:solidFill>
                  <a:schemeClr val="tx1"/>
                </a:solidFill>
              </a:rPr>
              <a:t>ElementType</a:t>
            </a:r>
            <a:r>
              <a:rPr lang="en-US" altLang="zh-CN" sz="2800" dirty="0">
                <a:solidFill>
                  <a:schemeClr val="tx1"/>
                </a:solidFill>
              </a:rPr>
              <a:t>  </a:t>
            </a:r>
            <a:r>
              <a:rPr lang="zh-CN" altLang="en-US" sz="2800" dirty="0" smtClean="0">
                <a:solidFill>
                  <a:schemeClr val="tx1"/>
                </a:solidFill>
              </a:rPr>
              <a:t>*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elem</a:t>
            </a:r>
            <a:r>
              <a:rPr lang="zh-CN" altLang="en-US" sz="2800" dirty="0" smtClean="0">
                <a:solidFill>
                  <a:schemeClr val="tx1"/>
                </a:solidFill>
              </a:rPr>
              <a:t>；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44 L 0.07882 0.0044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" grpId="0" animBg="1"/>
      <p:bldP spid="7210" grpId="0"/>
      <p:bldP spid="6" grpId="0" uiExpand="1" build="allAtOnce" animBg="1"/>
      <p:bldP spid="7" grpId="0"/>
      <p:bldP spid="2" grpId="0" animBg="1"/>
    </p:bldLst>
  </p:timing>
</p:sld>
</file>

<file path=ppt/theme/theme1.xml><?xml version="1.0" encoding="utf-8"?>
<a:theme xmlns:a="http://schemas.openxmlformats.org/drawingml/2006/main" name="Stream">
  <a:themeElements>
    <a:clrScheme name="Stream 10">
      <a:dk1>
        <a:srgbClr val="000514"/>
      </a:dk1>
      <a:lt1>
        <a:srgbClr val="FFFFFF"/>
      </a:lt1>
      <a:dk2>
        <a:srgbClr val="000036"/>
      </a:dk2>
      <a:lt2>
        <a:srgbClr val="E5E5FF"/>
      </a:lt2>
      <a:accent1>
        <a:srgbClr val="0099CC"/>
      </a:accent1>
      <a:accent2>
        <a:srgbClr val="A886E0"/>
      </a:accent2>
      <a:accent3>
        <a:srgbClr val="AAAAAE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10">
        <a:dk1>
          <a:srgbClr val="000514"/>
        </a:dk1>
        <a:lt1>
          <a:srgbClr val="FFFFFF"/>
        </a:lt1>
        <a:dk2>
          <a:srgbClr val="000036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AAE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9637</TotalTime>
  <Words>6041</Words>
  <Application>Microsoft Office PowerPoint</Application>
  <PresentationFormat>全屏显示(4:3)</PresentationFormat>
  <Paragraphs>1216</Paragraphs>
  <Slides>83</Slides>
  <Notes>25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85" baseType="lpstr">
      <vt:lpstr>Stream</vt:lpstr>
      <vt:lpstr>Microsoft 公式 3.0</vt:lpstr>
      <vt:lpstr>第3章　堆栈和队列</vt:lpstr>
      <vt:lpstr>教学要求</vt:lpstr>
      <vt:lpstr>生活中操作受限制的线性表</vt:lpstr>
      <vt:lpstr>3.1 栈</vt:lpstr>
      <vt:lpstr>3.1 栈</vt:lpstr>
      <vt:lpstr>3.1 栈</vt:lpstr>
      <vt:lpstr>3.1 栈</vt:lpstr>
      <vt:lpstr>3.1.1栈的抽象数据类型</vt:lpstr>
      <vt:lpstr>3.1.2 栈的表示和实现</vt:lpstr>
      <vt:lpstr>3.1.2 栈的表示和实现</vt:lpstr>
      <vt:lpstr>PowerPoint 演示文稿</vt:lpstr>
      <vt:lpstr>PowerPoint 演示文稿</vt:lpstr>
      <vt:lpstr>PowerPoint 演示文稿</vt:lpstr>
      <vt:lpstr>3.1.2 栈的表示和实现</vt:lpstr>
      <vt:lpstr>3.1.2 栈的表示和实现</vt:lpstr>
      <vt:lpstr>PowerPoint 演示文稿</vt:lpstr>
      <vt:lpstr>PowerPoint 演示文稿</vt:lpstr>
      <vt:lpstr>PowerPoint 演示文稿</vt:lpstr>
      <vt:lpstr>3.1.3  堆栈应用</vt:lpstr>
      <vt:lpstr>3.1.3  堆栈应用</vt:lpstr>
      <vt:lpstr>3.1.3  堆栈应用</vt:lpstr>
      <vt:lpstr>3.1.3  堆栈应用</vt:lpstr>
      <vt:lpstr>PowerPoint 演示文稿</vt:lpstr>
      <vt:lpstr>3.1.3  堆栈应用</vt:lpstr>
      <vt:lpstr>3.1.3  堆栈应用</vt:lpstr>
      <vt:lpstr>3.1.3  堆栈应用</vt:lpstr>
      <vt:lpstr>3.1.3  堆栈应用</vt:lpstr>
      <vt:lpstr>3.1.3  堆栈应用</vt:lpstr>
      <vt:lpstr>3.1.3  堆栈应用</vt:lpstr>
      <vt:lpstr>PowerPoint 演示文稿</vt:lpstr>
      <vt:lpstr>PowerPoint 演示文稿</vt:lpstr>
      <vt:lpstr>PowerPoint 演示文稿</vt:lpstr>
      <vt:lpstr>PowerPoint 演示文稿</vt:lpstr>
      <vt:lpstr>3.1.3  堆栈应用</vt:lpstr>
      <vt:lpstr>3.1.3  堆栈应用</vt:lpstr>
      <vt:lpstr>3.1.3  堆栈应用</vt:lpstr>
      <vt:lpstr>3.1.3  堆栈应用</vt:lpstr>
      <vt:lpstr>3.1.3  堆栈应用</vt:lpstr>
      <vt:lpstr>3.1.3  堆栈应用</vt:lpstr>
      <vt:lpstr>3.1.3  堆栈应用</vt:lpstr>
      <vt:lpstr>3.1.3  堆栈应用</vt:lpstr>
      <vt:lpstr>3.1.4  栈与递归的实现 </vt:lpstr>
      <vt:lpstr>3.1.4  栈与递归的实现 </vt:lpstr>
      <vt:lpstr>3.1.4  栈与递归的实现 </vt:lpstr>
      <vt:lpstr>3.1.4  栈与递归的实现 </vt:lpstr>
      <vt:lpstr>3.1.4  栈与递归的实现 </vt:lpstr>
      <vt:lpstr>PowerPoint 演示文稿</vt:lpstr>
      <vt:lpstr>PowerPoint 演示文稿</vt:lpstr>
      <vt:lpstr>3.1.4  栈与递归的实现 </vt:lpstr>
      <vt:lpstr>3.1.4  栈与递归的实现 </vt:lpstr>
      <vt:lpstr>一、 用循环结构的算法消除</vt:lpstr>
      <vt:lpstr>田字表中路径数</vt:lpstr>
      <vt:lpstr>PowerPoint 演示文稿</vt:lpstr>
      <vt:lpstr>田字表中路径数函数</vt:lpstr>
      <vt:lpstr>PowerPoint 演示文稿</vt:lpstr>
      <vt:lpstr>3.2 队列</vt:lpstr>
      <vt:lpstr>3.2 队列</vt:lpstr>
      <vt:lpstr>3.2 队列</vt:lpstr>
      <vt:lpstr>PowerPoint 演示文稿</vt:lpstr>
      <vt:lpstr>3.2 队列</vt:lpstr>
      <vt:lpstr>3.2 队列</vt:lpstr>
      <vt:lpstr>3.2 队列</vt:lpstr>
      <vt:lpstr>PowerPoint 演示文稿</vt:lpstr>
      <vt:lpstr>PowerPoint 演示文稿</vt:lpstr>
      <vt:lpstr>PowerPoint 演示文稿</vt:lpstr>
      <vt:lpstr>3.2 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  堆栈和队列的应用</vt:lpstr>
      <vt:lpstr>PowerPoint 演示文稿</vt:lpstr>
      <vt:lpstr>PowerPoint 演示文稿</vt:lpstr>
      <vt:lpstr>PowerPoint 演示文稿</vt:lpstr>
      <vt:lpstr>本章小结 </vt:lpstr>
      <vt:lpstr>本章实验</vt:lpstr>
      <vt:lpstr>课外阅读</vt:lpstr>
    </vt:vector>
  </TitlesOfParts>
  <Company>电子科技大学中山学院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数据结构教案</dc:title>
  <dc:creator>梁宝兰</dc:creator>
  <cp:lastModifiedBy>梁烨</cp:lastModifiedBy>
  <cp:revision>541</cp:revision>
  <cp:lastPrinted>2016-10-09T15:59:50Z</cp:lastPrinted>
  <dcterms:created xsi:type="dcterms:W3CDTF">2002-04-13T00:39:34Z</dcterms:created>
  <dcterms:modified xsi:type="dcterms:W3CDTF">2016-10-11T13:31:42Z</dcterms:modified>
</cp:coreProperties>
</file>